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E7D90"/>
    <a:srgbClr val="031835"/>
    <a:srgbClr val="074494"/>
    <a:srgbClr val="B46E1E"/>
    <a:srgbClr val="031836"/>
    <a:srgbClr val="C5D2E0"/>
    <a:srgbClr val="0021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699" autoAdjust="0"/>
  </p:normalViewPr>
  <p:slideViewPr>
    <p:cSldViewPr>
      <p:cViewPr>
        <p:scale>
          <a:sx n="120" d="100"/>
          <a:sy n="120" d="100"/>
        </p:scale>
        <p:origin x="-352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27BABA7-35E2-A049-8526-4C2376FEF2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27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75772DD-9FCD-B148-B436-991A76B38F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899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 userDrawn="1"/>
        </p:nvSpPr>
        <p:spPr bwMode="auto">
          <a:xfrm>
            <a:off x="228600" y="228600"/>
            <a:ext cx="5399088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ts val="1400"/>
              </a:lnSpc>
              <a:defRPr/>
            </a:pPr>
            <a:r>
              <a:rPr lang="en-US" sz="1200" smtClean="0">
                <a:solidFill>
                  <a:schemeClr val="bg1"/>
                </a:solidFill>
              </a:rPr>
              <a:t>DEPARTMENT OF ENGINEERING SCIENCE</a:t>
            </a:r>
            <a:br>
              <a:rPr lang="en-US" sz="1200" smtClean="0">
                <a:solidFill>
                  <a:schemeClr val="bg1"/>
                </a:solidFill>
              </a:rPr>
            </a:br>
            <a:r>
              <a:rPr lang="en-US" sz="1200" smtClean="0">
                <a:solidFill>
                  <a:schemeClr val="bg1"/>
                </a:solidFill>
              </a:rPr>
              <a:t>Information, Control, and Vision Engineering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2141538"/>
            <a:ext cx="5399088" cy="1366837"/>
          </a:xfrm>
        </p:spPr>
        <p:txBody>
          <a:bodyPr/>
          <a:lstStyle>
            <a:lvl1pPr>
              <a:lnSpc>
                <a:spcPts val="3500"/>
              </a:lnSpc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12813" y="3970338"/>
            <a:ext cx="5399087" cy="1752600"/>
          </a:xfrm>
        </p:spPr>
        <p:txBody>
          <a:bodyPr/>
          <a:lstStyle>
            <a:lvl1pPr marL="0" indent="0">
              <a:lnSpc>
                <a:spcPts val="1800"/>
              </a:lnSpc>
              <a:buFont typeface="Wingdings" charset="0"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997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95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87338"/>
            <a:ext cx="1943100" cy="5338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7338"/>
            <a:ext cx="5676900" cy="5338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76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99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725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113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113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20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56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48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4166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6705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5085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2395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4958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3048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18160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4853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8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87338"/>
            <a:ext cx="7772400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113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0" name="Picture 14" descr="ox_rect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65838"/>
            <a:ext cx="2209800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/>
  <p:txStyles>
    <p:titleStyle>
      <a:lvl1pPr algn="ctr" rtl="0" eaLnBrk="0" fontAlgn="base" hangingPunct="0">
        <a:lnSpc>
          <a:spcPts val="3700"/>
        </a:lnSpc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700"/>
        </a:lnSpc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ts val="3700"/>
        </a:lnSpc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ts val="3700"/>
        </a:lnSpc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ts val="3700"/>
        </a:lnSpc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ts val="3700"/>
        </a:lnSpc>
        <a:spcBef>
          <a:spcPct val="0"/>
        </a:spcBef>
        <a:spcAft>
          <a:spcPct val="0"/>
        </a:spcAft>
        <a:defRPr sz="3200">
          <a:solidFill>
            <a:srgbClr val="002147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fontAlgn="base">
        <a:lnSpc>
          <a:spcPts val="3700"/>
        </a:lnSpc>
        <a:spcBef>
          <a:spcPct val="0"/>
        </a:spcBef>
        <a:spcAft>
          <a:spcPct val="0"/>
        </a:spcAft>
        <a:defRPr sz="3200">
          <a:solidFill>
            <a:srgbClr val="002147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fontAlgn="base">
        <a:lnSpc>
          <a:spcPts val="3700"/>
        </a:lnSpc>
        <a:spcBef>
          <a:spcPct val="0"/>
        </a:spcBef>
        <a:spcAft>
          <a:spcPct val="0"/>
        </a:spcAft>
        <a:defRPr sz="3200">
          <a:solidFill>
            <a:srgbClr val="002147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fontAlgn="base">
        <a:lnSpc>
          <a:spcPts val="3700"/>
        </a:lnSpc>
        <a:spcBef>
          <a:spcPct val="0"/>
        </a:spcBef>
        <a:spcAft>
          <a:spcPct val="0"/>
        </a:spcAft>
        <a:defRPr sz="3200">
          <a:solidFill>
            <a:srgbClr val="002147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282575" indent="-282575"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buClr>
          <a:schemeClr val="bg1"/>
        </a:buClr>
        <a:buSzPct val="80000"/>
        <a:buFont typeface="Wingdings" charset="0"/>
        <a:buChar char="§"/>
        <a:defRPr sz="2100">
          <a:solidFill>
            <a:schemeClr val="bg1"/>
          </a:solidFill>
          <a:latin typeface="+mn-lt"/>
          <a:ea typeface="+mn-ea"/>
          <a:cs typeface="+mn-cs"/>
        </a:defRPr>
      </a:lvl1pPr>
      <a:lvl2pPr marL="763588" indent="-188913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80000"/>
        <a:buFont typeface="Wingdings" charset="0"/>
        <a:buChar char="§"/>
        <a:defRPr>
          <a:solidFill>
            <a:schemeClr val="bg1"/>
          </a:solidFill>
          <a:latin typeface="+mn-lt"/>
          <a:ea typeface="+mn-ea"/>
        </a:defRPr>
      </a:lvl2pPr>
      <a:lvl3pPr marL="1141413" indent="-187325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80000"/>
        <a:buFont typeface="Wingdings" charset="0"/>
        <a:buChar char="§"/>
        <a:defRPr>
          <a:solidFill>
            <a:schemeClr val="bg1"/>
          </a:solidFill>
          <a:latin typeface="+mn-lt"/>
          <a:ea typeface="+mn-ea"/>
        </a:defRPr>
      </a:lvl3pPr>
      <a:lvl4pPr marL="1519238" indent="-187325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–"/>
        <a:defRPr>
          <a:solidFill>
            <a:schemeClr val="bg1"/>
          </a:solidFill>
          <a:latin typeface="+mn-lt"/>
          <a:ea typeface="+mn-ea"/>
        </a:defRPr>
      </a:lvl4pPr>
      <a:lvl5pPr marL="1898650" indent="-188913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>
          <a:solidFill>
            <a:schemeClr val="bg1"/>
          </a:solidFill>
          <a:latin typeface="+mn-lt"/>
          <a:ea typeface="+mn-ea"/>
        </a:defRPr>
      </a:lvl5pPr>
      <a:lvl6pPr marL="2355850" indent="-18891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813050" indent="-18891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270250" indent="-18891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727450" indent="-18891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hyperlink" Target="http://forestdb.org/models/arithmetic.html" TargetMode="External"/><Relationship Id="rId5" Type="http://schemas.openxmlformats.org/officeDocument/2006/relationships/hyperlink" Target="http://probcomp.csail.mit.edu/venture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6"/>
          <p:cNvSpPr>
            <a:spLocks noGrp="1"/>
          </p:cNvSpPr>
          <p:nvPr>
            <p:ph type="ctrTitle"/>
          </p:nvPr>
        </p:nvSpPr>
        <p:spPr>
          <a:xfrm>
            <a:off x="533400" y="1905000"/>
            <a:ext cx="8382000" cy="1897062"/>
          </a:xfrm>
        </p:spPr>
        <p:txBody>
          <a:bodyPr/>
          <a:lstStyle/>
          <a:p>
            <a:pPr algn="l"/>
            <a:r>
              <a:rPr lang="en-US" sz="4400" dirty="0" smtClean="0">
                <a:latin typeface="Arial" charset="0"/>
                <a:ea typeface="ＭＳ Ｐゴシック" charset="0"/>
                <a:cs typeface="ＭＳ Ｐゴシック" charset="0"/>
              </a:rPr>
              <a:t>Extras From Programming Lecture</a:t>
            </a:r>
            <a:br>
              <a:rPr lang="en-US" sz="4400" dirty="0" smtClean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4400" dirty="0" smtClean="0"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en-US" sz="4400" dirty="0" smtClean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4400" dirty="0" smtClean="0">
                <a:latin typeface="Arial" charset="0"/>
                <a:ea typeface="ＭＳ Ｐゴシック" charset="0"/>
                <a:cs typeface="ＭＳ Ｐゴシック" charset="0"/>
              </a:rPr>
              <a:t>… And exercise solutions</a:t>
            </a:r>
            <a:endParaRPr lang="en-US" sz="48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308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Church / Venture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4191000" cy="4953000"/>
          </a:xfrm>
        </p:spPr>
        <p:txBody>
          <a:bodyPr numCol="1"/>
          <a:lstStyle/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/>
                <a:cs typeface="Courier New"/>
              </a:rPr>
              <a:t>(define observed-data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/>
                <a:cs typeface="Courier New"/>
              </a:rPr>
              <a:t>  '(4.18 5.36 7.54 2.47 8.83 6.21 5.22 6.41))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900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/>
                <a:cs typeface="Courier New"/>
              </a:rPr>
              <a:t>(define </a:t>
            </a:r>
            <a:r>
              <a:rPr lang="en-US" sz="900" dirty="0" err="1">
                <a:latin typeface="Courier New"/>
                <a:cs typeface="Courier New"/>
              </a:rPr>
              <a:t>num</a:t>
            </a:r>
            <a:r>
              <a:rPr lang="en-US" sz="900" dirty="0">
                <a:latin typeface="Courier New"/>
                <a:cs typeface="Courier New"/>
              </a:rPr>
              <a:t>-observations (length observed-data))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900" dirty="0" smtClean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/>
                <a:cs typeface="Courier New"/>
              </a:rPr>
              <a:t>(define samples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/>
                <a:cs typeface="Courier New"/>
              </a:rPr>
              <a:t>  (</a:t>
            </a:r>
            <a:r>
              <a:rPr lang="en-US" sz="900" dirty="0" err="1">
                <a:latin typeface="Courier New"/>
                <a:cs typeface="Courier New"/>
              </a:rPr>
              <a:t>mh</a:t>
            </a:r>
            <a:r>
              <a:rPr lang="en-US" sz="900" dirty="0">
                <a:latin typeface="Courier New"/>
                <a:cs typeface="Courier New"/>
              </a:rPr>
              <a:t>-query 10 100</a:t>
            </a:r>
          </a:p>
          <a:p>
            <a:pPr marL="0" indent="0">
              <a:lnSpc>
                <a:spcPct val="100000"/>
              </a:lnSpc>
              <a:buNone/>
            </a:pPr>
            <a:endParaRPr lang="en-US" sz="900" dirty="0" smtClean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/>
                <a:cs typeface="Courier New"/>
              </a:rPr>
              <a:t> </a:t>
            </a:r>
            <a:r>
              <a:rPr lang="en-US" sz="900" dirty="0" smtClean="0">
                <a:latin typeface="Courier New"/>
                <a:cs typeface="Courier New"/>
              </a:rPr>
              <a:t>   ; defines</a:t>
            </a:r>
            <a:endParaRPr lang="en-US" sz="900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/>
                <a:cs typeface="Courier New"/>
              </a:rPr>
              <a:t> </a:t>
            </a:r>
            <a:r>
              <a:rPr lang="en-US" sz="900" dirty="0" smtClean="0">
                <a:latin typeface="Courier New"/>
                <a:cs typeface="Courier New"/>
              </a:rPr>
              <a:t>   (</a:t>
            </a:r>
            <a:r>
              <a:rPr lang="en-US" sz="900" dirty="0">
                <a:latin typeface="Courier New"/>
                <a:cs typeface="Courier New"/>
              </a:rPr>
              <a:t>define mean (</a:t>
            </a:r>
            <a:r>
              <a:rPr lang="en-US" sz="900" dirty="0" err="1">
                <a:latin typeface="Courier New"/>
                <a:cs typeface="Courier New"/>
              </a:rPr>
              <a:t>gaussian</a:t>
            </a:r>
            <a:r>
              <a:rPr lang="en-US" sz="900" dirty="0">
                <a:latin typeface="Courier New"/>
                <a:cs typeface="Courier New"/>
              </a:rPr>
              <a:t> 0 10))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/>
                <a:cs typeface="Courier New"/>
              </a:rPr>
              <a:t> </a:t>
            </a:r>
            <a:r>
              <a:rPr lang="en-US" sz="900" dirty="0" smtClean="0">
                <a:latin typeface="Courier New"/>
                <a:cs typeface="Courier New"/>
              </a:rPr>
              <a:t>   (</a:t>
            </a:r>
            <a:r>
              <a:rPr lang="en-US" sz="900" dirty="0">
                <a:latin typeface="Courier New"/>
                <a:cs typeface="Courier New"/>
              </a:rPr>
              <a:t>define </a:t>
            </a:r>
            <a:r>
              <a:rPr lang="en-US" sz="900" dirty="0" err="1">
                <a:latin typeface="Courier New"/>
                <a:cs typeface="Courier New"/>
              </a:rPr>
              <a:t>var</a:t>
            </a:r>
            <a:r>
              <a:rPr lang="en-US" sz="900" dirty="0">
                <a:latin typeface="Courier New"/>
                <a:cs typeface="Courier New"/>
              </a:rPr>
              <a:t>  (abs (</a:t>
            </a:r>
            <a:r>
              <a:rPr lang="en-US" sz="900" dirty="0" err="1">
                <a:latin typeface="Courier New"/>
                <a:cs typeface="Courier New"/>
              </a:rPr>
              <a:t>gaussian</a:t>
            </a:r>
            <a:r>
              <a:rPr lang="en-US" sz="900" dirty="0">
                <a:latin typeface="Courier New"/>
                <a:cs typeface="Courier New"/>
              </a:rPr>
              <a:t> 0 5)))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/>
                <a:cs typeface="Courier New"/>
              </a:rPr>
              <a:t> </a:t>
            </a:r>
            <a:r>
              <a:rPr lang="en-US" sz="900" dirty="0" smtClean="0">
                <a:latin typeface="Courier New"/>
                <a:cs typeface="Courier New"/>
              </a:rPr>
              <a:t>   (</a:t>
            </a:r>
            <a:r>
              <a:rPr lang="en-US" sz="900" dirty="0">
                <a:latin typeface="Courier New"/>
                <a:cs typeface="Courier New"/>
              </a:rPr>
              <a:t>define sample-</a:t>
            </a:r>
            <a:r>
              <a:rPr lang="en-US" sz="900" dirty="0" err="1">
                <a:latin typeface="Courier New"/>
                <a:cs typeface="Courier New"/>
              </a:rPr>
              <a:t>gaussian</a:t>
            </a:r>
            <a:r>
              <a:rPr lang="en-US" sz="900" dirty="0">
                <a:latin typeface="Courier New"/>
                <a:cs typeface="Courier New"/>
              </a:rPr>
              <a:t> (lambda () (</a:t>
            </a:r>
            <a:r>
              <a:rPr lang="en-US" sz="900" dirty="0" err="1">
                <a:latin typeface="Courier New"/>
                <a:cs typeface="Courier New"/>
              </a:rPr>
              <a:t>gaussian</a:t>
            </a:r>
            <a:r>
              <a:rPr lang="en-US" sz="900" dirty="0">
                <a:latin typeface="Courier New"/>
                <a:cs typeface="Courier New"/>
              </a:rPr>
              <a:t> mean </a:t>
            </a:r>
            <a:r>
              <a:rPr lang="en-US" sz="900" dirty="0" err="1">
                <a:latin typeface="Courier New"/>
                <a:cs typeface="Courier New"/>
              </a:rPr>
              <a:t>var</a:t>
            </a:r>
            <a:r>
              <a:rPr lang="en-US" sz="900" dirty="0">
                <a:latin typeface="Courier New"/>
                <a:cs typeface="Courier New"/>
              </a:rPr>
              <a:t>)))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/>
                <a:cs typeface="Courier New"/>
              </a:rPr>
              <a:t> </a:t>
            </a:r>
            <a:r>
              <a:rPr lang="en-US" sz="900" dirty="0" smtClean="0">
                <a:latin typeface="Courier New"/>
                <a:cs typeface="Courier New"/>
              </a:rPr>
              <a:t>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/>
                <a:cs typeface="Courier New"/>
              </a:rPr>
              <a:t> </a:t>
            </a:r>
            <a:r>
              <a:rPr lang="en-US" sz="900" dirty="0" smtClean="0">
                <a:latin typeface="Courier New"/>
                <a:cs typeface="Courier New"/>
              </a:rPr>
              <a:t>   ; query expression</a:t>
            </a:r>
            <a:endParaRPr lang="en-US" sz="900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/>
                <a:cs typeface="Courier New"/>
              </a:rPr>
              <a:t> </a:t>
            </a:r>
            <a:r>
              <a:rPr lang="en-US" sz="900" dirty="0" smtClean="0">
                <a:latin typeface="Courier New"/>
                <a:cs typeface="Courier New"/>
              </a:rPr>
              <a:t>   (</a:t>
            </a:r>
            <a:r>
              <a:rPr lang="en-US" sz="900" dirty="0">
                <a:latin typeface="Courier New"/>
                <a:cs typeface="Courier New"/>
              </a:rPr>
              <a:t>list mean </a:t>
            </a:r>
            <a:r>
              <a:rPr lang="en-US" sz="900" dirty="0" err="1">
                <a:latin typeface="Courier New"/>
                <a:cs typeface="Courier New"/>
              </a:rPr>
              <a:t>var</a:t>
            </a:r>
            <a:r>
              <a:rPr lang="en-US" sz="900" dirty="0">
                <a:latin typeface="Courier New"/>
                <a:cs typeface="Courier New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900" dirty="0" smtClean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/>
                <a:cs typeface="Courier New"/>
              </a:rPr>
              <a:t> </a:t>
            </a:r>
            <a:r>
              <a:rPr lang="en-US" sz="900" dirty="0" smtClean="0">
                <a:latin typeface="Courier New"/>
                <a:cs typeface="Courier New"/>
              </a:rPr>
              <a:t>   ; condition expression</a:t>
            </a:r>
            <a:endParaRPr lang="en-US" sz="900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/>
                <a:cs typeface="Courier New"/>
              </a:rPr>
              <a:t> </a:t>
            </a:r>
            <a:r>
              <a:rPr lang="en-US" sz="900" dirty="0" smtClean="0">
                <a:latin typeface="Courier New"/>
                <a:cs typeface="Courier New"/>
              </a:rPr>
              <a:t>   (</a:t>
            </a:r>
            <a:r>
              <a:rPr lang="en-US" sz="900" dirty="0">
                <a:latin typeface="Courier New"/>
                <a:cs typeface="Courier New"/>
              </a:rPr>
              <a:t>equal? observed-data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/>
                <a:cs typeface="Courier New"/>
              </a:rPr>
              <a:t>         (repeat </a:t>
            </a:r>
            <a:r>
              <a:rPr lang="en-US" sz="900" dirty="0" err="1">
                <a:latin typeface="Courier New"/>
                <a:cs typeface="Courier New"/>
              </a:rPr>
              <a:t>num</a:t>
            </a:r>
            <a:r>
              <a:rPr lang="en-US" sz="900" dirty="0">
                <a:latin typeface="Courier New"/>
                <a:cs typeface="Courier New"/>
              </a:rPr>
              <a:t>-observations sample-</a:t>
            </a:r>
            <a:r>
              <a:rPr lang="en-US" sz="900" dirty="0" err="1">
                <a:latin typeface="Courier New"/>
                <a:cs typeface="Courier New"/>
              </a:rPr>
              <a:t>gaussian</a:t>
            </a:r>
            <a:r>
              <a:rPr lang="en-US" sz="900" dirty="0">
                <a:latin typeface="Courier New"/>
                <a:cs typeface="Courier New"/>
              </a:rPr>
              <a:t>))</a:t>
            </a:r>
            <a:r>
              <a:rPr lang="en-US" sz="900" dirty="0" smtClean="0">
                <a:latin typeface="Courier New"/>
                <a:cs typeface="Courier New"/>
              </a:rPr>
              <a:t>))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900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/>
                <a:cs typeface="Courier New"/>
              </a:rPr>
              <a:t>samples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495800" y="990600"/>
            <a:ext cx="441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82575" indent="-282575" algn="l" rtl="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80000"/>
              <a:buFont typeface="Wingdings" charset="0"/>
              <a:buChar char="§"/>
              <a:defRPr sz="21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63588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80000"/>
              <a:buFont typeface="Wingdings" charset="0"/>
              <a:buChar char="§"/>
              <a:defRPr>
                <a:solidFill>
                  <a:schemeClr val="bg1"/>
                </a:solidFill>
                <a:latin typeface="+mn-lt"/>
                <a:ea typeface="+mn-ea"/>
              </a:defRPr>
            </a:lvl2pPr>
            <a:lvl3pPr marL="114141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80000"/>
              <a:buFont typeface="Wingdings" charset="0"/>
              <a:buChar char="§"/>
              <a:defRPr>
                <a:solidFill>
                  <a:schemeClr val="bg1"/>
                </a:solidFill>
                <a:latin typeface="+mn-lt"/>
                <a:ea typeface="+mn-ea"/>
              </a:defRPr>
            </a:lvl3pPr>
            <a:lvl4pPr marL="1519238" indent="-1873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>
                <a:solidFill>
                  <a:schemeClr val="bg1"/>
                </a:solidFill>
                <a:latin typeface="+mn-lt"/>
                <a:ea typeface="+mn-ea"/>
              </a:defRPr>
            </a:lvl4pPr>
            <a:lvl5pPr marL="18986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>
                <a:solidFill>
                  <a:schemeClr val="bg1"/>
                </a:solidFill>
                <a:latin typeface="+mn-lt"/>
                <a:ea typeface="+mn-ea"/>
              </a:defRPr>
            </a:lvl5pPr>
            <a:lvl6pPr marL="2355850" indent="-18891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813050" indent="-18891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270250" indent="-18891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727450" indent="-18891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900" dirty="0" err="1">
                <a:latin typeface="Courier New"/>
                <a:cs typeface="Courier New"/>
              </a:rPr>
              <a:t>v.clear</a:t>
            </a:r>
            <a:r>
              <a:rPr lang="en-US" sz="900" dirty="0">
                <a:latin typeface="Courier New"/>
                <a:cs typeface="Courier New"/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 err="1">
                <a:latin typeface="Courier New"/>
                <a:cs typeface="Courier New"/>
              </a:rPr>
              <a:t>v.assume</a:t>
            </a:r>
            <a:r>
              <a:rPr lang="en-US" sz="900" dirty="0">
                <a:latin typeface="Courier New"/>
                <a:cs typeface="Courier New"/>
              </a:rPr>
              <a:t>('</a:t>
            </a:r>
            <a:r>
              <a:rPr lang="en-US" sz="900" dirty="0" err="1">
                <a:latin typeface="Courier New"/>
                <a:cs typeface="Courier New"/>
              </a:rPr>
              <a:t>get_mu</a:t>
            </a:r>
            <a:r>
              <a:rPr lang="en-US" sz="900" dirty="0">
                <a:latin typeface="Courier New"/>
                <a:cs typeface="Courier New"/>
              </a:rPr>
              <a:t>','(normal 0 1)')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 err="1">
                <a:latin typeface="Courier New"/>
                <a:cs typeface="Courier New"/>
              </a:rPr>
              <a:t>v.assume</a:t>
            </a:r>
            <a:r>
              <a:rPr lang="en-US" sz="900" dirty="0">
                <a:latin typeface="Courier New"/>
                <a:cs typeface="Courier New"/>
              </a:rPr>
              <a:t>('</a:t>
            </a:r>
            <a:r>
              <a:rPr lang="en-US" sz="900" dirty="0" err="1">
                <a:latin typeface="Courier New"/>
                <a:cs typeface="Courier New"/>
              </a:rPr>
              <a:t>get_x</a:t>
            </a:r>
            <a:r>
              <a:rPr lang="en-US" sz="900" dirty="0">
                <a:latin typeface="Courier New"/>
                <a:cs typeface="Courier New"/>
              </a:rPr>
              <a:t>','(lambda () (normal </a:t>
            </a:r>
            <a:r>
              <a:rPr lang="en-US" sz="900" dirty="0" err="1">
                <a:latin typeface="Courier New"/>
                <a:cs typeface="Courier New"/>
              </a:rPr>
              <a:t>get_mu</a:t>
            </a:r>
            <a:r>
              <a:rPr lang="en-US" sz="900" dirty="0">
                <a:latin typeface="Courier New"/>
                <a:cs typeface="Courier New"/>
              </a:rPr>
              <a:t> 1))')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 err="1">
                <a:latin typeface="Courier New"/>
                <a:cs typeface="Courier New"/>
              </a:rPr>
              <a:t>v.observe</a:t>
            </a:r>
            <a:r>
              <a:rPr lang="en-US" sz="900" dirty="0">
                <a:latin typeface="Courier New"/>
                <a:cs typeface="Courier New"/>
              </a:rPr>
              <a:t>('(</a:t>
            </a:r>
            <a:r>
              <a:rPr lang="en-US" sz="900" dirty="0" err="1">
                <a:latin typeface="Courier New"/>
                <a:cs typeface="Courier New"/>
              </a:rPr>
              <a:t>get_x</a:t>
            </a:r>
            <a:r>
              <a:rPr lang="en-US" sz="900" dirty="0">
                <a:latin typeface="Courier New"/>
                <a:cs typeface="Courier New"/>
              </a:rPr>
              <a:t>)','5.0')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 err="1">
                <a:latin typeface="Courier New"/>
                <a:cs typeface="Courier New"/>
              </a:rPr>
              <a:t>v.observe</a:t>
            </a:r>
            <a:r>
              <a:rPr lang="en-US" sz="900" dirty="0">
                <a:latin typeface="Courier New"/>
                <a:cs typeface="Courier New"/>
              </a:rPr>
              <a:t>('(</a:t>
            </a:r>
            <a:r>
              <a:rPr lang="en-US" sz="900" dirty="0" err="1">
                <a:latin typeface="Courier New"/>
                <a:cs typeface="Courier New"/>
              </a:rPr>
              <a:t>get_x</a:t>
            </a:r>
            <a:r>
              <a:rPr lang="en-US" sz="900" dirty="0">
                <a:latin typeface="Courier New"/>
                <a:cs typeface="Courier New"/>
              </a:rPr>
              <a:t>)','6.0')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900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 err="1">
                <a:latin typeface="Courier New"/>
                <a:cs typeface="Courier New"/>
              </a:rPr>
              <a:t>mu_samples</a:t>
            </a:r>
            <a:r>
              <a:rPr lang="en-US" sz="900" dirty="0">
                <a:latin typeface="Courier New"/>
                <a:cs typeface="Courier New"/>
              </a:rPr>
              <a:t>=</a:t>
            </a:r>
            <a:r>
              <a:rPr lang="en-US" sz="900" dirty="0" err="1">
                <a:latin typeface="Courier New"/>
                <a:cs typeface="Courier New"/>
              </a:rPr>
              <a:t>posterior_samples</a:t>
            </a:r>
            <a:r>
              <a:rPr lang="en-US" sz="900" dirty="0">
                <a:latin typeface="Courier New"/>
                <a:cs typeface="Courier New"/>
              </a:rPr>
              <a:t>('get_mu',</a:t>
            </a:r>
            <a:r>
              <a:rPr lang="en-US" sz="900" dirty="0" err="1">
                <a:latin typeface="Courier New"/>
                <a:cs typeface="Courier New"/>
              </a:rPr>
              <a:t>no_samples</a:t>
            </a:r>
            <a:r>
              <a:rPr lang="en-US" sz="900" dirty="0">
                <a:latin typeface="Courier New"/>
                <a:cs typeface="Courier New"/>
              </a:rPr>
              <a:t>=400,int_mh=200)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900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 err="1">
                <a:latin typeface="Courier New"/>
                <a:cs typeface="Courier New"/>
              </a:rPr>
              <a:t>true_e_mu</a:t>
            </a:r>
            <a:r>
              <a:rPr lang="en-US" sz="900" dirty="0">
                <a:latin typeface="Courier New"/>
                <a:cs typeface="Courier New"/>
              </a:rPr>
              <a:t>=3.7; </a:t>
            </a:r>
            <a:r>
              <a:rPr lang="en-US" sz="900" dirty="0" err="1">
                <a:latin typeface="Courier New"/>
                <a:cs typeface="Courier New"/>
              </a:rPr>
              <a:t>true_sd_mu</a:t>
            </a:r>
            <a:r>
              <a:rPr lang="en-US" sz="900" dirty="0">
                <a:latin typeface="Courier New"/>
                <a:cs typeface="Courier New"/>
              </a:rPr>
              <a:t> = .58    # true value (analytically computed)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/>
                <a:cs typeface="Courier New"/>
              </a:rPr>
              <a:t>diff=abs(</a:t>
            </a:r>
            <a:r>
              <a:rPr lang="en-US" sz="900" dirty="0" err="1">
                <a:latin typeface="Courier New"/>
                <a:cs typeface="Courier New"/>
              </a:rPr>
              <a:t>np.mean</a:t>
            </a:r>
            <a:r>
              <a:rPr lang="en-US" sz="900" dirty="0">
                <a:latin typeface="Courier New"/>
                <a:cs typeface="Courier New"/>
              </a:rPr>
              <a:t>(</a:t>
            </a:r>
            <a:r>
              <a:rPr lang="en-US" sz="900" dirty="0" err="1">
                <a:latin typeface="Courier New"/>
                <a:cs typeface="Courier New"/>
              </a:rPr>
              <a:t>mu_samples</a:t>
            </a:r>
            <a:r>
              <a:rPr lang="en-US" sz="900" dirty="0">
                <a:latin typeface="Courier New"/>
                <a:cs typeface="Courier New"/>
              </a:rPr>
              <a:t>) - </a:t>
            </a:r>
            <a:r>
              <a:rPr lang="en-US" sz="900" dirty="0" err="1">
                <a:latin typeface="Courier New"/>
                <a:cs typeface="Courier New"/>
              </a:rPr>
              <a:t>true_e_mu</a:t>
            </a:r>
            <a:r>
              <a:rPr lang="en-US" sz="900" dirty="0">
                <a:latin typeface="Courier New"/>
                <a:cs typeface="Courier New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/>
                <a:cs typeface="Courier New"/>
              </a:rPr>
              <a:t>print 'true E(mu / D)=%.2f; estimated =%.3f' % (</a:t>
            </a:r>
            <a:r>
              <a:rPr lang="en-US" sz="900" dirty="0" err="1">
                <a:latin typeface="Courier New"/>
                <a:cs typeface="Courier New"/>
              </a:rPr>
              <a:t>true_e_mu</a:t>
            </a:r>
            <a:r>
              <a:rPr lang="en-US" sz="900" dirty="0">
                <a:latin typeface="Courier New"/>
                <a:cs typeface="Courier New"/>
              </a:rPr>
              <a:t>, </a:t>
            </a:r>
            <a:r>
              <a:rPr lang="en-US" sz="900" dirty="0" err="1">
                <a:latin typeface="Courier New"/>
                <a:cs typeface="Courier New"/>
              </a:rPr>
              <a:t>np.mean</a:t>
            </a:r>
            <a:r>
              <a:rPr lang="en-US" sz="900" dirty="0">
                <a:latin typeface="Courier New"/>
                <a:cs typeface="Courier New"/>
              </a:rPr>
              <a:t>(</a:t>
            </a:r>
            <a:r>
              <a:rPr lang="en-US" sz="900" dirty="0" err="1">
                <a:latin typeface="Courier New"/>
                <a:cs typeface="Courier New"/>
              </a:rPr>
              <a:t>mu_samples</a:t>
            </a:r>
            <a:r>
              <a:rPr lang="en-US" sz="900" dirty="0">
                <a:latin typeface="Courier New"/>
                <a:cs typeface="Courier New"/>
              </a:rPr>
              <a:t>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/>
                <a:cs typeface="Courier New"/>
              </a:rPr>
              <a:t>assert diff &lt; .5 ,'difference &gt; .5'</a:t>
            </a:r>
          </a:p>
          <a:p>
            <a:pPr marL="0" indent="0">
              <a:lnSpc>
                <a:spcPct val="100000"/>
              </a:lnSpc>
              <a:buNone/>
            </a:pPr>
            <a:endParaRPr lang="en-US" sz="900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/>
                <a:cs typeface="Courier New"/>
              </a:rPr>
              <a:t>x=</a:t>
            </a:r>
            <a:r>
              <a:rPr lang="en-US" sz="900" dirty="0" err="1">
                <a:latin typeface="Courier New"/>
                <a:cs typeface="Courier New"/>
              </a:rPr>
              <a:t>np.arange</a:t>
            </a:r>
            <a:r>
              <a:rPr lang="en-US" sz="900" dirty="0">
                <a:latin typeface="Courier New"/>
                <a:cs typeface="Courier New"/>
              </a:rPr>
              <a:t>(1,6,.1)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/>
                <a:cs typeface="Courier New"/>
              </a:rPr>
              <a:t>y=</a:t>
            </a:r>
            <a:r>
              <a:rPr lang="en-US" sz="900" dirty="0" err="1">
                <a:latin typeface="Courier New"/>
                <a:cs typeface="Courier New"/>
              </a:rPr>
              <a:t>sp.norm.pdf</a:t>
            </a:r>
            <a:r>
              <a:rPr lang="en-US" sz="900" dirty="0">
                <a:latin typeface="Courier New"/>
                <a:cs typeface="Courier New"/>
              </a:rPr>
              <a:t>(</a:t>
            </a:r>
            <a:r>
              <a:rPr lang="en-US" sz="900" dirty="0" err="1">
                <a:latin typeface="Courier New"/>
                <a:cs typeface="Courier New"/>
              </a:rPr>
              <a:t>x,loc</a:t>
            </a:r>
            <a:r>
              <a:rPr lang="en-US" sz="900" dirty="0">
                <a:latin typeface="Courier New"/>
                <a:cs typeface="Courier New"/>
              </a:rPr>
              <a:t>=</a:t>
            </a:r>
            <a:r>
              <a:rPr lang="en-US" sz="900" dirty="0" err="1">
                <a:latin typeface="Courier New"/>
                <a:cs typeface="Courier New"/>
              </a:rPr>
              <a:t>true_e_mu,scale</a:t>
            </a:r>
            <a:r>
              <a:rPr lang="en-US" sz="900" dirty="0">
                <a:latin typeface="Courier New"/>
                <a:cs typeface="Courier New"/>
              </a:rPr>
              <a:t>=</a:t>
            </a:r>
            <a:r>
              <a:rPr lang="en-US" sz="900" dirty="0" err="1">
                <a:latin typeface="Courier New"/>
                <a:cs typeface="Courier New"/>
              </a:rPr>
              <a:t>true_sd_mu</a:t>
            </a:r>
            <a:r>
              <a:rPr lang="en-US" sz="900" dirty="0">
                <a:latin typeface="Courier New"/>
                <a:cs typeface="Courier New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 err="1">
                <a:latin typeface="Courier New"/>
                <a:cs typeface="Courier New"/>
              </a:rPr>
              <a:t>plt.plot</a:t>
            </a:r>
            <a:r>
              <a:rPr lang="en-US" sz="900" dirty="0">
                <a:latin typeface="Courier New"/>
                <a:cs typeface="Courier New"/>
              </a:rPr>
              <a:t>(</a:t>
            </a:r>
            <a:r>
              <a:rPr lang="en-US" sz="900" dirty="0" err="1">
                <a:latin typeface="Courier New"/>
                <a:cs typeface="Courier New"/>
              </a:rPr>
              <a:t>x,y</a:t>
            </a:r>
            <a:r>
              <a:rPr lang="en-US" sz="900" dirty="0">
                <a:latin typeface="Courier New"/>
                <a:cs typeface="Courier New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 err="1">
                <a:latin typeface="Courier New"/>
                <a:cs typeface="Courier New"/>
              </a:rPr>
              <a:t>plt.hist</a:t>
            </a:r>
            <a:r>
              <a:rPr lang="en-US" sz="900" dirty="0">
                <a:latin typeface="Courier New"/>
                <a:cs typeface="Courier New"/>
              </a:rPr>
              <a:t>(</a:t>
            </a:r>
            <a:r>
              <a:rPr lang="en-US" sz="900" dirty="0" err="1">
                <a:latin typeface="Courier New"/>
                <a:cs typeface="Courier New"/>
              </a:rPr>
              <a:t>mu_samples,bins</a:t>
            </a:r>
            <a:r>
              <a:rPr lang="en-US" sz="900" dirty="0">
                <a:latin typeface="Courier New"/>
                <a:cs typeface="Courier New"/>
              </a:rPr>
              <a:t>=15,normed=True)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 err="1">
                <a:latin typeface="Courier New"/>
                <a:cs typeface="Courier New"/>
              </a:rPr>
              <a:t>plt.title</a:t>
            </a:r>
            <a:r>
              <a:rPr lang="en-US" sz="900" dirty="0">
                <a:latin typeface="Courier New"/>
                <a:cs typeface="Courier New"/>
              </a:rPr>
              <a:t>('</a:t>
            </a:r>
            <a:r>
              <a:rPr lang="en-US" sz="900" dirty="0" err="1">
                <a:latin typeface="Courier New"/>
                <a:cs typeface="Courier New"/>
              </a:rPr>
              <a:t>Histograpm</a:t>
            </a:r>
            <a:r>
              <a:rPr lang="en-US" sz="900" dirty="0">
                <a:latin typeface="Courier New"/>
                <a:cs typeface="Courier New"/>
              </a:rPr>
              <a:t> of Posterior samples of Mu vs. True Posterior on Mu')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 err="1">
                <a:latin typeface="Courier New"/>
                <a:cs typeface="Courier New"/>
              </a:rPr>
              <a:t>plt.xlabel</a:t>
            </a:r>
            <a:r>
              <a:rPr lang="en-US" sz="900" dirty="0">
                <a:latin typeface="Courier New"/>
                <a:cs typeface="Courier New"/>
              </a:rPr>
              <a:t>('Mu'); </a:t>
            </a:r>
            <a:r>
              <a:rPr lang="en-US" sz="900" dirty="0" err="1">
                <a:latin typeface="Courier New"/>
                <a:cs typeface="Courier New"/>
              </a:rPr>
              <a:t>plt.ylabel</a:t>
            </a:r>
            <a:r>
              <a:rPr lang="en-US" sz="900" dirty="0">
                <a:latin typeface="Courier New"/>
                <a:cs typeface="Courier New"/>
              </a:rPr>
              <a:t>('P(mu / data)'</a:t>
            </a:r>
            <a:r>
              <a:rPr lang="en-US" sz="9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900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 smtClean="0">
                <a:latin typeface="Courier New"/>
                <a:cs typeface="Courier New"/>
              </a:rPr>
              <a:t>or</a:t>
            </a:r>
          </a:p>
          <a:p>
            <a:pPr marL="0" indent="0">
              <a:lnSpc>
                <a:spcPct val="100000"/>
              </a:lnSpc>
              <a:buNone/>
            </a:pPr>
            <a:endParaRPr lang="en-US" sz="900" dirty="0" smtClean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 smtClean="0">
                <a:latin typeface="Courier New"/>
                <a:cs typeface="Courier New"/>
              </a:rPr>
              <a:t>[assume </a:t>
            </a:r>
            <a:r>
              <a:rPr lang="en-US" sz="900" dirty="0" err="1" smtClean="0">
                <a:latin typeface="Courier New"/>
                <a:cs typeface="Courier New"/>
              </a:rPr>
              <a:t>get_mu</a:t>
            </a:r>
            <a:r>
              <a:rPr lang="en-US" sz="900" dirty="0" smtClean="0">
                <a:latin typeface="Courier New"/>
                <a:cs typeface="Courier New"/>
              </a:rPr>
              <a:t> (normal 0 1)]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 smtClean="0">
                <a:latin typeface="Courier New"/>
                <a:cs typeface="Courier New"/>
              </a:rPr>
              <a:t>[assume </a:t>
            </a:r>
            <a:r>
              <a:rPr lang="en-US" sz="900" dirty="0" err="1" smtClean="0">
                <a:latin typeface="Courier New"/>
                <a:cs typeface="Courier New"/>
              </a:rPr>
              <a:t>get_x</a:t>
            </a:r>
            <a:r>
              <a:rPr lang="en-US" sz="900" dirty="0" smtClean="0">
                <a:latin typeface="Courier New"/>
                <a:cs typeface="Courier New"/>
              </a:rPr>
              <a:t> (lambda () (normal </a:t>
            </a:r>
            <a:r>
              <a:rPr lang="en-US" sz="900" dirty="0" err="1" smtClean="0">
                <a:latin typeface="Courier New"/>
                <a:cs typeface="Courier New"/>
              </a:rPr>
              <a:t>get_mu</a:t>
            </a:r>
            <a:r>
              <a:rPr lang="en-US" sz="900" dirty="0" smtClean="0">
                <a:latin typeface="Courier New"/>
                <a:cs typeface="Courier New"/>
              </a:rPr>
              <a:t> 1))]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 smtClean="0">
                <a:latin typeface="Courier New"/>
                <a:cs typeface="Courier New"/>
              </a:rPr>
              <a:t>[observe (</a:t>
            </a:r>
            <a:r>
              <a:rPr lang="en-US" sz="900" dirty="0" err="1" smtClean="0">
                <a:latin typeface="Courier New"/>
                <a:cs typeface="Courier New"/>
              </a:rPr>
              <a:t>get_x</a:t>
            </a:r>
            <a:r>
              <a:rPr lang="en-US" sz="900" dirty="0" smtClean="0">
                <a:latin typeface="Courier New"/>
                <a:cs typeface="Courier New"/>
              </a:rPr>
              <a:t>) 5.0]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 smtClean="0">
                <a:latin typeface="Courier New"/>
                <a:cs typeface="Courier New"/>
              </a:rPr>
              <a:t>[observe (</a:t>
            </a:r>
            <a:r>
              <a:rPr lang="en-US" sz="900" dirty="0" err="1" smtClean="0">
                <a:latin typeface="Courier New"/>
                <a:cs typeface="Courier New"/>
              </a:rPr>
              <a:t>get_x</a:t>
            </a:r>
            <a:r>
              <a:rPr lang="en-US" sz="900" dirty="0" smtClean="0">
                <a:latin typeface="Courier New"/>
                <a:cs typeface="Courier New"/>
              </a:rPr>
              <a:t>) 6.0]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 smtClean="0">
                <a:latin typeface="Courier New"/>
                <a:cs typeface="Courier New"/>
              </a:rPr>
              <a:t>[predict </a:t>
            </a:r>
            <a:r>
              <a:rPr lang="en-US" sz="900" dirty="0" err="1" smtClean="0">
                <a:latin typeface="Courier New"/>
                <a:cs typeface="Courier New"/>
              </a:rPr>
              <a:t>get_mu</a:t>
            </a:r>
            <a:r>
              <a:rPr lang="en-US" sz="900" dirty="0" smtClean="0">
                <a:latin typeface="Courier New"/>
                <a:cs typeface="Courier New"/>
              </a:rPr>
              <a:t>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 smtClean="0">
                <a:latin typeface="Courier New"/>
                <a:cs typeface="Courier New"/>
              </a:rPr>
              <a:t>[infer </a:t>
            </a:r>
            <a:r>
              <a:rPr lang="en-US" sz="900" dirty="0">
                <a:latin typeface="Courier New"/>
                <a:cs typeface="Courier New"/>
              </a:rPr>
              <a:t>(</a:t>
            </a:r>
            <a:r>
              <a:rPr lang="en-US" sz="900" dirty="0" err="1">
                <a:latin typeface="Courier New"/>
                <a:cs typeface="Courier New"/>
              </a:rPr>
              <a:t>mh</a:t>
            </a:r>
            <a:r>
              <a:rPr lang="en-US" sz="900" dirty="0">
                <a:latin typeface="Courier New"/>
                <a:cs typeface="Courier New"/>
              </a:rPr>
              <a:t> default one 1)]</a:t>
            </a:r>
            <a:endParaRPr lang="en-US" sz="900" dirty="0" smtClean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/>
                <a:cs typeface="Courier New"/>
              </a:rPr>
              <a:t>[predict </a:t>
            </a:r>
            <a:r>
              <a:rPr lang="en-US" sz="900" dirty="0" err="1">
                <a:latin typeface="Courier New"/>
                <a:cs typeface="Courier New"/>
              </a:rPr>
              <a:t>get_mu</a:t>
            </a:r>
            <a:r>
              <a:rPr lang="en-US" sz="900" dirty="0">
                <a:latin typeface="Courier New"/>
                <a:cs typeface="Courier New"/>
              </a:rPr>
              <a:t>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/>
                <a:cs typeface="Courier New"/>
              </a:rPr>
              <a:t>[</a:t>
            </a:r>
            <a:r>
              <a:rPr lang="en-US" sz="900" dirty="0" smtClean="0">
                <a:latin typeface="Courier New"/>
                <a:cs typeface="Courier New"/>
              </a:rPr>
              <a:t>infer]</a:t>
            </a:r>
            <a:endParaRPr lang="en-US" sz="900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/>
                <a:cs typeface="Courier New"/>
              </a:rPr>
              <a:t>[predict </a:t>
            </a:r>
            <a:r>
              <a:rPr lang="en-US" sz="900" dirty="0" err="1">
                <a:latin typeface="Courier New"/>
                <a:cs typeface="Courier New"/>
              </a:rPr>
              <a:t>get_mu</a:t>
            </a:r>
            <a:r>
              <a:rPr lang="en-US" sz="900" dirty="0">
                <a:latin typeface="Courier New"/>
                <a:cs typeface="Courier New"/>
              </a:rPr>
              <a:t>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/>
                <a:cs typeface="Courier New"/>
              </a:rPr>
              <a:t>[infer </a:t>
            </a:r>
            <a:r>
              <a:rPr lang="en-US" sz="900" dirty="0">
                <a:latin typeface="Courier New"/>
                <a:cs typeface="Courier New"/>
              </a:rPr>
              <a:t>(rejection default all) ]</a:t>
            </a:r>
            <a:endParaRPr lang="en-US" sz="900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 smtClean="0">
                <a:latin typeface="Courier New"/>
                <a:cs typeface="Courier New"/>
              </a:rPr>
              <a:t>….</a:t>
            </a:r>
            <a:endParaRPr lang="en-US" sz="9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7924800" y="4038600"/>
            <a:ext cx="224895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50" kern="1200" dirty="0" err="1" smtClean="0">
                <a:solidFill>
                  <a:schemeClr val="accent3"/>
                </a:solidFill>
              </a:rPr>
              <a:t>Mansinghka</a:t>
            </a:r>
            <a:endParaRPr lang="en-US" sz="1050" kern="1200" dirty="0">
              <a:solidFill>
                <a:schemeClr val="accent3"/>
              </a:solidFill>
            </a:endParaRPr>
          </a:p>
        </p:txBody>
      </p:sp>
      <p:pic>
        <p:nvPicPr>
          <p:cNvPr id="6" name="Picture 5" descr="vkm_headshot_highres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91"/>
          <a:stretch/>
        </p:blipFill>
        <p:spPr>
          <a:xfrm>
            <a:off x="7958176" y="4346434"/>
            <a:ext cx="952500" cy="1335024"/>
          </a:xfrm>
          <a:prstGeom prst="rect">
            <a:avLst/>
          </a:prstGeom>
        </p:spPr>
      </p:pic>
      <p:pic>
        <p:nvPicPr>
          <p:cNvPr id="7" name="Picture 6" descr="profil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343400"/>
            <a:ext cx="1270000" cy="1549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 bwMode="auto">
          <a:xfrm>
            <a:off x="228600" y="4038600"/>
            <a:ext cx="224895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50" dirty="0" err="1">
                <a:solidFill>
                  <a:schemeClr val="accent3"/>
                </a:solidFill>
              </a:rPr>
              <a:t>Stuhlmüller</a:t>
            </a:r>
            <a:endParaRPr lang="en-US" sz="1050" kern="1200" dirty="0">
              <a:solidFill>
                <a:schemeClr val="accent3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4400" y="685800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>
                <a:hlinkClick r:id="rId4"/>
              </a:rPr>
              <a:t>http://forestdb.org/models</a:t>
            </a:r>
            <a:r>
              <a:rPr lang="en-US" sz="1050" dirty="0" smtClean="0">
                <a:hlinkClick r:id="rId4"/>
              </a:rPr>
              <a:t>/</a:t>
            </a:r>
            <a:endParaRPr lang="en-US" sz="1050" dirty="0"/>
          </a:p>
        </p:txBody>
      </p:sp>
      <p:sp>
        <p:nvSpPr>
          <p:cNvPr id="11" name="Rectangle 10"/>
          <p:cNvSpPr/>
          <p:nvPr/>
        </p:nvSpPr>
        <p:spPr>
          <a:xfrm>
            <a:off x="3200400" y="685800"/>
            <a:ext cx="62484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hlinkClick r:id="rId5"/>
              </a:rPr>
              <a:t>http://</a:t>
            </a:r>
            <a:r>
              <a:rPr lang="en-US" sz="1100" dirty="0" err="1">
                <a:solidFill>
                  <a:schemeClr val="bg1"/>
                </a:solidFill>
                <a:hlinkClick r:id="rId5"/>
              </a:rPr>
              <a:t>probcomp.csail.mit.edu</a:t>
            </a:r>
            <a:r>
              <a:rPr lang="en-US" sz="1100" dirty="0">
                <a:solidFill>
                  <a:schemeClr val="bg1"/>
                </a:solidFill>
                <a:hlinkClick r:id="rId5"/>
              </a:rPr>
              <a:t>/venture/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019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endParaRPr lang="en-US" sz="2400" dirty="0" smtClean="0"/>
          </a:p>
          <a:p>
            <a:pPr>
              <a:lnSpc>
                <a:spcPct val="100000"/>
              </a:lnSpc>
            </a:pPr>
            <a:endParaRPr lang="en-US" sz="24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85800" y="838200"/>
            <a:ext cx="7772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82575" indent="-282575" algn="l" rtl="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80000"/>
              <a:buFont typeface="Wingdings" charset="0"/>
              <a:buChar char="§"/>
              <a:defRPr sz="21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63588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80000"/>
              <a:buFont typeface="Wingdings" charset="0"/>
              <a:buChar char="§"/>
              <a:defRPr>
                <a:solidFill>
                  <a:schemeClr val="bg1"/>
                </a:solidFill>
                <a:latin typeface="+mn-lt"/>
                <a:ea typeface="+mn-ea"/>
              </a:defRPr>
            </a:lvl2pPr>
            <a:lvl3pPr marL="114141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80000"/>
              <a:buFont typeface="Wingdings" charset="0"/>
              <a:buChar char="§"/>
              <a:defRPr>
                <a:solidFill>
                  <a:schemeClr val="bg1"/>
                </a:solidFill>
                <a:latin typeface="+mn-lt"/>
                <a:ea typeface="+mn-ea"/>
              </a:defRPr>
            </a:lvl3pPr>
            <a:lvl4pPr marL="1519238" indent="-1873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>
                <a:solidFill>
                  <a:schemeClr val="bg1"/>
                </a:solidFill>
                <a:latin typeface="+mn-lt"/>
                <a:ea typeface="+mn-ea"/>
              </a:defRPr>
            </a:lvl4pPr>
            <a:lvl5pPr marL="18986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>
                <a:solidFill>
                  <a:schemeClr val="bg1"/>
                </a:solidFill>
                <a:latin typeface="+mn-lt"/>
                <a:ea typeface="+mn-ea"/>
              </a:defRPr>
            </a:lvl5pPr>
            <a:lvl6pPr marL="2355850" indent="-18891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813050" indent="-18891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270250" indent="-18891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727450" indent="-18891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General</a:t>
            </a:r>
          </a:p>
          <a:p>
            <a:pPr lvl="1"/>
            <a:r>
              <a:rPr lang="en-US" sz="2000" dirty="0" smtClean="0">
                <a:latin typeface="Arial" charset="0"/>
                <a:ea typeface="ＭＳ Ｐゴシック" charset="0"/>
              </a:rPr>
              <a:t>Still small models and data only</a:t>
            </a:r>
          </a:p>
          <a:p>
            <a:pPr lvl="2"/>
            <a:r>
              <a:rPr lang="en-US" sz="2000" dirty="0" smtClean="0">
                <a:latin typeface="Arial" charset="0"/>
                <a:ea typeface="ＭＳ Ｐゴシック" charset="0"/>
              </a:rPr>
              <a:t>DARPA PPAML / Venture / Probabilistic-C / probabilistic-</a:t>
            </a:r>
            <a:r>
              <a:rPr lang="en-US" sz="2000" dirty="0" err="1" smtClean="0">
                <a:latin typeface="Arial" charset="0"/>
                <a:ea typeface="ＭＳ Ｐゴシック" charset="0"/>
              </a:rPr>
              <a:t>js</a:t>
            </a:r>
            <a:endParaRPr lang="en-US" sz="2000" dirty="0" smtClean="0">
              <a:latin typeface="Arial" charset="0"/>
              <a:ea typeface="ＭＳ Ｐゴシック" charset="0"/>
            </a:endParaRPr>
          </a:p>
          <a:p>
            <a:pPr lvl="1"/>
            <a:r>
              <a:rPr lang="en-US" sz="2000" dirty="0" smtClean="0">
                <a:latin typeface="Arial" charset="0"/>
                <a:ea typeface="ＭＳ Ｐゴシック" charset="0"/>
              </a:rPr>
              <a:t>Little documentation</a:t>
            </a:r>
          </a:p>
          <a:p>
            <a:pPr lvl="1"/>
            <a:r>
              <a:rPr lang="en-US" sz="2000" dirty="0" smtClean="0">
                <a:latin typeface="Arial" charset="0"/>
                <a:ea typeface="ＭＳ Ｐゴシック" charset="0"/>
              </a:rPr>
              <a:t>Buggy implementations</a:t>
            </a:r>
          </a:p>
          <a:p>
            <a:pPr lvl="1"/>
            <a:endParaRPr lang="en-US" sz="2000" dirty="0">
              <a:latin typeface="Arial" charset="0"/>
              <a:ea typeface="ＭＳ Ｐゴシック" charset="0"/>
            </a:endParaRPr>
          </a:p>
          <a:p>
            <a:r>
              <a:rPr lang="en-US" sz="2400" dirty="0" smtClean="0">
                <a:latin typeface="Arial" charset="0"/>
                <a:ea typeface="ＭＳ Ｐゴシック" charset="0"/>
              </a:rPr>
              <a:t>Philosophical</a:t>
            </a:r>
          </a:p>
          <a:p>
            <a:pPr lvl="1"/>
            <a:r>
              <a:rPr lang="en-US" sz="2000" dirty="0" smtClean="0">
                <a:latin typeface="Arial" charset="0"/>
                <a:ea typeface="ＭＳ Ｐゴシック" charset="0"/>
              </a:rPr>
              <a:t>Not all machine learning models and techniques are naturally generative </a:t>
            </a:r>
          </a:p>
          <a:p>
            <a:pPr lvl="2"/>
            <a:r>
              <a:rPr lang="en-US" sz="2000" dirty="0" smtClean="0">
                <a:latin typeface="Arial" charset="0"/>
                <a:ea typeface="ＭＳ Ｐゴシック" charset="0"/>
              </a:rPr>
              <a:t>Markov Random Fields / Factor Graphs</a:t>
            </a:r>
          </a:p>
          <a:p>
            <a:pPr lvl="1"/>
            <a:endParaRPr lang="en-US" sz="2000" dirty="0">
              <a:latin typeface="Arial" charset="0"/>
              <a:ea typeface="ＭＳ Ｐゴシック" charset="0"/>
            </a:endParaRPr>
          </a:p>
          <a:p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Anglican</a:t>
            </a:r>
          </a:p>
          <a:p>
            <a:pPr lvl="1"/>
            <a:r>
              <a:rPr lang="en-US" sz="2000" dirty="0" smtClean="0">
                <a:latin typeface="Arial" charset="0"/>
                <a:ea typeface="ＭＳ Ｐゴシック" charset="0"/>
              </a:rPr>
              <a:t>Forcing outermost observe to be an ERP can be programmatically cumbersome</a:t>
            </a:r>
          </a:p>
          <a:p>
            <a:pPr lvl="1"/>
            <a:endParaRPr lang="en-US" sz="2000" dirty="0" smtClean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17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819150"/>
            <a:ext cx="4040188" cy="639762"/>
          </a:xfrm>
        </p:spPr>
        <p:txBody>
          <a:bodyPr/>
          <a:lstStyle/>
          <a:p>
            <a:r>
              <a:rPr lang="en-US" dirty="0" smtClean="0"/>
              <a:t>Traditional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4040188" cy="4419600"/>
          </a:xfrm>
        </p:spPr>
        <p:txBody>
          <a:bodyPr/>
          <a:lstStyle/>
          <a:p>
            <a:r>
              <a:rPr lang="en-US" sz="2000" dirty="0" smtClean="0"/>
              <a:t>Repeat</a:t>
            </a:r>
          </a:p>
          <a:p>
            <a:pPr lvl="1"/>
            <a:r>
              <a:rPr lang="en-US" sz="1800" dirty="0" smtClean="0"/>
              <a:t>Define model</a:t>
            </a:r>
          </a:p>
          <a:p>
            <a:pPr lvl="1"/>
            <a:r>
              <a:rPr lang="en-US" sz="1800" dirty="0" smtClean="0"/>
              <a:t>Derive inference updates</a:t>
            </a:r>
          </a:p>
          <a:p>
            <a:pPr lvl="2"/>
            <a:r>
              <a:rPr lang="en-US" sz="1600" dirty="0" smtClean="0"/>
              <a:t>MCMC </a:t>
            </a:r>
          </a:p>
          <a:p>
            <a:pPr lvl="3"/>
            <a:r>
              <a:rPr lang="en-US" sz="1400" dirty="0" smtClean="0"/>
              <a:t>Conditionals</a:t>
            </a:r>
          </a:p>
          <a:p>
            <a:pPr lvl="2"/>
            <a:r>
              <a:rPr lang="en-US" sz="1600" dirty="0" err="1" smtClean="0"/>
              <a:t>Variational</a:t>
            </a:r>
            <a:endParaRPr lang="en-US" sz="1600" dirty="0" smtClean="0"/>
          </a:p>
          <a:p>
            <a:pPr lvl="3"/>
            <a:r>
              <a:rPr lang="en-US" sz="1400" dirty="0" smtClean="0"/>
              <a:t>Fixed point updates</a:t>
            </a:r>
          </a:p>
          <a:p>
            <a:pPr lvl="1"/>
            <a:r>
              <a:rPr lang="en-US" sz="1800" dirty="0" smtClean="0"/>
              <a:t>Code inference algorithm</a:t>
            </a:r>
          </a:p>
          <a:p>
            <a:pPr lvl="1"/>
            <a:r>
              <a:rPr lang="en-US" sz="1800" dirty="0" smtClean="0"/>
              <a:t>Test</a:t>
            </a:r>
          </a:p>
          <a:p>
            <a:pPr lvl="1"/>
            <a:r>
              <a:rPr lang="en-US" sz="1800" dirty="0" smtClean="0"/>
              <a:t>Find bugs In code</a:t>
            </a:r>
          </a:p>
          <a:p>
            <a:pPr lvl="1"/>
            <a:r>
              <a:rPr lang="en-US" sz="1800" dirty="0" smtClean="0"/>
              <a:t>Use</a:t>
            </a:r>
          </a:p>
          <a:p>
            <a:pPr lvl="1"/>
            <a:r>
              <a:rPr lang="en-US" sz="1800" dirty="0"/>
              <a:t>Find </a:t>
            </a:r>
          </a:p>
          <a:p>
            <a:pPr lvl="2"/>
            <a:r>
              <a:rPr lang="en-US" sz="1600" dirty="0"/>
              <a:t>Find bugs in model</a:t>
            </a:r>
          </a:p>
          <a:p>
            <a:pPr lvl="2"/>
            <a:r>
              <a:rPr lang="en-US" sz="1600" dirty="0"/>
              <a:t>Inference doesn’t work</a:t>
            </a:r>
          </a:p>
          <a:p>
            <a:pPr lvl="2"/>
            <a:endParaRPr lang="en-US" sz="1600" dirty="0" smtClean="0"/>
          </a:p>
          <a:p>
            <a:pPr lvl="1"/>
            <a:endParaRPr lang="en-US" sz="1800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45025" y="819150"/>
            <a:ext cx="4041775" cy="639762"/>
          </a:xfrm>
        </p:spPr>
        <p:txBody>
          <a:bodyPr/>
          <a:lstStyle/>
          <a:p>
            <a:r>
              <a:rPr lang="en-US" dirty="0" smtClean="0"/>
              <a:t>Probabilistic Programming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5025" y="1600200"/>
            <a:ext cx="4041775" cy="4419600"/>
          </a:xfrm>
        </p:spPr>
        <p:txBody>
          <a:bodyPr/>
          <a:lstStyle/>
          <a:p>
            <a:r>
              <a:rPr lang="en-US" sz="2000" dirty="0" smtClean="0"/>
              <a:t>Repeat</a:t>
            </a:r>
          </a:p>
          <a:p>
            <a:pPr lvl="1"/>
            <a:r>
              <a:rPr lang="en-US" sz="1800" dirty="0" smtClean="0"/>
              <a:t>Code generative model</a:t>
            </a:r>
          </a:p>
          <a:p>
            <a:pPr lvl="1"/>
            <a:r>
              <a:rPr lang="en-US" sz="1800" dirty="0" smtClean="0"/>
              <a:t>Use</a:t>
            </a:r>
          </a:p>
          <a:p>
            <a:pPr lvl="1"/>
            <a:r>
              <a:rPr lang="en-US" sz="1800" dirty="0" smtClean="0"/>
              <a:t>Find </a:t>
            </a:r>
          </a:p>
          <a:p>
            <a:pPr lvl="2"/>
            <a:r>
              <a:rPr lang="en-US" sz="1600" dirty="0" smtClean="0"/>
              <a:t>Find bugs in model</a:t>
            </a:r>
          </a:p>
          <a:p>
            <a:pPr lvl="2"/>
            <a:r>
              <a:rPr lang="en-US" sz="1600" dirty="0"/>
              <a:t>I</a:t>
            </a:r>
            <a:r>
              <a:rPr lang="en-US" sz="1600" dirty="0" smtClean="0"/>
              <a:t>nference doesn’t work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06823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33166</TotalTime>
  <Words>535</Words>
  <Application>Microsoft Macintosh PowerPoint</Application>
  <PresentationFormat>On-screen Show (4:3)</PresentationFormat>
  <Paragraphs>96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Blank Presentation</vt:lpstr>
      <vt:lpstr>Extras From Programming Lecture  … And exercise solutions</vt:lpstr>
      <vt:lpstr>Church / Venture Comparison</vt:lpstr>
      <vt:lpstr>Limitations</vt:lpstr>
      <vt:lpstr>Workflow</vt:lpstr>
    </vt:vector>
  </TitlesOfParts>
  <Company>NMDS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MacCallum</dc:creator>
  <cp:lastModifiedBy>Frank Wood</cp:lastModifiedBy>
  <cp:revision>272</cp:revision>
  <cp:lastPrinted>2013-04-05T18:16:37Z</cp:lastPrinted>
  <dcterms:created xsi:type="dcterms:W3CDTF">2008-04-19T14:31:56Z</dcterms:created>
  <dcterms:modified xsi:type="dcterms:W3CDTF">2014-04-30T18:07:12Z</dcterms:modified>
</cp:coreProperties>
</file>