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28.png" ContentType="image/png"/>
  <Override PartName="/ppt/media/image5.png" ContentType="image/png"/>
  <Override PartName="/ppt/media/image30.png" ContentType="image/png"/>
  <Override PartName="/ppt/media/image9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8308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2580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4000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8308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2580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58308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62580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54000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58308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62580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58308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62580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54000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58308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662580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358308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662580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54000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 type="body"/>
          </p:nvPr>
        </p:nvSpPr>
        <p:spPr>
          <a:xfrm>
            <a:off x="358308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68" name="PlaceHolder 7"/>
          <p:cNvSpPr>
            <a:spLocks noGrp="1"/>
          </p:cNvSpPr>
          <p:nvPr>
            <p:ph type="body"/>
          </p:nvPr>
        </p:nvSpPr>
        <p:spPr>
          <a:xfrm>
            <a:off x="662580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780000"/>
            <a:ext cx="10080000" cy="189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8000" dir="162000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0000" y="5130000"/>
            <a:ext cx="23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&lt;fecha/hora&gt;</a:t>
            </a:r>
            <a:r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&lt;pie de página&gt;</a:t>
            </a:r>
            <a:r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4FBABEE2-9A75-4343-A7EB-6E6AC9997D71}" type="slidenum"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&lt;número&gt;</a:t>
            </a:fld>
            <a:r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0000" y="270000"/>
            <a:ext cx="9000000" cy="324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r>
              <a:rPr b="0" lang="de-AT" sz="6000" spc="-1" strike="noStrike">
                <a:solidFill>
                  <a:srgbClr val="04617b"/>
                </a:solidFill>
                <a:latin typeface="Source Sans Pro Light"/>
              </a:rPr>
              <a:t>Pulse para editar el formato del texto de título</a:t>
            </a:r>
            <a:endParaRPr b="0" lang="de-AT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0000" y="3870000"/>
            <a:ext cx="9000000" cy="117000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pPr marL="432000" indent="-324000">
              <a:spcAft>
                <a:spcPts val="924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solidFill>
                  <a:srgbClr val="dbf5f9"/>
                </a:solidFill>
                <a:latin typeface="Source Sans Pro"/>
              </a:rPr>
              <a:t>Pulse para editar el formato de texto del esquema</a:t>
            </a:r>
            <a:endParaRPr b="0" lang="de-AT" sz="2100" spc="-1" strike="noStrike">
              <a:solidFill>
                <a:srgbClr val="dbf5f9"/>
              </a:solidFill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de-AT" sz="1650" spc="-1" strike="noStrike">
                <a:solidFill>
                  <a:srgbClr val="dbf5f9"/>
                </a:solidFill>
                <a:latin typeface="Source Sans Pro"/>
              </a:rPr>
              <a:t>Segundo nivel del esquema</a:t>
            </a:r>
            <a:endParaRPr b="0" lang="de-AT" sz="1650" spc="-1" strike="noStrike">
              <a:solidFill>
                <a:srgbClr val="dbf5f9"/>
              </a:solidFill>
              <a:latin typeface="Source Sans Pro"/>
            </a:endParaRPr>
          </a:p>
          <a:p>
            <a:pPr lvl="2" marL="1296000" indent="-288000">
              <a:spcAft>
                <a:spcPts val="635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solidFill>
                  <a:srgbClr val="dbf5f9"/>
                </a:solidFill>
                <a:latin typeface="Source Sans Pro"/>
              </a:rPr>
              <a:t>Tercer nivel del esquema</a:t>
            </a:r>
            <a:endParaRPr b="0" lang="de-AT" sz="1800" spc="-1" strike="noStrike">
              <a:solidFill>
                <a:srgbClr val="dbf5f9"/>
              </a:solidFill>
              <a:latin typeface="Source Sans Pro"/>
            </a:endParaRPr>
          </a:p>
          <a:p>
            <a:pPr lvl="3" marL="1728000" indent="-216000">
              <a:spcAft>
                <a:spcPts val="42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de-AT" sz="1500" spc="-1" strike="noStrike">
                <a:solidFill>
                  <a:srgbClr val="dbf5f9"/>
                </a:solidFill>
                <a:latin typeface="Source Sans Pro"/>
              </a:rPr>
              <a:t>Cuarto nivel del esquema</a:t>
            </a:r>
            <a:endParaRPr b="0" lang="de-AT" sz="1500" spc="-1" strike="noStrike">
              <a:solidFill>
                <a:srgbClr val="dbf5f9"/>
              </a:solidFill>
              <a:latin typeface="Source Sans Pro"/>
            </a:endParaRPr>
          </a:p>
          <a:p>
            <a:pPr lvl="4" marL="2160000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1500" spc="-1" strike="noStrike">
                <a:solidFill>
                  <a:srgbClr val="dbf5f9"/>
                </a:solidFill>
                <a:latin typeface="Source Sans Pro"/>
              </a:rPr>
              <a:t>Quinto nivel del esquema</a:t>
            </a:r>
            <a:endParaRPr b="0" lang="de-AT" sz="1500" spc="-1" strike="noStrike">
              <a:solidFill>
                <a:srgbClr val="dbf5f9"/>
              </a:solidFill>
              <a:latin typeface="Source Sans Pro"/>
            </a:endParaRPr>
          </a:p>
          <a:p>
            <a:pPr lvl="5" marL="2592000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1500" spc="-1" strike="noStrike">
                <a:solidFill>
                  <a:srgbClr val="dbf5f9"/>
                </a:solidFill>
                <a:latin typeface="Source Sans Pro"/>
              </a:rPr>
              <a:t>Sexto nivel del esquema</a:t>
            </a:r>
            <a:endParaRPr b="0" lang="de-AT" sz="1500" spc="-1" strike="noStrike">
              <a:solidFill>
                <a:srgbClr val="dbf5f9"/>
              </a:solidFill>
              <a:latin typeface="Source Sans Pro"/>
            </a:endParaRPr>
          </a:p>
          <a:p>
            <a:pPr lvl="6" marL="3024000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1500" spc="-1" strike="noStrike">
                <a:solidFill>
                  <a:srgbClr val="dbf5f9"/>
                </a:solidFill>
                <a:latin typeface="Source Sans Pro"/>
              </a:rPr>
              <a:t>Séptimo nivel del esquema</a:t>
            </a:r>
            <a:endParaRPr b="0" lang="de-AT" sz="15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 flipV="1">
            <a:off x="0" y="0"/>
            <a:ext cx="10080000" cy="108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54000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 fontScale="63000"/>
          </a:bodyPr>
          <a:p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Pulse para editar el formato del texto de título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Pulse para editar el formato de texto del esquema</a:t>
            </a:r>
            <a:endParaRPr b="0" lang="de-AT" sz="2400" spc="-1" strike="noStrike"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latin typeface="Source Sans Pro"/>
              </a:rPr>
              <a:t>Segundo nivel del esquema</a:t>
            </a:r>
            <a:endParaRPr b="0" lang="de-AT" sz="2100" spc="-1" strike="noStrike">
              <a:latin typeface="Source Sans Pro"/>
            </a:endParaRPr>
          </a:p>
          <a:p>
            <a:pPr lvl="2" marL="1296000" indent="-288000">
              <a:spcAft>
                <a:spcPts val="635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Tercer nivel del esquema</a:t>
            </a:r>
            <a:endParaRPr b="0" lang="de-AT" sz="1800" spc="-1" strike="noStrike">
              <a:latin typeface="Source Sans Pro"/>
            </a:endParaRPr>
          </a:p>
          <a:p>
            <a:pPr lvl="3" marL="1728000" indent="-216000">
              <a:spcAft>
                <a:spcPts val="42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Cuarto nivel del esquema</a:t>
            </a:r>
            <a:endParaRPr b="0" lang="de-AT" sz="1800" spc="-1" strike="noStrike">
              <a:latin typeface="Source Sans Pro"/>
            </a:endParaRPr>
          </a:p>
          <a:p>
            <a:pPr lvl="4" marL="2160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Quinto nivel del esquema</a:t>
            </a:r>
            <a:endParaRPr b="0" lang="de-AT" sz="1800" spc="-1" strike="noStrike">
              <a:latin typeface="Source Sans Pro"/>
            </a:endParaRPr>
          </a:p>
          <a:p>
            <a:pPr lvl="5" marL="2592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Sexto nivel del esquema</a:t>
            </a:r>
            <a:endParaRPr b="0" lang="de-AT" sz="1800" spc="-1" strike="noStrike">
              <a:latin typeface="Source Sans Pro"/>
            </a:endParaRPr>
          </a:p>
          <a:p>
            <a:pPr lvl="6" marL="3024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Séptimo nivel del esquema</a:t>
            </a:r>
            <a:endParaRPr b="0" lang="de-AT" sz="1800" spc="-1" strike="noStrike">
              <a:latin typeface="Source Sans Pro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&lt;fecha/hora&gt;</a:t>
            </a:r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&lt;pie de página&gt;</a:t>
            </a:r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F5381E4B-91FC-4498-898F-C886236202F8}" type="slidenum"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&lt;número&gt;</a:t>
            </a:fld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 flipV="1">
            <a:off x="0" y="0"/>
            <a:ext cx="10080000" cy="18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54000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5" name="PlaceHolder 2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 fontScale="63000"/>
          </a:bodyPr>
          <a:p>
            <a:r>
              <a:rPr b="0" lang="de-AT" sz="4500" spc="-1" strike="noStrike">
                <a:solidFill>
                  <a:srgbClr val="04617b"/>
                </a:solidFill>
                <a:latin typeface="Source Sans Pro Light"/>
              </a:rPr>
              <a:t>Pulse para editar el formato del texto de título</a:t>
            </a:r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57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Pulse para editar el formato de texto del esquema</a:t>
            </a:r>
            <a:endParaRPr b="0" lang="de-AT" sz="2400" spc="-1" strike="noStrike"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de-AT" sz="2100" spc="-1" strike="noStrike">
                <a:latin typeface="Source Sans Pro"/>
              </a:rPr>
              <a:t>Segundo nivel del esquema</a:t>
            </a:r>
            <a:endParaRPr b="0" lang="de-AT" sz="2100" spc="-1" strike="noStrike">
              <a:latin typeface="Source Sans Pro"/>
            </a:endParaRPr>
          </a:p>
          <a:p>
            <a:pPr lvl="2" marL="1296000" indent="-288000">
              <a:spcAft>
                <a:spcPts val="635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Tercer nivel del esquema</a:t>
            </a:r>
            <a:endParaRPr b="0" lang="de-AT" sz="1800" spc="-1" strike="noStrike">
              <a:latin typeface="Source Sans Pro"/>
            </a:endParaRPr>
          </a:p>
          <a:p>
            <a:pPr lvl="3" marL="1728000" indent="-216000">
              <a:spcAft>
                <a:spcPts val="422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de-AT" sz="1800" spc="-1" strike="noStrike">
                <a:latin typeface="Source Sans Pro"/>
              </a:rPr>
              <a:t>Cuarto nivel del esquema</a:t>
            </a:r>
            <a:endParaRPr b="0" lang="de-AT" sz="1800" spc="-1" strike="noStrike">
              <a:latin typeface="Source Sans Pro"/>
            </a:endParaRPr>
          </a:p>
          <a:p>
            <a:pPr lvl="4" marL="2160000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Quinto nivel del esquema</a:t>
            </a:r>
            <a:endParaRPr b="0" lang="de-AT" sz="1800" spc="-1" strike="noStrike">
              <a:latin typeface="Source Sans Pro"/>
            </a:endParaRPr>
          </a:p>
          <a:p>
            <a:pPr lvl="5" marL="2592000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Sexto nivel del esquema</a:t>
            </a:r>
            <a:endParaRPr b="0" lang="de-AT" sz="1800" spc="-1" strike="noStrike">
              <a:latin typeface="Source Sans Pro"/>
            </a:endParaRPr>
          </a:p>
          <a:p>
            <a:pPr lvl="6" marL="3024000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Séptimo nivel del esquema</a:t>
            </a:r>
            <a:endParaRPr b="0" lang="de-AT" sz="1800" spc="-1" strike="noStrike">
              <a:latin typeface="Source Sans Pro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dt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&lt;fecha/hora&gt;</a:t>
            </a:r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ftr"/>
          </p:nvPr>
        </p:nvSpPr>
        <p:spPr>
          <a:xfrm>
            <a:off x="3420000" y="5119200"/>
            <a:ext cx="32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&lt;pie de página&gt;</a:t>
            </a:r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sldNum"/>
          </p:nvPr>
        </p:nvSpPr>
        <p:spPr>
          <a:xfrm>
            <a:off x="7650000" y="5130000"/>
            <a:ext cx="189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876FACAA-43A4-4D32-AD41-E22DF0AF58D2}" type="slidenum"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&lt;número&gt;</a:t>
            </a:fld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90" name="CustomShape 7"/>
          <p:cNvSpPr/>
          <p:nvPr/>
        </p:nvSpPr>
        <p:spPr>
          <a:xfrm>
            <a:off x="0" y="5580000"/>
            <a:ext cx="10080000" cy="9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162000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 flipV="1">
            <a:off x="0" y="0"/>
            <a:ext cx="10080000" cy="108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54000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8" name="PlaceHolder 2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 fontScale="63000"/>
          </a:bodyPr>
          <a:p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Pulse para editar el formato del texto de título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Pulse para editar el formato de texto del esquema</a:t>
            </a:r>
            <a:endParaRPr b="0" lang="de-AT" sz="2400" spc="-1" strike="noStrike"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latin typeface="Source Sans Pro"/>
              </a:rPr>
              <a:t>Segundo nivel del esquema</a:t>
            </a:r>
            <a:endParaRPr b="0" lang="de-AT" sz="2100" spc="-1" strike="noStrike">
              <a:latin typeface="Source Sans Pro"/>
            </a:endParaRPr>
          </a:p>
          <a:p>
            <a:pPr lvl="2" marL="1296000" indent="-288000">
              <a:spcAft>
                <a:spcPts val="635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Tercer nivel del esquema</a:t>
            </a:r>
            <a:endParaRPr b="0" lang="de-AT" sz="1800" spc="-1" strike="noStrike">
              <a:latin typeface="Source Sans Pro"/>
            </a:endParaRPr>
          </a:p>
          <a:p>
            <a:pPr lvl="3" marL="1728000" indent="-216000">
              <a:spcAft>
                <a:spcPts val="42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Cuarto nivel del esquema</a:t>
            </a:r>
            <a:endParaRPr b="0" lang="de-AT" sz="1800" spc="-1" strike="noStrike">
              <a:latin typeface="Source Sans Pro"/>
            </a:endParaRPr>
          </a:p>
          <a:p>
            <a:pPr lvl="4" marL="2160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Quinto nivel del esquema</a:t>
            </a:r>
            <a:endParaRPr b="0" lang="de-AT" sz="1800" spc="-1" strike="noStrike">
              <a:latin typeface="Source Sans Pro"/>
            </a:endParaRPr>
          </a:p>
          <a:p>
            <a:pPr lvl="5" marL="2592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Sexto nivel del esquema</a:t>
            </a:r>
            <a:endParaRPr b="0" lang="de-AT" sz="1800" spc="-1" strike="noStrike">
              <a:latin typeface="Source Sans Pro"/>
            </a:endParaRPr>
          </a:p>
          <a:p>
            <a:pPr lvl="6" marL="3024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Séptimo nivel del esquema</a:t>
            </a:r>
            <a:endParaRPr b="0" lang="de-AT" sz="1800" spc="-1" strike="noStrike">
              <a:latin typeface="Source Sans Pro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dt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&lt;fecha/hora&gt;</a:t>
            </a:r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ftr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&lt;pie de página&gt;</a:t>
            </a:r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B6C5C2B4-0FB3-4969-8B10-7BCA598B849F}" type="slidenum"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&lt;número&gt;</a:t>
            </a:fld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3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3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3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3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3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3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3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3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3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3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3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3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450000" y="27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de-AT" sz="6000" spc="-1" strike="noStrike">
                <a:solidFill>
                  <a:srgbClr val="04617b"/>
                </a:solidFill>
                <a:latin typeface="Source Sans Pro Light"/>
              </a:rPr>
              <a:t>III.B Distribución de Probabilidad Binomial (Ejemplos)</a:t>
            </a:r>
            <a:endParaRPr b="0" lang="de-AT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450000" y="3870000"/>
            <a:ext cx="9000000" cy="117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r>
              <a:rPr b="1" lang="de-AT" sz="2700" spc="-1" strike="noStrike">
                <a:solidFill>
                  <a:srgbClr val="dbf5f9"/>
                </a:solidFill>
                <a:latin typeface="Source Sans Pro"/>
              </a:rPr>
              <a:t>TEMA III.B (EJEMPLOS)</a:t>
            </a:r>
            <a:endParaRPr b="1" lang="de-AT" sz="27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59000"/>
          </a:bodyPr>
          <a:p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MEDIA Y VARIANZA DE LA DISTRIBUCIÓN BINOMIAL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pic>
        <p:nvPicPr>
          <p:cNvPr id="188" name="" descr=""/>
          <p:cNvPicPr/>
          <p:nvPr/>
        </p:nvPicPr>
        <p:blipFill>
          <a:blip r:embed="rId2"/>
          <a:stretch/>
        </p:blipFill>
        <p:spPr>
          <a:xfrm>
            <a:off x="1138320" y="1232280"/>
            <a:ext cx="7875720" cy="3704400"/>
          </a:xfrm>
          <a:prstGeom prst="rect">
            <a:avLst/>
          </a:prstGeom>
          <a:ln w="18000"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59000"/>
          </a:bodyPr>
          <a:p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MEDIA Y VARIANZA DE LA DISTRIBUCIÓN BINOMIAL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pic>
        <p:nvPicPr>
          <p:cNvPr id="190" name="" descr=""/>
          <p:cNvPicPr/>
          <p:nvPr/>
        </p:nvPicPr>
        <p:blipFill>
          <a:blip r:embed="rId2"/>
          <a:stretch/>
        </p:blipFill>
        <p:spPr>
          <a:xfrm>
            <a:off x="1219320" y="1260000"/>
            <a:ext cx="7713720" cy="3932640"/>
          </a:xfrm>
          <a:prstGeom prst="rect">
            <a:avLst/>
          </a:prstGeom>
          <a:ln w="18000"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59000"/>
          </a:bodyPr>
          <a:p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MEDIA Y VARIANZA DE LA DISTRIBUCIÓN BINOMIAL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pic>
        <p:nvPicPr>
          <p:cNvPr id="192" name="" descr=""/>
          <p:cNvPicPr/>
          <p:nvPr/>
        </p:nvPicPr>
        <p:blipFill>
          <a:blip r:embed="rId2"/>
          <a:stretch/>
        </p:blipFill>
        <p:spPr>
          <a:xfrm>
            <a:off x="1205280" y="1199160"/>
            <a:ext cx="7742160" cy="3294720"/>
          </a:xfrm>
          <a:prstGeom prst="rect">
            <a:avLst/>
          </a:prstGeom>
          <a:ln w="18000"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31000"/>
          </a:bodyPr>
          <a:p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MEDIA Y VARIANZA DE LA DISTRIBUCIÓN BINOMIAL (EJEMPLO)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2"/>
          <a:stretch/>
        </p:blipFill>
        <p:spPr>
          <a:xfrm>
            <a:off x="1133640" y="1603800"/>
            <a:ext cx="7885080" cy="2485080"/>
          </a:xfrm>
          <a:prstGeom prst="rect">
            <a:avLst/>
          </a:prstGeom>
          <a:ln w="18000"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31000"/>
          </a:bodyPr>
          <a:p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MATLAB</a:t>
            </a:r>
            <a:br/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Probabilidad con la distribución binomial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pic>
        <p:nvPicPr>
          <p:cNvPr id="196" name="" descr=""/>
          <p:cNvPicPr/>
          <p:nvPr/>
        </p:nvPicPr>
        <p:blipFill>
          <a:blip r:embed="rId2"/>
          <a:stretch/>
        </p:blipFill>
        <p:spPr>
          <a:xfrm>
            <a:off x="1043280" y="1365840"/>
            <a:ext cx="8066160" cy="2961360"/>
          </a:xfrm>
          <a:prstGeom prst="rect">
            <a:avLst/>
          </a:prstGeom>
          <a:ln w="18000"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31000"/>
          </a:bodyPr>
          <a:p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MATLAB</a:t>
            </a:r>
            <a:br/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Probabilidad con la distribución binomial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pic>
        <p:nvPicPr>
          <p:cNvPr id="198" name="" descr=""/>
          <p:cNvPicPr/>
          <p:nvPr/>
        </p:nvPicPr>
        <p:blipFill>
          <a:blip r:embed="rId2"/>
          <a:stretch/>
        </p:blipFill>
        <p:spPr>
          <a:xfrm>
            <a:off x="1043280" y="1194480"/>
            <a:ext cx="8066160" cy="3304080"/>
          </a:xfrm>
          <a:prstGeom prst="rect">
            <a:avLst/>
          </a:prstGeom>
          <a:ln w="18000"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pic>
        <p:nvPicPr>
          <p:cNvPr id="200" name="" descr=""/>
          <p:cNvPicPr/>
          <p:nvPr/>
        </p:nvPicPr>
        <p:blipFill>
          <a:blip r:embed="rId2"/>
          <a:stretch/>
        </p:blipFill>
        <p:spPr>
          <a:xfrm>
            <a:off x="1047960" y="208440"/>
            <a:ext cx="8056440" cy="5275800"/>
          </a:xfrm>
          <a:prstGeom prst="rect">
            <a:avLst/>
          </a:prstGeom>
          <a:ln w="18000"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502920" y="630720"/>
            <a:ext cx="9071640" cy="438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1" lang="de-AT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31000"/>
          </a:bodyPr>
          <a:p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Ejemplo de un problema cuyo modelo de probabilidad es binomial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2"/>
          <a:srcRect l="0" t="0" r="0" b="84247"/>
          <a:stretch/>
        </p:blipFill>
        <p:spPr>
          <a:xfrm>
            <a:off x="1108800" y="1402560"/>
            <a:ext cx="7999560" cy="563400"/>
          </a:xfrm>
          <a:prstGeom prst="rect">
            <a:avLst/>
          </a:prstGeom>
          <a:ln w="18000"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31000"/>
          </a:bodyPr>
          <a:p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Ejemplo de un problema cuyo modelo de probabilidad es binomial (Respuesta)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2"/>
          <a:srcRect l="0" t="0" r="0" b="-1196"/>
          <a:stretch/>
        </p:blipFill>
        <p:spPr>
          <a:xfrm>
            <a:off x="1098360" y="1326960"/>
            <a:ext cx="7999560" cy="3623040"/>
          </a:xfrm>
          <a:prstGeom prst="rect">
            <a:avLst/>
          </a:prstGeom>
          <a:ln w="18000"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59000"/>
          </a:bodyPr>
          <a:p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Ejemplo (Modelo de probabilidad binomial)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2"/>
          <a:srcRect l="0" t="0" r="0" b="74797"/>
          <a:stretch/>
        </p:blipFill>
        <p:spPr>
          <a:xfrm>
            <a:off x="1077120" y="1254240"/>
            <a:ext cx="7922880" cy="1428120"/>
          </a:xfrm>
          <a:prstGeom prst="rect">
            <a:avLst/>
          </a:prstGeom>
          <a:ln w="18000"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2"/>
          <a:srcRect l="0" t="0" r="0" b="-19"/>
          <a:stretch/>
        </p:blipFill>
        <p:spPr>
          <a:xfrm>
            <a:off x="1620000" y="247680"/>
            <a:ext cx="7200000" cy="5152320"/>
          </a:xfrm>
          <a:prstGeom prst="rect">
            <a:avLst/>
          </a:prstGeom>
          <a:ln w="18000"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31000"/>
          </a:bodyPr>
          <a:p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DISTRIBUCIÓN DE PROBABILIDAD BINOMIAL ACUMULADA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2"/>
          <a:stretch/>
        </p:blipFill>
        <p:spPr>
          <a:xfrm>
            <a:off x="1080000" y="1260000"/>
            <a:ext cx="7885080" cy="1942200"/>
          </a:xfrm>
          <a:prstGeom prst="rect">
            <a:avLst/>
          </a:prstGeom>
          <a:ln w="18000"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14000"/>
          </a:bodyPr>
          <a:p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GRAFICO DE LA DISTRIBUCIÓN BINOMIAL</a:t>
            </a:r>
            <a:br/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La distribución binomial tiene su gráfico con forma simétrica cuando p=0.5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2"/>
          <a:stretch/>
        </p:blipFill>
        <p:spPr>
          <a:xfrm>
            <a:off x="1994760" y="1141920"/>
            <a:ext cx="6304680" cy="4378320"/>
          </a:xfrm>
          <a:prstGeom prst="rect">
            <a:avLst/>
          </a:prstGeom>
          <a:ln w="18000"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11000"/>
          </a:bodyPr>
          <a:p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Si p&gt;0.5, la forma de la distribución binomial tiene sesgo negativo .</a:t>
            </a:r>
            <a:br/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Si p&lt;0.5, la forma de la distribución binomial tiene sesgo positivo .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2"/>
          <a:stretch/>
        </p:blipFill>
        <p:spPr>
          <a:xfrm>
            <a:off x="2066760" y="1081080"/>
            <a:ext cx="5996160" cy="4339080"/>
          </a:xfrm>
          <a:prstGeom prst="rect">
            <a:avLst/>
          </a:prstGeom>
          <a:ln w="18000"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59000"/>
          </a:bodyPr>
          <a:p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MEDIA Y VARIANZA DE LA DISTRIBUCIÓN BINOMIAL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pic>
        <p:nvPicPr>
          <p:cNvPr id="186" name="" descr=""/>
          <p:cNvPicPr/>
          <p:nvPr/>
        </p:nvPicPr>
        <p:blipFill>
          <a:blip r:embed="rId2"/>
          <a:stretch/>
        </p:blipFill>
        <p:spPr>
          <a:xfrm>
            <a:off x="1128960" y="1260000"/>
            <a:ext cx="7894800" cy="1713600"/>
          </a:xfrm>
          <a:prstGeom prst="rect">
            <a:avLst/>
          </a:prstGeom>
          <a:ln w="18000"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Application>LibreOffice/7.0.4.2$Linux_X86_64 LibreOffice_project/00$Build-2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2022-05-08T22:33:51Z</dcterms:created>
  <dc:creator/>
  <dc:description/>
  <dc:language>es-MX</dc:language>
  <cp:lastModifiedBy/>
  <dcterms:modified xsi:type="dcterms:W3CDTF">2022-05-09T00:48:49Z</dcterms:modified>
  <cp:revision>5</cp:revision>
  <dc:subject/>
  <dc:title>Vivid</dc:title>
</cp:coreProperties>
</file>