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2"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4"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87"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92"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93"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5"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9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97"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9"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00"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01"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03"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04"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06"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0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08"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09"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11"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12"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13"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14"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15"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16"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3"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5"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26"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0"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31"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32"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4"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35"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36"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8"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39"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40"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42"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43"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45"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47"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48"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50"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51"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52"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53"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54"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55"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6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63"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65"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66"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0"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71"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72"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4"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75"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76"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8"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79"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80"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82"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83"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85"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8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87"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88"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90"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91"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92"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93"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94"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95"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780000"/>
            <a:ext cx="10078200" cy="1888200"/>
          </a:xfrm>
          <a:prstGeom prst="rect">
            <a:avLst/>
          </a:prstGeom>
          <a:pattFill prst="lgGrid">
            <a:fgClr>
              <a:srgbClr val="3465a4"/>
            </a:fgClr>
            <a:bgClr>
              <a:srgbClr val="009eda"/>
            </a:bgClr>
          </a:pattFill>
          <a:ln w="18000">
            <a:noFill/>
          </a:ln>
          <a:effectLst>
            <a:outerShdw dir="16200000" dist="18000">
              <a:srgbClr val="f49100"/>
            </a:outerShdw>
          </a:effectLst>
        </p:spPr>
        <p:style>
          <a:lnRef idx="0"/>
          <a:fillRef idx="0"/>
          <a:effectRef idx="0"/>
          <a:fontRef idx="minor"/>
        </p:style>
      </p:sp>
      <p:sp>
        <p:nvSpPr>
          <p:cNvPr id="1"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2" name="PlaceHolder 3"/>
          <p:cNvSpPr>
            <a:spLocks noGrp="1"/>
          </p:cNvSpPr>
          <p:nvPr>
            <p:ph type="body"/>
          </p:nvPr>
        </p:nvSpPr>
        <p:spPr>
          <a:xfrm>
            <a:off x="504000" y="1326600"/>
            <a:ext cx="9072000" cy="3288600"/>
          </a:xfrm>
          <a:prstGeom prst="rect">
            <a:avLst/>
          </a:prstGeom>
        </p:spPr>
        <p:txBody>
          <a:bodyPr lIns="0" rIns="0" tIns="0" bIns="0">
            <a:normAutofit fontScale="94000"/>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9" name="CustomShape 1"/>
          <p:cNvSpPr/>
          <p:nvPr/>
        </p:nvSpPr>
        <p:spPr>
          <a:xfrm flipV="1">
            <a:off x="0" y="-2880"/>
            <a:ext cx="10078200" cy="107820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40"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a:t>
            </a:r>
            <a:r>
              <a:rPr b="0" lang="es-MX" sz="4400" spc="-1" strike="noStrike">
                <a:latin typeface="Arial"/>
              </a:rPr>
              <a:t>texto de título</a:t>
            </a:r>
            <a:endParaRPr b="0" lang="es-MX" sz="4400" spc="-1" strike="noStrike">
              <a:latin typeface="Arial"/>
            </a:endParaRPr>
          </a:p>
        </p:txBody>
      </p:sp>
      <p:sp>
        <p:nvSpPr>
          <p:cNvPr id="41"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8" name="CustomShape 1"/>
          <p:cNvSpPr/>
          <p:nvPr/>
        </p:nvSpPr>
        <p:spPr>
          <a:xfrm flipV="1">
            <a:off x="0" y="-2880"/>
            <a:ext cx="10078200" cy="107820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79"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80"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17" name="CustomShape 1"/>
          <p:cNvSpPr/>
          <p:nvPr/>
        </p:nvSpPr>
        <p:spPr>
          <a:xfrm flipV="1">
            <a:off x="0" y="-2880"/>
            <a:ext cx="10078200" cy="107820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118"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19"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flipV="1">
            <a:off x="0" y="-2880"/>
            <a:ext cx="10078200" cy="17820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157" name="CustomShape 2"/>
          <p:cNvSpPr/>
          <p:nvPr/>
        </p:nvSpPr>
        <p:spPr>
          <a:xfrm>
            <a:off x="0" y="5580000"/>
            <a:ext cx="10078200" cy="88200"/>
          </a:xfrm>
          <a:prstGeom prst="rect">
            <a:avLst/>
          </a:prstGeom>
          <a:pattFill prst="lgGrid">
            <a:fgClr>
              <a:srgbClr val="3465a4"/>
            </a:fgClr>
            <a:bgClr>
              <a:srgbClr val="009eda"/>
            </a:bgClr>
          </a:pattFill>
          <a:ln w="18000">
            <a:noFill/>
          </a:ln>
          <a:effectLst>
            <a:outerShdw dir="16200000" dist="10800">
              <a:srgbClr val="f49100"/>
            </a:outerShdw>
          </a:effectLst>
        </p:spPr>
        <p:style>
          <a:lnRef idx="0"/>
          <a:fillRef idx="0"/>
          <a:effectRef idx="0"/>
          <a:fontRef idx="minor"/>
        </p:style>
      </p:sp>
      <p:sp>
        <p:nvSpPr>
          <p:cNvPr id="158" name="PlaceHolder 3"/>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59" name="PlaceHolder 4"/>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6" name="CustomShape 1"/>
          <p:cNvSpPr/>
          <p:nvPr/>
        </p:nvSpPr>
        <p:spPr>
          <a:xfrm>
            <a:off x="450000" y="270000"/>
            <a:ext cx="8998200" cy="323820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6000" spc="-1" strike="noStrike">
                <a:solidFill>
                  <a:srgbClr val="04617b"/>
                </a:solidFill>
                <a:latin typeface="Source Sans Pro Light"/>
                <a:ea typeface="DejaVu Sans"/>
              </a:rPr>
              <a:t>U01 Teoría de Probabilidad</a:t>
            </a:r>
            <a:endParaRPr b="0" lang="es-MX" sz="6000" spc="-1" strike="noStrike">
              <a:latin typeface="Arial"/>
            </a:endParaRPr>
          </a:p>
        </p:txBody>
      </p:sp>
      <p:sp>
        <p:nvSpPr>
          <p:cNvPr id="197" name="CustomShape 2"/>
          <p:cNvSpPr/>
          <p:nvPr/>
        </p:nvSpPr>
        <p:spPr>
          <a:xfrm>
            <a:off x="450000" y="3870000"/>
            <a:ext cx="8998200" cy="1168200"/>
          </a:xfrm>
          <a:prstGeom prst="rect">
            <a:avLst/>
          </a:prstGeom>
          <a:noFill/>
          <a:ln w="0">
            <a:noFill/>
          </a:ln>
        </p:spPr>
        <p:style>
          <a:lnRef idx="0"/>
          <a:fillRef idx="0"/>
          <a:effectRef idx="0"/>
          <a:fontRef idx="minor"/>
        </p:style>
        <p:txBody>
          <a:bodyPr lIns="0" rIns="0" tIns="0" bIns="0">
            <a:noAutofit/>
          </a:bodyPr>
          <a:p>
            <a:pPr>
              <a:lnSpc>
                <a:spcPct val="100000"/>
              </a:lnSpc>
            </a:pPr>
            <a:r>
              <a:rPr b="1" lang="de-AT" sz="2700" spc="-1" strike="noStrike">
                <a:solidFill>
                  <a:srgbClr val="dbf5f9"/>
                </a:solidFill>
                <a:latin typeface="Source Sans Pro"/>
                <a:ea typeface="DejaVu Sans"/>
              </a:rPr>
              <a:t>Introducción</a:t>
            </a:r>
            <a:endParaRPr b="0" lang="es-MX" sz="27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28" name="CustomShape 1"/>
          <p:cNvSpPr/>
          <p:nvPr/>
        </p:nvSpPr>
        <p:spPr>
          <a:xfrm>
            <a:off x="502920" y="90720"/>
            <a:ext cx="9069840" cy="94500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Probabilidad de Eventos Incluidos</a:t>
            </a:r>
            <a:endParaRPr b="0" lang="es-MX" sz="4500" spc="-1" strike="noStrike">
              <a:latin typeface="Arial"/>
            </a:endParaRPr>
          </a:p>
        </p:txBody>
      </p:sp>
      <p:sp>
        <p:nvSpPr>
          <p:cNvPr id="229" name="CustomShape 2"/>
          <p:cNvSpPr/>
          <p:nvPr/>
        </p:nvSpPr>
        <p:spPr>
          <a:xfrm>
            <a:off x="502920" y="1440000"/>
            <a:ext cx="9020160" cy="3495960"/>
          </a:xfrm>
          <a:prstGeom prst="rect">
            <a:avLst/>
          </a:prstGeom>
          <a:noFill/>
          <a:ln w="0">
            <a:noFill/>
          </a:ln>
        </p:spPr>
        <p:style>
          <a:lnRef idx="0"/>
          <a:fillRef idx="0"/>
          <a:effectRef idx="0"/>
          <a:fontRef idx="minor"/>
        </p:style>
      </p:sp>
      <p:sp>
        <p:nvSpPr>
          <p:cNvPr id="230" name="CustomShape 3"/>
          <p:cNvSpPr/>
          <p:nvPr/>
        </p:nvSpPr>
        <p:spPr>
          <a:xfrm>
            <a:off x="349200" y="1118880"/>
            <a:ext cx="8998560" cy="2392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Nota:</a:t>
            </a:r>
            <a:endParaRPr b="0" lang="es-MX" sz="1800" spc="-1" strike="noStrike">
              <a:latin typeface="Arial"/>
            </a:endParaRPr>
          </a:p>
          <a:p>
            <a:pPr>
              <a:lnSpc>
                <a:spcPct val="100000"/>
              </a:lnSpc>
            </a:pPr>
            <a:r>
              <a:rPr b="0" lang="es-MX" sz="1800" spc="-1" strike="noStrike">
                <a:solidFill>
                  <a:srgbClr val="000000"/>
                </a:solidFill>
                <a:latin typeface="Arial"/>
                <a:ea typeface="DejaVu Sans"/>
              </a:rPr>
              <a:t>Para cualquier medida aditiva, se cumple lo siguiente:</a:t>
            </a:r>
            <a:endParaRPr b="0" lang="es-MX" sz="1800" spc="-1" strike="noStrike">
              <a:latin typeface="Arial"/>
            </a:endParaRPr>
          </a:p>
          <a:p>
            <a:pPr>
              <a:lnSpc>
                <a:spcPct val="100000"/>
              </a:lnSpc>
            </a:pPr>
            <a:r>
              <a:rPr b="0" lang="es-MX" sz="1800" spc="-1" strike="noStrike">
                <a:solidFill>
                  <a:srgbClr val="000000"/>
                </a:solidFill>
                <a:latin typeface="Arial"/>
                <a:ea typeface="DejaVu Sans"/>
              </a:rPr>
              <a:t>Si A ⊂ B, entonces P(A) ≤ P(B).</a:t>
            </a:r>
            <a:endParaRPr b="0" lang="es-MX" sz="1800" spc="-1" strike="noStrike">
              <a:latin typeface="Arial"/>
            </a:endParaRPr>
          </a:p>
          <a:p>
            <a:pPr>
              <a:lnSpc>
                <a:spcPct val="100000"/>
              </a:lnSpc>
            </a:pPr>
            <a:r>
              <a:rPr b="0" lang="es-MX" sz="1800" spc="-1" strike="noStrike">
                <a:solidFill>
                  <a:srgbClr val="000000"/>
                </a:solidFill>
                <a:latin typeface="Arial"/>
                <a:ea typeface="DejaVu Sans"/>
              </a:rPr>
              <a:t>Demostración: Sean A, B subconjuntos de S. Si A está incluido en B se puede escribir</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Y se puede notar que esta es una unión de dos conjuntos mutuamente excluyentes.</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Por lo tanto, P(A)</a:t>
            </a:r>
            <a:r>
              <a:rPr b="0" lang="es-MX" sz="1800" spc="-1" strike="noStrike">
                <a:solidFill>
                  <a:srgbClr val="000000"/>
                </a:solidFill>
                <a:latin typeface="Times New Roman"/>
                <a:ea typeface="Times New Roman"/>
              </a:rPr>
              <a:t>≤</a:t>
            </a:r>
            <a:r>
              <a:rPr b="0" lang="es-MX" sz="1800" spc="-1" strike="noStrike">
                <a:solidFill>
                  <a:srgbClr val="000000"/>
                </a:solidFill>
                <a:latin typeface="Arial"/>
                <a:ea typeface="Times New Roman"/>
              </a:rPr>
              <a:t>P(B).</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mc:AlternateContent>
        <mc:Choice xmlns:a14="http://schemas.microsoft.com/office/drawing/2010/main" Requires="a14">
          <p:sp>
            <p:nvSpPr>
              <p:cNvPr id="231" name="Formula 4"/>
              <p:cNvSpPr txBox="1"/>
              <p:nvPr/>
            </p:nvSpPr>
            <p:spPr>
              <a:xfrm>
                <a:off x="4723560" y="2666520"/>
                <a:ext cx="718920" cy="358920"/>
              </a:xfrm>
              <a:prstGeom prst="rect">
                <a:avLst/>
              </a:prstGeom>
            </p:spPr>
            <p:txBody>
              <a:bodyPr/>
              <a:p>
                <a14:m>
                  <m:oMath xmlns:m="http://schemas.openxmlformats.org/officeDocument/2006/math"/>
                </a14:m>
              </a:p>
            </p:txBody>
          </p:sp>
        </mc:Choice>
        <mc:Fallback/>
      </mc:AlternateContent>
      <p:pic>
        <p:nvPicPr>
          <p:cNvPr id="232" name="" descr=""/>
          <p:cNvPicPr/>
          <p:nvPr/>
        </p:nvPicPr>
        <p:blipFill>
          <a:blip r:embed="rId2"/>
          <a:stretch/>
        </p:blipFill>
        <p:spPr>
          <a:xfrm>
            <a:off x="495000" y="2263320"/>
            <a:ext cx="1484280" cy="255960"/>
          </a:xfrm>
          <a:prstGeom prst="rect">
            <a:avLst/>
          </a:prstGeom>
          <a:ln w="0">
            <a:noFill/>
          </a:ln>
        </p:spPr>
      </p:pic>
      <p:pic>
        <p:nvPicPr>
          <p:cNvPr id="233" name="" descr=""/>
          <p:cNvPicPr/>
          <p:nvPr/>
        </p:nvPicPr>
        <p:blipFill>
          <a:blip r:embed="rId3"/>
          <a:stretch/>
        </p:blipFill>
        <p:spPr>
          <a:xfrm>
            <a:off x="502920" y="2880000"/>
            <a:ext cx="2103480" cy="2653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34" name="CustomShape 1"/>
          <p:cNvSpPr/>
          <p:nvPr/>
        </p:nvSpPr>
        <p:spPr>
          <a:xfrm>
            <a:off x="502920" y="90720"/>
            <a:ext cx="9069840" cy="94500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Glosario</a:t>
            </a:r>
            <a:endParaRPr b="0" lang="es-MX" sz="4500" spc="-1" strike="noStrike">
              <a:latin typeface="Arial"/>
            </a:endParaRPr>
          </a:p>
        </p:txBody>
      </p:sp>
      <p:sp>
        <p:nvSpPr>
          <p:cNvPr id="235" name="CustomShape 2"/>
          <p:cNvSpPr/>
          <p:nvPr/>
        </p:nvSpPr>
        <p:spPr>
          <a:xfrm>
            <a:off x="502920" y="1440000"/>
            <a:ext cx="9020160" cy="3495960"/>
          </a:xfrm>
          <a:prstGeom prst="rect">
            <a:avLst/>
          </a:prstGeom>
          <a:noFill/>
          <a:ln w="0">
            <a:noFill/>
          </a:ln>
        </p:spPr>
        <p:style>
          <a:lnRef idx="0"/>
          <a:fillRef idx="0"/>
          <a:effectRef idx="0"/>
          <a:fontRef idx="minor"/>
        </p:style>
      </p:sp>
      <p:sp>
        <p:nvSpPr>
          <p:cNvPr id="236" name="CustomShape 3"/>
          <p:cNvSpPr/>
          <p:nvPr/>
        </p:nvSpPr>
        <p:spPr>
          <a:xfrm>
            <a:off x="349200" y="1118880"/>
            <a:ext cx="8998560" cy="2904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s-MX" sz="1800" spc="-1" strike="noStrike">
                <a:solidFill>
                  <a:srgbClr val="000000"/>
                </a:solidFill>
                <a:latin typeface="Arial"/>
                <a:ea typeface="DejaVu Sans"/>
              </a:rPr>
              <a:t>Artrópodo</a:t>
            </a:r>
            <a:r>
              <a:rPr b="0" lang="es-MX" sz="1800" spc="-1" strike="noStrike">
                <a:solidFill>
                  <a:srgbClr val="000000"/>
                </a:solidFill>
                <a:latin typeface="Arial"/>
                <a:ea typeface="DejaVu Sans"/>
              </a:rPr>
              <a:t> adj. y n.m. Relativo a un tipo de animales invertebrados caracterizados por un esqueleto externo quitinoso, cuerpo dividido en anillos y miembros formados por segmentos móviles gracias a la presencia de articulaciones, como los insectos, los crustáceos, etc.</a:t>
            </a:r>
            <a:endParaRPr b="0" lang="es-MX" sz="1800" spc="-1" strike="noStrike">
              <a:latin typeface="Arial"/>
            </a:endParaRPr>
          </a:p>
          <a:p>
            <a:pPr>
              <a:lnSpc>
                <a:spcPct val="100000"/>
              </a:lnSpc>
            </a:pPr>
            <a:endParaRPr b="0" lang="es-MX" sz="1800" spc="-1" strike="noStrike">
              <a:latin typeface="Arial"/>
            </a:endParaRPr>
          </a:p>
          <a:p>
            <a:pPr>
              <a:lnSpc>
                <a:spcPct val="100000"/>
              </a:lnSpc>
            </a:pPr>
            <a:r>
              <a:rPr b="1" lang="es-MX" sz="1800" spc="-1" strike="noStrike">
                <a:solidFill>
                  <a:srgbClr val="000000"/>
                </a:solidFill>
                <a:latin typeface="Arial"/>
                <a:ea typeface="DejaVu Sans"/>
              </a:rPr>
              <a:t>Ciencias formales</a:t>
            </a:r>
            <a:r>
              <a:rPr b="0" lang="es-MX" sz="1800" spc="-1" strike="noStrike">
                <a:solidFill>
                  <a:srgbClr val="000000"/>
                </a:solidFill>
                <a:latin typeface="Arial"/>
                <a:ea typeface="DejaVu Sans"/>
              </a:rPr>
              <a:t> (ejemplos): la Lógica y la Matemática.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1" lang="es-MX" sz="1800" spc="-1" strike="noStrike">
                <a:solidFill>
                  <a:srgbClr val="000000"/>
                </a:solidFill>
                <a:latin typeface="Arial"/>
                <a:ea typeface="DejaVu Sans"/>
              </a:rPr>
              <a:t>Ciencias fácticas</a:t>
            </a:r>
            <a:r>
              <a:rPr b="0" lang="es-MX" sz="1800" spc="-1" strike="noStrike">
                <a:solidFill>
                  <a:srgbClr val="000000"/>
                </a:solidFill>
                <a:latin typeface="Arial"/>
                <a:ea typeface="DejaVu Sans"/>
              </a:rPr>
              <a:t> (ejemplos): la Psicología, la Sociología.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1" lang="es-MX" sz="1800" spc="-1" strike="noStrike">
                <a:solidFill>
                  <a:srgbClr val="000000"/>
                </a:solidFill>
                <a:latin typeface="Arial"/>
                <a:ea typeface="DejaVu Sans"/>
              </a:rPr>
              <a:t>Quitina</a:t>
            </a:r>
            <a:r>
              <a:rPr b="0" lang="es-MX" sz="1800" spc="-1" strike="noStrike">
                <a:solidFill>
                  <a:srgbClr val="000000"/>
                </a:solidFill>
                <a:latin typeface="Arial"/>
                <a:ea typeface="DejaVu Sans"/>
              </a:rPr>
              <a:t> n.f. Sustancia orgánica nitrogenada que forma parte de la cutícula de los insectos y otros artrópodos.</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502920" y="630720"/>
            <a:ext cx="9069840" cy="4386960"/>
          </a:xfrm>
          <a:prstGeom prst="rect">
            <a:avLst/>
          </a:prstGeom>
          <a:noFill/>
          <a:ln w="0">
            <a:noFill/>
          </a:ln>
        </p:spPr>
        <p:style>
          <a:lnRef idx="0"/>
          <a:fillRef idx="0"/>
          <a:effectRef idx="0"/>
          <a:fontRef idx="minor"/>
        </p:style>
      </p:sp>
      <p:sp>
        <p:nvSpPr>
          <p:cNvPr id="238" name="CustomShape 2"/>
          <p:cNvSpPr/>
          <p:nvPr/>
        </p:nvSpPr>
        <p:spPr>
          <a:xfrm>
            <a:off x="360000" y="360000"/>
            <a:ext cx="9212760" cy="2904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REFERENCIAS</a:t>
            </a:r>
            <a:endParaRPr b="0" lang="es-MX" sz="1800" spc="-1" strike="noStrike">
              <a:latin typeface="Arial"/>
            </a:endParaRPr>
          </a:p>
          <a:p>
            <a:pPr>
              <a:lnSpc>
                <a:spcPct val="100000"/>
              </a:lnSpc>
            </a:pPr>
            <a:r>
              <a:rPr b="0" lang="es-MX" sz="1800" spc="-1" strike="noStrike">
                <a:solidFill>
                  <a:srgbClr val="000000"/>
                </a:solidFill>
                <a:latin typeface="Arial"/>
                <a:ea typeface="DejaVu Sans"/>
              </a:rPr>
              <a:t>Bunge, M. (). La Ciencia, su Método y su Filosofía. Siglo Veinte Nueva Imagen.</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González Sánchez, J. (2022). Lógica, la formación de lo racional en los jóvenes como objeto de estudio. Jorge González Sánchez, Tannia Berenice González Castillo.</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Larousse (1999). Diccionario El Pequeño Larousse Ilustrado.</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Las matemáticas van a las urnas. Los procesos de decisión. Serie El mundo es matemático.</a:t>
            </a: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8" name="CustomShape 1"/>
          <p:cNvSpPr/>
          <p:nvPr/>
        </p:nvSpPr>
        <p:spPr>
          <a:xfrm>
            <a:off x="502920" y="90720"/>
            <a:ext cx="9069840" cy="94500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Introducción</a:t>
            </a:r>
            <a:endParaRPr b="0" lang="es-MX" sz="4500" spc="-1" strike="noStrike">
              <a:latin typeface="Arial"/>
            </a:endParaRPr>
          </a:p>
        </p:txBody>
      </p:sp>
      <p:sp>
        <p:nvSpPr>
          <p:cNvPr id="199" name="CustomShape 2"/>
          <p:cNvSpPr/>
          <p:nvPr/>
        </p:nvSpPr>
        <p:spPr>
          <a:xfrm>
            <a:off x="502920" y="1440000"/>
            <a:ext cx="9020160" cy="3495960"/>
          </a:xfrm>
          <a:prstGeom prst="rect">
            <a:avLst/>
          </a:prstGeom>
          <a:noFill/>
          <a:ln w="0">
            <a:noFill/>
          </a:ln>
        </p:spPr>
        <p:style>
          <a:lnRef idx="0"/>
          <a:fillRef idx="0"/>
          <a:effectRef idx="0"/>
          <a:fontRef idx="minor"/>
        </p:style>
      </p:sp>
      <p:sp>
        <p:nvSpPr>
          <p:cNvPr id="200" name="CustomShape 3"/>
          <p:cNvSpPr/>
          <p:nvPr/>
        </p:nvSpPr>
        <p:spPr>
          <a:xfrm>
            <a:off x="360000" y="2893680"/>
            <a:ext cx="8983080" cy="344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La noción de </a:t>
            </a:r>
            <a:r>
              <a:rPr b="1" lang="es-MX" sz="1800" spc="-1" strike="noStrike">
                <a:solidFill>
                  <a:srgbClr val="000000"/>
                </a:solidFill>
                <a:latin typeface="Arial"/>
                <a:ea typeface="DejaVu Sans"/>
              </a:rPr>
              <a:t>probabilidad</a:t>
            </a:r>
            <a:r>
              <a:rPr b="0" lang="es-MX" sz="1800" spc="-1" strike="noStrike">
                <a:solidFill>
                  <a:srgbClr val="000000"/>
                </a:solidFill>
                <a:latin typeface="Arial"/>
                <a:ea typeface="DejaVu Sans"/>
              </a:rPr>
              <a:t> aparece en la descripción de las ciencias fácticas.</a:t>
            </a:r>
            <a:endParaRPr b="0" lang="es-MX" sz="1800" spc="-1" strike="noStrike">
              <a:latin typeface="Arial"/>
            </a:endParaRPr>
          </a:p>
        </p:txBody>
      </p:sp>
      <p:sp>
        <p:nvSpPr>
          <p:cNvPr id="201" name="CustomShape 4"/>
          <p:cNvSpPr/>
          <p:nvPr/>
        </p:nvSpPr>
        <p:spPr>
          <a:xfrm>
            <a:off x="318600" y="1428840"/>
            <a:ext cx="8983080" cy="344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Las ciencias de clasifican en: </a:t>
            </a:r>
            <a:endParaRPr b="0" lang="es-MX" sz="1800" spc="-1" strike="noStrike">
              <a:latin typeface="Arial"/>
            </a:endParaRPr>
          </a:p>
        </p:txBody>
      </p:sp>
      <p:sp>
        <p:nvSpPr>
          <p:cNvPr id="202" name="CustomShape 5"/>
          <p:cNvSpPr/>
          <p:nvPr/>
        </p:nvSpPr>
        <p:spPr>
          <a:xfrm>
            <a:off x="360000" y="1980000"/>
            <a:ext cx="6478560" cy="8568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Ciencias formales (o ideales)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Ciencias fácticas (o materiales)</a:t>
            </a:r>
            <a:endParaRPr b="0" lang="es-MX" sz="1800" spc="-1" strike="noStrike">
              <a:latin typeface="Arial"/>
            </a:endParaRPr>
          </a:p>
        </p:txBody>
      </p:sp>
      <p:sp>
        <p:nvSpPr>
          <p:cNvPr id="203" name="CustomShape 6"/>
          <p:cNvSpPr/>
          <p:nvPr/>
        </p:nvSpPr>
        <p:spPr>
          <a:xfrm>
            <a:off x="360000" y="3420000"/>
            <a:ext cx="8998560" cy="16246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Ambos tipos de ciencias establecen enunciados, pero de diferente naturaleza.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Los enunciados formales consisten en relaciones entre signos.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Los enunciados de las ciencias fácticas se refieren, en su mayoría, a sucesos y procesos. </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04" name="CustomShape 1"/>
          <p:cNvSpPr/>
          <p:nvPr/>
        </p:nvSpPr>
        <p:spPr>
          <a:xfrm>
            <a:off x="502920" y="90720"/>
            <a:ext cx="9069840" cy="94500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Introducción</a:t>
            </a:r>
            <a:endParaRPr b="0" lang="es-MX" sz="4500" spc="-1" strike="noStrike">
              <a:latin typeface="Arial"/>
            </a:endParaRPr>
          </a:p>
        </p:txBody>
      </p:sp>
      <p:sp>
        <p:nvSpPr>
          <p:cNvPr id="205" name="CustomShape 2"/>
          <p:cNvSpPr/>
          <p:nvPr/>
        </p:nvSpPr>
        <p:spPr>
          <a:xfrm>
            <a:off x="502920" y="1440000"/>
            <a:ext cx="9020160" cy="3495960"/>
          </a:xfrm>
          <a:prstGeom prst="rect">
            <a:avLst/>
          </a:prstGeom>
          <a:noFill/>
          <a:ln w="0">
            <a:noFill/>
          </a:ln>
        </p:spPr>
        <p:style>
          <a:lnRef idx="0"/>
          <a:fillRef idx="0"/>
          <a:effectRef idx="0"/>
          <a:fontRef idx="minor"/>
        </p:style>
      </p:sp>
      <p:sp>
        <p:nvSpPr>
          <p:cNvPr id="206" name="CustomShape 3"/>
          <p:cNvSpPr/>
          <p:nvPr/>
        </p:nvSpPr>
        <p:spPr>
          <a:xfrm>
            <a:off x="296640" y="1107720"/>
            <a:ext cx="8983080" cy="6008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Las ciencias formales y fácticas usan diferentes métodos para poner a prueba los enunciados verificables: </a:t>
            </a:r>
            <a:endParaRPr b="0" lang="es-MX" sz="1800" spc="-1" strike="noStrike">
              <a:latin typeface="Arial"/>
            </a:endParaRPr>
          </a:p>
        </p:txBody>
      </p:sp>
      <p:sp>
        <p:nvSpPr>
          <p:cNvPr id="207" name="CustomShape 4"/>
          <p:cNvSpPr/>
          <p:nvPr/>
        </p:nvSpPr>
        <p:spPr>
          <a:xfrm>
            <a:off x="304560" y="1672920"/>
            <a:ext cx="8998560" cy="3928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Las ciencias formales se contentan con la lógica para demostrar rigurosamente sus teoremas. Cuando se demuestra un teorema lógico o matemático no se recurre a la experiencia: el conjunto de postulados, definiciones, reglas de formación de las expresiones dotadas de significado, y reglas de inferencia deductiva –en suma, la base de la teoría dada--, es necesaria y suficiente para este propósito.</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Las ciencias fácticas necesitan más que la lógica formal: para confirmar sus conjeturas necesitan de la observación y/o experimento. </a:t>
            </a:r>
            <a:endParaRPr b="0" lang="es-MX" sz="1800" spc="-1" strike="noStrike">
              <a:latin typeface="Arial"/>
            </a:endParaRPr>
          </a:p>
          <a:p>
            <a:pPr>
              <a:lnSpc>
                <a:spcPct val="100000"/>
              </a:lnSpc>
            </a:pPr>
            <a:r>
              <a:rPr b="0" lang="es-MX" sz="1800" spc="-1" strike="noStrike">
                <a:solidFill>
                  <a:srgbClr val="000000"/>
                </a:solidFill>
                <a:latin typeface="Arial"/>
                <a:ea typeface="DejaVu Sans"/>
              </a:rPr>
              <a:t>En las comprobaciones fácticas no se emplean símbolos vacíos sino tan solo símbolos interpretados. </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La racionalidad –esto es, la coherencia con un sistema de ideas aceptado previamente-- es necesaria pero no es suficiente para los enunciados fácticos; en particular la sumisión a algún sistema de lógica es necesaria pero no es garantía de que se obtenga la verdad.</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08" name="CustomShape 1"/>
          <p:cNvSpPr/>
          <p:nvPr/>
        </p:nvSpPr>
        <p:spPr>
          <a:xfrm>
            <a:off x="502920" y="90720"/>
            <a:ext cx="9069840" cy="94500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Introducción</a:t>
            </a:r>
            <a:endParaRPr b="0" lang="es-MX" sz="4500" spc="-1" strike="noStrike">
              <a:latin typeface="Arial"/>
            </a:endParaRPr>
          </a:p>
        </p:txBody>
      </p:sp>
      <p:sp>
        <p:nvSpPr>
          <p:cNvPr id="209" name="CustomShape 2"/>
          <p:cNvSpPr/>
          <p:nvPr/>
        </p:nvSpPr>
        <p:spPr>
          <a:xfrm>
            <a:off x="502920" y="1440000"/>
            <a:ext cx="9020160" cy="3495960"/>
          </a:xfrm>
          <a:prstGeom prst="rect">
            <a:avLst/>
          </a:prstGeom>
          <a:noFill/>
          <a:ln w="0">
            <a:noFill/>
          </a:ln>
        </p:spPr>
        <p:style>
          <a:lnRef idx="0"/>
          <a:fillRef idx="0"/>
          <a:effectRef idx="0"/>
          <a:fontRef idx="minor"/>
        </p:style>
      </p:sp>
      <p:sp>
        <p:nvSpPr>
          <p:cNvPr id="210" name="CustomShape 3"/>
          <p:cNvSpPr/>
          <p:nvPr/>
        </p:nvSpPr>
        <p:spPr>
          <a:xfrm>
            <a:off x="349200" y="1118880"/>
            <a:ext cx="8998560" cy="16246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En las ciencias fácticas, además de la racionalidad se exige que los enunciados sean verificables en la experiencia. </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Únicamente después de que haya pasado las pruebas de la verificación empírica podrá considerarse que un enunciado es adecuado a su objeto, o sea que es verdadero, y aún así hasta nueva orden.</a:t>
            </a:r>
            <a:endParaRPr b="0" lang="es-MX" sz="1800" spc="-1" strike="noStrike">
              <a:latin typeface="Arial"/>
            </a:endParaRPr>
          </a:p>
        </p:txBody>
      </p:sp>
      <p:sp>
        <p:nvSpPr>
          <p:cNvPr id="211" name="CustomShape 4"/>
          <p:cNvSpPr/>
          <p:nvPr/>
        </p:nvSpPr>
        <p:spPr>
          <a:xfrm>
            <a:off x="360000" y="3081960"/>
            <a:ext cx="8998560" cy="2392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s-MX" sz="1800" spc="-1" strike="noStrike">
                <a:solidFill>
                  <a:srgbClr val="000000"/>
                </a:solidFill>
                <a:latin typeface="Arial"/>
                <a:ea typeface="DejaVu Sans"/>
              </a:rPr>
              <a:t>Ejemplo</a:t>
            </a:r>
            <a:r>
              <a:rPr b="0" lang="es-MX" sz="1800" spc="-1" strike="noStrike">
                <a:solidFill>
                  <a:srgbClr val="000000"/>
                </a:solidFill>
                <a:latin typeface="Arial"/>
                <a:ea typeface="DejaVu Sans"/>
              </a:rPr>
              <a:t> (comprobación de un enunciado en ciencia formal)</a:t>
            </a:r>
            <a:endParaRPr b="0" lang="es-MX" sz="1800" spc="-1" strike="noStrike">
              <a:latin typeface="Arial"/>
            </a:endParaRPr>
          </a:p>
          <a:p>
            <a:pPr>
              <a:lnSpc>
                <a:spcPct val="100000"/>
              </a:lnSpc>
            </a:pPr>
            <a:r>
              <a:rPr b="0" lang="es-MX" sz="1800" spc="-1" strike="noStrike">
                <a:solidFill>
                  <a:srgbClr val="000000"/>
                </a:solidFill>
                <a:latin typeface="Arial"/>
                <a:ea typeface="DejaVu Sans"/>
              </a:rPr>
              <a:t>“</a:t>
            </a:r>
            <a:r>
              <a:rPr b="0" lang="es-MX" sz="1800" spc="-1" strike="noStrike">
                <a:solidFill>
                  <a:srgbClr val="000000"/>
                </a:solidFill>
                <a:latin typeface="Arial"/>
                <a:ea typeface="DejaVu Sans"/>
              </a:rPr>
              <a:t>La construcción del silogismo: los insectos son artrópodos, las arañas no son insectos, luego, las arañas no son artrópodos, tiene que confrontarse con las reglas de construcción de silogismos, dictadas por la lógica formal (validez formal)”.</a:t>
            </a:r>
            <a:endParaRPr b="0" lang="es-MX" sz="1800" spc="-1" strike="noStrike">
              <a:latin typeface="Arial"/>
            </a:endParaRPr>
          </a:p>
          <a:p>
            <a:pPr>
              <a:lnSpc>
                <a:spcPct val="100000"/>
              </a:lnSpc>
            </a:pPr>
            <a:endParaRPr b="0" lang="es-MX" sz="1800" spc="-1" strike="noStrike">
              <a:latin typeface="Arial"/>
            </a:endParaRPr>
          </a:p>
          <a:p>
            <a:pPr>
              <a:lnSpc>
                <a:spcPct val="100000"/>
              </a:lnSpc>
            </a:pPr>
            <a:r>
              <a:rPr b="1" lang="es-MX" sz="1800" spc="-1" strike="noStrike">
                <a:solidFill>
                  <a:srgbClr val="000000"/>
                </a:solidFill>
                <a:latin typeface="Arial"/>
                <a:ea typeface="DejaVu Sans"/>
              </a:rPr>
              <a:t>Ejemplo</a:t>
            </a:r>
            <a:r>
              <a:rPr b="0" lang="es-MX" sz="1800" spc="-1" strike="noStrike">
                <a:solidFill>
                  <a:srgbClr val="000000"/>
                </a:solidFill>
                <a:latin typeface="Arial"/>
                <a:ea typeface="DejaVu Sans"/>
              </a:rPr>
              <a:t> (comprobación de un enunciado en ciencia fáctica)</a:t>
            </a:r>
            <a:endParaRPr b="0" lang="es-MX" sz="1800" spc="-1" strike="noStrike">
              <a:latin typeface="Arial"/>
            </a:endParaRPr>
          </a:p>
          <a:p>
            <a:pPr>
              <a:lnSpc>
                <a:spcPct val="100000"/>
              </a:lnSpc>
            </a:pPr>
            <a:r>
              <a:rPr b="0" lang="es-MX" sz="1800" spc="-1" strike="noStrike">
                <a:solidFill>
                  <a:srgbClr val="000000"/>
                </a:solidFill>
                <a:latin typeface="Arial"/>
                <a:ea typeface="DejaVu Sans"/>
              </a:rPr>
              <a:t>“</a:t>
            </a:r>
            <a:r>
              <a:rPr b="0" lang="es-MX" sz="1800" spc="-1" strike="noStrike">
                <a:solidFill>
                  <a:srgbClr val="000000"/>
                </a:solidFill>
                <a:latin typeface="Arial"/>
                <a:ea typeface="DejaVu Sans"/>
              </a:rPr>
              <a:t>El hecho de afirmar que Morelia es la capital política del estado de Michoacán, en la República mexicana, tiene que confrontarse con los conocimientos geopolíticos de nuestro país (verdad empírica)”.</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12" name="CustomShape 1"/>
          <p:cNvSpPr/>
          <p:nvPr/>
        </p:nvSpPr>
        <p:spPr>
          <a:xfrm>
            <a:off x="502920" y="90720"/>
            <a:ext cx="9069840" cy="94500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Introducción</a:t>
            </a:r>
            <a:endParaRPr b="0" lang="es-MX" sz="4500" spc="-1" strike="noStrike">
              <a:latin typeface="Arial"/>
            </a:endParaRPr>
          </a:p>
        </p:txBody>
      </p:sp>
      <p:sp>
        <p:nvSpPr>
          <p:cNvPr id="213" name="CustomShape 2"/>
          <p:cNvSpPr/>
          <p:nvPr/>
        </p:nvSpPr>
        <p:spPr>
          <a:xfrm>
            <a:off x="502920" y="1440000"/>
            <a:ext cx="9020160" cy="3495960"/>
          </a:xfrm>
          <a:prstGeom prst="rect">
            <a:avLst/>
          </a:prstGeom>
          <a:noFill/>
          <a:ln w="0">
            <a:noFill/>
          </a:ln>
        </p:spPr>
        <p:style>
          <a:lnRef idx="0"/>
          <a:fillRef idx="0"/>
          <a:effectRef idx="0"/>
          <a:fontRef idx="minor"/>
        </p:style>
      </p:sp>
      <p:sp>
        <p:nvSpPr>
          <p:cNvPr id="214" name="CustomShape 3"/>
          <p:cNvSpPr/>
          <p:nvPr/>
        </p:nvSpPr>
        <p:spPr>
          <a:xfrm>
            <a:off x="349200" y="1118880"/>
            <a:ext cx="8998560" cy="13687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Por eso es que el conocimiento fáctico verificable se llama a menudo ciencia empírica.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En resumen, la coherencia es necesaria pero no suficiente en el campo de las ciencias de los hechos: para anunciar que un enunciado es (</a:t>
            </a:r>
            <a:r>
              <a:rPr b="1" lang="es-MX" sz="1800" spc="-1" strike="noStrike">
                <a:solidFill>
                  <a:srgbClr val="000000"/>
                </a:solidFill>
                <a:latin typeface="Arial"/>
                <a:ea typeface="DejaVu Sans"/>
              </a:rPr>
              <a:t>probablemente</a:t>
            </a:r>
            <a:r>
              <a:rPr b="0" lang="es-MX" sz="1800" spc="-1" strike="noStrike">
                <a:solidFill>
                  <a:srgbClr val="000000"/>
                </a:solidFill>
                <a:latin typeface="Arial"/>
                <a:ea typeface="DejaVu Sans"/>
              </a:rPr>
              <a:t>) verdadero se requieren datos empíricos (proposiciones acerca de observaciones o experimentos).</a:t>
            </a:r>
            <a:endParaRPr b="0" lang="es-MX" sz="1800" spc="-1" strike="noStrike">
              <a:latin typeface="Arial"/>
            </a:endParaRPr>
          </a:p>
        </p:txBody>
      </p:sp>
      <p:sp>
        <p:nvSpPr>
          <p:cNvPr id="215" name="CustomShape 4"/>
          <p:cNvSpPr/>
          <p:nvPr/>
        </p:nvSpPr>
        <p:spPr>
          <a:xfrm>
            <a:off x="360000" y="2700000"/>
            <a:ext cx="8998560" cy="16246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a:t>
            </a:r>
            <a:r>
              <a:rPr b="0" lang="es-MX" sz="1800" spc="-1" strike="noStrike">
                <a:solidFill>
                  <a:srgbClr val="000000"/>
                </a:solidFill>
                <a:latin typeface="Arial"/>
                <a:ea typeface="DejaVu Sans"/>
              </a:rPr>
              <a:t>El conocimiento fáctico, aunque racional, es esencialmente probable: dicho de otro modo: la inferencia científica es una red de inferencias deductivas (demostrativas) y probables (inconcluyentes). Las ciencias formales demuestran o prueban; las ciencias fácticas verifican (confirman o disconfirman) hipótesis que en su mayoría son provisionales. La demostración es completa y final; la verificación es incompleta y por eso temporaria.” [Bunge]</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16" name="CustomShape 1"/>
          <p:cNvSpPr/>
          <p:nvPr/>
        </p:nvSpPr>
        <p:spPr>
          <a:xfrm>
            <a:off x="502920" y="90720"/>
            <a:ext cx="9069840" cy="94500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Decisión bajo incertidumbre y Decisión bajo riesgo</a:t>
            </a:r>
            <a:endParaRPr b="0" lang="es-MX" sz="4500" spc="-1" strike="noStrike">
              <a:latin typeface="Arial"/>
            </a:endParaRPr>
          </a:p>
        </p:txBody>
      </p:sp>
      <p:sp>
        <p:nvSpPr>
          <p:cNvPr id="217" name="CustomShape 2"/>
          <p:cNvSpPr/>
          <p:nvPr/>
        </p:nvSpPr>
        <p:spPr>
          <a:xfrm>
            <a:off x="502920" y="1440000"/>
            <a:ext cx="9020160" cy="3495960"/>
          </a:xfrm>
          <a:prstGeom prst="rect">
            <a:avLst/>
          </a:prstGeom>
          <a:noFill/>
          <a:ln w="0">
            <a:noFill/>
          </a:ln>
        </p:spPr>
        <p:style>
          <a:lnRef idx="0"/>
          <a:fillRef idx="0"/>
          <a:effectRef idx="0"/>
          <a:fontRef idx="minor"/>
        </p:style>
      </p:sp>
      <p:sp>
        <p:nvSpPr>
          <p:cNvPr id="218" name="CustomShape 3"/>
          <p:cNvSpPr/>
          <p:nvPr/>
        </p:nvSpPr>
        <p:spPr>
          <a:xfrm>
            <a:off x="349200" y="1118880"/>
            <a:ext cx="8998560" cy="3928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La teoría de decisión clásica distingue entre una </a:t>
            </a:r>
            <a:r>
              <a:rPr b="1" lang="es-MX" sz="1800" spc="-1" strike="noStrike">
                <a:solidFill>
                  <a:srgbClr val="000000"/>
                </a:solidFill>
                <a:latin typeface="Arial"/>
                <a:ea typeface="DejaVu Sans"/>
              </a:rPr>
              <a:t>decisión bajo incertidumbre</a:t>
            </a:r>
            <a:r>
              <a:rPr b="0" lang="es-MX" sz="1800" spc="-1" strike="noStrike">
                <a:solidFill>
                  <a:srgbClr val="000000"/>
                </a:solidFill>
                <a:latin typeface="Arial"/>
                <a:ea typeface="DejaVu Sans"/>
              </a:rPr>
              <a:t> y una </a:t>
            </a:r>
            <a:r>
              <a:rPr b="1" lang="es-MX" sz="1800" spc="-1" strike="noStrike">
                <a:solidFill>
                  <a:srgbClr val="000000"/>
                </a:solidFill>
                <a:latin typeface="Arial"/>
                <a:ea typeface="DejaVu Sans"/>
              </a:rPr>
              <a:t>decisión bajo riesgo</a:t>
            </a:r>
            <a:r>
              <a:rPr b="0" lang="es-MX" sz="1800" spc="-1" strike="noStrike">
                <a:solidFill>
                  <a:srgbClr val="000000"/>
                </a:solidFill>
                <a:latin typeface="Arial"/>
                <a:ea typeface="DejaVu Sans"/>
              </a:rPr>
              <a:t>.</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Tendremos una situación bajo riesgo cuando no tengamos la certeza pero podamos representar lo que no sabemos mediante una distribución de probabilidad y esta distribución sea conocida.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Tendremos una situación bajo incertidumbre cuando no podamos conocer o no exista esa distribución.</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Existen diferentes tipos de incertidumbre:</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Incertidumbre debido a </a:t>
            </a:r>
            <a:r>
              <a:rPr b="1" lang="es-MX" sz="1800" spc="-1" strike="noStrike">
                <a:solidFill>
                  <a:srgbClr val="000000"/>
                </a:solidFill>
                <a:latin typeface="Arial"/>
                <a:ea typeface="DejaVu Sans"/>
              </a:rPr>
              <a:t>imprecisión</a:t>
            </a:r>
            <a:r>
              <a:rPr b="0" lang="es-MX" sz="1800" spc="-1" strike="noStrike">
                <a:solidFill>
                  <a:srgbClr val="000000"/>
                </a:solidFill>
                <a:latin typeface="Arial"/>
                <a:ea typeface="DejaVu Sans"/>
              </a:rPr>
              <a:t> (en inglés, imprecision).</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Incertidumbre debido a </a:t>
            </a:r>
            <a:r>
              <a:rPr b="1" lang="es-MX" sz="1800" spc="-1" strike="noStrike">
                <a:solidFill>
                  <a:srgbClr val="000000"/>
                </a:solidFill>
                <a:latin typeface="Arial"/>
                <a:ea typeface="DejaVu Sans"/>
              </a:rPr>
              <a:t>aleatoriedad</a:t>
            </a:r>
            <a:r>
              <a:rPr b="0" lang="es-MX" sz="1800" spc="-1" strike="noStrike">
                <a:solidFill>
                  <a:srgbClr val="000000"/>
                </a:solidFill>
                <a:latin typeface="Arial"/>
                <a:ea typeface="DejaVu Sans"/>
              </a:rPr>
              <a:t> (en inglés, randomness).</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19" name="CustomShape 1"/>
          <p:cNvSpPr/>
          <p:nvPr/>
        </p:nvSpPr>
        <p:spPr>
          <a:xfrm>
            <a:off x="502920" y="90720"/>
            <a:ext cx="9069840" cy="945000"/>
          </a:xfrm>
          <a:prstGeom prst="rect">
            <a:avLst/>
          </a:prstGeom>
          <a:noFill/>
          <a:ln w="0">
            <a:noFill/>
          </a:ln>
        </p:spPr>
        <p:style>
          <a:lnRef idx="0"/>
          <a:fillRef idx="0"/>
          <a:effectRef idx="0"/>
          <a:fontRef idx="minor"/>
        </p:style>
        <p:txBody>
          <a:bodyPr lIns="0" rIns="0" tIns="0" bIns="0" anchor="b">
            <a:normAutofit fontScale="31000"/>
          </a:bodyPr>
          <a:p>
            <a:pPr>
              <a:lnSpc>
                <a:spcPct val="100000"/>
              </a:lnSpc>
            </a:pPr>
            <a:r>
              <a:rPr b="0" lang="de-AT" sz="4500" spc="-1" strike="noStrike">
                <a:solidFill>
                  <a:srgbClr val="ffffff"/>
                </a:solidFill>
                <a:latin typeface="Source Sans Pro Light"/>
                <a:ea typeface="DejaVu Sans"/>
              </a:rPr>
              <a:t>Incertidumbre debido a imprecisión y debido a aleatoriedad</a:t>
            </a:r>
            <a:endParaRPr b="0" lang="es-MX" sz="4500" spc="-1" strike="noStrike">
              <a:latin typeface="Arial"/>
            </a:endParaRPr>
          </a:p>
        </p:txBody>
      </p:sp>
      <p:sp>
        <p:nvSpPr>
          <p:cNvPr id="220" name="CustomShape 2"/>
          <p:cNvSpPr/>
          <p:nvPr/>
        </p:nvSpPr>
        <p:spPr>
          <a:xfrm>
            <a:off x="502920" y="1440000"/>
            <a:ext cx="9020160" cy="3495960"/>
          </a:xfrm>
          <a:prstGeom prst="rect">
            <a:avLst/>
          </a:prstGeom>
          <a:noFill/>
          <a:ln w="0">
            <a:noFill/>
          </a:ln>
        </p:spPr>
        <p:style>
          <a:lnRef idx="0"/>
          <a:fillRef idx="0"/>
          <a:effectRef idx="0"/>
          <a:fontRef idx="minor"/>
        </p:style>
      </p:sp>
      <p:sp>
        <p:nvSpPr>
          <p:cNvPr id="221" name="CustomShape 3"/>
          <p:cNvSpPr/>
          <p:nvPr/>
        </p:nvSpPr>
        <p:spPr>
          <a:xfrm>
            <a:off x="349200" y="1118880"/>
            <a:ext cx="8998560" cy="2392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Podemos tener incertidumbre debido a </a:t>
            </a:r>
            <a:r>
              <a:rPr b="1" lang="es-MX" sz="1800" spc="-1" strike="noStrike">
                <a:solidFill>
                  <a:srgbClr val="000000"/>
                </a:solidFill>
                <a:latin typeface="Arial"/>
                <a:ea typeface="DejaVu Sans"/>
              </a:rPr>
              <a:t>imprecisión</a:t>
            </a:r>
            <a:r>
              <a:rPr b="0" lang="es-MX" sz="1800" spc="-1" strike="noStrike">
                <a:solidFill>
                  <a:srgbClr val="000000"/>
                </a:solidFill>
                <a:latin typeface="Arial"/>
                <a:ea typeface="DejaVu Sans"/>
              </a:rPr>
              <a:t> cuando tenemos información imprecisa del tipo: la temperatura está entre 20 y 25 </a:t>
            </a:r>
            <a:r>
              <a:rPr b="0" lang="es-MX" sz="1800" spc="-1" strike="noStrike">
                <a:solidFill>
                  <a:srgbClr val="000000"/>
                </a:solidFill>
                <a:latin typeface="Arial"/>
                <a:ea typeface="Arial"/>
              </a:rPr>
              <a:t>ºC. Si preguntamos si la temperatura es de  23 ºC, solo podemos decir que es posible. Aunque la pregunta es totalmente precisa, la imprecisión de nuestra información nos impide contestarla.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Arial"/>
              </a:rPr>
              <a:t>Para representar problemas cpn imprecisión se puede utilizar conjuntos difusos.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Arial"/>
              </a:rPr>
              <a:t>La </a:t>
            </a:r>
            <a:r>
              <a:rPr b="1" lang="es-MX" sz="1800" spc="-1" strike="noStrike">
                <a:solidFill>
                  <a:srgbClr val="000000"/>
                </a:solidFill>
                <a:latin typeface="Arial"/>
                <a:ea typeface="Arial"/>
              </a:rPr>
              <a:t>aleatoriedad</a:t>
            </a:r>
            <a:r>
              <a:rPr b="0" lang="es-MX" sz="1800" spc="-1" strike="noStrike">
                <a:solidFill>
                  <a:srgbClr val="000000"/>
                </a:solidFill>
                <a:latin typeface="Arial"/>
                <a:ea typeface="Arial"/>
              </a:rPr>
              <a:t> es otro tipo de incertidumbre. Para resolver problemas en los que la incertidumbre es de naturaleza aleatoria se utilizan a menudo modelos probabilísticos. </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22" name="CustomShape 1"/>
          <p:cNvSpPr/>
          <p:nvPr/>
        </p:nvSpPr>
        <p:spPr>
          <a:xfrm>
            <a:off x="502920" y="90720"/>
            <a:ext cx="9069840" cy="94500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Interpretaciones de la probablidad</a:t>
            </a:r>
            <a:endParaRPr b="0" lang="es-MX" sz="4500" spc="-1" strike="noStrike">
              <a:latin typeface="Arial"/>
            </a:endParaRPr>
          </a:p>
        </p:txBody>
      </p:sp>
      <p:sp>
        <p:nvSpPr>
          <p:cNvPr id="223" name="CustomShape 2"/>
          <p:cNvSpPr/>
          <p:nvPr/>
        </p:nvSpPr>
        <p:spPr>
          <a:xfrm>
            <a:off x="502920" y="1440000"/>
            <a:ext cx="9020160" cy="3495960"/>
          </a:xfrm>
          <a:prstGeom prst="rect">
            <a:avLst/>
          </a:prstGeom>
          <a:noFill/>
          <a:ln w="0">
            <a:noFill/>
          </a:ln>
        </p:spPr>
        <p:style>
          <a:lnRef idx="0"/>
          <a:fillRef idx="0"/>
          <a:effectRef idx="0"/>
          <a:fontRef idx="minor"/>
        </p:style>
      </p:sp>
      <p:sp>
        <p:nvSpPr>
          <p:cNvPr id="224" name="CustomShape 3"/>
          <p:cNvSpPr/>
          <p:nvPr/>
        </p:nvSpPr>
        <p:spPr>
          <a:xfrm>
            <a:off x="349200" y="1118880"/>
            <a:ext cx="8998560" cy="3928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La axiomatización de las probabilidades no dice nada de su significado o interpretación, ni de cómo deben determinarse. En la actualidad hay varias interpretaciones de lo que significa la probabilidad (objetiva, subjetiva, lógica).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1" lang="es-MX" sz="1800" spc="-1" strike="noStrike">
                <a:solidFill>
                  <a:srgbClr val="000000"/>
                </a:solidFill>
                <a:latin typeface="Arial"/>
                <a:ea typeface="DejaVu Sans"/>
              </a:rPr>
              <a:t>Probabilidad objetiva</a:t>
            </a:r>
            <a:endParaRPr b="0" lang="es-MX" sz="1800" spc="-1" strike="noStrike">
              <a:latin typeface="Arial"/>
            </a:endParaRPr>
          </a:p>
          <a:p>
            <a:pPr>
              <a:lnSpc>
                <a:spcPct val="100000"/>
              </a:lnSpc>
            </a:pPr>
            <a:r>
              <a:rPr b="0" lang="es-MX" sz="1800" spc="-1" strike="noStrike">
                <a:solidFill>
                  <a:srgbClr val="000000"/>
                </a:solidFill>
                <a:latin typeface="Arial"/>
                <a:ea typeface="DejaVu Sans"/>
              </a:rPr>
              <a:t>También se llama probabilidad física o de frecuencia. Se determina a partir de un sistema físico aleatorio que nos permite obtener la frecuencia límite de un  resultado en una secuecnia larga de eventos similares. Un ejemplo es la selección de un número en una ruleta.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1" lang="es-MX" sz="1800" spc="-1" strike="noStrike">
                <a:solidFill>
                  <a:srgbClr val="000000"/>
                </a:solidFill>
                <a:latin typeface="Arial"/>
                <a:ea typeface="DejaVu Sans"/>
              </a:rPr>
              <a:t>Probabilidad subjetiva</a:t>
            </a:r>
            <a:endParaRPr b="0" lang="es-MX" sz="1800" spc="-1" strike="noStrike">
              <a:latin typeface="Arial"/>
            </a:endParaRPr>
          </a:p>
          <a:p>
            <a:pPr>
              <a:lnSpc>
                <a:spcPct val="100000"/>
              </a:lnSpc>
            </a:pPr>
            <a:r>
              <a:rPr b="0" lang="es-MX" sz="1800" spc="-1" strike="noStrike">
                <a:solidFill>
                  <a:srgbClr val="000000"/>
                </a:solidFill>
                <a:latin typeface="Arial"/>
                <a:ea typeface="DejaVu Sans"/>
              </a:rPr>
              <a:t>En este caso la probabilidad es el grado de creencia de un determinado individuo. Este grado es personal en el sentido de que no se presupone en ningún momento que personas diferentes estén obligadas a tener el mismo grado de creencia ante la misma evidencia.</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25" name="CustomShape 1"/>
          <p:cNvSpPr/>
          <p:nvPr/>
        </p:nvSpPr>
        <p:spPr>
          <a:xfrm>
            <a:off x="502920" y="90720"/>
            <a:ext cx="9069840" cy="94500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Medidas de incertidumbre: medidas de probablidad</a:t>
            </a:r>
            <a:endParaRPr b="0" lang="es-MX" sz="4500" spc="-1" strike="noStrike">
              <a:latin typeface="Arial"/>
            </a:endParaRPr>
          </a:p>
        </p:txBody>
      </p:sp>
      <p:sp>
        <p:nvSpPr>
          <p:cNvPr id="226" name="CustomShape 2"/>
          <p:cNvSpPr/>
          <p:nvPr/>
        </p:nvSpPr>
        <p:spPr>
          <a:xfrm>
            <a:off x="502920" y="1440000"/>
            <a:ext cx="9020160" cy="3495960"/>
          </a:xfrm>
          <a:prstGeom prst="rect">
            <a:avLst/>
          </a:prstGeom>
          <a:noFill/>
          <a:ln w="0">
            <a:noFill/>
          </a:ln>
        </p:spPr>
        <p:style>
          <a:lnRef idx="0"/>
          <a:fillRef idx="0"/>
          <a:effectRef idx="0"/>
          <a:fontRef idx="minor"/>
        </p:style>
      </p:sp>
      <p:sp>
        <p:nvSpPr>
          <p:cNvPr id="227" name="CustomShape 3"/>
          <p:cNvSpPr/>
          <p:nvPr/>
        </p:nvSpPr>
        <p:spPr>
          <a:xfrm>
            <a:off x="349200" y="1118880"/>
            <a:ext cx="8998560" cy="2392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s-MX" sz="1800" spc="-1" strike="noStrike">
                <a:solidFill>
                  <a:srgbClr val="000000"/>
                </a:solidFill>
                <a:latin typeface="Arial"/>
                <a:ea typeface="DejaVu Sans"/>
              </a:rPr>
              <a:t>Medidas de Incertidumbre</a:t>
            </a:r>
            <a:endParaRPr b="0" lang="es-MX" sz="1800" spc="-1" strike="noStrike">
              <a:latin typeface="Arial"/>
            </a:endParaRPr>
          </a:p>
          <a:p>
            <a:pPr>
              <a:lnSpc>
                <a:spcPct val="100000"/>
              </a:lnSpc>
            </a:pPr>
            <a:r>
              <a:rPr b="0" lang="es-MX" sz="1800" spc="-1" strike="noStrike">
                <a:solidFill>
                  <a:srgbClr val="000000"/>
                </a:solidFill>
                <a:latin typeface="Arial"/>
                <a:ea typeface="DejaVu Sans"/>
              </a:rPr>
              <a:t>Una medida de incertidumbre sobre un universo de discurso S es una función que satisface las condiciones siguientes:</a:t>
            </a:r>
            <a:endParaRPr b="0" lang="es-MX" sz="1800" spc="-1" strike="noStrike">
              <a:latin typeface="Arial"/>
            </a:endParaRPr>
          </a:p>
          <a:p>
            <a:pPr>
              <a:lnSpc>
                <a:spcPct val="100000"/>
              </a:lnSpc>
            </a:pPr>
            <a:r>
              <a:rPr b="0" lang="es-MX" sz="1800" spc="-1" strike="noStrike">
                <a:solidFill>
                  <a:srgbClr val="000000"/>
                </a:solidFill>
                <a:latin typeface="Arial"/>
                <a:ea typeface="DejaVu Sans"/>
              </a:rPr>
              <a:t>1. µ(</a:t>
            </a:r>
            <a:r>
              <a:rPr b="0" lang="es-MX" sz="1800" spc="-1" strike="noStrike">
                <a:solidFill>
                  <a:srgbClr val="000000"/>
                </a:solidFill>
                <a:latin typeface="URW Bookman"/>
                <a:ea typeface="URW Bookman"/>
              </a:rPr>
              <a:t>∅</a:t>
            </a:r>
            <a:r>
              <a:rPr b="0" lang="es-MX" sz="1800" spc="-1" strike="noStrike">
                <a:solidFill>
                  <a:srgbClr val="000000"/>
                </a:solidFill>
                <a:latin typeface="Arial"/>
                <a:ea typeface="DejaVu Sans"/>
              </a:rPr>
              <a:t>)=0.</a:t>
            </a:r>
            <a:endParaRPr b="0" lang="es-MX" sz="1800" spc="-1" strike="noStrike">
              <a:latin typeface="Arial"/>
            </a:endParaRPr>
          </a:p>
          <a:p>
            <a:pPr>
              <a:lnSpc>
                <a:spcPct val="100000"/>
              </a:lnSpc>
            </a:pPr>
            <a:r>
              <a:rPr b="0" lang="es-MX" sz="1800" spc="-1" strike="noStrike">
                <a:solidFill>
                  <a:srgbClr val="000000"/>
                </a:solidFill>
                <a:latin typeface="Arial"/>
                <a:ea typeface="DejaVu Sans"/>
              </a:rPr>
              <a:t>2. µ(</a:t>
            </a:r>
            <a:r>
              <a:rPr b="0" lang="es-MX" sz="1800" spc="-1" strike="noStrike">
                <a:solidFill>
                  <a:srgbClr val="000000"/>
                </a:solidFill>
                <a:latin typeface="URW Bookman"/>
                <a:ea typeface="URW Bookman"/>
              </a:rPr>
              <a:t>S</a:t>
            </a:r>
            <a:r>
              <a:rPr b="0" lang="es-MX" sz="1800" spc="-1" strike="noStrike">
                <a:solidFill>
                  <a:srgbClr val="000000"/>
                </a:solidFill>
                <a:latin typeface="Arial"/>
                <a:ea typeface="DejaVu Sans"/>
              </a:rPr>
              <a:t>)=1.</a:t>
            </a:r>
            <a:endParaRPr b="0" lang="es-MX" sz="1800" spc="-1" strike="noStrike">
              <a:latin typeface="Arial"/>
            </a:endParaRPr>
          </a:p>
          <a:p>
            <a:pPr>
              <a:lnSpc>
                <a:spcPct val="100000"/>
              </a:lnSpc>
            </a:pPr>
            <a:r>
              <a:rPr b="0" lang="es-MX" sz="1800" spc="-1" strike="noStrike">
                <a:solidFill>
                  <a:srgbClr val="000000"/>
                </a:solidFill>
                <a:latin typeface="Arial"/>
                <a:ea typeface="DejaVu Sans"/>
              </a:rPr>
              <a:t>3. Para cualesquiera subconjuntos A, B de S, tales que A</a:t>
            </a:r>
            <a:r>
              <a:rPr b="0" lang="es-MX" sz="1800" spc="-1" strike="noStrike">
                <a:solidFill>
                  <a:srgbClr val="000000"/>
                </a:solidFill>
                <a:latin typeface="URW Bookman"/>
                <a:ea typeface="URW Bookman"/>
              </a:rPr>
              <a:t>⊂</a:t>
            </a:r>
            <a:r>
              <a:rPr b="0" lang="es-MX" sz="1800" spc="-1" strike="noStrike">
                <a:solidFill>
                  <a:srgbClr val="000000"/>
                </a:solidFill>
                <a:latin typeface="Arial"/>
                <a:ea typeface="URW Bookman"/>
              </a:rPr>
              <a:t>B, entonces</a:t>
            </a:r>
            <a:r>
              <a:rPr b="0" lang="es-MX" sz="1800" spc="-1" strike="noStrike">
                <a:solidFill>
                  <a:srgbClr val="000000"/>
                </a:solidFill>
                <a:latin typeface="Arial"/>
                <a:ea typeface="DejaVu Sans"/>
              </a:rPr>
              <a:t> µ(A)</a:t>
            </a:r>
            <a:r>
              <a:rPr b="0" lang="es-MX" sz="1800" spc="-1" strike="noStrike">
                <a:solidFill>
                  <a:srgbClr val="000000"/>
                </a:solidFill>
                <a:latin typeface="Times New Roman"/>
                <a:ea typeface="Times New Roman"/>
              </a:rPr>
              <a:t>≤</a:t>
            </a:r>
            <a:r>
              <a:rPr b="0" lang="es-MX" sz="1800" spc="-1" strike="noStrike">
                <a:solidFill>
                  <a:srgbClr val="000000"/>
                </a:solidFill>
                <a:latin typeface="Arial"/>
                <a:ea typeface="DejaVu Sans"/>
              </a:rPr>
              <a:t> µ(B).</a:t>
            </a:r>
            <a:endParaRPr b="0" lang="es-MX" sz="1800" spc="-1" strike="noStrike">
              <a:latin typeface="Arial"/>
            </a:endParaRPr>
          </a:p>
          <a:p>
            <a:pPr>
              <a:lnSpc>
                <a:spcPct val="100000"/>
              </a:lnSpc>
            </a:pPr>
            <a:r>
              <a:rPr b="0" lang="es-MX" sz="1800" spc="-1" strike="noStrike">
                <a:solidFill>
                  <a:srgbClr val="000000"/>
                </a:solidFill>
                <a:latin typeface="Arial"/>
                <a:ea typeface="DejaVu Sans"/>
              </a:rPr>
              <a:t>Las funciones que satisfacen 1, 2, y 3 se conocen con el nombre de </a:t>
            </a:r>
            <a:r>
              <a:rPr b="1" lang="es-MX" sz="1800" spc="-1" strike="noStrike">
                <a:solidFill>
                  <a:srgbClr val="000000"/>
                </a:solidFill>
                <a:latin typeface="Arial"/>
                <a:ea typeface="DejaVu Sans"/>
              </a:rPr>
              <a:t>medidas no aditivas</a:t>
            </a:r>
            <a:r>
              <a:rPr b="0" lang="es-MX" sz="1800" spc="-1" strike="noStrike">
                <a:solidFill>
                  <a:srgbClr val="000000"/>
                </a:solidFill>
                <a:latin typeface="Arial"/>
                <a:ea typeface="DejaVu Sans"/>
              </a:rPr>
              <a:t>.</a:t>
            </a:r>
            <a:endParaRPr b="0" lang="es-MX" sz="1800" spc="-1" strike="noStrike">
              <a:latin typeface="Arial"/>
            </a:endParaRPr>
          </a:p>
          <a:p>
            <a:pPr>
              <a:lnSpc>
                <a:spcPct val="100000"/>
              </a:lnSpc>
            </a:pPr>
            <a:endParaRPr b="0" lang="es-MX" sz="1800" spc="-1" strike="noStrike">
              <a:latin typeface="Arial"/>
            </a:endParaRPr>
          </a:p>
          <a:p>
            <a:pPr>
              <a:lnSpc>
                <a:spcPct val="100000"/>
              </a:lnSpc>
            </a:pPr>
            <a:r>
              <a:rPr b="1" lang="es-MX" sz="1800" spc="-1" strike="noStrike">
                <a:solidFill>
                  <a:srgbClr val="000000"/>
                </a:solidFill>
                <a:latin typeface="Arial"/>
                <a:ea typeface="DejaVu Sans"/>
              </a:rPr>
              <a:t>Medidas de probabilidad</a:t>
            </a:r>
            <a:endParaRPr b="0" lang="es-MX" sz="1800" spc="-1" strike="noStrike">
              <a:latin typeface="Arial"/>
            </a:endParaRPr>
          </a:p>
          <a:p>
            <a:pPr>
              <a:lnSpc>
                <a:spcPct val="100000"/>
              </a:lnSpc>
            </a:pPr>
            <a:r>
              <a:rPr b="0" lang="es-MX" sz="1800" spc="-1" strike="noStrike">
                <a:solidFill>
                  <a:srgbClr val="000000"/>
                </a:solidFill>
                <a:latin typeface="Arial"/>
                <a:ea typeface="DejaVu Sans"/>
              </a:rPr>
              <a:t>Si además de las condiciones 1, 2, y 3, la función µ es tal que para cualesquiera dos conjuntos disjuntos A y B (A</a:t>
            </a:r>
            <a:r>
              <a:rPr b="0" lang="es-MX" sz="1800" spc="-1" strike="noStrike">
                <a:solidFill>
                  <a:srgbClr val="000000"/>
                </a:solidFill>
                <a:latin typeface="URW Bookman"/>
                <a:ea typeface="URW Bookman"/>
              </a:rPr>
              <a:t>∩</a:t>
            </a:r>
            <a:r>
              <a:rPr b="0" lang="es-MX" sz="1800" spc="-1" strike="noStrike">
                <a:solidFill>
                  <a:srgbClr val="000000"/>
                </a:solidFill>
                <a:latin typeface="Arial"/>
                <a:ea typeface="URW Bookman"/>
              </a:rPr>
              <a:t>B=</a:t>
            </a:r>
            <a:r>
              <a:rPr b="0" lang="es-MX" sz="1800" spc="-1" strike="noStrike">
                <a:solidFill>
                  <a:srgbClr val="000000"/>
                </a:solidFill>
                <a:latin typeface="URW Bookman"/>
                <a:ea typeface="URW Bookman"/>
              </a:rPr>
              <a:t>∅</a:t>
            </a:r>
            <a:r>
              <a:rPr b="0" lang="es-MX" sz="1800" spc="-1" strike="noStrike">
                <a:solidFill>
                  <a:srgbClr val="000000"/>
                </a:solidFill>
                <a:latin typeface="Arial"/>
                <a:ea typeface="DejaVu Sans"/>
              </a:rPr>
              <a:t>), se tiene que µ(A</a:t>
            </a:r>
            <a:r>
              <a:rPr b="0" lang="es-MX" sz="1800" spc="-1" strike="noStrike">
                <a:solidFill>
                  <a:srgbClr val="000000"/>
                </a:solidFill>
                <a:latin typeface="URW Bookman"/>
                <a:ea typeface="URW Bookman"/>
              </a:rPr>
              <a:t>∪</a:t>
            </a:r>
            <a:r>
              <a:rPr b="0" lang="es-MX" sz="1800" spc="-1" strike="noStrike">
                <a:solidFill>
                  <a:srgbClr val="000000"/>
                </a:solidFill>
                <a:latin typeface="Arial"/>
                <a:ea typeface="URW Bookman"/>
              </a:rPr>
              <a:t>B</a:t>
            </a:r>
            <a:r>
              <a:rPr b="0" lang="es-MX" sz="1800" spc="-1" strike="noStrike">
                <a:solidFill>
                  <a:srgbClr val="000000"/>
                </a:solidFill>
                <a:latin typeface="Arial"/>
                <a:ea typeface="DejaVu Sans"/>
              </a:rPr>
              <a:t>)=µ(A)+µ(B), entonces se dice que µ es una </a:t>
            </a:r>
            <a:r>
              <a:rPr b="1" lang="es-MX" sz="1800" spc="-1" strike="noStrike">
                <a:solidFill>
                  <a:srgbClr val="000000"/>
                </a:solidFill>
                <a:latin typeface="Arial"/>
                <a:ea typeface="DejaVu Sans"/>
              </a:rPr>
              <a:t>medida de probabilidad</a:t>
            </a:r>
            <a:r>
              <a:rPr b="0" lang="es-MX" sz="1800" spc="-1" strike="noStrike">
                <a:solidFill>
                  <a:srgbClr val="000000"/>
                </a:solidFill>
                <a:latin typeface="Arial"/>
                <a:ea typeface="DejaVu Sans"/>
              </a:rPr>
              <a:t>. Las medidas de incertidumbre que cumplen con esta propiedad se llaman medidas aditivas.</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243</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2022-03-01T19:20:31Z</dcterms:created>
  <dc:creator/>
  <dc:description/>
  <dc:language>es-MX</dc:language>
  <cp:lastModifiedBy/>
  <dcterms:modified xsi:type="dcterms:W3CDTF">2022-03-14T09:18:36Z</dcterms:modified>
  <cp:revision>27</cp:revision>
  <dc:subject/>
  <dc:title>Vivid</dc:title>
</cp:coreProperties>
</file>

<file path=docProps/custom.xml><?xml version="1.0" encoding="utf-8"?>
<Properties xmlns="http://schemas.openxmlformats.org/officeDocument/2006/custom-properties" xmlns:vt="http://schemas.openxmlformats.org/officeDocument/2006/docPropsVTypes"/>
</file>