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30.png" ContentType="image/png"/>
  <Override PartName="/ppt/media/image28.png" ContentType="image/png"/>
  <Override PartName="/ppt/media/image10.png" ContentType="image/png"/>
  <Override PartName="/ppt/media/image29.png" ContentType="image/png"/>
  <Override PartName="/ppt/media/image5.png" ContentType="image/png"/>
  <Override PartName="/ppt/media/image35.png" ContentType="image/png"/>
  <Override PartName="/ppt/media/image11.png" ContentType="image/png"/>
  <Override PartName="/ppt/media/image6.png" ContentType="image/png"/>
  <Override PartName="/ppt/media/image3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9280" cy="188928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1640" cy="946080"/>
          </a:xfrm>
          <a:prstGeom prst="rect">
            <a:avLst/>
          </a:prstGeom>
        </p:spPr>
        <p:txBody>
          <a:bodyPr lIns="0" rIns="0" tIns="0" bIns="0" anchor="ctr">
            <a:noAutofit/>
          </a:bodyPr>
          <a:p>
            <a:r>
              <a:rPr b="0" lang="es-MX" sz="1800" spc="-1" strike="noStrike">
                <a:latin typeface="Arial"/>
              </a:rPr>
              <a:t>Pulse para editar el formato del texto de título</a:t>
            </a:r>
            <a:endParaRPr b="0" lang="es-MX" sz="1800" spc="-1" strike="noStrike">
              <a:latin typeface="Arial"/>
            </a:endParaRPr>
          </a:p>
        </p:txBody>
      </p:sp>
      <p:sp>
        <p:nvSpPr>
          <p:cNvPr id="2" name="PlaceHolder 3"/>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1800" spc="-1" strike="noStrike">
                <a:latin typeface="Arial"/>
              </a:rPr>
              <a:t>Pulse para editar el formato de texto del esquema</a:t>
            </a:r>
            <a:endParaRPr b="0" lang="es-MX" sz="1800" spc="-1" strike="noStrike">
              <a:latin typeface="Arial"/>
            </a:endParaRPr>
          </a:p>
          <a:p>
            <a:pPr lvl="1" marL="864000" indent="-324000">
              <a:spcBef>
                <a:spcPts val="1134"/>
              </a:spcBef>
              <a:buClr>
                <a:srgbClr val="000000"/>
              </a:buClr>
              <a:buSzPct val="75000"/>
              <a:buFont typeface="Symbol" charset="2"/>
              <a:buChar char=""/>
            </a:pPr>
            <a:r>
              <a:rPr b="0" lang="es-MX" sz="1800" spc="-1" strike="noStrike">
                <a:latin typeface="Arial"/>
              </a:rPr>
              <a:t>Segundo nivel del esquema</a:t>
            </a:r>
            <a:endParaRPr b="0" lang="es-MX" sz="1800" spc="-1" strike="noStrike">
              <a:latin typeface="Arial"/>
            </a:endParaRPr>
          </a:p>
          <a:p>
            <a:pPr lvl="2" marL="1296000" indent="-288000">
              <a:spcBef>
                <a:spcPts val="850"/>
              </a:spcBef>
              <a:buClr>
                <a:srgbClr val="000000"/>
              </a:buClr>
              <a:buSzPct val="45000"/>
              <a:buFont typeface="Wingdings" charset="2"/>
              <a:buChar char=""/>
            </a:pPr>
            <a:r>
              <a:rPr b="0" lang="es-MX" sz="1800" spc="-1" strike="noStrike">
                <a:latin typeface="Arial"/>
              </a:rPr>
              <a:t>Tercer nivel del esquema</a:t>
            </a:r>
            <a:endParaRPr b="0" lang="es-MX" sz="1800" spc="-1" strike="noStrike">
              <a:latin typeface="Arial"/>
            </a:endParaRPr>
          </a:p>
          <a:p>
            <a:pPr lvl="3" marL="1728000" indent="-216000">
              <a:spcBef>
                <a:spcPts val="567"/>
              </a:spcBef>
              <a:buClr>
                <a:srgbClr val="000000"/>
              </a:buClr>
              <a:buSzPct val="75000"/>
              <a:buFont typeface="Symbol" charset="2"/>
              <a:buChar char=""/>
            </a:pPr>
            <a:r>
              <a:rPr b="0" lang="es-MX" sz="1800" spc="-1" strike="noStrike">
                <a:latin typeface="Arial"/>
              </a:rPr>
              <a:t>Cuarto nivel del esquema</a:t>
            </a:r>
            <a:endParaRPr b="0" lang="es-MX" sz="1800" spc="-1" strike="noStrike">
              <a:latin typeface="Arial"/>
            </a:endParaRPr>
          </a:p>
          <a:p>
            <a:pPr lvl="4" marL="2160000" indent="-216000">
              <a:spcBef>
                <a:spcPts val="283"/>
              </a:spcBef>
              <a:buClr>
                <a:srgbClr val="000000"/>
              </a:buClr>
              <a:buSzPct val="45000"/>
              <a:buFont typeface="Wingdings" charset="2"/>
              <a:buChar char=""/>
            </a:pPr>
            <a:r>
              <a:rPr b="0" lang="es-MX" sz="1800" spc="-1" strike="noStrike">
                <a:latin typeface="Arial"/>
              </a:rPr>
              <a:t>Quinto nivel del esquema</a:t>
            </a:r>
            <a:endParaRPr b="0" lang="es-MX" sz="1800" spc="-1" strike="noStrike">
              <a:latin typeface="Arial"/>
            </a:endParaRPr>
          </a:p>
          <a:p>
            <a:pPr lvl="5" marL="2592000" indent="-216000">
              <a:spcBef>
                <a:spcPts val="283"/>
              </a:spcBef>
              <a:buClr>
                <a:srgbClr val="000000"/>
              </a:buClr>
              <a:buSzPct val="45000"/>
              <a:buFont typeface="Wingdings" charset="2"/>
              <a:buChar char=""/>
            </a:pPr>
            <a:r>
              <a:rPr b="0" lang="es-MX" sz="1800" spc="-1" strike="noStrike">
                <a:latin typeface="Arial"/>
              </a:rPr>
              <a:t>Sexto nivel del esquema</a:t>
            </a:r>
            <a:endParaRPr b="0" lang="es-MX" sz="1800" spc="-1" strike="noStrike">
              <a:latin typeface="Arial"/>
            </a:endParaRPr>
          </a:p>
          <a:p>
            <a:pPr lvl="6" marL="3024000" indent="-216000">
              <a:spcBef>
                <a:spcPts val="283"/>
              </a:spcBef>
              <a:buClr>
                <a:srgbClr val="000000"/>
              </a:buClr>
              <a:buSzPct val="45000"/>
              <a:buFont typeface="Wingdings" charset="2"/>
              <a:buChar char=""/>
            </a:pPr>
            <a:r>
              <a:rPr b="0" lang="es-MX" sz="1800" spc="-1" strike="noStrike">
                <a:latin typeface="Arial"/>
              </a:rPr>
              <a:t>Séptimo nivel del esquema</a:t>
            </a:r>
            <a:endParaRPr b="0" lang="es-MX"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720"/>
            <a:ext cx="10079280" cy="10792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720"/>
            <a:ext cx="10079280" cy="10792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flipV="1">
            <a:off x="0" y="-720"/>
            <a:ext cx="10079280" cy="17928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CustomShape 2"/>
          <p:cNvSpPr/>
          <p:nvPr/>
        </p:nvSpPr>
        <p:spPr>
          <a:xfrm>
            <a:off x="0" y="5580000"/>
            <a:ext cx="10079280" cy="8928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119"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20"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7" name="CustomShape 1"/>
          <p:cNvSpPr/>
          <p:nvPr/>
        </p:nvSpPr>
        <p:spPr>
          <a:xfrm>
            <a:off x="450000" y="270000"/>
            <a:ext cx="8999280" cy="323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I.D Probabilidad Condicional</a:t>
            </a:r>
            <a:endParaRPr b="0" lang="es-MX" sz="6000" spc="-1" strike="noStrike">
              <a:latin typeface="Arial"/>
            </a:endParaRPr>
          </a:p>
        </p:txBody>
      </p:sp>
      <p:sp>
        <p:nvSpPr>
          <p:cNvPr id="158" name="CustomShape 2"/>
          <p:cNvSpPr/>
          <p:nvPr/>
        </p:nvSpPr>
        <p:spPr>
          <a:xfrm>
            <a:off x="450000" y="3870000"/>
            <a:ext cx="8999280" cy="1169280"/>
          </a:xfrm>
          <a:prstGeom prst="rect">
            <a:avLst/>
          </a:prstGeom>
          <a:noFill/>
          <a:ln w="0">
            <a:noFill/>
          </a:ln>
        </p:spPr>
        <p:style>
          <a:lnRef idx="0"/>
          <a:fillRef idx="0"/>
          <a:effectRef idx="0"/>
          <a:fontRef idx="minor"/>
        </p:style>
        <p:txBody>
          <a:bodyPr lIns="0" rIns="0" tIns="0" bIns="0">
            <a:noAutofit/>
          </a:bodyPr>
          <a:p>
            <a:pPr>
              <a:lnSpc>
                <a:spcPct val="100000"/>
              </a:lnSpc>
            </a:pPr>
            <a:r>
              <a:rPr b="1" lang="de-AT" sz="3600" spc="-1" strike="noStrike">
                <a:solidFill>
                  <a:srgbClr val="dbf5f9"/>
                </a:solidFill>
                <a:latin typeface="Source Sans Pro"/>
                <a:ea typeface="DejaVu Sans"/>
              </a:rPr>
              <a:t>PROBABILIDAD CONDICIONAL</a:t>
            </a:r>
            <a:endParaRPr b="0" lang="es-MX"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2"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83" name="CustomShape 2"/>
          <p:cNvSpPr/>
          <p:nvPr/>
        </p:nvSpPr>
        <p:spPr>
          <a:xfrm>
            <a:off x="281160" y="1179360"/>
            <a:ext cx="9670320" cy="26690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p:txBody>
      </p:sp>
      <p:pic>
        <p:nvPicPr>
          <p:cNvPr id="184" name="" descr=""/>
          <p:cNvPicPr/>
          <p:nvPr/>
        </p:nvPicPr>
        <p:blipFill>
          <a:blip r:embed="rId2"/>
          <a:stretch/>
        </p:blipFill>
        <p:spPr>
          <a:xfrm>
            <a:off x="540000" y="1231920"/>
            <a:ext cx="7770960" cy="2761200"/>
          </a:xfrm>
          <a:prstGeom prst="rect">
            <a:avLst/>
          </a:prstGeom>
          <a:ln w="18000">
            <a:noFill/>
          </a:ln>
        </p:spPr>
      </p:pic>
      <p:pic>
        <p:nvPicPr>
          <p:cNvPr id="185" name="" descr=""/>
          <p:cNvPicPr/>
          <p:nvPr/>
        </p:nvPicPr>
        <p:blipFill>
          <a:blip r:embed="rId3"/>
          <a:stretch/>
        </p:blipFill>
        <p:spPr>
          <a:xfrm>
            <a:off x="360000" y="3993840"/>
            <a:ext cx="7379280" cy="132156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6"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87" name="CustomShape 2"/>
          <p:cNvSpPr/>
          <p:nvPr/>
        </p:nvSpPr>
        <p:spPr>
          <a:xfrm>
            <a:off x="281160" y="1830240"/>
            <a:ext cx="9670320" cy="26690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Ejemplo. Las enfermedades A y B son comunes entre las personas de una región. Suponga conocido que 10% de la población contraerá la enfermedad A, 5% la enfermedad B, y 2% ambas enfermedades.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Encuentre la probabilidad que cualquier persona</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 Contraiga al menos una enfermedad</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b) Contraiga la enfermedad A pero no B</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c) Contraiga la enfermedad A dado que ya contrajo B</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d) Contraiga la enfermedad B dado que no contrajo A</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e) Contraiga ambas enfermedades dado que ya contrajo al menos una.</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8"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pic>
        <p:nvPicPr>
          <p:cNvPr id="189" name="" descr=""/>
          <p:cNvPicPr/>
          <p:nvPr/>
        </p:nvPicPr>
        <p:blipFill>
          <a:blip r:embed="rId2"/>
          <a:stretch/>
        </p:blipFill>
        <p:spPr>
          <a:xfrm>
            <a:off x="351720" y="1248840"/>
            <a:ext cx="9466560" cy="3637800"/>
          </a:xfrm>
          <a:prstGeom prst="rect">
            <a:avLst/>
          </a:prstGeom>
          <a:ln w="180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0"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pic>
        <p:nvPicPr>
          <p:cNvPr id="191" name="" descr=""/>
          <p:cNvPicPr/>
          <p:nvPr/>
        </p:nvPicPr>
        <p:blipFill>
          <a:blip r:embed="rId2"/>
          <a:stretch/>
        </p:blipFill>
        <p:spPr>
          <a:xfrm>
            <a:off x="180000" y="1440000"/>
            <a:ext cx="9721800" cy="1799280"/>
          </a:xfrm>
          <a:prstGeom prst="rect">
            <a:avLst/>
          </a:prstGeom>
          <a:ln w="18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2"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Eventos Independientes</a:t>
            </a:r>
            <a:endParaRPr b="0" lang="es-MX" sz="4500" spc="-1" strike="noStrike">
              <a:latin typeface="Arial"/>
            </a:endParaRPr>
          </a:p>
        </p:txBody>
      </p:sp>
      <p:sp>
        <p:nvSpPr>
          <p:cNvPr id="193" name="CustomShape 2"/>
          <p:cNvSpPr/>
          <p:nvPr/>
        </p:nvSpPr>
        <p:spPr>
          <a:xfrm>
            <a:off x="540000" y="1260000"/>
            <a:ext cx="8819640" cy="57211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latin typeface="Arial"/>
              </a:rPr>
              <a:t>Sean A y B eventos cualesquiera de un espacio muestral S. Se dice que A y B son</a:t>
            </a:r>
            <a:endParaRPr b="0" lang="es-MX" sz="1800" spc="-1" strike="noStrike">
              <a:latin typeface="Arial"/>
            </a:endParaRPr>
          </a:p>
          <a:p>
            <a:pPr>
              <a:lnSpc>
                <a:spcPct val="100000"/>
              </a:lnSpc>
            </a:pPr>
            <a:r>
              <a:rPr b="0" lang="es-MX" sz="1800" spc="-1" strike="noStrike">
                <a:latin typeface="Arial"/>
              </a:rPr>
              <a:t>independientes si P(A|B) = P(A) y P(B|A) = P(B), es decir que el evento A no depende del evento B y el evento B no depende del evento A.</a:t>
            </a:r>
            <a:endParaRPr b="0" lang="es-MX" sz="1800" spc="-1" strike="noStrike">
              <a:latin typeface="Arial"/>
            </a:endParaRPr>
          </a:p>
          <a:p>
            <a:pPr>
              <a:lnSpc>
                <a:spcPct val="100000"/>
              </a:lnSpc>
            </a:pPr>
            <a:r>
              <a:rPr b="0" lang="es-MX" sz="1800" spc="-1" strike="noStrike">
                <a:latin typeface="Arial"/>
              </a:rPr>
              <a:t>Lo anterior es equivalente a la siguiente definición: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latin typeface="Arial"/>
              </a:rPr>
              <a:t>Demostración:</a:t>
            </a:r>
            <a:endParaRPr b="0" lang="es-MX" sz="1800" spc="-1" strike="noStrike">
              <a:latin typeface="Arial"/>
            </a:endParaRPr>
          </a:p>
          <a:p>
            <a:pPr>
              <a:lnSpc>
                <a:spcPct val="100000"/>
              </a:lnSpc>
            </a:pPr>
            <a:r>
              <a:rPr b="0" lang="es-MX" sz="1800" spc="-1" strike="noStrike">
                <a:latin typeface="Arial"/>
              </a:rPr>
              <a:t>De la definición de probabilidad condicional,</a:t>
            </a:r>
            <a:endParaRPr b="0" lang="es-MX" sz="1800" spc="-1" strike="noStrike">
              <a:latin typeface="Arial"/>
            </a:endParaRPr>
          </a:p>
          <a:p>
            <a:pPr>
              <a:lnSpc>
                <a:spcPct val="100000"/>
              </a:lnSpc>
            </a:pPr>
            <a:r>
              <a:rPr b="0" lang="es-MX" sz="1800" spc="-1" strike="noStrike">
                <a:latin typeface="Arial"/>
              </a:rPr>
              <a:t>P(A|B) = P(A∩B)/P(B), P(B)≠0</a:t>
            </a:r>
            <a:endParaRPr b="0" lang="es-MX" sz="1800" spc="-1" strike="noStrike">
              <a:latin typeface="Arial"/>
            </a:endParaRPr>
          </a:p>
          <a:p>
            <a:pPr>
              <a:lnSpc>
                <a:spcPct val="100000"/>
              </a:lnSpc>
            </a:pPr>
            <a:r>
              <a:rPr b="0" lang="es-MX" sz="1800" spc="-1" strike="noStrike">
                <a:latin typeface="Arial"/>
              </a:rPr>
              <a:t>Si A y B son independientes: P(A|B) = P(A).</a:t>
            </a:r>
            <a:endParaRPr b="0" lang="es-MX" sz="1800" spc="-1" strike="noStrike">
              <a:latin typeface="Arial"/>
            </a:endParaRPr>
          </a:p>
          <a:p>
            <a:pPr>
              <a:lnSpc>
                <a:spcPct val="100000"/>
              </a:lnSpc>
            </a:pPr>
            <a:r>
              <a:rPr b="0" lang="es-MX" sz="1800" spc="-1" strike="noStrike">
                <a:latin typeface="Arial"/>
              </a:rPr>
              <a:t>Si se sustituye en la fórmula de probabilidad condicional:</a:t>
            </a:r>
            <a:endParaRPr b="0" lang="es-MX" sz="1800" spc="-1" strike="noStrike">
              <a:latin typeface="Arial"/>
            </a:endParaRPr>
          </a:p>
          <a:p>
            <a:pPr>
              <a:lnSpc>
                <a:spcPct val="100000"/>
              </a:lnSpc>
            </a:pPr>
            <a:r>
              <a:rPr b="0" lang="es-MX" sz="1800" spc="-1" strike="noStrike">
                <a:latin typeface="Arial"/>
              </a:rPr>
              <a:t>P(A) = P(A∩B)/P(B)</a:t>
            </a:r>
            <a:endParaRPr b="0" lang="es-MX" sz="1800" spc="-1" strike="noStrike">
              <a:latin typeface="Arial"/>
            </a:endParaRPr>
          </a:p>
          <a:p>
            <a:pPr>
              <a:lnSpc>
                <a:spcPct val="100000"/>
              </a:lnSpc>
            </a:pPr>
            <a:r>
              <a:rPr b="0" lang="es-MX" sz="1800" spc="-1" strike="noStrike">
                <a:latin typeface="Arial"/>
              </a:rPr>
              <a:t>Se obtiene el la fórmula en la definición.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pic>
        <p:nvPicPr>
          <p:cNvPr id="194" name="" descr=""/>
          <p:cNvPicPr/>
          <p:nvPr/>
        </p:nvPicPr>
        <p:blipFill>
          <a:blip r:embed="rId2"/>
          <a:stretch/>
        </p:blipFill>
        <p:spPr>
          <a:xfrm>
            <a:off x="561600" y="2415240"/>
            <a:ext cx="8046720" cy="9514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5"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Eventos Independientes</a:t>
            </a:r>
            <a:endParaRPr b="0" lang="es-MX" sz="4500" spc="-1" strike="noStrike">
              <a:latin typeface="Arial"/>
            </a:endParaRPr>
          </a:p>
        </p:txBody>
      </p:sp>
      <p:pic>
        <p:nvPicPr>
          <p:cNvPr id="196" name="" descr=""/>
          <p:cNvPicPr/>
          <p:nvPr/>
        </p:nvPicPr>
        <p:blipFill>
          <a:blip r:embed="rId2"/>
          <a:stretch/>
        </p:blipFill>
        <p:spPr>
          <a:xfrm>
            <a:off x="1069560" y="1641960"/>
            <a:ext cx="8027640" cy="24087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7"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Exclusión mutua no equivale a Independencia</a:t>
            </a:r>
            <a:endParaRPr b="0" lang="es-MX" sz="4500" spc="-1" strike="noStrike">
              <a:latin typeface="Arial"/>
            </a:endParaRPr>
          </a:p>
        </p:txBody>
      </p:sp>
      <p:pic>
        <p:nvPicPr>
          <p:cNvPr id="198" name="" descr=""/>
          <p:cNvPicPr/>
          <p:nvPr/>
        </p:nvPicPr>
        <p:blipFill>
          <a:blip r:embed="rId2"/>
          <a:stretch/>
        </p:blipFill>
        <p:spPr>
          <a:xfrm>
            <a:off x="1080000" y="1440000"/>
            <a:ext cx="8018640" cy="3923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9"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Eventos Independientes</a:t>
            </a:r>
            <a:endParaRPr b="0" lang="es-MX" sz="4500" spc="-1" strike="noStrike">
              <a:latin typeface="Arial"/>
            </a:endParaRPr>
          </a:p>
        </p:txBody>
      </p:sp>
      <p:pic>
        <p:nvPicPr>
          <p:cNvPr id="200" name="" descr=""/>
          <p:cNvPicPr/>
          <p:nvPr/>
        </p:nvPicPr>
        <p:blipFill>
          <a:blip r:embed="rId2"/>
          <a:stretch/>
        </p:blipFill>
        <p:spPr>
          <a:xfrm>
            <a:off x="1143720" y="1275480"/>
            <a:ext cx="8056440" cy="11041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1"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fontScale="59000"/>
          </a:bodyPr>
          <a:p>
            <a:pPr>
              <a:lnSpc>
                <a:spcPct val="100000"/>
              </a:lnSpc>
            </a:pPr>
            <a:r>
              <a:rPr b="0" lang="de-AT" sz="4500" spc="-1" strike="noStrike">
                <a:solidFill>
                  <a:srgbClr val="ffffff"/>
                </a:solidFill>
                <a:latin typeface="Source Sans Pro Light"/>
                <a:ea typeface="DejaVu Sans"/>
              </a:rPr>
              <a:t>Regla multiplicativa de la probabilidad</a:t>
            </a:r>
            <a:endParaRPr b="0" lang="es-MX" sz="4500" spc="-1" strike="noStrike">
              <a:latin typeface="Arial"/>
            </a:endParaRPr>
          </a:p>
        </p:txBody>
      </p:sp>
      <p:pic>
        <p:nvPicPr>
          <p:cNvPr id="202" name="" descr=""/>
          <p:cNvPicPr/>
          <p:nvPr/>
        </p:nvPicPr>
        <p:blipFill>
          <a:blip r:embed="rId2"/>
          <a:stretch/>
        </p:blipFill>
        <p:spPr>
          <a:xfrm>
            <a:off x="592920" y="1440000"/>
            <a:ext cx="8047080" cy="13233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3"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Eventos Independientes</a:t>
            </a:r>
            <a:endParaRPr b="0" lang="es-MX" sz="4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9"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60" name="CustomShape 2"/>
          <p:cNvSpPr/>
          <p:nvPr/>
        </p:nvSpPr>
        <p:spPr>
          <a:xfrm>
            <a:off x="484200" y="1097640"/>
            <a:ext cx="8999280" cy="42930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La probabilidad de un evento puede depender o estar condicionada al valor de probabilidad de otro evento.</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Ejemplo: Un experimento consiste en lanzar una vez un dado y una moneda. Calcule la probabilidad de obtener como resultados el número 5 y sello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Sean c, s los valores cara y sello de la moneda, entonces el espacio muestral S es: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 = {(1,c),(2,c),(3,c),(4,c),(5,c),(6,c),(1,s),(2,s),(3,s),(4,s),(5,s),(6,s)}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Sea el evento de interés,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 obtener como resultados el número 5 y sello.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A={(5,s)}</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02920" y="630720"/>
            <a:ext cx="9070920" cy="43880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1"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62" name="CustomShape 2"/>
          <p:cNvSpPr/>
          <p:nvPr/>
        </p:nvSpPr>
        <p:spPr>
          <a:xfrm>
            <a:off x="495720" y="1135800"/>
            <a:ext cx="8999280" cy="429300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El evento A contiene un punto muestral. Entonces la probabilidad del evento A es 1 entre 12:</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P(A) = 1/12 ≅ 0.0833</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Suponga ahora que luego de lanzar el dado y la moneda, nos informan que el número del dado fue impar. ¿Cual es la probabilidad del evento A dado el evento indicado?</a:t>
            </a: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Sea B este evento conocido: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B = {(1,c),(3,c),(5,c),(1,s),(3,s),(5,s)}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Entonces, la probabilidad del evento A dado el evento B, es 1 entre 6:</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P(A) dado B = 1/6 ≅ 0.1667</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3"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64" name="CustomShape 2"/>
          <p:cNvSpPr/>
          <p:nvPr/>
        </p:nvSpPr>
        <p:spPr>
          <a:xfrm>
            <a:off x="540000" y="1602360"/>
            <a:ext cx="8999280" cy="33188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Definición: Probabilidad Condicional</a:t>
            </a: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Para justificar esta importante fórmula, suponga que S contiene solo dos eventos, A y B.</a:t>
            </a:r>
            <a:endParaRPr b="0" lang="es-MX" sz="2200" spc="-1" strike="noStrike">
              <a:latin typeface="Arial"/>
            </a:endParaRPr>
          </a:p>
          <a:p>
            <a:pPr>
              <a:lnSpc>
                <a:spcPct val="100000"/>
              </a:lnSpc>
            </a:pPr>
            <a:endParaRPr b="0" lang="es-MX" sz="2200" spc="-1" strike="noStrike">
              <a:latin typeface="Arial"/>
            </a:endParaRPr>
          </a:p>
          <a:p>
            <a:pPr>
              <a:lnSpc>
                <a:spcPct val="100000"/>
              </a:lnSpc>
            </a:pPr>
            <a:endParaRPr b="0" lang="es-MX" sz="2200" spc="-1" strike="noStrike">
              <a:latin typeface="Arial"/>
            </a:endParaRPr>
          </a:p>
        </p:txBody>
      </p:sp>
      <p:pic>
        <p:nvPicPr>
          <p:cNvPr id="165" name="" descr=""/>
          <p:cNvPicPr/>
          <p:nvPr/>
        </p:nvPicPr>
        <p:blipFill>
          <a:blip r:embed="rId2"/>
          <a:stretch/>
        </p:blipFill>
        <p:spPr>
          <a:xfrm>
            <a:off x="1091160" y="2035440"/>
            <a:ext cx="8017920" cy="137952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6"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67" name="CustomShape 2"/>
          <p:cNvSpPr/>
          <p:nvPr/>
        </p:nvSpPr>
        <p:spPr>
          <a:xfrm>
            <a:off x="540000" y="1692000"/>
            <a:ext cx="8999280" cy="31388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1600" spc="-1" strike="noStrike">
                <a:solidFill>
                  <a:srgbClr val="000000"/>
                </a:solidFill>
                <a:latin typeface="Source Sans Pro"/>
                <a:ea typeface="DejaVu Sans"/>
              </a:rPr>
              <a:t>En la siguiente tabla se ha escrito simbólicamente el número de elementos de cada evento, siendo N el total de elementos del espacio muestral:</a:t>
            </a: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p:txBody>
      </p:sp>
      <p:pic>
        <p:nvPicPr>
          <p:cNvPr id="168" name="" descr=""/>
          <p:cNvPicPr/>
          <p:nvPr/>
        </p:nvPicPr>
        <p:blipFill>
          <a:blip r:embed="rId2"/>
          <a:stretch/>
        </p:blipFill>
        <p:spPr>
          <a:xfrm>
            <a:off x="2526480" y="2461680"/>
            <a:ext cx="5179680" cy="1189080"/>
          </a:xfrm>
          <a:prstGeom prst="rect">
            <a:avLst/>
          </a:prstGeom>
          <a:ln w="18000">
            <a:noFill/>
          </a:ln>
        </p:spPr>
      </p:pic>
      <p:pic>
        <p:nvPicPr>
          <p:cNvPr id="169" name="" descr=""/>
          <p:cNvPicPr/>
          <p:nvPr/>
        </p:nvPicPr>
        <p:blipFill>
          <a:blip r:embed="rId3"/>
          <a:stretch/>
        </p:blipFill>
        <p:spPr>
          <a:xfrm>
            <a:off x="503640" y="3616560"/>
            <a:ext cx="8859240" cy="109584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0"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71" name="CustomShape 2"/>
          <p:cNvSpPr/>
          <p:nvPr/>
        </p:nvSpPr>
        <p:spPr>
          <a:xfrm>
            <a:off x="528840" y="1706400"/>
            <a:ext cx="8999280" cy="31100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de-AT" sz="1800" spc="-1" strike="noStrike">
                <a:solidFill>
                  <a:srgbClr val="000000"/>
                </a:solidFill>
                <a:latin typeface="Source Sans Pro"/>
                <a:ea typeface="DejaVu Sans"/>
              </a:rPr>
              <a:t>P(A | B) es una función de probabilidad y cumple los axiomas anteriormente escritos.</a:t>
            </a:r>
            <a:endParaRPr b="0" lang="es-MX" sz="1800" spc="-1" strike="noStrike">
              <a:latin typeface="Arial"/>
            </a:endParaRPr>
          </a:p>
        </p:txBody>
      </p:sp>
      <p:pic>
        <p:nvPicPr>
          <p:cNvPr id="172" name="" descr=""/>
          <p:cNvPicPr/>
          <p:nvPr/>
        </p:nvPicPr>
        <p:blipFill>
          <a:blip r:embed="rId2"/>
          <a:stretch/>
        </p:blipFill>
        <p:spPr>
          <a:xfrm>
            <a:off x="415440" y="1260000"/>
            <a:ext cx="8583840" cy="269928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3"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74" name="CustomShape 2"/>
          <p:cNvSpPr/>
          <p:nvPr/>
        </p:nvSpPr>
        <p:spPr>
          <a:xfrm>
            <a:off x="528840" y="1838880"/>
            <a:ext cx="8999280" cy="284472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pic>
        <p:nvPicPr>
          <p:cNvPr id="175" name="" descr=""/>
          <p:cNvPicPr/>
          <p:nvPr/>
        </p:nvPicPr>
        <p:blipFill>
          <a:blip r:embed="rId2"/>
          <a:stretch/>
        </p:blipFill>
        <p:spPr>
          <a:xfrm>
            <a:off x="1074240" y="1290240"/>
            <a:ext cx="8017920" cy="158904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6"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77" name="CustomShape 2"/>
          <p:cNvSpPr/>
          <p:nvPr/>
        </p:nvSpPr>
        <p:spPr>
          <a:xfrm>
            <a:off x="528840" y="1838880"/>
            <a:ext cx="8999280" cy="284472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
        <p:nvSpPr>
          <p:cNvPr id="178" name="CustomShape 3"/>
          <p:cNvSpPr/>
          <p:nvPr/>
        </p:nvSpPr>
        <p:spPr>
          <a:xfrm>
            <a:off x="248040" y="1511640"/>
            <a:ext cx="9670320" cy="26690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Ejemplo. En una empresa hay 200 empleados, de los cuales 150 son graduados. 60 empleados realizan trabajo administrativo. De estos últimos, 40 son graduados. Si se toma al azar un empleado, encuentre la probabilidad que,</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 Sea graduado y no realiza trabajo administrativo.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b) Sea graduado dado que no realiza trabajo administrativo.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c) No sea graduado dado que realiza trabajo administrativo</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9"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PROBABILIDAD CONDICIONAL</a:t>
            </a:r>
            <a:endParaRPr b="0" lang="es-MX" sz="4500" spc="-1" strike="noStrike">
              <a:latin typeface="Arial"/>
            </a:endParaRPr>
          </a:p>
        </p:txBody>
      </p:sp>
      <p:sp>
        <p:nvSpPr>
          <p:cNvPr id="180" name="CustomShape 2"/>
          <p:cNvSpPr/>
          <p:nvPr/>
        </p:nvSpPr>
        <p:spPr>
          <a:xfrm>
            <a:off x="281160" y="1179360"/>
            <a:ext cx="9670320" cy="266904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de-AT" sz="2200" spc="-1" strike="noStrike">
                <a:solidFill>
                  <a:srgbClr val="000000"/>
                </a:solidFill>
                <a:latin typeface="Source Sans Pro"/>
                <a:ea typeface="DejaVu Sans"/>
              </a:rPr>
              <a:t>Solución:</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Sean estos eventos:</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G: el empleado es graduado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A: el empleado realiza trabajo administrativo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Para facilitar el cálculo completamos el cuadro con la cantidad de elementos de cada evento.</a:t>
            </a:r>
            <a:endParaRPr b="0" lang="es-MX" sz="2200" spc="-1" strike="noStrike">
              <a:latin typeface="Arial"/>
            </a:endParaRPr>
          </a:p>
          <a:p>
            <a:pPr>
              <a:lnSpc>
                <a:spcPct val="100000"/>
              </a:lnSpc>
            </a:pPr>
            <a:r>
              <a:rPr b="0" lang="de-AT" sz="2200" spc="-1" strike="noStrike">
                <a:solidFill>
                  <a:srgbClr val="000000"/>
                </a:solidFill>
                <a:latin typeface="Source Sans Pro"/>
                <a:ea typeface="DejaVu Sans"/>
              </a:rPr>
              <a:t>Los datos faltantes se los ha escrito con color negro:</a:t>
            </a:r>
            <a:endParaRPr b="0" lang="es-MX" sz="2200" spc="-1" strike="noStrike">
              <a:latin typeface="Arial"/>
            </a:endParaRPr>
          </a:p>
        </p:txBody>
      </p:sp>
      <p:pic>
        <p:nvPicPr>
          <p:cNvPr id="181" name="" descr=""/>
          <p:cNvPicPr/>
          <p:nvPr/>
        </p:nvPicPr>
        <p:blipFill>
          <a:blip r:embed="rId2"/>
          <a:stretch/>
        </p:blipFill>
        <p:spPr>
          <a:xfrm>
            <a:off x="2473920" y="3780000"/>
            <a:ext cx="5265360" cy="115128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2022-03-06T23:46:29Z</dcterms:created>
  <dc:creator/>
  <dc:description/>
  <dc:language>es-MX</dc:language>
  <cp:lastModifiedBy/>
  <dcterms:modified xsi:type="dcterms:W3CDTF">2022-03-14T07:28:23Z</dcterms:modified>
  <cp:revision>9</cp:revision>
  <dc:subject/>
  <dc:title>Vivid</dc:title>
</cp:coreProperties>
</file>

<file path=docProps/custom.xml><?xml version="1.0" encoding="utf-8"?>
<Properties xmlns="http://schemas.openxmlformats.org/officeDocument/2006/custom-properties" xmlns:vt="http://schemas.openxmlformats.org/officeDocument/2006/docPropsVTypes"/>
</file>