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4.png" ContentType="image/png"/>
  <Override PartName="/ppt/media/image34.png" ContentType="image/png"/>
  <Override PartName="/ppt/media/image28.png" ContentType="image/png"/>
  <Override PartName="/ppt/media/image13.png" ContentType="image/png"/>
  <Override PartName="/ppt/media/image40.png" ContentType="image/png"/>
  <Override PartName="/ppt/media/image17.wmf" ContentType="image/x-wmf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8.png" ContentType="image/png"/>
  <Override PartName="/ppt/media/image11.png" ContentType="image/png"/>
  <Override PartName="/ppt/media/image38.png" ContentType="image/png"/>
  <Override PartName="/ppt/media/image8.png" ContentType="image/png"/>
  <Override PartName="/ppt/media/image16.wmf" ContentType="image/x-wmf"/>
  <Override PartName="/ppt/media/image49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37.png" ContentType="image/png"/>
  <Override PartName="/ppt/media/image7.png" ContentType="image/png"/>
  <Override PartName="/ppt/media/image15.wmf" ContentType="image/x-wmf"/>
  <Override PartName="/ppt/media/image36.png" ContentType="image/png"/>
  <Override PartName="/ppt/media/image6.png" ContentType="image/png"/>
  <Override PartName="/ppt/media/image14.wmf" ContentType="image/x-wmf"/>
  <Override PartName="/ppt/media/image29.png" ContentType="image/png"/>
  <Override PartName="/ppt/media/image5.png" ContentType="image/png"/>
  <Override PartName="/ppt/media/image35.png" ContentType="image/png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128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128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128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128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128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 type="body"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 type="body"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MX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MX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3779280"/>
            <a:ext cx="10078200" cy="18885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16200000" dist="180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</a:t>
            </a:r>
            <a:r>
              <a:rPr b="0" lang="es-MX" sz="4400" spc="-1" strike="noStrike">
                <a:latin typeface="Arial"/>
              </a:rPr>
              <a:t>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 flipV="1">
            <a:off x="360" y="-1080"/>
            <a:ext cx="10078200" cy="10789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 flipV="1">
            <a:off x="360" y="-1080"/>
            <a:ext cx="10078200" cy="10789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 flipV="1">
            <a:off x="360" y="-1080"/>
            <a:ext cx="10078200" cy="10789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</a:t>
            </a:r>
            <a:r>
              <a:rPr b="0" lang="es-MX" sz="4400" spc="-1" strike="noStrike">
                <a:latin typeface="Arial"/>
              </a:rPr>
              <a:t>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 flipV="1">
            <a:off x="360" y="-1080"/>
            <a:ext cx="10078200" cy="1789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54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7" name="CustomShape 2"/>
          <p:cNvSpPr/>
          <p:nvPr/>
        </p:nvSpPr>
        <p:spPr>
          <a:xfrm>
            <a:off x="360" y="5579280"/>
            <a:ext cx="10078200" cy="889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r="16200000" dist="1080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8" name="PlaceHolder 3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MX" sz="4400" spc="-1" strike="noStrike">
                <a:latin typeface="Arial"/>
              </a:rPr>
              <a:t>Pulse para editar el formato del texto de título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latin typeface="Arial"/>
              </a:rPr>
              <a:t>Pulse para editar el formato de texto del esquema</a:t>
            </a:r>
            <a:endParaRPr b="0" lang="es-MX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800" spc="-1" strike="noStrike">
                <a:latin typeface="Arial"/>
              </a:rPr>
              <a:t>Segundo nivel del esquema</a:t>
            </a:r>
            <a:endParaRPr b="0" lang="es-MX" sz="2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400" spc="-1" strike="noStrike">
                <a:latin typeface="Arial"/>
              </a:rPr>
              <a:t>Tercer nivel del esquema</a:t>
            </a:r>
            <a:endParaRPr b="0" lang="es-MX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latin typeface="Arial"/>
              </a:rPr>
              <a:t>Cuarto nivel del esquema</a:t>
            </a:r>
            <a:endParaRPr b="0" lang="es-MX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Quinto nivel del esquema</a:t>
            </a:r>
            <a:endParaRPr b="0" lang="es-MX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Sexto nivel del esquema</a:t>
            </a:r>
            <a:endParaRPr b="0" lang="es-MX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latin typeface="Arial"/>
              </a:rPr>
              <a:t>Séptimo nivel del esquema</a:t>
            </a:r>
            <a:endParaRPr b="0" lang="es-MX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oleObject" Target="../embeddings/oleObject1.bin"/><Relationship Id="rId3" Type="http://schemas.openxmlformats.org/officeDocument/2006/relationships/image" Target="../media/image14.wmf"/><Relationship Id="rId4" Type="http://schemas.openxmlformats.org/officeDocument/2006/relationships/oleObject" Target="../embeddings/oleObject2.bin"/><Relationship Id="rId5" Type="http://schemas.openxmlformats.org/officeDocument/2006/relationships/image" Target="../media/image15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16.w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17.wmf"/><Relationship Id="rId10" Type="http://schemas.openxmlformats.org/officeDocument/2006/relationships/image" Target="../media/image18.png"/><Relationship Id="rId1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03640" y="225720"/>
            <a:ext cx="907056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4400" spc="-1" strike="noStrike">
                <a:latin typeface="Arial"/>
              </a:rPr>
              <a:t>U2 Variables Aleatorias</a:t>
            </a:r>
            <a:endParaRPr b="0" lang="es-MX" sz="44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539640" y="4139280"/>
            <a:ext cx="8818920" cy="88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AT" sz="27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Una variable aleatoria es una función medible</a:t>
            </a:r>
            <a:endParaRPr b="0" lang="es-MX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502560" y="90360"/>
            <a:ext cx="906984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VARIABLES ALEATORIAS DISCRETAS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42" name="" descr=""/>
          <p:cNvPicPr/>
          <p:nvPr/>
        </p:nvPicPr>
        <p:blipFill>
          <a:blip r:embed="rId2"/>
          <a:stretch/>
        </p:blipFill>
        <p:spPr>
          <a:xfrm>
            <a:off x="618120" y="1439640"/>
            <a:ext cx="8919720" cy="34286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502560" y="90360"/>
            <a:ext cx="906984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VARIABLES ALEATORIAS DISCRETAS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179640" y="1079640"/>
            <a:ext cx="9718200" cy="10789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Las Variables Aleatorias establecen correspondencia del espacio muestral S al conjunto de los números reales. Esta correspondencia es funcional y se la puede definir formalmente.</a:t>
            </a:r>
            <a:endParaRPr b="0" lang="es-MX" sz="2200" spc="-1" strike="noStrike"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2"/>
          <a:stretch/>
        </p:blipFill>
        <p:spPr>
          <a:xfrm>
            <a:off x="179640" y="2159640"/>
            <a:ext cx="9538200" cy="28922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502560" y="90360"/>
            <a:ext cx="906984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VARIABLES ALEATORIAS DISCRETAS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2"/>
          <a:stretch/>
        </p:blipFill>
        <p:spPr>
          <a:xfrm>
            <a:off x="539640" y="1293840"/>
            <a:ext cx="9070920" cy="41817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502560" y="90360"/>
            <a:ext cx="906984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VARIABLES ALEATORIAS DISCRETAS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179640" y="1230480"/>
            <a:ext cx="9718200" cy="16945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Para cada variable aleatoria el rango es un subconjunto de los reales. Según el tipo de correspondencia establecida, las variables aleatorias pueden ser discretas o continuas.</a:t>
            </a:r>
            <a:endParaRPr b="0" lang="es-MX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En el ejemplo de las monedas, X es una variable aleatoria discreta pues su rango es un subconjunto de los enteros. Además es finita.</a:t>
            </a:r>
            <a:endParaRPr b="0" lang="es-MX" sz="2200" spc="-1" strike="noStrike">
              <a:latin typeface="Arial"/>
            </a:endParaRPr>
          </a:p>
        </p:txBody>
      </p:sp>
      <p:pic>
        <p:nvPicPr>
          <p:cNvPr id="250" name="" descr=""/>
          <p:cNvPicPr/>
          <p:nvPr/>
        </p:nvPicPr>
        <p:blipFill>
          <a:blip r:embed="rId2"/>
          <a:stretch/>
        </p:blipFill>
        <p:spPr>
          <a:xfrm>
            <a:off x="599400" y="2926080"/>
            <a:ext cx="8758440" cy="25945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502560" y="90360"/>
            <a:ext cx="906984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20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DISTRIBUCIÓN DE PROBABILIDAD DE UNA VARIABLE</a:t>
            </a:r>
            <a:br/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ALEATORIA DISCRETA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362520" y="1190520"/>
            <a:ext cx="8998200" cy="7207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Cada valor de una variable aleatoria discreta puede asociarse a un valor de probabilidad</a:t>
            </a:r>
            <a:endParaRPr b="0" lang="es-MX" sz="2200" spc="-1" strike="noStrike">
              <a:latin typeface="Arial"/>
            </a:endParaRPr>
          </a:p>
        </p:txBody>
      </p:sp>
      <p:pic>
        <p:nvPicPr>
          <p:cNvPr id="253" name="" descr=""/>
          <p:cNvPicPr/>
          <p:nvPr/>
        </p:nvPicPr>
        <p:blipFill>
          <a:blip r:embed="rId2"/>
          <a:stretch/>
        </p:blipFill>
        <p:spPr>
          <a:xfrm>
            <a:off x="179640" y="2159640"/>
            <a:ext cx="9538200" cy="13381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502560" y="90360"/>
            <a:ext cx="906984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20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DISTRIBUCIÓN DE PROBABILIDAD DE UNA VARIABLE</a:t>
            </a:r>
            <a:br/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ALEATORIA DISCRETA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55" name="" descr=""/>
          <p:cNvPicPr/>
          <p:nvPr/>
        </p:nvPicPr>
        <p:blipFill>
          <a:blip r:embed="rId2"/>
          <a:stretch/>
        </p:blipFill>
        <p:spPr>
          <a:xfrm>
            <a:off x="359640" y="1233720"/>
            <a:ext cx="9358200" cy="38044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502560" y="90360"/>
            <a:ext cx="906984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20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DISTRIBUCIÓN DE PROBABILIDAD DE UNA VARIABLE</a:t>
            </a:r>
            <a:br/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ALEATORIA DISCRETA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57" name="" descr=""/>
          <p:cNvPicPr/>
          <p:nvPr/>
        </p:nvPicPr>
        <p:blipFill>
          <a:blip r:embed="rId2"/>
          <a:srcRect l="0" t="0" r="0" b="30880"/>
          <a:stretch/>
        </p:blipFill>
        <p:spPr>
          <a:xfrm>
            <a:off x="315360" y="1283760"/>
            <a:ext cx="9178200" cy="2494080"/>
          </a:xfrm>
          <a:prstGeom prst="rect">
            <a:avLst/>
          </a:prstGeom>
          <a:ln w="18000">
            <a:noFill/>
          </a:ln>
        </p:spPr>
      </p:pic>
      <p:sp>
        <p:nvSpPr>
          <p:cNvPr id="258" name="CustomShape 2"/>
          <p:cNvSpPr/>
          <p:nvPr/>
        </p:nvSpPr>
        <p:spPr>
          <a:xfrm>
            <a:off x="359640" y="3943800"/>
            <a:ext cx="9178200" cy="7344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15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La correspondencia que establece </a:t>
            </a:r>
            <a:r>
              <a:rPr b="1" lang="de-AT" sz="15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f</a:t>
            </a:r>
            <a:r>
              <a:rPr b="0" lang="de-AT" sz="15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puede describirse en </a:t>
            </a:r>
            <a:r>
              <a:rPr b="1" lang="de-AT" sz="15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forma tabular</a:t>
            </a:r>
            <a:r>
              <a:rPr b="0" lang="de-AT" sz="15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como en el ejemplo</a:t>
            </a:r>
            <a:endParaRPr b="0" lang="es-MX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5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de las tres monedas. También puede describirse </a:t>
            </a:r>
            <a:r>
              <a:rPr b="1" lang="de-AT" sz="15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gráficamente</a:t>
            </a:r>
            <a:r>
              <a:rPr b="0" lang="de-AT" sz="15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, y en algunos casos mediante</a:t>
            </a:r>
            <a:endParaRPr b="0" lang="es-MX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5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una </a:t>
            </a:r>
            <a:r>
              <a:rPr b="1" lang="de-AT" sz="15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fórmula matemática</a:t>
            </a:r>
            <a:r>
              <a:rPr b="0" lang="de-AT" sz="15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como se verá en las siguientes unidades temáticas.</a:t>
            </a:r>
            <a:endParaRPr b="0" lang="es-MX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502560" y="90360"/>
            <a:ext cx="906984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20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DISTRIBUCIÓN DE PROBABILIDAD DE UNA VARIABLE</a:t>
            </a:r>
            <a:br/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ALEATORIA DISCRETA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60" name="" descr=""/>
          <p:cNvPicPr/>
          <p:nvPr/>
        </p:nvPicPr>
        <p:blipFill>
          <a:blip r:embed="rId2"/>
          <a:stretch/>
        </p:blipFill>
        <p:spPr>
          <a:xfrm>
            <a:off x="1623960" y="1002240"/>
            <a:ext cx="6778800" cy="45882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502560" y="90360"/>
            <a:ext cx="906984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II.C Valor esperado de una variable aleatoria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429120" y="1220400"/>
            <a:ext cx="9288720" cy="29934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VALOR ESPERADO DE UNA VARIABLE ALEATORIA DISCRETA</a:t>
            </a:r>
            <a:endParaRPr b="0" lang="es-MX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El Valor Esperado o Media es una medida estadística que describe la tendencia central de una variable aleatoria. Podemos pensar que representa el valor promedio que tomaría la variable</a:t>
            </a:r>
            <a:endParaRPr b="0" lang="es-MX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aleatoria si el experimento se realizara un gran número de veces en condiciones similares.</a:t>
            </a:r>
            <a:endParaRPr b="0" lang="es-MX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502560" y="90360"/>
            <a:ext cx="906984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31000"/>
          </a:bodyPr>
          <a:p>
            <a:pPr>
              <a:lnSpc>
                <a:spcPct val="100000"/>
              </a:lnSpc>
            </a:pPr>
            <a:r>
              <a:rPr b="1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VALOR ESPERADO DE UNA VARIABLE ALEATORIA DISCRETA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64" name="" descr=""/>
          <p:cNvPicPr/>
          <p:nvPr/>
        </p:nvPicPr>
        <p:blipFill>
          <a:blip r:embed="rId2"/>
          <a:stretch/>
        </p:blipFill>
        <p:spPr>
          <a:xfrm>
            <a:off x="719640" y="1259640"/>
            <a:ext cx="8640000" cy="2158560"/>
          </a:xfrm>
          <a:prstGeom prst="rect">
            <a:avLst/>
          </a:prstGeom>
          <a:ln w="18000">
            <a:noFill/>
          </a:ln>
        </p:spPr>
      </p:pic>
      <p:sp>
        <p:nvSpPr>
          <p:cNvPr id="265" name="CustomShape 2"/>
          <p:cNvSpPr/>
          <p:nvPr/>
        </p:nvSpPr>
        <p:spPr>
          <a:xfrm>
            <a:off x="539640" y="3526560"/>
            <a:ext cx="9178200" cy="7207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0" lang="de-AT" sz="2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La definición representa la suma de los valores de X ponderados con su valor de probabilidad.</a:t>
            </a:r>
            <a:endParaRPr b="0" lang="es-MX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502560" y="90360"/>
            <a:ext cx="906984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Definición formal de Variables Aleatorias discretas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539640" y="1259640"/>
            <a:ext cx="8998560" cy="316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Probability spaces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 propósito en estas primeras diapositivas es presentar una estructura matemática formal, llamada espacio de probabilidad, la cual constituye la base para el tratamiento matemático de los fenómenos aleatorios.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 espacio de probabilidad está formado por tres componentes: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Ω</a:t>
            </a: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  un espacio muestral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      </a:t>
            </a: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una sigma álgebra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P una medida de probabilidad definida sobre la sigma álgebra. </a:t>
            </a:r>
            <a:endParaRPr b="0" lang="es-MX" sz="1800" spc="-1" strike="noStrike"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2"/>
          <a:stretch/>
        </p:blipFill>
        <p:spPr>
          <a:xfrm>
            <a:off x="5246640" y="4116960"/>
            <a:ext cx="331920" cy="303480"/>
          </a:xfrm>
          <a:prstGeom prst="rect">
            <a:avLst/>
          </a:prstGeom>
          <a:ln w="0">
            <a:noFill/>
          </a:ln>
        </p:spPr>
      </p:pic>
      <p:pic>
        <p:nvPicPr>
          <p:cNvPr id="201" name="" descr=""/>
          <p:cNvPicPr/>
          <p:nvPr/>
        </p:nvPicPr>
        <p:blipFill>
          <a:blip r:embed="rId3"/>
          <a:stretch/>
        </p:blipFill>
        <p:spPr>
          <a:xfrm>
            <a:off x="550440" y="3702600"/>
            <a:ext cx="408960" cy="33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502560" y="90360"/>
            <a:ext cx="906984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31000"/>
          </a:bodyPr>
          <a:p>
            <a:pPr>
              <a:lnSpc>
                <a:spcPct val="100000"/>
              </a:lnSpc>
            </a:pPr>
            <a:r>
              <a:rPr b="1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VALOR ESPERADO DE UNA VARIABLE ALEATORIA DISCRETA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67" name="" descr=""/>
          <p:cNvPicPr/>
          <p:nvPr/>
        </p:nvPicPr>
        <p:blipFill>
          <a:blip r:embed="rId2"/>
          <a:stretch/>
        </p:blipFill>
        <p:spPr>
          <a:xfrm>
            <a:off x="379800" y="1274760"/>
            <a:ext cx="8920080" cy="39729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359640" y="359640"/>
            <a:ext cx="9210600" cy="290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REFERENCIAS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de-AT" sz="1600" spc="-1" strike="noStrike">
                <a:solidFill>
                  <a:srgbClr val="009eda"/>
                </a:solidFill>
                <a:latin typeface="Source Sans Pro Black"/>
                <a:ea typeface="DejaVu Sans"/>
              </a:rPr>
              <a:t>[Hoel] Hoel P.G., Port S. C., Stone C. J., Introduction to Probability Theory, Houghton-Mifflin, 1971.</a:t>
            </a:r>
            <a:endParaRPr b="0" lang="es-MX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MX" sz="1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de-AT" sz="1600" spc="-1" strike="noStrike">
                <a:solidFill>
                  <a:srgbClr val="009eda"/>
                </a:solidFill>
                <a:latin typeface="Source Sans Pro Black"/>
                <a:ea typeface="DejaVu Sans"/>
              </a:rPr>
              <a:t>[Rodriguez] Rodriguez Ojeda, L. (2007). PROBABILIDAD Y ESTADÍSTICA BÁSICA PARA INGENIEROS</a:t>
            </a: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de-AT" sz="1600" spc="-1" strike="noStrike">
                <a:solidFill>
                  <a:srgbClr val="009eda"/>
                </a:solidFill>
                <a:latin typeface="Source Sans Pro Black"/>
                <a:ea typeface="DejaVu Sans"/>
              </a:rPr>
              <a:t>[Walpole] Walpole R.E, Myers R. H., Myers S.L., Probabilidad y Estadística para Ingenieros. Pearson, 2012.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502560" y="90360"/>
            <a:ext cx="906984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Definición formal de Variables Aleatorias discretas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361440" y="1620000"/>
            <a:ext cx="8278560" cy="11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Ω</a:t>
            </a: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    Un </a:t>
            </a:r>
            <a:r>
              <a:rPr b="1" lang="es-MX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espacio muestral</a:t>
            </a: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 es definido como el conjunto de todos los resultados posibles de un experimento aleatorio.</a:t>
            </a: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MX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Definición [Sigma-álgebra]</a:t>
            </a:r>
            <a:endParaRPr b="0" lang="es-MX" sz="1800" spc="-1" strike="noStrike"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731160" y="2905560"/>
            <a:ext cx="8113680" cy="2275560"/>
          </a:xfrm>
          <a:prstGeom prst="rect">
            <a:avLst/>
          </a:prstGeom>
          <a:ln w="0">
            <a:noFill/>
          </a:ln>
        </p:spPr>
      </p:pic>
      <p:sp>
        <p:nvSpPr>
          <p:cNvPr id="205" name="TextShape 3"/>
          <p:cNvSpPr txBox="1"/>
          <p:nvPr/>
        </p:nvSpPr>
        <p:spPr>
          <a:xfrm>
            <a:off x="374040" y="1304280"/>
            <a:ext cx="810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s-MX" sz="1800" spc="-1" strike="noStrike">
                <a:latin typeface="Arial"/>
              </a:rPr>
              <a:t>Definición [Espacio muestral]</a:t>
            </a:r>
            <a:endParaRPr b="1" lang="es-M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502560" y="90360"/>
            <a:ext cx="906984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Definición formal de Variables Aleatorias discretas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539640" y="1094400"/>
            <a:ext cx="899856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Definición [Medida de probabilidad]</a:t>
            </a:r>
            <a:endParaRPr b="0" lang="es-MX" sz="1800" spc="-1" strike="noStrike">
              <a:latin typeface="Arial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535680" y="1490040"/>
            <a:ext cx="8104320" cy="318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02560" y="90360"/>
            <a:ext cx="906984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Definición formal de Variables Aleatorias discretas</a:t>
            </a:r>
            <a:endParaRPr b="0" lang="es-MX" sz="4500" spc="-1" strike="noStrike"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rcRect l="0" t="11755" r="0" b="35278"/>
          <a:stretch/>
        </p:blipFill>
        <p:spPr>
          <a:xfrm>
            <a:off x="765000" y="3600000"/>
            <a:ext cx="8462160" cy="1619640"/>
          </a:xfrm>
          <a:prstGeom prst="rect">
            <a:avLst/>
          </a:prstGeom>
          <a:ln w="0">
            <a:noFill/>
          </a:ln>
        </p:spPr>
      </p:pic>
      <p:sp>
        <p:nvSpPr>
          <p:cNvPr id="211" name="TextShape 2"/>
          <p:cNvSpPr txBox="1"/>
          <p:nvPr/>
        </p:nvSpPr>
        <p:spPr>
          <a:xfrm>
            <a:off x="778320" y="3187080"/>
            <a:ext cx="846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s-MX" sz="1800" spc="-1" strike="noStrike">
                <a:latin typeface="Arial"/>
              </a:rPr>
              <a:t>Definición [Variable aleatoria discreta real valuada]</a:t>
            </a:r>
            <a:endParaRPr b="1" lang="es-MX" sz="1800" spc="-1" strike="noStrike"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2"/>
          <a:stretch/>
        </p:blipFill>
        <p:spPr>
          <a:xfrm>
            <a:off x="1080000" y="1749240"/>
            <a:ext cx="8075520" cy="770760"/>
          </a:xfrm>
          <a:prstGeom prst="rect">
            <a:avLst/>
          </a:prstGeom>
          <a:ln w="0">
            <a:noFill/>
          </a:ln>
        </p:spPr>
      </p:pic>
      <p:sp>
        <p:nvSpPr>
          <p:cNvPr id="213" name="TextShape 3"/>
          <p:cNvSpPr txBox="1"/>
          <p:nvPr/>
        </p:nvSpPr>
        <p:spPr>
          <a:xfrm>
            <a:off x="742320" y="1295640"/>
            <a:ext cx="810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1" lang="es-MX" sz="1800" spc="-1" strike="noStrike">
                <a:latin typeface="Arial"/>
              </a:rPr>
              <a:t>Definición [Espacio de probabilidad]</a:t>
            </a:r>
            <a:endParaRPr b="1" lang="es-MX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502560" y="90360"/>
            <a:ext cx="906984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II.A Variables Aleatorias Discretas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359640" y="1259640"/>
            <a:ext cx="8998200" cy="125928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de-AT" sz="1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VARIABLES ALEATORIAS DISCRETAS</a:t>
            </a:r>
            <a:endParaRPr b="0" lang="es-MX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AT" sz="1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En la unidad 1 se mostró cómo calcular la probabilidad de </a:t>
            </a:r>
            <a:r>
              <a:rPr b="1" lang="de-AT" sz="1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eventos</a:t>
            </a:r>
            <a:r>
              <a:rPr b="0" lang="de-AT" sz="1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de un espacio muestral </a:t>
            </a:r>
            <a:r>
              <a:rPr b="1" lang="de-AT" sz="1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S</a:t>
            </a:r>
            <a:r>
              <a:rPr b="0" lang="de-AT" sz="1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. Las variables aleatorias definen reglas para establecer correspondencias de los elementos de </a:t>
            </a:r>
            <a:r>
              <a:rPr b="1" lang="de-AT" sz="1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S</a:t>
            </a:r>
            <a:r>
              <a:rPr b="0" lang="de-AT" sz="16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 con los números reales, para luego asignarles un valor de probabilidad.</a:t>
            </a:r>
            <a:endParaRPr b="0" lang="es-MX" sz="1600" spc="-1" strike="noStrike"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2"/>
          <a:stretch/>
        </p:blipFill>
        <p:spPr>
          <a:xfrm>
            <a:off x="359640" y="2519640"/>
            <a:ext cx="8462160" cy="305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502560" y="90360"/>
            <a:ext cx="906984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Una variable aleatoria discreta es una función medible</a:t>
            </a:r>
            <a:endParaRPr b="0" lang="es-MX" sz="4500" spc="-1" strike="noStrike">
              <a:latin typeface="Arial"/>
            </a:endParaRPr>
          </a:p>
        </p:txBody>
      </p:sp>
      <p:graphicFrame>
        <p:nvGraphicFramePr>
          <p:cNvPr id="218" name="Object 2"/>
          <p:cNvGraphicFramePr/>
          <p:nvPr/>
        </p:nvGraphicFramePr>
        <p:xfrm>
          <a:off x="2023560" y="2307240"/>
          <a:ext cx="6118200" cy="1077120"/>
        </p:xfrm>
        <a:graphic>
          <a:graphicData uri="http://schemas.openxmlformats.org/presentationml/2006/ole">
            <p:oleObj r:id="rId2" spid="">
              <p:embed/>
              <p:pic>
                <p:nvPicPr>
                  <p:cNvPr id="219" name="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2023560" y="2307240"/>
                    <a:ext cx="6118200" cy="1077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220" name="Object 3"/>
          <p:cNvGraphicFramePr/>
          <p:nvPr/>
        </p:nvGraphicFramePr>
        <p:xfrm>
          <a:off x="2023560" y="2307240"/>
          <a:ext cx="6118200" cy="1077120"/>
        </p:xfrm>
        <a:graphic>
          <a:graphicData uri="http://schemas.openxmlformats.org/presentationml/2006/ole">
            <p:oleObj r:id="rId4" spid="">
              <p:embed/>
              <p:pic>
                <p:nvPicPr>
                  <p:cNvPr id="221" name="" descr=""/>
                  <p:cNvPicPr/>
                  <p:nvPr/>
                </p:nvPicPr>
                <p:blipFill>
                  <a:blip r:embed="rId5"/>
                  <a:stretch/>
                </p:blipFill>
                <p:spPr>
                  <a:xfrm>
                    <a:off x="2023560" y="2307240"/>
                    <a:ext cx="6118200" cy="1077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222" name="Object 4"/>
          <p:cNvGraphicFramePr/>
          <p:nvPr/>
        </p:nvGraphicFramePr>
        <p:xfrm>
          <a:off x="2023560" y="2307240"/>
          <a:ext cx="6118200" cy="1077120"/>
        </p:xfrm>
        <a:graphic>
          <a:graphicData uri="http://schemas.openxmlformats.org/presentationml/2006/ole">
            <p:oleObj r:id="rId6" spid="">
              <p:embed/>
              <p:pic>
                <p:nvPicPr>
                  <p:cNvPr id="223" name="" descr=""/>
                  <p:cNvPicPr/>
                  <p:nvPr/>
                </p:nvPicPr>
                <p:blipFill>
                  <a:blip r:embed="rId7"/>
                  <a:stretch/>
                </p:blipFill>
                <p:spPr>
                  <a:xfrm>
                    <a:off x="2023560" y="2307240"/>
                    <a:ext cx="6118200" cy="1077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224" name="Object 5"/>
          <p:cNvGraphicFramePr/>
          <p:nvPr/>
        </p:nvGraphicFramePr>
        <p:xfrm>
          <a:off x="720360" y="1439640"/>
          <a:ext cx="6118200" cy="1077120"/>
        </p:xfrm>
        <a:graphic>
          <a:graphicData uri="http://schemas.openxmlformats.org/presentationml/2006/ole">
            <p:oleObj r:id="rId8" spid="">
              <p:embed/>
              <p:pic>
                <p:nvPicPr>
                  <p:cNvPr id="225" name="" descr=""/>
                  <p:cNvPicPr/>
                  <p:nvPr/>
                </p:nvPicPr>
                <p:blipFill>
                  <a:blip r:embed="rId9"/>
                  <a:stretch/>
                </p:blipFill>
                <p:spPr>
                  <a:xfrm>
                    <a:off x="720360" y="1439640"/>
                    <a:ext cx="6118200" cy="1077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pic>
        <p:nvPicPr>
          <p:cNvPr id="226" name="" descr=""/>
          <p:cNvPicPr/>
          <p:nvPr/>
        </p:nvPicPr>
        <p:blipFill>
          <a:blip r:embed="rId10"/>
          <a:stretch/>
        </p:blipFill>
        <p:spPr>
          <a:xfrm>
            <a:off x="259920" y="1417320"/>
            <a:ext cx="9324000" cy="197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502560" y="90360"/>
            <a:ext cx="906984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Definición formal de Variables Aleatorias discretas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539640" y="1259640"/>
            <a:ext cx="881856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Algunos puntos a enfatizar</a:t>
            </a:r>
            <a:endParaRPr b="0" lang="es-MX" sz="1800" spc="-1" strike="noStrike">
              <a:latin typeface="Arial"/>
            </a:endParaRPr>
          </a:p>
        </p:txBody>
      </p:sp>
      <p:pic>
        <p:nvPicPr>
          <p:cNvPr id="229" name="" descr=""/>
          <p:cNvPicPr/>
          <p:nvPr/>
        </p:nvPicPr>
        <p:blipFill>
          <a:blip r:embed="rId2"/>
          <a:stretch/>
        </p:blipFill>
        <p:spPr>
          <a:xfrm>
            <a:off x="2300040" y="1605600"/>
            <a:ext cx="5798880" cy="399240"/>
          </a:xfrm>
          <a:prstGeom prst="rect">
            <a:avLst/>
          </a:prstGeom>
          <a:ln w="0">
            <a:noFill/>
          </a:ln>
        </p:spPr>
      </p:pic>
      <p:pic>
        <p:nvPicPr>
          <p:cNvPr id="230" name="" descr=""/>
          <p:cNvPicPr/>
          <p:nvPr/>
        </p:nvPicPr>
        <p:blipFill>
          <a:blip r:embed="rId3"/>
          <a:stretch/>
        </p:blipFill>
        <p:spPr>
          <a:xfrm>
            <a:off x="711720" y="2363040"/>
            <a:ext cx="8826840" cy="1056240"/>
          </a:xfrm>
          <a:prstGeom prst="rect">
            <a:avLst/>
          </a:prstGeom>
          <a:ln w="0">
            <a:noFill/>
          </a:ln>
        </p:spPr>
      </p:pic>
      <p:sp>
        <p:nvSpPr>
          <p:cNvPr id="231" name="CustomShape 3"/>
          <p:cNvSpPr/>
          <p:nvPr/>
        </p:nvSpPr>
        <p:spPr>
          <a:xfrm>
            <a:off x="719640" y="2159640"/>
            <a:ext cx="7019280" cy="539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4"/>
          <p:cNvSpPr/>
          <p:nvPr/>
        </p:nvSpPr>
        <p:spPr>
          <a:xfrm>
            <a:off x="3419640" y="3059280"/>
            <a:ext cx="6119280" cy="359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502560" y="90360"/>
            <a:ext cx="906984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59000"/>
          </a:bodyPr>
          <a:p>
            <a:pPr>
              <a:lnSpc>
                <a:spcPct val="100000"/>
              </a:lnSpc>
            </a:pPr>
            <a:r>
              <a:rPr b="0" lang="de-AT" sz="45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Definición formal de Variables Aleatorias discretas</a:t>
            </a:r>
            <a:endParaRPr b="0" lang="es-MX" sz="45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539640" y="1259640"/>
            <a:ext cx="8818560" cy="264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 decir, por brevedad, en la literatura,</a:t>
            </a:r>
            <a:endParaRPr b="0" lang="es-MX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suele escribirse</a:t>
            </a:r>
            <a:endParaRPr b="0" lang="es-MX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Y en lugar de</a:t>
            </a:r>
            <a:endParaRPr b="0" lang="es-MX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s-MX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suele escribirse</a:t>
            </a:r>
            <a:endParaRPr b="0" lang="es-MX" sz="1800" spc="-1" strike="noStrike">
              <a:latin typeface="Arial"/>
            </a:endParaRPr>
          </a:p>
        </p:txBody>
      </p:sp>
      <p:pic>
        <p:nvPicPr>
          <p:cNvPr id="235" name="" descr=""/>
          <p:cNvPicPr/>
          <p:nvPr/>
        </p:nvPicPr>
        <p:blipFill>
          <a:blip r:embed="rId2"/>
          <a:stretch/>
        </p:blipFill>
        <p:spPr>
          <a:xfrm>
            <a:off x="4139640" y="2304000"/>
            <a:ext cx="1084680" cy="360720"/>
          </a:xfrm>
          <a:prstGeom prst="rect">
            <a:avLst/>
          </a:prstGeom>
          <a:ln w="0">
            <a:noFill/>
          </a:ln>
        </p:spPr>
      </p:pic>
      <p:pic>
        <p:nvPicPr>
          <p:cNvPr id="236" name="" descr=""/>
          <p:cNvPicPr/>
          <p:nvPr/>
        </p:nvPicPr>
        <p:blipFill>
          <a:blip r:embed="rId3"/>
          <a:stretch/>
        </p:blipFill>
        <p:spPr>
          <a:xfrm>
            <a:off x="3765600" y="3138120"/>
            <a:ext cx="2342160" cy="360720"/>
          </a:xfrm>
          <a:prstGeom prst="rect">
            <a:avLst/>
          </a:prstGeom>
          <a:ln w="0">
            <a:noFill/>
          </a:ln>
        </p:spPr>
      </p:pic>
      <p:pic>
        <p:nvPicPr>
          <p:cNvPr id="237" name="" descr=""/>
          <p:cNvPicPr/>
          <p:nvPr/>
        </p:nvPicPr>
        <p:blipFill>
          <a:blip r:embed="rId4"/>
          <a:stretch/>
        </p:blipFill>
        <p:spPr>
          <a:xfrm>
            <a:off x="3599640" y="1619640"/>
            <a:ext cx="3122640" cy="713520"/>
          </a:xfrm>
          <a:prstGeom prst="rect">
            <a:avLst/>
          </a:prstGeom>
          <a:ln w="0">
            <a:noFill/>
          </a:ln>
        </p:spPr>
      </p:pic>
      <p:pic>
        <p:nvPicPr>
          <p:cNvPr id="238" name="" descr=""/>
          <p:cNvPicPr/>
          <p:nvPr/>
        </p:nvPicPr>
        <p:blipFill>
          <a:blip r:embed="rId5"/>
          <a:stretch/>
        </p:blipFill>
        <p:spPr>
          <a:xfrm>
            <a:off x="4188240" y="2699640"/>
            <a:ext cx="1789560" cy="599040"/>
          </a:xfrm>
          <a:prstGeom prst="rect">
            <a:avLst/>
          </a:prstGeom>
          <a:ln w="0">
            <a:noFill/>
          </a:ln>
        </p:spPr>
      </p:pic>
      <p:pic>
        <p:nvPicPr>
          <p:cNvPr id="239" name="" descr=""/>
          <p:cNvPicPr/>
          <p:nvPr/>
        </p:nvPicPr>
        <p:blipFill>
          <a:blip r:embed="rId6"/>
          <a:stretch/>
        </p:blipFill>
        <p:spPr>
          <a:xfrm>
            <a:off x="3239640" y="3599280"/>
            <a:ext cx="3722400" cy="656280"/>
          </a:xfrm>
          <a:prstGeom prst="rect">
            <a:avLst/>
          </a:prstGeom>
          <a:ln w="0">
            <a:noFill/>
          </a:ln>
        </p:spPr>
      </p:pic>
      <p:pic>
        <p:nvPicPr>
          <p:cNvPr id="240" name="" descr=""/>
          <p:cNvPicPr/>
          <p:nvPr/>
        </p:nvPicPr>
        <p:blipFill>
          <a:blip r:embed="rId7"/>
          <a:stretch/>
        </p:blipFill>
        <p:spPr>
          <a:xfrm>
            <a:off x="4139640" y="4562640"/>
            <a:ext cx="2151360" cy="65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2022-03-15T21:57:04Z</dcterms:created>
  <dc:creator/>
  <dc:description/>
  <dc:language>es-MX</dc:language>
  <cp:lastModifiedBy/>
  <dcterms:modified xsi:type="dcterms:W3CDTF">2022-03-16T11:43:39Z</dcterms:modified>
  <cp:revision>23</cp:revision>
  <dc:subject/>
  <dc:title>Vivid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