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el estilo de título del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patrón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C5E081-128E-427F-A1B9-CB440C3D3081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6/03/22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BB5545-484A-4D46-B6DF-683C828C1E37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78E28F7-60D0-457D-A378-44FD1B745D02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6/03/22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AC5E62-FE80-4C30-95A5-9BEE2A9979B5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0161A70-CC8B-4DA1-A0DC-029018657CC9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6/03/22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BD6B14-CA79-44F1-B407-16F9F23B46BD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</a:rPr>
              <a:t>Eventos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9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OBJETIVO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Familiarizarse con el concepto de evento en el contexto de la teoría de probabilidad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Marzo, 2021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8520" y="210960"/>
            <a:ext cx="69447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La unión de dos eventos es un evento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48" name="Imagen 2" descr=""/>
          <p:cNvPicPr/>
          <p:nvPr/>
        </p:nvPicPr>
        <p:blipFill>
          <a:blip r:embed="rId1"/>
          <a:stretch/>
        </p:blipFill>
        <p:spPr>
          <a:xfrm>
            <a:off x="334080" y="884160"/>
            <a:ext cx="10934640" cy="38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217440"/>
            <a:ext cx="70056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Otros ejemplos de uniones de eventos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50" name="Imagen 2" descr=""/>
          <p:cNvPicPr/>
          <p:nvPr/>
        </p:nvPicPr>
        <p:blipFill>
          <a:blip r:embed="rId1"/>
          <a:stretch/>
        </p:blipFill>
        <p:spPr>
          <a:xfrm>
            <a:off x="421920" y="734400"/>
            <a:ext cx="11267640" cy="2518560"/>
          </a:xfrm>
          <a:prstGeom prst="rect">
            <a:avLst/>
          </a:prstGeom>
          <a:ln w="0">
            <a:noFill/>
          </a:ln>
        </p:spPr>
      </p:pic>
      <p:pic>
        <p:nvPicPr>
          <p:cNvPr id="151" name="Imagen 3" descr=""/>
          <p:cNvPicPr/>
          <p:nvPr/>
        </p:nvPicPr>
        <p:blipFill>
          <a:blip r:embed="rId2"/>
          <a:stretch/>
        </p:blipFill>
        <p:spPr>
          <a:xfrm>
            <a:off x="1934280" y="3709080"/>
            <a:ext cx="9781200" cy="225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36440" y="158400"/>
            <a:ext cx="6091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Ejemplo de un diagrama de Venn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53" name="Imagen 2" descr=""/>
          <p:cNvPicPr/>
          <p:nvPr/>
        </p:nvPicPr>
        <p:blipFill>
          <a:blip r:embed="rId1"/>
          <a:stretch/>
        </p:blipFill>
        <p:spPr>
          <a:xfrm>
            <a:off x="3322800" y="681480"/>
            <a:ext cx="5336640" cy="55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78800" y="123120"/>
            <a:ext cx="18500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Ejercicios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55" name="Imagen 2" descr=""/>
          <p:cNvPicPr/>
          <p:nvPr/>
        </p:nvPicPr>
        <p:blipFill>
          <a:blip r:embed="rId1"/>
          <a:stretch/>
        </p:blipFill>
        <p:spPr>
          <a:xfrm>
            <a:off x="2175120" y="804600"/>
            <a:ext cx="7441200" cy="382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n 1" descr=""/>
          <p:cNvPicPr/>
          <p:nvPr/>
        </p:nvPicPr>
        <p:blipFill>
          <a:blip r:embed="rId1"/>
          <a:stretch/>
        </p:blipFill>
        <p:spPr>
          <a:xfrm>
            <a:off x="2422800" y="1301400"/>
            <a:ext cx="7265880" cy="387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n 1" descr=""/>
          <p:cNvPicPr/>
          <p:nvPr/>
        </p:nvPicPr>
        <p:blipFill>
          <a:blip r:embed="rId1"/>
          <a:stretch/>
        </p:blipFill>
        <p:spPr>
          <a:xfrm>
            <a:off x="2651040" y="298800"/>
            <a:ext cx="6383160" cy="2342880"/>
          </a:xfrm>
          <a:prstGeom prst="rect">
            <a:avLst/>
          </a:prstGeom>
          <a:ln w="0">
            <a:noFill/>
          </a:ln>
        </p:spPr>
      </p:pic>
      <p:pic>
        <p:nvPicPr>
          <p:cNvPr id="158" name="Imagen 2" descr=""/>
          <p:cNvPicPr/>
          <p:nvPr/>
        </p:nvPicPr>
        <p:blipFill>
          <a:blip r:embed="rId2"/>
          <a:stretch/>
        </p:blipFill>
        <p:spPr>
          <a:xfrm>
            <a:off x="2651040" y="2642040"/>
            <a:ext cx="6507720" cy="2602800"/>
          </a:xfrm>
          <a:prstGeom prst="rect">
            <a:avLst/>
          </a:prstGeom>
          <a:ln w="0">
            <a:noFill/>
          </a:ln>
        </p:spPr>
      </p:pic>
      <p:pic>
        <p:nvPicPr>
          <p:cNvPr id="159" name="Imagen 3" descr=""/>
          <p:cNvPicPr/>
          <p:nvPr/>
        </p:nvPicPr>
        <p:blipFill>
          <a:blip r:embed="rId3"/>
          <a:stretch/>
        </p:blipFill>
        <p:spPr>
          <a:xfrm>
            <a:off x="2651040" y="5245200"/>
            <a:ext cx="6425280" cy="78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n 1" descr=""/>
          <p:cNvPicPr/>
          <p:nvPr/>
        </p:nvPicPr>
        <p:blipFill>
          <a:blip r:embed="rId1"/>
          <a:stretch/>
        </p:blipFill>
        <p:spPr>
          <a:xfrm>
            <a:off x="2445480" y="1248480"/>
            <a:ext cx="7173000" cy="41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n 1" descr=""/>
          <p:cNvPicPr/>
          <p:nvPr/>
        </p:nvPicPr>
        <p:blipFill>
          <a:blip r:embed="rId1"/>
          <a:stretch/>
        </p:blipFill>
        <p:spPr>
          <a:xfrm>
            <a:off x="2813400" y="812160"/>
            <a:ext cx="6593760" cy="525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n 1" descr=""/>
          <p:cNvPicPr/>
          <p:nvPr/>
        </p:nvPicPr>
        <p:blipFill>
          <a:blip r:embed="rId1"/>
          <a:stretch/>
        </p:blipFill>
        <p:spPr>
          <a:xfrm>
            <a:off x="2816280" y="1090080"/>
            <a:ext cx="6714000" cy="2127240"/>
          </a:xfrm>
          <a:prstGeom prst="rect">
            <a:avLst/>
          </a:prstGeom>
          <a:ln w="0">
            <a:noFill/>
          </a:ln>
        </p:spPr>
      </p:pic>
      <p:pic>
        <p:nvPicPr>
          <p:cNvPr id="163" name="Imagen 2" descr=""/>
          <p:cNvPicPr/>
          <p:nvPr/>
        </p:nvPicPr>
        <p:blipFill>
          <a:blip r:embed="rId2"/>
          <a:stretch/>
        </p:blipFill>
        <p:spPr>
          <a:xfrm>
            <a:off x="2612520" y="3218040"/>
            <a:ext cx="7121520" cy="14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n 1" descr=""/>
          <p:cNvPicPr/>
          <p:nvPr/>
        </p:nvPicPr>
        <p:blipFill>
          <a:blip r:embed="rId1"/>
          <a:stretch/>
        </p:blipFill>
        <p:spPr>
          <a:xfrm>
            <a:off x="2977560" y="439560"/>
            <a:ext cx="6095880" cy="3162240"/>
          </a:xfrm>
          <a:prstGeom prst="rect">
            <a:avLst/>
          </a:prstGeom>
          <a:ln w="0">
            <a:noFill/>
          </a:ln>
        </p:spPr>
      </p:pic>
      <p:pic>
        <p:nvPicPr>
          <p:cNvPr id="165" name="Imagen 2" descr=""/>
          <p:cNvPicPr/>
          <p:nvPr/>
        </p:nvPicPr>
        <p:blipFill>
          <a:blip r:embed="rId2"/>
          <a:stretch/>
        </p:blipFill>
        <p:spPr>
          <a:xfrm>
            <a:off x="2977560" y="3824280"/>
            <a:ext cx="6219000" cy="158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0080" y="597960"/>
            <a:ext cx="7702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Consideremos nuevamente el ejemplo 2.1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26" name="Imagen 2" descr=""/>
          <p:cNvPicPr/>
          <p:nvPr/>
        </p:nvPicPr>
        <p:blipFill>
          <a:blip r:embed="rId1"/>
          <a:srcRect l="0" t="0" r="0" b="43033"/>
          <a:stretch/>
        </p:blipFill>
        <p:spPr>
          <a:xfrm>
            <a:off x="421920" y="1244880"/>
            <a:ext cx="10251360" cy="1393200"/>
          </a:xfrm>
          <a:prstGeom prst="rect">
            <a:avLst/>
          </a:prstGeom>
          <a:ln w="0">
            <a:noFill/>
          </a:ln>
        </p:spPr>
      </p:pic>
      <p:pic>
        <p:nvPicPr>
          <p:cNvPr id="127" name="Imagen 17" descr="%FontSize=12&#10;%TeXFontSize=12&#10;\documentclass{article}&#10;\pagestyle{empty}&#10;\begin{document}&#10;\[&#10;S_{1}&#10;\]&#10;\end{document}"/>
          <p:cNvPicPr/>
          <p:nvPr/>
        </p:nvPicPr>
        <p:blipFill>
          <a:blip r:embed="rId2"/>
          <a:stretch/>
        </p:blipFill>
        <p:spPr>
          <a:xfrm>
            <a:off x="615600" y="2546280"/>
            <a:ext cx="142560" cy="45360"/>
          </a:xfrm>
          <a:prstGeom prst="rect">
            <a:avLst/>
          </a:prstGeom>
          <a:ln w="0">
            <a:noFill/>
          </a:ln>
        </p:spPr>
      </p:pic>
      <p:pic>
        <p:nvPicPr>
          <p:cNvPr id="128" name="Imagen 8" descr=""/>
          <p:cNvPicPr/>
          <p:nvPr/>
        </p:nvPicPr>
        <p:blipFill>
          <a:blip r:embed="rId3"/>
          <a:stretch/>
        </p:blipFill>
        <p:spPr>
          <a:xfrm>
            <a:off x="868320" y="2762280"/>
            <a:ext cx="10048320" cy="99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n 1" descr=""/>
          <p:cNvPicPr/>
          <p:nvPr/>
        </p:nvPicPr>
        <p:blipFill>
          <a:blip r:embed="rId1"/>
          <a:stretch/>
        </p:blipFill>
        <p:spPr>
          <a:xfrm>
            <a:off x="621000" y="490320"/>
            <a:ext cx="10539720" cy="2692440"/>
          </a:xfrm>
          <a:prstGeom prst="rect">
            <a:avLst/>
          </a:prstGeom>
          <a:ln w="0">
            <a:noFill/>
          </a:ln>
        </p:spPr>
      </p:pic>
      <p:pic>
        <p:nvPicPr>
          <p:cNvPr id="167" name="Imagen 2" descr=""/>
          <p:cNvPicPr/>
          <p:nvPr/>
        </p:nvPicPr>
        <p:blipFill>
          <a:blip r:embed="rId2"/>
          <a:stretch/>
        </p:blipFill>
        <p:spPr>
          <a:xfrm>
            <a:off x="931680" y="3503880"/>
            <a:ext cx="10405800" cy="1085400"/>
          </a:xfrm>
          <a:prstGeom prst="rect">
            <a:avLst/>
          </a:prstGeom>
          <a:ln w="0">
            <a:noFill/>
          </a:ln>
        </p:spPr>
      </p:pic>
      <p:pic>
        <p:nvPicPr>
          <p:cNvPr id="168" name="Imagen 3" descr=""/>
          <p:cNvPicPr/>
          <p:nvPr/>
        </p:nvPicPr>
        <p:blipFill>
          <a:blip r:embed="rId3"/>
          <a:stretch/>
        </p:blipFill>
        <p:spPr>
          <a:xfrm>
            <a:off x="158400" y="5090760"/>
            <a:ext cx="11517480" cy="75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n 1" descr=""/>
          <p:cNvPicPr/>
          <p:nvPr/>
        </p:nvPicPr>
        <p:blipFill>
          <a:blip r:embed="rId1"/>
          <a:stretch/>
        </p:blipFill>
        <p:spPr>
          <a:xfrm>
            <a:off x="577080" y="1024200"/>
            <a:ext cx="10802880" cy="113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n 1" descr=""/>
          <p:cNvPicPr/>
          <p:nvPr/>
        </p:nvPicPr>
        <p:blipFill>
          <a:blip r:embed="rId1"/>
          <a:stretch/>
        </p:blipFill>
        <p:spPr>
          <a:xfrm>
            <a:off x="213840" y="491040"/>
            <a:ext cx="11669760" cy="72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n 1" descr=""/>
          <p:cNvPicPr/>
          <p:nvPr/>
        </p:nvPicPr>
        <p:blipFill>
          <a:blip r:embed="rId1"/>
          <a:stretch/>
        </p:blipFill>
        <p:spPr>
          <a:xfrm>
            <a:off x="794160" y="809640"/>
            <a:ext cx="10337040" cy="91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38960" y="387000"/>
            <a:ext cx="67312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Regla de multiplicación generalizada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73" name="Imagen 2" descr=""/>
          <p:cNvPicPr/>
          <p:nvPr/>
        </p:nvPicPr>
        <p:blipFill>
          <a:blip r:embed="rId1"/>
          <a:stretch/>
        </p:blipFill>
        <p:spPr>
          <a:xfrm>
            <a:off x="773640" y="1178280"/>
            <a:ext cx="10290240" cy="2109960"/>
          </a:xfrm>
          <a:prstGeom prst="rect">
            <a:avLst/>
          </a:prstGeom>
          <a:ln w="0">
            <a:noFill/>
          </a:ln>
        </p:spPr>
      </p:pic>
      <p:pic>
        <p:nvPicPr>
          <p:cNvPr id="174" name="Imagen 3" descr=""/>
          <p:cNvPicPr/>
          <p:nvPr/>
        </p:nvPicPr>
        <p:blipFill>
          <a:blip r:embed="rId2"/>
          <a:stretch/>
        </p:blipFill>
        <p:spPr>
          <a:xfrm>
            <a:off x="125280" y="3556440"/>
            <a:ext cx="11455920" cy="145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n 1" descr=""/>
          <p:cNvPicPr/>
          <p:nvPr/>
        </p:nvPicPr>
        <p:blipFill>
          <a:blip r:embed="rId1"/>
          <a:stretch/>
        </p:blipFill>
        <p:spPr>
          <a:xfrm>
            <a:off x="670680" y="334080"/>
            <a:ext cx="10389600" cy="2408760"/>
          </a:xfrm>
          <a:prstGeom prst="rect">
            <a:avLst/>
          </a:prstGeom>
          <a:ln w="0">
            <a:noFill/>
          </a:ln>
        </p:spPr>
      </p:pic>
      <p:pic>
        <p:nvPicPr>
          <p:cNvPr id="176" name="Imagen 2" descr=""/>
          <p:cNvPicPr/>
          <p:nvPr/>
        </p:nvPicPr>
        <p:blipFill>
          <a:blip r:embed="rId2"/>
          <a:stretch/>
        </p:blipFill>
        <p:spPr>
          <a:xfrm>
            <a:off x="445680" y="3622320"/>
            <a:ext cx="10839960" cy="72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n 1" descr=""/>
          <p:cNvPicPr/>
          <p:nvPr/>
        </p:nvPicPr>
        <p:blipFill>
          <a:blip r:embed="rId1"/>
          <a:stretch/>
        </p:blipFill>
        <p:spPr>
          <a:xfrm>
            <a:off x="540000" y="369360"/>
            <a:ext cx="10022760" cy="4571640"/>
          </a:xfrm>
          <a:prstGeom prst="rect">
            <a:avLst/>
          </a:prstGeom>
          <a:ln w="0">
            <a:noFill/>
          </a:ln>
        </p:spPr>
      </p:pic>
      <p:pic>
        <p:nvPicPr>
          <p:cNvPr id="178" name="Imagen 2" descr=""/>
          <p:cNvPicPr/>
          <p:nvPr/>
        </p:nvPicPr>
        <p:blipFill>
          <a:blip r:embed="rId2"/>
          <a:stretch/>
        </p:blipFill>
        <p:spPr>
          <a:xfrm>
            <a:off x="1617840" y="5099040"/>
            <a:ext cx="8721720" cy="56556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394920" y="5978880"/>
            <a:ext cx="6313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Pag. 47, Walpole, Myers, Myers, (Técnicas de conteo).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n 1" descr=""/>
          <p:cNvPicPr/>
          <p:nvPr/>
        </p:nvPicPr>
        <p:blipFill>
          <a:blip r:embed="rId1"/>
          <a:stretch/>
        </p:blipFill>
        <p:spPr>
          <a:xfrm>
            <a:off x="2725560" y="685800"/>
            <a:ext cx="6923520" cy="515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n 1" descr=""/>
          <p:cNvPicPr/>
          <p:nvPr/>
        </p:nvPicPr>
        <p:blipFill>
          <a:blip r:embed="rId1"/>
          <a:stretch/>
        </p:blipFill>
        <p:spPr>
          <a:xfrm>
            <a:off x="2807640" y="602280"/>
            <a:ext cx="6371280" cy="1946520"/>
          </a:xfrm>
          <a:prstGeom prst="rect">
            <a:avLst/>
          </a:prstGeom>
          <a:ln w="0">
            <a:noFill/>
          </a:ln>
        </p:spPr>
      </p:pic>
      <p:pic>
        <p:nvPicPr>
          <p:cNvPr id="182" name="Imagen 2" descr=""/>
          <p:cNvPicPr/>
          <p:nvPr/>
        </p:nvPicPr>
        <p:blipFill>
          <a:blip r:embed="rId2"/>
          <a:stretch/>
        </p:blipFill>
        <p:spPr>
          <a:xfrm>
            <a:off x="2807640" y="3007440"/>
            <a:ext cx="6371280" cy="103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n 1" descr=""/>
          <p:cNvPicPr/>
          <p:nvPr/>
        </p:nvPicPr>
        <p:blipFill>
          <a:blip r:embed="rId1"/>
          <a:stretch/>
        </p:blipFill>
        <p:spPr>
          <a:xfrm>
            <a:off x="403560" y="510120"/>
            <a:ext cx="11013840" cy="3112200"/>
          </a:xfrm>
          <a:prstGeom prst="rect">
            <a:avLst/>
          </a:prstGeom>
          <a:ln w="0">
            <a:noFill/>
          </a:ln>
        </p:spPr>
      </p:pic>
      <p:pic>
        <p:nvPicPr>
          <p:cNvPr id="184" name="Imagen 2" descr=""/>
          <p:cNvPicPr/>
          <p:nvPr/>
        </p:nvPicPr>
        <p:blipFill>
          <a:blip r:embed="rId2"/>
          <a:stretch/>
        </p:blipFill>
        <p:spPr>
          <a:xfrm>
            <a:off x="2385360" y="3622320"/>
            <a:ext cx="9142560" cy="57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70280" y="0"/>
            <a:ext cx="7702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Consideremos nuevamente el ejemplo 2.3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30" name="Imagen 2" descr=""/>
          <p:cNvPicPr/>
          <p:nvPr/>
        </p:nvPicPr>
        <p:blipFill>
          <a:blip r:embed="rId1"/>
          <a:stretch/>
        </p:blipFill>
        <p:spPr>
          <a:xfrm>
            <a:off x="193320" y="523080"/>
            <a:ext cx="10532880" cy="2887920"/>
          </a:xfrm>
          <a:prstGeom prst="rect">
            <a:avLst/>
          </a:prstGeom>
          <a:ln w="0">
            <a:noFill/>
          </a:ln>
        </p:spPr>
      </p:pic>
      <p:pic>
        <p:nvPicPr>
          <p:cNvPr id="131" name="Imagen 3" descr=""/>
          <p:cNvPicPr/>
          <p:nvPr/>
        </p:nvPicPr>
        <p:blipFill>
          <a:blip r:embed="rId2"/>
          <a:stretch/>
        </p:blipFill>
        <p:spPr>
          <a:xfrm>
            <a:off x="4021560" y="3411360"/>
            <a:ext cx="3741120" cy="29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27960" y="175680"/>
            <a:ext cx="4840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Probabilidad de un evento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86" name="Imagen 2" descr=""/>
          <p:cNvPicPr/>
          <p:nvPr/>
        </p:nvPicPr>
        <p:blipFill>
          <a:blip r:embed="rId1"/>
          <a:stretch/>
        </p:blipFill>
        <p:spPr>
          <a:xfrm>
            <a:off x="580680" y="4551840"/>
            <a:ext cx="10689480" cy="1986840"/>
          </a:xfrm>
          <a:prstGeom prst="rect">
            <a:avLst/>
          </a:prstGeom>
          <a:ln w="0">
            <a:noFill/>
          </a:ln>
        </p:spPr>
      </p:pic>
      <p:pic>
        <p:nvPicPr>
          <p:cNvPr id="187" name="Imagen 3" descr=""/>
          <p:cNvPicPr/>
          <p:nvPr/>
        </p:nvPicPr>
        <p:blipFill>
          <a:blip r:embed="rId2"/>
          <a:stretch/>
        </p:blipFill>
        <p:spPr>
          <a:xfrm>
            <a:off x="792000" y="3466080"/>
            <a:ext cx="10488960" cy="971280"/>
          </a:xfrm>
          <a:prstGeom prst="rect">
            <a:avLst/>
          </a:prstGeom>
          <a:ln w="0"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-507240" y="632880"/>
            <a:ext cx="138027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En experimentos para los cuales el espacio muestral contiene un número finito de elementos, la probabilidad de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La ocurrencia de un evento que resulta de tal experimento estadístico se evalua utilizando un conjunto de números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reales denominados pesos o probabilidades, que van de 0 a 1. Para todo punto en el espacio muestral asignamos una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probabilidad tal que la suma de todas las probabilidades es 1.</a:t>
            </a:r>
            <a:endParaRPr b="0" lang="es-MX" sz="1800" spc="-1" strike="noStrike">
              <a:latin typeface="Arial"/>
            </a:endParaRPr>
          </a:p>
        </p:txBody>
      </p:sp>
      <p:grpSp>
        <p:nvGrpSpPr>
          <p:cNvPr id="189" name="Group 3"/>
          <p:cNvGrpSpPr/>
          <p:nvPr/>
        </p:nvGrpSpPr>
        <p:grpSpPr>
          <a:xfrm>
            <a:off x="2558520" y="1947240"/>
            <a:ext cx="8711640" cy="1404360"/>
            <a:chOff x="2558520" y="1947240"/>
            <a:chExt cx="8711640" cy="1404360"/>
          </a:xfrm>
        </p:grpSpPr>
        <p:pic>
          <p:nvPicPr>
            <p:cNvPr id="190" name="Imagen 5" descr=""/>
            <p:cNvPicPr/>
            <p:nvPr/>
          </p:nvPicPr>
          <p:blipFill>
            <a:blip r:embed="rId3"/>
            <a:stretch/>
          </p:blipFill>
          <p:spPr>
            <a:xfrm>
              <a:off x="2558520" y="1947240"/>
              <a:ext cx="8711640" cy="140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1" name="CustomShape 4"/>
            <p:cNvSpPr/>
            <p:nvPr/>
          </p:nvSpPr>
          <p:spPr>
            <a:xfrm>
              <a:off x="2558520" y="1947240"/>
              <a:ext cx="2364840" cy="237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5"/>
            <p:cNvSpPr/>
            <p:nvPr/>
          </p:nvSpPr>
          <p:spPr>
            <a:xfrm>
              <a:off x="3741120" y="3046320"/>
              <a:ext cx="7529040" cy="305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n 1" descr=""/>
          <p:cNvPicPr/>
          <p:nvPr/>
        </p:nvPicPr>
        <p:blipFill>
          <a:blip r:embed="rId1"/>
          <a:stretch/>
        </p:blipFill>
        <p:spPr>
          <a:xfrm>
            <a:off x="618840" y="650520"/>
            <a:ext cx="10881000" cy="357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n 1" descr=""/>
          <p:cNvPicPr/>
          <p:nvPr/>
        </p:nvPicPr>
        <p:blipFill>
          <a:blip r:embed="rId1"/>
          <a:stretch/>
        </p:blipFill>
        <p:spPr>
          <a:xfrm>
            <a:off x="178920" y="369360"/>
            <a:ext cx="11460960" cy="1089720"/>
          </a:xfrm>
          <a:prstGeom prst="rect">
            <a:avLst/>
          </a:prstGeom>
          <a:ln w="0">
            <a:noFill/>
          </a:ln>
        </p:spPr>
      </p:pic>
      <p:pic>
        <p:nvPicPr>
          <p:cNvPr id="195" name="Imagen 2" descr=""/>
          <p:cNvPicPr/>
          <p:nvPr/>
        </p:nvPicPr>
        <p:blipFill>
          <a:blip r:embed="rId2"/>
          <a:stretch/>
        </p:blipFill>
        <p:spPr>
          <a:xfrm>
            <a:off x="849960" y="2268360"/>
            <a:ext cx="10789920" cy="22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n 1" descr=""/>
          <p:cNvPicPr/>
          <p:nvPr/>
        </p:nvPicPr>
        <p:blipFill>
          <a:blip r:embed="rId1"/>
          <a:stretch/>
        </p:blipFill>
        <p:spPr>
          <a:xfrm>
            <a:off x="681840" y="1564920"/>
            <a:ext cx="10642320" cy="303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182160" y="228600"/>
            <a:ext cx="10109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Probabilidad de eventos con elementos del mismo peso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98" name="Imagen 2" descr=""/>
          <p:cNvPicPr/>
          <p:nvPr/>
        </p:nvPicPr>
        <p:blipFill>
          <a:blip r:embed="rId1"/>
          <a:stretch/>
        </p:blipFill>
        <p:spPr>
          <a:xfrm>
            <a:off x="226440" y="1178280"/>
            <a:ext cx="11404800" cy="41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n 1" descr=""/>
          <p:cNvPicPr/>
          <p:nvPr/>
        </p:nvPicPr>
        <p:blipFill>
          <a:blip r:embed="rId1"/>
          <a:stretch/>
        </p:blipFill>
        <p:spPr>
          <a:xfrm>
            <a:off x="610920" y="650520"/>
            <a:ext cx="1083096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REFERENCIAS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Marcador de contenido 3" descr=""/>
          <p:cNvPicPr/>
          <p:nvPr/>
        </p:nvPicPr>
        <p:blipFill>
          <a:blip r:embed="rId1"/>
          <a:stretch/>
        </p:blipFill>
        <p:spPr>
          <a:xfrm>
            <a:off x="838080" y="1544760"/>
            <a:ext cx="10377000" cy="139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n 1" descr=""/>
          <p:cNvPicPr/>
          <p:nvPr/>
        </p:nvPicPr>
        <p:blipFill>
          <a:blip r:embed="rId1"/>
          <a:stretch/>
        </p:blipFill>
        <p:spPr>
          <a:xfrm>
            <a:off x="826560" y="387360"/>
            <a:ext cx="10644480" cy="358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95160" y="632880"/>
            <a:ext cx="1028484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Definición Un </a:t>
            </a:r>
            <a:r>
              <a:rPr b="1" lang="es-MX" sz="2400" spc="-1" strike="noStrike">
                <a:solidFill>
                  <a:srgbClr val="000000"/>
                </a:solidFill>
                <a:latin typeface="Calibri"/>
              </a:rPr>
              <a:t>evento</a:t>
            </a: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 es un subconjunto de un espacio muestral.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Algunos ejemplos de eventos: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34" name="Imagen 2" descr=""/>
          <p:cNvPicPr/>
          <p:nvPr/>
        </p:nvPicPr>
        <p:blipFill>
          <a:blip r:embed="rId1"/>
          <a:stretch/>
        </p:blipFill>
        <p:spPr>
          <a:xfrm>
            <a:off x="175680" y="2018160"/>
            <a:ext cx="11201040" cy="11426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704880" y="3323520"/>
            <a:ext cx="113551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El espacio muestral completo y el conjunto vacío siempre son un evento.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136" name="Imagen 4" descr=""/>
          <p:cNvPicPr/>
          <p:nvPr/>
        </p:nvPicPr>
        <p:blipFill>
          <a:blip r:embed="rId2"/>
          <a:stretch/>
        </p:blipFill>
        <p:spPr>
          <a:xfrm>
            <a:off x="1087200" y="3846600"/>
            <a:ext cx="9633240" cy="281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48160" y="383040"/>
            <a:ext cx="95918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El complemento de un evento siempre es un evento.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38" name="Imagen 2" descr=""/>
          <p:cNvPicPr/>
          <p:nvPr/>
        </p:nvPicPr>
        <p:blipFill>
          <a:blip r:embed="rId1"/>
          <a:stretch/>
        </p:blipFill>
        <p:spPr>
          <a:xfrm>
            <a:off x="263880" y="1058760"/>
            <a:ext cx="11503080" cy="30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43760" y="175680"/>
            <a:ext cx="71762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Ejemplos de complementos de eventos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40" name="Imagen 6" descr=""/>
          <p:cNvPicPr/>
          <p:nvPr/>
        </p:nvPicPr>
        <p:blipFill>
          <a:blip r:embed="rId1"/>
          <a:stretch/>
        </p:blipFill>
        <p:spPr>
          <a:xfrm>
            <a:off x="791280" y="861480"/>
            <a:ext cx="10550520" cy="1160280"/>
          </a:xfrm>
          <a:prstGeom prst="rect">
            <a:avLst/>
          </a:prstGeom>
          <a:ln w="0">
            <a:noFill/>
          </a:ln>
        </p:spPr>
      </p:pic>
      <p:pic>
        <p:nvPicPr>
          <p:cNvPr id="141" name="Imagen 7" descr=""/>
          <p:cNvPicPr/>
          <p:nvPr/>
        </p:nvPicPr>
        <p:blipFill>
          <a:blip r:embed="rId2"/>
          <a:stretch/>
        </p:blipFill>
        <p:spPr>
          <a:xfrm>
            <a:off x="791280" y="2254320"/>
            <a:ext cx="10550520" cy="14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94160" y="123120"/>
            <a:ext cx="93481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Las intersecciones de eventos siempre son eventos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143" name="Imagen 2" descr=""/>
          <p:cNvPicPr/>
          <p:nvPr/>
        </p:nvPicPr>
        <p:blipFill>
          <a:blip r:embed="rId1"/>
          <a:stretch/>
        </p:blipFill>
        <p:spPr>
          <a:xfrm>
            <a:off x="794160" y="646200"/>
            <a:ext cx="10522440" cy="399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" descr=""/>
          <p:cNvPicPr/>
          <p:nvPr/>
        </p:nvPicPr>
        <p:blipFill>
          <a:blip r:embed="rId1"/>
          <a:stretch/>
        </p:blipFill>
        <p:spPr>
          <a:xfrm>
            <a:off x="268560" y="538920"/>
            <a:ext cx="11621160" cy="726840"/>
          </a:xfrm>
          <a:prstGeom prst="rect">
            <a:avLst/>
          </a:prstGeom>
          <a:ln w="0">
            <a:noFill/>
          </a:ln>
        </p:spPr>
      </p:pic>
      <p:pic>
        <p:nvPicPr>
          <p:cNvPr id="145" name="Imagen 2" descr=""/>
          <p:cNvPicPr/>
          <p:nvPr/>
        </p:nvPicPr>
        <p:blipFill>
          <a:blip r:embed="rId2"/>
          <a:stretch/>
        </p:blipFill>
        <p:spPr>
          <a:xfrm>
            <a:off x="268560" y="1477080"/>
            <a:ext cx="11267280" cy="1125000"/>
          </a:xfrm>
          <a:prstGeom prst="rect">
            <a:avLst/>
          </a:prstGeom>
          <a:ln w="0">
            <a:noFill/>
          </a:ln>
        </p:spPr>
      </p:pic>
      <p:pic>
        <p:nvPicPr>
          <p:cNvPr id="146" name="Imagen 3" descr=""/>
          <p:cNvPicPr/>
          <p:nvPr/>
        </p:nvPicPr>
        <p:blipFill>
          <a:blip r:embed="rId3"/>
          <a:stretch/>
        </p:blipFill>
        <p:spPr>
          <a:xfrm>
            <a:off x="0" y="2984760"/>
            <a:ext cx="11553120" cy="304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Application>LibreOffice/7.0.4.2$Linux_X86_64 LibreOffice_project/00$Build-2</Application>
  <AppVersion>15.0000</AppVersion>
  <Words>204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2021-03-04T19:32:41Z</dcterms:created>
  <dc:creator>Moshkodo Moshkodoi</dc:creator>
  <dc:description/>
  <dc:language>es-MX</dc:language>
  <cp:lastModifiedBy/>
  <dcterms:modified xsi:type="dcterms:W3CDTF">2022-03-06T17:05:53Z</dcterms:modified>
  <cp:revision>45</cp:revision>
  <dc:subject/>
  <dc:title>Eventos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36</vt:i4>
  </property>
</Properties>
</file>