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57" r:id="rId3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891F-6C14-411F-9F3C-B7D861087CF1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A2EC-9A5E-44E3-B090-2DE5D41C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011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891F-6C14-411F-9F3C-B7D861087CF1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A2EC-9A5E-44E3-B090-2DE5D41C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92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891F-6C14-411F-9F3C-B7D861087CF1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A2EC-9A5E-44E3-B090-2DE5D41C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86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891F-6C14-411F-9F3C-B7D861087CF1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A2EC-9A5E-44E3-B090-2DE5D41C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64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891F-6C14-411F-9F3C-B7D861087CF1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A2EC-9A5E-44E3-B090-2DE5D41C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92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891F-6C14-411F-9F3C-B7D861087CF1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A2EC-9A5E-44E3-B090-2DE5D41C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15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891F-6C14-411F-9F3C-B7D861087CF1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A2EC-9A5E-44E3-B090-2DE5D41C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137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891F-6C14-411F-9F3C-B7D861087CF1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A2EC-9A5E-44E3-B090-2DE5D41C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45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891F-6C14-411F-9F3C-B7D861087CF1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A2EC-9A5E-44E3-B090-2DE5D41C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89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891F-6C14-411F-9F3C-B7D861087CF1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A2EC-9A5E-44E3-B090-2DE5D41C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160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891F-6C14-411F-9F3C-B7D861087CF1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4A2EC-9A5E-44E3-B090-2DE5D41C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339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891F-6C14-411F-9F3C-B7D861087CF1}" type="datetimeFigureOut">
              <a:rPr lang="es-MX" smtClean="0"/>
              <a:t>04/03/2021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4A2EC-9A5E-44E3-B090-2DE5D41C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3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Eventos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OBJETIVO</a:t>
            </a:r>
          </a:p>
          <a:p>
            <a:r>
              <a:rPr lang="es-MX" dirty="0" smtClean="0"/>
              <a:t>Familiarizarse con el concepto de evento en el contexto de la teoría de probabilidad</a:t>
            </a:r>
          </a:p>
          <a:p>
            <a:endParaRPr lang="es-MX" dirty="0"/>
          </a:p>
          <a:p>
            <a:r>
              <a:rPr lang="es-MX" dirty="0" smtClean="0"/>
              <a:t>Marzo, 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88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5800" y="211015"/>
            <a:ext cx="565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La unión de dos eventos es un evento</a:t>
            </a: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8" y="884165"/>
            <a:ext cx="10934947" cy="382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2031" y="211016"/>
            <a:ext cx="576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Otros ejemplos de uniones de eventos</a:t>
            </a: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734236"/>
            <a:ext cx="11268139" cy="25189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08" y="3709206"/>
            <a:ext cx="9781605" cy="225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5800" y="158262"/>
            <a:ext cx="4992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Ejemplo de un diagrama de </a:t>
            </a:r>
            <a:r>
              <a:rPr lang="es-MX" sz="2800" dirty="0" err="1" smtClean="0"/>
              <a:t>Venn</a:t>
            </a: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05" y="681482"/>
            <a:ext cx="5336931" cy="55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33046" y="123092"/>
            <a:ext cx="1541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Ejercicios</a:t>
            </a: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07" y="804574"/>
            <a:ext cx="7441724" cy="38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37" y="1301261"/>
            <a:ext cx="7266285" cy="38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81" y="298939"/>
            <a:ext cx="6383582" cy="23431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81" y="2642089"/>
            <a:ext cx="6508140" cy="260325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881" y="5245345"/>
            <a:ext cx="6425501" cy="7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49" y="1248509"/>
            <a:ext cx="7173336" cy="41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39" y="812213"/>
            <a:ext cx="6594230" cy="52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73" y="1090245"/>
            <a:ext cx="6714199" cy="212773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487" y="3217984"/>
            <a:ext cx="7121770" cy="14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556" y="439615"/>
            <a:ext cx="6096106" cy="31625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56" y="3824288"/>
            <a:ext cx="6219198" cy="15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91308" y="597877"/>
            <a:ext cx="631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Consideremos nuevamente el ejemplo 2.1</a:t>
            </a:r>
            <a:endParaRPr lang="es-MX" sz="2800" dirty="0"/>
          </a:p>
        </p:txBody>
      </p:sp>
      <p:pic>
        <p:nvPicPr>
          <p:cNvPr id="3" name="Imagen 2"/>
          <p:cNvPicPr/>
          <p:nvPr/>
        </p:nvPicPr>
        <p:blipFill rotWithShape="1">
          <a:blip r:embed="rId2"/>
          <a:srcRect b="43029"/>
          <a:stretch/>
        </p:blipFill>
        <p:spPr bwMode="auto">
          <a:xfrm>
            <a:off x="422031" y="1244921"/>
            <a:ext cx="10251830" cy="13935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Imagen 17" descr="%FontSize=12&#10;%TeXFontSize=12&#10;\documentclass{article}&#10;\pagestyle{empty}&#10;\begin{document}&#10;\[&#10;S_{1}&#10;\]&#10;\end{document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2" y="2546253"/>
            <a:ext cx="1428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49" y="2762248"/>
            <a:ext cx="10048529" cy="9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7" y="490171"/>
            <a:ext cx="10540124" cy="269264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91" y="3503733"/>
            <a:ext cx="10406072" cy="108585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1" y="5090743"/>
            <a:ext cx="11517923" cy="7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94" y="1024303"/>
            <a:ext cx="10803183" cy="113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7" y="490903"/>
            <a:ext cx="11670104" cy="72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37" y="809624"/>
            <a:ext cx="10337489" cy="9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73724" y="386861"/>
            <a:ext cx="546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Regla de multiplicación generalizada</a:t>
            </a: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1178169"/>
            <a:ext cx="10290614" cy="211015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5" y="3556411"/>
            <a:ext cx="11456165" cy="14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4" y="334108"/>
            <a:ext cx="10389982" cy="24090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3" y="3622431"/>
            <a:ext cx="10840283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3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8" y="369277"/>
            <a:ext cx="10023231" cy="4572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85" y="5099155"/>
            <a:ext cx="8721969" cy="565883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49569" y="5978769"/>
            <a:ext cx="520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Pag</a:t>
            </a:r>
            <a:r>
              <a:rPr lang="es-MX" dirty="0" smtClean="0"/>
              <a:t>. 47, </a:t>
            </a:r>
            <a:r>
              <a:rPr lang="es-MX" dirty="0" err="1" smtClean="0"/>
              <a:t>Walpole</a:t>
            </a:r>
            <a:r>
              <a:rPr lang="es-MX" dirty="0" smtClean="0"/>
              <a:t>, Myers, Myers, (Técnicas de conteo).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44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525" y="685800"/>
            <a:ext cx="6923900" cy="51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78" y="602271"/>
            <a:ext cx="6371492" cy="19468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679" y="3007592"/>
            <a:ext cx="6371492" cy="103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39" y="509953"/>
            <a:ext cx="11014361" cy="311247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79" y="3622431"/>
            <a:ext cx="9142823" cy="5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61646" y="0"/>
            <a:ext cx="6319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Consideremos nuevamente el ejemplo 2.3</a:t>
            </a:r>
            <a:endParaRPr lang="es-MX" sz="2800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3430" y="523220"/>
            <a:ext cx="10533186" cy="2888196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4021485" y="3411416"/>
            <a:ext cx="3741395" cy="295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38554" y="175847"/>
            <a:ext cx="4018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Probabilidad de un evento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62" y="4551798"/>
            <a:ext cx="10689885" cy="19870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72" y="3466170"/>
            <a:ext cx="10489427" cy="97147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81122" y="632759"/>
            <a:ext cx="11226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 experimentos para los cuales el espacio </a:t>
            </a:r>
            <a:r>
              <a:rPr lang="es-MX" dirty="0" err="1" smtClean="0"/>
              <a:t>muestral</a:t>
            </a:r>
            <a:r>
              <a:rPr lang="es-MX" dirty="0" smtClean="0"/>
              <a:t> contiene un número finito de elementos, la probabilidad de</a:t>
            </a:r>
          </a:p>
          <a:p>
            <a:r>
              <a:rPr lang="es-MX" dirty="0" smtClean="0"/>
              <a:t>La ocurrencia de un evento que resulta de tal experimento estadístico se </a:t>
            </a:r>
            <a:r>
              <a:rPr lang="es-MX" dirty="0" err="1" smtClean="0"/>
              <a:t>evalua</a:t>
            </a:r>
            <a:r>
              <a:rPr lang="es-MX" dirty="0" smtClean="0"/>
              <a:t> utilizando un conjunto de números</a:t>
            </a:r>
          </a:p>
          <a:p>
            <a:r>
              <a:rPr lang="es-MX" dirty="0" smtClean="0"/>
              <a:t>reales denominados pesos o probabilidades, que van de 0 a 1. Para todo punto en el espacio </a:t>
            </a:r>
            <a:r>
              <a:rPr lang="es-MX" dirty="0" err="1" smtClean="0"/>
              <a:t>muestral</a:t>
            </a:r>
            <a:r>
              <a:rPr lang="es-MX" dirty="0" smtClean="0"/>
              <a:t> asignamos una </a:t>
            </a:r>
          </a:p>
          <a:p>
            <a:r>
              <a:rPr lang="es-MX" dirty="0"/>
              <a:t>p</a:t>
            </a:r>
            <a:r>
              <a:rPr lang="es-MX" dirty="0" smtClean="0"/>
              <a:t>robabilidad tal que la suma de todas las probabilidades es 1.</a:t>
            </a:r>
            <a:endParaRPr lang="es-MX" dirty="0"/>
          </a:p>
        </p:txBody>
      </p:sp>
      <p:grpSp>
        <p:nvGrpSpPr>
          <p:cNvPr id="10" name="Grupo 9"/>
          <p:cNvGrpSpPr/>
          <p:nvPr/>
        </p:nvGrpSpPr>
        <p:grpSpPr>
          <a:xfrm>
            <a:off x="2558518" y="1947245"/>
            <a:ext cx="8712029" cy="1404768"/>
            <a:chOff x="2558518" y="2400271"/>
            <a:chExt cx="8712029" cy="1404768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8518" y="2400271"/>
              <a:ext cx="8712029" cy="1404768"/>
            </a:xfrm>
            <a:prstGeom prst="rect">
              <a:avLst/>
            </a:prstGeom>
          </p:spPr>
        </p:pic>
        <p:sp>
          <p:nvSpPr>
            <p:cNvPr id="7" name="Rectángulo 6"/>
            <p:cNvSpPr/>
            <p:nvPr/>
          </p:nvSpPr>
          <p:spPr>
            <a:xfrm>
              <a:off x="2558518" y="2400271"/>
              <a:ext cx="2365174" cy="2374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3741105" y="3499338"/>
              <a:ext cx="7529442" cy="305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0132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9" y="650630"/>
            <a:ext cx="10881369" cy="357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7" y="369277"/>
            <a:ext cx="11461213" cy="10902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22" y="2268415"/>
            <a:ext cx="10790318" cy="225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06" y="1565030"/>
            <a:ext cx="10642786" cy="30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20970" y="228600"/>
            <a:ext cx="8303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Probabilidad de eventos con elementos del mismo peso</a:t>
            </a: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8" y="1178168"/>
            <a:ext cx="11405260" cy="41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36" y="650631"/>
            <a:ext cx="10831463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4699"/>
            <a:ext cx="10377249" cy="139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7" y="387307"/>
            <a:ext cx="10644741" cy="35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62708" y="633046"/>
            <a:ext cx="96557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 </a:t>
            </a:r>
            <a:r>
              <a:rPr lang="es-MX" sz="2800" dirty="0"/>
              <a:t>Definición Un </a:t>
            </a:r>
            <a:r>
              <a:rPr lang="es-MX" sz="2800" b="1" dirty="0"/>
              <a:t>evento</a:t>
            </a:r>
            <a:r>
              <a:rPr lang="es-MX" sz="2800" dirty="0"/>
              <a:t> es un subconjunto de un espacio </a:t>
            </a:r>
            <a:r>
              <a:rPr lang="es-MX" sz="2800" dirty="0" err="1"/>
              <a:t>muestral</a:t>
            </a:r>
            <a:r>
              <a:rPr lang="es-MX" sz="2800" dirty="0" smtClean="0"/>
              <a:t>.</a:t>
            </a:r>
            <a:endParaRPr lang="es-MX" sz="2800" dirty="0"/>
          </a:p>
          <a:p>
            <a:endParaRPr lang="es-MX" sz="2800" dirty="0" smtClean="0"/>
          </a:p>
          <a:p>
            <a:r>
              <a:rPr lang="es-MX" sz="2800" dirty="0" smtClean="0"/>
              <a:t>Algunos ejemplos de eventos:   </a:t>
            </a:r>
            <a:endParaRPr lang="es-MX" sz="2800" dirty="0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5846" y="2018041"/>
            <a:ext cx="11201400" cy="1143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62708" y="3323492"/>
            <a:ext cx="1091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El espacio </a:t>
            </a:r>
            <a:r>
              <a:rPr lang="es-MX" sz="2800" dirty="0" err="1" smtClean="0"/>
              <a:t>muestral</a:t>
            </a:r>
            <a:r>
              <a:rPr lang="es-MX" sz="2800" dirty="0" smtClean="0"/>
              <a:t> completo y el conjunto vacío siempre son un evento.</a:t>
            </a:r>
            <a:endParaRPr lang="es-MX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14" y="3846712"/>
            <a:ext cx="9633699" cy="28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73724" y="334107"/>
            <a:ext cx="784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El complemento de un evento siempre es un evento.</a:t>
            </a: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" y="1058615"/>
            <a:ext cx="11503269" cy="3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91307" y="175846"/>
            <a:ext cx="5890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Ejemplos de complementos de eventos</a:t>
            </a:r>
            <a:endParaRPr lang="es-MX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7" y="861646"/>
            <a:ext cx="10550770" cy="11605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7" y="2254183"/>
            <a:ext cx="10550770" cy="14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5462" y="123092"/>
            <a:ext cx="7573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Las intersecciones de eventos siempre son eventos</a:t>
            </a:r>
            <a:endParaRPr lang="es-MX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36" y="646312"/>
            <a:ext cx="10522869" cy="39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31" y="538894"/>
            <a:ext cx="11621448" cy="7271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31" y="1477108"/>
            <a:ext cx="11267709" cy="112541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4714"/>
            <a:ext cx="11553610" cy="30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7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204</Words>
  <Application>Microsoft Office PowerPoint</Application>
  <PresentationFormat>Panorámica</PresentationFormat>
  <Paragraphs>27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Eventos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</dc:title>
  <dc:creator>Moshkodo Moshkodoi</dc:creator>
  <cp:lastModifiedBy>Moshkodo Moshkodoi</cp:lastModifiedBy>
  <cp:revision>44</cp:revision>
  <dcterms:created xsi:type="dcterms:W3CDTF">2021-03-04T19:32:41Z</dcterms:created>
  <dcterms:modified xsi:type="dcterms:W3CDTF">2021-03-05T03:28:41Z</dcterms:modified>
</cp:coreProperties>
</file>