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56.png" ContentType="image/png"/>
  <Override PartName="/ppt/media/image55.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0.png" ContentType="image/png"/>
  <Override PartName="/ppt/media/image39.png" ContentType="image/png"/>
  <Override PartName="/ppt/media/image9.png" ContentType="image/png"/>
  <Override PartName="/ppt/media/image13.png" ContentType="image/png"/>
  <Override PartName="/ppt/media/image1.png" ContentType="image/png"/>
  <Override PartName="/ppt/media/image38.png" ContentType="image/png"/>
  <Override PartName="/ppt/media/image8.png" ContentType="image/png"/>
  <Override PartName="/ppt/media/image85.png" ContentType="image/png"/>
  <Override PartName="/ppt/media/image49.png" ContentType="image/png"/>
  <Override PartName="/ppt/media/image12.png" ContentType="image/png"/>
  <Override PartName="/ppt/media/image37.png" ContentType="image/png"/>
  <Override PartName="/ppt/media/image20.png" ContentType="image/png"/>
  <Override PartName="/ppt/media/image57.png" ContentType="image/png"/>
  <Override PartName="/ppt/media/image21.png" ContentType="image/png"/>
  <Override PartName="/ppt/media/image58.png" ContentType="image/png"/>
  <Override PartName="/ppt/media/image22.png" ContentType="image/png"/>
  <Override PartName="/ppt/media/image59.png" ContentType="image/png"/>
  <Override PartName="/ppt/media/image23.png" ContentType="image/png"/>
  <Override PartName="/ppt/media/image60.png" ContentType="image/png"/>
  <Override PartName="/ppt/media/image24.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31.png" ContentType="image/png"/>
  <Override PartName="/ppt/media/image68.png" ContentType="image/png"/>
  <Override PartName="/ppt/media/image66.png" ContentType="image/png"/>
  <Override PartName="/ppt/media/image79.png" ContentType="image/png"/>
  <Override PartName="/ppt/media/image67.png" ContentType="image/png"/>
  <Override PartName="/ppt/media/image78.png" ContentType="image/png"/>
  <Override PartName="/ppt/media/image77.png" ContentType="image/png"/>
  <Override PartName="/ppt/media/image76.png" ContentType="image/png"/>
  <Override PartName="/ppt/media/image75.png" ContentType="image/png"/>
  <Override PartName="/ppt/media/image74.png" ContentType="image/png"/>
  <Override PartName="/ppt/media/image73.png" ContentType="image/png"/>
  <Override PartName="/ppt/media/image72.png" ContentType="image/png"/>
  <Override PartName="/ppt/media/image71.png" ContentType="image/png"/>
  <Override PartName="/ppt/media/image29.png" ContentType="image/png"/>
  <Override PartName="/ppt/media/image69.png" ContentType="image/png"/>
  <Override PartName="/ppt/media/image32.png" ContentType="image/png"/>
  <Override PartName="/ppt/media/image70.png" ContentType="image/png"/>
  <Override PartName="/ppt/media/image28.png" ContentType="image/png"/>
  <Override PartName="/ppt/media/image25.png" ContentType="image/png"/>
  <Override PartName="/ppt/media/image2.png" ContentType="image/png"/>
  <Override PartName="/ppt/media/image14.png" ContentType="image/png"/>
  <Override PartName="/ppt/media/image26.png" ContentType="image/png"/>
  <Override PartName="/ppt/media/image80.png" ContentType="image/png"/>
  <Override PartName="/ppt/media/image15.png" ContentType="image/png"/>
  <Override PartName="/ppt/media/image3.png" ContentType="image/png"/>
  <Override PartName="/ppt/media/image33.png" ContentType="image/png"/>
  <Override PartName="/ppt/media/image27.png" ContentType="image/png"/>
  <Override PartName="/ppt/media/image81.png" ContentType="image/png"/>
  <Override PartName="/ppt/media/image16.png" ContentType="image/png"/>
  <Override PartName="/ppt/media/image4.png" ContentType="image/png"/>
  <Override PartName="/ppt/media/image34.png" ContentType="image/png"/>
  <Override PartName="/ppt/media/image82.png" ContentType="image/png"/>
  <Override PartName="/ppt/media/image17.png" ContentType="image/png"/>
  <Override PartName="/ppt/media/image5.png" ContentType="image/png"/>
  <Override PartName="/ppt/media/image35.png" ContentType="image/png"/>
  <Override PartName="/ppt/media/image10.png" ContentType="image/png"/>
  <Override PartName="/ppt/media/image47.png" ContentType="image/png"/>
  <Override PartName="/ppt/media/image18.png" ContentType="image/png"/>
  <Override PartName="/ppt/media/image83.png" ContentType="image/png"/>
  <Override PartName="/ppt/media/image6.png" ContentType="image/png"/>
  <Override PartName="/ppt/media/image36.png" ContentType="image/png"/>
  <Override PartName="/ppt/media/image11.png" ContentType="image/png"/>
  <Override PartName="/ppt/media/image48.png" ContentType="image/png"/>
  <Override PartName="/ppt/media/image7.png" ContentType="image/png"/>
  <Override PartName="/ppt/media/image19.png" ContentType="image/png"/>
  <Override PartName="/ppt/media/image84.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4"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2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3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3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3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37"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0"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1"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3"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44"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49"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51"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52"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53"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54"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55"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56"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3"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66"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71"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72"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4"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7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76"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7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80"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82"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83"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85"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8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87"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88"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90"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91"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92"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93"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94"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95"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3.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780000"/>
            <a:ext cx="10078920" cy="1888920"/>
          </a:xfrm>
          <a:prstGeom prst="rect">
            <a:avLst/>
          </a:prstGeom>
          <a:pattFill prst="lgGrid">
            <a:fgClr>
              <a:srgbClr val="3465a4"/>
            </a:fgClr>
            <a:bgClr>
              <a:srgbClr val="009eda"/>
            </a:bgClr>
          </a:pattFill>
          <a:ln w="18000">
            <a:noFill/>
          </a:ln>
          <a:effectLst>
            <a:outerShdw dir="16200000" dist="18000">
              <a:srgbClr val="f49100"/>
            </a:outerShdw>
          </a:effectLst>
        </p:spPr>
        <p:style>
          <a:lnRef idx="0"/>
          <a:fillRef idx="0"/>
          <a:effectRef idx="0"/>
          <a:fontRef idx="minor"/>
        </p:style>
      </p:sp>
      <p:sp>
        <p:nvSpPr>
          <p:cNvPr id="1"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a:t>
            </a:r>
            <a:r>
              <a:rPr b="0" lang="es-MX" sz="4400" spc="-1" strike="noStrike">
                <a:latin typeface="Arial"/>
              </a:rPr>
              <a:t>texto de título</a:t>
            </a:r>
            <a:endParaRPr b="0" lang="es-MX" sz="4400" spc="-1" strike="noStrike">
              <a:latin typeface="Arial"/>
            </a:endParaRPr>
          </a:p>
        </p:txBody>
      </p:sp>
      <p:sp>
        <p:nvSpPr>
          <p:cNvPr id="2" name="PlaceHolder 3"/>
          <p:cNvSpPr>
            <a:spLocks noGrp="1"/>
          </p:cNvSpPr>
          <p:nvPr>
            <p:ph type="body"/>
          </p:nvPr>
        </p:nvSpPr>
        <p:spPr>
          <a:xfrm>
            <a:off x="504000" y="1326600"/>
            <a:ext cx="9072000" cy="328860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CustomShape 1"/>
          <p:cNvSpPr/>
          <p:nvPr/>
        </p:nvSpPr>
        <p:spPr>
          <a:xfrm flipV="1">
            <a:off x="0" y="-1440"/>
            <a:ext cx="10078920" cy="107892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40"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a:t>
            </a:r>
            <a:r>
              <a:rPr b="0" lang="es-MX" sz="4400" spc="-1" strike="noStrike">
                <a:latin typeface="Arial"/>
              </a:rPr>
              <a:t>texto de título</a:t>
            </a:r>
            <a:endParaRPr b="0" lang="es-MX" sz="4400" spc="-1" strike="noStrike">
              <a:latin typeface="Arial"/>
            </a:endParaRPr>
          </a:p>
        </p:txBody>
      </p:sp>
      <p:sp>
        <p:nvSpPr>
          <p:cNvPr id="41"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CustomShape 1"/>
          <p:cNvSpPr/>
          <p:nvPr/>
        </p:nvSpPr>
        <p:spPr>
          <a:xfrm flipV="1">
            <a:off x="0" y="-1440"/>
            <a:ext cx="10078920" cy="107892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79"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a:t>
            </a:r>
            <a:r>
              <a:rPr b="0" lang="es-MX" sz="4400" spc="-1" strike="noStrike">
                <a:latin typeface="Arial"/>
              </a:rPr>
              <a:t>texto de título</a:t>
            </a:r>
            <a:endParaRPr b="0" lang="es-MX" sz="4400" spc="-1" strike="noStrike">
              <a:latin typeface="Arial"/>
            </a:endParaRPr>
          </a:p>
        </p:txBody>
      </p:sp>
      <p:sp>
        <p:nvSpPr>
          <p:cNvPr id="80"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flipV="1">
            <a:off x="0" y="-1440"/>
            <a:ext cx="10078920" cy="17892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18" name="CustomShape 2"/>
          <p:cNvSpPr/>
          <p:nvPr/>
        </p:nvSpPr>
        <p:spPr>
          <a:xfrm>
            <a:off x="0" y="5580000"/>
            <a:ext cx="10078920" cy="88920"/>
          </a:xfrm>
          <a:prstGeom prst="rect">
            <a:avLst/>
          </a:prstGeom>
          <a:pattFill prst="lgGrid">
            <a:fgClr>
              <a:srgbClr val="3465a4"/>
            </a:fgClr>
            <a:bgClr>
              <a:srgbClr val="009eda"/>
            </a:bgClr>
          </a:pattFill>
          <a:ln w="18000">
            <a:noFill/>
          </a:ln>
          <a:effectLst>
            <a:outerShdw dir="16200000" dist="10800">
              <a:srgbClr val="f49100"/>
            </a:outerShdw>
          </a:effectLst>
        </p:spPr>
        <p:style>
          <a:lnRef idx="0"/>
          <a:fillRef idx="0"/>
          <a:effectRef idx="0"/>
          <a:fontRef idx="minor"/>
        </p:style>
      </p:sp>
      <p:sp>
        <p:nvSpPr>
          <p:cNvPr id="119" name="PlaceHolder 3"/>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20" name="PlaceHolder 4"/>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57" name="CustomShape 1"/>
          <p:cNvSpPr/>
          <p:nvPr/>
        </p:nvSpPr>
        <p:spPr>
          <a:xfrm flipV="1">
            <a:off x="0" y="-1440"/>
            <a:ext cx="10078920" cy="107892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58"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59"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55.png"/><Relationship Id="rId3"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png"/><Relationship Id="rId3" Type="http://schemas.openxmlformats.org/officeDocument/2006/relationships/image" Target="../media/image68.png"/><Relationship Id="rId4" Type="http://schemas.openxmlformats.org/officeDocument/2006/relationships/slideLayout" Target="../slideLayouts/slideLayout49.xml"/>
</Relationships>
</file>

<file path=ppt/slides/_rels/slide24.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image" Target="../media/image75.png"/><Relationship Id="rId3"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image" Target="../media/image77.png"/><Relationship Id="rId3" Type="http://schemas.openxmlformats.org/officeDocument/2006/relationships/image" Target="../media/image78.png"/><Relationship Id="rId4"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image" Target="../media/image80.png"/><Relationship Id="rId3" Type="http://schemas.openxmlformats.org/officeDocument/2006/relationships/image" Target="../media/image81.png"/><Relationship Id="rId4"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image" Target="../media/image83.png"/><Relationship Id="rId3" Type="http://schemas.openxmlformats.org/officeDocument/2006/relationships/image" Target="../media/image84.png"/><Relationship Id="rId4"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6" name="CustomShape 1"/>
          <p:cNvSpPr/>
          <p:nvPr/>
        </p:nvSpPr>
        <p:spPr>
          <a:xfrm>
            <a:off x="450000" y="270000"/>
            <a:ext cx="8998920" cy="32389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6000" spc="-1" strike="noStrike">
                <a:solidFill>
                  <a:srgbClr val="04617b"/>
                </a:solidFill>
                <a:latin typeface="Source Sans Pro Light"/>
                <a:ea typeface="DejaVu Sans"/>
              </a:rPr>
              <a:t>I.E Teorema de Bayes</a:t>
            </a:r>
            <a:endParaRPr b="0" lang="es-MX" sz="6000" spc="-1" strike="noStrike">
              <a:latin typeface="Arial"/>
            </a:endParaRPr>
          </a:p>
        </p:txBody>
      </p:sp>
      <p:sp>
        <p:nvSpPr>
          <p:cNvPr id="197" name="CustomShape 2"/>
          <p:cNvSpPr/>
          <p:nvPr/>
        </p:nvSpPr>
        <p:spPr>
          <a:xfrm>
            <a:off x="450000" y="3870000"/>
            <a:ext cx="8998920" cy="1168920"/>
          </a:xfrm>
          <a:prstGeom prst="rect">
            <a:avLst/>
          </a:prstGeom>
          <a:noFill/>
          <a:ln w="0">
            <a:noFill/>
          </a:ln>
        </p:spPr>
        <p:style>
          <a:lnRef idx="0"/>
          <a:fillRef idx="0"/>
          <a:effectRef idx="0"/>
          <a:fontRef idx="minor"/>
        </p:style>
        <p:txBody>
          <a:bodyPr lIns="0" rIns="0" tIns="0" bIns="0">
            <a:noAutofit/>
          </a:bodyPr>
          <a:p>
            <a:pPr>
              <a:lnSpc>
                <a:spcPct val="100000"/>
              </a:lnSpc>
            </a:pPr>
            <a:r>
              <a:rPr b="1" lang="de-AT" sz="2700" spc="-1" strike="noStrike">
                <a:solidFill>
                  <a:srgbClr val="dbf5f9"/>
                </a:solidFill>
                <a:latin typeface="Source Sans Pro"/>
                <a:ea typeface="DejaVu Sans"/>
              </a:rPr>
              <a:t>Revisar antes probabilidad condicional.</a:t>
            </a:r>
            <a:endParaRPr b="0" lang="es-MX" sz="2700" spc="-1" strike="noStrike">
              <a:latin typeface="Arial"/>
            </a:endParaRPr>
          </a:p>
          <a:p>
            <a:pPr>
              <a:lnSpc>
                <a:spcPct val="100000"/>
              </a:lnSpc>
            </a:pPr>
            <a:r>
              <a:rPr b="1" lang="de-AT" sz="2700" spc="-1" strike="noStrike">
                <a:solidFill>
                  <a:srgbClr val="dbf5f9"/>
                </a:solidFill>
                <a:latin typeface="Source Sans Pro"/>
                <a:ea typeface="DejaVu Sans"/>
              </a:rPr>
              <a:t>Partición de un espacio muestral</a:t>
            </a:r>
            <a:endParaRPr b="0" lang="es-MX" sz="27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34"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Ejemplo aplicación teorema de probabilidad total</a:t>
            </a:r>
            <a:endParaRPr b="0" lang="es-MX" sz="4500" spc="-1" strike="noStrike">
              <a:latin typeface="Arial"/>
            </a:endParaRPr>
          </a:p>
        </p:txBody>
      </p:sp>
      <p:pic>
        <p:nvPicPr>
          <p:cNvPr id="235" name="" descr=""/>
          <p:cNvPicPr/>
          <p:nvPr/>
        </p:nvPicPr>
        <p:blipFill>
          <a:blip r:embed="rId2"/>
          <a:stretch/>
        </p:blipFill>
        <p:spPr>
          <a:xfrm>
            <a:off x="360000" y="1260000"/>
            <a:ext cx="7855560" cy="3655440"/>
          </a:xfrm>
          <a:prstGeom prst="rect">
            <a:avLst/>
          </a:prstGeom>
          <a:ln w="1800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36"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fontScale="31000"/>
          </a:bodyPr>
          <a:p>
            <a:pPr>
              <a:lnSpc>
                <a:spcPct val="100000"/>
              </a:lnSpc>
            </a:pPr>
            <a:r>
              <a:rPr b="0" lang="de-AT" sz="4500" spc="-1" strike="noStrike">
                <a:solidFill>
                  <a:srgbClr val="ffffff"/>
                </a:solidFill>
                <a:latin typeface="Source Sans Pro Light"/>
                <a:ea typeface="DejaVu Sans"/>
              </a:rPr>
              <a:t>Diagrama de arbol del ejemplo aplicación teorema de probabilidad total</a:t>
            </a:r>
            <a:endParaRPr b="0" lang="es-MX" sz="4500" spc="-1" strike="noStrike">
              <a:latin typeface="Arial"/>
            </a:endParaRPr>
          </a:p>
        </p:txBody>
      </p:sp>
      <p:pic>
        <p:nvPicPr>
          <p:cNvPr id="237" name="" descr=""/>
          <p:cNvPicPr/>
          <p:nvPr/>
        </p:nvPicPr>
        <p:blipFill>
          <a:blip r:embed="rId2"/>
          <a:stretch/>
        </p:blipFill>
        <p:spPr>
          <a:xfrm>
            <a:off x="1112400" y="1101960"/>
            <a:ext cx="7941240" cy="3531600"/>
          </a:xfrm>
          <a:prstGeom prst="rect">
            <a:avLst/>
          </a:prstGeom>
          <a:ln w="1800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38"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Teorema Regla de Bayes</a:t>
            </a:r>
            <a:endParaRPr b="0" lang="es-MX" sz="4500" spc="-1" strike="noStrike">
              <a:latin typeface="Arial"/>
            </a:endParaRPr>
          </a:p>
        </p:txBody>
      </p:sp>
      <p:pic>
        <p:nvPicPr>
          <p:cNvPr id="239" name="" descr=""/>
          <p:cNvPicPr/>
          <p:nvPr/>
        </p:nvPicPr>
        <p:blipFill>
          <a:blip r:embed="rId2"/>
          <a:stretch/>
        </p:blipFill>
        <p:spPr>
          <a:xfrm>
            <a:off x="1525320" y="1194840"/>
            <a:ext cx="7293600" cy="1684080"/>
          </a:xfrm>
          <a:prstGeom prst="rect">
            <a:avLst/>
          </a:prstGeom>
          <a:ln w="18000">
            <a:noFill/>
          </a:ln>
        </p:spPr>
      </p:pic>
      <p:pic>
        <p:nvPicPr>
          <p:cNvPr id="240" name="" descr=""/>
          <p:cNvPicPr/>
          <p:nvPr/>
        </p:nvPicPr>
        <p:blipFill>
          <a:blip r:embed="rId3"/>
          <a:stretch/>
        </p:blipFill>
        <p:spPr>
          <a:xfrm>
            <a:off x="900000" y="2996640"/>
            <a:ext cx="8278920" cy="2672280"/>
          </a:xfrm>
          <a:prstGeom prst="rect">
            <a:avLst/>
          </a:prstGeom>
          <a:ln w="1800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41"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total</a:t>
            </a:r>
            <a:endParaRPr b="0" lang="es-MX" sz="4500" spc="-1" strike="noStrike">
              <a:latin typeface="Arial"/>
            </a:endParaRPr>
          </a:p>
        </p:txBody>
      </p:sp>
      <p:sp>
        <p:nvSpPr>
          <p:cNvPr id="242" name="CustomShape 2"/>
          <p:cNvSpPr/>
          <p:nvPr/>
        </p:nvSpPr>
        <p:spPr>
          <a:xfrm>
            <a:off x="495720" y="1096560"/>
            <a:ext cx="9032760" cy="647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latin typeface="Arial"/>
              </a:rPr>
              <a:t>Existen situaciones en las cuales varios eventos intervienen en la realización de algún otro evento del mismo espacio muestral.</a:t>
            </a:r>
            <a:endParaRPr b="0" lang="es-MX" sz="1800" spc="-1" strike="noStrike">
              <a:latin typeface="Arial"/>
            </a:endParaRPr>
          </a:p>
        </p:txBody>
      </p:sp>
      <p:pic>
        <p:nvPicPr>
          <p:cNvPr id="243" name="" descr=""/>
          <p:cNvPicPr/>
          <p:nvPr/>
        </p:nvPicPr>
        <p:blipFill>
          <a:blip r:embed="rId2"/>
          <a:srcRect l="0" t="0" r="0" b="25046"/>
          <a:stretch/>
        </p:blipFill>
        <p:spPr>
          <a:xfrm>
            <a:off x="522000" y="1630800"/>
            <a:ext cx="8793360" cy="1846440"/>
          </a:xfrm>
          <a:prstGeom prst="rect">
            <a:avLst/>
          </a:prstGeom>
          <a:ln w="0">
            <a:noFill/>
          </a:ln>
        </p:spPr>
      </p:pic>
      <p:pic>
        <p:nvPicPr>
          <p:cNvPr id="244" name="" descr=""/>
          <p:cNvPicPr/>
          <p:nvPr/>
        </p:nvPicPr>
        <p:blipFill>
          <a:blip r:embed="rId3"/>
          <a:stretch/>
        </p:blipFill>
        <p:spPr>
          <a:xfrm>
            <a:off x="689400" y="2585160"/>
            <a:ext cx="7713360" cy="21610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45"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total</a:t>
            </a:r>
            <a:endParaRPr b="0" lang="es-MX" sz="4500" spc="-1" strike="noStrike">
              <a:latin typeface="Arial"/>
            </a:endParaRPr>
          </a:p>
        </p:txBody>
      </p:sp>
      <p:pic>
        <p:nvPicPr>
          <p:cNvPr id="246" name="" descr=""/>
          <p:cNvPicPr/>
          <p:nvPr/>
        </p:nvPicPr>
        <p:blipFill>
          <a:blip r:embed="rId2"/>
          <a:stretch/>
        </p:blipFill>
        <p:spPr>
          <a:xfrm>
            <a:off x="3009600" y="1194480"/>
            <a:ext cx="3830040" cy="1800360"/>
          </a:xfrm>
          <a:prstGeom prst="rect">
            <a:avLst/>
          </a:prstGeom>
          <a:ln w="0">
            <a:noFill/>
          </a:ln>
        </p:spPr>
      </p:pic>
      <p:pic>
        <p:nvPicPr>
          <p:cNvPr id="247" name="" descr=""/>
          <p:cNvPicPr/>
          <p:nvPr/>
        </p:nvPicPr>
        <p:blipFill>
          <a:blip r:embed="rId3"/>
          <a:stretch/>
        </p:blipFill>
        <p:spPr>
          <a:xfrm>
            <a:off x="900000" y="3060000"/>
            <a:ext cx="8151480" cy="21322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48"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total</a:t>
            </a:r>
            <a:endParaRPr b="0" lang="es-MX" sz="4500" spc="-1" strike="noStrike">
              <a:latin typeface="Arial"/>
            </a:endParaRPr>
          </a:p>
        </p:txBody>
      </p:sp>
      <p:pic>
        <p:nvPicPr>
          <p:cNvPr id="249" name="" descr=""/>
          <p:cNvPicPr/>
          <p:nvPr/>
        </p:nvPicPr>
        <p:blipFill>
          <a:blip r:embed="rId2"/>
          <a:stretch/>
        </p:blipFill>
        <p:spPr>
          <a:xfrm>
            <a:off x="583560" y="1260000"/>
            <a:ext cx="8734320" cy="4139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50"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Ejemplo (Probabilidad total)</a:t>
            </a:r>
            <a:endParaRPr b="0" lang="es-MX" sz="4500" spc="-1" strike="noStrike">
              <a:latin typeface="Arial"/>
            </a:endParaRPr>
          </a:p>
        </p:txBody>
      </p:sp>
      <p:pic>
        <p:nvPicPr>
          <p:cNvPr id="251" name="" descr=""/>
          <p:cNvPicPr/>
          <p:nvPr/>
        </p:nvPicPr>
        <p:blipFill>
          <a:blip r:embed="rId2"/>
          <a:stretch/>
        </p:blipFill>
        <p:spPr>
          <a:xfrm>
            <a:off x="540000" y="1260000"/>
            <a:ext cx="8999640" cy="19933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52"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Ejemplo (Probabilidad total)</a:t>
            </a:r>
            <a:endParaRPr b="0" lang="es-MX" sz="4500" spc="-1" strike="noStrike">
              <a:latin typeface="Arial"/>
            </a:endParaRPr>
          </a:p>
        </p:txBody>
      </p:sp>
      <p:pic>
        <p:nvPicPr>
          <p:cNvPr id="253" name="" descr=""/>
          <p:cNvPicPr/>
          <p:nvPr/>
        </p:nvPicPr>
        <p:blipFill>
          <a:blip r:embed="rId2"/>
          <a:srcRect l="0" t="0" r="0" b="4588"/>
          <a:stretch/>
        </p:blipFill>
        <p:spPr>
          <a:xfrm>
            <a:off x="900000" y="1036800"/>
            <a:ext cx="8018280" cy="46332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54"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Teorema de Bayes</a:t>
            </a:r>
            <a:endParaRPr b="0" lang="es-MX" sz="4500" spc="-1" strike="noStrike">
              <a:latin typeface="Arial"/>
            </a:endParaRPr>
          </a:p>
        </p:txBody>
      </p:sp>
      <p:pic>
        <p:nvPicPr>
          <p:cNvPr id="255" name="" descr=""/>
          <p:cNvPicPr/>
          <p:nvPr/>
        </p:nvPicPr>
        <p:blipFill>
          <a:blip r:embed="rId2"/>
          <a:stretch/>
        </p:blipFill>
        <p:spPr>
          <a:xfrm>
            <a:off x="393840" y="1115640"/>
            <a:ext cx="8773560" cy="44643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56"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fontScale="31000"/>
          </a:bodyPr>
          <a:p>
            <a:pPr>
              <a:lnSpc>
                <a:spcPct val="100000"/>
              </a:lnSpc>
            </a:pPr>
            <a:r>
              <a:rPr b="0" lang="de-AT" sz="4500" spc="-1" strike="noStrike">
                <a:solidFill>
                  <a:srgbClr val="ffffff"/>
                </a:solidFill>
                <a:latin typeface="Source Sans Pro Light"/>
                <a:ea typeface="DejaVu Sans"/>
              </a:rPr>
              <a:t>Ejemplo (Probabilidad Total y el Teorema de Bayes) </a:t>
            </a:r>
            <a:r>
              <a:rPr b="0" lang="de-AT" sz="4500" spc="-1" strike="noStrike">
                <a:solidFill>
                  <a:srgbClr val="ffffff"/>
                </a:solidFill>
                <a:latin typeface="Source Sans Pro Light"/>
                <a:ea typeface="DejaVu Sans"/>
              </a:rPr>
              <a:t>[</a:t>
            </a:r>
            <a:r>
              <a:rPr b="0" lang="de-AT" sz="4500" spc="-1" strike="noStrike">
                <a:solidFill>
                  <a:srgbClr val="ffffff"/>
                </a:solidFill>
                <a:latin typeface="Times New Roman"/>
                <a:ea typeface="DejaVu Sans"/>
              </a:rPr>
              <a:t>S</a:t>
            </a:r>
            <a:r>
              <a:rPr b="0" lang="de-AT" sz="4500" spc="-1" strike="noStrike">
                <a:solidFill>
                  <a:srgbClr val="ffffff"/>
                </a:solidFill>
                <a:latin typeface="Source Sans Pro Light"/>
                <a:ea typeface="Times New Roman"/>
              </a:rPr>
              <a:t> particionado en dos partes</a:t>
            </a:r>
            <a:r>
              <a:rPr b="0" lang="de-AT" sz="4500" spc="-1" strike="noStrike">
                <a:solidFill>
                  <a:srgbClr val="ffffff"/>
                </a:solidFill>
                <a:latin typeface="Source Sans Pro Light"/>
                <a:ea typeface="DejaVu Sans"/>
              </a:rPr>
              <a:t>]</a:t>
            </a:r>
            <a:endParaRPr b="0" lang="es-MX" sz="4500" spc="-1" strike="noStrike">
              <a:latin typeface="Arial"/>
            </a:endParaRPr>
          </a:p>
        </p:txBody>
      </p:sp>
      <p:pic>
        <p:nvPicPr>
          <p:cNvPr id="257" name="" descr=""/>
          <p:cNvPicPr/>
          <p:nvPr/>
        </p:nvPicPr>
        <p:blipFill>
          <a:blip r:embed="rId2"/>
          <a:stretch/>
        </p:blipFill>
        <p:spPr>
          <a:xfrm>
            <a:off x="273240" y="1200600"/>
            <a:ext cx="9702000" cy="1859400"/>
          </a:xfrm>
          <a:prstGeom prst="rect">
            <a:avLst/>
          </a:prstGeom>
          <a:ln w="0">
            <a:noFill/>
          </a:ln>
        </p:spPr>
      </p:pic>
      <p:pic>
        <p:nvPicPr>
          <p:cNvPr id="258" name="" descr=""/>
          <p:cNvPicPr/>
          <p:nvPr/>
        </p:nvPicPr>
        <p:blipFill>
          <a:blip r:embed="rId3"/>
          <a:stretch/>
        </p:blipFill>
        <p:spPr>
          <a:xfrm>
            <a:off x="5580000" y="2880000"/>
            <a:ext cx="2847240" cy="26377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8"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Partición de un espacio muestral</a:t>
            </a:r>
            <a:endParaRPr b="0" lang="es-MX" sz="4500" spc="-1" strike="noStrike">
              <a:latin typeface="Arial"/>
            </a:endParaRPr>
          </a:p>
        </p:txBody>
      </p:sp>
      <p:pic>
        <p:nvPicPr>
          <p:cNvPr id="199" name="" descr=""/>
          <p:cNvPicPr/>
          <p:nvPr/>
        </p:nvPicPr>
        <p:blipFill>
          <a:blip r:embed="rId2"/>
          <a:stretch/>
        </p:blipFill>
        <p:spPr>
          <a:xfrm>
            <a:off x="700560" y="1260000"/>
            <a:ext cx="8658360" cy="2372040"/>
          </a:xfrm>
          <a:prstGeom prst="rect">
            <a:avLst/>
          </a:prstGeom>
          <a:ln w="1800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59"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fontScale="31000"/>
          </a:bodyPr>
          <a:p>
            <a:pPr>
              <a:lnSpc>
                <a:spcPct val="100000"/>
              </a:lnSpc>
            </a:pPr>
            <a:r>
              <a:rPr b="0" lang="de-AT" sz="4500" spc="-1" strike="noStrike">
                <a:solidFill>
                  <a:srgbClr val="ffffff"/>
                </a:solidFill>
                <a:latin typeface="Source Sans Pro Light"/>
                <a:ea typeface="DejaVu Sans"/>
              </a:rPr>
              <a:t>Ejemplo (Probabilidad Total y el Teorema de Bayes) [</a:t>
            </a:r>
            <a:r>
              <a:rPr b="0" lang="de-AT" sz="4500" spc="-1" strike="noStrike">
                <a:solidFill>
                  <a:srgbClr val="ffffff"/>
                </a:solidFill>
                <a:latin typeface="Times New Roman"/>
                <a:ea typeface="DejaVu Sans"/>
              </a:rPr>
              <a:t>S</a:t>
            </a:r>
            <a:r>
              <a:rPr b="0" lang="de-AT" sz="4500" spc="-1" strike="noStrike">
                <a:solidFill>
                  <a:srgbClr val="ffffff"/>
                </a:solidFill>
                <a:latin typeface="Source Sans Pro Light"/>
                <a:ea typeface="Times New Roman"/>
              </a:rPr>
              <a:t> particionado en dos partes</a:t>
            </a:r>
            <a:r>
              <a:rPr b="0" lang="de-AT" sz="4500" spc="-1" strike="noStrike">
                <a:solidFill>
                  <a:srgbClr val="ffffff"/>
                </a:solidFill>
                <a:latin typeface="Source Sans Pro Light"/>
                <a:ea typeface="DejaVu Sans"/>
              </a:rPr>
              <a:t>]</a:t>
            </a:r>
            <a:endParaRPr b="0" lang="es-MX" sz="4500" spc="-1" strike="noStrike">
              <a:latin typeface="Arial"/>
            </a:endParaRPr>
          </a:p>
        </p:txBody>
      </p:sp>
      <p:pic>
        <p:nvPicPr>
          <p:cNvPr id="260" name="" descr=""/>
          <p:cNvPicPr/>
          <p:nvPr/>
        </p:nvPicPr>
        <p:blipFill>
          <a:blip r:embed="rId2"/>
          <a:srcRect l="0" t="17621" r="0" b="0"/>
          <a:stretch/>
        </p:blipFill>
        <p:spPr>
          <a:xfrm>
            <a:off x="1048680" y="1080000"/>
            <a:ext cx="8047080" cy="44946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61"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fontScale="31000"/>
          </a:bodyPr>
          <a:p>
            <a:pPr>
              <a:lnSpc>
                <a:spcPct val="100000"/>
              </a:lnSpc>
            </a:pPr>
            <a:r>
              <a:rPr b="0" lang="de-AT" sz="4500" spc="-1" strike="noStrike">
                <a:solidFill>
                  <a:srgbClr val="ffffff"/>
                </a:solidFill>
                <a:latin typeface="Source Sans Pro Light"/>
                <a:ea typeface="DejaVu Sans"/>
              </a:rPr>
              <a:t>Ejemplo (Probabilidad Total y el Teorema de Bayes) </a:t>
            </a:r>
            <a:r>
              <a:rPr b="0" lang="de-AT" sz="4500" spc="-1" strike="noStrike">
                <a:solidFill>
                  <a:srgbClr val="ffffff"/>
                </a:solidFill>
                <a:latin typeface="Source Sans Pro Light"/>
                <a:ea typeface="DejaVu Sans"/>
              </a:rPr>
              <a:t>[</a:t>
            </a:r>
            <a:r>
              <a:rPr b="0" lang="de-AT" sz="4500" spc="-1" strike="noStrike">
                <a:solidFill>
                  <a:srgbClr val="ffffff"/>
                </a:solidFill>
                <a:latin typeface="Times New Roman"/>
                <a:ea typeface="DejaVu Sans"/>
              </a:rPr>
              <a:t>S</a:t>
            </a:r>
            <a:r>
              <a:rPr b="0" lang="de-AT" sz="4500" spc="-1" strike="noStrike">
                <a:solidFill>
                  <a:srgbClr val="ffffff"/>
                </a:solidFill>
                <a:latin typeface="Source Sans Pro Light"/>
                <a:ea typeface="Times New Roman"/>
              </a:rPr>
              <a:t> particionado en dos partes</a:t>
            </a:r>
            <a:r>
              <a:rPr b="0" lang="de-AT" sz="4500" spc="-1" strike="noStrike">
                <a:solidFill>
                  <a:srgbClr val="ffffff"/>
                </a:solidFill>
                <a:latin typeface="Source Sans Pro Light"/>
                <a:ea typeface="DejaVu Sans"/>
              </a:rPr>
              <a:t>]</a:t>
            </a:r>
            <a:endParaRPr b="0" lang="es-MX" sz="4500" spc="-1" strike="noStrike">
              <a:latin typeface="Arial"/>
            </a:endParaRPr>
          </a:p>
        </p:txBody>
      </p:sp>
      <p:pic>
        <p:nvPicPr>
          <p:cNvPr id="262" name="" descr=""/>
          <p:cNvPicPr/>
          <p:nvPr/>
        </p:nvPicPr>
        <p:blipFill>
          <a:blip r:embed="rId2"/>
          <a:stretch/>
        </p:blipFill>
        <p:spPr>
          <a:xfrm>
            <a:off x="1367280" y="1036440"/>
            <a:ext cx="7272720" cy="2800800"/>
          </a:xfrm>
          <a:prstGeom prst="rect">
            <a:avLst/>
          </a:prstGeom>
          <a:ln w="0">
            <a:noFill/>
          </a:ln>
        </p:spPr>
      </p:pic>
      <p:pic>
        <p:nvPicPr>
          <p:cNvPr id="263" name="" descr=""/>
          <p:cNvPicPr/>
          <p:nvPr/>
        </p:nvPicPr>
        <p:blipFill>
          <a:blip r:embed="rId3"/>
          <a:stretch/>
        </p:blipFill>
        <p:spPr>
          <a:xfrm>
            <a:off x="1406880" y="3850200"/>
            <a:ext cx="7200000" cy="15969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64"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fontScale="31000"/>
          </a:bodyPr>
          <a:p>
            <a:pPr>
              <a:lnSpc>
                <a:spcPct val="100000"/>
              </a:lnSpc>
            </a:pPr>
            <a:r>
              <a:rPr b="0" lang="de-AT" sz="4500" spc="-1" strike="noStrike">
                <a:solidFill>
                  <a:srgbClr val="ffffff"/>
                </a:solidFill>
                <a:latin typeface="Source Sans Pro Light"/>
                <a:ea typeface="DejaVu Sans"/>
              </a:rPr>
              <a:t>Ejemplo (Probabilidad Total y el Teorema de Bayes) </a:t>
            </a:r>
            <a:r>
              <a:rPr b="0" lang="de-AT" sz="4500" spc="-1" strike="noStrike">
                <a:solidFill>
                  <a:srgbClr val="ffffff"/>
                </a:solidFill>
                <a:latin typeface="Source Sans Pro Light"/>
                <a:ea typeface="DejaVu Sans"/>
              </a:rPr>
              <a:t>[</a:t>
            </a:r>
            <a:r>
              <a:rPr b="0" lang="de-AT" sz="4500" spc="-1" strike="noStrike">
                <a:solidFill>
                  <a:srgbClr val="ffffff"/>
                </a:solidFill>
                <a:latin typeface="Times New Roman"/>
                <a:ea typeface="DejaVu Sans"/>
              </a:rPr>
              <a:t>S</a:t>
            </a:r>
            <a:r>
              <a:rPr b="0" lang="de-AT" sz="4500" spc="-1" strike="noStrike">
                <a:solidFill>
                  <a:srgbClr val="ffffff"/>
                </a:solidFill>
                <a:latin typeface="Source Sans Pro Light"/>
                <a:ea typeface="Times New Roman"/>
              </a:rPr>
              <a:t> particionado en tres partes</a:t>
            </a:r>
            <a:r>
              <a:rPr b="0" lang="de-AT" sz="4500" spc="-1" strike="noStrike">
                <a:solidFill>
                  <a:srgbClr val="ffffff"/>
                </a:solidFill>
                <a:latin typeface="Source Sans Pro Light"/>
                <a:ea typeface="DejaVu Sans"/>
              </a:rPr>
              <a:t>]</a:t>
            </a:r>
            <a:endParaRPr b="0" lang="es-MX" sz="4500" spc="-1" strike="noStrike">
              <a:latin typeface="Arial"/>
            </a:endParaRPr>
          </a:p>
        </p:txBody>
      </p:sp>
      <p:pic>
        <p:nvPicPr>
          <p:cNvPr id="265" name="" descr=""/>
          <p:cNvPicPr/>
          <p:nvPr/>
        </p:nvPicPr>
        <p:blipFill>
          <a:blip r:embed="rId2"/>
          <a:stretch/>
        </p:blipFill>
        <p:spPr>
          <a:xfrm>
            <a:off x="1050480" y="1265760"/>
            <a:ext cx="8066160" cy="31615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66"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fontScale="31000"/>
          </a:bodyPr>
          <a:p>
            <a:pPr>
              <a:lnSpc>
                <a:spcPct val="100000"/>
              </a:lnSpc>
            </a:pPr>
            <a:r>
              <a:rPr b="0" lang="de-AT" sz="4500" spc="-1" strike="noStrike">
                <a:solidFill>
                  <a:srgbClr val="ffffff"/>
                </a:solidFill>
                <a:latin typeface="Source Sans Pro Light"/>
                <a:ea typeface="DejaVu Sans"/>
              </a:rPr>
              <a:t>Ejemplo (Probabilidad Total y el Teorema de Bayes) </a:t>
            </a:r>
            <a:r>
              <a:rPr b="0" lang="de-AT" sz="4500" spc="-1" strike="noStrike">
                <a:solidFill>
                  <a:srgbClr val="ffffff"/>
                </a:solidFill>
                <a:latin typeface="Source Sans Pro Light"/>
                <a:ea typeface="DejaVu Sans"/>
              </a:rPr>
              <a:t>[</a:t>
            </a:r>
            <a:r>
              <a:rPr b="0" lang="de-AT" sz="4500" spc="-1" strike="noStrike">
                <a:solidFill>
                  <a:srgbClr val="ffffff"/>
                </a:solidFill>
                <a:latin typeface="Times New Roman"/>
                <a:ea typeface="DejaVu Sans"/>
              </a:rPr>
              <a:t>S</a:t>
            </a:r>
            <a:r>
              <a:rPr b="0" lang="de-AT" sz="4500" spc="-1" strike="noStrike">
                <a:solidFill>
                  <a:srgbClr val="ffffff"/>
                </a:solidFill>
                <a:latin typeface="Source Sans Pro Light"/>
                <a:ea typeface="Times New Roman"/>
              </a:rPr>
              <a:t> particionado en tres partes</a:t>
            </a:r>
            <a:r>
              <a:rPr b="0" lang="de-AT" sz="4500" spc="-1" strike="noStrike">
                <a:solidFill>
                  <a:srgbClr val="ffffff"/>
                </a:solidFill>
                <a:latin typeface="Source Sans Pro Light"/>
                <a:ea typeface="DejaVu Sans"/>
              </a:rPr>
              <a:t>]</a:t>
            </a:r>
            <a:endParaRPr b="0" lang="es-MX" sz="4500" spc="-1" strike="noStrike">
              <a:latin typeface="Arial"/>
            </a:endParaRPr>
          </a:p>
        </p:txBody>
      </p:sp>
      <p:pic>
        <p:nvPicPr>
          <p:cNvPr id="267" name="" descr=""/>
          <p:cNvPicPr/>
          <p:nvPr/>
        </p:nvPicPr>
        <p:blipFill>
          <a:blip r:embed="rId2"/>
          <a:stretch/>
        </p:blipFill>
        <p:spPr>
          <a:xfrm>
            <a:off x="1064520" y="1080000"/>
            <a:ext cx="8037720" cy="2399400"/>
          </a:xfrm>
          <a:prstGeom prst="rect">
            <a:avLst/>
          </a:prstGeom>
          <a:ln w="0">
            <a:noFill/>
          </a:ln>
        </p:spPr>
      </p:pic>
      <p:pic>
        <p:nvPicPr>
          <p:cNvPr id="268" name="" descr=""/>
          <p:cNvPicPr/>
          <p:nvPr/>
        </p:nvPicPr>
        <p:blipFill>
          <a:blip r:embed="rId3"/>
          <a:stretch/>
        </p:blipFill>
        <p:spPr>
          <a:xfrm>
            <a:off x="1080000" y="3544200"/>
            <a:ext cx="8028000" cy="16758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69"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Arial"/>
              </a:rPr>
              <a:t>QWERTY</a:t>
            </a:r>
            <a:endParaRPr b="0" lang="es-MX" sz="45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70"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QWERTY</a:t>
            </a:r>
            <a:endParaRPr b="0" lang="es-MX" sz="45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71"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Regla aditiva de probabilidad y ejemplo </a:t>
            </a:r>
            <a:endParaRPr b="0" lang="es-MX" sz="4500" spc="-1" strike="noStrike">
              <a:latin typeface="Arial"/>
            </a:endParaRPr>
          </a:p>
        </p:txBody>
      </p:sp>
      <p:sp>
        <p:nvSpPr>
          <p:cNvPr id="272" name="CustomShape 2"/>
          <p:cNvSpPr/>
          <p:nvPr/>
        </p:nvSpPr>
        <p:spPr>
          <a:xfrm>
            <a:off x="528840" y="1350720"/>
            <a:ext cx="8818920" cy="364320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solidFill>
                  <a:srgbClr val="000000"/>
                </a:solidFill>
                <a:latin typeface="Source Sans Pro"/>
                <a:ea typeface="DejaVu Sans"/>
              </a:rPr>
              <a:t>Recordemos la regla aditiva de probabilidad de eventos (01_U01_Concepto_de_Evento_Combinaciones_de_Eventos.pptx)</a:t>
            </a:r>
            <a:endParaRPr b="0" lang="es-MX" sz="2200" spc="-1" strike="noStrike">
              <a:latin typeface="Arial"/>
            </a:endParaRPr>
          </a:p>
          <a:p>
            <a:pPr>
              <a:lnSpc>
                <a:spcPct val="100000"/>
              </a:lnSpc>
            </a:pP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Usando la regla aditiva se puede resolver el siguiente ejemplo</a:t>
            </a: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p:txBody>
      </p:sp>
      <p:pic>
        <p:nvPicPr>
          <p:cNvPr id="273" name="" descr=""/>
          <p:cNvPicPr/>
          <p:nvPr/>
        </p:nvPicPr>
        <p:blipFill>
          <a:blip r:embed="rId2"/>
          <a:stretch/>
        </p:blipFill>
        <p:spPr>
          <a:xfrm>
            <a:off x="2700000" y="2235600"/>
            <a:ext cx="3958920" cy="347040"/>
          </a:xfrm>
          <a:prstGeom prst="rect">
            <a:avLst/>
          </a:prstGeom>
          <a:ln w="0">
            <a:noFill/>
          </a:ln>
        </p:spPr>
      </p:pic>
      <p:pic>
        <p:nvPicPr>
          <p:cNvPr id="274" name="" descr=""/>
          <p:cNvPicPr/>
          <p:nvPr/>
        </p:nvPicPr>
        <p:blipFill>
          <a:blip r:embed="rId3"/>
          <a:stretch/>
        </p:blipFill>
        <p:spPr>
          <a:xfrm>
            <a:off x="528840" y="3213720"/>
            <a:ext cx="8965440" cy="1780200"/>
          </a:xfrm>
          <a:prstGeom prst="rect">
            <a:avLst/>
          </a:prstGeom>
          <a:ln w="1800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75"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Respuesta</a:t>
            </a:r>
            <a:endParaRPr b="0" lang="es-MX" sz="4500" spc="-1" strike="noStrike">
              <a:latin typeface="Arial"/>
            </a:endParaRPr>
          </a:p>
        </p:txBody>
      </p:sp>
      <p:pic>
        <p:nvPicPr>
          <p:cNvPr id="276" name="" descr=""/>
          <p:cNvPicPr/>
          <p:nvPr/>
        </p:nvPicPr>
        <p:blipFill>
          <a:blip r:embed="rId2"/>
          <a:stretch/>
        </p:blipFill>
        <p:spPr>
          <a:xfrm>
            <a:off x="540000" y="1440000"/>
            <a:ext cx="8638920" cy="1186200"/>
          </a:xfrm>
          <a:prstGeom prst="rect">
            <a:avLst/>
          </a:prstGeom>
          <a:ln w="1800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77"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Ejemplo</a:t>
            </a:r>
            <a:endParaRPr b="0" lang="es-MX" sz="4500" spc="-1" strike="noStrike">
              <a:latin typeface="Arial"/>
            </a:endParaRPr>
          </a:p>
        </p:txBody>
      </p:sp>
      <p:pic>
        <p:nvPicPr>
          <p:cNvPr id="278" name="" descr=""/>
          <p:cNvPicPr/>
          <p:nvPr/>
        </p:nvPicPr>
        <p:blipFill>
          <a:blip r:embed="rId2"/>
          <a:stretch/>
        </p:blipFill>
        <p:spPr>
          <a:xfrm>
            <a:off x="360000" y="1260000"/>
            <a:ext cx="9022320" cy="358920"/>
          </a:xfrm>
          <a:prstGeom prst="rect">
            <a:avLst/>
          </a:prstGeom>
          <a:ln w="18000">
            <a:noFill/>
          </a:ln>
        </p:spPr>
      </p:pic>
      <p:pic>
        <p:nvPicPr>
          <p:cNvPr id="279" name="" descr=""/>
          <p:cNvPicPr/>
          <p:nvPr/>
        </p:nvPicPr>
        <p:blipFill>
          <a:blip r:embed="rId3"/>
          <a:stretch/>
        </p:blipFill>
        <p:spPr>
          <a:xfrm>
            <a:off x="540000" y="1716840"/>
            <a:ext cx="8638920" cy="3839760"/>
          </a:xfrm>
          <a:prstGeom prst="rect">
            <a:avLst/>
          </a:prstGeom>
          <a:ln w="1800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80"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Probabilidad del complemento de un evento</a:t>
            </a:r>
            <a:endParaRPr b="0" lang="es-MX" sz="4500" spc="-1" strike="noStrike">
              <a:latin typeface="Arial"/>
            </a:endParaRPr>
          </a:p>
        </p:txBody>
      </p:sp>
      <p:sp>
        <p:nvSpPr>
          <p:cNvPr id="281" name="CustomShape 2"/>
          <p:cNvSpPr/>
          <p:nvPr/>
        </p:nvSpPr>
        <p:spPr>
          <a:xfrm>
            <a:off x="540000" y="1080000"/>
            <a:ext cx="8998920" cy="201960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solidFill>
                  <a:srgbClr val="000000"/>
                </a:solidFill>
                <a:latin typeface="Source Sans Pro"/>
                <a:ea typeface="DejaVu Sans"/>
              </a:rPr>
              <a:t>A menudo es más dificil calcular la probabilidad de que ocurra un evento que calcular la probabilidad de que el evento no ocurra.Si este es el caso para algún evento A, calculamos primero la probabilidad del evento complemento de A y después calculamos la probabilidad de A usando el siguiente</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Teorema</a:t>
            </a:r>
            <a:endParaRPr b="0" lang="es-MX" sz="2200" spc="-1" strike="noStrike">
              <a:latin typeface="Arial"/>
            </a:endParaRPr>
          </a:p>
        </p:txBody>
      </p:sp>
      <p:pic>
        <p:nvPicPr>
          <p:cNvPr id="282" name="" descr=""/>
          <p:cNvPicPr/>
          <p:nvPr/>
        </p:nvPicPr>
        <p:blipFill>
          <a:blip r:embed="rId2"/>
          <a:stretch/>
        </p:blipFill>
        <p:spPr>
          <a:xfrm>
            <a:off x="618120" y="3100680"/>
            <a:ext cx="8920800" cy="997560"/>
          </a:xfrm>
          <a:prstGeom prst="rect">
            <a:avLst/>
          </a:prstGeom>
          <a:ln w="18000">
            <a:noFill/>
          </a:ln>
        </p:spPr>
      </p:pic>
      <p:pic>
        <p:nvPicPr>
          <p:cNvPr id="283" name="" descr=""/>
          <p:cNvPicPr/>
          <p:nvPr/>
        </p:nvPicPr>
        <p:blipFill>
          <a:blip r:embed="rId3"/>
          <a:stretch/>
        </p:blipFill>
        <p:spPr>
          <a:xfrm>
            <a:off x="381240" y="4140000"/>
            <a:ext cx="9697680" cy="939600"/>
          </a:xfrm>
          <a:prstGeom prst="rect">
            <a:avLst/>
          </a:prstGeom>
          <a:ln w="1800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0"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Ejemplo previo</a:t>
            </a:r>
            <a:endParaRPr b="0" lang="es-MX" sz="4500" spc="-1" strike="noStrike">
              <a:latin typeface="Arial"/>
            </a:endParaRPr>
          </a:p>
        </p:txBody>
      </p:sp>
      <p:pic>
        <p:nvPicPr>
          <p:cNvPr id="201" name="" descr=""/>
          <p:cNvPicPr/>
          <p:nvPr/>
        </p:nvPicPr>
        <p:blipFill>
          <a:blip r:embed="rId2"/>
          <a:stretch/>
        </p:blipFill>
        <p:spPr>
          <a:xfrm>
            <a:off x="993240" y="1147320"/>
            <a:ext cx="7645680" cy="2802960"/>
          </a:xfrm>
          <a:prstGeom prst="rect">
            <a:avLst/>
          </a:prstGeom>
          <a:ln w="18000">
            <a:noFill/>
          </a:ln>
        </p:spPr>
      </p:pic>
      <p:pic>
        <p:nvPicPr>
          <p:cNvPr id="202" name="" descr=""/>
          <p:cNvPicPr/>
          <p:nvPr/>
        </p:nvPicPr>
        <p:blipFill>
          <a:blip r:embed="rId3"/>
          <a:stretch/>
        </p:blipFill>
        <p:spPr>
          <a:xfrm>
            <a:off x="993240" y="3952080"/>
            <a:ext cx="7645680" cy="1535040"/>
          </a:xfrm>
          <a:prstGeom prst="rect">
            <a:avLst/>
          </a:prstGeom>
          <a:ln w="1800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84"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Ejemplo</a:t>
            </a:r>
            <a:endParaRPr b="0" lang="es-MX" sz="4500" spc="-1" strike="noStrike">
              <a:latin typeface="Arial"/>
            </a:endParaRPr>
          </a:p>
        </p:txBody>
      </p:sp>
      <p:pic>
        <p:nvPicPr>
          <p:cNvPr id="285" name="" descr=""/>
          <p:cNvPicPr/>
          <p:nvPr/>
        </p:nvPicPr>
        <p:blipFill>
          <a:blip r:embed="rId2"/>
          <a:stretch/>
        </p:blipFill>
        <p:spPr>
          <a:xfrm>
            <a:off x="175320" y="1260000"/>
            <a:ext cx="9723600" cy="1258920"/>
          </a:xfrm>
          <a:prstGeom prst="rect">
            <a:avLst/>
          </a:prstGeom>
          <a:ln w="18000">
            <a:noFill/>
          </a:ln>
        </p:spPr>
      </p:pic>
      <p:pic>
        <p:nvPicPr>
          <p:cNvPr id="286" name="" descr=""/>
          <p:cNvPicPr/>
          <p:nvPr/>
        </p:nvPicPr>
        <p:blipFill>
          <a:blip r:embed="rId3"/>
          <a:stretch/>
        </p:blipFill>
        <p:spPr>
          <a:xfrm>
            <a:off x="180000" y="3060000"/>
            <a:ext cx="9645120" cy="2431080"/>
          </a:xfrm>
          <a:prstGeom prst="rect">
            <a:avLst/>
          </a:prstGeom>
          <a:ln w="18000">
            <a:noFill/>
          </a:ln>
        </p:spPr>
      </p:pic>
      <p:sp>
        <p:nvSpPr>
          <p:cNvPr id="287" name="CustomShape 2"/>
          <p:cNvSpPr/>
          <p:nvPr/>
        </p:nvSpPr>
        <p:spPr>
          <a:xfrm>
            <a:off x="135720" y="2548800"/>
            <a:ext cx="2698920" cy="39600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solidFill>
                  <a:srgbClr val="000000"/>
                </a:solidFill>
                <a:latin typeface="Source Sans Pro"/>
                <a:ea typeface="DejaVu Sans"/>
              </a:rPr>
              <a:t>Respuesta:</a:t>
            </a:r>
            <a:endParaRPr b="0" lang="es-MX" sz="2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88" name="CustomShape 1"/>
          <p:cNvSpPr/>
          <p:nvPr/>
        </p:nvSpPr>
        <p:spPr>
          <a:xfrm>
            <a:off x="502920" y="90720"/>
            <a:ext cx="9070560" cy="9457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502920" y="630720"/>
            <a:ext cx="9070560" cy="4387680"/>
          </a:xfrm>
          <a:prstGeom prst="rect">
            <a:avLst/>
          </a:prstGeom>
          <a:noFill/>
          <a:ln w="0">
            <a:noFill/>
          </a:ln>
        </p:spPr>
        <p:style>
          <a:lnRef idx="0"/>
          <a:fillRef idx="0"/>
          <a:effectRef idx="0"/>
          <a:fontRef idx="minor"/>
        </p:style>
      </p:sp>
      <p:sp>
        <p:nvSpPr>
          <p:cNvPr id="290" name="CustomShape 2"/>
          <p:cNvSpPr/>
          <p:nvPr/>
        </p:nvSpPr>
        <p:spPr>
          <a:xfrm>
            <a:off x="360000" y="540000"/>
            <a:ext cx="9213480" cy="857520"/>
          </a:xfrm>
          <a:prstGeom prst="rect">
            <a:avLst/>
          </a:prstGeom>
          <a:noFill/>
          <a:ln w="0">
            <a:noFill/>
          </a:ln>
        </p:spPr>
        <p:style>
          <a:lnRef idx="0"/>
          <a:fillRef idx="0"/>
          <a:effectRef idx="0"/>
          <a:fontRef idx="minor"/>
        </p:style>
        <p:txBody>
          <a:bodyPr lIns="90000" rIns="90000" tIns="45000" bIns="45000">
            <a:noAutofit/>
          </a:bodyPr>
          <a:p>
            <a:pPr algn="just">
              <a:lnSpc>
                <a:spcPct val="100000"/>
              </a:lnSpc>
            </a:pPr>
            <a:r>
              <a:rPr b="0" lang="es-MX" sz="1800" spc="-1" strike="noStrike">
                <a:solidFill>
                  <a:srgbClr val="000000"/>
                </a:solidFill>
                <a:latin typeface="Arial"/>
                <a:ea typeface="DejaVu Sans"/>
              </a:rPr>
              <a:t>REFERENCIAS:</a:t>
            </a:r>
            <a:endParaRPr b="0" lang="es-MX" sz="1800" spc="-1" strike="noStrike">
              <a:latin typeface="Arial"/>
            </a:endParaRPr>
          </a:p>
          <a:p>
            <a:pPr algn="just">
              <a:lnSpc>
                <a:spcPct val="100000"/>
              </a:lnSpc>
            </a:pPr>
            <a:r>
              <a:rPr b="0" lang="es-MX" sz="1800" spc="-1" strike="noStrike">
                <a:solidFill>
                  <a:srgbClr val="000000"/>
                </a:solidFill>
                <a:latin typeface="Arial"/>
                <a:ea typeface="DejaVu Sans"/>
              </a:rPr>
              <a:t>[Walpole] Ronald E.Walpole, et al, Probabilidad y Estadística para Ingenieros, Pearson, 2012.</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3"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Ejemplo previo</a:t>
            </a:r>
            <a:endParaRPr b="0" lang="es-MX" sz="4500" spc="-1" strike="noStrike">
              <a:latin typeface="Arial"/>
            </a:endParaRPr>
          </a:p>
        </p:txBody>
      </p:sp>
      <p:pic>
        <p:nvPicPr>
          <p:cNvPr id="204" name="" descr=""/>
          <p:cNvPicPr/>
          <p:nvPr/>
        </p:nvPicPr>
        <p:blipFill>
          <a:blip r:embed="rId2"/>
          <a:stretch/>
        </p:blipFill>
        <p:spPr>
          <a:xfrm>
            <a:off x="857520" y="1156680"/>
            <a:ext cx="8141400" cy="3522240"/>
          </a:xfrm>
          <a:prstGeom prst="rect">
            <a:avLst/>
          </a:prstGeom>
          <a:ln w="18000">
            <a:noFill/>
          </a:ln>
        </p:spPr>
      </p:pic>
      <p:pic>
        <p:nvPicPr>
          <p:cNvPr id="205" name="" descr=""/>
          <p:cNvPicPr/>
          <p:nvPr/>
        </p:nvPicPr>
        <p:blipFill>
          <a:blip r:embed="rId3"/>
          <a:stretch/>
        </p:blipFill>
        <p:spPr>
          <a:xfrm>
            <a:off x="2448000" y="4680000"/>
            <a:ext cx="4750920" cy="636480"/>
          </a:xfrm>
          <a:prstGeom prst="rect">
            <a:avLst/>
          </a:prstGeom>
          <a:ln w="180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6"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Ejemplo previo</a:t>
            </a:r>
            <a:endParaRPr b="0" lang="es-MX" sz="4500" spc="-1" strike="noStrike">
              <a:latin typeface="Arial"/>
            </a:endParaRPr>
          </a:p>
        </p:txBody>
      </p:sp>
      <p:pic>
        <p:nvPicPr>
          <p:cNvPr id="207" name="" descr=""/>
          <p:cNvPicPr/>
          <p:nvPr/>
        </p:nvPicPr>
        <p:blipFill>
          <a:blip r:embed="rId2"/>
          <a:stretch/>
        </p:blipFill>
        <p:spPr>
          <a:xfrm>
            <a:off x="895680" y="1139760"/>
            <a:ext cx="8103240" cy="1379160"/>
          </a:xfrm>
          <a:prstGeom prst="rect">
            <a:avLst/>
          </a:prstGeom>
          <a:ln w="18000">
            <a:noFill/>
          </a:ln>
        </p:spPr>
      </p:pic>
      <p:sp>
        <p:nvSpPr>
          <p:cNvPr id="208" name="CustomShape 2"/>
          <p:cNvSpPr/>
          <p:nvPr/>
        </p:nvSpPr>
        <p:spPr>
          <a:xfrm>
            <a:off x="540000" y="2643120"/>
            <a:ext cx="8818920" cy="29232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1500" spc="-1" strike="noStrike">
                <a:solidFill>
                  <a:srgbClr val="000000"/>
                </a:solidFill>
                <a:latin typeface="Source Sans Pro"/>
                <a:ea typeface="DejaVu Sans"/>
              </a:rPr>
              <a:t>Para continuar con la explicación se usarán las siguientes reglas y fórmulas.</a:t>
            </a:r>
            <a:endParaRPr b="0" lang="es-MX" sz="1500" spc="-1" strike="noStrike">
              <a:latin typeface="Arial"/>
            </a:endParaRPr>
          </a:p>
        </p:txBody>
      </p:sp>
      <p:pic>
        <p:nvPicPr>
          <p:cNvPr id="209" name="" descr=""/>
          <p:cNvPicPr/>
          <p:nvPr/>
        </p:nvPicPr>
        <p:blipFill>
          <a:blip r:embed="rId3"/>
          <a:stretch/>
        </p:blipFill>
        <p:spPr>
          <a:xfrm>
            <a:off x="476640" y="3150720"/>
            <a:ext cx="3122280" cy="322200"/>
          </a:xfrm>
          <a:prstGeom prst="rect">
            <a:avLst/>
          </a:prstGeom>
          <a:ln w="18000">
            <a:noFill/>
          </a:ln>
        </p:spPr>
      </p:pic>
      <p:pic>
        <p:nvPicPr>
          <p:cNvPr id="210" name="" descr=""/>
          <p:cNvPicPr/>
          <p:nvPr/>
        </p:nvPicPr>
        <p:blipFill>
          <a:blip r:embed="rId4"/>
          <a:stretch/>
        </p:blipFill>
        <p:spPr>
          <a:xfrm>
            <a:off x="3659760" y="3150720"/>
            <a:ext cx="3179160" cy="322200"/>
          </a:xfrm>
          <a:prstGeom prst="rect">
            <a:avLst/>
          </a:prstGeom>
          <a:ln w="18000">
            <a:noFill/>
          </a:ln>
        </p:spPr>
      </p:pic>
      <p:pic>
        <p:nvPicPr>
          <p:cNvPr id="211" name="" descr=""/>
          <p:cNvPicPr/>
          <p:nvPr/>
        </p:nvPicPr>
        <p:blipFill>
          <a:blip r:embed="rId5"/>
          <a:stretch/>
        </p:blipFill>
        <p:spPr>
          <a:xfrm>
            <a:off x="476640" y="3475800"/>
            <a:ext cx="4103280" cy="303120"/>
          </a:xfrm>
          <a:prstGeom prst="rect">
            <a:avLst/>
          </a:prstGeom>
          <a:ln w="18000">
            <a:noFill/>
          </a:ln>
        </p:spPr>
      </p:pic>
      <p:pic>
        <p:nvPicPr>
          <p:cNvPr id="212" name="" descr=""/>
          <p:cNvPicPr/>
          <p:nvPr/>
        </p:nvPicPr>
        <p:blipFill>
          <a:blip r:embed="rId6"/>
          <a:stretch/>
        </p:blipFill>
        <p:spPr>
          <a:xfrm>
            <a:off x="4666680" y="3440880"/>
            <a:ext cx="2274480" cy="350640"/>
          </a:xfrm>
          <a:prstGeom prst="rect">
            <a:avLst/>
          </a:prstGeom>
          <a:ln w="18000">
            <a:noFill/>
          </a:ln>
        </p:spPr>
      </p:pic>
      <p:pic>
        <p:nvPicPr>
          <p:cNvPr id="213" name="" descr=""/>
          <p:cNvPicPr/>
          <p:nvPr/>
        </p:nvPicPr>
        <p:blipFill>
          <a:blip r:embed="rId7"/>
          <a:stretch/>
        </p:blipFill>
        <p:spPr>
          <a:xfrm>
            <a:off x="540000" y="3807360"/>
            <a:ext cx="5522040" cy="331560"/>
          </a:xfrm>
          <a:prstGeom prst="rect">
            <a:avLst/>
          </a:prstGeom>
          <a:ln w="18000">
            <a:noFill/>
          </a:ln>
        </p:spPr>
      </p:pic>
      <p:pic>
        <p:nvPicPr>
          <p:cNvPr id="214" name="" descr=""/>
          <p:cNvPicPr/>
          <p:nvPr/>
        </p:nvPicPr>
        <p:blipFill>
          <a:blip r:embed="rId8"/>
          <a:stretch/>
        </p:blipFill>
        <p:spPr>
          <a:xfrm>
            <a:off x="3048120" y="4140000"/>
            <a:ext cx="4150800" cy="312840"/>
          </a:xfrm>
          <a:prstGeom prst="rect">
            <a:avLst/>
          </a:prstGeom>
          <a:ln w="1800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15"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total</a:t>
            </a:r>
            <a:endParaRPr b="0" lang="es-MX" sz="4500" spc="-1" strike="noStrike">
              <a:latin typeface="Arial"/>
            </a:endParaRPr>
          </a:p>
        </p:txBody>
      </p:sp>
      <p:sp>
        <p:nvSpPr>
          <p:cNvPr id="216" name="CustomShape 2"/>
          <p:cNvSpPr/>
          <p:nvPr/>
        </p:nvSpPr>
        <p:spPr>
          <a:xfrm>
            <a:off x="517680" y="1409040"/>
            <a:ext cx="8998920" cy="216072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1400" spc="-1" strike="noStrike">
                <a:solidFill>
                  <a:srgbClr val="000000"/>
                </a:solidFill>
                <a:latin typeface="Source Sans Pro"/>
                <a:ea typeface="DejaVu Sans"/>
              </a:rPr>
              <a:t>Regresemos al ejemplo previo, en el que se selcciona a un individuo al azar de entre los adultos de una pequeña ciudad para que viaje por el país promoviendo las ventajas de establecer industrias nuevas en la ciudad. Suponga que ahora se nos da la información adicional de que 36 de los empleados y 12 de los desempleados son miembros del Club Rotario. Deseamos encontrar la probabilidad del evento A de que el individuo seleccionado sea miembro del Club Rotario. Podemos remitirnos a la figura 2.12 [REF. Walpole] y escribir A como la uión de los dos eventos mutuamente excluyentes</a:t>
            </a:r>
            <a:endParaRPr b="0" lang="es-MX" sz="1400" spc="-1" strike="noStrike">
              <a:latin typeface="Arial"/>
            </a:endParaRPr>
          </a:p>
          <a:p>
            <a:pPr>
              <a:lnSpc>
                <a:spcPct val="100000"/>
              </a:lnSpc>
            </a:pPr>
            <a:r>
              <a:rPr b="0" lang="de-AT" sz="1400" spc="-1" strike="noStrike">
                <a:solidFill>
                  <a:srgbClr val="000000"/>
                </a:solidFill>
                <a:latin typeface="Source Sans Pro"/>
                <a:ea typeface="DejaVu Sans"/>
              </a:rPr>
              <a:t>Por lo tanto podemos escribir</a:t>
            </a: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p:txBody>
      </p:sp>
      <p:pic>
        <p:nvPicPr>
          <p:cNvPr id="217" name="" descr=""/>
          <p:cNvPicPr/>
          <p:nvPr/>
        </p:nvPicPr>
        <p:blipFill>
          <a:blip r:embed="rId2"/>
          <a:stretch/>
        </p:blipFill>
        <p:spPr>
          <a:xfrm>
            <a:off x="3342600" y="2664000"/>
            <a:ext cx="1360440" cy="264960"/>
          </a:xfrm>
          <a:prstGeom prst="rect">
            <a:avLst/>
          </a:prstGeom>
          <a:ln w="18000">
            <a:noFill/>
          </a:ln>
        </p:spPr>
      </p:pic>
      <p:pic>
        <p:nvPicPr>
          <p:cNvPr id="218" name="" descr=""/>
          <p:cNvPicPr/>
          <p:nvPr/>
        </p:nvPicPr>
        <p:blipFill>
          <a:blip r:embed="rId3"/>
          <a:stretch/>
        </p:blipFill>
        <p:spPr>
          <a:xfrm>
            <a:off x="2700000" y="3060000"/>
            <a:ext cx="4731840" cy="579240"/>
          </a:xfrm>
          <a:prstGeom prst="rect">
            <a:avLst/>
          </a:prstGeom>
          <a:ln w="18000">
            <a:noFill/>
          </a:ln>
        </p:spPr>
      </p:pic>
      <p:pic>
        <p:nvPicPr>
          <p:cNvPr id="219" name="" descr=""/>
          <p:cNvPicPr/>
          <p:nvPr/>
        </p:nvPicPr>
        <p:blipFill>
          <a:blip r:embed="rId4"/>
          <a:stretch/>
        </p:blipFill>
        <p:spPr>
          <a:xfrm>
            <a:off x="2700000" y="3640320"/>
            <a:ext cx="3778920" cy="1843560"/>
          </a:xfrm>
          <a:prstGeom prst="rect">
            <a:avLst/>
          </a:prstGeom>
          <a:ln w="1800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20"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total</a:t>
            </a:r>
            <a:endParaRPr b="0" lang="es-MX" sz="4500" spc="-1" strike="noStrike">
              <a:latin typeface="Arial"/>
            </a:endParaRPr>
          </a:p>
        </p:txBody>
      </p:sp>
      <p:sp>
        <p:nvSpPr>
          <p:cNvPr id="221" name="CustomShape 2"/>
          <p:cNvSpPr/>
          <p:nvPr/>
        </p:nvSpPr>
        <p:spPr>
          <a:xfrm>
            <a:off x="540000" y="1168200"/>
            <a:ext cx="8998920" cy="63072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1600" spc="-1" strike="noStrike">
                <a:solidFill>
                  <a:srgbClr val="000000"/>
                </a:solidFill>
                <a:latin typeface="Source Sans Pro"/>
                <a:ea typeface="DejaVu Sans"/>
              </a:rPr>
              <a:t>Los datos del ejemplo previo junto con los datos adicionales antes dados para el conjunto A, nos permiten calcular</a:t>
            </a:r>
            <a:r>
              <a:rPr b="0" lang="de-AT" sz="2200" spc="-1" strike="noStrike">
                <a:solidFill>
                  <a:srgbClr val="000000"/>
                </a:solidFill>
                <a:latin typeface="Source Sans Pro"/>
                <a:ea typeface="DejaVu Sans"/>
              </a:rPr>
              <a:t> </a:t>
            </a:r>
            <a:endParaRPr b="0" lang="es-MX" sz="2200" spc="-1" strike="noStrike">
              <a:latin typeface="Arial"/>
            </a:endParaRPr>
          </a:p>
        </p:txBody>
      </p:sp>
      <p:pic>
        <p:nvPicPr>
          <p:cNvPr id="222" name="" descr=""/>
          <p:cNvPicPr/>
          <p:nvPr/>
        </p:nvPicPr>
        <p:blipFill>
          <a:blip r:embed="rId2"/>
          <a:stretch/>
        </p:blipFill>
        <p:spPr>
          <a:xfrm>
            <a:off x="540000" y="1800000"/>
            <a:ext cx="7378920" cy="1560240"/>
          </a:xfrm>
          <a:prstGeom prst="rect">
            <a:avLst/>
          </a:prstGeom>
          <a:ln w="18000">
            <a:noFill/>
          </a:ln>
        </p:spPr>
      </p:pic>
      <p:sp>
        <p:nvSpPr>
          <p:cNvPr id="223" name="CustomShape 3"/>
          <p:cNvSpPr/>
          <p:nvPr/>
        </p:nvSpPr>
        <p:spPr>
          <a:xfrm>
            <a:off x="584280" y="3471120"/>
            <a:ext cx="4498920" cy="147960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1600" spc="-1" strike="noStrike">
                <a:solidFill>
                  <a:srgbClr val="000000"/>
                </a:solidFill>
                <a:latin typeface="Source Sans Pro"/>
                <a:ea typeface="DejaVu Sans"/>
              </a:rPr>
              <a:t>Si mostramos estos datos mediante un diagrama de árbol (vease figura de la derecha) donde la primera rama da la probabilidad P(E)P(A|E) y la segunda </a:t>
            </a:r>
            <a:endParaRPr b="0" lang="es-MX" sz="1600" spc="-1" strike="noStrike">
              <a:latin typeface="Arial"/>
            </a:endParaRPr>
          </a:p>
          <a:p>
            <a:pPr>
              <a:lnSpc>
                <a:spcPct val="100000"/>
              </a:lnSpc>
            </a:pPr>
            <a:r>
              <a:rPr b="0" lang="de-AT" sz="1600" spc="-1" strike="noStrike">
                <a:solidFill>
                  <a:srgbClr val="000000"/>
                </a:solidFill>
                <a:latin typeface="Source Sans Pro"/>
                <a:ea typeface="DejaVu Sans"/>
              </a:rPr>
              <a:t>rama da la probabilidad P(E’)P(A|E’), </a:t>
            </a:r>
            <a:endParaRPr b="0" lang="es-MX" sz="1600" spc="-1" strike="noStrike">
              <a:latin typeface="Arial"/>
            </a:endParaRPr>
          </a:p>
          <a:p>
            <a:pPr>
              <a:lnSpc>
                <a:spcPct val="100000"/>
              </a:lnSpc>
            </a:pPr>
            <a:r>
              <a:rPr b="0" lang="de-AT" sz="1600" spc="-1" strike="noStrike">
                <a:solidFill>
                  <a:srgbClr val="000000"/>
                </a:solidFill>
                <a:latin typeface="Source Sans Pro"/>
                <a:ea typeface="DejaVu Sans"/>
              </a:rPr>
              <a:t>Deducimos que</a:t>
            </a:r>
            <a:endParaRPr b="0" lang="es-MX" sz="1600" spc="-1" strike="noStrike">
              <a:latin typeface="Arial"/>
            </a:endParaRPr>
          </a:p>
        </p:txBody>
      </p:sp>
      <p:pic>
        <p:nvPicPr>
          <p:cNvPr id="224" name="" descr=""/>
          <p:cNvPicPr/>
          <p:nvPr/>
        </p:nvPicPr>
        <p:blipFill>
          <a:blip r:embed="rId3"/>
          <a:stretch/>
        </p:blipFill>
        <p:spPr>
          <a:xfrm>
            <a:off x="584280" y="4937040"/>
            <a:ext cx="4185000" cy="663840"/>
          </a:xfrm>
          <a:prstGeom prst="rect">
            <a:avLst/>
          </a:prstGeom>
          <a:ln w="18000">
            <a:noFill/>
          </a:ln>
        </p:spPr>
      </p:pic>
      <p:pic>
        <p:nvPicPr>
          <p:cNvPr id="225" name="" descr=""/>
          <p:cNvPicPr/>
          <p:nvPr/>
        </p:nvPicPr>
        <p:blipFill>
          <a:blip r:embed="rId4"/>
          <a:stretch/>
        </p:blipFill>
        <p:spPr>
          <a:xfrm>
            <a:off x="6120000" y="3285000"/>
            <a:ext cx="3418920" cy="2293920"/>
          </a:xfrm>
          <a:prstGeom prst="rect">
            <a:avLst/>
          </a:prstGeom>
          <a:ln w="1800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26"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Probabilidad total o regla de eliminación</a:t>
            </a:r>
            <a:endParaRPr b="0" lang="es-MX" sz="4500" spc="-1" strike="noStrike">
              <a:latin typeface="Arial"/>
            </a:endParaRPr>
          </a:p>
        </p:txBody>
      </p:sp>
      <p:sp>
        <p:nvSpPr>
          <p:cNvPr id="227" name="CustomShape 2"/>
          <p:cNvSpPr/>
          <p:nvPr/>
        </p:nvSpPr>
        <p:spPr>
          <a:xfrm>
            <a:off x="540000" y="1141560"/>
            <a:ext cx="8818920" cy="77544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1600" spc="-1" strike="noStrike">
                <a:solidFill>
                  <a:srgbClr val="000000"/>
                </a:solidFill>
                <a:latin typeface="Source Sans Pro"/>
                <a:ea typeface="DejaVu Sans"/>
              </a:rPr>
              <a:t>Una generalización del ejemplo anterior para el caso en donde el espacio muestral se parte en k subconjuntos se cubre mediante el siguiente teorema, que algunas vecesse denomina </a:t>
            </a:r>
            <a:r>
              <a:rPr b="1" lang="de-AT" sz="1600" spc="-1" strike="noStrike">
                <a:solidFill>
                  <a:srgbClr val="000000"/>
                </a:solidFill>
                <a:latin typeface="Source Sans Pro"/>
                <a:ea typeface="DejaVu Sans"/>
              </a:rPr>
              <a:t>teorema de probabilidad total</a:t>
            </a:r>
            <a:r>
              <a:rPr b="0" lang="de-AT" sz="1600" spc="-1" strike="noStrike">
                <a:solidFill>
                  <a:srgbClr val="000000"/>
                </a:solidFill>
                <a:latin typeface="Source Sans Pro"/>
                <a:ea typeface="DejaVu Sans"/>
              </a:rPr>
              <a:t> o </a:t>
            </a:r>
            <a:r>
              <a:rPr b="1" lang="de-AT" sz="1600" spc="-1" strike="noStrike">
                <a:solidFill>
                  <a:srgbClr val="000000"/>
                </a:solidFill>
                <a:latin typeface="Source Sans Pro"/>
                <a:ea typeface="DejaVu Sans"/>
              </a:rPr>
              <a:t>regla de eliminación</a:t>
            </a:r>
            <a:r>
              <a:rPr b="0" lang="de-AT" sz="1600" spc="-1" strike="noStrike">
                <a:solidFill>
                  <a:srgbClr val="000000"/>
                </a:solidFill>
                <a:latin typeface="Source Sans Pro"/>
                <a:ea typeface="DejaVu Sans"/>
              </a:rPr>
              <a:t>.</a:t>
            </a:r>
            <a:endParaRPr b="0" lang="es-MX" sz="1600" spc="-1" strike="noStrike">
              <a:latin typeface="Arial"/>
            </a:endParaRPr>
          </a:p>
        </p:txBody>
      </p:sp>
      <p:pic>
        <p:nvPicPr>
          <p:cNvPr id="228" name="" descr=""/>
          <p:cNvPicPr/>
          <p:nvPr/>
        </p:nvPicPr>
        <p:blipFill>
          <a:blip r:embed="rId2"/>
          <a:stretch/>
        </p:blipFill>
        <p:spPr>
          <a:xfrm>
            <a:off x="540000" y="1918080"/>
            <a:ext cx="8836560" cy="1417320"/>
          </a:xfrm>
          <a:prstGeom prst="rect">
            <a:avLst/>
          </a:prstGeom>
          <a:ln w="18000">
            <a:noFill/>
          </a:ln>
        </p:spPr>
      </p:pic>
      <p:pic>
        <p:nvPicPr>
          <p:cNvPr id="229" name="" descr=""/>
          <p:cNvPicPr/>
          <p:nvPr/>
        </p:nvPicPr>
        <p:blipFill>
          <a:blip r:embed="rId3"/>
          <a:stretch/>
        </p:blipFill>
        <p:spPr>
          <a:xfrm>
            <a:off x="2700000" y="3336480"/>
            <a:ext cx="4036320" cy="2287800"/>
          </a:xfrm>
          <a:prstGeom prst="rect">
            <a:avLst/>
          </a:prstGeom>
          <a:ln w="18000">
            <a:noFill/>
          </a:ln>
        </p:spPr>
      </p:pic>
      <p:sp>
        <p:nvSpPr>
          <p:cNvPr id="230" name="CustomShape 3"/>
          <p:cNvSpPr/>
          <p:nvPr/>
        </p:nvSpPr>
        <p:spPr>
          <a:xfrm>
            <a:off x="7020000" y="4768920"/>
            <a:ext cx="2698920" cy="54072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1600" spc="-1" strike="noStrike">
                <a:solidFill>
                  <a:srgbClr val="000000"/>
                </a:solidFill>
                <a:latin typeface="Source Sans Pro"/>
                <a:ea typeface="DejaVu Sans"/>
              </a:rPr>
              <a:t>REFERENCIA</a:t>
            </a:r>
            <a:endParaRPr b="0" lang="es-MX" sz="1600" spc="-1" strike="noStrike">
              <a:latin typeface="Arial"/>
            </a:endParaRPr>
          </a:p>
          <a:p>
            <a:pPr>
              <a:lnSpc>
                <a:spcPct val="100000"/>
              </a:lnSpc>
            </a:pPr>
            <a:r>
              <a:rPr b="0" lang="de-AT" sz="1600" spc="-1" strike="noStrike">
                <a:solidFill>
                  <a:srgbClr val="000000"/>
                </a:solidFill>
                <a:latin typeface="Source Sans Pro"/>
                <a:ea typeface="DejaVu Sans"/>
              </a:rPr>
              <a:t>[Walpole]</a:t>
            </a:r>
            <a:endParaRPr b="0" lang="es-MX"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31"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fontScale="31000"/>
          </a:bodyPr>
          <a:p>
            <a:pPr algn="just">
              <a:lnSpc>
                <a:spcPct val="100000"/>
              </a:lnSpc>
            </a:pPr>
            <a:r>
              <a:rPr b="0" lang="de-AT" sz="4500" spc="-1" strike="noStrike">
                <a:solidFill>
                  <a:srgbClr val="ffffff"/>
                </a:solidFill>
                <a:latin typeface="Source Sans Pro Light"/>
                <a:ea typeface="DejaVu Sans"/>
              </a:rPr>
              <a:t>Ejemplo Aplicación del teorema 2.13 (Probabilidad total/Regla de eliminación)</a:t>
            </a:r>
            <a:endParaRPr b="0" lang="es-MX" sz="4500" spc="-1" strike="noStrike">
              <a:latin typeface="Arial"/>
            </a:endParaRPr>
          </a:p>
        </p:txBody>
      </p:sp>
      <p:pic>
        <p:nvPicPr>
          <p:cNvPr id="232" name="" descr=""/>
          <p:cNvPicPr/>
          <p:nvPr/>
        </p:nvPicPr>
        <p:blipFill>
          <a:blip r:embed="rId2"/>
          <a:stretch/>
        </p:blipFill>
        <p:spPr>
          <a:xfrm>
            <a:off x="492120" y="1260000"/>
            <a:ext cx="9046800" cy="1552680"/>
          </a:xfrm>
          <a:prstGeom prst="rect">
            <a:avLst/>
          </a:prstGeom>
          <a:ln w="18000">
            <a:noFill/>
          </a:ln>
        </p:spPr>
      </p:pic>
      <p:pic>
        <p:nvPicPr>
          <p:cNvPr id="233" name="" descr=""/>
          <p:cNvPicPr/>
          <p:nvPr/>
        </p:nvPicPr>
        <p:blipFill>
          <a:blip r:embed="rId3"/>
          <a:stretch/>
        </p:blipFill>
        <p:spPr>
          <a:xfrm>
            <a:off x="588960" y="2936880"/>
            <a:ext cx="8769960" cy="1922040"/>
          </a:xfrm>
          <a:prstGeom prst="rect">
            <a:avLst/>
          </a:prstGeom>
          <a:ln w="180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262</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2022-03-18T08:23:00Z</dcterms:created>
  <dc:creator/>
  <dc:description/>
  <dc:language>es-MX</dc:language>
  <cp:lastModifiedBy/>
  <dcterms:modified xsi:type="dcterms:W3CDTF">2022-03-28T02:00:41Z</dcterms:modified>
  <cp:revision>26</cp:revision>
  <dc:subject/>
  <dc:title>Vivid</dc:title>
</cp:coreProperties>
</file>

<file path=docProps/custom.xml><?xml version="1.0" encoding="utf-8"?>
<Properties xmlns="http://schemas.openxmlformats.org/officeDocument/2006/custom-properties" xmlns:vt="http://schemas.openxmlformats.org/officeDocument/2006/docPropsVTypes"/>
</file>