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30.png" ContentType="image/png"/>
  <Override PartName="/ppt/media/image28.png" ContentType="image/png"/>
  <Override PartName="/ppt/media/image10.png" ContentType="image/png"/>
  <Override PartName="/ppt/media/image29.png" ContentType="image/png"/>
  <Override PartName="/ppt/media/image5.png" ContentType="image/png"/>
  <Override PartName="/ppt/media/image35.png" ContentType="image/png"/>
  <Override PartName="/ppt/media/image11.png" ContentType="image/png"/>
  <Override PartName="/ppt/media/image6.png" ContentType="image/png"/>
  <Override PartName="/ppt/media/image36.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2"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4"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9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97"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9"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0"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1"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3"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04"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09"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11"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12"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13"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14"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15"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16"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2"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4"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2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3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3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3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37"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9"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0"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1"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3"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44"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49"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51"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52"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53"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54"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55"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56"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780000"/>
            <a:ext cx="10078920" cy="1888920"/>
          </a:xfrm>
          <a:prstGeom prst="rect">
            <a:avLst/>
          </a:prstGeom>
          <a:pattFill prst="lgGrid">
            <a:fgClr>
              <a:srgbClr val="3465a4"/>
            </a:fgClr>
            <a:bgClr>
              <a:srgbClr val="009eda"/>
            </a:bgClr>
          </a:pattFill>
          <a:ln w="18000">
            <a:noFill/>
          </a:ln>
          <a:effectLst>
            <a:outerShdw dir="16200000" dist="18000">
              <a:srgbClr val="f49100"/>
            </a:outerShdw>
          </a:effectLst>
        </p:spPr>
        <p:style>
          <a:lnRef idx="0"/>
          <a:fillRef idx="0"/>
          <a:effectRef idx="0"/>
          <a:fontRef idx="minor"/>
        </p:style>
      </p:sp>
      <p:sp>
        <p:nvSpPr>
          <p:cNvPr id="1"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2" name="PlaceHolder 3"/>
          <p:cNvSpPr>
            <a:spLocks noGrp="1"/>
          </p:cNvSpPr>
          <p:nvPr>
            <p:ph type="body"/>
          </p:nvPr>
        </p:nvSpPr>
        <p:spPr>
          <a:xfrm>
            <a:off x="504000" y="1326600"/>
            <a:ext cx="9072000" cy="3288600"/>
          </a:xfrm>
          <a:prstGeom prst="rect">
            <a:avLst/>
          </a:prstGeom>
        </p:spPr>
        <p:txBody>
          <a:bodyPr lIns="0" rIns="0" tIns="0" bIns="0">
            <a:normAutofit fontScale="94000"/>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 name="CustomShape 1"/>
          <p:cNvSpPr/>
          <p:nvPr/>
        </p:nvSpPr>
        <p:spPr>
          <a:xfrm flipV="1">
            <a:off x="0" y="-1440"/>
            <a:ext cx="10078920" cy="107892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40"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41"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8" name="CustomShape 1"/>
          <p:cNvSpPr/>
          <p:nvPr/>
        </p:nvSpPr>
        <p:spPr>
          <a:xfrm flipV="1">
            <a:off x="0" y="-1440"/>
            <a:ext cx="10078920" cy="107892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79"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80"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flipV="1">
            <a:off x="0" y="-1440"/>
            <a:ext cx="10078920" cy="17892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18" name="CustomShape 2"/>
          <p:cNvSpPr/>
          <p:nvPr/>
        </p:nvSpPr>
        <p:spPr>
          <a:xfrm>
            <a:off x="0" y="5580000"/>
            <a:ext cx="10078920" cy="88920"/>
          </a:xfrm>
          <a:prstGeom prst="rect">
            <a:avLst/>
          </a:prstGeom>
          <a:pattFill prst="lgGrid">
            <a:fgClr>
              <a:srgbClr val="3465a4"/>
            </a:fgClr>
            <a:bgClr>
              <a:srgbClr val="009eda"/>
            </a:bgClr>
          </a:pattFill>
          <a:ln w="18000">
            <a:noFill/>
          </a:ln>
          <a:effectLst>
            <a:outerShdw dir="16200000" dist="10800">
              <a:srgbClr val="f49100"/>
            </a:outerShdw>
          </a:effectLst>
        </p:spPr>
        <p:style>
          <a:lnRef idx="0"/>
          <a:fillRef idx="0"/>
          <a:effectRef idx="0"/>
          <a:fontRef idx="minor"/>
        </p:style>
      </p:sp>
      <p:sp>
        <p:nvSpPr>
          <p:cNvPr id="119" name="PlaceHolder 3"/>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20" name="PlaceHolder 4"/>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7" name="CustomShape 1"/>
          <p:cNvSpPr/>
          <p:nvPr/>
        </p:nvSpPr>
        <p:spPr>
          <a:xfrm>
            <a:off x="450000" y="270000"/>
            <a:ext cx="8998920" cy="32389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6000" spc="-1" strike="noStrike">
                <a:solidFill>
                  <a:srgbClr val="04617b"/>
                </a:solidFill>
                <a:latin typeface="Source Sans Pro Light"/>
                <a:ea typeface="DejaVu Sans"/>
              </a:rPr>
              <a:t>I.D Probabilidad Condicional</a:t>
            </a:r>
            <a:endParaRPr b="0" lang="es-MX" sz="6000" spc="-1" strike="noStrike">
              <a:latin typeface="Arial"/>
            </a:endParaRPr>
          </a:p>
        </p:txBody>
      </p:sp>
      <p:sp>
        <p:nvSpPr>
          <p:cNvPr id="158" name="CustomShape 2"/>
          <p:cNvSpPr/>
          <p:nvPr/>
        </p:nvSpPr>
        <p:spPr>
          <a:xfrm>
            <a:off x="450000" y="3870000"/>
            <a:ext cx="8998920" cy="1168920"/>
          </a:xfrm>
          <a:prstGeom prst="rect">
            <a:avLst/>
          </a:prstGeom>
          <a:noFill/>
          <a:ln w="0">
            <a:noFill/>
          </a:ln>
        </p:spPr>
        <p:style>
          <a:lnRef idx="0"/>
          <a:fillRef idx="0"/>
          <a:effectRef idx="0"/>
          <a:fontRef idx="minor"/>
        </p:style>
        <p:txBody>
          <a:bodyPr lIns="0" rIns="0" tIns="0" bIns="0">
            <a:noAutofit/>
          </a:bodyPr>
          <a:p>
            <a:pPr>
              <a:lnSpc>
                <a:spcPct val="100000"/>
              </a:lnSpc>
            </a:pPr>
            <a:r>
              <a:rPr b="1" lang="de-AT" sz="3600" spc="-1" strike="noStrike">
                <a:solidFill>
                  <a:srgbClr val="dbf5f9"/>
                </a:solidFill>
                <a:latin typeface="Source Sans Pro"/>
                <a:ea typeface="DejaVu Sans"/>
              </a:rPr>
              <a:t>PROBABILIDAD CONDICIONAL</a:t>
            </a:r>
            <a:endParaRPr b="0" lang="es-MX" sz="3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2"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sp>
        <p:nvSpPr>
          <p:cNvPr id="183" name="CustomShape 2"/>
          <p:cNvSpPr/>
          <p:nvPr/>
        </p:nvSpPr>
        <p:spPr>
          <a:xfrm>
            <a:off x="281160" y="1179360"/>
            <a:ext cx="9669960" cy="266868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endParaRPr b="0" lang="es-MX" sz="1800" spc="-1" strike="noStrike">
              <a:latin typeface="Arial"/>
            </a:endParaRPr>
          </a:p>
          <a:p>
            <a:pPr>
              <a:lnSpc>
                <a:spcPct val="100000"/>
              </a:lnSpc>
            </a:pPr>
            <a:endParaRPr b="0" lang="es-MX" sz="1800" spc="-1" strike="noStrike">
              <a:latin typeface="Arial"/>
            </a:endParaRPr>
          </a:p>
        </p:txBody>
      </p:sp>
      <p:pic>
        <p:nvPicPr>
          <p:cNvPr id="184" name="" descr=""/>
          <p:cNvPicPr/>
          <p:nvPr/>
        </p:nvPicPr>
        <p:blipFill>
          <a:blip r:embed="rId2"/>
          <a:stretch/>
        </p:blipFill>
        <p:spPr>
          <a:xfrm>
            <a:off x="540000" y="1231920"/>
            <a:ext cx="7770600" cy="2760840"/>
          </a:xfrm>
          <a:prstGeom prst="rect">
            <a:avLst/>
          </a:prstGeom>
          <a:ln w="18000">
            <a:noFill/>
          </a:ln>
        </p:spPr>
      </p:pic>
      <p:pic>
        <p:nvPicPr>
          <p:cNvPr id="185" name="" descr=""/>
          <p:cNvPicPr/>
          <p:nvPr/>
        </p:nvPicPr>
        <p:blipFill>
          <a:blip r:embed="rId3"/>
          <a:stretch/>
        </p:blipFill>
        <p:spPr>
          <a:xfrm>
            <a:off x="360000" y="3993840"/>
            <a:ext cx="7378920" cy="1321200"/>
          </a:xfrm>
          <a:prstGeom prst="rect">
            <a:avLst/>
          </a:prstGeom>
          <a:ln w="1800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6"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sp>
        <p:nvSpPr>
          <p:cNvPr id="187" name="CustomShape 2"/>
          <p:cNvSpPr/>
          <p:nvPr/>
        </p:nvSpPr>
        <p:spPr>
          <a:xfrm>
            <a:off x="281160" y="1830240"/>
            <a:ext cx="9669960" cy="266868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2200" spc="-1" strike="noStrike">
                <a:solidFill>
                  <a:srgbClr val="000000"/>
                </a:solidFill>
                <a:latin typeface="Source Sans Pro"/>
                <a:ea typeface="DejaVu Sans"/>
              </a:rPr>
              <a:t>Ejemplo. Las enfermedades A y B son comunes entre las personas de una región. Suponga conocido que 10% de la población contraerá la enfermedad A, 5% la enfermedad B, y 2% ambas enfermedades.</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Encuentre la probabilidad que cualquier persona</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a) Contraiga al menos una enfermedad</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b) Contraiga la enfermedad A pero no B</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c) Contraiga la enfermedad A dado que ya contrajo B</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d) Contraiga la enfermedad B dado que no contrajo A</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e) Contraiga ambas enfermedades dado que ya contrajo al menos una.</a:t>
            </a:r>
            <a:endParaRPr b="0" lang="es-MX" sz="2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8"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pic>
        <p:nvPicPr>
          <p:cNvPr id="189" name="" descr=""/>
          <p:cNvPicPr/>
          <p:nvPr/>
        </p:nvPicPr>
        <p:blipFill>
          <a:blip r:embed="rId2"/>
          <a:stretch/>
        </p:blipFill>
        <p:spPr>
          <a:xfrm>
            <a:off x="351720" y="1248840"/>
            <a:ext cx="9466200" cy="3637440"/>
          </a:xfrm>
          <a:prstGeom prst="rect">
            <a:avLst/>
          </a:prstGeom>
          <a:ln w="1800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0"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pic>
        <p:nvPicPr>
          <p:cNvPr id="191" name="" descr=""/>
          <p:cNvPicPr/>
          <p:nvPr/>
        </p:nvPicPr>
        <p:blipFill>
          <a:blip r:embed="rId2"/>
          <a:stretch/>
        </p:blipFill>
        <p:spPr>
          <a:xfrm>
            <a:off x="180000" y="1440000"/>
            <a:ext cx="9721440" cy="1798920"/>
          </a:xfrm>
          <a:prstGeom prst="rect">
            <a:avLst/>
          </a:prstGeom>
          <a:ln w="1800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2"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Eventos Independientes</a:t>
            </a:r>
            <a:endParaRPr b="0" lang="es-MX" sz="4500" spc="-1" strike="noStrike">
              <a:latin typeface="Arial"/>
            </a:endParaRPr>
          </a:p>
        </p:txBody>
      </p:sp>
      <p:sp>
        <p:nvSpPr>
          <p:cNvPr id="193" name="CustomShape 2"/>
          <p:cNvSpPr/>
          <p:nvPr/>
        </p:nvSpPr>
        <p:spPr>
          <a:xfrm>
            <a:off x="540000" y="1260000"/>
            <a:ext cx="8819280" cy="57207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Sean A y B eventos cualesquiera de un espacio muestral S. Se dice que A y B son</a:t>
            </a:r>
            <a:endParaRPr b="0" lang="es-MX" sz="1800" spc="-1" strike="noStrike">
              <a:latin typeface="Arial"/>
            </a:endParaRPr>
          </a:p>
          <a:p>
            <a:pPr>
              <a:lnSpc>
                <a:spcPct val="100000"/>
              </a:lnSpc>
            </a:pPr>
            <a:r>
              <a:rPr b="0" lang="es-MX" sz="1800" spc="-1" strike="noStrike">
                <a:solidFill>
                  <a:srgbClr val="000000"/>
                </a:solidFill>
                <a:latin typeface="Arial"/>
                <a:ea typeface="DejaVu Sans"/>
              </a:rPr>
              <a:t>independientes si P(A|B) = P(A) y P(B|A) = P(B), es decir que el evento A no depende del evento B y el evento B no depende del evento A.</a:t>
            </a:r>
            <a:endParaRPr b="0" lang="es-MX" sz="1800" spc="-1" strike="noStrike">
              <a:latin typeface="Arial"/>
            </a:endParaRPr>
          </a:p>
          <a:p>
            <a:pPr>
              <a:lnSpc>
                <a:spcPct val="100000"/>
              </a:lnSpc>
            </a:pPr>
            <a:r>
              <a:rPr b="0" lang="es-MX" sz="1800" spc="-1" strike="noStrike">
                <a:solidFill>
                  <a:srgbClr val="000000"/>
                </a:solidFill>
                <a:latin typeface="Arial"/>
                <a:ea typeface="DejaVu Sans"/>
              </a:rPr>
              <a:t>Lo anterior es equivalente a la siguiente definición:</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Demostración:</a:t>
            </a:r>
            <a:endParaRPr b="0" lang="es-MX" sz="1800" spc="-1" strike="noStrike">
              <a:latin typeface="Arial"/>
            </a:endParaRPr>
          </a:p>
          <a:p>
            <a:pPr>
              <a:lnSpc>
                <a:spcPct val="100000"/>
              </a:lnSpc>
            </a:pPr>
            <a:r>
              <a:rPr b="0" lang="es-MX" sz="1800" spc="-1" strike="noStrike">
                <a:solidFill>
                  <a:srgbClr val="000000"/>
                </a:solidFill>
                <a:latin typeface="Arial"/>
                <a:ea typeface="DejaVu Sans"/>
              </a:rPr>
              <a:t>De la definición de probabilidad condicional,</a:t>
            </a:r>
            <a:endParaRPr b="0" lang="es-MX" sz="1800" spc="-1" strike="noStrike">
              <a:latin typeface="Arial"/>
            </a:endParaRPr>
          </a:p>
          <a:p>
            <a:pPr>
              <a:lnSpc>
                <a:spcPct val="100000"/>
              </a:lnSpc>
            </a:pPr>
            <a:r>
              <a:rPr b="0" lang="es-MX" sz="1800" spc="-1" strike="noStrike">
                <a:solidFill>
                  <a:srgbClr val="000000"/>
                </a:solidFill>
                <a:latin typeface="Arial"/>
                <a:ea typeface="DejaVu Sans"/>
              </a:rPr>
              <a:t>P(A|B) = P(A∩B)/P(B), P(B)≠0</a:t>
            </a:r>
            <a:endParaRPr b="0" lang="es-MX" sz="1800" spc="-1" strike="noStrike">
              <a:latin typeface="Arial"/>
            </a:endParaRPr>
          </a:p>
          <a:p>
            <a:pPr>
              <a:lnSpc>
                <a:spcPct val="100000"/>
              </a:lnSpc>
            </a:pPr>
            <a:r>
              <a:rPr b="0" lang="es-MX" sz="1800" spc="-1" strike="noStrike">
                <a:solidFill>
                  <a:srgbClr val="000000"/>
                </a:solidFill>
                <a:latin typeface="Arial"/>
                <a:ea typeface="DejaVu Sans"/>
              </a:rPr>
              <a:t>Si A y B son independientes: P(A|B) = P(A).</a:t>
            </a:r>
            <a:endParaRPr b="0" lang="es-MX" sz="1800" spc="-1" strike="noStrike">
              <a:latin typeface="Arial"/>
            </a:endParaRPr>
          </a:p>
          <a:p>
            <a:pPr>
              <a:lnSpc>
                <a:spcPct val="100000"/>
              </a:lnSpc>
            </a:pPr>
            <a:r>
              <a:rPr b="0" lang="es-MX" sz="1800" spc="-1" strike="noStrike">
                <a:solidFill>
                  <a:srgbClr val="000000"/>
                </a:solidFill>
                <a:latin typeface="Arial"/>
                <a:ea typeface="DejaVu Sans"/>
              </a:rPr>
              <a:t>Si se sustituye en la fórmula de probabilidad condicional:</a:t>
            </a:r>
            <a:endParaRPr b="0" lang="es-MX" sz="1800" spc="-1" strike="noStrike">
              <a:latin typeface="Arial"/>
            </a:endParaRPr>
          </a:p>
          <a:p>
            <a:pPr>
              <a:lnSpc>
                <a:spcPct val="100000"/>
              </a:lnSpc>
            </a:pPr>
            <a:r>
              <a:rPr b="0" lang="es-MX" sz="1800" spc="-1" strike="noStrike">
                <a:solidFill>
                  <a:srgbClr val="000000"/>
                </a:solidFill>
                <a:latin typeface="Arial"/>
                <a:ea typeface="DejaVu Sans"/>
              </a:rPr>
              <a:t>P(A) = P(A∩B)/P(B)</a:t>
            </a:r>
            <a:endParaRPr b="0" lang="es-MX" sz="1800" spc="-1" strike="noStrike">
              <a:latin typeface="Arial"/>
            </a:endParaRPr>
          </a:p>
          <a:p>
            <a:pPr>
              <a:lnSpc>
                <a:spcPct val="100000"/>
              </a:lnSpc>
            </a:pPr>
            <a:r>
              <a:rPr b="0" lang="es-MX" sz="1800" spc="-1" strike="noStrike">
                <a:solidFill>
                  <a:srgbClr val="000000"/>
                </a:solidFill>
                <a:latin typeface="Arial"/>
                <a:ea typeface="DejaVu Sans"/>
              </a:rPr>
              <a:t>Se obtiene la fórmula en la definición.</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pic>
        <p:nvPicPr>
          <p:cNvPr id="194" name="" descr=""/>
          <p:cNvPicPr/>
          <p:nvPr/>
        </p:nvPicPr>
        <p:blipFill>
          <a:blip r:embed="rId2"/>
          <a:stretch/>
        </p:blipFill>
        <p:spPr>
          <a:xfrm>
            <a:off x="561600" y="2415240"/>
            <a:ext cx="8046360" cy="9511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5"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Eventos Independientes</a:t>
            </a:r>
            <a:endParaRPr b="0" lang="es-MX" sz="4500" spc="-1" strike="noStrike">
              <a:latin typeface="Arial"/>
            </a:endParaRPr>
          </a:p>
        </p:txBody>
      </p:sp>
      <p:pic>
        <p:nvPicPr>
          <p:cNvPr id="196" name="" descr=""/>
          <p:cNvPicPr/>
          <p:nvPr/>
        </p:nvPicPr>
        <p:blipFill>
          <a:blip r:embed="rId2"/>
          <a:stretch/>
        </p:blipFill>
        <p:spPr>
          <a:xfrm>
            <a:off x="1069560" y="1641960"/>
            <a:ext cx="8027280" cy="24084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7"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Exclusión mutua no equivale a Independencia</a:t>
            </a:r>
            <a:endParaRPr b="0" lang="es-MX" sz="4500" spc="-1" strike="noStrike">
              <a:latin typeface="Arial"/>
            </a:endParaRPr>
          </a:p>
        </p:txBody>
      </p:sp>
      <p:pic>
        <p:nvPicPr>
          <p:cNvPr id="198" name="" descr=""/>
          <p:cNvPicPr/>
          <p:nvPr/>
        </p:nvPicPr>
        <p:blipFill>
          <a:blip r:embed="rId2"/>
          <a:stretch/>
        </p:blipFill>
        <p:spPr>
          <a:xfrm>
            <a:off x="1080000" y="1440000"/>
            <a:ext cx="8018280" cy="39229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9"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Eventos Independientes</a:t>
            </a:r>
            <a:endParaRPr b="0" lang="es-MX" sz="4500" spc="-1" strike="noStrike">
              <a:latin typeface="Arial"/>
            </a:endParaRPr>
          </a:p>
        </p:txBody>
      </p:sp>
      <p:pic>
        <p:nvPicPr>
          <p:cNvPr id="200" name="" descr=""/>
          <p:cNvPicPr/>
          <p:nvPr/>
        </p:nvPicPr>
        <p:blipFill>
          <a:blip r:embed="rId2"/>
          <a:stretch/>
        </p:blipFill>
        <p:spPr>
          <a:xfrm>
            <a:off x="1143720" y="1275480"/>
            <a:ext cx="8056080" cy="11037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1"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Regla multiplicativa de la probabilidad</a:t>
            </a:r>
            <a:endParaRPr b="0" lang="es-MX" sz="4500" spc="-1" strike="noStrike">
              <a:latin typeface="Arial"/>
            </a:endParaRPr>
          </a:p>
        </p:txBody>
      </p:sp>
      <p:pic>
        <p:nvPicPr>
          <p:cNvPr id="202" name="" descr=""/>
          <p:cNvPicPr/>
          <p:nvPr/>
        </p:nvPicPr>
        <p:blipFill>
          <a:blip r:embed="rId2"/>
          <a:stretch/>
        </p:blipFill>
        <p:spPr>
          <a:xfrm>
            <a:off x="592920" y="1440000"/>
            <a:ext cx="8046720" cy="13230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3"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Eventos Independientes</a:t>
            </a:r>
            <a:endParaRPr b="0" lang="es-MX" sz="4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9"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sp>
        <p:nvSpPr>
          <p:cNvPr id="160" name="CustomShape 2"/>
          <p:cNvSpPr/>
          <p:nvPr/>
        </p:nvSpPr>
        <p:spPr>
          <a:xfrm>
            <a:off x="484200" y="1097640"/>
            <a:ext cx="8998920" cy="429264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2200" spc="-1" strike="noStrike">
                <a:solidFill>
                  <a:srgbClr val="000000"/>
                </a:solidFill>
                <a:latin typeface="Source Sans Pro"/>
                <a:ea typeface="DejaVu Sans"/>
              </a:rPr>
              <a:t>La probabilidad de un evento puede depender o estar condicionada al valor de probabilidad de otro evento.</a:t>
            </a:r>
            <a:endParaRPr b="0" lang="es-MX" sz="2200" spc="-1" strike="noStrike">
              <a:latin typeface="Arial"/>
            </a:endParaRPr>
          </a:p>
          <a:p>
            <a:pPr>
              <a:lnSpc>
                <a:spcPct val="100000"/>
              </a:lnSpc>
            </a:pP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Ejemplo: Un experimento consiste en lanzar una vez un dado y una moneda. Calcule la probabilidad de obtener como resultados el número 5 y sello</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Sean c, s los valores cara y sello de la moneda, entonces el espacio muestral S es:</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S = {(1,c),(2,c),(3,c),(4,c),(5,c),(6,c),(1,s),(2,s),(3,s),(4,s),(5,s),(6,s)}</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Sea el evento de interés,</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A: obtener como resultados el número 5 y sello.</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A={(5,s)}</a:t>
            </a:r>
            <a:endParaRPr b="0" lang="es-MX" sz="2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502920" y="630720"/>
            <a:ext cx="9070560" cy="43876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1"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sp>
        <p:nvSpPr>
          <p:cNvPr id="162" name="CustomShape 2"/>
          <p:cNvSpPr/>
          <p:nvPr/>
        </p:nvSpPr>
        <p:spPr>
          <a:xfrm>
            <a:off x="495720" y="1135800"/>
            <a:ext cx="8998920" cy="429264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2200" spc="-1" strike="noStrike">
                <a:solidFill>
                  <a:srgbClr val="000000"/>
                </a:solidFill>
                <a:latin typeface="Source Sans Pro"/>
                <a:ea typeface="DejaVu Sans"/>
              </a:rPr>
              <a:t>El evento A contiene un punto muestral. Entonces la probabilidad del evento A es 1 entre 12:</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P(A) = 1/12 ≅ 0.0833</a:t>
            </a:r>
            <a:endParaRPr b="0" lang="es-MX" sz="2200" spc="-1" strike="noStrike">
              <a:latin typeface="Arial"/>
            </a:endParaRPr>
          </a:p>
          <a:p>
            <a:pPr>
              <a:lnSpc>
                <a:spcPct val="100000"/>
              </a:lnSpc>
            </a:pP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Suponga ahora que luego de lanzar el dado y la moneda, nos informan que el número del dado fue impar. ¿Cual es la probabilidad del evento A dado el evento indicado?</a:t>
            </a:r>
            <a:endParaRPr b="0" lang="es-MX" sz="2200" spc="-1" strike="noStrike">
              <a:latin typeface="Arial"/>
            </a:endParaRPr>
          </a:p>
          <a:p>
            <a:pPr>
              <a:lnSpc>
                <a:spcPct val="100000"/>
              </a:lnSpc>
            </a:pP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Sea B este evento conocido:</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B = {(1,c),(3,c),(5,c),(1,s),(3,s),(5,s)}</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Entonces, la probabilidad del evento A dado el evento B, es 1 entre 6:</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P(A) dado B = 1/6 ≅ 0.1667</a:t>
            </a:r>
            <a:endParaRPr b="0" lang="es-MX"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3"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sp>
        <p:nvSpPr>
          <p:cNvPr id="164" name="CustomShape 2"/>
          <p:cNvSpPr/>
          <p:nvPr/>
        </p:nvSpPr>
        <p:spPr>
          <a:xfrm>
            <a:off x="540000" y="1602360"/>
            <a:ext cx="8998920" cy="331848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2200" spc="-1" strike="noStrike">
                <a:solidFill>
                  <a:srgbClr val="000000"/>
                </a:solidFill>
                <a:latin typeface="Source Sans Pro"/>
                <a:ea typeface="DejaVu Sans"/>
              </a:rPr>
              <a:t>Definición: Probabilidad Condicional</a:t>
            </a:r>
            <a:endParaRPr b="0" lang="es-MX" sz="2200" spc="-1" strike="noStrike">
              <a:latin typeface="Arial"/>
            </a:endParaRPr>
          </a:p>
          <a:p>
            <a:pPr>
              <a:lnSpc>
                <a:spcPct val="100000"/>
              </a:lnSpc>
            </a:pPr>
            <a:endParaRPr b="0" lang="es-MX" sz="2200" spc="-1" strike="noStrike">
              <a:latin typeface="Arial"/>
            </a:endParaRPr>
          </a:p>
          <a:p>
            <a:pPr>
              <a:lnSpc>
                <a:spcPct val="100000"/>
              </a:lnSpc>
            </a:pPr>
            <a:endParaRPr b="0" lang="es-MX" sz="2200" spc="-1" strike="noStrike">
              <a:latin typeface="Arial"/>
            </a:endParaRPr>
          </a:p>
          <a:p>
            <a:pPr>
              <a:lnSpc>
                <a:spcPct val="100000"/>
              </a:lnSpc>
            </a:pPr>
            <a:endParaRPr b="0" lang="es-MX" sz="2200" spc="-1" strike="noStrike">
              <a:latin typeface="Arial"/>
            </a:endParaRPr>
          </a:p>
          <a:p>
            <a:pPr>
              <a:lnSpc>
                <a:spcPct val="100000"/>
              </a:lnSpc>
            </a:pPr>
            <a:endParaRPr b="0" lang="es-MX" sz="2200" spc="-1" strike="noStrike">
              <a:latin typeface="Arial"/>
            </a:endParaRPr>
          </a:p>
          <a:p>
            <a:pPr>
              <a:lnSpc>
                <a:spcPct val="100000"/>
              </a:lnSpc>
            </a:pP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Para justificar esta importante fórmula, suponga que S contiene solo dos eventos, A y B.</a:t>
            </a:r>
            <a:endParaRPr b="0" lang="es-MX" sz="2200" spc="-1" strike="noStrike">
              <a:latin typeface="Arial"/>
            </a:endParaRPr>
          </a:p>
          <a:p>
            <a:pPr>
              <a:lnSpc>
                <a:spcPct val="100000"/>
              </a:lnSpc>
            </a:pPr>
            <a:endParaRPr b="0" lang="es-MX" sz="2200" spc="-1" strike="noStrike">
              <a:latin typeface="Arial"/>
            </a:endParaRPr>
          </a:p>
          <a:p>
            <a:pPr>
              <a:lnSpc>
                <a:spcPct val="100000"/>
              </a:lnSpc>
            </a:pPr>
            <a:endParaRPr b="0" lang="es-MX" sz="2200" spc="-1" strike="noStrike">
              <a:latin typeface="Arial"/>
            </a:endParaRPr>
          </a:p>
        </p:txBody>
      </p:sp>
      <p:pic>
        <p:nvPicPr>
          <p:cNvPr id="165" name="" descr=""/>
          <p:cNvPicPr/>
          <p:nvPr/>
        </p:nvPicPr>
        <p:blipFill>
          <a:blip r:embed="rId2"/>
          <a:stretch/>
        </p:blipFill>
        <p:spPr>
          <a:xfrm>
            <a:off x="1091160" y="2035440"/>
            <a:ext cx="8017560" cy="1379160"/>
          </a:xfrm>
          <a:prstGeom prst="rect">
            <a:avLst/>
          </a:prstGeom>
          <a:ln w="180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6"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sp>
        <p:nvSpPr>
          <p:cNvPr id="167" name="CustomShape 2"/>
          <p:cNvSpPr/>
          <p:nvPr/>
        </p:nvSpPr>
        <p:spPr>
          <a:xfrm>
            <a:off x="540000" y="1692000"/>
            <a:ext cx="8998920" cy="313848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1600" spc="-1" strike="noStrike">
                <a:solidFill>
                  <a:srgbClr val="000000"/>
                </a:solidFill>
                <a:latin typeface="Source Sans Pro"/>
                <a:ea typeface="DejaVu Sans"/>
              </a:rPr>
              <a:t>En la siguiente tabla se ha escrito simbólicamente el número de elementos de cada evento, siendo N el total de elementos del espacio muestral:</a:t>
            </a: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p:txBody>
      </p:sp>
      <p:pic>
        <p:nvPicPr>
          <p:cNvPr id="168" name="" descr=""/>
          <p:cNvPicPr/>
          <p:nvPr/>
        </p:nvPicPr>
        <p:blipFill>
          <a:blip r:embed="rId2"/>
          <a:stretch/>
        </p:blipFill>
        <p:spPr>
          <a:xfrm>
            <a:off x="2526480" y="2461680"/>
            <a:ext cx="5179320" cy="1188720"/>
          </a:xfrm>
          <a:prstGeom prst="rect">
            <a:avLst/>
          </a:prstGeom>
          <a:ln w="18000">
            <a:noFill/>
          </a:ln>
        </p:spPr>
      </p:pic>
      <p:pic>
        <p:nvPicPr>
          <p:cNvPr id="169" name="" descr=""/>
          <p:cNvPicPr/>
          <p:nvPr/>
        </p:nvPicPr>
        <p:blipFill>
          <a:blip r:embed="rId3"/>
          <a:stretch/>
        </p:blipFill>
        <p:spPr>
          <a:xfrm>
            <a:off x="503640" y="3616560"/>
            <a:ext cx="8858880" cy="1095480"/>
          </a:xfrm>
          <a:prstGeom prst="rect">
            <a:avLst/>
          </a:prstGeom>
          <a:ln w="1800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0"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sp>
        <p:nvSpPr>
          <p:cNvPr id="171" name="CustomShape 2"/>
          <p:cNvSpPr/>
          <p:nvPr/>
        </p:nvSpPr>
        <p:spPr>
          <a:xfrm>
            <a:off x="528840" y="1706400"/>
            <a:ext cx="8998920" cy="310968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de-AT" sz="1800" spc="-1" strike="noStrike">
                <a:solidFill>
                  <a:srgbClr val="000000"/>
                </a:solidFill>
                <a:latin typeface="Source Sans Pro"/>
                <a:ea typeface="DejaVu Sans"/>
              </a:rPr>
              <a:t>P(A | B) es una función de probabilidad y cumple los axiomas anteriormente escritos.</a:t>
            </a:r>
            <a:endParaRPr b="0" lang="es-MX" sz="1800" spc="-1" strike="noStrike">
              <a:latin typeface="Arial"/>
            </a:endParaRPr>
          </a:p>
        </p:txBody>
      </p:sp>
      <p:pic>
        <p:nvPicPr>
          <p:cNvPr id="172" name="" descr=""/>
          <p:cNvPicPr/>
          <p:nvPr/>
        </p:nvPicPr>
        <p:blipFill>
          <a:blip r:embed="rId2"/>
          <a:stretch/>
        </p:blipFill>
        <p:spPr>
          <a:xfrm>
            <a:off x="415440" y="1260000"/>
            <a:ext cx="8583480" cy="2698920"/>
          </a:xfrm>
          <a:prstGeom prst="rect">
            <a:avLst/>
          </a:prstGeom>
          <a:ln w="1800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3"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sp>
        <p:nvSpPr>
          <p:cNvPr id="174" name="CustomShape 2"/>
          <p:cNvSpPr/>
          <p:nvPr/>
        </p:nvSpPr>
        <p:spPr>
          <a:xfrm>
            <a:off x="528840" y="1838880"/>
            <a:ext cx="8998920" cy="284436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pic>
        <p:nvPicPr>
          <p:cNvPr id="175" name="" descr=""/>
          <p:cNvPicPr/>
          <p:nvPr/>
        </p:nvPicPr>
        <p:blipFill>
          <a:blip r:embed="rId2"/>
          <a:stretch/>
        </p:blipFill>
        <p:spPr>
          <a:xfrm>
            <a:off x="1074240" y="1290240"/>
            <a:ext cx="8017560" cy="1588680"/>
          </a:xfrm>
          <a:prstGeom prst="rect">
            <a:avLst/>
          </a:prstGeom>
          <a:ln w="1800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6"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sp>
        <p:nvSpPr>
          <p:cNvPr id="177" name="CustomShape 2"/>
          <p:cNvSpPr/>
          <p:nvPr/>
        </p:nvSpPr>
        <p:spPr>
          <a:xfrm>
            <a:off x="528840" y="1838880"/>
            <a:ext cx="8998920" cy="284436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
        <p:nvSpPr>
          <p:cNvPr id="178" name="CustomShape 3"/>
          <p:cNvSpPr/>
          <p:nvPr/>
        </p:nvSpPr>
        <p:spPr>
          <a:xfrm>
            <a:off x="248040" y="1511640"/>
            <a:ext cx="9669960" cy="266868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2200" spc="-1" strike="noStrike">
                <a:solidFill>
                  <a:srgbClr val="000000"/>
                </a:solidFill>
                <a:latin typeface="Source Sans Pro"/>
                <a:ea typeface="DejaVu Sans"/>
              </a:rPr>
              <a:t>Ejemplo. En una empresa hay 200 empleados, de los cuales 150 son graduados. 60 empleados realizan trabajo administrativo. De estos últimos, 40 son graduados. Si se toma al azar un empleado, encuentre la probabilidad que,</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a) Sea graduado y no realiza trabajo administrativo.</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b) Sea graduado dado que no realiza trabajo administrativo.</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c) No sea graduado dado que realiza trabajo administrativo</a:t>
            </a:r>
            <a:endParaRPr b="0" lang="es-MX"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9" name="CustomShape 1"/>
          <p:cNvSpPr/>
          <p:nvPr/>
        </p:nvSpPr>
        <p:spPr>
          <a:xfrm>
            <a:off x="502920" y="90720"/>
            <a:ext cx="9070560" cy="94572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sp>
        <p:nvSpPr>
          <p:cNvPr id="180" name="CustomShape 2"/>
          <p:cNvSpPr/>
          <p:nvPr/>
        </p:nvSpPr>
        <p:spPr>
          <a:xfrm>
            <a:off x="281160" y="1179360"/>
            <a:ext cx="9669960" cy="266868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2200" spc="-1" strike="noStrike">
                <a:solidFill>
                  <a:srgbClr val="000000"/>
                </a:solidFill>
                <a:latin typeface="Source Sans Pro"/>
                <a:ea typeface="DejaVu Sans"/>
              </a:rPr>
              <a:t>Solución:</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Sean estos eventos:</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G: el empleado es graduado</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A: el empleado realiza trabajo administrativo</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Para facilitar el cálculo completamos el cuadro con la cantidad de elementos de cada evento.</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Los datos faltantes se los ha escrito con color negro:</a:t>
            </a:r>
            <a:endParaRPr b="0" lang="es-MX" sz="2200" spc="-1" strike="noStrike">
              <a:latin typeface="Arial"/>
            </a:endParaRPr>
          </a:p>
        </p:txBody>
      </p:sp>
      <p:pic>
        <p:nvPicPr>
          <p:cNvPr id="181" name="" descr=""/>
          <p:cNvPicPr/>
          <p:nvPr/>
        </p:nvPicPr>
        <p:blipFill>
          <a:blip r:embed="rId2"/>
          <a:stretch/>
        </p:blipFill>
        <p:spPr>
          <a:xfrm>
            <a:off x="2473920" y="3780000"/>
            <a:ext cx="5265000" cy="1150920"/>
          </a:xfrm>
          <a:prstGeom prst="rect">
            <a:avLst/>
          </a:prstGeom>
          <a:ln w="180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2022-03-06T23:46:29Z</dcterms:created>
  <dc:creator/>
  <dc:description/>
  <dc:language>es-MX</dc:language>
  <cp:lastModifiedBy/>
  <dcterms:modified xsi:type="dcterms:W3CDTF">2022-04-27T04:54:20Z</dcterms:modified>
  <cp:revision>11</cp:revision>
  <dc:subject/>
  <dc:title>Vivid</dc:title>
</cp:coreProperties>
</file>

<file path=docProps/custom.xml><?xml version="1.0" encoding="utf-8"?>
<Properties xmlns="http://schemas.openxmlformats.org/officeDocument/2006/custom-properties" xmlns:vt="http://schemas.openxmlformats.org/officeDocument/2006/docPropsVTypes"/>
</file>