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53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63.png" ContentType="image/png"/>
  <Override PartName="/ppt/media/image60.png" ContentType="image/png"/>
  <Override PartName="/ppt/media/image23.png" ContentType="image/png"/>
  <Override PartName="/ppt/media/image14.wmf" ContentType="image/x-wmf"/>
  <Override PartName="/ppt/media/image57.png" ContentType="image/png"/>
  <Override PartName="/ppt/media/image20.png" ContentType="image/png"/>
  <Override PartName="/ppt/media/image22.png" ContentType="image/png"/>
  <Override PartName="/ppt/media/image21.png" ContentType="image/png"/>
  <Override PartName="/ppt/media/image32.png" ContentType="image/png"/>
  <Override PartName="/ppt/media/image2.png" ContentType="image/png"/>
  <Override PartName="/ppt/media/image61.png" ContentType="image/png"/>
  <Override PartName="/ppt/media/image24.png" ContentType="image/png"/>
  <Override PartName="/ppt/media/image29.png" ContentType="image/png"/>
  <Override PartName="/ppt/media/image31.png" ContentType="image/png"/>
  <Override PartName="/ppt/media/image62.png" ContentType="image/png"/>
  <Override PartName="/ppt/media/image25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58.png" ContentType="image/png"/>
  <Override PartName="/ppt/media/image15.wmf" ContentType="image/x-wmf"/>
  <Override PartName="/ppt/media/image54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59.png" ContentType="image/png"/>
  <Override PartName="/ppt/media/image16.wmf" ContentType="image/x-wmf"/>
  <Override PartName="/ppt/media/image55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17.wmf" ContentType="image/x-wmf"/>
  <Override PartName="/ppt/media/image56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779280"/>
            <a:ext cx="10077480" cy="18878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360" y="-1800"/>
            <a:ext cx="1007748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360" y="-1800"/>
            <a:ext cx="1007748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360" y="-1800"/>
            <a:ext cx="1007748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 flipV="1">
            <a:off x="360" y="-1800"/>
            <a:ext cx="10077480" cy="1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360" y="5579280"/>
            <a:ext cx="10077480" cy="8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6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17.wmf"/><Relationship Id="rId10" Type="http://schemas.openxmlformats.org/officeDocument/2006/relationships/image" Target="../media/image18.png"/><Relationship Id="rId1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Arial"/>
                <a:ea typeface="DejaVu Sans"/>
              </a:rPr>
              <a:t>U2 Variables Aleatorias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39640" y="4139280"/>
            <a:ext cx="881820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Una variable aleatoria es una función medible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VARIABLES ALEATORIAS DISCRETAS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618120" y="1439640"/>
            <a:ext cx="8919000" cy="34279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79640" y="1079640"/>
            <a:ext cx="9717480" cy="1078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Las Variables Aleatorias establecen correspondencia del espacio muestral S al conjunto de los números reales. Esta correspondencia es funcional y se la puede definir formalmente.</a:t>
            </a:r>
            <a:endParaRPr b="0" lang="es-MX" sz="22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179640" y="2159640"/>
            <a:ext cx="9537480" cy="2891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VARIABLES ALEATORIAS DISCRETAS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539640" y="1293840"/>
            <a:ext cx="9070200" cy="4181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79640" y="1230480"/>
            <a:ext cx="9717480" cy="16938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Para cada variable aleatoria el rango es un subconjunto de los reales. Según el tipo de correspondencia establecida, las variables aleatorias pueden ser discretas o continuas.</a:t>
            </a:r>
            <a:endParaRPr b="0" lang="es-MX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 el ejemplo de las monedas, X es una variable aleatoria discreta pues su rango es un subconjunto de los enteros. Además es finita.</a:t>
            </a:r>
            <a:endParaRPr b="0" lang="es-MX" sz="22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599400" y="2926080"/>
            <a:ext cx="8757720" cy="25938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DE PROBABILIDAD DE UNA VARIABLE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ALEATORIA DISCRETA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62520" y="1190520"/>
            <a:ext cx="8997480" cy="72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Cada valor de una variable aleatoria discreta puede asociarse a un valor de probabilidad</a:t>
            </a:r>
            <a:endParaRPr b="0" lang="es-MX" sz="22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179640" y="2159640"/>
            <a:ext cx="9537480" cy="1337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DE PROBABILIDAD DE UNA VARIABLE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ALEATORIA DISCRETA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2"/>
          <a:stretch/>
        </p:blipFill>
        <p:spPr>
          <a:xfrm>
            <a:off x="359640" y="1233720"/>
            <a:ext cx="9357480" cy="3803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DE PROBABILIDAD DE UNA VARIABLE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ALEATORIA DISCRETA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2"/>
          <a:srcRect l="0" t="0" r="0" b="30880"/>
          <a:stretch/>
        </p:blipFill>
        <p:spPr>
          <a:xfrm>
            <a:off x="315360" y="1283760"/>
            <a:ext cx="9177480" cy="2493360"/>
          </a:xfrm>
          <a:prstGeom prst="rect">
            <a:avLst/>
          </a:prstGeom>
          <a:ln w="18000">
            <a:noFill/>
          </a:ln>
        </p:spPr>
      </p:pic>
      <p:sp>
        <p:nvSpPr>
          <p:cNvPr id="258" name="CustomShape 2"/>
          <p:cNvSpPr/>
          <p:nvPr/>
        </p:nvSpPr>
        <p:spPr>
          <a:xfrm>
            <a:off x="359640" y="3943800"/>
            <a:ext cx="9177480" cy="7336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 correspondencia que establece </a:t>
            </a:r>
            <a:r>
              <a:rPr b="1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</a:t>
            </a: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puede describirse en </a:t>
            </a:r>
            <a:r>
              <a:rPr b="1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forma tabular</a:t>
            </a: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como en el ejemplo</a:t>
            </a:r>
            <a:endParaRPr b="0" lang="es-MX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de las tres monedas. También puede describirse </a:t>
            </a:r>
            <a:r>
              <a:rPr b="1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gráficamente</a:t>
            </a: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, y en algunos casos mediante</a:t>
            </a:r>
            <a:endParaRPr b="0" lang="es-MX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una </a:t>
            </a:r>
            <a:r>
              <a:rPr b="1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fórmula matemática</a:t>
            </a: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como se verá en las siguientes unidades temáticas.</a:t>
            </a:r>
            <a:endParaRPr b="0" lang="es-MX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DE PROBABILIDAD DE UNA VARIABLE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ALEATORIA DISCRETA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1623960" y="1002240"/>
            <a:ext cx="6778080" cy="4587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DE PROBABILIDAD DE UNA VARIABLE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ALEATORIA DISCRETA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962280" y="1200600"/>
            <a:ext cx="8037360" cy="419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II.C Valor esperado de una variable aleatoria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29120" y="1220400"/>
            <a:ext cx="9288000" cy="29926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VALOR ESPERADO DE UNA VARIABLE ALEATORIA DISCRETA</a:t>
            </a:r>
            <a:endParaRPr b="0" lang="es-MX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El Valor Esperado o Media es una medida estadística que describe la tendencia central de una variable aleatoria. Podemos pensar que representa el valor promedio que tomaría la variable</a:t>
            </a:r>
            <a:endParaRPr b="0" lang="es-MX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aleatoria si el experimento se realizara un gran número de veces en condiciones similares.</a:t>
            </a:r>
            <a:endParaRPr b="0" lang="es-MX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Definición formal de 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39640" y="1259640"/>
            <a:ext cx="8997840" cy="31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Probability spaces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 propósito en estas primeras diapositivas es presentar una estructura matemática formal, llamada espacio de probabilidad, la cual constituye la base para el tratamiento matemático de los fenómenos aleatorios.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 espacio de probabilidad está formado por tres componentes: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Ω</a:t>
            </a: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 un espacio muestral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     </a:t>
            </a: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una sigma álgebra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P una medida de probabilidad definida sobre la sigma álgebra. 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5246640" y="4116960"/>
            <a:ext cx="331200" cy="30276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550440" y="3702600"/>
            <a:ext cx="408240" cy="33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1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VALOR ESPERADO DE UNA VARIABLE ALEATORIA DISCRETA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719640" y="1259640"/>
            <a:ext cx="8639280" cy="2157840"/>
          </a:xfrm>
          <a:prstGeom prst="rect">
            <a:avLst/>
          </a:prstGeom>
          <a:ln w="18000">
            <a:noFill/>
          </a:ln>
        </p:spPr>
      </p:pic>
      <p:sp>
        <p:nvSpPr>
          <p:cNvPr id="267" name="CustomShape 2"/>
          <p:cNvSpPr/>
          <p:nvPr/>
        </p:nvSpPr>
        <p:spPr>
          <a:xfrm>
            <a:off x="539640" y="3526560"/>
            <a:ext cx="9177480" cy="720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 definición representa la suma de los valores de X ponderados con su valor de probabilidad.</a:t>
            </a:r>
            <a:endParaRPr b="0" lang="es-MX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VARIABLES ALEATORIAS DISCRETAS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2"/>
          <a:stretch/>
        </p:blipFill>
        <p:spPr>
          <a:xfrm>
            <a:off x="539640" y="1293840"/>
            <a:ext cx="9070200" cy="4181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1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VALOR ESPERADO DE UNA VARIABLE ALEATORIA DISCRETA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379800" y="1274760"/>
            <a:ext cx="8919360" cy="3972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DE PROBABILIDAD ACUMULADA DE UNA VARIABLE ALEATORIA DISCRETA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40000" y="1121760"/>
            <a:ext cx="89996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200" spc="-1" strike="noStrike">
                <a:latin typeface="Arial"/>
              </a:rPr>
              <a:t>En el ejemplo anterior, el valor esperado se ubica en el centro de la distribución de los valores de X. Esto se debe a que la distribución de probabilidad de X es simétrica alrededor de la media.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540000" y="1620000"/>
            <a:ext cx="89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DISTRIBUCIÓN DE PROBABILIDAD ACUMULADA DE UNA VARIABLE ALEATORIA DISCRETA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720000" y="2340000"/>
            <a:ext cx="8075160" cy="317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DE PROBABILIDAD ACUMULADA DE UNA VARIABLE ALEATORIA DISCRETA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1050480" y="1495800"/>
            <a:ext cx="8065800" cy="265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DE PROBABILIDAD ACUMULADA DE UNA VARIABLE ALEATORIA DISCRETA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1059840" y="1400400"/>
            <a:ext cx="8046720" cy="399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DE PROBABILIDAD ACUMULADA DE UNA VARIABLE ALEATORIA DISCRETA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1080000" y="1260000"/>
            <a:ext cx="8075160" cy="426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DE PROBABILIDAD ACUMULADA DE UNA VARIABLE ALEATORIA DISCRETA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2"/>
          <a:stretch/>
        </p:blipFill>
        <p:spPr>
          <a:xfrm>
            <a:off x="1045800" y="1146960"/>
            <a:ext cx="8075160" cy="421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59640" y="359640"/>
            <a:ext cx="9209880" cy="29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REFERENCIAS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de-AT" sz="1600" spc="-1" strike="noStrike">
                <a:solidFill>
                  <a:srgbClr val="009eda"/>
                </a:solidFill>
                <a:latin typeface="Source Sans Pro Black"/>
                <a:ea typeface="DejaVu Sans"/>
              </a:rPr>
              <a:t>[Hoel] Hoel P.G., Port S. C., Stone C. J., Introduction to Probability Theory, Houghton-Mifflin, 1971.</a:t>
            </a:r>
            <a:endParaRPr b="0" lang="es-MX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de-AT" sz="1600" spc="-1" strike="noStrike">
                <a:solidFill>
                  <a:srgbClr val="009eda"/>
                </a:solidFill>
                <a:latin typeface="Source Sans Pro Black"/>
                <a:ea typeface="DejaVu Sans"/>
              </a:rPr>
              <a:t>[Rodriguez] Rodriguez Ojeda, L. (2007). PROBABILIDAD Y ESTADÍSTICA BÁSICA PARA INGENIEROS</a:t>
            </a: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de-AT" sz="1600" spc="-1" strike="noStrike">
                <a:solidFill>
                  <a:srgbClr val="009eda"/>
                </a:solidFill>
                <a:latin typeface="Source Sans Pro Black"/>
                <a:ea typeface="DejaVu Sans"/>
              </a:rPr>
              <a:t>[Walpole] Walpole R.E, Myers R. H., Myers S.L., Probabilidad y Estadística para Ingenieros. Pearson, 2012.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Definición formal de 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61440" y="1620000"/>
            <a:ext cx="827784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Ω</a:t>
            </a: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   Un </a:t>
            </a:r>
            <a:r>
              <a:rPr b="1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espacio muestral</a:t>
            </a: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es definido como el conjunto de todos los resultados posibles de un experimento aleatorio.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Definición [Sigma-álgebra]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731160" y="2905560"/>
            <a:ext cx="8112960" cy="2274840"/>
          </a:xfrm>
          <a:prstGeom prst="rect">
            <a:avLst/>
          </a:prstGeom>
          <a:ln w="0"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374040" y="1304280"/>
            <a:ext cx="80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Definición [Espacio muestral]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Definición formal de 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39640" y="1094400"/>
            <a:ext cx="899784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Definición [Medida de probabilidad]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535680" y="1490040"/>
            <a:ext cx="8103600" cy="318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Definición formal de Variables Aleatorias discretas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rcRect l="0" t="11755" r="0" b="35278"/>
          <a:stretch/>
        </p:blipFill>
        <p:spPr>
          <a:xfrm>
            <a:off x="765000" y="3600000"/>
            <a:ext cx="8461440" cy="1618920"/>
          </a:xfrm>
          <a:prstGeom prst="rect">
            <a:avLst/>
          </a:prstGeom>
          <a:ln w="0"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778320" y="3187080"/>
            <a:ext cx="845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Definición [Variable aleatoria discreta real valuada]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1080000" y="1749240"/>
            <a:ext cx="8074800" cy="7700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742320" y="1295640"/>
            <a:ext cx="80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Definición [Espacio de probabilidad]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II.A 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59640" y="1259640"/>
            <a:ext cx="8997480" cy="1258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VARIABLES ALEATORIAS DISCRETAS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 la unidad 1 se mostró cómo calcular la probabilidad de </a:t>
            </a:r>
            <a:r>
              <a:rPr b="1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eventos</a:t>
            </a:r>
            <a:r>
              <a:rPr b="0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de un espacio muestral </a:t>
            </a:r>
            <a:r>
              <a:rPr b="1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</a:t>
            </a:r>
            <a:r>
              <a:rPr b="0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. Las variables aleatorias definen reglas para establecer correspondencias de los elementos de </a:t>
            </a:r>
            <a:r>
              <a:rPr b="1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</a:t>
            </a:r>
            <a:r>
              <a:rPr b="0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con los números reales, para luego asignarles un valor de probabilidad.</a:t>
            </a:r>
            <a:endParaRPr b="0" lang="es-MX" sz="16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359640" y="2519640"/>
            <a:ext cx="8461440" cy="305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Una variable aleatoria discreta es una función medible</a:t>
            </a:r>
            <a:endParaRPr b="0" lang="es-MX" sz="4500" spc="-1" strike="noStrike">
              <a:latin typeface="Arial"/>
            </a:endParaRPr>
          </a:p>
        </p:txBody>
      </p:sp>
      <p:graphicFrame>
        <p:nvGraphicFramePr>
          <p:cNvPr id="218" name="Object 2"/>
          <p:cNvGraphicFramePr/>
          <p:nvPr/>
        </p:nvGraphicFramePr>
        <p:xfrm>
          <a:off x="2023560" y="2307240"/>
          <a:ext cx="6117480" cy="107640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219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2023560" y="2307240"/>
                    <a:ext cx="6117480" cy="1076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20" name="Object 3"/>
          <p:cNvGraphicFramePr/>
          <p:nvPr/>
        </p:nvGraphicFramePr>
        <p:xfrm>
          <a:off x="2023560" y="2307240"/>
          <a:ext cx="6117480" cy="1076400"/>
        </p:xfrm>
        <a:graphic>
          <a:graphicData uri="http://schemas.openxmlformats.org/presentationml/2006/ole">
            <p:oleObj r:id="rId4" spid="">
              <p:embed/>
              <p:pic>
                <p:nvPicPr>
                  <p:cNvPr id="221" name="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2023560" y="2307240"/>
                    <a:ext cx="6117480" cy="1076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22" name="Object 4"/>
          <p:cNvGraphicFramePr/>
          <p:nvPr/>
        </p:nvGraphicFramePr>
        <p:xfrm>
          <a:off x="2023560" y="2307240"/>
          <a:ext cx="6117480" cy="1076400"/>
        </p:xfrm>
        <a:graphic>
          <a:graphicData uri="http://schemas.openxmlformats.org/presentationml/2006/ole">
            <p:oleObj r:id="rId6" spid="">
              <p:embed/>
              <p:pic>
                <p:nvPicPr>
                  <p:cNvPr id="223" name="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2023560" y="2307240"/>
                    <a:ext cx="6117480" cy="1076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24" name="Object 5"/>
          <p:cNvGraphicFramePr/>
          <p:nvPr/>
        </p:nvGraphicFramePr>
        <p:xfrm>
          <a:off x="720360" y="1439640"/>
          <a:ext cx="6117480" cy="1076400"/>
        </p:xfrm>
        <a:graphic>
          <a:graphicData uri="http://schemas.openxmlformats.org/presentationml/2006/ole">
            <p:oleObj r:id="rId8" spid="">
              <p:embed/>
              <p:pic>
                <p:nvPicPr>
                  <p:cNvPr id="225" name="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720360" y="1439640"/>
                    <a:ext cx="6117480" cy="1076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226" name="" descr=""/>
          <p:cNvPicPr/>
          <p:nvPr/>
        </p:nvPicPr>
        <p:blipFill>
          <a:blip r:embed="rId10"/>
          <a:stretch/>
        </p:blipFill>
        <p:spPr>
          <a:xfrm>
            <a:off x="259920" y="1417320"/>
            <a:ext cx="9323280" cy="19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Definición formal de 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39640" y="1259640"/>
            <a:ext cx="881784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Algunos puntos a enfatizar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2300040" y="1605600"/>
            <a:ext cx="5798160" cy="398520"/>
          </a:xfrm>
          <a:prstGeom prst="rect">
            <a:avLst/>
          </a:prstGeom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711720" y="2363040"/>
            <a:ext cx="8826120" cy="105552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3"/>
          <p:cNvSpPr/>
          <p:nvPr/>
        </p:nvSpPr>
        <p:spPr>
          <a:xfrm>
            <a:off x="719640" y="2159640"/>
            <a:ext cx="7018560" cy="538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"/>
          <p:cNvSpPr/>
          <p:nvPr/>
        </p:nvSpPr>
        <p:spPr>
          <a:xfrm>
            <a:off x="3419640" y="3059280"/>
            <a:ext cx="6118560" cy="358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2560" y="90360"/>
            <a:ext cx="90691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Definición formal de 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39640" y="1259640"/>
            <a:ext cx="8817840" cy="264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 decir, por brevedad, en la literatura,</a:t>
            </a:r>
            <a:endParaRPr b="0" lang="es-MX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suele escribirse</a:t>
            </a: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Y en lugar de</a:t>
            </a:r>
            <a:endParaRPr b="0" lang="es-MX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suele escribirse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4139640" y="2304000"/>
            <a:ext cx="1083960" cy="360000"/>
          </a:xfrm>
          <a:prstGeom prst="rect">
            <a:avLst/>
          </a:prstGeom>
          <a:ln w="0">
            <a:noFill/>
          </a:ln>
        </p:spPr>
      </p:pic>
      <p:pic>
        <p:nvPicPr>
          <p:cNvPr id="236" name="" descr=""/>
          <p:cNvPicPr/>
          <p:nvPr/>
        </p:nvPicPr>
        <p:blipFill>
          <a:blip r:embed="rId3"/>
          <a:stretch/>
        </p:blipFill>
        <p:spPr>
          <a:xfrm>
            <a:off x="3765600" y="3138120"/>
            <a:ext cx="2341440" cy="36000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4"/>
          <a:stretch/>
        </p:blipFill>
        <p:spPr>
          <a:xfrm>
            <a:off x="3599640" y="1619640"/>
            <a:ext cx="3121920" cy="71280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5"/>
          <a:stretch/>
        </p:blipFill>
        <p:spPr>
          <a:xfrm>
            <a:off x="4188240" y="2699640"/>
            <a:ext cx="1788840" cy="598320"/>
          </a:xfrm>
          <a:prstGeom prst="rect">
            <a:avLst/>
          </a:prstGeom>
          <a:ln w="0">
            <a:noFill/>
          </a:ln>
        </p:spPr>
      </p:pic>
      <p:pic>
        <p:nvPicPr>
          <p:cNvPr id="239" name="" descr=""/>
          <p:cNvPicPr/>
          <p:nvPr/>
        </p:nvPicPr>
        <p:blipFill>
          <a:blip r:embed="rId6"/>
          <a:stretch/>
        </p:blipFill>
        <p:spPr>
          <a:xfrm>
            <a:off x="3239640" y="3599280"/>
            <a:ext cx="3721680" cy="655560"/>
          </a:xfrm>
          <a:prstGeom prst="rect">
            <a:avLst/>
          </a:prstGeom>
          <a:ln w="0">
            <a:noFill/>
          </a:ln>
        </p:spPr>
      </p:pic>
      <p:pic>
        <p:nvPicPr>
          <p:cNvPr id="240" name="" descr=""/>
          <p:cNvPicPr/>
          <p:nvPr/>
        </p:nvPicPr>
        <p:blipFill>
          <a:blip r:embed="rId7"/>
          <a:stretch/>
        </p:blipFill>
        <p:spPr>
          <a:xfrm>
            <a:off x="4139640" y="4562640"/>
            <a:ext cx="2150640" cy="65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2022-03-15T21:57:04Z</dcterms:created>
  <dc:creator/>
  <dc:description/>
  <dc:language>es-MX</dc:language>
  <cp:lastModifiedBy/>
  <dcterms:modified xsi:type="dcterms:W3CDTF">2022-03-28T10:43:00Z</dcterms:modified>
  <cp:revision>30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