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28.png" ContentType="image/png"/>
  <Override PartName="/ppt/media/image5.png" ContentType="image/png"/>
  <Override PartName="/ppt/media/image30.png" ContentType="image/png"/>
  <Override PartName="/ppt/media/image9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780000"/>
            <a:ext cx="10079640" cy="188964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16200000" dist="180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0" lang="es-MX" sz="1800" spc="-1" strike="noStrike">
                <a:latin typeface="Arial"/>
              </a:rPr>
              <a:t>Pulse para editar el formato del texto de título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texto del esquema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 flipV="1">
            <a:off x="0" y="-720"/>
            <a:ext cx="10079640" cy="107964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0" lang="es-MX" sz="1800" spc="-1" strike="noStrike">
                <a:latin typeface="Arial"/>
              </a:rPr>
              <a:t>Pulse para editar el formato del texto de título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640" cy="404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Pulse para editar el formato de texto del esquema</a:t>
            </a:r>
            <a:endParaRPr b="0" lang="es-MX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latin typeface="Arial"/>
              </a:rPr>
              <a:t>Segundo nivel del esquema</a:t>
            </a:r>
            <a:endParaRPr b="0" lang="es-MX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Tercer nivel del esquema</a:t>
            </a:r>
            <a:endParaRPr b="0" lang="es-MX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latin typeface="Arial"/>
              </a:rPr>
              <a:t>Cuarto nivel del esquema</a:t>
            </a:r>
            <a:endParaRPr b="0" lang="es-MX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Quinto nivel del esquema</a:t>
            </a:r>
            <a:endParaRPr b="0" lang="es-MX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Sexto nivel del esquema</a:t>
            </a:r>
            <a:endParaRPr b="0" lang="es-MX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Séptimo nivel del esquema</a:t>
            </a:r>
            <a:endParaRPr b="0" lang="es-MX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 flipV="1">
            <a:off x="0" y="-720"/>
            <a:ext cx="10079640" cy="107964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0" lang="es-MX" sz="1800" spc="-1" strike="noStrike">
                <a:latin typeface="Arial"/>
              </a:rPr>
              <a:t>Pulse para editar el formato del texto de título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640" cy="404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Pulse para editar el formato de texto del esquema</a:t>
            </a:r>
            <a:endParaRPr b="0" lang="es-MX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latin typeface="Arial"/>
              </a:rPr>
              <a:t>Segundo nivel del esquema</a:t>
            </a:r>
            <a:endParaRPr b="0" lang="es-MX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Tercer nivel del esquema</a:t>
            </a:r>
            <a:endParaRPr b="0" lang="es-MX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latin typeface="Arial"/>
              </a:rPr>
              <a:t>Cuarto nivel del esquema</a:t>
            </a:r>
            <a:endParaRPr b="0" lang="es-MX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Quinto nivel del esquema</a:t>
            </a:r>
            <a:endParaRPr b="0" lang="es-MX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Sexto nivel del esquema</a:t>
            </a:r>
            <a:endParaRPr b="0" lang="es-MX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Séptimo nivel del esquema</a:t>
            </a:r>
            <a:endParaRPr b="0" lang="es-MX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 flipV="1">
            <a:off x="0" y="-720"/>
            <a:ext cx="10079640" cy="17964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8" name="CustomShape 2"/>
          <p:cNvSpPr/>
          <p:nvPr/>
        </p:nvSpPr>
        <p:spPr>
          <a:xfrm>
            <a:off x="0" y="5580000"/>
            <a:ext cx="10079640" cy="8964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162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9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MX" sz="4400" spc="-1" strike="noStrike">
                <a:latin typeface="Arial"/>
              </a:rPr>
              <a:t>Pulse para editar el formato del texto de título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texto del esquema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450000" y="270000"/>
            <a:ext cx="8999640" cy="32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6000" spc="-1" strike="noStrike">
                <a:solidFill>
                  <a:srgbClr val="04617b"/>
                </a:solidFill>
                <a:latin typeface="Source Sans Pro Light"/>
              </a:rPr>
              <a:t>III.B Distribución de Probabilidad Binomial (Ejemplos)</a:t>
            </a:r>
            <a:endParaRPr b="0" lang="es-MX" sz="60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450000" y="3870000"/>
            <a:ext cx="8999640" cy="116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de-AT" sz="2700" spc="-1" strike="noStrike">
                <a:solidFill>
                  <a:srgbClr val="dbf5f9"/>
                </a:solidFill>
                <a:latin typeface="Source Sans Pro"/>
              </a:rPr>
              <a:t>TEMA III.B (EJEMPLOS)</a:t>
            </a:r>
            <a:endParaRPr b="0" lang="es-MX" sz="2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502920" y="90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MEDIA Y VARIANZA DE LA DISTRIBUCIÓN BINOMIAL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2"/>
          <a:stretch/>
        </p:blipFill>
        <p:spPr>
          <a:xfrm>
            <a:off x="1138320" y="1232280"/>
            <a:ext cx="7875360" cy="37040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502920" y="90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MEDIA Y VARIANZA DE LA DISTRIBUCIÓN BINOMIAL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2"/>
          <a:stretch/>
        </p:blipFill>
        <p:spPr>
          <a:xfrm>
            <a:off x="1219320" y="1260000"/>
            <a:ext cx="7713360" cy="39322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502920" y="90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MEDIA Y VARIANZA DE LA DISTRIBUCIÓN BINOMIAL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2"/>
          <a:stretch/>
        </p:blipFill>
        <p:spPr>
          <a:xfrm>
            <a:off x="1205280" y="1199160"/>
            <a:ext cx="7741800" cy="32943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502920" y="90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31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MEDIA Y VARIANZA DE LA DISTRIBUCIÓN BINOMIAL (EJEMPLO)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2"/>
          <a:stretch/>
        </p:blipFill>
        <p:spPr>
          <a:xfrm>
            <a:off x="1133640" y="1603800"/>
            <a:ext cx="7884720" cy="24847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502920" y="90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31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MATLAB</a:t>
            </a:r>
            <a:br/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Probabilidad con la distribución binomial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2"/>
          <a:stretch/>
        </p:blipFill>
        <p:spPr>
          <a:xfrm>
            <a:off x="1043280" y="1365840"/>
            <a:ext cx="8065800" cy="29610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502920" y="90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31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MATLAB</a:t>
            </a:r>
            <a:br/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Probabilidad con la distribución binomial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186" name="" descr=""/>
          <p:cNvPicPr/>
          <p:nvPr/>
        </p:nvPicPr>
        <p:blipFill>
          <a:blip r:embed="rId2"/>
          <a:stretch/>
        </p:blipFill>
        <p:spPr>
          <a:xfrm>
            <a:off x="1043280" y="1194480"/>
            <a:ext cx="8065800" cy="33037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502920" y="90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8" name="" descr=""/>
          <p:cNvPicPr/>
          <p:nvPr/>
        </p:nvPicPr>
        <p:blipFill>
          <a:blip r:embed="rId2"/>
          <a:stretch/>
        </p:blipFill>
        <p:spPr>
          <a:xfrm>
            <a:off x="1047960" y="208440"/>
            <a:ext cx="8056080" cy="52754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502920" y="90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02920" y="630720"/>
            <a:ext cx="9071280" cy="438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TextShape 2"/>
          <p:cNvSpPr txBox="1"/>
          <p:nvPr/>
        </p:nvSpPr>
        <p:spPr>
          <a:xfrm>
            <a:off x="61920" y="987840"/>
            <a:ext cx="10028880" cy="115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de-AT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REFERENCIAS</a:t>
            </a:r>
            <a:endParaRPr b="0" lang="es-MX" sz="1800" spc="-1" strike="noStrike">
              <a:latin typeface="Arial"/>
            </a:endParaRPr>
          </a:p>
          <a:p>
            <a:endParaRPr b="0" lang="es-MX" sz="1800" spc="-1" strike="noStrike">
              <a:latin typeface="Arial"/>
            </a:endParaRPr>
          </a:p>
          <a:p>
            <a:r>
              <a:rPr b="0" lang="de-AT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Rodriguez Ojeda, L. (2007). Probabilidad y Estadística Básica para Ingenieros. Escuela Superior Politécnica del Litoral, ESPOL, Guayaquil, Ecuador.</a:t>
            </a:r>
            <a:endParaRPr b="0" lang="es-MX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02920" y="90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31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Ejemplo de un problema cuyo modelo de probabilidad es binomial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2"/>
          <a:srcRect l="0" t="0" r="0" b="84247"/>
          <a:stretch/>
        </p:blipFill>
        <p:spPr>
          <a:xfrm>
            <a:off x="1108800" y="1402560"/>
            <a:ext cx="7999200" cy="5630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502920" y="90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31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Ejemplo de un problema cuyo modelo de probabilidad es binomial (Respuesta)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2"/>
          <a:srcRect l="0" t="0" r="0" b="-1196"/>
          <a:stretch/>
        </p:blipFill>
        <p:spPr>
          <a:xfrm>
            <a:off x="1098360" y="1326960"/>
            <a:ext cx="7999200" cy="36226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502920" y="90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Ejemplo (Modelo de probabilidad binomial)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2"/>
          <a:srcRect l="0" t="0" r="0" b="74797"/>
          <a:stretch/>
        </p:blipFill>
        <p:spPr>
          <a:xfrm>
            <a:off x="1077120" y="1254240"/>
            <a:ext cx="7922520" cy="14277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02920" y="90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6" name="" descr=""/>
          <p:cNvPicPr/>
          <p:nvPr/>
        </p:nvPicPr>
        <p:blipFill>
          <a:blip r:embed="rId2"/>
          <a:srcRect l="0" t="0" r="0" b="-19"/>
          <a:stretch/>
        </p:blipFill>
        <p:spPr>
          <a:xfrm>
            <a:off x="1620000" y="247680"/>
            <a:ext cx="7199640" cy="51519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502920" y="90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31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DISTRIBUCIÓN DE PROBABILIDAD BINOMIAL ACUMULADA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2"/>
          <a:stretch/>
        </p:blipFill>
        <p:spPr>
          <a:xfrm>
            <a:off x="1080000" y="1260000"/>
            <a:ext cx="7884720" cy="19418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502920" y="90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14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GRAFICO DE LA DISTRIBUCIÓN BINOMIAL</a:t>
            </a:r>
            <a:br/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La distribución binomial tiene su gráfico con forma simétrica cuando p=0.5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1994760" y="1141920"/>
            <a:ext cx="6304320" cy="43779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502920" y="90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11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Si p&gt;0.5, la forma de la distribución binomial tiene sesgo negativo .</a:t>
            </a:r>
            <a:br/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Si p&lt;0.5, la forma de la distribución binomial tiene sesgo positivo .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2"/>
          <a:stretch/>
        </p:blipFill>
        <p:spPr>
          <a:xfrm>
            <a:off x="2066760" y="1081080"/>
            <a:ext cx="5995800" cy="43387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502920" y="90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MEDIA Y VARIANZA DE LA DISTRIBUCIÓN BINOMIAL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2"/>
          <a:stretch/>
        </p:blipFill>
        <p:spPr>
          <a:xfrm>
            <a:off x="1128960" y="1260000"/>
            <a:ext cx="7894440" cy="17132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Application>LibreOffice/7.0.4.2$Linux_X86_64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2022-05-08T22:33:51Z</dcterms:created>
  <dc:creator/>
  <dc:description/>
  <dc:language>es-MX</dc:language>
  <cp:lastModifiedBy/>
  <dcterms:modified xsi:type="dcterms:W3CDTF">2022-05-23T03:24:56Z</dcterms:modified>
  <cp:revision>6</cp:revision>
  <dc:subject/>
  <dc:title>Vivid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