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53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E8B9-405D-46CB-9A2F-1D4BFD4CD053}" type="datetimeFigureOut">
              <a:rPr lang="en-US" smtClean="0"/>
              <a:t>21-Feb-17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7A932-4FEE-4B8D-B702-6C5B29FA4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5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E8B9-405D-46CB-9A2F-1D4BFD4CD053}" type="datetimeFigureOut">
              <a:rPr lang="en-US" smtClean="0"/>
              <a:t>21-Feb-17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7A932-4FEE-4B8D-B702-6C5B29FA4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11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E8B9-405D-46CB-9A2F-1D4BFD4CD053}" type="datetimeFigureOut">
              <a:rPr lang="en-US" smtClean="0"/>
              <a:t>21-Feb-17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7A932-4FEE-4B8D-B702-6C5B29FA4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66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E8B9-405D-46CB-9A2F-1D4BFD4CD053}" type="datetimeFigureOut">
              <a:rPr lang="en-US" smtClean="0"/>
              <a:t>21-Feb-17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7A932-4FEE-4B8D-B702-6C5B29FA4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45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E8B9-405D-46CB-9A2F-1D4BFD4CD053}" type="datetimeFigureOut">
              <a:rPr lang="en-US" smtClean="0"/>
              <a:t>21-Feb-17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7A932-4FEE-4B8D-B702-6C5B29FA4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15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E8B9-405D-46CB-9A2F-1D4BFD4CD053}" type="datetimeFigureOut">
              <a:rPr lang="en-US" smtClean="0"/>
              <a:t>21-Feb-17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7A932-4FEE-4B8D-B702-6C5B29FA4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94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E8B9-405D-46CB-9A2F-1D4BFD4CD053}" type="datetimeFigureOut">
              <a:rPr lang="en-US" smtClean="0"/>
              <a:t>21-Feb-17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7A932-4FEE-4B8D-B702-6C5B29FA4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E8B9-405D-46CB-9A2F-1D4BFD4CD053}" type="datetimeFigureOut">
              <a:rPr lang="en-US" smtClean="0"/>
              <a:t>21-Feb-17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7A932-4FEE-4B8D-B702-6C5B29FA4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8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E8B9-405D-46CB-9A2F-1D4BFD4CD053}" type="datetimeFigureOut">
              <a:rPr lang="en-US" smtClean="0"/>
              <a:t>21-Feb-17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7A932-4FEE-4B8D-B702-6C5B29FA4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092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E8B9-405D-46CB-9A2F-1D4BFD4CD053}" type="datetimeFigureOut">
              <a:rPr lang="en-US" smtClean="0"/>
              <a:t>21-Feb-17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7A932-4FEE-4B8D-B702-6C5B29FA4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49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E8B9-405D-46CB-9A2F-1D4BFD4CD053}" type="datetimeFigureOut">
              <a:rPr lang="en-US" smtClean="0"/>
              <a:t>21-Feb-17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7A932-4FEE-4B8D-B702-6C5B29FA4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5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5E8B9-405D-46CB-9A2F-1D4BFD4CD053}" type="datetimeFigureOut">
              <a:rPr lang="en-US" smtClean="0"/>
              <a:t>21-Feb-17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7A932-4FEE-4B8D-B702-6C5B29FA4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90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242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u="sng" dirty="0" smtClean="0"/>
              <a:t>Collaboration Diagram for Treatment at Hospital</a:t>
            </a:r>
            <a:endParaRPr lang="en-IN" dirty="0"/>
          </a:p>
        </p:txBody>
      </p:sp>
      <p:sp>
        <p:nvSpPr>
          <p:cNvPr id="47106" name="AutoShape 2" descr="http://1.bp.blogspot.com/-O10HKwCFvZw/T4fRLIZeT8I/AAAAAAAAARk/Ed6TP34GmNA/s1600/Collaboration+Hospital+Mgmt+Treatment+and+Operation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7108" name="Picture 4" descr="http://1.bp.blogspot.com/-O10HKwCFvZw/T4fRLIZeT8I/AAAAAAAAARk/Ed6TP34GmNA/s1600/Collaboration+Hospital+Mgmt+Treatment+and+Operat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523554"/>
            <a:ext cx="7643866" cy="51005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4667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u="sng" dirty="0" smtClean="0"/>
              <a:t>Collaboration Diagram for Discharge from Hospital</a:t>
            </a:r>
            <a:endParaRPr lang="en-IN" dirty="0"/>
          </a:p>
        </p:txBody>
      </p:sp>
      <p:pic>
        <p:nvPicPr>
          <p:cNvPr id="48130" name="Picture 2" descr="http://2.bp.blogspot.com/-ULTCpleDVYE/T4fRJFQCBLI/AAAAAAAAARU/9ubSqt10HJ8/s1600/Collaboration+Hospital+Mgmt+Dischar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000240"/>
            <a:ext cx="7891626" cy="41434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6732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</a:t>
            </a:r>
            <a:r>
              <a:rPr lang="en-US" dirty="0" err="1" smtClean="0"/>
              <a:t>Statechart</a:t>
            </a:r>
            <a:r>
              <a:rPr lang="en-US" dirty="0" smtClean="0"/>
              <a:t> Diagram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214422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IN" sz="2000" dirty="0" smtClean="0"/>
              <a:t>A </a:t>
            </a:r>
            <a:r>
              <a:rPr lang="en-IN" sz="2000" dirty="0" err="1" smtClean="0"/>
              <a:t>Statechart</a:t>
            </a:r>
            <a:r>
              <a:rPr lang="en-IN" sz="2000" dirty="0" smtClean="0"/>
              <a:t> diagram describes a state machine. </a:t>
            </a:r>
          </a:p>
          <a:p>
            <a:pPr algn="just"/>
            <a:r>
              <a:rPr lang="en-IN" sz="2000" dirty="0" smtClean="0"/>
              <a:t>Now to clarify it state machine can be defined as a machine which defines different states of an object and these states are controlled by external or internal events.</a:t>
            </a:r>
          </a:p>
          <a:p>
            <a:pPr algn="just"/>
            <a:r>
              <a:rPr lang="en-IN" sz="2000" dirty="0" err="1" smtClean="0"/>
              <a:t>Statechart</a:t>
            </a:r>
            <a:r>
              <a:rPr lang="en-IN" sz="2000" dirty="0" smtClean="0"/>
              <a:t> diagram is one of the five UML diagrams used to model dynamic nature of a system. </a:t>
            </a:r>
          </a:p>
          <a:p>
            <a:pPr algn="just"/>
            <a:r>
              <a:rPr lang="en-IN" sz="2000" dirty="0" smtClean="0"/>
              <a:t>They define different states of an object during its lifetime. And these states are changed by events. </a:t>
            </a:r>
          </a:p>
          <a:p>
            <a:pPr algn="just"/>
            <a:r>
              <a:rPr lang="en-IN" sz="2000" dirty="0" smtClean="0"/>
              <a:t>So </a:t>
            </a:r>
            <a:r>
              <a:rPr lang="en-IN" sz="2000" dirty="0" err="1" smtClean="0"/>
              <a:t>Statechart</a:t>
            </a:r>
            <a:r>
              <a:rPr lang="en-IN" sz="2000" dirty="0" smtClean="0"/>
              <a:t> diagrams are useful to model reactive systems. Reactive systems can be defined as a system that responds to external or internal events.</a:t>
            </a:r>
          </a:p>
          <a:p>
            <a:pPr algn="just"/>
            <a:r>
              <a:rPr lang="en-IN" sz="2000" dirty="0" err="1" smtClean="0"/>
              <a:t>Statechart</a:t>
            </a:r>
            <a:r>
              <a:rPr lang="en-IN" sz="2000" dirty="0" smtClean="0"/>
              <a:t> diagram describes the flow of control from one state to another state. </a:t>
            </a:r>
          </a:p>
          <a:p>
            <a:pPr algn="just"/>
            <a:r>
              <a:rPr lang="en-IN" sz="2000" dirty="0" smtClean="0"/>
              <a:t>States are defined as a condition in which an object exists and it changes when some event is triggered. </a:t>
            </a:r>
          </a:p>
          <a:p>
            <a:pPr algn="just"/>
            <a:r>
              <a:rPr lang="en-IN" sz="2000" dirty="0" smtClean="0"/>
              <a:t>So the most important purpose of </a:t>
            </a:r>
            <a:r>
              <a:rPr lang="en-IN" sz="2000" dirty="0" err="1" smtClean="0"/>
              <a:t>Statechart</a:t>
            </a:r>
            <a:r>
              <a:rPr lang="en-IN" sz="2000" dirty="0" smtClean="0"/>
              <a:t> diagram is to model life time of an object from creation to termination.</a:t>
            </a:r>
          </a:p>
          <a:p>
            <a:pPr algn="just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1939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Following are the main purposes of using </a:t>
            </a:r>
            <a:r>
              <a:rPr lang="en-IN" dirty="0" err="1" smtClean="0"/>
              <a:t>Statechart</a:t>
            </a:r>
            <a:r>
              <a:rPr lang="en-IN" dirty="0" smtClean="0"/>
              <a:t> diagrams:</a:t>
            </a:r>
          </a:p>
          <a:p>
            <a:pPr lvl="1"/>
            <a:r>
              <a:rPr lang="en-IN" dirty="0" smtClean="0"/>
              <a:t>To model dynamic aspect of a system.</a:t>
            </a:r>
          </a:p>
          <a:p>
            <a:pPr lvl="1"/>
            <a:r>
              <a:rPr lang="en-IN" dirty="0" smtClean="0"/>
              <a:t>To model life time of a reactive system.</a:t>
            </a:r>
          </a:p>
          <a:p>
            <a:pPr lvl="1"/>
            <a:r>
              <a:rPr lang="en-IN" dirty="0" smtClean="0"/>
              <a:t>To describe different states of an object during its life time.</a:t>
            </a:r>
          </a:p>
          <a:p>
            <a:pPr lvl="1"/>
            <a:r>
              <a:rPr lang="en-IN" dirty="0" smtClean="0"/>
              <a:t>Define a state machine to model states of an object.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690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State Chart Diagram for Patient</a:t>
            </a:r>
            <a:endParaRPr lang="en-IN" dirty="0"/>
          </a:p>
        </p:txBody>
      </p:sp>
      <p:pic>
        <p:nvPicPr>
          <p:cNvPr id="39938" name="Picture 2" descr="http://1.bp.blogspot.com/-eoo8TTE_FGI/T4fRP0yfzTI/AAAAAAAAASE/C53E099ud4o/s1600/State+Chart+Hospital+mgmt+Patien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714488"/>
            <a:ext cx="7858180" cy="47274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0845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State Diagram for Doctor</a:t>
            </a:r>
            <a:endParaRPr lang="en-IN" dirty="0"/>
          </a:p>
        </p:txBody>
      </p:sp>
      <p:pic>
        <p:nvPicPr>
          <p:cNvPr id="40962" name="Picture 2" descr="http://1.bp.blogspot.com/-n0a3Uzga8kQ/T4fRRHJ6crI/AAAAAAAAASM/x5Mz0Oq75JM/s1600/State+Transition+Hospital+Mgmt+Docto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785926"/>
            <a:ext cx="7906324" cy="43910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6704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State Diagram for Ward Object</a:t>
            </a:r>
            <a:endParaRPr lang="en-IN" dirty="0"/>
          </a:p>
        </p:txBody>
      </p:sp>
      <p:pic>
        <p:nvPicPr>
          <p:cNvPr id="41986" name="Picture 2" descr="http://1.bp.blogspot.com/-F8vE-l9oNu8/T4fRScCvyUI/AAAAAAAAASU/LZCfEVNKFng/s1600/State+Transition+Hospital+Mgmt+War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643050"/>
            <a:ext cx="7047681" cy="42862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38483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Activity Diagram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Activity diagram is basically a flow chart to represent the flow form one activity to another activity. The activity can be described as an operation of the system.</a:t>
            </a:r>
          </a:p>
          <a:p>
            <a:pPr algn="just"/>
            <a:r>
              <a:rPr lang="en-IN" dirty="0" smtClean="0"/>
              <a:t>It captures the dynamic behaviour of the system.</a:t>
            </a:r>
          </a:p>
          <a:p>
            <a:pPr algn="just"/>
            <a:r>
              <a:rPr lang="en-IN" dirty="0" smtClean="0"/>
              <a:t>activity diagram is used to show message flow from one activity to another.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124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Activity is a particular operation of the system. Activity diagrams are not only used for visualizing dynamic nature of a system but they are also used to construct the executable system by using forward and reverse engineering techniques. </a:t>
            </a:r>
          </a:p>
          <a:p>
            <a:pPr algn="just"/>
            <a:r>
              <a:rPr lang="en-IN" dirty="0" smtClean="0"/>
              <a:t>The only missing thing in activity diagram is the message part.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4590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 The purposes can be described as:</a:t>
            </a:r>
          </a:p>
          <a:p>
            <a:pPr lvl="1"/>
            <a:r>
              <a:rPr lang="en-IN" dirty="0" smtClean="0"/>
              <a:t>Draw the activity flow of a system.</a:t>
            </a:r>
          </a:p>
          <a:p>
            <a:pPr lvl="1"/>
            <a:r>
              <a:rPr lang="en-IN" dirty="0" smtClean="0"/>
              <a:t>Describe the sequence from one activity to another.</a:t>
            </a:r>
          </a:p>
          <a:p>
            <a:pPr lvl="1"/>
            <a:r>
              <a:rPr lang="en-IN" dirty="0" smtClean="0"/>
              <a:t>Describe the parallel, branched and concurrent flow of the system.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0961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UML dynamic Modeling</a:t>
            </a:r>
            <a:br>
              <a:rPr lang="en-US" b="1" dirty="0" smtClean="0"/>
            </a:br>
            <a:r>
              <a:rPr lang="en-US" b="1" dirty="0" smtClean="0"/>
              <a:t>(Behavior Diagram)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Objects are created and destroyed, objects send messages to one another in an orderly fashion, and in some system, external events trigger operations on certain objects.</a:t>
            </a:r>
          </a:p>
          <a:p>
            <a:pPr algn="just"/>
            <a:r>
              <a:rPr lang="en-US" sz="2400" dirty="0" smtClean="0"/>
              <a:t>Objects have states.</a:t>
            </a:r>
          </a:p>
          <a:p>
            <a:pPr algn="just"/>
            <a:r>
              <a:rPr lang="en-US" sz="2400" dirty="0" smtClean="0"/>
              <a:t>The state of an object would be difficult to capture in a static model.</a:t>
            </a:r>
          </a:p>
          <a:p>
            <a:pPr algn="just"/>
            <a:r>
              <a:rPr lang="en-US" sz="2400" dirty="0" smtClean="0"/>
              <a:t>In OOD dynamic modeling can be represented by following diagrams</a:t>
            </a:r>
          </a:p>
          <a:p>
            <a:pPr lvl="1" algn="just"/>
            <a:r>
              <a:rPr lang="en-US" sz="2400" dirty="0" smtClean="0"/>
              <a:t>Behavior  Diagram</a:t>
            </a:r>
          </a:p>
          <a:p>
            <a:pPr lvl="2" algn="just"/>
            <a:r>
              <a:rPr lang="en-US" dirty="0" smtClean="0"/>
              <a:t>Sequence diagrams</a:t>
            </a:r>
          </a:p>
          <a:p>
            <a:pPr lvl="2" algn="just"/>
            <a:r>
              <a:rPr lang="en-US" dirty="0" smtClean="0"/>
              <a:t>Collaboration diagrams</a:t>
            </a:r>
          </a:p>
          <a:p>
            <a:pPr lvl="1" algn="just"/>
            <a:r>
              <a:rPr lang="en-US" sz="2400" dirty="0" err="1" smtClean="0"/>
              <a:t>Statechart</a:t>
            </a:r>
            <a:r>
              <a:rPr lang="en-US" sz="2400" dirty="0" smtClean="0"/>
              <a:t> Diagram</a:t>
            </a:r>
          </a:p>
          <a:p>
            <a:pPr lvl="1" algn="just"/>
            <a:r>
              <a:rPr lang="en-US" sz="2400" dirty="0" smtClean="0"/>
              <a:t>Activity Diagram</a:t>
            </a:r>
          </a:p>
          <a:p>
            <a:pPr lvl="2" algn="just"/>
            <a:endParaRPr lang="en-US" dirty="0" smtClean="0"/>
          </a:p>
          <a:p>
            <a:pPr lvl="2"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3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http://4.bp.blogspot.com/-yol3NSqyw2Y/T4fRCeeRdAI/AAAAAAAAAQs/8BEpxiSAqfE/s1600/Activity+Diagram+Hospital+Mgmt+Registrat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357166"/>
            <a:ext cx="6929486" cy="5867404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0" y="0"/>
            <a:ext cx="3154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u="sng" dirty="0" smtClean="0"/>
              <a:t>Activity Diagram Registration :-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7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http://3.bp.blogspot.com/-cdhCB9xeLo4/T4fRGYpqdXI/AAAAAAAAARE/6Ge0akG3KMc/s1600/Activity+Diagram+Hospital+Mgmt+Ward+Allocat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571480"/>
            <a:ext cx="6929486" cy="607223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428596" y="214290"/>
            <a:ext cx="3870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u="sng" dirty="0" smtClean="0"/>
              <a:t>Activity Diagram for Ward Allocation:-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840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AutoShape 2" descr="http://4.bp.blogspot.com/-UlVKE6xeo5E/T4fRDoxDxNI/AAAAAAAAAQ0/PQ2omom9qUM/s1600/Activity+Diagram+Hospital+Mgmt+Test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6868" name="Picture 4" descr="http://4.bp.blogspot.com/-UlVKE6xeo5E/T4fRDoxDxNI/AAAAAAAAAQ0/PQ2omom9qUM/s1600/Activity+Diagram+Hospital+Mgmt+Tes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642918"/>
            <a:ext cx="7072362" cy="6215082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28596" y="285728"/>
            <a:ext cx="3839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u="sng" dirty="0" smtClean="0"/>
              <a:t>Activity Diagram for Tests to Perform:-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5192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http://1.bp.blogspot.com/-_yAnVW9gnoY/T4fRFbPC8DI/AAAAAAAAAQ8/gvgPf_EZvbs/s1600/Activity+Diagram+Hospital+Mgmt+Treatment+and+Operat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642918"/>
            <a:ext cx="7858180" cy="600079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000100" y="214290"/>
            <a:ext cx="5786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smtClean="0"/>
              <a:t>Activity Diagram for Treatment and Operations:-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6541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http://4.bp.blogspot.com/-5UV3eJyDemw/T4fRVT5Lj5I/AAAAAAAAASk/JOai2ZQ4jJM/s1600/activity+Diagram+Hospital+Mgmt+Dischar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500042"/>
            <a:ext cx="6858048" cy="5857916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642910" y="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u="sng" dirty="0" smtClean="0"/>
              <a:t>Activity Diagram Discharge:-</a:t>
            </a:r>
            <a:endParaRPr lang="en-IN" dirty="0" smtClean="0"/>
          </a:p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4859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Following are the main usages of activity diagram:</a:t>
            </a:r>
          </a:p>
          <a:p>
            <a:pPr lvl="1"/>
            <a:r>
              <a:rPr lang="en-IN" dirty="0" err="1" smtClean="0"/>
              <a:t>Modeling</a:t>
            </a:r>
            <a:r>
              <a:rPr lang="en-IN" dirty="0" smtClean="0"/>
              <a:t> work flow by using activities.</a:t>
            </a:r>
          </a:p>
          <a:p>
            <a:pPr lvl="1"/>
            <a:r>
              <a:rPr lang="en-IN" dirty="0" err="1" smtClean="0"/>
              <a:t>Modeling</a:t>
            </a:r>
            <a:r>
              <a:rPr lang="en-IN" dirty="0" smtClean="0"/>
              <a:t> business requirements.</a:t>
            </a:r>
          </a:p>
          <a:p>
            <a:pPr lvl="1"/>
            <a:r>
              <a:rPr lang="en-IN" dirty="0" smtClean="0"/>
              <a:t>High level understanding of the system's functionalities.</a:t>
            </a:r>
          </a:p>
          <a:p>
            <a:pPr lvl="1"/>
            <a:r>
              <a:rPr lang="en-IN" dirty="0" smtClean="0"/>
              <a:t>Investigate business requirements at a later stage.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58484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Diagram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It shows the implementation phase of systems development, such as the source code structure and the run-time implementation structure.</a:t>
            </a:r>
          </a:p>
          <a:p>
            <a:pPr algn="just"/>
            <a:r>
              <a:rPr lang="en-US" dirty="0" smtClean="0"/>
              <a:t>There are two types of implementation diagrams: component diagrams show the structure of the code itself, and deployment diagrams show the structure of the runtime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99924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diagram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It model the physical components(such as source code, executable program, user interface) in a design.</a:t>
            </a:r>
          </a:p>
          <a:p>
            <a:pPr algn="just"/>
            <a:r>
              <a:rPr lang="en-US" dirty="0" smtClean="0"/>
              <a:t>These high level physical components may or may not be equivalent to the many smaller components you use in the creation of your application.</a:t>
            </a:r>
          </a:p>
          <a:p>
            <a:pPr algn="just"/>
            <a:r>
              <a:rPr lang="en-US" dirty="0" smtClean="0"/>
              <a:t>Another way of looking at components is the concept of packages.</a:t>
            </a:r>
          </a:p>
          <a:p>
            <a:pPr algn="just"/>
            <a:r>
              <a:rPr lang="en-US" dirty="0" smtClean="0"/>
              <a:t>A package is used to show how you can group together classes, which in essence are smaller scale components.</a:t>
            </a:r>
          </a:p>
          <a:p>
            <a:pPr algn="just"/>
            <a:r>
              <a:rPr lang="en-US" dirty="0" smtClean="0"/>
              <a:t>Packages will be covered in the next section, but a point worth mentioning here is that a package usually will be used to group logical components of the application, such as classes, and not necessarily physical components.</a:t>
            </a:r>
          </a:p>
        </p:txBody>
      </p:sp>
    </p:spTree>
    <p:extLst>
      <p:ext uri="{BB962C8B-B14F-4D97-AF65-F5344CB8AC3E}">
        <p14:creationId xmlns:p14="http://schemas.microsoft.com/office/powerpoint/2010/main" val="32646273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However, the package could be a first approximation of what eventually will turn into physical grouping.</a:t>
            </a:r>
          </a:p>
          <a:p>
            <a:pPr algn="just"/>
            <a:r>
              <a:rPr lang="en-US" dirty="0" smtClean="0"/>
              <a:t>In that case, the package will become a component.</a:t>
            </a:r>
          </a:p>
          <a:p>
            <a:pPr algn="just"/>
            <a:r>
              <a:rPr lang="en-US" dirty="0" smtClean="0"/>
              <a:t>A component diagram is a graph of the design’s components connected by dependency relationships.</a:t>
            </a:r>
          </a:p>
          <a:p>
            <a:pPr algn="just"/>
            <a:r>
              <a:rPr lang="en-US" dirty="0" smtClean="0"/>
              <a:t>A component is represented by boxed figure.</a:t>
            </a:r>
          </a:p>
          <a:p>
            <a:pPr algn="just"/>
            <a:r>
              <a:rPr lang="en-US" dirty="0" smtClean="0"/>
              <a:t>Dependency is shown as a dashed arrow.</a:t>
            </a:r>
            <a:endParaRPr lang="en-IN" dirty="0" smtClean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52551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diagram</a:t>
            </a:r>
            <a:endParaRPr lang="en-IN" dirty="0"/>
          </a:p>
        </p:txBody>
      </p:sp>
      <p:pic>
        <p:nvPicPr>
          <p:cNvPr id="52226" name="Picture 2" descr="http://1.bp.blogspot.com/-Qvi7fcB3a9Y/Tbkqpat82nI/AAAAAAAAA_Y/GPi_FLk9ikY/s1600/Component-Diagram-for-Online-Hospital-Management-System-Application-CS1403-CASE-Tools-Laboratory-UML-OOAD-Rational-Rose-Softwa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714488"/>
            <a:ext cx="6648450" cy="48196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41635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Interaction Diagram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It is a diagram that describes how groups of objects collaborate to get the job done.</a:t>
            </a:r>
          </a:p>
          <a:p>
            <a:pPr algn="just"/>
            <a:r>
              <a:rPr lang="en-US" dirty="0" smtClean="0"/>
              <a:t>Interaction diagram capture the behavior of a single use case, showing the pattern of interaction among objects.</a:t>
            </a:r>
          </a:p>
          <a:p>
            <a:pPr algn="just"/>
            <a:r>
              <a:rPr lang="en-US" dirty="0" smtClean="0"/>
              <a:t>The diagram shows a number of example objects and the messages passed between those objects within the use case.</a:t>
            </a:r>
          </a:p>
          <a:p>
            <a:pPr algn="just"/>
            <a:r>
              <a:rPr lang="en-US" dirty="0" smtClean="0"/>
              <a:t>There are two kinds of interaction models:</a:t>
            </a:r>
            <a:r>
              <a:rPr lang="en-IN" dirty="0" smtClean="0"/>
              <a:t> sequence diagrams and collaboration diagrams.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15193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Diagram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It show the configuration of run-time processing elements and the software components, processes, and objects that live in them.</a:t>
            </a:r>
          </a:p>
          <a:p>
            <a:pPr algn="just"/>
            <a:r>
              <a:rPr lang="en-US" dirty="0" smtClean="0"/>
              <a:t>Software component instances represent run-time manifestations of code units.</a:t>
            </a:r>
          </a:p>
          <a:p>
            <a:pPr algn="just"/>
            <a:r>
              <a:rPr lang="en-US" dirty="0" smtClean="0"/>
              <a:t>In most cases, component diagrams are used in conjunction with deployment diagrams to show how physical modules of code are distributed on various h/w platform</a:t>
            </a:r>
          </a:p>
          <a:p>
            <a:pPr algn="just"/>
            <a:r>
              <a:rPr lang="en-US" dirty="0" smtClean="0"/>
              <a:t> In many cases, component and deployment can be combined.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36162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A deployment diagram is a graph of nodes connected by communication association.</a:t>
            </a:r>
          </a:p>
          <a:p>
            <a:pPr algn="just"/>
            <a:r>
              <a:rPr lang="en-US" dirty="0" smtClean="0"/>
              <a:t>Nodes may contain component instances, which means that the component lives or runs at that node.</a:t>
            </a:r>
          </a:p>
          <a:p>
            <a:pPr algn="just"/>
            <a:r>
              <a:rPr lang="en-US" dirty="0" smtClean="0"/>
              <a:t>Components are connected to other components by dashed-arrow dependencies, usually through interfaces, which indicate one component uses the services of another.</a:t>
            </a:r>
          </a:p>
          <a:p>
            <a:pPr algn="just"/>
            <a:r>
              <a:rPr lang="en-US" dirty="0" smtClean="0"/>
              <a:t>Each node or processing element in the system is represented by a three-dimensional box.</a:t>
            </a:r>
          </a:p>
          <a:p>
            <a:pPr algn="just"/>
            <a:r>
              <a:rPr lang="en-US" dirty="0" smtClean="0"/>
              <a:t>Connections between the nodes themselves are shown by solid lines.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92742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Diagram</a:t>
            </a:r>
            <a:endParaRPr lang="en-IN" dirty="0"/>
          </a:p>
        </p:txBody>
      </p:sp>
      <p:pic>
        <p:nvPicPr>
          <p:cNvPr id="53250" name="Picture 2" descr="http://1.bp.blogspot.com/-SrhixvtF7eY/TbkqqhtQioI/AAAAAAAAA_c/ZMGGQMfL7VY/s1600/Deployment-Diagram-for-Online-Hospital-Management-System-Application-CS1403-CASE-Tools-Laboratory-UML-OOAD-Rational-Rose-Softwa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071678"/>
            <a:ext cx="6905625" cy="3790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091368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Diagram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A package is a grouping of model elements.</a:t>
            </a:r>
          </a:p>
          <a:p>
            <a:pPr algn="just"/>
            <a:r>
              <a:rPr lang="en-US" dirty="0" smtClean="0"/>
              <a:t>Packages themselves may contain other packages.</a:t>
            </a:r>
          </a:p>
          <a:p>
            <a:pPr algn="just"/>
            <a:r>
              <a:rPr lang="en-US" dirty="0" smtClean="0"/>
              <a:t>Package may contain both subordinate packages and ordinary model elements.</a:t>
            </a:r>
          </a:p>
          <a:p>
            <a:pPr algn="just"/>
            <a:r>
              <a:rPr lang="en-US" dirty="0" smtClean="0"/>
              <a:t>The entire system can be thought of as a single high-level package with everything else in it.</a:t>
            </a:r>
          </a:p>
          <a:p>
            <a:pPr algn="just"/>
            <a:r>
              <a:rPr lang="en-US" dirty="0" smtClean="0"/>
              <a:t>All UML model elements and diagrams can be organized into packages.</a:t>
            </a:r>
          </a:p>
          <a:p>
            <a:pPr algn="just"/>
            <a:r>
              <a:rPr lang="en-US" dirty="0" smtClean="0"/>
              <a:t>A package is represented as a folder, shown as a large rectangle with a tab attached to its upper left corner.</a:t>
            </a:r>
          </a:p>
          <a:p>
            <a:pPr algn="just"/>
            <a:r>
              <a:rPr lang="en-US" dirty="0" smtClean="0"/>
              <a:t>If contents of the package are shown, then the name of the package may be placed on the tab.</a:t>
            </a:r>
          </a:p>
          <a:p>
            <a:pPr algn="just"/>
            <a:r>
              <a:rPr lang="en-US" dirty="0" smtClean="0"/>
              <a:t>The contents of the package are shown within large  rectangle.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85938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Image result for package diagram for hospital management syste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8" name="Picture 4" descr="Image result for package diagram for hospital management syste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87703"/>
            <a:ext cx="8072494" cy="60606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79724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Sequence Diagram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The behavior of a system by viewing the interaction between the system and its environment.</a:t>
            </a:r>
          </a:p>
          <a:p>
            <a:pPr algn="just"/>
            <a:r>
              <a:rPr lang="en-US" dirty="0" smtClean="0"/>
              <a:t>A sequence diagram shows an interaction arranged in a time sequence.</a:t>
            </a:r>
          </a:p>
          <a:p>
            <a:pPr algn="just"/>
            <a:r>
              <a:rPr lang="en-US" dirty="0" smtClean="0"/>
              <a:t>It shows the objects participating in the interaction by their life lines and the messages they exchange, arranged in a time sequence.</a:t>
            </a:r>
          </a:p>
          <a:p>
            <a:pPr algn="just"/>
            <a:r>
              <a:rPr lang="en-US" dirty="0" smtClean="0"/>
              <a:t>A sequence diagram has two dimensions: the vertical dimension represents time, the horizontal represents different objects.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7036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u="sng" dirty="0" smtClean="0"/>
              <a:t>Sequence Diagram for Patient Admit / Registration</a:t>
            </a:r>
            <a:endParaRPr lang="en-IN" dirty="0"/>
          </a:p>
        </p:txBody>
      </p:sp>
      <p:pic>
        <p:nvPicPr>
          <p:cNvPr id="43010" name="Picture 2" descr="http://2.bp.blogspot.com/-ErqllSzvagQ/T4fRNsooAAI/AAAAAAAAAR0/YsSOQJvHhag/s1600/Sequence+Diagram+Hospital+Mgmt+Registrat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571612"/>
            <a:ext cx="7286676" cy="48830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1936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http://1.bp.blogspot.com/-xbBkeYUejUs/T4fROwn4fGI/AAAAAAAAAR8/LngCZL7OAKw/s1600/Sequence+Diagram+Hospital+Mgmt+Test+and+Operat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571480"/>
            <a:ext cx="8001056" cy="5772157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642910" y="0"/>
            <a:ext cx="50006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smtClean="0"/>
              <a:t>Sequence Diagram Test &amp; Operation:-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352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http://4.bp.blogspot.com/-y8END0FVkJ4/T4fRMgu63MI/AAAAAAAAARs/yD4HZg57fwk/s1600/Sequence+Diagram+Hospital+Mgmt+Dischar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642918"/>
            <a:ext cx="7858180" cy="6000768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714348" y="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b="1" u="sng" dirty="0" smtClean="0"/>
              <a:t>Sequence Diagram Discharge from Hospital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4318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Collaboration Diagram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A collaboration diagram represents a collaboration, which is a set of objects related in a particular context, and interaction, which is a set of messages exchanged among the objects within the collaboration to achieve a desired outcome.</a:t>
            </a:r>
          </a:p>
          <a:p>
            <a:pPr algn="just"/>
            <a:r>
              <a:rPr lang="en-US" dirty="0" smtClean="0"/>
              <a:t>In a collaboration the sequence is indicated by numbering the messages.</a:t>
            </a:r>
          </a:p>
          <a:p>
            <a:pPr algn="just"/>
            <a:r>
              <a:rPr lang="en-US" dirty="0" smtClean="0"/>
              <a:t>The collaboration is more compressed, other things can be shown more easily.</a:t>
            </a:r>
          </a:p>
          <a:p>
            <a:pPr algn="just"/>
            <a:r>
              <a:rPr lang="en-US" dirty="0" smtClean="0"/>
              <a:t>It provides several number scheme.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83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u="sng" dirty="0" smtClean="0"/>
              <a:t>Collaboration Diagram Admit to Hospital</a:t>
            </a:r>
            <a:endParaRPr lang="en-IN" dirty="0"/>
          </a:p>
        </p:txBody>
      </p:sp>
      <p:pic>
        <p:nvPicPr>
          <p:cNvPr id="46082" name="Picture 2" descr="http://4.bp.blogspot.com/-251hkSWlD80/T4fRKCDSNII/AAAAAAAAARc/a_xjK1kPE6A/s1600/Collaboration+Hospital+Mgmt+Register+and+Bed+Allocat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07424"/>
            <a:ext cx="8072494" cy="50421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1794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1222</Words>
  <Application>Microsoft Office PowerPoint</Application>
  <PresentationFormat>On-screen Show (4:3)</PresentationFormat>
  <Paragraphs>104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PowerPoint Presentation</vt:lpstr>
      <vt:lpstr>UML dynamic Modeling (Behavior Diagram)</vt:lpstr>
      <vt:lpstr>UML Interaction Diagram</vt:lpstr>
      <vt:lpstr>UML Sequence Diagram</vt:lpstr>
      <vt:lpstr>Sequence Diagram for Patient Admit / Registration</vt:lpstr>
      <vt:lpstr>PowerPoint Presentation</vt:lpstr>
      <vt:lpstr>PowerPoint Presentation</vt:lpstr>
      <vt:lpstr>UML Collaboration Diagram</vt:lpstr>
      <vt:lpstr>Collaboration Diagram Admit to Hospital</vt:lpstr>
      <vt:lpstr>Collaboration Diagram for Treatment at Hospital</vt:lpstr>
      <vt:lpstr>Collaboration Diagram for Discharge from Hospital</vt:lpstr>
      <vt:lpstr>UML Statechart Diagram</vt:lpstr>
      <vt:lpstr>PowerPoint Presentation</vt:lpstr>
      <vt:lpstr>State Chart Diagram for Patient</vt:lpstr>
      <vt:lpstr>State Diagram for Doctor</vt:lpstr>
      <vt:lpstr>State Diagram for Ward Object</vt:lpstr>
      <vt:lpstr>UML Activity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 Diagram</vt:lpstr>
      <vt:lpstr>Component diagram</vt:lpstr>
      <vt:lpstr>PowerPoint Presentation</vt:lpstr>
      <vt:lpstr>Component diagram</vt:lpstr>
      <vt:lpstr>Deployment Diagram</vt:lpstr>
      <vt:lpstr>PowerPoint Presentation</vt:lpstr>
      <vt:lpstr>Deployment Diagram</vt:lpstr>
      <vt:lpstr>Package Diagram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senthilraja</dc:creator>
  <cp:lastModifiedBy>senthilraja</cp:lastModifiedBy>
  <cp:revision>1</cp:revision>
  <dcterms:created xsi:type="dcterms:W3CDTF">2017-02-21T05:20:41Z</dcterms:created>
  <dcterms:modified xsi:type="dcterms:W3CDTF">2017-02-21T05:24:01Z</dcterms:modified>
</cp:coreProperties>
</file>