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0" r:id="rId4"/>
    <p:sldId id="284" r:id="rId5"/>
    <p:sldId id="271" r:id="rId6"/>
    <p:sldId id="281" r:id="rId7"/>
    <p:sldId id="282" r:id="rId8"/>
    <p:sldId id="274" r:id="rId9"/>
    <p:sldId id="276" r:id="rId10"/>
    <p:sldId id="283" r:id="rId11"/>
    <p:sldId id="272" r:id="rId12"/>
    <p:sldId id="273" r:id="rId13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E6308A8B-1A29-48CF-98ED-19AF446A7A40}">
          <p14:sldIdLst>
            <p14:sldId id="256"/>
            <p14:sldId id="257"/>
            <p14:sldId id="270"/>
            <p14:sldId id="284"/>
            <p14:sldId id="271"/>
            <p14:sldId id="281"/>
            <p14:sldId id="282"/>
            <p14:sldId id="274"/>
            <p14:sldId id="276"/>
            <p14:sldId id="283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74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n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7AD98FB-488D-4280-9187-36B2BC171D30}" type="datetime1">
              <a:rPr lang="ko-KR" altLang="en-US" smtClean="0">
                <a:latin typeface="+mn-ea"/>
              </a:rPr>
              <a:t>2021-06-04</a:t>
            </a:fld>
            <a:endParaRPr lang="ko-KR" altLang="en-US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ko-KR" smtClean="0">
                <a:latin typeface="+mn-ea"/>
              </a:rPr>
              <a:t>‹#›</a:t>
            </a:fld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ea"/>
                <a:ea typeface="+mn-ea"/>
              </a:defRPr>
            </a:lvl1pPr>
          </a:lstStyle>
          <a:p>
            <a:fld id="{397745C1-A948-4857-A6FE-C71E07FE2CC6}" type="datetime1">
              <a:rPr lang="ko-KR" altLang="en-US" smtClean="0"/>
              <a:t>2021-06-04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ea"/>
                <a:ea typeface="+mn-ea"/>
              </a:defRPr>
            </a:lvl1pPr>
          </a:lstStyle>
          <a:p>
            <a:fld id="{01F2A70B-78F2-4DCF-B53B-C990D2FAFB8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12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923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>
                <a:latin typeface="+mn-ea"/>
                <a:ea typeface="+mn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256" name="선" descr="선 그래픽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자유형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58" name="자유형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59" name="자유형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0" name="자유형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1" name="자유형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2" name="자유형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3" name="자유형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4" name="자유형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5" name="자유형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6" name="자유형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7" name="자유형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8" name="자유형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9" name="자유형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0" name="자유형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1" name="자유형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2" name="자유형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3" name="자유형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4" name="자유형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5" name="자유형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6" name="자유형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7" name="자유형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8" name="자유형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9" name="자유형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0" name="자유형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1" name="자유형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2" name="자유형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3" name="자유형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4" name="자유형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5" name="자유형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6" name="자유형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7" name="자유형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8" name="자유형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9" name="자유형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0" name="자유형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1" name="자유형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2" name="자유형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3" name="자유형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4" name="자유형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5" name="자유형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6" name="자유형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7" name="자유형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8" name="자유형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9" name="자유형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0" name="자유형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1" name="자유형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2" name="자유형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3" name="자유형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4" name="자유형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5" name="자유형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6" name="자유형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7" name="자유형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8" name="자유형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9" name="자유형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0" name="자유형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1" name="자유형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2" name="자유형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3" name="자유형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4" name="자유형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5" name="자유형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6" name="자유형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7" name="자유형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8" name="자유형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9" name="자유형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0" name="자유형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1" name="자유형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2" name="자유형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3" name="자유형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4" name="자유형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5" name="자유형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6" name="자유형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7" name="자유형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8" name="자유형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9" name="자유형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0" name="자유형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1" name="자유형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2" name="자유형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3" name="자유형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4" name="자유형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5" name="자유형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6" name="자유형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7" name="자유형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8" name="자유형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9" name="자유형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0" name="자유형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1" name="자유형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2" name="자유형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3" name="자유형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4" name="자유형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5" name="자유형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6" name="자유형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7" name="자유형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8" name="자유형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9" name="자유형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0" name="자유형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1" name="자유형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2" name="자유형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3" name="자유형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4" name="자유형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5" name="자유형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6" name="자유형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7" name="자유형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8" name="자유형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9" name="자유형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0" name="자유형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1" name="자유형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2" name="자유형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3" name="자유형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4" name="자유형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5" name="자유형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6" name="자유형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7" name="자유형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8" name="자유형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9" name="자유형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0" name="자유형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1" name="자유형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2" name="자유형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3" name="자유형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4" name="자유형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5" name="자유형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6" name="자유형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7" name="자유형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8" name="자유형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9" name="자유형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7" name="선" descr="선 그래픽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자유형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9" name="자유형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0" name="자유형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1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2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3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4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5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4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5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6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7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8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9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0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1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2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3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4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5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6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7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8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9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0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1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2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3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4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5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6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7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8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9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0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1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2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3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4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5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6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7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8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9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0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1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2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3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4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5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6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7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8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9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0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1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2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3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4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5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6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7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8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9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80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81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</p:grp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C25414-962D-4126-95A3-600CB1D50962}" type="datetime1">
              <a:rPr lang="ko-KR" altLang="en-US" smtClean="0"/>
              <a:t>2021-06-04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grpSp>
        <p:nvGrpSpPr>
          <p:cNvPr id="7" name="선" descr="선 그래픽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자유형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9" name="자유형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0" name="자유형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1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2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3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4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5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6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7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8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9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0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1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2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3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4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5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6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7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8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9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0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1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2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3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4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5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6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7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8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9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0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1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2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3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4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5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6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7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8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9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0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1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2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3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4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5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6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7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8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9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0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1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2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3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4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5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6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7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8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9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0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1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2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3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4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5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6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7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8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9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80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81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</p:grp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0AAAF4-B023-4F11-8BC4-40E184001277}" type="datetime1">
              <a:rPr lang="ko-KR" altLang="en-US" noProof="0" smtClean="0"/>
              <a:t>2021-06-04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>
                <a:latin typeface="+mn-ea"/>
                <a:ea typeface="+mn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167" name="선" descr="선 그래픽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자유형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69" name="자유형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0" name="자유형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1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2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3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4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5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6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7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8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9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0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1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2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3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4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5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6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7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8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9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0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1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2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3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4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5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6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7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8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9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0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1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2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3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4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5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6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7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8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9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0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1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2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3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4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5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6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7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8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9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0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1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2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3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4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5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6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7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8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9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0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1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2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3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4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5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6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7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8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9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40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41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n-ea"/>
                <a:ea typeface="+mn-ea"/>
              </a:defRPr>
            </a:lvl1pPr>
            <a:lvl2pPr marL="548640">
              <a:defRPr>
                <a:latin typeface="+mn-ea"/>
                <a:ea typeface="+mn-ea"/>
              </a:defRPr>
            </a:lvl2pPr>
            <a:lvl3pPr marL="777240">
              <a:defRPr>
                <a:latin typeface="+mn-ea"/>
                <a:ea typeface="+mn-ea"/>
              </a:defRPr>
            </a:lvl3pPr>
            <a:lvl4pPr marL="1005840">
              <a:defRPr>
                <a:latin typeface="+mn-ea"/>
                <a:ea typeface="+mn-ea"/>
              </a:defRPr>
            </a:lvl4pPr>
            <a:lvl5pPr marL="1234440">
              <a:defRPr>
                <a:latin typeface="+mn-ea"/>
                <a:ea typeface="+mn-ea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ea"/>
                <a:ea typeface="+mn-ea"/>
              </a:defRPr>
            </a:lvl1pPr>
          </a:lstStyle>
          <a:p>
            <a:fld id="{E260582E-7A65-437C-8D28-2CCA48D478B1}" type="datetime1">
              <a:rPr lang="ko-KR" altLang="en-US" smtClean="0"/>
              <a:t>2021-06-04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ea"/>
                <a:ea typeface="+mn-ea"/>
              </a:defRPr>
            </a:lvl1pPr>
          </a:lstStyle>
          <a:p>
            <a:fld id="{25BA54BD-C84D-46CE-8B72-31BFB26ABA4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255" name="선" descr="선 그래픽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자유형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57" name="자유형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58" name="자유형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59" name="자유형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0" name="자유형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1" name="자유형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2" name="자유형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3" name="자유형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4" name="자유형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5" name="자유형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6" name="자유형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7" name="자유형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8" name="자유형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9" name="자유형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0" name="자유형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1" name="자유형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2" name="자유형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3" name="자유형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4" name="자유형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5" name="자유형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6" name="자유형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7" name="자유형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8" name="자유형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9" name="자유형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0" name="자유형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1" name="자유형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2" name="자유형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3" name="자유형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4" name="자유형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5" name="자유형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6" name="자유형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7" name="자유형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8" name="자유형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9" name="자유형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0" name="자유형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1" name="자유형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2" name="자유형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3" name="자유형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4" name="자유형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5" name="자유형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6" name="자유형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7" name="자유형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8" name="자유형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9" name="자유형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0" name="자유형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1" name="자유형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2" name="자유형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3" name="자유형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4" name="자유형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5" name="자유형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6" name="자유형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7" name="자유형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8" name="자유형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9" name="자유형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0" name="자유형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1" name="자유형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2" name="자유형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3" name="자유형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4" name="자유형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5" name="자유형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6" name="자유형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7" name="자유형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8" name="자유형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9" name="자유형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0" name="자유형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1" name="자유형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2" name="자유형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3" name="자유형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4" name="자유형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5" name="자유형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6" name="자유형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7" name="자유형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8" name="자유형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9" name="자유형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0" name="자유형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1" name="자유형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2" name="자유형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3" name="자유형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4" name="자유형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5" name="자유형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6" name="자유형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7" name="자유형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8" name="자유형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9" name="자유형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0" name="자유형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1" name="자유형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2" name="자유형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3" name="자유형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4" name="자유형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5" name="자유형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6" name="자유형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7" name="자유형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8" name="자유형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9" name="자유형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0" name="자유형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1" name="자유형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2" name="자유형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3" name="자유형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4" name="자유형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5" name="자유형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6" name="자유형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7" name="자유형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8" name="자유형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9" name="자유형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0" name="자유형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1" name="자유형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2" name="자유형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3" name="자유형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4" name="자유형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5" name="자유형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6" name="자유형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7" name="자유형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8" name="자유형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9" name="자유형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0" name="자유형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1" name="자유형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2" name="자유형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3" name="자유형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4" name="자유형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5" name="자유형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6" name="자유형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7" name="자유형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8" name="자유형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85352F-80AB-4FF1-AE87-04B0FB46C4A6}" type="datetime1">
              <a:rPr lang="ko-KR" altLang="en-US" smtClean="0"/>
              <a:t>2021-06-04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158" name="선" descr="선 그래픽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자유형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0" name="자유형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1" name="자유형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2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3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4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5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6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7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8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9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0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1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2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3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4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5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6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7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8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9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0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1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2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3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4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5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6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7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8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9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0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1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2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3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4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5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6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7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8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9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0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1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2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3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4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5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6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7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8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9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0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1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2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3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4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5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6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7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8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9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0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1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2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3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4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5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6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7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8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9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0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1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2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F1417D-47F7-4294-BC60-C922E66DDC5E}" type="datetime1">
              <a:rPr lang="ko-KR" altLang="en-US" smtClean="0"/>
              <a:t>2021-06-04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160" name="선" descr="선 그래픽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자유형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2" name="자유형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3" name="자유형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4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5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6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7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8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9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0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1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2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3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4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5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6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7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8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9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0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1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2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3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4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5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6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7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8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9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0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1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2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3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4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5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6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7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8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9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0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1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2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3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4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5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6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7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8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9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0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1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2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3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4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5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6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7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8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9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0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1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2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3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4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5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6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7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8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9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0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1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2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3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4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37608D-1C69-4016-8D0F-BF9CD95494C5}" type="datetime1">
              <a:rPr lang="ko-KR" altLang="en-US" smtClean="0"/>
              <a:t>2021-06-04</a:t>
            </a:fld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  <p:sp>
        <p:nvSpPr>
          <p:cNvPr id="85" name="내용 개체 틀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156" name="선" descr="선 그래픽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자유형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58" name="자유형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59" name="자유형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0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1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2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3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4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5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6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7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8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9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0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1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2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3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4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5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6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7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8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9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0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1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2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3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4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5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6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7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8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9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0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1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2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3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4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5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6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7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8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9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0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1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2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3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4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5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6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7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8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9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0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1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2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3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4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5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6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7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8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9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0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1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2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3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4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5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6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7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8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9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0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7D8DD6-5756-4386-AA2C-4FE3FAD46F08}" type="datetime1">
              <a:rPr lang="ko-KR" altLang="en-US" smtClean="0"/>
              <a:t>2021-06-04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C703DB-376B-4877-9DFC-673EAE81E438}" type="datetime1">
              <a:rPr lang="ko-KR" altLang="en-US" smtClean="0"/>
              <a:t>2021-06-04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grpSp>
        <p:nvGrpSpPr>
          <p:cNvPr id="615" name="틀" descr="상자 그래픽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그룹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그룹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자유형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자유형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자유형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그룹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자유형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자유형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자유형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그룹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그룹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자유형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자유형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자유형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그룹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자유형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자유형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자유형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9038E-9B6B-453E-BFC0-BB741C130533}" type="datetime1">
              <a:rPr lang="ko-KR" altLang="en-US" smtClean="0"/>
              <a:t>2021-06-04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altLang="ko-KR" dirty="0"/>
          </a:p>
        </p:txBody>
      </p:sp>
      <p:grpSp>
        <p:nvGrpSpPr>
          <p:cNvPr id="614" name="틀" descr="상자 그래픽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그룹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그룹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자유형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자유형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자유형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그룹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자유형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자유형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자유형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그룹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그룹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자유형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자유형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자유형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그룹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자유형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자유형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자유형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자유형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자유형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자유형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자유형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자유형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자유형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자유형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자유형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자유형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자유형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자유형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자유형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자유형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자유형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자유형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자유형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자유형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자유형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자유형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자유형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자유형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자유형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자유형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자유형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자유형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자유형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자유형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자유형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자유형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자유형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자유형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자유형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자유형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자유형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자유형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자유형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자유형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자유형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자유형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자유형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자유형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자유형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자유형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자유형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자유형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자유형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자유형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자유형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자유형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자유형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자유형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자유형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자유형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자유형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자유형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자유형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자유형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자유형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자유형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자유형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자유형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자유형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자유형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자유형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자유형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자유형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자유형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자유형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자유형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자유형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자유형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66A3C-CD7B-41E4-AAC8-8FEE9D856C7D}" type="datetime1">
              <a:rPr lang="ko-KR" altLang="en-US" smtClean="0"/>
              <a:t>2021-06-04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8B858D52-AA5F-4806-9C6F-D2E4C47ECC08}" type="datetime1">
              <a:rPr lang="ko-KR" altLang="en-US" noProof="0" smtClean="0"/>
              <a:t>2021-06-04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25BA54BD-C84D-46CE-8B72-31BFB26ABA4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576072" indent="-27432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8046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0332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12618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14904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0A5EAE40-1F62-419B-9C7F-1B2CBF5AB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/>
          <a:p>
            <a:r>
              <a:rPr lang="ko-KR" altLang="en-US" dirty="0"/>
              <a:t>부제</a:t>
            </a:r>
          </a:p>
        </p:txBody>
      </p:sp>
      <p:pic>
        <p:nvPicPr>
          <p:cNvPr id="1030" name="Picture 6" descr="The Lost Vikings 2 Download | GameFabrique">
            <a:extLst>
              <a:ext uri="{FF2B5EF4-FFF2-40B4-BE49-F238E27FC236}">
                <a16:creationId xmlns:a16="http://schemas.microsoft.com/office/drawing/2014/main" id="{6D0F376C-3B9E-4861-9C17-1D4144C5A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27384"/>
            <a:ext cx="12188825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3B1BFA-7052-42F3-90F7-BA696AD6D81B}"/>
              </a:ext>
            </a:extLst>
          </p:cNvPr>
          <p:cNvSpPr txBox="1"/>
          <p:nvPr/>
        </p:nvSpPr>
        <p:spPr>
          <a:xfrm>
            <a:off x="8686700" y="5758036"/>
            <a:ext cx="33843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dirty="0"/>
              <a:t>  </a:t>
            </a:r>
            <a:r>
              <a:rPr lang="ko-KR" altLang="en-US" sz="2400" b="1" dirty="0">
                <a:solidFill>
                  <a:schemeClr val="tx1">
                    <a:lumMod val="85000"/>
                  </a:schemeClr>
                </a:solidFill>
              </a:rPr>
              <a:t>경일게임 아카데미</a:t>
            </a:r>
            <a:endParaRPr lang="en-US" altLang="ko-KR" sz="2400" b="1" dirty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</a:schemeClr>
                </a:solidFill>
              </a:rPr>
              <a:t>	28</a:t>
            </a:r>
            <a:r>
              <a:rPr lang="ko-KR" altLang="en-US" sz="2400" b="1" dirty="0">
                <a:solidFill>
                  <a:schemeClr val="tx1">
                    <a:lumMod val="85000"/>
                  </a:schemeClr>
                </a:solidFill>
              </a:rPr>
              <a:t>기 정 무 현</a:t>
            </a:r>
            <a:endParaRPr lang="en-US" altLang="ko-KR" sz="2400" b="1" dirty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</a:schemeClr>
                </a:solidFill>
              </a:rPr>
              <a:t>        [</a:t>
            </a:r>
            <a:r>
              <a:rPr lang="en-US" altLang="ko-KR" sz="2400" b="1" dirty="0" err="1">
                <a:solidFill>
                  <a:schemeClr val="tx1">
                    <a:lumMod val="85000"/>
                  </a:schemeClr>
                </a:solidFill>
              </a:rPr>
              <a:t>semi_Portfolio</a:t>
            </a:r>
            <a:r>
              <a:rPr lang="en-US" altLang="ko-KR" sz="2400" b="1" dirty="0">
                <a:solidFill>
                  <a:schemeClr val="tx1">
                    <a:lumMod val="85000"/>
                  </a:schemeClr>
                </a:solidFill>
              </a:rPr>
              <a:t>]</a:t>
            </a:r>
            <a:endParaRPr lang="ko-KR" altLang="en-US" sz="2400" b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0C355-91C5-4818-B24F-6AAE5F4B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>
                    <a:lumMod val="75000"/>
                  </a:schemeClr>
                </a:solidFill>
              </a:rPr>
              <a:t>게임 소개 및 기능 </a:t>
            </a:r>
            <a:r>
              <a:rPr lang="en-US" altLang="ko-KR" b="1" dirty="0">
                <a:solidFill>
                  <a:schemeClr val="tx1">
                    <a:lumMod val="75000"/>
                  </a:schemeClr>
                </a:solidFill>
              </a:rPr>
              <a:t>_HUD</a:t>
            </a:r>
            <a:endParaRPr lang="ko-KR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AC66F68-7526-4365-9981-A8C24E31A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668" y="1844824"/>
            <a:ext cx="5689600" cy="4267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5A9493-1285-4033-B8EE-C973DE64754D}"/>
              </a:ext>
            </a:extLst>
          </p:cNvPr>
          <p:cNvSpPr txBox="1"/>
          <p:nvPr/>
        </p:nvSpPr>
        <p:spPr>
          <a:xfrm>
            <a:off x="7553028" y="1613330"/>
            <a:ext cx="4510237" cy="6684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dirty="0">
                <a:solidFill>
                  <a:schemeClr val="tx1">
                    <a:lumMod val="65000"/>
                  </a:schemeClr>
                </a:solidFill>
              </a:rPr>
              <a:t>&lt;</a:t>
            </a:r>
            <a:r>
              <a:rPr lang="ko-KR" altLang="en-US" sz="1400" dirty="0">
                <a:solidFill>
                  <a:schemeClr val="tx1">
                    <a:lumMod val="65000"/>
                  </a:schemeClr>
                </a:solidFill>
              </a:rPr>
              <a:t>구현</a:t>
            </a:r>
            <a:r>
              <a:rPr lang="en-US" altLang="ko-KR" sz="1400" dirty="0">
                <a:solidFill>
                  <a:schemeClr val="tx1">
                    <a:lumMod val="65000"/>
                  </a:schemeClr>
                </a:solidFill>
              </a:rPr>
              <a:t>&gt;</a:t>
            </a:r>
          </a:p>
          <a:p>
            <a:pPr>
              <a:lnSpc>
                <a:spcPct val="90000"/>
              </a:lnSpc>
            </a:pPr>
            <a:endParaRPr lang="en-US" altLang="ko-KR" sz="1400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ko-KR" sz="1400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ko-KR" sz="1400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ko-KR" sz="1400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ko-KR" sz="1400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ko-KR" sz="1400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ko-KR" sz="1400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ko-KR" sz="1400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>
                <a:solidFill>
                  <a:schemeClr val="tx1">
                    <a:lumMod val="65000"/>
                  </a:schemeClr>
                </a:solidFill>
              </a:rPr>
              <a:t>1. </a:t>
            </a:r>
            <a:r>
              <a:rPr lang="en-US" altLang="ko-KR" sz="1400" dirty="0" err="1">
                <a:solidFill>
                  <a:schemeClr val="tx1">
                    <a:lumMod val="65000"/>
                  </a:schemeClr>
                </a:solidFill>
              </a:rPr>
              <a:t>HUDManager</a:t>
            </a:r>
            <a:r>
              <a:rPr lang="ko-KR" altLang="en-US" sz="1400" dirty="0">
                <a:solidFill>
                  <a:schemeClr val="tx1">
                    <a:lumMod val="65000"/>
                  </a:schemeClr>
                </a:solidFill>
              </a:rPr>
              <a:t>에서 </a:t>
            </a:r>
            <a:r>
              <a:rPr lang="en-US" altLang="ko-KR" sz="1400" dirty="0">
                <a:solidFill>
                  <a:schemeClr val="tx1">
                    <a:lumMod val="65000"/>
                  </a:schemeClr>
                </a:solidFill>
              </a:rPr>
              <a:t>VK_RETURN</a:t>
            </a:r>
            <a:r>
              <a:rPr lang="ko-KR" altLang="en-US" sz="1400" dirty="0">
                <a:solidFill>
                  <a:schemeClr val="tx1">
                    <a:lumMod val="65000"/>
                  </a:schemeClr>
                </a:solidFill>
              </a:rPr>
              <a:t>에</a:t>
            </a:r>
            <a:r>
              <a:rPr lang="en-US" altLang="ko-KR" sz="1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</a:schemeClr>
                </a:solidFill>
              </a:rPr>
              <a:t>지정</a:t>
            </a:r>
            <a:r>
              <a:rPr lang="en-US" altLang="ko-KR" sz="1400" dirty="0">
                <a:solidFill>
                  <a:schemeClr val="tx1">
                    <a:lumMod val="65000"/>
                  </a:schemeClr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ko-KR" sz="1400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>
                <a:solidFill>
                  <a:schemeClr val="tx1">
                    <a:lumMod val="65000"/>
                  </a:schemeClr>
                </a:solidFill>
              </a:rPr>
              <a:t>2. </a:t>
            </a:r>
            <a:r>
              <a:rPr lang="ko-KR" altLang="en-US" sz="1400" dirty="0">
                <a:solidFill>
                  <a:schemeClr val="tx1">
                    <a:lumMod val="65000"/>
                  </a:schemeClr>
                </a:solidFill>
              </a:rPr>
              <a:t>입력 시</a:t>
            </a:r>
            <a:r>
              <a:rPr lang="en-US" altLang="ko-KR" sz="1400" dirty="0">
                <a:solidFill>
                  <a:schemeClr val="tx1">
                    <a:lumMod val="65000"/>
                  </a:schemeClr>
                </a:solidFill>
              </a:rPr>
              <a:t>, Camera</a:t>
            </a:r>
            <a:r>
              <a:rPr lang="ko-KR" altLang="en-US" sz="1400" dirty="0">
                <a:solidFill>
                  <a:schemeClr val="tx1">
                    <a:lumMod val="65000"/>
                  </a:schemeClr>
                </a:solidFill>
              </a:rPr>
              <a:t>의 </a:t>
            </a:r>
            <a:r>
              <a:rPr lang="en-US" altLang="ko-KR" sz="1400" dirty="0">
                <a:solidFill>
                  <a:schemeClr val="tx1">
                    <a:lumMod val="65000"/>
                  </a:schemeClr>
                </a:solidFill>
              </a:rPr>
              <a:t>alpha </a:t>
            </a:r>
            <a:r>
              <a:rPr lang="ko-KR" altLang="en-US" sz="1400" dirty="0">
                <a:solidFill>
                  <a:schemeClr val="tx1">
                    <a:lumMod val="65000"/>
                  </a:schemeClr>
                </a:solidFill>
              </a:rPr>
              <a:t>값 조절하여 화면을 </a:t>
            </a:r>
            <a:r>
              <a:rPr lang="en-US" altLang="ko-KR" sz="1400" dirty="0">
                <a:solidFill>
                  <a:schemeClr val="tx1">
                    <a:lumMod val="65000"/>
                  </a:schemeClr>
                </a:solidFill>
              </a:rPr>
              <a:t>	</a:t>
            </a:r>
            <a:r>
              <a:rPr lang="ko-KR" altLang="en-US" sz="1400" dirty="0">
                <a:solidFill>
                  <a:schemeClr val="tx1">
                    <a:lumMod val="65000"/>
                  </a:schemeClr>
                </a:solidFill>
              </a:rPr>
              <a:t>흐릿하게</a:t>
            </a:r>
            <a:r>
              <a:rPr lang="en-US" altLang="ko-KR" sz="1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</a:schemeClr>
                </a:solidFill>
              </a:rPr>
              <a:t>잡아주고 </a:t>
            </a:r>
            <a:r>
              <a:rPr lang="en-US" altLang="ko-KR" sz="1400" dirty="0">
                <a:solidFill>
                  <a:schemeClr val="tx1">
                    <a:lumMod val="65000"/>
                  </a:schemeClr>
                </a:solidFill>
              </a:rPr>
              <a:t>game pause.</a:t>
            </a:r>
          </a:p>
          <a:p>
            <a:pPr>
              <a:lnSpc>
                <a:spcPct val="90000"/>
              </a:lnSpc>
            </a:pPr>
            <a:endParaRPr lang="en-US" altLang="ko-KR" sz="1400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>
                <a:solidFill>
                  <a:schemeClr val="tx1">
                    <a:lumMod val="65000"/>
                  </a:schemeClr>
                </a:solidFill>
              </a:rPr>
              <a:t>3. HUD</a:t>
            </a:r>
            <a:r>
              <a:rPr lang="ko-KR" altLang="en-US" sz="1400" dirty="0">
                <a:solidFill>
                  <a:schemeClr val="tx1">
                    <a:lumMod val="65000"/>
                  </a:schemeClr>
                </a:solidFill>
              </a:rPr>
              <a:t>에 </a:t>
            </a:r>
            <a:r>
              <a:rPr lang="en-US" altLang="ko-KR" sz="1400" dirty="0">
                <a:solidFill>
                  <a:schemeClr val="tx1">
                    <a:lumMod val="65000"/>
                  </a:schemeClr>
                </a:solidFill>
              </a:rPr>
              <a:t>RETURN </a:t>
            </a:r>
            <a:r>
              <a:rPr lang="ko-KR" altLang="en-US" sz="1400" dirty="0">
                <a:solidFill>
                  <a:schemeClr val="tx1">
                    <a:lumMod val="65000"/>
                  </a:schemeClr>
                </a:solidFill>
              </a:rPr>
              <a:t>키 값이 들어온 때의 캐릭터</a:t>
            </a:r>
            <a:br>
              <a:rPr lang="en-US" altLang="ko-KR" sz="1400" dirty="0">
                <a:solidFill>
                  <a:schemeClr val="tx1">
                    <a:lumMod val="65000"/>
                  </a:schemeClr>
                </a:solidFill>
              </a:rPr>
            </a:br>
            <a:r>
              <a:rPr lang="en-US" altLang="ko-KR" sz="1400" dirty="0">
                <a:solidFill>
                  <a:schemeClr val="tx1">
                    <a:lumMod val="65000"/>
                  </a:schemeClr>
                </a:solidFill>
              </a:rPr>
              <a:t>     </a:t>
            </a:r>
            <a:r>
              <a:rPr lang="ko-KR" altLang="en-US" sz="1400" dirty="0">
                <a:solidFill>
                  <a:schemeClr val="tx1">
                    <a:lumMod val="65000"/>
                  </a:schemeClr>
                </a:solidFill>
              </a:rPr>
              <a:t>이미지 </a:t>
            </a:r>
            <a:r>
              <a:rPr lang="en-US" altLang="ko-KR" sz="1400" dirty="0">
                <a:solidFill>
                  <a:schemeClr val="tx1">
                    <a:lumMod val="65000"/>
                  </a:schemeClr>
                </a:solidFill>
              </a:rPr>
              <a:t>ON + </a:t>
            </a:r>
            <a:r>
              <a:rPr lang="ko-KR" altLang="en-US" sz="1400" dirty="0">
                <a:solidFill>
                  <a:schemeClr val="tx1">
                    <a:lumMod val="65000"/>
                  </a:schemeClr>
                </a:solidFill>
              </a:rPr>
              <a:t>아이템 커서 깜빡임</a:t>
            </a:r>
            <a:endParaRPr lang="en-US" altLang="ko-KR" sz="1400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ko-KR" sz="1400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>
                <a:solidFill>
                  <a:schemeClr val="tx1">
                    <a:lumMod val="65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tx1">
                    <a:lumMod val="65000"/>
                  </a:schemeClr>
                </a:solidFill>
              </a:rPr>
              <a:t>아이템 잡은 상태에서 </a:t>
            </a:r>
            <a:r>
              <a:rPr lang="en-US" altLang="ko-KR" sz="1400" dirty="0">
                <a:solidFill>
                  <a:schemeClr val="tx1">
                    <a:lumMod val="65000"/>
                  </a:schemeClr>
                </a:solidFill>
              </a:rPr>
              <a:t>space bar</a:t>
            </a:r>
            <a:r>
              <a:rPr lang="ko-KR" altLang="en-US" sz="1400" dirty="0">
                <a:solidFill>
                  <a:schemeClr val="tx1">
                    <a:lumMod val="65000"/>
                  </a:schemeClr>
                </a:solidFill>
              </a:rPr>
              <a:t>키를 이용하여</a:t>
            </a:r>
            <a:br>
              <a:rPr lang="en-US" altLang="ko-KR" sz="1400" dirty="0">
                <a:solidFill>
                  <a:schemeClr val="tx1">
                    <a:lumMod val="65000"/>
                  </a:schemeClr>
                </a:solidFill>
              </a:rPr>
            </a:br>
            <a:r>
              <a:rPr lang="en-US" altLang="ko-KR" sz="1400" dirty="0">
                <a:solidFill>
                  <a:schemeClr val="tx1">
                    <a:lumMod val="65000"/>
                  </a:schemeClr>
                </a:solidFill>
              </a:rPr>
              <a:t>      </a:t>
            </a:r>
            <a:r>
              <a:rPr lang="ko-KR" altLang="en-US" sz="1400" dirty="0">
                <a:solidFill>
                  <a:schemeClr val="tx1">
                    <a:lumMod val="65000"/>
                  </a:schemeClr>
                </a:solidFill>
              </a:rPr>
              <a:t>근처에 위치한 다른 캐릭터의 </a:t>
            </a:r>
            <a:r>
              <a:rPr lang="ko-KR" altLang="en-US" sz="1400" dirty="0" err="1">
                <a:solidFill>
                  <a:schemeClr val="tx1">
                    <a:lumMod val="65000"/>
                  </a:schemeClr>
                </a:solidFill>
              </a:rPr>
              <a:t>인벤으로</a:t>
            </a:r>
            <a:r>
              <a:rPr lang="ko-KR" altLang="en-US" sz="1400" dirty="0">
                <a:solidFill>
                  <a:schemeClr val="tx1">
                    <a:lumMod val="65000"/>
                  </a:schemeClr>
                </a:solidFill>
              </a:rPr>
              <a:t> 이동 가능</a:t>
            </a:r>
            <a:r>
              <a:rPr lang="en-US" altLang="ko-KR" sz="1400" dirty="0">
                <a:solidFill>
                  <a:schemeClr val="tx1">
                    <a:lumMod val="65000"/>
                  </a:schemeClr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ko-KR" sz="1400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>
                <a:solidFill>
                  <a:schemeClr val="tx1">
                    <a:lumMod val="65000"/>
                  </a:schemeClr>
                </a:solidFill>
              </a:rPr>
              <a:t>- ‘W’ </a:t>
            </a:r>
            <a:r>
              <a:rPr lang="ko-KR" altLang="en-US" sz="1400" dirty="0">
                <a:solidFill>
                  <a:schemeClr val="tx1">
                    <a:lumMod val="65000"/>
                  </a:schemeClr>
                </a:solidFill>
              </a:rPr>
              <a:t>키 사용하여 해당 아이템 사용 후</a:t>
            </a:r>
            <a:r>
              <a:rPr lang="en-US" altLang="ko-KR" sz="1400" dirty="0">
                <a:solidFill>
                  <a:schemeClr val="tx1">
                    <a:lumMod val="6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</a:schemeClr>
                </a:solidFill>
              </a:rPr>
              <a:t>이미지 제거</a:t>
            </a:r>
            <a:endParaRPr lang="en-US" altLang="ko-KR" sz="1400" dirty="0">
              <a:solidFill>
                <a:schemeClr val="tx1">
                  <a:lumMod val="6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buFontTx/>
              <a:buChar char="-"/>
            </a:pPr>
            <a:endParaRPr lang="en-US" altLang="ko-KR" sz="1400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>
                <a:solidFill>
                  <a:schemeClr val="tx1">
                    <a:lumMod val="65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tx1">
                    <a:lumMod val="65000"/>
                  </a:schemeClr>
                </a:solidFill>
              </a:rPr>
              <a:t>공격 당하면 해당 공격력만큼 </a:t>
            </a:r>
            <a:r>
              <a:rPr lang="en-US" altLang="ko-KR" sz="1400" dirty="0" err="1">
                <a:solidFill>
                  <a:schemeClr val="tx1">
                    <a:lumMod val="65000"/>
                  </a:schemeClr>
                </a:solidFill>
              </a:rPr>
              <a:t>imageHP</a:t>
            </a:r>
            <a:r>
              <a:rPr lang="en-US" altLang="ko-KR" sz="1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</a:schemeClr>
                </a:solidFill>
              </a:rPr>
              <a:t>제거</a:t>
            </a:r>
            <a:endParaRPr lang="en-US" altLang="ko-KR" sz="1400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ko-KR" sz="1400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>
                <a:solidFill>
                  <a:schemeClr val="tx1">
                    <a:lumMod val="65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tx1">
                    <a:lumMod val="65000"/>
                  </a:schemeClr>
                </a:solidFill>
              </a:rPr>
              <a:t>캐릭터 죽음 시</a:t>
            </a:r>
            <a:r>
              <a:rPr lang="en-US" altLang="ko-KR" sz="1400" dirty="0">
                <a:solidFill>
                  <a:schemeClr val="tx1">
                    <a:lumMod val="6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</a:schemeClr>
                </a:solidFill>
              </a:rPr>
              <a:t>캐릭터 이미지 </a:t>
            </a:r>
            <a:r>
              <a:rPr lang="en-US" altLang="ko-KR" sz="1400" dirty="0" err="1">
                <a:solidFill>
                  <a:schemeClr val="tx1">
                    <a:lumMod val="65000"/>
                  </a:schemeClr>
                </a:solidFill>
              </a:rPr>
              <a:t>imageDeath</a:t>
            </a:r>
            <a:r>
              <a:rPr lang="ko-KR" altLang="en-US" sz="1400" dirty="0">
                <a:solidFill>
                  <a:schemeClr val="tx1">
                    <a:lumMod val="65000"/>
                  </a:schemeClr>
                </a:solidFill>
              </a:rPr>
              <a:t>로 전환</a:t>
            </a:r>
            <a:endParaRPr lang="en-US" altLang="ko-KR" sz="1400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ko-KR" sz="1400" dirty="0"/>
          </a:p>
          <a:p>
            <a:pPr>
              <a:lnSpc>
                <a:spcPct val="90000"/>
              </a:lnSpc>
            </a:pPr>
            <a:endParaRPr lang="en-US" altLang="ko-KR" sz="1400" dirty="0"/>
          </a:p>
          <a:p>
            <a:pPr>
              <a:lnSpc>
                <a:spcPct val="90000"/>
              </a:lnSpc>
            </a:pPr>
            <a:endParaRPr lang="en-US" altLang="ko-KR" sz="1400" dirty="0"/>
          </a:p>
          <a:p>
            <a:pPr>
              <a:lnSpc>
                <a:spcPct val="90000"/>
              </a:lnSpc>
            </a:pPr>
            <a:endParaRPr lang="en-US" altLang="ko-KR" sz="1400" dirty="0"/>
          </a:p>
          <a:p>
            <a:pPr>
              <a:lnSpc>
                <a:spcPct val="90000"/>
              </a:lnSpc>
            </a:pPr>
            <a:endParaRPr lang="en-US" altLang="ko-KR" sz="1400" dirty="0"/>
          </a:p>
          <a:p>
            <a:pPr>
              <a:lnSpc>
                <a:spcPct val="90000"/>
              </a:lnSpc>
            </a:pPr>
            <a:endParaRPr lang="en-US" altLang="ko-KR" sz="1400" dirty="0"/>
          </a:p>
          <a:p>
            <a:pPr>
              <a:lnSpc>
                <a:spcPct val="90000"/>
              </a:lnSpc>
            </a:pPr>
            <a:endParaRPr lang="en-US" altLang="ko-KR" sz="1400" dirty="0"/>
          </a:p>
          <a:p>
            <a:pPr>
              <a:lnSpc>
                <a:spcPct val="90000"/>
              </a:lnSpc>
            </a:pPr>
            <a:r>
              <a:rPr lang="en-US" altLang="ko-KR" sz="1400" dirty="0"/>
              <a:t>[KEYMAPPING]</a:t>
            </a:r>
          </a:p>
          <a:p>
            <a:pPr>
              <a:lnSpc>
                <a:spcPct val="90000"/>
              </a:lnSpc>
            </a:pP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44AE7D-3837-4E0A-88AA-2205468BF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904" y="1916832"/>
            <a:ext cx="2354067" cy="13159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CEC545-742E-4BB7-AE3B-D26B7E058D7C}"/>
              </a:ext>
            </a:extLst>
          </p:cNvPr>
          <p:cNvSpPr txBox="1"/>
          <p:nvPr/>
        </p:nvSpPr>
        <p:spPr>
          <a:xfrm>
            <a:off x="550818" y="1844824"/>
            <a:ext cx="833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</a:schemeClr>
                </a:solidFill>
              </a:rPr>
              <a:t>[HUD]</a:t>
            </a:r>
          </a:p>
        </p:txBody>
      </p:sp>
      <p:sp>
        <p:nvSpPr>
          <p:cNvPr id="13" name="왼쪽 대괄호 12">
            <a:extLst>
              <a:ext uri="{FF2B5EF4-FFF2-40B4-BE49-F238E27FC236}">
                <a16:creationId xmlns:a16="http://schemas.microsoft.com/office/drawing/2014/main" id="{4233B7A2-D166-4B8C-99FD-C59C2B875860}"/>
              </a:ext>
            </a:extLst>
          </p:cNvPr>
          <p:cNvSpPr/>
          <p:nvPr/>
        </p:nvSpPr>
        <p:spPr>
          <a:xfrm>
            <a:off x="1557908" y="1844824"/>
            <a:ext cx="72008" cy="864096"/>
          </a:xfrm>
          <a:prstGeom prst="leftBracket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4" name="왼쪽 대괄호 13">
            <a:extLst>
              <a:ext uri="{FF2B5EF4-FFF2-40B4-BE49-F238E27FC236}">
                <a16:creationId xmlns:a16="http://schemas.microsoft.com/office/drawing/2014/main" id="{3233A227-2581-4FAC-8BB9-D67E900C1242}"/>
              </a:ext>
            </a:extLst>
          </p:cNvPr>
          <p:cNvSpPr/>
          <p:nvPr/>
        </p:nvSpPr>
        <p:spPr>
          <a:xfrm>
            <a:off x="1557908" y="2790076"/>
            <a:ext cx="98296" cy="3321948"/>
          </a:xfrm>
          <a:prstGeom prst="leftBracket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FE660D-7B81-44DA-8F2F-EC2076517084}"/>
              </a:ext>
            </a:extLst>
          </p:cNvPr>
          <p:cNvSpPr txBox="1"/>
          <p:nvPr/>
        </p:nvSpPr>
        <p:spPr>
          <a:xfrm>
            <a:off x="363192" y="3467520"/>
            <a:ext cx="112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</a:schemeClr>
                </a:solidFill>
              </a:rPr>
              <a:t>[Camera]</a:t>
            </a:r>
            <a:endParaRPr lang="ko-KR" altLang="en-US" sz="20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931BD4-11C0-41AE-8A25-A2A51F23EB23}"/>
              </a:ext>
            </a:extLst>
          </p:cNvPr>
          <p:cNvSpPr txBox="1"/>
          <p:nvPr/>
        </p:nvSpPr>
        <p:spPr>
          <a:xfrm>
            <a:off x="435200" y="2153459"/>
            <a:ext cx="1122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US" altLang="ko-KR" sz="1000" b="1" dirty="0">
                <a:solidFill>
                  <a:schemeClr val="tx1">
                    <a:lumMod val="65000"/>
                  </a:schemeClr>
                </a:solidFill>
              </a:rPr>
              <a:t>HP]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US" altLang="ko-KR" sz="1000" b="1" dirty="0">
                <a:solidFill>
                  <a:schemeClr val="tx1">
                    <a:lumMod val="65000"/>
                  </a:schemeClr>
                </a:solidFill>
              </a:rPr>
              <a:t>ITEM(max 4)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US" altLang="ko-KR" sz="1000" b="1" dirty="0">
                <a:solidFill>
                  <a:schemeClr val="tx1">
                    <a:lumMod val="65000"/>
                  </a:schemeClr>
                </a:solidFill>
              </a:rPr>
              <a:t>Trash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US" altLang="ko-KR" sz="1000" b="1" dirty="0" err="1">
                <a:solidFill>
                  <a:schemeClr val="tx1">
                    <a:lumMod val="65000"/>
                  </a:schemeClr>
                </a:solidFill>
              </a:rPr>
              <a:t>imageState</a:t>
            </a:r>
            <a:endParaRPr lang="ko-KR" altLang="en-US" sz="10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B071B8-9D3B-4F16-8B52-2143411EA41D}"/>
              </a:ext>
            </a:extLst>
          </p:cNvPr>
          <p:cNvSpPr txBox="1"/>
          <p:nvPr/>
        </p:nvSpPr>
        <p:spPr>
          <a:xfrm>
            <a:off x="478810" y="3801622"/>
            <a:ext cx="11227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ko-KR" altLang="en-US" sz="1000" dirty="0">
                <a:solidFill>
                  <a:schemeClr val="tx1">
                    <a:lumMod val="65000"/>
                  </a:schemeClr>
                </a:solidFill>
              </a:rPr>
              <a:t>해당 캐릭터 중점 좌표 위치</a:t>
            </a:r>
            <a:endParaRPr lang="en-US" altLang="ko-KR" sz="1000" dirty="0">
              <a:solidFill>
                <a:schemeClr val="tx1">
                  <a:lumMod val="65000"/>
                </a:schemeClr>
              </a:solidFill>
            </a:endParaRPr>
          </a:p>
          <a:p>
            <a:pPr marL="171450" indent="-171450">
              <a:lnSpc>
                <a:spcPct val="90000"/>
              </a:lnSpc>
              <a:buFontTx/>
              <a:buChar char="-"/>
            </a:pPr>
            <a:endParaRPr lang="en-US" altLang="ko-KR" sz="1000" dirty="0">
              <a:solidFill>
                <a:schemeClr val="tx1">
                  <a:lumMod val="65000"/>
                </a:schemeClr>
              </a:solidFill>
            </a:endParaRP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ko-KR" altLang="en-US" sz="1000" dirty="0">
                <a:solidFill>
                  <a:schemeClr val="tx1">
                    <a:lumMod val="65000"/>
                  </a:schemeClr>
                </a:solidFill>
              </a:rPr>
              <a:t>해당 캐릭터 </a:t>
            </a:r>
            <a:r>
              <a:rPr lang="en-US" altLang="ko-KR" sz="1000" dirty="0" err="1">
                <a:solidFill>
                  <a:schemeClr val="tx1">
                    <a:lumMod val="65000"/>
                  </a:schemeClr>
                </a:solidFill>
              </a:rPr>
              <a:t>Rect</a:t>
            </a:r>
            <a:r>
              <a:rPr lang="ko-KR" altLang="en-US" sz="1000" dirty="0">
                <a:solidFill>
                  <a:schemeClr val="tx1">
                    <a:lumMod val="65000"/>
                  </a:schemeClr>
                </a:solidFill>
              </a:rPr>
              <a:t>가 </a:t>
            </a:r>
            <a:r>
              <a:rPr lang="en-US" altLang="ko-KR" sz="1000" dirty="0">
                <a:solidFill>
                  <a:schemeClr val="tx1">
                    <a:lumMod val="65000"/>
                  </a:schemeClr>
                </a:solidFill>
              </a:rPr>
              <a:t>Render</a:t>
            </a:r>
            <a:r>
              <a:rPr lang="ko-KR" altLang="en-US" sz="1000" dirty="0">
                <a:solidFill>
                  <a:schemeClr val="tx1">
                    <a:lumMod val="65000"/>
                  </a:schemeClr>
                </a:solidFill>
              </a:rPr>
              <a:t>하지 않은 </a:t>
            </a:r>
            <a:r>
              <a:rPr lang="en-US" altLang="ko-KR" sz="1000" dirty="0" err="1">
                <a:solidFill>
                  <a:schemeClr val="tx1">
                    <a:lumMod val="65000"/>
                  </a:schemeClr>
                </a:solidFill>
              </a:rPr>
              <a:t>Rect</a:t>
            </a:r>
            <a:r>
              <a:rPr lang="ko-KR" altLang="en-US" sz="1000" dirty="0">
                <a:solidFill>
                  <a:schemeClr val="tx1">
                    <a:lumMod val="65000"/>
                  </a:schemeClr>
                </a:solidFill>
              </a:rPr>
              <a:t>를 충돌하는 순간 </a:t>
            </a:r>
            <a:r>
              <a:rPr lang="en-US" altLang="ko-KR" sz="1000" dirty="0" err="1">
                <a:solidFill>
                  <a:schemeClr val="tx1">
                    <a:lumMod val="65000"/>
                  </a:schemeClr>
                </a:solidFill>
              </a:rPr>
              <a:t>cameraMove</a:t>
            </a:r>
            <a:endParaRPr lang="en-US" altLang="ko-KR" sz="1000" dirty="0">
              <a:solidFill>
                <a:schemeClr val="tx1">
                  <a:lumMod val="65000"/>
                </a:schemeClr>
              </a:solidFill>
            </a:endParaRPr>
          </a:p>
          <a:p>
            <a:pPr marL="171450" indent="-171450">
              <a:lnSpc>
                <a:spcPct val="90000"/>
              </a:lnSpc>
              <a:buFontTx/>
              <a:buChar char="-"/>
            </a:pPr>
            <a:endParaRPr lang="en-US" altLang="ko-KR" sz="1000" dirty="0">
              <a:solidFill>
                <a:schemeClr val="tx1">
                  <a:lumMod val="65000"/>
                </a:schemeClr>
              </a:solidFill>
            </a:endParaRP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US" altLang="ko-KR" sz="1000" dirty="0">
                <a:solidFill>
                  <a:schemeClr val="tx1">
                    <a:lumMod val="65000"/>
                  </a:schemeClr>
                </a:solidFill>
              </a:rPr>
              <a:t>‘Q’ </a:t>
            </a:r>
            <a:r>
              <a:rPr lang="ko-KR" altLang="en-US" sz="1000" dirty="0">
                <a:solidFill>
                  <a:schemeClr val="tx1">
                    <a:lumMod val="65000"/>
                  </a:schemeClr>
                </a:solidFill>
              </a:rPr>
              <a:t>키를 이용하여 다른 캐릭터 활성화</a:t>
            </a:r>
          </a:p>
        </p:txBody>
      </p:sp>
    </p:spTree>
    <p:extLst>
      <p:ext uri="{BB962C8B-B14F-4D97-AF65-F5344CB8AC3E}">
        <p14:creationId xmlns:p14="http://schemas.microsoft.com/office/powerpoint/2010/main" val="324146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0C355-91C5-4818-B24F-6AAE5F4B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>
                    <a:lumMod val="75000"/>
                  </a:schemeClr>
                </a:solidFill>
              </a:rPr>
              <a:t>구조도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2C0FAB-9896-45A4-AC2D-DABCAD511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1628800"/>
            <a:ext cx="10369152" cy="516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9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0C355-91C5-4818-B24F-6AAE5F4B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>
                    <a:lumMod val="75000"/>
                  </a:schemeClr>
                </a:solidFill>
              </a:rPr>
              <a:t>개발 일정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F136B76-913A-469E-B87C-C3B28F75F7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143245"/>
              </p:ext>
            </p:extLst>
          </p:nvPr>
        </p:nvGraphicFramePr>
        <p:xfrm>
          <a:off x="1553800" y="1880932"/>
          <a:ext cx="10188059" cy="44365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5437">
                  <a:extLst>
                    <a:ext uri="{9D8B030D-6E8A-4147-A177-3AD203B41FA5}">
                      <a16:colId xmlns:a16="http://schemas.microsoft.com/office/drawing/2014/main" val="743046742"/>
                    </a:ext>
                  </a:extLst>
                </a:gridCol>
                <a:gridCol w="1455437">
                  <a:extLst>
                    <a:ext uri="{9D8B030D-6E8A-4147-A177-3AD203B41FA5}">
                      <a16:colId xmlns:a16="http://schemas.microsoft.com/office/drawing/2014/main" val="1661544202"/>
                    </a:ext>
                  </a:extLst>
                </a:gridCol>
                <a:gridCol w="1455437">
                  <a:extLst>
                    <a:ext uri="{9D8B030D-6E8A-4147-A177-3AD203B41FA5}">
                      <a16:colId xmlns:a16="http://schemas.microsoft.com/office/drawing/2014/main" val="3827092403"/>
                    </a:ext>
                  </a:extLst>
                </a:gridCol>
                <a:gridCol w="1455437">
                  <a:extLst>
                    <a:ext uri="{9D8B030D-6E8A-4147-A177-3AD203B41FA5}">
                      <a16:colId xmlns:a16="http://schemas.microsoft.com/office/drawing/2014/main" val="2055137086"/>
                    </a:ext>
                  </a:extLst>
                </a:gridCol>
                <a:gridCol w="1455437">
                  <a:extLst>
                    <a:ext uri="{9D8B030D-6E8A-4147-A177-3AD203B41FA5}">
                      <a16:colId xmlns:a16="http://schemas.microsoft.com/office/drawing/2014/main" val="3059885282"/>
                    </a:ext>
                  </a:extLst>
                </a:gridCol>
                <a:gridCol w="1455437">
                  <a:extLst>
                    <a:ext uri="{9D8B030D-6E8A-4147-A177-3AD203B41FA5}">
                      <a16:colId xmlns:a16="http://schemas.microsoft.com/office/drawing/2014/main" val="1406962347"/>
                    </a:ext>
                  </a:extLst>
                </a:gridCol>
                <a:gridCol w="1455437">
                  <a:extLst>
                    <a:ext uri="{9D8B030D-6E8A-4147-A177-3AD203B41FA5}">
                      <a16:colId xmlns:a16="http://schemas.microsoft.com/office/drawing/2014/main" val="1134742298"/>
                    </a:ext>
                  </a:extLst>
                </a:gridCol>
              </a:tblGrid>
              <a:tr h="1083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6 / 7 [MON]</a:t>
                      </a:r>
                      <a:endParaRPr lang="ko-KR" altLang="en-US" sz="2400" b="1" dirty="0">
                        <a:ln>
                          <a:solidFill>
                            <a:schemeClr val="tx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6 / 8</a:t>
                      </a:r>
                    </a:p>
                    <a:p>
                      <a:pPr algn="ctr" latinLnBrk="1"/>
                      <a:r>
                        <a:rPr lang="en-US" altLang="ko-KR" sz="2400" b="1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[TUE]</a:t>
                      </a:r>
                      <a:endParaRPr lang="ko-KR" altLang="en-US" sz="2400" b="1" dirty="0">
                        <a:ln>
                          <a:solidFill>
                            <a:schemeClr val="tx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6 / 9</a:t>
                      </a:r>
                    </a:p>
                    <a:p>
                      <a:pPr algn="ctr" latinLnBrk="1"/>
                      <a:r>
                        <a:rPr lang="en-US" altLang="ko-KR" sz="2400" b="1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[WED]</a:t>
                      </a:r>
                      <a:endParaRPr lang="ko-KR" altLang="en-US" sz="2400" b="1" dirty="0">
                        <a:ln>
                          <a:solidFill>
                            <a:schemeClr val="tx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6 / 10</a:t>
                      </a:r>
                    </a:p>
                    <a:p>
                      <a:pPr algn="ctr" latinLnBrk="1"/>
                      <a:r>
                        <a:rPr lang="en-US" altLang="ko-KR" sz="2400" b="1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[THU]</a:t>
                      </a:r>
                      <a:endParaRPr lang="ko-KR" altLang="en-US" sz="2400" b="1" dirty="0">
                        <a:ln>
                          <a:solidFill>
                            <a:schemeClr val="tx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6 / 11</a:t>
                      </a:r>
                    </a:p>
                    <a:p>
                      <a:pPr algn="ctr" latinLnBrk="1"/>
                      <a:r>
                        <a:rPr lang="en-US" altLang="ko-KR" sz="2400" b="1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[FRI]</a:t>
                      </a:r>
                      <a:endParaRPr lang="ko-KR" altLang="en-US" sz="2400" b="1" dirty="0">
                        <a:ln>
                          <a:solidFill>
                            <a:schemeClr val="tx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6 / 12</a:t>
                      </a:r>
                    </a:p>
                    <a:p>
                      <a:pPr algn="ctr" latinLnBrk="1"/>
                      <a:r>
                        <a:rPr lang="en-US" altLang="ko-KR" sz="2400" b="1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[SAT]</a:t>
                      </a:r>
                      <a:endParaRPr lang="ko-KR" altLang="en-US" sz="2400" b="1" dirty="0">
                        <a:ln>
                          <a:solidFill>
                            <a:schemeClr val="tx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6 / 13</a:t>
                      </a:r>
                    </a:p>
                    <a:p>
                      <a:pPr algn="ctr" latinLnBrk="1"/>
                      <a:r>
                        <a:rPr lang="en-US" altLang="ko-KR" sz="2400" b="1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[SUN]</a:t>
                      </a:r>
                      <a:endParaRPr lang="ko-KR" altLang="en-US" sz="2400" b="1" dirty="0">
                        <a:ln>
                          <a:solidFill>
                            <a:schemeClr val="tx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07434380"/>
                  </a:ext>
                </a:extLst>
              </a:tr>
              <a:tr h="2012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mapObject</a:t>
                      </a:r>
                      <a:endParaRPr lang="en-US" altLang="ko-KR" sz="1600" dirty="0">
                        <a:ln>
                          <a:solidFill>
                            <a:schemeClr val="tx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픽셀충돌 처리</a:t>
                      </a:r>
                      <a:endParaRPr lang="en-US" altLang="ko-KR" sz="1400" dirty="0">
                        <a:ln>
                          <a:solidFill>
                            <a:schemeClr val="tx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ln>
                          <a:solidFill>
                            <a:schemeClr val="tx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rgbClr val="FFFF00"/>
                          </a:solidFill>
                        </a:rPr>
                        <a:t>CAMERA</a:t>
                      </a:r>
                      <a:br>
                        <a:rPr lang="en-US" altLang="ko-KR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rgbClr val="FFFF00"/>
                          </a:solidFill>
                        </a:rPr>
                      </a:br>
                      <a:r>
                        <a:rPr lang="en-US" altLang="ko-KR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rgbClr val="FFFF00"/>
                          </a:solidFill>
                        </a:rPr>
                        <a:t>MANAGER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ln>
                          <a:solidFill>
                            <a:schemeClr val="tx1">
                              <a:lumMod val="8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Camera</a:t>
                      </a:r>
                      <a:r>
                        <a:rPr lang="ko-KR" altLang="en-US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필요</a:t>
                      </a:r>
                      <a:r>
                        <a:rPr lang="ko-KR" altLang="en-US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image</a:t>
                      </a:r>
                      <a:r>
                        <a:rPr lang="ko-KR" altLang="en-US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추출 </a:t>
                      </a:r>
                      <a:endParaRPr lang="en-US" altLang="ko-KR" dirty="0">
                        <a:ln>
                          <a:solidFill>
                            <a:schemeClr val="tx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ln>
                          <a:solidFill>
                            <a:schemeClr val="tx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rgbClr val="FFFF00"/>
                          </a:solidFill>
                        </a:rPr>
                        <a:t> IMAGE</a:t>
                      </a:r>
                      <a:br>
                        <a:rPr lang="en-US" altLang="ko-KR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rgbClr val="FFFF00"/>
                          </a:solidFill>
                        </a:rPr>
                      </a:br>
                      <a:r>
                        <a:rPr lang="en-US" altLang="ko-KR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rgbClr val="FFFF00"/>
                          </a:solidFill>
                        </a:rPr>
                        <a:t>MANAGER</a:t>
                      </a:r>
                    </a:p>
                    <a:p>
                      <a:pPr algn="ctr" latinLnBrk="1"/>
                      <a:endParaRPr lang="en-US" altLang="ko-KR" dirty="0">
                        <a:ln>
                          <a:solidFill>
                            <a:schemeClr val="tx1">
                              <a:lumMod val="8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rgbClr val="FFFF00"/>
                          </a:solidFill>
                        </a:rPr>
                        <a:t>PLAYER</a:t>
                      </a:r>
                      <a:br>
                        <a:rPr lang="en-US" altLang="ko-KR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rgbClr val="FFFF00"/>
                          </a:solidFill>
                        </a:rPr>
                      </a:br>
                      <a:r>
                        <a:rPr lang="en-US" altLang="ko-KR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rgbClr val="FFFF00"/>
                          </a:solidFill>
                        </a:rPr>
                        <a:t>MANAGER</a:t>
                      </a:r>
                    </a:p>
                    <a:p>
                      <a:pPr algn="ctr" latinLnBrk="1"/>
                      <a:endParaRPr lang="en-US" altLang="ko-KR" dirty="0">
                        <a:ln>
                          <a:solidFill>
                            <a:schemeClr val="tx1">
                              <a:lumMod val="8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Player</a:t>
                      </a:r>
                    </a:p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&lt;-&gt;map collision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rgbClr val="FFFF00"/>
                          </a:solidFill>
                        </a:rPr>
                        <a:t>ENEMY</a:t>
                      </a:r>
                      <a:br>
                        <a:rPr lang="en-US" altLang="ko-KR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rgbClr val="FFFF00"/>
                          </a:solidFill>
                        </a:rPr>
                      </a:br>
                      <a:r>
                        <a:rPr lang="en-US" altLang="ko-KR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rgbClr val="FFFF00"/>
                          </a:solidFill>
                        </a:rPr>
                        <a:t>MANAGER</a:t>
                      </a:r>
                      <a:endParaRPr lang="ko-KR" altLang="en-US" dirty="0">
                        <a:ln>
                          <a:solidFill>
                            <a:schemeClr val="tx1">
                              <a:lumMod val="8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ln>
                          <a:solidFill>
                            <a:schemeClr val="tx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state</a:t>
                      </a:r>
                      <a:r>
                        <a:rPr lang="ko-KR" altLang="en-US" sz="1600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정의</a:t>
                      </a:r>
                      <a:endParaRPr lang="en-US" altLang="ko-KR" sz="1400" dirty="0">
                        <a:ln>
                          <a:solidFill>
                            <a:schemeClr val="tx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1400" dirty="0">
                        <a:ln>
                          <a:solidFill>
                            <a:schemeClr val="tx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상호 충돌 처리</a:t>
                      </a:r>
                      <a:endParaRPr lang="en-US" altLang="ko-KR" sz="1400" dirty="0">
                        <a:ln>
                          <a:solidFill>
                            <a:schemeClr val="tx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rgbClr val="FFFF00"/>
                          </a:solidFill>
                        </a:rPr>
                        <a:t>HUD</a:t>
                      </a:r>
                      <a:br>
                        <a:rPr lang="en-US" altLang="ko-KR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rgbClr val="FFFF00"/>
                          </a:solidFill>
                        </a:rPr>
                      </a:br>
                      <a:r>
                        <a:rPr lang="en-US" altLang="ko-KR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rgbClr val="FFFF00"/>
                          </a:solidFill>
                        </a:rPr>
                        <a:t>MANAGER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ln>
                          <a:solidFill>
                            <a:schemeClr val="tx1">
                              <a:lumMod val="8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rgbClr val="FFFF00"/>
                          </a:solidFill>
                        </a:rPr>
                        <a:t>SYSTEM</a:t>
                      </a:r>
                      <a:br>
                        <a:rPr lang="en-US" altLang="ko-KR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rgbClr val="FFFF00"/>
                          </a:solidFill>
                        </a:rPr>
                      </a:br>
                      <a:r>
                        <a:rPr lang="en-US" altLang="ko-KR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rgbClr val="FFFF00"/>
                          </a:solidFill>
                        </a:rPr>
                        <a:t>MANAGER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rgbClr val="FFFF00"/>
                          </a:solidFill>
                        </a:rPr>
                        <a:t>ITEM</a:t>
                      </a:r>
                      <a:br>
                        <a:rPr lang="en-US" altLang="ko-KR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rgbClr val="FFFF00"/>
                          </a:solidFill>
                        </a:rPr>
                      </a:br>
                      <a:r>
                        <a:rPr lang="en-US" altLang="ko-KR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rgbClr val="FFFF00"/>
                          </a:solidFill>
                        </a:rPr>
                        <a:t>MANAGER</a:t>
                      </a:r>
                      <a:endParaRPr lang="ko-KR" altLang="en-US" dirty="0">
                        <a:ln>
                          <a:solidFill>
                            <a:schemeClr val="tx1">
                              <a:lumMod val="8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ln>
                          <a:solidFill>
                            <a:schemeClr val="tx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rgbClr val="FFFF00"/>
                          </a:solidFill>
                        </a:rPr>
                        <a:t>OBJECT</a:t>
                      </a:r>
                      <a:br>
                        <a:rPr lang="en-US" altLang="ko-KR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rgbClr val="FFFF00"/>
                          </a:solidFill>
                        </a:rPr>
                      </a:br>
                      <a:r>
                        <a:rPr lang="en-US" altLang="ko-KR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rgbClr val="FFFF00"/>
                          </a:solidFill>
                        </a:rPr>
                        <a:t>MANAGER</a:t>
                      </a:r>
                      <a:endParaRPr lang="ko-KR" altLang="en-US" dirty="0">
                        <a:ln>
                          <a:solidFill>
                            <a:schemeClr val="tx1">
                              <a:lumMod val="8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  <a:p>
                      <a:pPr algn="ctr" latinLnBrk="1"/>
                      <a:endParaRPr lang="ko-KR" altLang="en-US" dirty="0">
                        <a:ln>
                          <a:solidFill>
                            <a:schemeClr val="tx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게임 시현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영상 촬영</a:t>
                      </a:r>
                      <a:endParaRPr lang="en-US" altLang="ko-KR" dirty="0">
                        <a:ln>
                          <a:solidFill>
                            <a:schemeClr val="tx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dirty="0">
                          <a:ln>
                            <a:solidFill>
                              <a:schemeClr val="tx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및 편집</a:t>
                      </a:r>
                      <a:endParaRPr lang="en-US" altLang="ko-KR" dirty="0">
                        <a:ln>
                          <a:solidFill>
                            <a:schemeClr val="tx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9211224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BDF71C7-0C59-4CB5-8BD6-954805100370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</a:rPr>
              <a:t>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34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solidFill>
                  <a:schemeClr val="tx1">
                    <a:lumMod val="85000"/>
                  </a:schemeClr>
                </a:solidFill>
              </a:rPr>
              <a:t>목차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ko-KR" altLang="en-US" b="1" dirty="0">
                <a:solidFill>
                  <a:schemeClr val="tx1">
                    <a:lumMod val="85000"/>
                  </a:schemeClr>
                </a:solidFill>
              </a:rPr>
              <a:t>게임 소개 및 기능</a:t>
            </a:r>
            <a:endParaRPr lang="en-US" altLang="ko-KR" b="1" dirty="0">
              <a:solidFill>
                <a:schemeClr val="tx1">
                  <a:lumMod val="85000"/>
                </a:schemeClr>
              </a:solidFill>
            </a:endParaRPr>
          </a:p>
          <a:p>
            <a:pPr lvl="7"/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background</a:t>
            </a:r>
            <a:r>
              <a:rPr lang="en-US" altLang="ko-KR" b="1" dirty="0">
                <a:solidFill>
                  <a:schemeClr val="tx1">
                    <a:lumMod val="85000"/>
                  </a:schemeClr>
                </a:solidFill>
              </a:rPr>
              <a:t> </a:t>
            </a:r>
          </a:p>
          <a:p>
            <a:pPr lvl="7"/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Player</a:t>
            </a:r>
          </a:p>
          <a:p>
            <a:pPr lvl="7"/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Enemy</a:t>
            </a:r>
          </a:p>
          <a:p>
            <a:pPr lvl="7"/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NPC</a:t>
            </a:r>
          </a:p>
          <a:p>
            <a:pPr lvl="7"/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Object</a:t>
            </a:r>
          </a:p>
          <a:p>
            <a:pPr lvl="7"/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Item</a:t>
            </a:r>
          </a:p>
          <a:p>
            <a:r>
              <a:rPr lang="ko-KR" altLang="en-US" b="1" dirty="0">
                <a:solidFill>
                  <a:schemeClr val="tx1">
                    <a:lumMod val="85000"/>
                  </a:schemeClr>
                </a:solidFill>
              </a:rPr>
              <a:t>구조도</a:t>
            </a:r>
            <a:endParaRPr lang="en-US" altLang="ko-KR" b="1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85000"/>
                  </a:schemeClr>
                </a:solidFill>
              </a:rPr>
              <a:t>개발 일정</a:t>
            </a:r>
          </a:p>
          <a:p>
            <a:pPr lvl="1"/>
            <a:endParaRPr lang="en-US" altLang="ko-KR" dirty="0"/>
          </a:p>
          <a:p>
            <a:pPr rt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0C355-91C5-4818-B24F-6AAE5F4B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>
                    <a:lumMod val="75000"/>
                  </a:schemeClr>
                </a:solidFill>
              </a:rPr>
              <a:t>게임 소개 및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6C4F8-C700-41B5-8B01-926CDE2B5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042" y="1657434"/>
            <a:ext cx="10666411" cy="4953000"/>
          </a:xfrm>
        </p:spPr>
        <p:txBody>
          <a:bodyPr>
            <a:normAutofit lnSpcReduction="10000"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</a:schemeClr>
                </a:solidFill>
              </a:rPr>
              <a:t>1997</a:t>
            </a:r>
            <a:r>
              <a:rPr lang="ko-KR" altLang="en-US" b="1" dirty="0">
                <a:solidFill>
                  <a:schemeClr val="tx1">
                    <a:lumMod val="75000"/>
                  </a:schemeClr>
                </a:solidFill>
              </a:rPr>
              <a:t>년 출시</a:t>
            </a:r>
            <a:r>
              <a:rPr lang="en-US" altLang="ko-KR" b="1" dirty="0">
                <a:solidFill>
                  <a:schemeClr val="tx1">
                    <a:lumMod val="75000"/>
                  </a:schemeClr>
                </a:solidFill>
              </a:rPr>
              <a:t> </a:t>
            </a:r>
          </a:p>
          <a:p>
            <a:pPr lvl="3"/>
            <a:r>
              <a:rPr lang="en-US" altLang="ko-KR" i="1" dirty="0">
                <a:solidFill>
                  <a:schemeClr val="tx1">
                    <a:lumMod val="75000"/>
                  </a:schemeClr>
                </a:solidFill>
              </a:rPr>
              <a:t>(1994</a:t>
            </a:r>
            <a:r>
              <a:rPr lang="ko-KR" altLang="en-US" i="1" dirty="0">
                <a:solidFill>
                  <a:schemeClr val="tx1">
                    <a:lumMod val="75000"/>
                  </a:schemeClr>
                </a:solidFill>
              </a:rPr>
              <a:t>년</a:t>
            </a:r>
            <a:r>
              <a:rPr lang="en-US" altLang="ko-KR" i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ko-KR" altLang="en-US" i="1" dirty="0">
                <a:solidFill>
                  <a:schemeClr val="tx1">
                    <a:lumMod val="75000"/>
                  </a:schemeClr>
                </a:solidFill>
              </a:rPr>
              <a:t>발매된</a:t>
            </a:r>
            <a:r>
              <a:rPr lang="en-US" altLang="ko-KR" i="1" dirty="0">
                <a:solidFill>
                  <a:schemeClr val="tx1">
                    <a:lumMod val="75000"/>
                  </a:schemeClr>
                </a:solidFill>
              </a:rPr>
              <a:t> The Lost Viking</a:t>
            </a:r>
            <a:r>
              <a:rPr lang="ko-KR" altLang="en-US" i="1" dirty="0">
                <a:solidFill>
                  <a:schemeClr val="tx1">
                    <a:lumMod val="75000"/>
                  </a:schemeClr>
                </a:solidFill>
              </a:rPr>
              <a:t>의 </a:t>
            </a:r>
            <a:r>
              <a:rPr lang="ko-KR" altLang="en-US" i="1" dirty="0" err="1">
                <a:solidFill>
                  <a:schemeClr val="tx1">
                    <a:lumMod val="75000"/>
                  </a:schemeClr>
                </a:solidFill>
              </a:rPr>
              <a:t>후속작</a:t>
            </a:r>
            <a:r>
              <a:rPr lang="en-US" altLang="ko-KR" i="1" dirty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  <a:p>
            <a:r>
              <a:rPr lang="ko-KR" altLang="en-US" b="1" dirty="0">
                <a:solidFill>
                  <a:schemeClr val="tx1">
                    <a:lumMod val="75000"/>
                  </a:schemeClr>
                </a:solidFill>
              </a:rPr>
              <a:t>개발사 </a:t>
            </a:r>
            <a:r>
              <a:rPr lang="en-US" altLang="ko-KR" b="1" dirty="0">
                <a:solidFill>
                  <a:schemeClr val="tx1">
                    <a:lumMod val="75000"/>
                  </a:schemeClr>
                </a:solidFill>
              </a:rPr>
              <a:t>– Blizzard</a:t>
            </a:r>
          </a:p>
          <a:p>
            <a:r>
              <a:rPr lang="ko-KR" altLang="en-US" b="1" dirty="0">
                <a:solidFill>
                  <a:schemeClr val="tx1">
                    <a:lumMod val="75000"/>
                  </a:schemeClr>
                </a:solidFill>
              </a:rPr>
              <a:t>장르 </a:t>
            </a:r>
            <a:r>
              <a:rPr lang="en-US" altLang="ko-KR" b="1" dirty="0">
                <a:solidFill>
                  <a:schemeClr val="tx1">
                    <a:lumMod val="75000"/>
                  </a:schemeClr>
                </a:solidFill>
              </a:rPr>
              <a:t>– </a:t>
            </a:r>
            <a:r>
              <a:rPr lang="ko-KR" altLang="en-US" b="1" dirty="0">
                <a:solidFill>
                  <a:schemeClr val="tx1">
                    <a:lumMod val="75000"/>
                  </a:schemeClr>
                </a:solidFill>
              </a:rPr>
              <a:t>협동 퍼즐 게임</a:t>
            </a:r>
            <a:endParaRPr lang="en-US" altLang="ko-KR" b="1" dirty="0">
              <a:solidFill>
                <a:schemeClr val="tx1">
                  <a:lumMod val="75000"/>
                </a:schemeClr>
              </a:solidFill>
            </a:endParaRPr>
          </a:p>
          <a:p>
            <a:pPr lvl="3"/>
            <a:r>
              <a:rPr lang="ko-KR" altLang="en-US" i="1" dirty="0">
                <a:solidFill>
                  <a:schemeClr val="tx1">
                    <a:lumMod val="75000"/>
                  </a:schemeClr>
                </a:solidFill>
              </a:rPr>
              <a:t> 고유 스킬이 다른 </a:t>
            </a:r>
            <a:r>
              <a:rPr lang="en-US" altLang="ko-KR" i="1" dirty="0">
                <a:solidFill>
                  <a:schemeClr val="tx1">
                    <a:lumMod val="75000"/>
                  </a:schemeClr>
                </a:solidFill>
              </a:rPr>
              <a:t>3</a:t>
            </a:r>
            <a:r>
              <a:rPr lang="ko-KR" altLang="en-US" i="1" dirty="0">
                <a:solidFill>
                  <a:schemeClr val="tx1">
                    <a:lumMod val="75000"/>
                  </a:schemeClr>
                </a:solidFill>
              </a:rPr>
              <a:t>가지 캐릭터를 적절하게 이용하여 </a:t>
            </a:r>
            <a:endParaRPr lang="en-US" altLang="ko-KR" i="1" dirty="0">
              <a:solidFill>
                <a:schemeClr val="tx1">
                  <a:lumMod val="75000"/>
                </a:schemeClr>
              </a:solidFill>
            </a:endParaRPr>
          </a:p>
          <a:p>
            <a:pPr marL="777240" lvl="3" indent="0">
              <a:buNone/>
            </a:pPr>
            <a:r>
              <a:rPr lang="en-US" altLang="ko-KR" i="1" dirty="0">
                <a:solidFill>
                  <a:schemeClr val="tx1">
                    <a:lumMod val="75000"/>
                  </a:schemeClr>
                </a:solidFill>
              </a:rPr>
              <a:t>	  </a:t>
            </a:r>
            <a:r>
              <a:rPr lang="ko-KR" altLang="en-US" i="1" dirty="0">
                <a:solidFill>
                  <a:schemeClr val="tx1">
                    <a:lumMod val="75000"/>
                  </a:schemeClr>
                </a:solidFill>
              </a:rPr>
              <a:t>아이템을 모아 해당 스테이지를 탈출하는 방식 </a:t>
            </a:r>
            <a:endParaRPr lang="en-US" altLang="ko-KR" i="1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</a:schemeClr>
                </a:solidFill>
              </a:rPr>
              <a:t>특징</a:t>
            </a:r>
            <a:endParaRPr lang="en-US" altLang="ko-KR" b="1" dirty="0">
              <a:solidFill>
                <a:schemeClr val="tx1">
                  <a:lumMod val="75000"/>
                </a:schemeClr>
              </a:solidFill>
            </a:endParaRPr>
          </a:p>
          <a:p>
            <a:pPr lvl="3"/>
            <a:r>
              <a:rPr lang="ko-KR" altLang="en-US" i="1" dirty="0">
                <a:solidFill>
                  <a:schemeClr val="tx1">
                    <a:lumMod val="75000"/>
                  </a:schemeClr>
                </a:solidFill>
              </a:rPr>
              <a:t>특정 캐릭터가 아니면 해결할 수 없는 부분들이 있다</a:t>
            </a:r>
            <a:r>
              <a:rPr lang="en-US" altLang="ko-KR" i="1" dirty="0">
                <a:solidFill>
                  <a:schemeClr val="tx1">
                    <a:lumMod val="75000"/>
                  </a:schemeClr>
                </a:solidFill>
              </a:rPr>
              <a:t>. </a:t>
            </a:r>
          </a:p>
          <a:p>
            <a:pPr lvl="3"/>
            <a:r>
              <a:rPr lang="ko-KR" altLang="en-US" i="1" dirty="0">
                <a:solidFill>
                  <a:schemeClr val="tx1">
                    <a:lumMod val="75000"/>
                  </a:schemeClr>
                </a:solidFill>
              </a:rPr>
              <a:t>모든 플레이어가 살아남아야 다음 스테이지로 갈 수 있다</a:t>
            </a:r>
            <a:r>
              <a:rPr lang="en-US" altLang="ko-KR" i="1" dirty="0">
                <a:solidFill>
                  <a:schemeClr val="tx1">
                    <a:lumMod val="75000"/>
                  </a:schemeClr>
                </a:solidFill>
              </a:rPr>
              <a:t>. </a:t>
            </a:r>
          </a:p>
          <a:p>
            <a:pPr lvl="3"/>
            <a:r>
              <a:rPr lang="ko-KR" altLang="en-US" i="1" dirty="0">
                <a:solidFill>
                  <a:schemeClr val="tx1">
                    <a:lumMod val="75000"/>
                  </a:schemeClr>
                </a:solidFill>
              </a:rPr>
              <a:t>세 캐릭터의 협동 및 융화가 관건</a:t>
            </a:r>
            <a:r>
              <a:rPr lang="en-US" altLang="ko-KR" i="1" dirty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b="1" dirty="0">
                <a:solidFill>
                  <a:schemeClr val="tx1">
                    <a:lumMod val="75000"/>
                  </a:schemeClr>
                </a:solidFill>
              </a:rPr>
              <a:t>플랫폼 </a:t>
            </a:r>
            <a:r>
              <a:rPr lang="en-US" altLang="ko-KR" b="1" dirty="0">
                <a:solidFill>
                  <a:schemeClr val="tx1">
                    <a:lumMod val="75000"/>
                  </a:schemeClr>
                </a:solidFill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</a:schemeClr>
                </a:solidFill>
              </a:rPr>
              <a:t>슈퍼패미콤</a:t>
            </a:r>
            <a:r>
              <a:rPr lang="en-US" altLang="ko-KR" b="1" dirty="0">
                <a:solidFill>
                  <a:schemeClr val="tx1">
                    <a:lumMod val="75000"/>
                  </a:schemeClr>
                </a:solidFill>
              </a:rPr>
              <a:t>(SNES)</a:t>
            </a:r>
            <a:r>
              <a:rPr lang="ko-KR" altLang="en-US" b="1" dirty="0">
                <a:solidFill>
                  <a:schemeClr val="tx1">
                    <a:lumMod val="75000"/>
                  </a:schemeClr>
                </a:solidFill>
              </a:rPr>
              <a:t>으로 발매</a:t>
            </a:r>
            <a:endParaRPr lang="en-US" altLang="ko-KR" b="1" dirty="0">
              <a:solidFill>
                <a:schemeClr val="tx1">
                  <a:lumMod val="75000"/>
                </a:schemeClr>
              </a:solidFill>
            </a:endParaRPr>
          </a:p>
          <a:p>
            <a:pPr lvl="3"/>
            <a:r>
              <a:rPr lang="ko-KR" altLang="en-US" i="1" dirty="0">
                <a:solidFill>
                  <a:schemeClr val="tx1">
                    <a:lumMod val="75000"/>
                  </a:schemeClr>
                </a:solidFill>
              </a:rPr>
              <a:t>이후</a:t>
            </a:r>
            <a:r>
              <a:rPr lang="en-US" altLang="ko-KR" i="1" dirty="0">
                <a:solidFill>
                  <a:schemeClr val="tx1">
                    <a:lumMod val="75000"/>
                  </a:schemeClr>
                </a:solidFill>
              </a:rPr>
              <a:t> PS4, </a:t>
            </a:r>
            <a:r>
              <a:rPr lang="en-US" altLang="ko-KR" i="1" dirty="0" err="1">
                <a:solidFill>
                  <a:schemeClr val="tx1">
                    <a:lumMod val="75000"/>
                  </a:schemeClr>
                </a:solidFill>
              </a:rPr>
              <a:t>NintendoSwitch</a:t>
            </a:r>
            <a:r>
              <a:rPr lang="en-US" altLang="ko-KR" i="1" dirty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altLang="ko-KR" i="1" dirty="0" err="1">
                <a:solidFill>
                  <a:schemeClr val="tx1">
                    <a:lumMod val="75000"/>
                  </a:schemeClr>
                </a:solidFill>
              </a:rPr>
              <a:t>XBOXone</a:t>
            </a:r>
            <a:r>
              <a:rPr lang="en-US" altLang="ko-KR" i="1" dirty="0">
                <a:solidFill>
                  <a:schemeClr val="tx1">
                    <a:lumMod val="75000"/>
                  </a:schemeClr>
                </a:solidFill>
              </a:rPr>
              <a:t>, PC, MS-DOS </a:t>
            </a:r>
            <a:r>
              <a:rPr lang="ko-KR" altLang="en-US" i="1" dirty="0">
                <a:solidFill>
                  <a:schemeClr val="tx1">
                    <a:lumMod val="75000"/>
                  </a:schemeClr>
                </a:solidFill>
              </a:rPr>
              <a:t>등 다양한 플랫폼으로 이식되며 </a:t>
            </a:r>
            <a:endParaRPr lang="en-US" altLang="ko-KR" i="1" dirty="0">
              <a:solidFill>
                <a:schemeClr val="tx1">
                  <a:lumMod val="75000"/>
                </a:schemeClr>
              </a:solidFill>
            </a:endParaRPr>
          </a:p>
          <a:p>
            <a:pPr marL="777240" lvl="3" indent="0">
              <a:buNone/>
            </a:pPr>
            <a:r>
              <a:rPr lang="en-US" altLang="ko-KR" i="1" dirty="0">
                <a:solidFill>
                  <a:schemeClr val="tx1">
                    <a:lumMod val="75000"/>
                  </a:schemeClr>
                </a:solidFill>
              </a:rPr>
              <a:t>	  3D</a:t>
            </a:r>
            <a:r>
              <a:rPr lang="ko-KR" altLang="en-US" i="1" dirty="0">
                <a:solidFill>
                  <a:schemeClr val="tx1">
                    <a:lumMod val="75000"/>
                  </a:schemeClr>
                </a:solidFill>
              </a:rPr>
              <a:t>로 출시</a:t>
            </a:r>
            <a:r>
              <a:rPr lang="en-US" altLang="ko-KR" i="1" dirty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124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0C355-91C5-4818-B24F-6AAE5F4B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>
                    <a:lumMod val="75000"/>
                  </a:schemeClr>
                </a:solidFill>
              </a:rPr>
              <a:t>게임 소개 및 기능 </a:t>
            </a:r>
            <a:r>
              <a:rPr lang="en-US" altLang="ko-KR" b="1" dirty="0">
                <a:solidFill>
                  <a:schemeClr val="tx1">
                    <a:lumMod val="75000"/>
                  </a:schemeClr>
                </a:solidFill>
              </a:rPr>
              <a:t>_</a:t>
            </a:r>
            <a:r>
              <a:rPr lang="en-US" altLang="ko-KR" b="1" dirty="0" err="1">
                <a:solidFill>
                  <a:schemeClr val="tx1">
                    <a:lumMod val="75000"/>
                  </a:schemeClr>
                </a:solidFill>
              </a:rPr>
              <a:t>backGround</a:t>
            </a:r>
            <a:endParaRPr lang="ko-KR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78EB3CD-6F54-4385-A93D-2C0D71918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1549480"/>
            <a:ext cx="10009112" cy="526389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D97528-2B66-433E-85A6-B6DDF89D0B8B}"/>
              </a:ext>
            </a:extLst>
          </p:cNvPr>
          <p:cNvSpPr txBox="1"/>
          <p:nvPr/>
        </p:nvSpPr>
        <p:spPr>
          <a:xfrm>
            <a:off x="1917948" y="3717032"/>
            <a:ext cx="720080" cy="424732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dirty="0"/>
              <a:t>Starting</a:t>
            </a:r>
          </a:p>
          <a:p>
            <a:pPr>
              <a:lnSpc>
                <a:spcPct val="90000"/>
              </a:lnSpc>
            </a:pPr>
            <a:r>
              <a:rPr lang="en-US" altLang="ko-KR" sz="1200" dirty="0"/>
              <a:t>Point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33A08B-49F5-4936-A13D-9F7A476E58F7}"/>
              </a:ext>
            </a:extLst>
          </p:cNvPr>
          <p:cNvSpPr txBox="1"/>
          <p:nvPr/>
        </p:nvSpPr>
        <p:spPr>
          <a:xfrm>
            <a:off x="8686700" y="5229200"/>
            <a:ext cx="792088" cy="424732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dirty="0"/>
              <a:t>Finishing</a:t>
            </a:r>
          </a:p>
          <a:p>
            <a:pPr>
              <a:lnSpc>
                <a:spcPct val="90000"/>
              </a:lnSpc>
            </a:pPr>
            <a:r>
              <a:rPr lang="en-US" altLang="ko-KR" sz="1200" dirty="0"/>
              <a:t>Point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BC2DB-7598-4712-ACB4-9CE5C8D4EB80}"/>
              </a:ext>
            </a:extLst>
          </p:cNvPr>
          <p:cNvSpPr txBox="1"/>
          <p:nvPr/>
        </p:nvSpPr>
        <p:spPr>
          <a:xfrm>
            <a:off x="1701923" y="5456276"/>
            <a:ext cx="720081" cy="258532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dirty="0"/>
              <a:t>Hazard</a:t>
            </a:r>
            <a:endParaRPr lang="ko-KR" altLang="en-US" sz="12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766A715-F5F9-4767-99A2-FA93EDD753B6}"/>
              </a:ext>
            </a:extLst>
          </p:cNvPr>
          <p:cNvCxnSpPr/>
          <p:nvPr/>
        </p:nvCxnSpPr>
        <p:spPr>
          <a:xfrm>
            <a:off x="10270876" y="4437112"/>
            <a:ext cx="395536" cy="21602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16D14C4-B01F-4F91-9134-4E507C79EE13}"/>
              </a:ext>
            </a:extLst>
          </p:cNvPr>
          <p:cNvCxnSpPr/>
          <p:nvPr/>
        </p:nvCxnSpPr>
        <p:spPr>
          <a:xfrm flipH="1">
            <a:off x="10270876" y="4869160"/>
            <a:ext cx="395536" cy="288032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75473DB-22BD-409B-BAB9-95A194C9404B}"/>
              </a:ext>
            </a:extLst>
          </p:cNvPr>
          <p:cNvCxnSpPr/>
          <p:nvPr/>
        </p:nvCxnSpPr>
        <p:spPr>
          <a:xfrm>
            <a:off x="10270876" y="5456276"/>
            <a:ext cx="395536" cy="258532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5145A99-9EA1-4927-827D-D233F4900316}"/>
              </a:ext>
            </a:extLst>
          </p:cNvPr>
          <p:cNvCxnSpPr>
            <a:cxnSpLocks/>
          </p:cNvCxnSpPr>
          <p:nvPr/>
        </p:nvCxnSpPr>
        <p:spPr>
          <a:xfrm>
            <a:off x="11423004" y="3501008"/>
            <a:ext cx="0" cy="2592288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1E06798-CF23-49DD-9339-BA85F696EA94}"/>
              </a:ext>
            </a:extLst>
          </p:cNvPr>
          <p:cNvCxnSpPr/>
          <p:nvPr/>
        </p:nvCxnSpPr>
        <p:spPr>
          <a:xfrm flipH="1">
            <a:off x="11134972" y="6093296"/>
            <a:ext cx="216024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25EBE687-56DE-46ED-8148-FD17DFE50900}"/>
              </a:ext>
            </a:extLst>
          </p:cNvPr>
          <p:cNvSpPr/>
          <p:nvPr/>
        </p:nvSpPr>
        <p:spPr>
          <a:xfrm>
            <a:off x="2782044" y="4005064"/>
            <a:ext cx="288025" cy="258532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0CB7EA0-7A00-464E-BAF2-90FD8807AA63}"/>
              </a:ext>
            </a:extLst>
          </p:cNvPr>
          <p:cNvCxnSpPr/>
          <p:nvPr/>
        </p:nvCxnSpPr>
        <p:spPr>
          <a:xfrm flipV="1">
            <a:off x="9622804" y="5013176"/>
            <a:ext cx="0" cy="108012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8C7726C-3E91-4A4F-92B1-27E3420EC829}"/>
              </a:ext>
            </a:extLst>
          </p:cNvPr>
          <p:cNvCxnSpPr/>
          <p:nvPr/>
        </p:nvCxnSpPr>
        <p:spPr>
          <a:xfrm flipH="1">
            <a:off x="8902724" y="4869160"/>
            <a:ext cx="720080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221BE2D-FF74-4336-A52D-68F957353868}"/>
              </a:ext>
            </a:extLst>
          </p:cNvPr>
          <p:cNvCxnSpPr/>
          <p:nvPr/>
        </p:nvCxnSpPr>
        <p:spPr>
          <a:xfrm>
            <a:off x="8254652" y="3573016"/>
            <a:ext cx="0" cy="690580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EB77874-16B2-4602-957D-493F55A59A9B}"/>
              </a:ext>
            </a:extLst>
          </p:cNvPr>
          <p:cNvCxnSpPr/>
          <p:nvPr/>
        </p:nvCxnSpPr>
        <p:spPr>
          <a:xfrm>
            <a:off x="9190756" y="3212976"/>
            <a:ext cx="0" cy="1152128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723C5AD-98EE-48FE-8010-F05CF406934F}"/>
              </a:ext>
            </a:extLst>
          </p:cNvPr>
          <p:cNvCxnSpPr/>
          <p:nvPr/>
        </p:nvCxnSpPr>
        <p:spPr>
          <a:xfrm>
            <a:off x="5374332" y="4263596"/>
            <a:ext cx="0" cy="893596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2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0C355-91C5-4818-B24F-6AAE5F4BB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10666410" cy="1235524"/>
          </a:xfrm>
        </p:spPr>
        <p:txBody>
          <a:bodyPr/>
          <a:lstStyle/>
          <a:p>
            <a:r>
              <a:rPr lang="ko-KR" altLang="en-US" b="1" dirty="0">
                <a:solidFill>
                  <a:schemeClr val="tx1">
                    <a:lumMod val="75000"/>
                  </a:schemeClr>
                </a:solidFill>
              </a:rPr>
              <a:t>게임 소개 및 기능 </a:t>
            </a:r>
            <a:r>
              <a:rPr lang="en-US" altLang="ko-KR" b="1" dirty="0">
                <a:solidFill>
                  <a:schemeClr val="tx1">
                    <a:lumMod val="75000"/>
                  </a:schemeClr>
                </a:solidFill>
              </a:rPr>
              <a:t>_PLAYER	</a:t>
            </a:r>
            <a:r>
              <a:rPr lang="en-US" altLang="ko-KR" sz="3200" b="1" dirty="0">
                <a:solidFill>
                  <a:schemeClr val="tx1">
                    <a:lumMod val="75000"/>
                  </a:schemeClr>
                </a:solidFill>
              </a:rPr>
              <a:t> 			</a:t>
            </a:r>
            <a:br>
              <a:rPr lang="en-US" altLang="ko-KR" sz="3200" b="1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altLang="ko-KR" sz="1200" b="1" dirty="0">
                <a:solidFill>
                  <a:schemeClr val="tx1">
                    <a:lumMod val="75000"/>
                  </a:schemeClr>
                </a:solidFill>
              </a:rPr>
              <a:t>							*</a:t>
            </a:r>
            <a:r>
              <a:rPr lang="ko-KR" altLang="en-US" sz="1200" b="1" dirty="0">
                <a:solidFill>
                  <a:schemeClr val="tx1">
                    <a:lumMod val="75000"/>
                  </a:schemeClr>
                </a:solidFill>
              </a:rPr>
              <a:t>이동 </a:t>
            </a:r>
            <a:r>
              <a:rPr lang="en-US" altLang="ko-KR" sz="1200" b="1" dirty="0">
                <a:solidFill>
                  <a:schemeClr val="tx1">
                    <a:lumMod val="75000"/>
                  </a:schemeClr>
                </a:solidFill>
              </a:rPr>
              <a:t>:  LEFT, UP, RIGHT, DOWN  / </a:t>
            </a:r>
            <a:r>
              <a:rPr lang="ko-KR" altLang="en-US" sz="1200" b="1" dirty="0">
                <a:solidFill>
                  <a:schemeClr val="tx1">
                    <a:lumMod val="75000"/>
                  </a:schemeClr>
                </a:solidFill>
              </a:rPr>
              <a:t>캐릭터</a:t>
            </a:r>
            <a:r>
              <a:rPr lang="en-US" altLang="ko-KR" sz="1200" b="1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1200" b="1" dirty="0">
                <a:solidFill>
                  <a:schemeClr val="tx1">
                    <a:lumMod val="75000"/>
                  </a:schemeClr>
                </a:solidFill>
              </a:rPr>
              <a:t>화면</a:t>
            </a:r>
            <a:r>
              <a:rPr lang="en-US" altLang="ko-KR" sz="1200" b="1" dirty="0">
                <a:solidFill>
                  <a:schemeClr val="tx1">
                    <a:lumMod val="75000"/>
                  </a:schemeClr>
                </a:solidFill>
              </a:rPr>
              <a:t>)</a:t>
            </a:r>
            <a:r>
              <a:rPr lang="ko-KR" altLang="en-US" sz="1200" b="1" dirty="0">
                <a:solidFill>
                  <a:schemeClr val="tx1">
                    <a:lumMod val="75000"/>
                  </a:schemeClr>
                </a:solidFill>
              </a:rPr>
              <a:t> 전환 </a:t>
            </a:r>
            <a:r>
              <a:rPr lang="en-US" altLang="ko-KR" sz="1200" b="1" dirty="0">
                <a:solidFill>
                  <a:schemeClr val="tx1">
                    <a:lumMod val="75000"/>
                  </a:schemeClr>
                </a:solidFill>
              </a:rPr>
              <a:t>: Q</a:t>
            </a:r>
            <a:br>
              <a:rPr lang="en-US" altLang="ko-KR" b="1" dirty="0">
                <a:solidFill>
                  <a:schemeClr val="tx1">
                    <a:lumMod val="75000"/>
                  </a:schemeClr>
                </a:solidFill>
              </a:rPr>
            </a:br>
            <a:endParaRPr lang="ko-KR" alt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6C4F8-C700-41B5-8B01-926CDE2B5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556792"/>
            <a:ext cx="10666411" cy="5301208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Erik</a:t>
            </a:r>
          </a:p>
          <a:p>
            <a:pPr lvl="8"/>
            <a:r>
              <a:rPr lang="en-US" altLang="ko-KR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Skill : 2</a:t>
            </a:r>
            <a:r>
              <a:rPr lang="ko-KR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단 점프</a:t>
            </a:r>
            <a:r>
              <a:rPr lang="en-US" altLang="ko-KR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(SPACE + SPACE), </a:t>
            </a:r>
            <a:r>
              <a:rPr lang="ko-KR" altLang="en-US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대쉬</a:t>
            </a:r>
            <a:r>
              <a:rPr lang="en-US" altLang="ko-KR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(A), </a:t>
            </a:r>
            <a:r>
              <a:rPr lang="ko-KR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수영</a:t>
            </a:r>
            <a:r>
              <a:rPr lang="en-US" altLang="ko-KR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로프 타기</a:t>
            </a:r>
            <a:r>
              <a:rPr lang="en-US" altLang="ko-KR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(UP)</a:t>
            </a:r>
          </a:p>
          <a:p>
            <a:pPr lvl="8"/>
            <a:r>
              <a:rPr lang="ko-KR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높은 곳도 쉽고 빠르게 올라갈 뿐만 아니라</a:t>
            </a:r>
            <a:r>
              <a:rPr lang="en-US" altLang="ko-KR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유일하게 수영을 할 수 있는 </a:t>
            </a:r>
            <a:r>
              <a:rPr lang="ko-KR" altLang="en-US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재능러</a:t>
            </a:r>
            <a:endParaRPr lang="en-US" altLang="ko-KR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8"/>
            <a:r>
              <a:rPr lang="ko-KR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모든 일이 쉽고 빠르다</a:t>
            </a:r>
            <a:r>
              <a:rPr lang="en-US" altLang="ko-KR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. </a:t>
            </a:r>
            <a:r>
              <a:rPr lang="ko-KR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뛰어난 재능에도 불구하고 매사에 급하다</a:t>
            </a:r>
            <a:r>
              <a:rPr lang="en-US" altLang="ko-KR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8"/>
            <a:r>
              <a:rPr lang="ko-KR" altLang="en-US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금사빠이며</a:t>
            </a:r>
            <a:r>
              <a:rPr lang="en-US" altLang="ko-KR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마녀를 사랑하고 매일 하는 폭풍 </a:t>
            </a:r>
            <a:r>
              <a:rPr lang="ko-KR" altLang="en-US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대쉬가</a:t>
            </a:r>
            <a:r>
              <a:rPr lang="ko-KR" altLang="en-US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특징</a:t>
            </a:r>
            <a:r>
              <a:rPr lang="en-US" altLang="ko-KR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en-US" altLang="ko-KR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Olaf</a:t>
            </a:r>
          </a:p>
          <a:p>
            <a:pPr lvl="8"/>
            <a:r>
              <a:rPr lang="en-US" altLang="ko-KR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Skill : </a:t>
            </a:r>
            <a:r>
              <a:rPr lang="ko-KR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막기</a:t>
            </a:r>
            <a:r>
              <a:rPr lang="en-US" altLang="ko-KR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(UP, LEFT, RIGHT), </a:t>
            </a:r>
            <a:r>
              <a:rPr lang="ko-KR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낙하 비행</a:t>
            </a:r>
            <a:r>
              <a:rPr lang="en-US" altLang="ko-KR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(A), </a:t>
            </a:r>
            <a:r>
              <a:rPr lang="ko-KR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다운 </a:t>
            </a:r>
            <a:r>
              <a:rPr lang="ko-KR" altLang="en-US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대쉬</a:t>
            </a:r>
            <a:r>
              <a:rPr lang="en-US" altLang="ko-KR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(DOWN + A), </a:t>
            </a:r>
            <a:r>
              <a:rPr lang="ko-KR" altLang="en-US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작아지기</a:t>
            </a:r>
            <a:r>
              <a:rPr lang="en-US" altLang="ko-KR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(DOWN)</a:t>
            </a:r>
          </a:p>
          <a:p>
            <a:pPr lvl="8"/>
            <a:r>
              <a:rPr lang="ko-KR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적</a:t>
            </a:r>
            <a:r>
              <a:rPr lang="en-US" altLang="ko-KR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장애물의 공격을 방패로 다 막을 수 있다</a:t>
            </a:r>
            <a:r>
              <a:rPr lang="en-US" altLang="ko-KR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. </a:t>
            </a:r>
            <a:br>
              <a:rPr lang="en-US" altLang="ko-KR" b="1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ko-KR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또한 높은 곳에서 떨어질 때</a:t>
            </a:r>
            <a:r>
              <a:rPr lang="en-US" altLang="ko-KR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방패를 프로펠러 삼아 안전한 착지가 가능하다</a:t>
            </a:r>
            <a:r>
              <a:rPr lang="en-US" altLang="ko-KR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.</a:t>
            </a:r>
            <a:r>
              <a:rPr lang="ko-KR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endParaRPr lang="en-US" altLang="ko-KR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8"/>
            <a:r>
              <a:rPr lang="ko-KR" altLang="en-US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묵직하고 털털한 성격의 소유자</a:t>
            </a:r>
            <a:r>
              <a:rPr lang="en-US" altLang="ko-KR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. </a:t>
            </a:r>
            <a:r>
              <a:rPr lang="ko-KR" altLang="en-US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하지만 여자 앞에선 한없이 작아진다</a:t>
            </a:r>
            <a:r>
              <a:rPr lang="en-US" altLang="ko-KR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. </a:t>
            </a:r>
            <a:br>
              <a:rPr lang="en-US" altLang="ko-KR" i="1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ko-KR" altLang="en-US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작아진 채</a:t>
            </a:r>
            <a:r>
              <a:rPr lang="en-US" altLang="ko-KR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혼자만의 공간으로 들어갈 수 있는 것이 특징</a:t>
            </a:r>
            <a:r>
              <a:rPr lang="en-US" altLang="ko-KR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en-US" altLang="ko-KR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Baleog</a:t>
            </a:r>
            <a:endParaRPr lang="en-US" altLang="ko-KR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8"/>
            <a:r>
              <a:rPr lang="en-US" altLang="ko-KR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Skill : </a:t>
            </a:r>
            <a:r>
              <a:rPr lang="ko-KR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만능 가제트 팔</a:t>
            </a:r>
            <a:r>
              <a:rPr lang="en-US" altLang="ko-KR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(A), </a:t>
            </a:r>
            <a:r>
              <a:rPr lang="ko-KR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칼</a:t>
            </a:r>
            <a:r>
              <a:rPr lang="en-US" altLang="ko-KR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공격</a:t>
            </a:r>
            <a:r>
              <a:rPr lang="en-US" altLang="ko-KR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(S), </a:t>
            </a:r>
            <a:r>
              <a:rPr lang="ko-KR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로프 타기</a:t>
            </a:r>
            <a:r>
              <a:rPr lang="en-US" altLang="ko-KR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(UP)</a:t>
            </a:r>
          </a:p>
          <a:p>
            <a:pPr lvl="8"/>
            <a:r>
              <a:rPr lang="ko-KR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만능 팔로 장거리</a:t>
            </a:r>
            <a:r>
              <a:rPr lang="en-US" altLang="ko-KR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근거리</a:t>
            </a:r>
            <a:r>
              <a:rPr lang="en-US" altLang="ko-KR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대각선 공격이 다 가능하고</a:t>
            </a:r>
            <a:r>
              <a:rPr lang="en-US" altLang="ko-KR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타잔놀이까지</a:t>
            </a:r>
            <a:r>
              <a:rPr lang="ko-KR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가능하다</a:t>
            </a:r>
            <a:r>
              <a:rPr lang="en-US" altLang="ko-KR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8"/>
            <a:r>
              <a:rPr lang="ko-KR" altLang="en-US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하지만 최고령인만큼 </a:t>
            </a:r>
            <a:r>
              <a:rPr lang="ko-KR" altLang="en-US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무쇠팔</a:t>
            </a:r>
            <a:r>
              <a:rPr lang="ko-KR" altLang="en-US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없이는 아무것도 할 수 없고</a:t>
            </a:r>
            <a:r>
              <a:rPr lang="en-US" altLang="ko-KR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다니기도 힘들어한다</a:t>
            </a:r>
            <a:r>
              <a:rPr lang="en-US" altLang="ko-KR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. </a:t>
            </a:r>
            <a:r>
              <a:rPr lang="ko-KR" altLang="en-US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뛰지도 못한다</a:t>
            </a:r>
            <a:r>
              <a:rPr lang="en-US" altLang="ko-KR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.</a:t>
            </a:r>
            <a:br>
              <a:rPr lang="en-US" altLang="ko-KR" i="1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ko-KR" altLang="en-US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남 연애사에도 </a:t>
            </a:r>
            <a:r>
              <a:rPr lang="ko-KR" altLang="en-US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관심없다</a:t>
            </a:r>
            <a:r>
              <a:rPr lang="en-US" altLang="ko-KR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. </a:t>
            </a:r>
            <a:r>
              <a:rPr lang="ko-KR" altLang="en-US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오로지 사냥에만 관심 있을 뿐</a:t>
            </a:r>
            <a:r>
              <a:rPr lang="en-US" altLang="ko-KR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..</a:t>
            </a:r>
          </a:p>
          <a:p>
            <a:endParaRPr lang="en-US" altLang="ko-KR" dirty="0"/>
          </a:p>
          <a:p>
            <a:pPr lvl="8"/>
            <a:endParaRPr lang="en-US" altLang="ko-KR" dirty="0"/>
          </a:p>
          <a:p>
            <a:pPr lvl="8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6F9FCC-4C51-4DDB-9B34-FF2585663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1844824"/>
            <a:ext cx="1224136" cy="12241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C692B8-9510-4917-94A9-46DECDF8C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8" y="3789041"/>
            <a:ext cx="1056512" cy="10565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67E1B4-7335-476A-B7D0-C52F5A979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574" y="5681790"/>
            <a:ext cx="1129580" cy="112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0C355-91C5-4818-B24F-6AAE5F4B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>
                    <a:lumMod val="75000"/>
                  </a:schemeClr>
                </a:solidFill>
              </a:rPr>
              <a:t>게임 소개 및 기능 </a:t>
            </a:r>
            <a:r>
              <a:rPr lang="en-US" altLang="ko-KR" b="1" dirty="0">
                <a:solidFill>
                  <a:schemeClr val="tx1">
                    <a:lumMod val="75000"/>
                  </a:schemeClr>
                </a:solidFill>
              </a:rPr>
              <a:t>_NPC</a:t>
            </a:r>
            <a:endParaRPr lang="ko-KR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6C4F8-C700-41B5-8B01-926CDE2B5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6" y="1844824"/>
            <a:ext cx="9505056" cy="4896544"/>
          </a:xfrm>
        </p:spPr>
        <p:txBody>
          <a:bodyPr/>
          <a:lstStyle/>
          <a:p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Witch</a:t>
            </a:r>
          </a:p>
          <a:p>
            <a:pPr lvl="8"/>
            <a:endParaRPr lang="en-US" altLang="ko-KR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8"/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마녀</a:t>
            </a:r>
            <a:endParaRPr lang="en-US" altLang="ko-KR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8"/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그녀가 원하는 모든 퀘스트 아이템을 전해줘야 </a:t>
            </a:r>
            <a:r>
              <a:rPr lang="en-US" altLang="ko-KR" sz="2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STAGE CLEAR!!!</a:t>
            </a:r>
          </a:p>
          <a:p>
            <a:pPr lvl="8"/>
            <a:r>
              <a:rPr lang="ko-KR" alt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슈퍼비브라늄방패철벽남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OLAF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를 좋아한다는 소문이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..</a:t>
            </a:r>
          </a:p>
          <a:p>
            <a:pPr marL="0" indent="0">
              <a:buNone/>
            </a:pPr>
            <a:endParaRPr lang="en-US" altLang="ko-KR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Mannequin</a:t>
            </a:r>
          </a:p>
          <a:p>
            <a:pPr lvl="8"/>
            <a:endParaRPr lang="en-US" altLang="ko-KR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8"/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마네킹 놀이중인 아이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. </a:t>
            </a:r>
          </a:p>
          <a:p>
            <a:pPr lvl="8"/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움직일 듯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움직이지 않고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도와줄 듯 도와주지 않는다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8"/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결론 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배경 이미지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;;</a:t>
            </a:r>
          </a:p>
          <a:p>
            <a:pPr lvl="8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C810FD-8A08-4C25-BD3E-7365613DD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0" y="2276872"/>
            <a:ext cx="1581759" cy="15817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569CF5-9784-4C66-8908-72CAE827E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4685251"/>
            <a:ext cx="1581759" cy="189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3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0C355-91C5-4818-B24F-6AAE5F4B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>
                    <a:lumMod val="75000"/>
                  </a:schemeClr>
                </a:solidFill>
              </a:rPr>
              <a:t>게임 소개 및 기능 </a:t>
            </a:r>
            <a:r>
              <a:rPr lang="en-US" altLang="ko-KR" b="1" dirty="0">
                <a:solidFill>
                  <a:schemeClr val="tx1">
                    <a:lumMod val="75000"/>
                  </a:schemeClr>
                </a:solidFill>
              </a:rPr>
              <a:t>_ENEMY</a:t>
            </a:r>
            <a:endParaRPr lang="ko-KR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6C4F8-C700-41B5-8B01-926CDE2B5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5" y="1556792"/>
            <a:ext cx="10558909" cy="5301208"/>
          </a:xfrm>
        </p:spPr>
        <p:txBody>
          <a:bodyPr/>
          <a:lstStyle/>
          <a:p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Pirate</a:t>
            </a:r>
          </a:p>
          <a:p>
            <a:pPr lvl="8"/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특정 좌표에 생성 후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구간 반복 이동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8"/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일정범위 내 들어오면 근거리 공격</a:t>
            </a:r>
            <a:endParaRPr lang="en-US" altLang="ko-KR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8"/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공격력 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: 1 / 3</a:t>
            </a:r>
          </a:p>
          <a:p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Skeleton</a:t>
            </a:r>
          </a:p>
          <a:p>
            <a:pPr lvl="8"/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특정 좌표에 생성 후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구간 반복 이동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8"/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일정범위 내 들어오면 근거리 공격</a:t>
            </a:r>
            <a:endParaRPr lang="en-US" altLang="ko-KR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8"/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공격력 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: 1 / 3</a:t>
            </a:r>
            <a:endParaRPr lang="en-US" altLang="ko-KR" dirty="0"/>
          </a:p>
          <a:p>
            <a:endParaRPr lang="en-US" altLang="ko-KR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Daepo</a:t>
            </a:r>
            <a:endParaRPr lang="en-US" altLang="ko-KR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8"/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특정 좌표에 생성</a:t>
            </a:r>
            <a:endParaRPr lang="en-US" altLang="ko-KR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8"/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일정범위 내 들어오면 포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발사</a:t>
            </a:r>
            <a:endParaRPr lang="en-US" altLang="ko-KR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8"/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제거 불가</a:t>
            </a:r>
            <a:endParaRPr lang="en-US" altLang="ko-KR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8"/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공격력 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: 2 / 3</a:t>
            </a:r>
          </a:p>
          <a:p>
            <a:pPr lvl="8"/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89E03A-15C5-44CE-BB31-E39B55BCE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939" y="1844824"/>
            <a:ext cx="1246787" cy="12467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8BA33DD-F9D0-4FC2-8C9E-1213A69DE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26" y="3453678"/>
            <a:ext cx="1462811" cy="14628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535D15E-B170-4559-B635-8B0D08FE8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798" y="5589240"/>
            <a:ext cx="428571" cy="4285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E9168C7-66FE-4ACD-BA3D-F3CEE1B054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888" y="5525339"/>
            <a:ext cx="1531349" cy="105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0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0C355-91C5-4818-B24F-6AAE5F4B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>
                    <a:lumMod val="75000"/>
                  </a:schemeClr>
                </a:solidFill>
              </a:rPr>
              <a:t>게임 소개 및 기능 </a:t>
            </a:r>
            <a:r>
              <a:rPr lang="en-US" altLang="ko-KR" b="1" dirty="0">
                <a:solidFill>
                  <a:schemeClr val="tx1">
                    <a:lumMod val="75000"/>
                  </a:schemeClr>
                </a:solidFill>
              </a:rPr>
              <a:t>_OBJECT</a:t>
            </a:r>
            <a:endParaRPr lang="ko-KR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0B75164-79AF-4191-8CFB-89C64354F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948" y="1809935"/>
            <a:ext cx="711362" cy="106704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F73333-5CE7-4F8E-A374-51AB841289A2}"/>
              </a:ext>
            </a:extLst>
          </p:cNvPr>
          <p:cNvSpPr txBox="1"/>
          <p:nvPr/>
        </p:nvSpPr>
        <p:spPr>
          <a:xfrm>
            <a:off x="2926060" y="1896471"/>
            <a:ext cx="273630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BOX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 </a:t>
            </a:r>
            <a:r>
              <a:rPr lang="ko-KR" altLang="en-US" sz="1600" dirty="0"/>
              <a:t> </a:t>
            </a:r>
            <a:r>
              <a:rPr lang="en-US" altLang="ko-KR" sz="1600" dirty="0"/>
              <a:t>–</a:t>
            </a:r>
            <a:r>
              <a:rPr lang="ko-KR" altLang="en-US" sz="1600" dirty="0"/>
              <a:t> 장애물</a:t>
            </a:r>
            <a:endParaRPr lang="en-US" altLang="ko-KR" sz="1600" dirty="0"/>
          </a:p>
          <a:p>
            <a:pPr>
              <a:lnSpc>
                <a:spcPct val="90000"/>
              </a:lnSpc>
            </a:pPr>
            <a:r>
              <a:rPr lang="en-US" altLang="ko-KR" sz="1600" dirty="0" err="1"/>
              <a:t>itemBomb</a:t>
            </a:r>
            <a:r>
              <a:rPr lang="ko-KR" altLang="en-US" sz="1600" dirty="0"/>
              <a:t>로 터트릴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54A5488-7D90-4FF0-BCB7-D2B765964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3429000"/>
            <a:ext cx="1067043" cy="5335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330690-6A2A-4CB5-9700-532231300603}"/>
              </a:ext>
            </a:extLst>
          </p:cNvPr>
          <p:cNvSpPr txBox="1"/>
          <p:nvPr/>
        </p:nvSpPr>
        <p:spPr>
          <a:xfrm>
            <a:off x="2926060" y="3219012"/>
            <a:ext cx="360040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Pulley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 </a:t>
            </a:r>
            <a:r>
              <a:rPr lang="ko-KR" altLang="en-US" sz="1600" dirty="0"/>
              <a:t> </a:t>
            </a:r>
            <a:r>
              <a:rPr lang="en-US" altLang="ko-KR" sz="1600" dirty="0"/>
              <a:t>–</a:t>
            </a:r>
            <a:r>
              <a:rPr lang="ko-KR" altLang="en-US" sz="1600" dirty="0"/>
              <a:t> </a:t>
            </a:r>
            <a:r>
              <a:rPr lang="en-US" altLang="ko-KR" sz="1600" dirty="0"/>
              <a:t>UP, DOWN </a:t>
            </a:r>
            <a:r>
              <a:rPr lang="ko-KR" altLang="en-US" sz="1600" dirty="0"/>
              <a:t>키 이용</a:t>
            </a:r>
            <a:r>
              <a:rPr lang="en-US" altLang="ko-KR" sz="1600" dirty="0"/>
              <a:t>. </a:t>
            </a:r>
          </a:p>
          <a:p>
            <a:pPr>
              <a:lnSpc>
                <a:spcPct val="90000"/>
              </a:lnSpc>
            </a:pPr>
            <a:r>
              <a:rPr lang="ko-KR" altLang="en-US" sz="1600" dirty="0"/>
              <a:t>캐릭터 를 위 아래로 이동시킬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6D047BE-BCF8-4767-B244-B1170C9AE5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107" y="4581128"/>
            <a:ext cx="1067043" cy="10670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784192F-AE62-4E02-8DA9-F8D476E25814}"/>
              </a:ext>
            </a:extLst>
          </p:cNvPr>
          <p:cNvSpPr txBox="1"/>
          <p:nvPr/>
        </p:nvSpPr>
        <p:spPr>
          <a:xfrm>
            <a:off x="2961954" y="4581128"/>
            <a:ext cx="3420489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Stone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 </a:t>
            </a:r>
            <a:r>
              <a:rPr lang="ko-KR" altLang="en-US" sz="1600" dirty="0"/>
              <a:t> </a:t>
            </a:r>
            <a:r>
              <a:rPr lang="en-US" altLang="ko-KR" sz="1600" dirty="0"/>
              <a:t>–</a:t>
            </a:r>
            <a:r>
              <a:rPr lang="ko-KR" altLang="en-US" sz="1600" dirty="0"/>
              <a:t> 장애물</a:t>
            </a:r>
            <a:endParaRPr lang="en-US" altLang="ko-KR" sz="1600" dirty="0"/>
          </a:p>
          <a:p>
            <a:pPr>
              <a:lnSpc>
                <a:spcPct val="90000"/>
              </a:lnSpc>
            </a:pPr>
            <a:r>
              <a:rPr lang="ko-KR" altLang="en-US" sz="1600" dirty="0"/>
              <a:t>밀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발판으로 삼을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F929493-34FF-482F-8406-578784E6A4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540" y="1619012"/>
            <a:ext cx="533333" cy="160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DF95B4D-53AC-4146-BBA4-8E68FC7432F6}"/>
              </a:ext>
            </a:extLst>
          </p:cNvPr>
          <p:cNvSpPr txBox="1"/>
          <p:nvPr/>
        </p:nvSpPr>
        <p:spPr>
          <a:xfrm>
            <a:off x="8342197" y="2119041"/>
            <a:ext cx="295232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DOOR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 </a:t>
            </a:r>
            <a:r>
              <a:rPr lang="ko-KR" altLang="en-US" sz="1600" dirty="0"/>
              <a:t> </a:t>
            </a:r>
            <a:r>
              <a:rPr lang="en-US" altLang="ko-KR" sz="1600" dirty="0"/>
              <a:t>–</a:t>
            </a:r>
            <a:r>
              <a:rPr lang="ko-KR" altLang="en-US" sz="1600" dirty="0"/>
              <a:t> 장애물</a:t>
            </a:r>
            <a:endParaRPr lang="en-US" altLang="ko-KR" sz="1600" dirty="0"/>
          </a:p>
          <a:p>
            <a:pPr>
              <a:lnSpc>
                <a:spcPct val="90000"/>
              </a:lnSpc>
            </a:pPr>
            <a:r>
              <a:rPr lang="en-US" altLang="ko-KR" sz="1600" dirty="0" err="1"/>
              <a:t>itemKey</a:t>
            </a:r>
            <a:r>
              <a:rPr lang="ko-KR" altLang="en-US" sz="1600" dirty="0"/>
              <a:t>로 열고 지나갈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28B1A08-245C-4EAB-AA05-2772FA4AB0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670" y="3497804"/>
            <a:ext cx="1234452" cy="8195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84A54D5-ACE6-4B69-BD08-F43A65AFFA65}"/>
              </a:ext>
            </a:extLst>
          </p:cNvPr>
          <p:cNvSpPr txBox="1"/>
          <p:nvPr/>
        </p:nvSpPr>
        <p:spPr>
          <a:xfrm>
            <a:off x="8342197" y="3516436"/>
            <a:ext cx="2952328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FIRE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 </a:t>
            </a:r>
            <a:r>
              <a:rPr lang="ko-KR" altLang="en-US" sz="1600" dirty="0"/>
              <a:t> </a:t>
            </a:r>
            <a:r>
              <a:rPr lang="en-US" altLang="ko-KR" sz="1600" dirty="0"/>
              <a:t>–</a:t>
            </a:r>
            <a:r>
              <a:rPr lang="ko-KR" altLang="en-US" sz="1600" dirty="0"/>
              <a:t> 장애물</a:t>
            </a:r>
            <a:endParaRPr lang="en-US" altLang="ko-KR" sz="1600" dirty="0"/>
          </a:p>
          <a:p>
            <a:pPr>
              <a:lnSpc>
                <a:spcPct val="90000"/>
              </a:lnSpc>
            </a:pPr>
            <a:r>
              <a:rPr lang="ko-KR" altLang="en-US" sz="1600" dirty="0"/>
              <a:t>충돌하면 </a:t>
            </a:r>
            <a:r>
              <a:rPr lang="en-US" altLang="ko-KR" sz="1600" dirty="0" err="1"/>
              <a:t>damageFire</a:t>
            </a:r>
            <a:r>
              <a:rPr lang="en-US" altLang="ko-KR" sz="1600" dirty="0"/>
              <a:t> </a:t>
            </a:r>
            <a:r>
              <a:rPr lang="ko-KR" altLang="en-US" sz="1600" dirty="0"/>
              <a:t>모션 </a:t>
            </a:r>
            <a:endParaRPr lang="en-US" altLang="ko-KR" sz="1600" dirty="0"/>
          </a:p>
          <a:p>
            <a:pPr>
              <a:lnSpc>
                <a:spcPct val="90000"/>
              </a:lnSpc>
            </a:pPr>
            <a:r>
              <a:rPr lang="ko-KR" altLang="en-US" sz="1600" dirty="0"/>
              <a:t>및 </a:t>
            </a:r>
            <a:r>
              <a:rPr lang="en-US" altLang="ko-KR" sz="1600" dirty="0"/>
              <a:t>HP </a:t>
            </a:r>
            <a:r>
              <a:rPr lang="ko-KR" altLang="en-US" sz="1600" dirty="0"/>
              <a:t>떨어짐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0DEDC21-1A2F-4AB9-9EE8-CAAA3FC133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48" y="4929540"/>
            <a:ext cx="1717295" cy="75320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65444B0-F7B5-4C6F-BDA6-D6389B145FF3}"/>
              </a:ext>
            </a:extLst>
          </p:cNvPr>
          <p:cNvSpPr txBox="1"/>
          <p:nvPr/>
        </p:nvSpPr>
        <p:spPr>
          <a:xfrm>
            <a:off x="8353642" y="4789774"/>
            <a:ext cx="295232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OWL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 </a:t>
            </a:r>
            <a:r>
              <a:rPr lang="ko-KR" altLang="en-US" sz="1600" dirty="0"/>
              <a:t> </a:t>
            </a:r>
            <a:r>
              <a:rPr lang="en-US" altLang="ko-KR" sz="1600" dirty="0"/>
              <a:t>–</a:t>
            </a:r>
            <a:r>
              <a:rPr lang="ko-KR" altLang="en-US" sz="1600" dirty="0"/>
              <a:t> 장애물</a:t>
            </a:r>
            <a:endParaRPr lang="en-US" altLang="ko-KR" sz="1600" dirty="0"/>
          </a:p>
          <a:p>
            <a:pPr>
              <a:lnSpc>
                <a:spcPct val="90000"/>
              </a:lnSpc>
            </a:pPr>
            <a:r>
              <a:rPr lang="ko-KR" altLang="en-US" sz="1600" dirty="0"/>
              <a:t>충돌하면 즉사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27" name="개체 26">
            <a:extLst>
              <a:ext uri="{FF2B5EF4-FFF2-40B4-BE49-F238E27FC236}">
                <a16:creationId xmlns:a16="http://schemas.microsoft.com/office/drawing/2014/main" id="{3B91B3C5-AF36-42D9-A562-63304C1F98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577985"/>
              </p:ext>
            </p:extLst>
          </p:nvPr>
        </p:nvGraphicFramePr>
        <p:xfrm>
          <a:off x="1996457" y="5962899"/>
          <a:ext cx="700502" cy="700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52280" imgH="152280" progId="">
                  <p:embed/>
                </p:oleObj>
              </mc:Choice>
              <mc:Fallback>
                <p:oleObj r:id="rId8" imgW="152280" imgH="152280" progId="">
                  <p:embed/>
                  <p:pic>
                    <p:nvPicPr>
                      <p:cNvPr id="21" name="개체 20">
                        <a:extLst>
                          <a:ext uri="{FF2B5EF4-FFF2-40B4-BE49-F238E27FC236}">
                            <a16:creationId xmlns:a16="http://schemas.microsoft.com/office/drawing/2014/main" id="{FC2A1757-C1D8-43F1-BB8B-9388DE66B9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96457" y="5962899"/>
                        <a:ext cx="700502" cy="7005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6A2206B-3B93-4E09-AD64-A5DD817A0FE5}"/>
              </a:ext>
            </a:extLst>
          </p:cNvPr>
          <p:cNvSpPr txBox="1"/>
          <p:nvPr/>
        </p:nvSpPr>
        <p:spPr>
          <a:xfrm>
            <a:off x="2966117" y="5929690"/>
            <a:ext cx="295232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 err="1"/>
              <a:t>HintBox</a:t>
            </a: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 </a:t>
            </a:r>
            <a:r>
              <a:rPr lang="en-US" altLang="ko-KR" sz="2000" dirty="0"/>
              <a:t>- </a:t>
            </a:r>
            <a:r>
              <a:rPr lang="ko-KR" altLang="en-US" sz="2000" dirty="0"/>
              <a:t>해당 문제 실마리 제공</a:t>
            </a:r>
          </a:p>
        </p:txBody>
      </p:sp>
    </p:spTree>
    <p:extLst>
      <p:ext uri="{BB962C8B-B14F-4D97-AF65-F5344CB8AC3E}">
        <p14:creationId xmlns:p14="http://schemas.microsoft.com/office/powerpoint/2010/main" val="214300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0C355-91C5-4818-B24F-6AAE5F4B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>
                    <a:lumMod val="75000"/>
                  </a:schemeClr>
                </a:solidFill>
              </a:rPr>
              <a:t>게임 소개 및 기능 </a:t>
            </a:r>
            <a:r>
              <a:rPr lang="en-US" altLang="ko-KR" b="1" dirty="0">
                <a:solidFill>
                  <a:schemeClr val="tx1">
                    <a:lumMod val="75000"/>
                  </a:schemeClr>
                </a:solidFill>
              </a:rPr>
              <a:t>_ITEM</a:t>
            </a:r>
            <a:endParaRPr lang="ko-KR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06FF33-4030-4C6E-B064-00EB1A225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1844824"/>
            <a:ext cx="648072" cy="648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FEBFBD-F743-4291-86F7-AD3FCADF2F27}"/>
              </a:ext>
            </a:extLst>
          </p:cNvPr>
          <p:cNvSpPr txBox="1"/>
          <p:nvPr/>
        </p:nvSpPr>
        <p:spPr>
          <a:xfrm>
            <a:off x="2422004" y="1844824"/>
            <a:ext cx="194421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Beer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</a:t>
            </a:r>
            <a:r>
              <a:rPr lang="en-US" altLang="ko-KR" sz="2000" dirty="0"/>
              <a:t>- </a:t>
            </a:r>
            <a:r>
              <a:rPr lang="ko-KR" altLang="en-US" sz="2000" dirty="0"/>
              <a:t>체력 </a:t>
            </a:r>
            <a:r>
              <a:rPr lang="en-US" altLang="ko-KR" sz="2000" dirty="0"/>
              <a:t>1</a:t>
            </a:r>
            <a:r>
              <a:rPr lang="ko-KR" altLang="en-US" sz="2000" dirty="0"/>
              <a:t>칸 회복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49D61F8-B9A5-4880-ABA6-BCBD7C85E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3061308"/>
            <a:ext cx="727732" cy="7277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D0F928-830C-47DD-B148-5F45AB082814}"/>
              </a:ext>
            </a:extLst>
          </p:cNvPr>
          <p:cNvSpPr txBox="1"/>
          <p:nvPr/>
        </p:nvSpPr>
        <p:spPr>
          <a:xfrm>
            <a:off x="2494012" y="3061308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Bomb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altLang="ko-KR" sz="2000" dirty="0"/>
              <a:t>BOX</a:t>
            </a:r>
            <a:r>
              <a:rPr lang="ko-KR" altLang="en-US" sz="2000" dirty="0"/>
              <a:t> 제거</a:t>
            </a:r>
            <a:endParaRPr lang="en-US" altLang="ko-KR" sz="2000" dirty="0"/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altLang="ko-KR" sz="2000" dirty="0"/>
              <a:t>Enemy </a:t>
            </a:r>
            <a:r>
              <a:rPr lang="ko-KR" altLang="en-US" sz="2000" dirty="0"/>
              <a:t>제거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B4F6BC-A91F-4BE5-B345-071D7B06770F}"/>
              </a:ext>
            </a:extLst>
          </p:cNvPr>
          <p:cNvSpPr txBox="1"/>
          <p:nvPr/>
        </p:nvSpPr>
        <p:spPr>
          <a:xfrm>
            <a:off x="2494012" y="4536634"/>
            <a:ext cx="226337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Key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</a:t>
            </a:r>
            <a:r>
              <a:rPr lang="en-US" altLang="ko-KR" sz="2000" dirty="0"/>
              <a:t>- </a:t>
            </a:r>
            <a:r>
              <a:rPr lang="ko-KR" altLang="en-US" sz="2000" dirty="0"/>
              <a:t>다양한 상태변화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167298-0884-48B1-A3CE-352F0206C2FB}"/>
              </a:ext>
            </a:extLst>
          </p:cNvPr>
          <p:cNvSpPr txBox="1"/>
          <p:nvPr/>
        </p:nvSpPr>
        <p:spPr>
          <a:xfrm>
            <a:off x="8318383" y="1993805"/>
            <a:ext cx="194421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Card(Quest)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</a:t>
            </a:r>
            <a:r>
              <a:rPr lang="en-US" altLang="ko-KR" sz="2000" dirty="0"/>
              <a:t>- </a:t>
            </a:r>
            <a:r>
              <a:rPr lang="ko-KR" altLang="en-US" sz="2000" dirty="0"/>
              <a:t>퀘스트용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93073AB-4808-47F1-AA64-5C63827A97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540" y="1967124"/>
            <a:ext cx="783811" cy="78381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FC38344-3A14-4C4F-A116-27D0E19E3B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540" y="3126904"/>
            <a:ext cx="788598" cy="78859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AFCA712-7D5A-4395-82BD-875ECEA6BBA2}"/>
              </a:ext>
            </a:extLst>
          </p:cNvPr>
          <p:cNvSpPr txBox="1"/>
          <p:nvPr/>
        </p:nvSpPr>
        <p:spPr>
          <a:xfrm>
            <a:off x="8318383" y="3126904"/>
            <a:ext cx="194421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Orb(Quest)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</a:t>
            </a:r>
            <a:r>
              <a:rPr lang="en-US" altLang="ko-KR" sz="2000" dirty="0"/>
              <a:t>- </a:t>
            </a:r>
            <a:r>
              <a:rPr lang="ko-KR" altLang="en-US" sz="2000" dirty="0"/>
              <a:t>퀘스트용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069BA32-ABF2-4201-82E6-E6CC984620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4403906"/>
            <a:ext cx="923330" cy="92333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3318C5D-57CC-4EA2-8FD6-1C9BCAF48E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74" y="4463257"/>
            <a:ext cx="1002293" cy="100229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70A26ED-CA0F-4119-9377-904010C16EFF}"/>
              </a:ext>
            </a:extLst>
          </p:cNvPr>
          <p:cNvSpPr txBox="1"/>
          <p:nvPr/>
        </p:nvSpPr>
        <p:spPr>
          <a:xfrm>
            <a:off x="8318383" y="4463257"/>
            <a:ext cx="227066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Diamond(</a:t>
            </a:r>
            <a:r>
              <a:rPr lang="en-US" altLang="ko-KR" sz="1800" dirty="0"/>
              <a:t>Quest</a:t>
            </a:r>
            <a:r>
              <a:rPr lang="en-US" altLang="ko-KR" sz="24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</a:t>
            </a:r>
            <a:r>
              <a:rPr lang="en-US" altLang="ko-KR" sz="2000" dirty="0"/>
              <a:t>- </a:t>
            </a:r>
            <a:r>
              <a:rPr lang="ko-KR" altLang="en-US" sz="2000" dirty="0"/>
              <a:t>퀘스트용</a:t>
            </a:r>
          </a:p>
        </p:txBody>
      </p:sp>
    </p:spTree>
    <p:extLst>
      <p:ext uri="{BB962C8B-B14F-4D97-AF65-F5344CB8AC3E}">
        <p14:creationId xmlns:p14="http://schemas.microsoft.com/office/powerpoint/2010/main" val="202469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칠판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80_TF02804846_TF02804846.potx" id="{5D58C5C8-DCD8-4683-8F80-2727C2154D0F}" vid="{5606BD10-093D-48AD-B740-AC65385F8422}"/>
    </a:ext>
  </a:extLst>
</a:theme>
</file>

<file path=ppt/theme/theme2.xml><?xml version="1.0" encoding="utf-8"?>
<a:theme xmlns:a="http://schemas.openxmlformats.org/drawingml/2006/main" name="Office 테마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칠판 교육 프레젠테이션(와이드스크린)</Template>
  <TotalTime>530</TotalTime>
  <Words>837</Words>
  <Application>Microsoft Office PowerPoint</Application>
  <PresentationFormat>사용자 지정</PresentationFormat>
  <Paragraphs>203</Paragraphs>
  <Slides>12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Consolas</vt:lpstr>
      <vt:lpstr>Corbel</vt:lpstr>
      <vt:lpstr>칠판 16x9</vt:lpstr>
      <vt:lpstr>PowerPoint 프레젠테이션</vt:lpstr>
      <vt:lpstr>목차</vt:lpstr>
      <vt:lpstr>게임 소개 및 기능</vt:lpstr>
      <vt:lpstr>게임 소개 및 기능 _backGround</vt:lpstr>
      <vt:lpstr>게임 소개 및 기능 _PLAYER             *이동 :  LEFT, UP, RIGHT, DOWN  / 캐릭터(화면) 전환 : Q </vt:lpstr>
      <vt:lpstr>게임 소개 및 기능 _NPC</vt:lpstr>
      <vt:lpstr>게임 소개 및 기능 _ENEMY</vt:lpstr>
      <vt:lpstr>게임 소개 및 기능 _OBJECT</vt:lpstr>
      <vt:lpstr>게임 소개 및 기능 _ITEM</vt:lpstr>
      <vt:lpstr>게임 소개 및 기능 _HUD</vt:lpstr>
      <vt:lpstr>구조도</vt:lpstr>
      <vt:lpstr>개발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angus</dc:creator>
  <cp:lastModifiedBy>KGA_AM_29</cp:lastModifiedBy>
  <cp:revision>47</cp:revision>
  <dcterms:created xsi:type="dcterms:W3CDTF">2021-06-01T16:40:36Z</dcterms:created>
  <dcterms:modified xsi:type="dcterms:W3CDTF">2021-06-04T00:19:27Z</dcterms:modified>
</cp:coreProperties>
</file>