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53" r:id="rId2"/>
  </p:sldMasterIdLst>
  <p:notesMasterIdLst>
    <p:notesMasterId r:id="rId31"/>
  </p:notesMasterIdLst>
  <p:handoutMasterIdLst>
    <p:handoutMasterId r:id="rId32"/>
  </p:handoutMasterIdLst>
  <p:sldIdLst>
    <p:sldId id="259" r:id="rId3"/>
    <p:sldId id="474" r:id="rId4"/>
    <p:sldId id="475" r:id="rId5"/>
    <p:sldId id="476" r:id="rId6"/>
    <p:sldId id="477" r:id="rId7"/>
    <p:sldId id="478" r:id="rId8"/>
    <p:sldId id="482" r:id="rId9"/>
    <p:sldId id="484" r:id="rId10"/>
    <p:sldId id="485" r:id="rId11"/>
    <p:sldId id="486" r:id="rId12"/>
    <p:sldId id="487" r:id="rId13"/>
    <p:sldId id="488" r:id="rId14"/>
    <p:sldId id="489" r:id="rId15"/>
    <p:sldId id="480" r:id="rId16"/>
    <p:sldId id="479" r:id="rId17"/>
    <p:sldId id="502" r:id="rId18"/>
    <p:sldId id="504" r:id="rId19"/>
    <p:sldId id="481" r:id="rId20"/>
    <p:sldId id="493" r:id="rId21"/>
    <p:sldId id="494" r:id="rId22"/>
    <p:sldId id="495" r:id="rId23"/>
    <p:sldId id="496" r:id="rId24"/>
    <p:sldId id="400" r:id="rId25"/>
    <p:sldId id="499" r:id="rId26"/>
    <p:sldId id="498" r:id="rId27"/>
    <p:sldId id="501" r:id="rId28"/>
    <p:sldId id="500" r:id="rId29"/>
    <p:sldId id="280" r:id="rId30"/>
  </p:sldIdLst>
  <p:sldSz cx="9144000" cy="6858000" type="screen4x3"/>
  <p:notesSz cx="6669088" cy="99187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ce Seinfeld" initials="U" lastIdx="33" clrIdx="0"/>
  <p:cmAuthor id="2" name="Gisele León" initials="GL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D4B"/>
    <a:srgbClr val="F6B34B"/>
    <a:srgbClr val="0D7575"/>
    <a:srgbClr val="404040"/>
    <a:srgbClr val="56687C"/>
    <a:srgbClr val="B4CC80"/>
    <a:srgbClr val="A6C266"/>
    <a:srgbClr val="D26455"/>
    <a:srgbClr val="18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434" autoAdjust="0"/>
  </p:normalViewPr>
  <p:slideViewPr>
    <p:cSldViewPr snapToGrid="0">
      <p:cViewPr varScale="1">
        <p:scale>
          <a:sx n="83" d="100"/>
          <a:sy n="83" d="100"/>
        </p:scale>
        <p:origin x="1608" y="67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N° </a:t>
            </a:r>
            <a:r>
              <a:rPr lang="en-US" dirty="0" err="1"/>
              <a:t>mamografías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en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mujeres</a:t>
            </a:r>
            <a:r>
              <a:rPr lang="en-US" dirty="0"/>
              <a:t> del SIS de 5</a:t>
            </a:r>
            <a:r>
              <a:rPr lang="en-US" baseline="0" dirty="0"/>
              <a:t>0 a 64 </a:t>
            </a:r>
            <a:r>
              <a:rPr lang="en-US" baseline="0" dirty="0" err="1"/>
              <a:t>años</a:t>
            </a:r>
            <a:r>
              <a:rPr lang="en-US" baseline="0" dirty="0"/>
              <a:t>/ </a:t>
            </a:r>
            <a:r>
              <a:rPr lang="en-US" baseline="0" dirty="0" err="1"/>
              <a:t>equipo</a:t>
            </a:r>
            <a:r>
              <a:rPr lang="en-US" baseline="0" dirty="0"/>
              <a:t> MINSA 2014</a:t>
            </a:r>
            <a:endParaRPr lang="en-US" dirty="0"/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invertIfNegative val="0"/>
          <c:dPt>
            <c:idx val="9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A26-4E3C-A3EC-C0140E121E28}"/>
              </c:ext>
            </c:extLst>
          </c:dPt>
          <c:dPt>
            <c:idx val="10"/>
            <c:invertIfNegative val="0"/>
            <c:bubble3D val="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3-5A26-4E3C-A3EC-C0140E121E28}"/>
              </c:ext>
            </c:extLst>
          </c:dPt>
          <c:dPt>
            <c:idx val="11"/>
            <c:invertIfNegative val="0"/>
            <c:bubble3D val="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5-5A26-4E3C-A3EC-C0140E121E28}"/>
              </c:ext>
            </c:extLst>
          </c:dPt>
          <c:dPt>
            <c:idx val="12"/>
            <c:invertIfNegative val="0"/>
            <c:bubble3D val="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7-5A26-4E3C-A3EC-C0140E121E28}"/>
              </c:ext>
            </c:extLst>
          </c:dPt>
          <c:dPt>
            <c:idx val="13"/>
            <c:invertIfNegative val="0"/>
            <c:bubble3D val="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9-5A26-4E3C-A3EC-C0140E121E28}"/>
              </c:ext>
            </c:extLst>
          </c:dPt>
          <c:dPt>
            <c:idx val="14"/>
            <c:invertIfNegative val="0"/>
            <c:bubble3D val="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B-5A26-4E3C-A3EC-C0140E121E28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D-5A26-4E3C-A3EC-C0140E121E28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F-5A26-4E3C-A3EC-C0140E121E28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11-5A26-4E3C-A3EC-C0140E121E28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13-5A26-4E3C-A3EC-C0140E121E28}"/>
              </c:ext>
            </c:extLst>
          </c:dPt>
          <c:dPt>
            <c:idx val="1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5-5A26-4E3C-A3EC-C0140E121E28}"/>
              </c:ext>
            </c:extLst>
          </c:dPt>
          <c:dPt>
            <c:idx val="2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7-5A26-4E3C-A3EC-C0140E121E28}"/>
              </c:ext>
            </c:extLst>
          </c:dPt>
          <c:dPt>
            <c:idx val="2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9-5A26-4E3C-A3EC-C0140E121E28}"/>
              </c:ext>
            </c:extLst>
          </c:dPt>
          <c:dPt>
            <c:idx val="2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B-5A26-4E3C-A3EC-C0140E121E28}"/>
              </c:ext>
            </c:extLst>
          </c:dPt>
          <c:dPt>
            <c:idx val="23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D-5A26-4E3C-A3EC-C0140E121E28}"/>
              </c:ext>
            </c:extLst>
          </c:dPt>
          <c:dPt>
            <c:idx val="24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F-5A26-4E3C-A3EC-C0140E121E28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Hoja1!$A$2:$A$26</c:f>
              <c:strCache>
                <c:ptCount val="25"/>
                <c:pt idx="0">
                  <c:v>TUMBES</c:v>
                </c:pt>
                <c:pt idx="1">
                  <c:v>MOQUEGUA</c:v>
                </c:pt>
                <c:pt idx="2">
                  <c:v>TACNA</c:v>
                </c:pt>
                <c:pt idx="3">
                  <c:v>ICA</c:v>
                </c:pt>
                <c:pt idx="4">
                  <c:v>LIMA</c:v>
                </c:pt>
                <c:pt idx="5">
                  <c:v>JUNIN</c:v>
                </c:pt>
                <c:pt idx="6">
                  <c:v>CALLAO</c:v>
                </c:pt>
                <c:pt idx="7">
                  <c:v>AMAZONAS</c:v>
                </c:pt>
                <c:pt idx="8">
                  <c:v>LAMBAYEQUE</c:v>
                </c:pt>
                <c:pt idx="9">
                  <c:v>APURIMAC</c:v>
                </c:pt>
                <c:pt idx="10">
                  <c:v>AREQUIPA</c:v>
                </c:pt>
                <c:pt idx="11">
                  <c:v>CUSCO</c:v>
                </c:pt>
                <c:pt idx="12">
                  <c:v>AYACUCHO</c:v>
                </c:pt>
                <c:pt idx="13">
                  <c:v>LA LIBERTAD</c:v>
                </c:pt>
                <c:pt idx="14">
                  <c:v>HUANUCO</c:v>
                </c:pt>
                <c:pt idx="15">
                  <c:v>PUNO</c:v>
                </c:pt>
                <c:pt idx="16">
                  <c:v>ANCASH</c:v>
                </c:pt>
                <c:pt idx="17">
                  <c:v>PIURA</c:v>
                </c:pt>
                <c:pt idx="18">
                  <c:v>CAJAMARCA</c:v>
                </c:pt>
                <c:pt idx="19">
                  <c:v>MADRE DE DIOS</c:v>
                </c:pt>
                <c:pt idx="20">
                  <c:v>PASCO</c:v>
                </c:pt>
                <c:pt idx="21">
                  <c:v>HUANCAVELICA</c:v>
                </c:pt>
                <c:pt idx="22">
                  <c:v>UCAYALI</c:v>
                </c:pt>
                <c:pt idx="23">
                  <c:v>SAN MARTIN</c:v>
                </c:pt>
                <c:pt idx="24">
                  <c:v>LORETO</c:v>
                </c:pt>
              </c:strCache>
            </c:strRef>
          </c:cat>
          <c:val>
            <c:numRef>
              <c:f>Hoja1!$B$2:$B$26</c:f>
              <c:numCache>
                <c:formatCode>0</c:formatCode>
                <c:ptCount val="25"/>
                <c:pt idx="0">
                  <c:v>1204.412218477903</c:v>
                </c:pt>
                <c:pt idx="1">
                  <c:v>1289.341212201241</c:v>
                </c:pt>
                <c:pt idx="2">
                  <c:v>2162.9992238537002</c:v>
                </c:pt>
                <c:pt idx="3">
                  <c:v>2948.8114994541211</c:v>
                </c:pt>
                <c:pt idx="4">
                  <c:v>3153.8506585944579</c:v>
                </c:pt>
                <c:pt idx="5">
                  <c:v>3930.4923012731301</c:v>
                </c:pt>
                <c:pt idx="6">
                  <c:v>4523.6306809545522</c:v>
                </c:pt>
                <c:pt idx="7">
                  <c:v>6320.8049981694448</c:v>
                </c:pt>
                <c:pt idx="8">
                  <c:v>6593.01004391881</c:v>
                </c:pt>
                <c:pt idx="9">
                  <c:v>6683.4450703721604</c:v>
                </c:pt>
                <c:pt idx="10">
                  <c:v>8783.9230822406571</c:v>
                </c:pt>
                <c:pt idx="11">
                  <c:v>9002.4572396871226</c:v>
                </c:pt>
                <c:pt idx="12">
                  <c:v>9028.5355771228988</c:v>
                </c:pt>
                <c:pt idx="13">
                  <c:v>9196.0546259265466</c:v>
                </c:pt>
                <c:pt idx="14">
                  <c:v>11429.93359919037</c:v>
                </c:pt>
                <c:pt idx="15">
                  <c:v>12893.32468029996</c:v>
                </c:pt>
                <c:pt idx="16">
                  <c:v>14658.083960262429</c:v>
                </c:pt>
                <c:pt idx="17">
                  <c:v>19705.27325843681</c:v>
                </c:pt>
                <c:pt idx="18">
                  <c:v>21305.258103981199</c:v>
                </c:pt>
                <c:pt idx="19">
                  <c:v>994.39568588979932</c:v>
                </c:pt>
                <c:pt idx="20">
                  <c:v>2538.7483831301101</c:v>
                </c:pt>
                <c:pt idx="21">
                  <c:v>5517.4362624654796</c:v>
                </c:pt>
                <c:pt idx="22">
                  <c:v>6548.0855300373341</c:v>
                </c:pt>
                <c:pt idx="23">
                  <c:v>10203.1700371404</c:v>
                </c:pt>
                <c:pt idx="24">
                  <c:v>13088.242965150101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5A26-4E3C-A3EC-C0140E121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7521520"/>
        <c:axId val="447520736"/>
        <c:axId val="0"/>
      </c:bar3DChart>
      <c:catAx>
        <c:axId val="44752152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447520736"/>
        <c:crosses val="autoZero"/>
        <c:auto val="1"/>
        <c:lblAlgn val="ctr"/>
        <c:lblOffset val="100"/>
        <c:noMultiLvlLbl val="0"/>
      </c:catAx>
      <c:valAx>
        <c:axId val="447520736"/>
        <c:scaling>
          <c:orientation val="minMax"/>
        </c:scaling>
        <c:delete val="0"/>
        <c:axPos val="b"/>
        <c:majorGridlines/>
        <c:numFmt formatCode="0" sourceLinked="1"/>
        <c:majorTickMark val="out"/>
        <c:minorTickMark val="none"/>
        <c:tickLblPos val="nextTo"/>
        <c:crossAx val="447521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765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765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A8B9B7-1B01-4F0D-BE5C-C2B5D0B54357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045"/>
            <a:ext cx="2889938" cy="49765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777607" y="9421045"/>
            <a:ext cx="2889938" cy="49765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AB25D6-537F-49FC-AA5C-3EB3A0A2A6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1879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765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765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EDA660-3433-49B8-B142-A712C83EB342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1239838"/>
            <a:ext cx="4459288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66909" y="4773374"/>
            <a:ext cx="5335270" cy="390548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045"/>
            <a:ext cx="2889938" cy="49765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777607" y="9421045"/>
            <a:ext cx="2889938" cy="49765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B579C87-9049-4A4D-948E-8483C77E44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632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439" y="192881"/>
            <a:ext cx="8405813" cy="670720"/>
          </a:xfrm>
        </p:spPr>
        <p:txBody>
          <a:bodyPr>
            <a:no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2439" y="1825625"/>
            <a:ext cx="8405813" cy="4351338"/>
          </a:xfrm>
        </p:spPr>
        <p:txBody>
          <a:bodyPr/>
          <a:lstStyle>
            <a:lvl1pPr>
              <a:buClr>
                <a:schemeClr val="accent2"/>
              </a:buClr>
              <a:defRPr sz="1500"/>
            </a:lvl1pPr>
            <a:lvl2pPr>
              <a:buClr>
                <a:schemeClr val="accent2"/>
              </a:buClr>
              <a:defRPr sz="1425"/>
            </a:lvl2pPr>
            <a:lvl3pPr>
              <a:buClr>
                <a:schemeClr val="accent2"/>
              </a:buClr>
              <a:defRPr sz="1350"/>
            </a:lvl3pPr>
            <a:lvl4pPr>
              <a:buClr>
                <a:schemeClr val="accent2"/>
              </a:buClr>
              <a:defRPr sz="1275"/>
            </a:lvl4pPr>
            <a:lvl5pPr>
              <a:buClr>
                <a:schemeClr val="accent2"/>
              </a:buClr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1ABD4D21-5685-441A-B02C-648A9E24F23F}" type="datetime1">
              <a:rPr lang="es-PE" smtClean="0"/>
              <a:t>11/09/2020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1A04-3BC1-409B-BC47-C3DFF306A572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 hasCustomPrompt="1"/>
          </p:nvPr>
        </p:nvSpPr>
        <p:spPr>
          <a:xfrm>
            <a:off x="452439" y="1031876"/>
            <a:ext cx="8405813" cy="542924"/>
          </a:xfrm>
        </p:spPr>
        <p:txBody>
          <a:bodyPr anchor="ctr"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PE" dirty="0"/>
              <a:t>Subtítulo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142875" y="136530"/>
            <a:ext cx="161926" cy="1406191"/>
          </a:xfrm>
          <a:prstGeom prst="rect">
            <a:avLst/>
          </a:prstGeom>
          <a:solidFill>
            <a:srgbClr val="EF8D4B"/>
          </a:solidFill>
          <a:ln>
            <a:solidFill>
              <a:srgbClr val="EF8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EC55-27A7-4446-BC9D-41157340241B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EAAC-0897-4F17-A525-F2B7EFF54B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926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EC55-27A7-4446-BC9D-41157340241B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EAAC-0897-4F17-A525-F2B7EFF54B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423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EC55-27A7-4446-BC9D-41157340241B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EAAC-0897-4F17-A525-F2B7EFF54B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881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EC55-27A7-4446-BC9D-41157340241B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EAAC-0897-4F17-A525-F2B7EFF54B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5336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EC55-27A7-4446-BC9D-41157340241B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EAAC-0897-4F17-A525-F2B7EFF54B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408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EC55-27A7-4446-BC9D-41157340241B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EAAC-0897-4F17-A525-F2B7EFF54B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469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EC55-27A7-4446-BC9D-41157340241B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EAAC-0897-4F17-A525-F2B7EFF54B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39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EC55-27A7-4446-BC9D-41157340241B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EAAC-0897-4F17-A525-F2B7EFF54B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321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439" y="192881"/>
            <a:ext cx="8405813" cy="67072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75A644A-5E41-40EE-9F9C-E2506EC6CA9A}" type="datetime1">
              <a:rPr lang="es-PE" smtClean="0"/>
              <a:t>11/09/2020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9" y="1028700"/>
            <a:ext cx="8405813" cy="546100"/>
          </a:xfrm>
        </p:spPr>
        <p:txBody>
          <a:bodyPr anchor="ctr"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PE" dirty="0"/>
              <a:t>Subtítulo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50"/>
            </a:lvl1pPr>
          </a:lstStyle>
          <a:p>
            <a:fld id="{A9D41A04-3BC1-409B-BC47-C3DFF306A572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42875" y="136530"/>
            <a:ext cx="161926" cy="1406191"/>
          </a:xfrm>
          <a:prstGeom prst="rect">
            <a:avLst/>
          </a:prstGeom>
          <a:solidFill>
            <a:srgbClr val="EF8D4B"/>
          </a:solidFill>
          <a:ln>
            <a:solidFill>
              <a:srgbClr val="EF8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66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1A04-3BC1-409B-BC47-C3DFF306A572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ángulo 8"/>
          <p:cNvSpPr/>
          <p:nvPr userDrawn="1"/>
        </p:nvSpPr>
        <p:spPr>
          <a:xfrm>
            <a:off x="142875" y="136530"/>
            <a:ext cx="161926" cy="1406191"/>
          </a:xfrm>
          <a:prstGeom prst="rect">
            <a:avLst/>
          </a:prstGeom>
          <a:solidFill>
            <a:srgbClr val="EF8D4B"/>
          </a:solidFill>
          <a:ln>
            <a:solidFill>
              <a:srgbClr val="EF8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1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D2A2B17-6E9E-4325-9CB5-D3008A4F5C99}" type="datetime1">
              <a:rPr lang="es-PE" smtClean="0"/>
              <a:t>11/09/2020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1A04-3BC1-409B-BC47-C3DFF306A5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296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87E0581-7751-4C4A-8180-0045B6257397}" type="datetime1">
              <a:rPr lang="es-PE" smtClean="0"/>
              <a:t>11/09/2020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1A04-3BC1-409B-BC47-C3DFF306A5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6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287E0581-7751-4C4A-8180-0045B6257397}" type="datetime1">
              <a:rPr lang="es-PE" smtClean="0"/>
              <a:t>11/09/2020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1A04-3BC1-409B-BC47-C3DFF306A5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185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EC55-27A7-4446-BC9D-41157340241B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EAAC-0897-4F17-A525-F2B7EFF54B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EC55-27A7-4446-BC9D-41157340241B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EAAC-0897-4F17-A525-F2B7EFF54B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04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EC55-27A7-4446-BC9D-41157340241B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EAAC-0897-4F17-A525-F2B7EFF54B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537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 userDrawn="1"/>
        </p:nvSpPr>
        <p:spPr>
          <a:xfrm>
            <a:off x="8696327" y="6375400"/>
            <a:ext cx="352425" cy="3476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2438" y="192881"/>
            <a:ext cx="7886700" cy="670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2439" y="1825625"/>
            <a:ext cx="80629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96327" y="6356355"/>
            <a:ext cx="352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A9D41A04-3BC1-409B-BC47-C3DFF306A572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66656"/>
            <a:ext cx="1206524" cy="544512"/>
          </a:xfrm>
          <a:prstGeom prst="rect">
            <a:avLst/>
          </a:prstGeom>
        </p:spPr>
      </p:pic>
      <p:cxnSp>
        <p:nvCxnSpPr>
          <p:cNvPr id="11" name="Conector recto 10"/>
          <p:cNvCxnSpPr>
            <a:stCxn id="8" idx="3"/>
          </p:cNvCxnSpPr>
          <p:nvPr userDrawn="1"/>
        </p:nvCxnSpPr>
        <p:spPr>
          <a:xfrm>
            <a:off x="1206525" y="6538912"/>
            <a:ext cx="73088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7" r:id="rId2"/>
    <p:sldLayoutId id="2147483655" r:id="rId3"/>
    <p:sldLayoutId id="2147483656" r:id="rId4"/>
    <p:sldLayoutId id="2147483658" r:id="rId5"/>
    <p:sldLayoutId id="2147483695" r:id="rId6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SzPct val="80000"/>
        <a:buFont typeface="Wingdings" panose="05000000000000000000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sz="16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SzPct val="80000"/>
        <a:buFont typeface="Courier New" panose="02070309020205020404" pitchFamily="49" charset="0"/>
        <a:buChar char="o"/>
        <a:defRPr sz="15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75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BEC55-27A7-4446-BC9D-41157340241B}" type="datetimeFigureOut">
              <a:rPr lang="es-PE" smtClean="0"/>
              <a:t>11/09/2020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EAAC-0897-4F17-A525-F2B7EFF54B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56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-27384"/>
            <a:ext cx="305983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8 Imagen" descr="Resultado de imagen para pucp logotipo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5445224"/>
            <a:ext cx="2651745" cy="94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0 Image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0152" y="5503275"/>
            <a:ext cx="2520280" cy="8906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59874" y="19958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37" y="1844824"/>
            <a:ext cx="5839710" cy="29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9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EPIDEMIOLOGIA CANCER DE MAMA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C6CE76-3DA4-46C3-A685-D1C5DC9A1543}"/>
              </a:ext>
            </a:extLst>
          </p:cNvPr>
          <p:cNvSpPr txBox="1"/>
          <p:nvPr/>
        </p:nvSpPr>
        <p:spPr>
          <a:xfrm>
            <a:off x="5498382" y="5846618"/>
            <a:ext cx="302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/>
              <a:t>The</a:t>
            </a:r>
            <a:r>
              <a:rPr lang="es-PE" sz="1400" dirty="0"/>
              <a:t> global </a:t>
            </a:r>
            <a:r>
              <a:rPr lang="es-PE" sz="1400" dirty="0" err="1"/>
              <a:t>cancer</a:t>
            </a:r>
            <a:r>
              <a:rPr lang="es-PE" sz="1400" dirty="0"/>
              <a:t> </a:t>
            </a:r>
            <a:r>
              <a:rPr lang="es-PE" sz="1400" dirty="0" err="1"/>
              <a:t>observatory</a:t>
            </a:r>
            <a:r>
              <a:rPr lang="es-PE" sz="1400" dirty="0"/>
              <a:t>. 2019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DF20BEF-72DE-4572-939D-8ADBC97BF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3" y="1614314"/>
            <a:ext cx="6188364" cy="3932791"/>
          </a:xfrm>
        </p:spPr>
      </p:pic>
    </p:spTree>
    <p:extLst>
      <p:ext uri="{BB962C8B-B14F-4D97-AF65-F5344CB8AC3E}">
        <p14:creationId xmlns:p14="http://schemas.microsoft.com/office/powerpoint/2010/main" val="144235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EPIDEMIOLOGIA CANCER DE MAMA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C6CE76-3DA4-46C3-A685-D1C5DC9A1543}"/>
              </a:ext>
            </a:extLst>
          </p:cNvPr>
          <p:cNvSpPr txBox="1"/>
          <p:nvPr/>
        </p:nvSpPr>
        <p:spPr>
          <a:xfrm>
            <a:off x="5498382" y="5846618"/>
            <a:ext cx="302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/>
              <a:t>The</a:t>
            </a:r>
            <a:r>
              <a:rPr lang="es-PE" sz="1400" dirty="0"/>
              <a:t> global </a:t>
            </a:r>
            <a:r>
              <a:rPr lang="es-PE" sz="1400" dirty="0" err="1"/>
              <a:t>cancer</a:t>
            </a:r>
            <a:r>
              <a:rPr lang="es-PE" sz="1400" dirty="0"/>
              <a:t> </a:t>
            </a:r>
            <a:r>
              <a:rPr lang="es-PE" sz="1400" dirty="0" err="1"/>
              <a:t>observatory</a:t>
            </a:r>
            <a:r>
              <a:rPr lang="es-PE" sz="1400" dirty="0"/>
              <a:t>. 2019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4D12A1A-0F57-42BB-8212-2E0101A9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7136"/>
            <a:ext cx="8229600" cy="2852090"/>
          </a:xfrm>
        </p:spPr>
      </p:pic>
    </p:spTree>
    <p:extLst>
      <p:ext uri="{BB962C8B-B14F-4D97-AF65-F5344CB8AC3E}">
        <p14:creationId xmlns:p14="http://schemas.microsoft.com/office/powerpoint/2010/main" val="13042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EPIDEMIOLOGIA CANCER DE MAMA</a:t>
            </a:r>
          </a:p>
        </p:txBody>
      </p:sp>
      <p:sp>
        <p:nvSpPr>
          <p:cNvPr id="8" name="object 145">
            <a:extLst>
              <a:ext uri="{FF2B5EF4-FFF2-40B4-BE49-F238E27FC236}">
                <a16:creationId xmlns:a16="http://schemas.microsoft.com/office/drawing/2014/main" id="{1FD19356-5E33-4148-A894-64FF0F6A911D}"/>
              </a:ext>
            </a:extLst>
          </p:cNvPr>
          <p:cNvSpPr txBox="1">
            <a:spLocks/>
          </p:cNvSpPr>
          <p:nvPr/>
        </p:nvSpPr>
        <p:spPr>
          <a:xfrm>
            <a:off x="452437" y="1211066"/>
            <a:ext cx="8405813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defRPr/>
            </a:pPr>
            <a:r>
              <a:rPr lang="es-PE" sz="1600" spc="-5" dirty="0">
                <a:solidFill>
                  <a:schemeClr val="tx2"/>
                </a:solidFill>
                <a:latin typeface="Arial"/>
                <a:cs typeface="Arial"/>
              </a:rPr>
              <a:t>Tasa estandarizada de mortalidad por cáncer de mama 2008 - 2012</a:t>
            </a:r>
          </a:p>
        </p:txBody>
      </p:sp>
      <p:pic>
        <p:nvPicPr>
          <p:cNvPr id="10" name="Marcador de contenido 7">
            <a:extLst>
              <a:ext uri="{FF2B5EF4-FFF2-40B4-BE49-F238E27FC236}">
                <a16:creationId xmlns:a16="http://schemas.microsoft.com/office/drawing/2014/main" id="{7C13A8CE-09CC-4043-BBF7-72B93A899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2" t="52064" r="50848" b="12369"/>
          <a:stretch/>
        </p:blipFill>
        <p:spPr>
          <a:xfrm>
            <a:off x="1542029" y="1578211"/>
            <a:ext cx="5196227" cy="477757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27148B8-6624-4475-80CF-3439B7B4A449}"/>
              </a:ext>
            </a:extLst>
          </p:cNvPr>
          <p:cNvSpPr txBox="1"/>
          <p:nvPr/>
        </p:nvSpPr>
        <p:spPr>
          <a:xfrm>
            <a:off x="1542030" y="6425278"/>
            <a:ext cx="622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/>
              <a:t>Pineros et al.</a:t>
            </a:r>
            <a:r>
              <a:rPr lang="nl-NL" sz="1400" dirty="0"/>
              <a:t> www.thelancet.com/oncology Vol 18 October 2017</a:t>
            </a:r>
            <a:r>
              <a:rPr lang="es-P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31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EPIDEMIOLOGIA CANCER DE MAMA</a:t>
            </a:r>
          </a:p>
        </p:txBody>
      </p:sp>
      <p:sp>
        <p:nvSpPr>
          <p:cNvPr id="8" name="object 145">
            <a:extLst>
              <a:ext uri="{FF2B5EF4-FFF2-40B4-BE49-F238E27FC236}">
                <a16:creationId xmlns:a16="http://schemas.microsoft.com/office/drawing/2014/main" id="{1FD19356-5E33-4148-A894-64FF0F6A911D}"/>
              </a:ext>
            </a:extLst>
          </p:cNvPr>
          <p:cNvSpPr txBox="1">
            <a:spLocks/>
          </p:cNvSpPr>
          <p:nvPr/>
        </p:nvSpPr>
        <p:spPr>
          <a:xfrm>
            <a:off x="452437" y="1211066"/>
            <a:ext cx="8405813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defRPr/>
            </a:pPr>
            <a:r>
              <a:rPr lang="es-PE" sz="1600" spc="-5" dirty="0">
                <a:solidFill>
                  <a:schemeClr val="tx2"/>
                </a:solidFill>
                <a:latin typeface="Arial"/>
                <a:cs typeface="Arial"/>
              </a:rPr>
              <a:t>Tendencia de mortalidad por cáncer de mama 1970-2012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7148B8-6624-4475-80CF-3439B7B4A449}"/>
              </a:ext>
            </a:extLst>
          </p:cNvPr>
          <p:cNvSpPr txBox="1"/>
          <p:nvPr/>
        </p:nvSpPr>
        <p:spPr>
          <a:xfrm>
            <a:off x="1542030" y="6425278"/>
            <a:ext cx="622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/>
              <a:t>Pineros et al.</a:t>
            </a:r>
            <a:r>
              <a:rPr lang="nl-NL" sz="1400" dirty="0"/>
              <a:t> www.thelancet.com/oncology Vol 18 October 2017</a:t>
            </a:r>
            <a:r>
              <a:rPr lang="es-PE" sz="1400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01C29D-8F04-4E39-B61E-DEED37E42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86" y="1736437"/>
            <a:ext cx="4939854" cy="45615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1B8DE2-8884-4E3B-901C-A5A50F982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76" y="2017183"/>
            <a:ext cx="1326621" cy="14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6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CANCER: PROBLEMA DE SALUD PUBLICA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A30FD-07A4-438E-99D6-9BB8AF2B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2° Causa de muerte en el Perú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Incidencia: 154.5 x 100,000 hab. (~ 49,000 casos nuevos de cáncer cada año)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Prevalencia: 462.7 x 100,000 hab. (~ 147,000 peruanos viviendo con cáncer)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Mortalidad: 106 x 100,000 hab. (~ 34,000 muertes por cáncer cada año)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de cada 5 casos de cáncer se diagnóstica en etapa avanzada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Cada 5 horas muere una mujer con cáncer de cérvix,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Cada 6 horas muere una mujer con cáncer de mama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de cada 2 niños con leucemia se muere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1275 millones de dólares se pierden cada año por cáncer en años de vida productivo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Baja cobertura de vacunación VPH: 38.8% (2016)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Baja cobertura de tamizaje: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cáncer de cuello uterino (58.2% de 90%)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cáncer de mama (15.7% de 70%)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Oferta de servicios oncológicos centralizados, escasos: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9/25 regiones con Quimioterapia,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2/25 regiones con Radioterapia.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Primer nivel con poca capacidad resolutiva </a:t>
            </a:r>
          </a:p>
        </p:txBody>
      </p:sp>
    </p:spTree>
    <p:extLst>
      <p:ext uri="{BB962C8B-B14F-4D97-AF65-F5344CB8AC3E}">
        <p14:creationId xmlns:p14="http://schemas.microsoft.com/office/powerpoint/2010/main" val="395946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PREVENCION PRIMARIA CANCER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6936818-F132-4C29-95DB-95ECEDADB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557338"/>
            <a:ext cx="8229600" cy="486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7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FACTORES DE RIESGO CANCER DE MAMA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BFF88-F8DF-4C6A-9832-4BCD78C7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dirty="0"/>
              <a:t>Factores de Riesgo No modificables</a:t>
            </a:r>
          </a:p>
          <a:p>
            <a:pPr lvl="1"/>
            <a:r>
              <a:rPr lang="es-PE" dirty="0"/>
              <a:t>Sexo femenino, estimulo hormonal, hombres con riesgo 100 veces menor</a:t>
            </a:r>
          </a:p>
          <a:p>
            <a:pPr lvl="1"/>
            <a:r>
              <a:rPr lang="es-PE" dirty="0"/>
              <a:t>Edad: antes de los 40 años (18%), por encima de 50 años (&gt; 75%)</a:t>
            </a:r>
          </a:p>
          <a:p>
            <a:pPr lvl="1"/>
            <a:r>
              <a:rPr lang="es-PE" dirty="0"/>
              <a:t>Raza: Blanca</a:t>
            </a:r>
          </a:p>
          <a:p>
            <a:pPr lvl="1"/>
            <a:r>
              <a:rPr lang="es-PE" dirty="0"/>
              <a:t>Hereditarios (5-10%): RR: 1.8 por 1 </a:t>
            </a:r>
            <a:r>
              <a:rPr lang="es-PE" dirty="0" err="1"/>
              <a:t>fam</a:t>
            </a:r>
            <a:r>
              <a:rPr lang="es-PE" dirty="0"/>
              <a:t> 1° grado, RR: 2.9 por 2 </a:t>
            </a:r>
            <a:r>
              <a:rPr lang="es-PE" dirty="0" err="1"/>
              <a:t>fam</a:t>
            </a:r>
            <a:r>
              <a:rPr lang="es-PE" dirty="0"/>
              <a:t> 1° grado, si el </a:t>
            </a:r>
            <a:r>
              <a:rPr lang="es-PE" dirty="0" err="1"/>
              <a:t>Dx</a:t>
            </a:r>
            <a:r>
              <a:rPr lang="es-PE" dirty="0"/>
              <a:t> fue edad &gt; 40 años el RR:5.7. Mutación Gen BRAC1 y BRAC 2 tienen 80% de posibilidad de desarrollar cáncer de mama. Otros genes involucrados: p53, ATM, PTEN, MLH1, MLH2, CHEK2</a:t>
            </a:r>
          </a:p>
          <a:p>
            <a:pPr lvl="1"/>
            <a:r>
              <a:rPr lang="es-PE" dirty="0"/>
              <a:t>Hiperplasia ductal atípica: riesgo 4 a 6 veces</a:t>
            </a:r>
          </a:p>
          <a:p>
            <a:pPr lvl="1"/>
            <a:r>
              <a:rPr lang="es-PE" dirty="0"/>
              <a:t>Menarquia temprana (antes 12 años)</a:t>
            </a:r>
          </a:p>
          <a:p>
            <a:pPr lvl="1"/>
            <a:r>
              <a:rPr lang="es-PE" dirty="0"/>
              <a:t>Menopausia tardía (después de 55 años)</a:t>
            </a:r>
          </a:p>
        </p:txBody>
      </p:sp>
    </p:spTree>
    <p:extLst>
      <p:ext uri="{BB962C8B-B14F-4D97-AF65-F5344CB8AC3E}">
        <p14:creationId xmlns:p14="http://schemas.microsoft.com/office/powerpoint/2010/main" val="259555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FACTORES DE RIESGO CANCER DE MAMA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BFF88-F8DF-4C6A-9832-4BCD78C7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Factores de Riesgo modificables</a:t>
            </a:r>
          </a:p>
          <a:p>
            <a:pPr lvl="1"/>
            <a:r>
              <a:rPr lang="es-PE" dirty="0" err="1"/>
              <a:t>Nuliparidad</a:t>
            </a:r>
            <a:r>
              <a:rPr lang="es-PE" dirty="0"/>
              <a:t>: RR: 1.2 – 1.7</a:t>
            </a:r>
          </a:p>
          <a:p>
            <a:pPr lvl="1"/>
            <a:r>
              <a:rPr lang="es-PE" dirty="0"/>
              <a:t>Edad 1° embarazo &gt; 35 años: RR: 1.6</a:t>
            </a:r>
          </a:p>
          <a:p>
            <a:pPr lvl="1"/>
            <a:r>
              <a:rPr lang="es-PE" dirty="0"/>
              <a:t>Lactancia materna corta (menor a 1.5 años)</a:t>
            </a:r>
          </a:p>
          <a:p>
            <a:pPr lvl="1"/>
            <a:r>
              <a:rPr lang="es-PE" dirty="0"/>
              <a:t>Factores hormonales externos: TRH, Anticonceptivos, infertilidad.</a:t>
            </a:r>
          </a:p>
          <a:p>
            <a:pPr lvl="1"/>
            <a:r>
              <a:rPr lang="es-PE" dirty="0"/>
              <a:t>Obesidad</a:t>
            </a:r>
          </a:p>
          <a:p>
            <a:pPr lvl="1"/>
            <a:r>
              <a:rPr lang="es-PE" dirty="0"/>
              <a:t>Alcohol</a:t>
            </a:r>
          </a:p>
          <a:p>
            <a:pPr lvl="1"/>
            <a:r>
              <a:rPr lang="es-PE" dirty="0"/>
              <a:t>Dieta alta en grasas saturadas</a:t>
            </a:r>
          </a:p>
          <a:p>
            <a:pPr lvl="1"/>
            <a:r>
              <a:rPr lang="es-PE" dirty="0"/>
              <a:t>No actividad física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09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RETOS EN LA PREVENCION Y CONTROL DE CANCER DE MAMA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830AE-63AE-4F03-A985-69650BFB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3048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Estigma social</a:t>
            </a:r>
          </a:p>
          <a:p>
            <a:pPr marL="457200" marR="0" lvl="0" indent="-3048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Estrategias inadecuadas de comunicación pública</a:t>
            </a:r>
          </a:p>
          <a:p>
            <a:pPr marL="457200" marR="0" lvl="0" indent="-3048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Falta de conocimiento de los beneficios y la disponibilidad de la prevención y el cribado en la atención primaria</a:t>
            </a:r>
          </a:p>
          <a:p>
            <a:pPr marL="457200" marR="0" lvl="0" indent="-3048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Cobertura de baja mamografía</a:t>
            </a:r>
          </a:p>
          <a:p>
            <a:pPr marL="457200" marR="0" lvl="0" indent="-3048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Escasez de profesionales de la salud aliados</a:t>
            </a:r>
          </a:p>
          <a:p>
            <a:pPr marL="457200" marR="0" lvl="0" indent="-3048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Insuficiente capacitación de los proveedores de salud</a:t>
            </a:r>
          </a:p>
          <a:p>
            <a:pPr marL="457200" marR="0" lvl="0" indent="-3048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ineficaz y sistemas de remisión tales que las mujeres inicialmente seleccionadas no reciben seguimiento y tratamiento</a:t>
            </a:r>
          </a:p>
        </p:txBody>
      </p:sp>
    </p:spTree>
    <p:extLst>
      <p:ext uri="{BB962C8B-B14F-4D97-AF65-F5344CB8AC3E}">
        <p14:creationId xmlns:p14="http://schemas.microsoft.com/office/powerpoint/2010/main" val="277687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RETOS EN TAMIZAJE DE CANCER DE MAMA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B58B8DF-F03E-42A8-823D-245EDCF66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t="58780" r="30075" b="28627"/>
          <a:stretch/>
        </p:blipFill>
        <p:spPr bwMode="auto">
          <a:xfrm>
            <a:off x="30238" y="1972309"/>
            <a:ext cx="8980972" cy="140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>
            <a:extLst>
              <a:ext uri="{FF2B5EF4-FFF2-40B4-BE49-F238E27FC236}">
                <a16:creationId xmlns:a16="http://schemas.microsoft.com/office/drawing/2014/main" id="{073A695B-9B3C-41A6-88F0-9DFE8D86DA22}"/>
              </a:ext>
            </a:extLst>
          </p:cNvPr>
          <p:cNvSpPr txBox="1"/>
          <p:nvPr/>
        </p:nvSpPr>
        <p:spPr>
          <a:xfrm>
            <a:off x="333833" y="4315357"/>
            <a:ext cx="8466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600" b="1" dirty="0"/>
              <a:t>Organización Mundial de la Salud. Programas Nacionales de Control de cáncer. 2004</a:t>
            </a:r>
          </a:p>
        </p:txBody>
      </p:sp>
    </p:spTree>
    <p:extLst>
      <p:ext uri="{BB962C8B-B14F-4D97-AF65-F5344CB8AC3E}">
        <p14:creationId xmlns:p14="http://schemas.microsoft.com/office/powerpoint/2010/main" val="137050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-27384"/>
            <a:ext cx="305983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8 Imagen" descr="Resultado de imagen para pucp logotipo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5445224"/>
            <a:ext cx="2651745" cy="94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0 Image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0152" y="5503275"/>
            <a:ext cx="2520280" cy="8906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59874" y="19958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4BFE3F-EC97-4524-AB18-FD2745F234D5}"/>
              </a:ext>
            </a:extLst>
          </p:cNvPr>
          <p:cNvSpPr txBox="1"/>
          <p:nvPr/>
        </p:nvSpPr>
        <p:spPr>
          <a:xfrm>
            <a:off x="1322766" y="2365211"/>
            <a:ext cx="6354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+mn-cs"/>
              </a:rPr>
              <a:t>PREVENCION EN CANCER DE MAMA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Mg. Diego Venegas Ojeda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="1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Oncólogo clínico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C607BA-07DA-49FC-BD80-559330495AB9}"/>
              </a:ext>
            </a:extLst>
          </p:cNvPr>
          <p:cNvSpPr txBox="1"/>
          <p:nvPr/>
        </p:nvSpPr>
        <p:spPr>
          <a:xfrm>
            <a:off x="1115616" y="112474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CURSO: PROCESOS DE INNOVACION EN BIOINGENIERIA</a:t>
            </a:r>
          </a:p>
        </p:txBody>
      </p:sp>
    </p:spTree>
    <p:extLst>
      <p:ext uri="{BB962C8B-B14F-4D97-AF65-F5344CB8AC3E}">
        <p14:creationId xmlns:p14="http://schemas.microsoft.com/office/powerpoint/2010/main" val="339449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RETOS EN TAMIZAJE DE CANCER DE MAMA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2983AD-3458-4B69-A2D9-D9809EA953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9" t="23946" r="16542" b="47275"/>
          <a:stretch/>
        </p:blipFill>
        <p:spPr bwMode="auto">
          <a:xfrm>
            <a:off x="988832" y="2459687"/>
            <a:ext cx="7166336" cy="280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69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RETOS EN TAMIZAJE DE CANCER DE MAMA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C28279-7A04-4277-A0DE-91436FE83F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t="18314" r="20552" b="32631"/>
          <a:stretch/>
        </p:blipFill>
        <p:spPr bwMode="auto">
          <a:xfrm>
            <a:off x="1099128" y="1455136"/>
            <a:ext cx="7187746" cy="494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0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RETOS EN TAMIZAJE DE CANCER DE MAMA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E6E6A4-F4DB-4D76-83AB-6477A41A8D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8" t="27580" r="24564" b="34375"/>
          <a:stretch/>
        </p:blipFill>
        <p:spPr bwMode="auto">
          <a:xfrm>
            <a:off x="951345" y="1531833"/>
            <a:ext cx="7045253" cy="453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90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RETOS EN TAMIZAJE DE CANCER DE MAMA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4C97697-BEF5-484B-819F-59EB0A51A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92838"/>
              </p:ext>
            </p:extLst>
          </p:nvPr>
        </p:nvGraphicFramePr>
        <p:xfrm>
          <a:off x="2556061" y="3066281"/>
          <a:ext cx="3924300" cy="25355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MÉTODO DEL PRIMER DIAGNÓSTICO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CASOS NUEVOS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%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Presentación clínica (Con síntomas)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345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71.4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Imágenes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88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18.2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Exploración clínica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4.8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Tamizaje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15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3.1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Otros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12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2.5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TOTAL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483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100.0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E1EDD75-00E2-434A-B2F0-9D946FD97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23379"/>
              </p:ext>
            </p:extLst>
          </p:nvPr>
        </p:nvGraphicFramePr>
        <p:xfrm>
          <a:off x="847166" y="1757994"/>
          <a:ext cx="7476564" cy="558165"/>
        </p:xfrm>
        <a:graphic>
          <a:graphicData uri="http://schemas.openxmlformats.org/drawingml/2006/table">
            <a:tbl>
              <a:tblPr/>
              <a:tblGrid>
                <a:gridCol w="747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Método del primer diagnóstico  de los casos de cáncer de mama registrados por la </a:t>
                      </a:r>
                      <a:r>
                        <a:rPr lang="es-PE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Vigilancia de Cáncer basada en Registros Hospitalarios. Año 2016.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ACDF5C73-0FDD-451F-868C-7808E705EE6D}"/>
              </a:ext>
            </a:extLst>
          </p:cNvPr>
          <p:cNvSpPr/>
          <p:nvPr/>
        </p:nvSpPr>
        <p:spPr>
          <a:xfrm>
            <a:off x="2299448" y="578247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Fuente: Centro Nacional de Epidemiología, Prevención y Control de Enfermedades</a:t>
            </a:r>
            <a:r>
              <a:rPr lang="es-P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279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RETOS EN TAMIZAJE DE CANCER DE MAMA</a:t>
            </a:r>
          </a:p>
        </p:txBody>
      </p:sp>
      <p:graphicFrame>
        <p:nvGraphicFramePr>
          <p:cNvPr id="2" name="2 Gráfico">
            <a:extLst>
              <a:ext uri="{FF2B5EF4-FFF2-40B4-BE49-F238E27FC236}">
                <a16:creationId xmlns:a16="http://schemas.microsoft.com/office/drawing/2014/main" id="{29D4AC1D-AC85-4983-A8B2-831DB9E9C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017087"/>
              </p:ext>
            </p:extLst>
          </p:nvPr>
        </p:nvGraphicFramePr>
        <p:xfrm>
          <a:off x="251520" y="1200727"/>
          <a:ext cx="6120143" cy="5662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3 Rectángulo">
            <a:extLst>
              <a:ext uri="{FF2B5EF4-FFF2-40B4-BE49-F238E27FC236}">
                <a16:creationId xmlns:a16="http://schemas.microsoft.com/office/drawing/2014/main" id="{E2CE735D-12A2-40B5-9509-2FBC72ECB903}"/>
              </a:ext>
            </a:extLst>
          </p:cNvPr>
          <p:cNvSpPr/>
          <p:nvPr/>
        </p:nvSpPr>
        <p:spPr>
          <a:xfrm>
            <a:off x="6565740" y="1756372"/>
            <a:ext cx="316871" cy="2082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5 CuadroTexto">
            <a:extLst>
              <a:ext uri="{FF2B5EF4-FFF2-40B4-BE49-F238E27FC236}">
                <a16:creationId xmlns:a16="http://schemas.microsoft.com/office/drawing/2014/main" id="{8F3E0BE8-5024-4AAC-AADE-EFB02D86432B}"/>
              </a:ext>
            </a:extLst>
          </p:cNvPr>
          <p:cNvSpPr txBox="1"/>
          <p:nvPr/>
        </p:nvSpPr>
        <p:spPr>
          <a:xfrm>
            <a:off x="7045574" y="1649570"/>
            <a:ext cx="1312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/>
              <a:t>Regiones sin mamógrafo</a:t>
            </a:r>
          </a:p>
        </p:txBody>
      </p:sp>
      <p:sp>
        <p:nvSpPr>
          <p:cNvPr id="5" name="6 Rectángulo">
            <a:extLst>
              <a:ext uri="{FF2B5EF4-FFF2-40B4-BE49-F238E27FC236}">
                <a16:creationId xmlns:a16="http://schemas.microsoft.com/office/drawing/2014/main" id="{D02DD0BD-2661-4356-94DE-CF46B26F6256}"/>
              </a:ext>
            </a:extLst>
          </p:cNvPr>
          <p:cNvSpPr/>
          <p:nvPr/>
        </p:nvSpPr>
        <p:spPr>
          <a:xfrm>
            <a:off x="6574793" y="2479140"/>
            <a:ext cx="316871" cy="2082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E11D1083-F483-423C-8DBD-DF1E80B73E55}"/>
              </a:ext>
            </a:extLst>
          </p:cNvPr>
          <p:cNvSpPr txBox="1"/>
          <p:nvPr/>
        </p:nvSpPr>
        <p:spPr>
          <a:xfrm>
            <a:off x="7090840" y="2367811"/>
            <a:ext cx="1702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/>
              <a:t>Regiones que requieren otro mamógrafo</a:t>
            </a:r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77DABA13-C5C3-4D02-8753-2C43A158AD97}"/>
              </a:ext>
            </a:extLst>
          </p:cNvPr>
          <p:cNvSpPr/>
          <p:nvPr/>
        </p:nvSpPr>
        <p:spPr>
          <a:xfrm>
            <a:off x="6601953" y="3140042"/>
            <a:ext cx="316871" cy="2082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9 CuadroTexto">
            <a:extLst>
              <a:ext uri="{FF2B5EF4-FFF2-40B4-BE49-F238E27FC236}">
                <a16:creationId xmlns:a16="http://schemas.microsoft.com/office/drawing/2014/main" id="{01AFCCD8-2591-484F-B85B-3C76A2A9C9E8}"/>
              </a:ext>
            </a:extLst>
          </p:cNvPr>
          <p:cNvSpPr txBox="1"/>
          <p:nvPr/>
        </p:nvSpPr>
        <p:spPr>
          <a:xfrm>
            <a:off x="7045574" y="3028713"/>
            <a:ext cx="1747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/>
              <a:t>Regiones  que requieren ampliar turno</a:t>
            </a: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BFBC4196-E745-43C6-93D8-B2D2E96E807F}"/>
              </a:ext>
            </a:extLst>
          </p:cNvPr>
          <p:cNvSpPr/>
          <p:nvPr/>
        </p:nvSpPr>
        <p:spPr>
          <a:xfrm>
            <a:off x="6615533" y="3788875"/>
            <a:ext cx="316871" cy="2082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11 CuadroTexto">
            <a:extLst>
              <a:ext uri="{FF2B5EF4-FFF2-40B4-BE49-F238E27FC236}">
                <a16:creationId xmlns:a16="http://schemas.microsoft.com/office/drawing/2014/main" id="{98D32443-3DD6-4D6D-B0F6-84E9E5BD8143}"/>
              </a:ext>
            </a:extLst>
          </p:cNvPr>
          <p:cNvSpPr txBox="1"/>
          <p:nvPr/>
        </p:nvSpPr>
        <p:spPr>
          <a:xfrm>
            <a:off x="7090840" y="3677546"/>
            <a:ext cx="1702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/>
              <a:t>Regiones con suficiente mamógrafo y turno</a:t>
            </a:r>
          </a:p>
        </p:txBody>
      </p:sp>
      <p:sp>
        <p:nvSpPr>
          <p:cNvPr id="23" name="12 CuadroTexto">
            <a:extLst>
              <a:ext uri="{FF2B5EF4-FFF2-40B4-BE49-F238E27FC236}">
                <a16:creationId xmlns:a16="http://schemas.microsoft.com/office/drawing/2014/main" id="{D12F6CDA-F369-4A49-B4DE-5FFF829FE193}"/>
              </a:ext>
            </a:extLst>
          </p:cNvPr>
          <p:cNvSpPr txBox="1"/>
          <p:nvPr/>
        </p:nvSpPr>
        <p:spPr>
          <a:xfrm>
            <a:off x="6615533" y="5287224"/>
            <a:ext cx="2276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/>
              <a:t>Fuente: Dirección General de Salud de las Personas - MINSA</a:t>
            </a:r>
          </a:p>
        </p:txBody>
      </p:sp>
    </p:spTree>
    <p:extLst>
      <p:ext uri="{BB962C8B-B14F-4D97-AF65-F5344CB8AC3E}">
        <p14:creationId xmlns:p14="http://schemas.microsoft.com/office/powerpoint/2010/main" val="140303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 DE CANCER DE MAMA PERU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ADCE955-F383-48CB-9605-02D73BE1F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70" y="1600200"/>
            <a:ext cx="7809860" cy="4525963"/>
          </a:xfrm>
        </p:spPr>
      </p:pic>
    </p:spTree>
    <p:extLst>
      <p:ext uri="{BB962C8B-B14F-4D97-AF65-F5344CB8AC3E}">
        <p14:creationId xmlns:p14="http://schemas.microsoft.com/office/powerpoint/2010/main" val="2537321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 DE CANCER DE MAMA PERU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E29BA1F-EE0C-4673-8B9C-9306928E7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77" y="1600200"/>
            <a:ext cx="7584045" cy="4525963"/>
          </a:xfrm>
        </p:spPr>
      </p:pic>
    </p:spTree>
    <p:extLst>
      <p:ext uri="{BB962C8B-B14F-4D97-AF65-F5344CB8AC3E}">
        <p14:creationId xmlns:p14="http://schemas.microsoft.com/office/powerpoint/2010/main" val="142380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 DE CANCER DE MAMA PERU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7343C6AA-03CA-45ED-A71C-CFC105F67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969180"/>
              </p:ext>
            </p:extLst>
          </p:nvPr>
        </p:nvGraphicFramePr>
        <p:xfrm>
          <a:off x="1422400" y="1265382"/>
          <a:ext cx="6687128" cy="483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655">
                  <a:extLst>
                    <a:ext uri="{9D8B030D-6E8A-4147-A177-3AD203B41FA5}">
                      <a16:colId xmlns:a16="http://schemas.microsoft.com/office/drawing/2014/main" val="2791244070"/>
                    </a:ext>
                  </a:extLst>
                </a:gridCol>
                <a:gridCol w="1150473">
                  <a:extLst>
                    <a:ext uri="{9D8B030D-6E8A-4147-A177-3AD203B41FA5}">
                      <a16:colId xmlns:a16="http://schemas.microsoft.com/office/drawing/2014/main" val="583895046"/>
                    </a:ext>
                  </a:extLst>
                </a:gridCol>
              </a:tblGrid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Características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Año 2018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64088289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Grupo objetivo total (mujeres 50 a 69 años)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2,347,134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80431038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Grupo objetivo anual con mamografía trianual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782,378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418631174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Mamógrafos 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53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8601700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Regiones con Mamógrafos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23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21626438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Mamógrafos operativos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43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19606572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Regiones con Mamógrafos operativos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21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69152363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Capacidad instalada (basado en mamógrafos operativos)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endParaRPr lang="es-PE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19794294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1 Turno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215,000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81452022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2 Turnos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430,000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69956261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Unidades para el diagnóstico de mama (biopsia)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ND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3959009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Radiólogos que participan en el tamizaje por mamografía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113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59547444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Radiólogos con especialización en lectura de mamografía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33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05528515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Personal de salud para la toma de mamografía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106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7644813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endParaRPr lang="es-PE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endParaRPr lang="es-PE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65414845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Casos Esperados en Grupo Objetivo anual según estándares*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 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86522265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BIRADS 4 y 5 esperados (estándar 0.2 a 1%, se consideró 1%)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7,824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3501602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BIRADS 0 esperados (estándar 3 a 7%, se consideró 5%)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39,120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5373683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BIRADS 3 esperados (estándar 2%)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15,648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16781703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Casos confirmados esperados (30% o más de casos BIRADS 4 y 5)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2,347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22561962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>
                          <a:effectLst/>
                        </a:rPr>
                        <a:t>Evaluaciones especializadas (BIRADS 0, 3, 4 y 5, se consideró 10%)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E" sz="1400" dirty="0">
                          <a:effectLst/>
                        </a:rPr>
                        <a:t>62,592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2754036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39A8CF36-1F7A-4C96-9818-16D09272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6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Dirección de Prevención y Control de Cáncer.   ND: no determinado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*(Uscanga-Sánchez, Torres-Mejía,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Angeles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-Llerenas, Domínguez-Malpica, &amp; Lazcano-Ponce, 2014)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75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-27384"/>
            <a:ext cx="305983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8 Imagen" descr="Resultado de imagen para pucp logotipo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5445224"/>
            <a:ext cx="2651745" cy="94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0 Image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0152" y="5445225"/>
            <a:ext cx="2520280" cy="8906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59874" y="19958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37" y="1844824"/>
            <a:ext cx="5839710" cy="29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5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CANCER: PROBLEMA DE SALUD PUBLICA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C24C0A2-4C58-4F2C-B185-285FF421B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398" y="1686721"/>
            <a:ext cx="6139204" cy="4352921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99F28F5-250C-4D11-A9FE-9955627BA46B}"/>
              </a:ext>
            </a:extLst>
          </p:cNvPr>
          <p:cNvSpPr txBox="1"/>
          <p:nvPr/>
        </p:nvSpPr>
        <p:spPr>
          <a:xfrm>
            <a:off x="1156854" y="1182362"/>
            <a:ext cx="7432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Mortalidad proporcional según grupos de causas y Regiones.  Perú 1990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822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CANCER: PROBLEMA DE SALUD PUBLICA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9F28F5-250C-4D11-A9FE-9955627BA46B}"/>
              </a:ext>
            </a:extLst>
          </p:cNvPr>
          <p:cNvSpPr txBox="1"/>
          <p:nvPr/>
        </p:nvSpPr>
        <p:spPr>
          <a:xfrm>
            <a:off x="1156854" y="1182362"/>
            <a:ext cx="7432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Mortalidad proporcional según grupos de causas y Regiones.  Perú 2006</a:t>
            </a:r>
            <a:endParaRPr lang="es-PE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CF44D293-68E4-419D-960C-0285DF4C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575" y="1600200"/>
            <a:ext cx="62888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1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CANCER: PROBLEMA DE SALUD PUBLICA</a:t>
            </a:r>
          </a:p>
        </p:txBody>
      </p:sp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1FFCD9BC-5C13-4370-96CC-84F2E919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9D41A04-3BC1-409B-BC47-C3DFF306A572}" type="slidenum">
              <a:rPr lang="es-PE" smtClean="0"/>
              <a:t>5</a:t>
            </a:fld>
            <a:endParaRPr lang="es-PE"/>
          </a:p>
        </p:txBody>
      </p:sp>
      <p:sp>
        <p:nvSpPr>
          <p:cNvPr id="18" name="object 145">
            <a:extLst>
              <a:ext uri="{FF2B5EF4-FFF2-40B4-BE49-F238E27FC236}">
                <a16:creationId xmlns:a16="http://schemas.microsoft.com/office/drawing/2014/main" id="{2ED3BEBA-AEBC-46E2-B6EB-D9ADC966E384}"/>
              </a:ext>
            </a:extLst>
          </p:cNvPr>
          <p:cNvSpPr txBox="1">
            <a:spLocks/>
          </p:cNvSpPr>
          <p:nvPr/>
        </p:nvSpPr>
        <p:spPr>
          <a:xfrm>
            <a:off x="452439" y="1192538"/>
            <a:ext cx="8405813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defRPr/>
            </a:pPr>
            <a:r>
              <a:rPr lang="es-PE" sz="1600" spc="-5">
                <a:solidFill>
                  <a:schemeClr val="tx2"/>
                </a:solidFill>
                <a:latin typeface="Arial"/>
                <a:cs typeface="Arial"/>
              </a:rPr>
              <a:t>Carga de enfermedad según grandes categorías 2012</a:t>
            </a:r>
            <a:endParaRPr lang="es-PE" sz="1600" spc="-5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19" name="Marcador de contenido 8">
            <a:extLst>
              <a:ext uri="{FF2B5EF4-FFF2-40B4-BE49-F238E27FC236}">
                <a16:creationId xmlns:a16="http://schemas.microsoft.com/office/drawing/2014/main" id="{C16A9DB8-0A7F-483B-891C-8F3D2F8CF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857" y="1621971"/>
            <a:ext cx="5528592" cy="4556226"/>
          </a:xfrm>
          <a:prstGeom prst="rect">
            <a:avLst/>
          </a:prstGeom>
        </p:spPr>
      </p:pic>
      <p:sp>
        <p:nvSpPr>
          <p:cNvPr id="20" name="CuadroTexto 3">
            <a:extLst>
              <a:ext uri="{FF2B5EF4-FFF2-40B4-BE49-F238E27FC236}">
                <a16:creationId xmlns:a16="http://schemas.microsoft.com/office/drawing/2014/main" id="{4C857273-B54C-4197-A0B0-30EEB2AB5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" y="6218238"/>
            <a:ext cx="7681119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PE" altLang="es-PE" sz="1200" dirty="0"/>
              <a:t>Fuente: Carga de enfermedad en el Perú. DGE – MINSA 2014 </a:t>
            </a:r>
          </a:p>
        </p:txBody>
      </p:sp>
      <p:sp>
        <p:nvSpPr>
          <p:cNvPr id="21" name="Flecha derecha 10">
            <a:extLst>
              <a:ext uri="{FF2B5EF4-FFF2-40B4-BE49-F238E27FC236}">
                <a16:creationId xmlns:a16="http://schemas.microsoft.com/office/drawing/2014/main" id="{91CBFE90-5D09-4881-A9E3-2C730B2E3F8A}"/>
              </a:ext>
            </a:extLst>
          </p:cNvPr>
          <p:cNvSpPr/>
          <p:nvPr/>
        </p:nvSpPr>
        <p:spPr>
          <a:xfrm>
            <a:off x="2830286" y="2471057"/>
            <a:ext cx="424543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88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CANCER: PROBLEMA DE SALUD PUBLICA</a:t>
            </a: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A48A0E48-BAE9-45A9-93EB-720D1BC8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9D41A04-3BC1-409B-BC47-C3DFF306A572}" type="slidenum">
              <a:rPr lang="es-PE" smtClean="0"/>
              <a:t>6</a:t>
            </a:fld>
            <a:endParaRPr lang="es-PE"/>
          </a:p>
        </p:txBody>
      </p:sp>
      <p:sp>
        <p:nvSpPr>
          <p:cNvPr id="10" name="object 145">
            <a:extLst>
              <a:ext uri="{FF2B5EF4-FFF2-40B4-BE49-F238E27FC236}">
                <a16:creationId xmlns:a16="http://schemas.microsoft.com/office/drawing/2014/main" id="{006727AE-C362-4C2C-9D1A-C4DAF425451E}"/>
              </a:ext>
            </a:extLst>
          </p:cNvPr>
          <p:cNvSpPr txBox="1">
            <a:spLocks/>
          </p:cNvSpPr>
          <p:nvPr/>
        </p:nvSpPr>
        <p:spPr>
          <a:xfrm>
            <a:off x="452439" y="1192538"/>
            <a:ext cx="8405813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defRPr/>
            </a:pPr>
            <a:r>
              <a:rPr lang="es-PE" sz="1600" spc="-5">
                <a:solidFill>
                  <a:schemeClr val="tx2"/>
                </a:solidFill>
                <a:latin typeface="Arial"/>
                <a:cs typeface="Arial"/>
              </a:rPr>
              <a:t>Carga de enfermedad por cáncer según neoplasia 2012</a:t>
            </a:r>
            <a:endParaRPr lang="es-PE" sz="1600" spc="-5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6425962B-EACC-47F6-A0C8-1DAB0D778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" y="6218238"/>
            <a:ext cx="7681119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PE" altLang="es-PE" sz="1200" dirty="0"/>
              <a:t>Fuente: Carga de enfermedad en el Perú. DGE – MINSA 2014 </a:t>
            </a:r>
          </a:p>
        </p:txBody>
      </p:sp>
      <p:graphicFrame>
        <p:nvGraphicFramePr>
          <p:cNvPr id="12" name="Marcador de contenido 6">
            <a:extLst>
              <a:ext uri="{FF2B5EF4-FFF2-40B4-BE49-F238E27FC236}">
                <a16:creationId xmlns:a16="http://schemas.microsoft.com/office/drawing/2014/main" id="{3B39EAC2-9C51-4C14-8934-12B89B014C5A}"/>
              </a:ext>
            </a:extLst>
          </p:cNvPr>
          <p:cNvGraphicFramePr>
            <a:graphicFrameLocks/>
          </p:cNvGraphicFramePr>
          <p:nvPr/>
        </p:nvGraphicFramePr>
        <p:xfrm>
          <a:off x="1436915" y="2041865"/>
          <a:ext cx="5976256" cy="3040380"/>
        </p:xfrm>
        <a:graphic>
          <a:graphicData uri="http://schemas.openxmlformats.org/drawingml/2006/table">
            <a:tbl>
              <a:tblPr/>
              <a:tblGrid>
                <a:gridCol w="242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AVISA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Leucemia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51,835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Cáncer gástrico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Cáncer de cuello uterino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36,587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Cáncer de pulmón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Tumor de encéfalo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Cáncer de hígado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Cáncer de mama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Linfoma, mieloma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20,451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Cáncer de próstata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Otras neoplasias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119,754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136,211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380,473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420,024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5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EPIDEMIOLOGIA CANCER DE MAMA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CE2C93D-6FC4-4E77-9161-9E106F1EE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15" y="2179783"/>
            <a:ext cx="8232595" cy="3009394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C6CE76-3DA4-46C3-A685-D1C5DC9A1543}"/>
              </a:ext>
            </a:extLst>
          </p:cNvPr>
          <p:cNvSpPr txBox="1"/>
          <p:nvPr/>
        </p:nvSpPr>
        <p:spPr>
          <a:xfrm>
            <a:off x="5498382" y="5846618"/>
            <a:ext cx="302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/>
              <a:t>The</a:t>
            </a:r>
            <a:r>
              <a:rPr lang="es-PE" sz="1400" dirty="0"/>
              <a:t> global </a:t>
            </a:r>
            <a:r>
              <a:rPr lang="es-PE" sz="1400" dirty="0" err="1"/>
              <a:t>cancer</a:t>
            </a:r>
            <a:r>
              <a:rPr lang="es-PE" sz="1400" dirty="0"/>
              <a:t> </a:t>
            </a:r>
            <a:r>
              <a:rPr lang="es-PE" sz="1400" dirty="0" err="1"/>
              <a:t>observatory</a:t>
            </a:r>
            <a:r>
              <a:rPr lang="es-PE" sz="1400" dirty="0"/>
              <a:t>. 2019</a:t>
            </a:r>
          </a:p>
        </p:txBody>
      </p:sp>
    </p:spTree>
    <p:extLst>
      <p:ext uri="{BB962C8B-B14F-4D97-AF65-F5344CB8AC3E}">
        <p14:creationId xmlns:p14="http://schemas.microsoft.com/office/powerpoint/2010/main" val="147403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EPIDEMIOLOGIA CANCER DE MAMA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C6CE76-3DA4-46C3-A685-D1C5DC9A1543}"/>
              </a:ext>
            </a:extLst>
          </p:cNvPr>
          <p:cNvSpPr txBox="1"/>
          <p:nvPr/>
        </p:nvSpPr>
        <p:spPr>
          <a:xfrm>
            <a:off x="5498382" y="5846618"/>
            <a:ext cx="302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/>
              <a:t>The</a:t>
            </a:r>
            <a:r>
              <a:rPr lang="es-PE" sz="1400" dirty="0"/>
              <a:t> global </a:t>
            </a:r>
            <a:r>
              <a:rPr lang="es-PE" sz="1400" dirty="0" err="1"/>
              <a:t>cancer</a:t>
            </a:r>
            <a:r>
              <a:rPr lang="es-PE" sz="1400" dirty="0"/>
              <a:t> </a:t>
            </a:r>
            <a:r>
              <a:rPr lang="es-PE" sz="1400" dirty="0" err="1"/>
              <a:t>observatory</a:t>
            </a:r>
            <a:r>
              <a:rPr lang="es-PE" sz="1400" dirty="0"/>
              <a:t>. 2019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8BFEBE0-72B4-4E57-923A-3C333E855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4" y="1625601"/>
            <a:ext cx="8528774" cy="3902696"/>
          </a:xfrm>
        </p:spPr>
      </p:pic>
    </p:spTree>
    <p:extLst>
      <p:ext uri="{BB962C8B-B14F-4D97-AF65-F5344CB8AC3E}">
        <p14:creationId xmlns:p14="http://schemas.microsoft.com/office/powerpoint/2010/main" val="378517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Rectángulo"/>
          <p:cNvSpPr/>
          <p:nvPr/>
        </p:nvSpPr>
        <p:spPr>
          <a:xfrm>
            <a:off x="0" y="0"/>
            <a:ext cx="9143999" cy="107645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EPIDEMIOLOGIA CANCER DE MAMA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C6CE76-3DA4-46C3-A685-D1C5DC9A1543}"/>
              </a:ext>
            </a:extLst>
          </p:cNvPr>
          <p:cNvSpPr txBox="1"/>
          <p:nvPr/>
        </p:nvSpPr>
        <p:spPr>
          <a:xfrm>
            <a:off x="5498382" y="5846618"/>
            <a:ext cx="302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/>
              <a:t>The</a:t>
            </a:r>
            <a:r>
              <a:rPr lang="es-PE" sz="1400" dirty="0"/>
              <a:t> global </a:t>
            </a:r>
            <a:r>
              <a:rPr lang="es-PE" sz="1400" dirty="0" err="1"/>
              <a:t>cancer</a:t>
            </a:r>
            <a:r>
              <a:rPr lang="es-PE" sz="1400" dirty="0"/>
              <a:t> </a:t>
            </a:r>
            <a:r>
              <a:rPr lang="es-PE" sz="1400" dirty="0" err="1"/>
              <a:t>observatory</a:t>
            </a:r>
            <a:r>
              <a:rPr lang="es-PE" sz="1400" dirty="0"/>
              <a:t>. 2019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2784B5E-E03F-4C09-B249-A27E369FB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1373206"/>
            <a:ext cx="8562109" cy="4330365"/>
          </a:xfrm>
        </p:spPr>
      </p:pic>
    </p:spTree>
    <p:extLst>
      <p:ext uri="{BB962C8B-B14F-4D97-AF65-F5344CB8AC3E}">
        <p14:creationId xmlns:p14="http://schemas.microsoft.com/office/powerpoint/2010/main" val="120091705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12922</TotalTime>
  <Words>1110</Words>
  <Application>Microsoft Office PowerPoint</Application>
  <PresentationFormat>Presentación en pantalla (4:3)</PresentationFormat>
  <Paragraphs>207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Wingdings</vt:lpstr>
      <vt:lpstr>Diseño personalizado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Gisele León</dc:creator>
  <cp:lastModifiedBy>Diego Venegas Ojeda</cp:lastModifiedBy>
  <cp:revision>414</cp:revision>
  <cp:lastPrinted>2017-10-17T14:37:19Z</cp:lastPrinted>
  <dcterms:created xsi:type="dcterms:W3CDTF">2016-10-04T22:03:51Z</dcterms:created>
  <dcterms:modified xsi:type="dcterms:W3CDTF">2020-09-11T18:51:19Z</dcterms:modified>
</cp:coreProperties>
</file>