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76" r:id="rId4"/>
    <p:sldId id="263" r:id="rId5"/>
    <p:sldId id="264" r:id="rId6"/>
    <p:sldId id="258" r:id="rId7"/>
    <p:sldId id="272" r:id="rId8"/>
    <p:sldId id="265" r:id="rId9"/>
    <p:sldId id="267" r:id="rId10"/>
    <p:sldId id="268" r:id="rId11"/>
    <p:sldId id="259" r:id="rId12"/>
    <p:sldId id="260" r:id="rId13"/>
    <p:sldId id="261" r:id="rId14"/>
    <p:sldId id="262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1152" y="72"/>
      </p:cViewPr>
      <p:guideLst/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184E-0F02-4B5C-8DC9-190EFEFA232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C70A-8DA6-47AE-981F-F0A3334D9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Slovo Wi-Fi nemá žádný rozšířený význam a bylo zvoleno pouze jako zapamatovatelnější název pro tuto technologii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04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33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signál bude zeslabovat průchod skrz zdi a předměty, vliv dalších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, použití mikrovlnných trub a řada dalších elektrických a elektronických zařízení.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router – jak dobré a kolik má antén, nastavená „síla“ signálu – na straně opačného to ovlivní i anténa v zařízení, které k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síti připojujete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2.4 GHz- má méně kanálů</a:t>
            </a:r>
          </a:p>
          <a:p>
            <a:r>
              <a:rPr lang="cs-CZ" b="0" i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5 GHz- 24 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nepřekrývajících se kanálů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98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Cenná data=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fotografie, videozáznamy, dokumenty, hudba a filmy, IP kamery, dětské chůvičky a chytré televizory</a:t>
            </a:r>
            <a:endParaRPr lang="cs-CZ" dirty="0"/>
          </a:p>
          <a:p>
            <a:r>
              <a:rPr lang="cs-CZ" dirty="0"/>
              <a:t>Útočník může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skrze náš router do naší domácí počítačové sítě proniknout a dále může sledovat skrze IP kamery náš soukromý život, krást a zneužívat naše data, nebo z našeho internetového připojení může dále páchat trestnou činnost atd.</a:t>
            </a:r>
          </a:p>
          <a:p>
            <a:r>
              <a:rPr lang="cs-CZ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Routuje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směruje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2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lepšímu zabezpečení je potřeba uživatelské jméno a heslo změnit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Do nastavení se uživatel dostane tak, že v internetovém prohlížeči zadá přístupovou IP adresu nalezenou na štítku nalepeném na routeru a je vyzván k zadání uživatelského jména a hesla</a:t>
            </a:r>
            <a:r>
              <a:rPr lang="cs-CZ" dirty="0"/>
              <a:t> 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V sekci nastavení Wi-Fi sítě je třeba zadat jméno vysílané Wi-Fi sítě, tzv. SSID a hesla</a:t>
            </a:r>
          </a:p>
          <a:p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Alliance vydala 31. října 2002 popis zabezpečení WPA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83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Pokud obě strany nepodporují 5GHz, tak komunikace pokračuje na 2,4GHz</a:t>
            </a:r>
          </a:p>
          <a:p>
            <a:r>
              <a:rPr lang="cs-CZ" dirty="0"/>
              <a:t>Vyšší </a:t>
            </a:r>
            <a:r>
              <a:rPr lang="cs-CZ" b="0" i="0" dirty="0">
                <a:solidFill>
                  <a:srgbClr val="222222"/>
                </a:solidFill>
                <a:effectLst/>
                <a:latin typeface="Raleway" pitchFamily="2" charset="-18"/>
              </a:rPr>
              <a:t>frekvence= rychlejší přenos dat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67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Wifi na 2,4 GHz má11 dostupných kanálů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Překážky=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zdi, </a:t>
            </a:r>
            <a:r>
              <a:rPr lang="cs-CZ" b="0" i="0" dirty="0" err="1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stropůy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nábytek apod.</a:t>
            </a:r>
          </a:p>
          <a:p>
            <a:r>
              <a:rPr lang="cs-CZ" dirty="0"/>
              <a:t>Velká většina zařízení funguje na 2,4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73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se více používá 2,4, není tolik přeplněné </a:t>
            </a:r>
          </a:p>
          <a:p>
            <a:r>
              <a:rPr lang="cs-CZ" dirty="0"/>
              <a:t>Výhody- 3., 4., 5. odrážka</a:t>
            </a:r>
          </a:p>
          <a:p>
            <a:r>
              <a:rPr lang="cs-CZ" dirty="0"/>
              <a:t>Nevýhody 6. odrážka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94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78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Vznikl v roce 1997</a:t>
            </a:r>
          </a:p>
          <a:p>
            <a:r>
              <a:rPr lang="cs-CZ" dirty="0"/>
              <a:t>První standard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21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Vznikl v roce 1999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40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Vznikl v roce 2012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17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byl schválen v únoru 2021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2. odrážka- až čtyřnásobně oproti předchozí Wi-Fi 5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 802.11ax podporuje iPhone 11 a novější (maximální šířka pásma 80 MHz a maximálně dva streamy), Samsung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A52s 5G,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10,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S10 a další (případně novější) zařízení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915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47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57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26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191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0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3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2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64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81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4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365tipu.cz/2018/05/16/tip1081-jak-daleko-dosahne-signal-wifi/" TargetMode="External"/><Relationship Id="rId13" Type="http://schemas.openxmlformats.org/officeDocument/2006/relationships/hyperlink" Target="https://cs.wikipedia.org/wiki/Wi-Fi_Protected_Access" TargetMode="External"/><Relationship Id="rId3" Type="http://schemas.openxmlformats.org/officeDocument/2006/relationships/hyperlink" Target="https://www.cisco.com/c/en/us/products/wireless/what-is-wifi.html" TargetMode="External"/><Relationship Id="rId7" Type="http://schemas.openxmlformats.org/officeDocument/2006/relationships/hyperlink" Target="https://www.airwaynet.cz/vyznejte-se-ve-standardech-wifi/" TargetMode="External"/><Relationship Id="rId12" Type="http://schemas.openxmlformats.org/officeDocument/2006/relationships/hyperlink" Target="https://www.levnapc.cz/wifi-znate-hlavni-rozdily-mezi-pasmy.html" TargetMode="External"/><Relationship Id="rId2" Type="http://schemas.openxmlformats.org/officeDocument/2006/relationships/hyperlink" Target="https://cs.wikipedia.org/wiki/Wi-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IEEE_802.11" TargetMode="External"/><Relationship Id="rId11" Type="http://schemas.openxmlformats.org/officeDocument/2006/relationships/hyperlink" Target="https://www.svetandroida.cz/proc-mame-dve-pasma-wi-fi/" TargetMode="External"/><Relationship Id="rId5" Type="http://schemas.openxmlformats.org/officeDocument/2006/relationships/hyperlink" Target="https://vyvoj.hw.cz/produkty/ethernet/co-je-to-wifi-uvod-do-technologie.html" TargetMode="External"/><Relationship Id="rId15" Type="http://schemas.openxmlformats.org/officeDocument/2006/relationships/hyperlink" Target="https://cs.wikipedia.org/wiki/Wi-Fi_6" TargetMode="External"/><Relationship Id="rId10" Type="http://schemas.openxmlformats.org/officeDocument/2006/relationships/hyperlink" Target="https://www.internetembezpecne.cz/internetem-bezpecne/navody/router-zabezpeceni-pripojeni-k-internetu/" TargetMode="External"/><Relationship Id="rId4" Type="http://schemas.openxmlformats.org/officeDocument/2006/relationships/hyperlink" Target="https://www.verizon.com/articles/internet-essentials/wifi-definiton/" TargetMode="External"/><Relationship Id="rId9" Type="http://schemas.openxmlformats.org/officeDocument/2006/relationships/hyperlink" Target="http://www.ropacek.cz/wifi/dosah.html" TargetMode="External"/><Relationship Id="rId14" Type="http://schemas.openxmlformats.org/officeDocument/2006/relationships/hyperlink" Target="https://cs.wikipedia.org/wiki/Wi-Fi_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E0816-B1D0-529F-13FB-9D6F0B3F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34" y="2637860"/>
            <a:ext cx="11680066" cy="3448879"/>
          </a:xfrm>
        </p:spPr>
        <p:txBody>
          <a:bodyPr>
            <a:normAutofit/>
          </a:bodyPr>
          <a:lstStyle/>
          <a:p>
            <a:r>
              <a:rPr lang="cs-CZ" sz="10800" dirty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</a:p>
        </p:txBody>
      </p:sp>
      <p:pic>
        <p:nvPicPr>
          <p:cNvPr id="2054" name="Picture 6" descr="Wifi logo - Free logo icons">
            <a:extLst>
              <a:ext uri="{FF2B5EF4-FFF2-40B4-BE49-F238E27FC236}">
                <a16:creationId xmlns:a16="http://schemas.microsoft.com/office/drawing/2014/main" id="{444EEA91-CB27-C6EB-C24A-F1A0B851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2159">
            <a:off x="139484" y="-29575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34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0829429-136A-39CC-E8AC-22CCABBE0379}"/>
              </a:ext>
            </a:extLst>
          </p:cNvPr>
          <p:cNvSpPr/>
          <p:nvPr/>
        </p:nvSpPr>
        <p:spPr>
          <a:xfrm>
            <a:off x="4169044" y="2417737"/>
            <a:ext cx="6276814" cy="2665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8C88A5-8115-9129-3817-7C53A148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26" y="395445"/>
            <a:ext cx="4681108" cy="817613"/>
          </a:xfrm>
        </p:spPr>
        <p:txBody>
          <a:bodyPr/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802.11ax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3709FE-76B5-9AD7-8429-0CE7BA0A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044" y="2417736"/>
            <a:ext cx="6276814" cy="317715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Označován jako Wi-Fi 6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Oproti předcházejícím standardům je zaměřen na zlepšení spolehlivosti a celkovou propustnost sítě v prostředí s velkým počtem zařízení</a:t>
            </a:r>
            <a:endParaRPr lang="cs-C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2805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5EA438-F64A-55DC-FC0A-0035A4981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r="13107"/>
          <a:stretch/>
        </p:blipFill>
        <p:spPr bwMode="auto">
          <a:xfrm>
            <a:off x="5145437" y="3889833"/>
            <a:ext cx="68657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0GHz Wireless: The IEEE 802.11ad standard - 60GHz Wireless Networks">
            <a:extLst>
              <a:ext uri="{FF2B5EF4-FFF2-40B4-BE49-F238E27FC236}">
                <a16:creationId xmlns:a16="http://schemas.microsoft.com/office/drawing/2014/main" id="{15C33D86-1BD6-855F-94EF-E23875DB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3" y="139242"/>
            <a:ext cx="5384541" cy="41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02.11n wireless LAN standard and Its Advantages and Disadvantages">
            <a:extLst>
              <a:ext uri="{FF2B5EF4-FFF2-40B4-BE49-F238E27FC236}">
                <a16:creationId xmlns:a16="http://schemas.microsoft.com/office/drawing/2014/main" id="{3ED457B3-0587-8D66-A12A-8CB5A207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58" y="314325"/>
            <a:ext cx="41624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11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5C37340C-F439-EB87-8A03-DBF2333BF665}"/>
              </a:ext>
            </a:extLst>
          </p:cNvPr>
          <p:cNvSpPr/>
          <p:nvPr/>
        </p:nvSpPr>
        <p:spPr>
          <a:xfrm>
            <a:off x="2634712" y="2014781"/>
            <a:ext cx="8214101" cy="3564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C87B54-C762-085A-F4B6-17F5DCC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30" y="360258"/>
            <a:ext cx="3518734" cy="895105"/>
          </a:xfrm>
        </p:spPr>
        <p:txBody>
          <a:bodyPr/>
          <a:lstStyle/>
          <a:p>
            <a:r>
              <a:rPr lang="cs-CZ" dirty="0"/>
              <a:t>dosah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1F821F-90B9-606A-3D33-23EBA521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2" y="2014780"/>
            <a:ext cx="8214101" cy="50116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Nelze přesně určit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Zeslabován několika faktory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Roli hraje i router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Také zaleží na pásmu (2,4 nebo 5 GHz)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 dokáže běžně zachytit zařízení až 300m, ale se slabým signálem </a:t>
            </a:r>
          </a:p>
        </p:txBody>
      </p:sp>
    </p:spTree>
    <p:extLst>
      <p:ext uri="{BB962C8B-B14F-4D97-AF65-F5344CB8AC3E}">
        <p14:creationId xmlns:p14="http://schemas.microsoft.com/office/powerpoint/2010/main" val="324747496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123C84A-0173-DAAE-5696-8544DC8B4C6F}"/>
              </a:ext>
            </a:extLst>
          </p:cNvPr>
          <p:cNvSpPr/>
          <p:nvPr/>
        </p:nvSpPr>
        <p:spPr>
          <a:xfrm>
            <a:off x="437072" y="2548946"/>
            <a:ext cx="7420570" cy="3533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C866B-1C5F-95B7-C4EA-A68C359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71" y="501383"/>
            <a:ext cx="4108291" cy="9107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cs-CZ" dirty="0"/>
              <a:t>zabezpečení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D2505F-08B6-CAF2-5C5B-EC6E2AE5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28" y="2548946"/>
            <a:ext cx="7420571" cy="35336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Většina zařízení připojených k </a:t>
            </a:r>
            <a:r>
              <a:rPr lang="cs-CZ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obsahuje naše cenná data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není pouze krabička s anténou 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propojuje dvě různé počítačové sítě a </a:t>
            </a:r>
            <a:r>
              <a:rPr lang="cs-CZ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routuje</a:t>
            </a: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mezi nimi datový tok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5C7EB-7347-9A39-7E25-74018A5C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040" y="-38222"/>
            <a:ext cx="4622961" cy="34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192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94EDFCC-EF40-FF93-4DC6-208435BD8614}"/>
              </a:ext>
            </a:extLst>
          </p:cNvPr>
          <p:cNvSpPr/>
          <p:nvPr/>
        </p:nvSpPr>
        <p:spPr>
          <a:xfrm>
            <a:off x="1839132" y="1658318"/>
            <a:ext cx="9670943" cy="468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20C837-B2AD-F25E-A8E7-1C00EBA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1" y="238367"/>
            <a:ext cx="6075956" cy="879606"/>
          </a:xfrm>
        </p:spPr>
        <p:txBody>
          <a:bodyPr/>
          <a:lstStyle/>
          <a:p>
            <a:r>
              <a:rPr lang="cs-CZ" dirty="0"/>
              <a:t>Jak zabezpečit router?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311C80-C188-C0A8-F644-909279A2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297" y="1689314"/>
            <a:ext cx="9665777" cy="464949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Standartně má většina routerů nastavené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uživatelské jméno: admin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heslo: admin</a:t>
            </a:r>
          </a:p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ohoto umí útočníci velice dobře využít, proto je to první věc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přihlášení do administrace routeru, kterou je třeba změnit</a:t>
            </a:r>
          </a:p>
          <a:p>
            <a:pPr>
              <a:buClrTx/>
            </a:pPr>
            <a:r>
              <a:rPr lang="pl-PL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Komunikaci na síti je třeba ještě zabezpečit a zašifrovat</a:t>
            </a:r>
          </a:p>
          <a:p>
            <a:pPr>
              <a:buClrTx/>
            </a:pPr>
            <a:r>
              <a:rPr lang="cs-CZ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-původní šifrovací standard pro bezdrátové sítě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 srpnu 2001 prolomen. 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-n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nových zařízeních stále podporován, ale je doporučuje se            používat WPA2</a:t>
            </a:r>
            <a:endParaRPr lang="pl-PL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WPA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bezpečnostní protokoly, které řeší problémy </a:t>
            </a:r>
            <a:r>
              <a:rPr lang="cs-CZ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endParaRPr lang="cs-CZ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99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2B622411-DA84-FBA5-84AB-DE43DAA757CF}"/>
              </a:ext>
            </a:extLst>
          </p:cNvPr>
          <p:cNvSpPr/>
          <p:nvPr/>
        </p:nvSpPr>
        <p:spPr>
          <a:xfrm>
            <a:off x="1007390" y="852407"/>
            <a:ext cx="10337369" cy="5470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943DBD-8AA8-C441-CAAC-AE408D5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8" y="174279"/>
            <a:ext cx="3007291" cy="538644"/>
          </a:xfrm>
        </p:spPr>
        <p:txBody>
          <a:bodyPr>
            <a:normAutofit fontScale="90000"/>
          </a:bodyPr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83635-2FC2-6251-40F3-D283E3EB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90" y="852407"/>
            <a:ext cx="10445857" cy="54709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Wi-Fi. </a:t>
            </a:r>
            <a:r>
              <a:rPr lang="pl-PL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sz="12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</a:t>
            </a:r>
            <a:endParaRPr lang="pl-PL" sz="1200" b="0" i="0" dirty="0">
              <a:solidFill>
                <a:srgbClr val="00B0F0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What Is Wi-Fi?.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Cisco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3"/>
              </a:rPr>
              <a:t>https://www.cisco.com/c/en/us/products/wireless/what-is-wifi.html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Verizon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4"/>
              </a:rPr>
              <a:t>https://www.verizon.com/articles/internet-essentials/wifi-definiton/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 je to WiFi - úvod do technologie. </a:t>
            </a:r>
            <a:r>
              <a:rPr lang="pl-PL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Vyvoj.hw.cz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5"/>
              </a:rPr>
              <a:t>https://vyvoj.hw.cz/produkty/ethernet/co-je-to-wifi-uvod-do-technologie.html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it-IT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IEEE_802.11. </a:t>
            </a:r>
            <a:r>
              <a:rPr lang="it-IT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it-IT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it-IT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6"/>
              </a:rPr>
              <a:t>https://cs.wikipedia.org/wiki/IEEE_802.11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Vyznejte se ve standardech </a:t>
            </a:r>
            <a:r>
              <a:rPr lang="cs-CZ" sz="12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WiFi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lang="cs-CZ" sz="12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Airwaynet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7"/>
              </a:rPr>
              <a:t>https://www.airwaynet.cz/vyznejte-se-ve-standardech-wifi/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TIP#1081: Jak daleko dosáhne signál </a:t>
            </a:r>
            <a:r>
              <a:rPr lang="cs-CZ" sz="12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WiFi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?.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365tipu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8"/>
              </a:rPr>
              <a:t>https://365tipu.cz/2018/05/16/tip1081-jak-daleko-dosahne-signal-wifi/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 - Dosah.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Ropacek.cz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9"/>
              </a:rPr>
              <a:t>http://www.ropacek.cz/wifi/dosah.html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Zabezpečení připojení k internetu.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Internetem bezpečně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0"/>
              </a:rPr>
              <a:t>https://www.internetembezpecne.cz/internetem-bezpecne/navody/router-zabezpeceni-pripojeni-k-internetu/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2,4, nebo 5 GHz? Proč máme dvě pásma Wi-Fi a čím se liší?.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Svět androida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1"/>
              </a:rPr>
              <a:t>https://www.svetandroida.cz/proc-mame-dve-pasma-wi-fi/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Wifi – Znáte hlavní rozdíly mezi pásmy 2,4 GHz a 5 GHz?. </a:t>
            </a:r>
            <a:r>
              <a:rPr lang="cs-CZ" sz="12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LevnaPC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2"/>
              </a:rPr>
              <a:t>https://www.levnapc.cz/wifi-znate-hlavni-rozdily-mezi-pasmy.html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 </a:t>
            </a:r>
            <a:r>
              <a:rPr lang="cs-CZ" sz="12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Protected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Access.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3"/>
              </a:rPr>
              <a:t>https://cs.wikipedia.org/wiki/Wi-Fi_Protected_Access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 5. </a:t>
            </a:r>
            <a:r>
              <a:rPr lang="pl-PL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4"/>
              </a:rPr>
              <a:t>https://cs.wikipedia.org/wiki/Wi-Fi_5</a:t>
            </a:r>
            <a:endParaRPr lang="pl-PL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 6. </a:t>
            </a:r>
            <a:r>
              <a:rPr lang="pl-PL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5"/>
              </a:rPr>
              <a:t>https://cs.wikipedia.org/wiki/Wi-Fi_6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26650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7A3F92DC-F6B6-CB3E-D83E-F363DCCD128E}"/>
              </a:ext>
            </a:extLst>
          </p:cNvPr>
          <p:cNvSpPr/>
          <p:nvPr/>
        </p:nvSpPr>
        <p:spPr>
          <a:xfrm>
            <a:off x="2758699" y="2452608"/>
            <a:ext cx="5780868" cy="976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B5481-517E-79BB-3A0A-0547EC02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29" y="253865"/>
            <a:ext cx="3115779" cy="864108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Repozitář</a:t>
            </a:r>
            <a:r>
              <a:rPr lang="cs-CZ" dirty="0"/>
              <a:t> na </a:t>
            </a:r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CD1F13-BE3C-CFE6-FDDC-3A4D3057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698" y="2452608"/>
            <a:ext cx="5610387" cy="976392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https://github.com/proch4zkov4/prezentace-wifi.git</a:t>
            </a:r>
          </a:p>
        </p:txBody>
      </p:sp>
    </p:spTree>
    <p:extLst>
      <p:ext uri="{BB962C8B-B14F-4D97-AF65-F5344CB8AC3E}">
        <p14:creationId xmlns:p14="http://schemas.microsoft.com/office/powerpoint/2010/main" val="156610326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116A030-0EF3-0996-7322-EB7A19BF6838}"/>
              </a:ext>
            </a:extLst>
          </p:cNvPr>
          <p:cNvSpPr/>
          <p:nvPr/>
        </p:nvSpPr>
        <p:spPr>
          <a:xfrm>
            <a:off x="2821898" y="2532185"/>
            <a:ext cx="8084642" cy="31795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DD1F1D-10E0-5B89-35CF-A6B13D1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86" y="493220"/>
            <a:ext cx="3621024" cy="653093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F030C9-5DA2-0DAD-68E5-4BC0AC89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550" y="2532185"/>
            <a:ext cx="8256104" cy="421317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Nejrozšířenější bezdrátová počítačová síť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Připojení klientů k internetu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Nahrazuje kabelový Ethernet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není zkratka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označována též WLAN</a:t>
            </a:r>
            <a:r>
              <a:rPr lang="cs-CZ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sz="3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Wireless</a:t>
            </a:r>
            <a:r>
              <a:rPr lang="cs-CZ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LAN</a:t>
            </a:r>
            <a:endParaRPr lang="cs-CZ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54595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D1C2EDE4-CB4E-CD18-44EC-58576F3B8B91}"/>
              </a:ext>
            </a:extLst>
          </p:cNvPr>
          <p:cNvSpPr/>
          <p:nvPr/>
        </p:nvSpPr>
        <p:spPr>
          <a:xfrm>
            <a:off x="2723156" y="1642820"/>
            <a:ext cx="7237708" cy="420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359F1A-9554-33DB-F69A-353E2AD8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5" y="424346"/>
            <a:ext cx="3100281" cy="693627"/>
          </a:xfrm>
        </p:spPr>
        <p:txBody>
          <a:bodyPr>
            <a:normAutofit fontScale="90000"/>
          </a:bodyPr>
          <a:lstStyle/>
          <a:p>
            <a:r>
              <a:rPr lang="cs-CZ" dirty="0"/>
              <a:t>pásma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AEC3F8-3E74-E1DE-B35E-A886C4A8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156" y="1642820"/>
            <a:ext cx="7237708" cy="4097207"/>
          </a:xfrm>
        </p:spPr>
        <p:txBody>
          <a:bodyPr/>
          <a:lstStyle/>
          <a:p>
            <a:pPr>
              <a:buClrTx/>
            </a:pPr>
            <a:r>
              <a:rPr lang="cs-CZ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Většina zařízení je schopna komunikovat </a:t>
            </a:r>
            <a:r>
              <a:rPr lang="cs-CZ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frekvenci 2,4 GHz</a:t>
            </a:r>
          </a:p>
          <a:p>
            <a:pPr>
              <a:buClrTx/>
            </a:pPr>
            <a:r>
              <a:rPr lang="pl-P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 GHz musí podporovat </a:t>
            </a:r>
            <a:r>
              <a:rPr lang="pl-PL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obě strany komunikace</a:t>
            </a:r>
          </a:p>
          <a:p>
            <a:pPr>
              <a:buClrTx/>
            </a:pPr>
            <a:r>
              <a:rPr lang="pl-PL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routerů se dopručuje podpora obou pásem</a:t>
            </a:r>
          </a:p>
          <a:p>
            <a:pPr>
              <a:buClrTx/>
            </a:pPr>
            <a:r>
              <a:rPr lang="cs-CZ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router pracuje na mnohem vyšší frekvenci než například televize nebo rádio</a:t>
            </a:r>
            <a:endParaRPr lang="pl-PL" sz="280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31621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CDFBE71-F7CB-08E4-AC11-325D7F5FA8D0}"/>
              </a:ext>
            </a:extLst>
          </p:cNvPr>
          <p:cNvSpPr/>
          <p:nvPr/>
        </p:nvSpPr>
        <p:spPr>
          <a:xfrm>
            <a:off x="2645045" y="1754641"/>
            <a:ext cx="7935132" cy="4432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BA942-2D42-181F-11C1-AA6D7676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4" y="251770"/>
            <a:ext cx="3999183" cy="724623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2,4 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214F6-D404-8B86-233C-BDF24C21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046" y="1754641"/>
            <a:ext cx="7935132" cy="443251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 rámci tohoto pásma jsou využívány frekvence od 2,4 do 2,462 GHz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jednotlivé kanály Wifi sítě jsou tvořeny po 5 MHz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Větší dosah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Lepší přenos přes překážky 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Nižší přenosové rychlosti</a:t>
            </a:r>
          </a:p>
          <a:p>
            <a:pPr>
              <a:buClrTx/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Přeplněné </a:t>
            </a:r>
            <a:endParaRPr lang="cs-CZ" sz="2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356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FEEF4DF-5C73-AD21-5406-EF3E95B57711}"/>
              </a:ext>
            </a:extLst>
          </p:cNvPr>
          <p:cNvSpPr/>
          <p:nvPr/>
        </p:nvSpPr>
        <p:spPr>
          <a:xfrm>
            <a:off x="2820692" y="1735809"/>
            <a:ext cx="7640664" cy="443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A3530-AD76-4FA1-F5B7-9C7DB054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44760"/>
            <a:ext cx="3394749" cy="662630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5GHZ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25C44-05D0-54CD-D1B3-245EF4CF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693" y="1735809"/>
            <a:ext cx="7640664" cy="443251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pl-P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frekvenční rozsah od 5,18 do 5,85 GHz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až 165 dostupných kanálů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Není tak přeplněné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 dosahováno vyšších přenosových rychlostí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Poskytuje stabilnější připojení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 kratší dosah a horší průchodnost přes překážky</a:t>
            </a:r>
          </a:p>
          <a:p>
            <a:pPr>
              <a:buClr>
                <a:schemeClr val="tx1"/>
              </a:buClr>
            </a:pPr>
            <a:endParaRPr lang="pl-PL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60753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DEF4-0D57-11D8-4A40-0441C4C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1" y="590843"/>
            <a:ext cx="3489726" cy="774778"/>
          </a:xfrm>
        </p:spPr>
        <p:txBody>
          <a:bodyPr/>
          <a:lstStyle/>
          <a:p>
            <a:r>
              <a:rPr lang="cs-CZ" dirty="0"/>
              <a:t>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A265D-4994-1767-4C51-AC16E38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13" y="4586068"/>
            <a:ext cx="8936721" cy="1681089"/>
          </a:xfrm>
        </p:spPr>
        <p:txBody>
          <a:bodyPr/>
          <a:lstStyle/>
          <a:p>
            <a:pPr marL="0" indent="0">
              <a:buNone/>
            </a:pPr>
            <a:endParaRPr lang="cs-CZ" dirty="0">
              <a:solidFill>
                <a:schemeClr val="tx1">
                  <a:lumMod val="95000"/>
                  <a:lumOff val="5000"/>
                </a:schemeClr>
              </a:solidFill>
              <a:latin typeface="asap"/>
            </a:endParaRPr>
          </a:p>
          <a:p>
            <a:endParaRPr lang="cs-CZ" b="0" i="0" dirty="0">
              <a:solidFill>
                <a:srgbClr val="666666"/>
              </a:solidFill>
              <a:effectLst/>
              <a:latin typeface="asap"/>
            </a:endParaRPr>
          </a:p>
        </p:txBody>
      </p:sp>
      <p:graphicFrame>
        <p:nvGraphicFramePr>
          <p:cNvPr id="28" name="Tabulka 28">
            <a:extLst>
              <a:ext uri="{FF2B5EF4-FFF2-40B4-BE49-F238E27FC236}">
                <a16:creationId xmlns:a16="http://schemas.microsoft.com/office/drawing/2014/main" id="{E92C3457-DA11-C269-4933-ED88C912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86239"/>
              </p:ext>
            </p:extLst>
          </p:nvPr>
        </p:nvGraphicFramePr>
        <p:xfrm>
          <a:off x="2698427" y="1742553"/>
          <a:ext cx="8128000" cy="4704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8759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30466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0964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780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Rok </a:t>
                      </a:r>
                    </a:p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vydání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Maximální</a:t>
                      </a:r>
                      <a:r>
                        <a:rPr lang="cs-CZ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rychlost</a:t>
                      </a:r>
                      <a:endParaRPr lang="cs-CZ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1997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1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 802.11b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802.11g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2003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802.11n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2,4/5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7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802.11y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2008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9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802.11ac</a:t>
                      </a:r>
                      <a:endParaRPr lang="cs-CZ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2013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6928Mb/s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55787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802.11ad</a:t>
                      </a:r>
                      <a:endParaRPr lang="cs-CZ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6757Mb/s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2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802.11ax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600-9608Mb/s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0468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2020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802.11be</a:t>
                      </a:r>
                      <a:endParaRPr lang="cs-CZ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744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0519DC56-54A8-D448-ADF0-BB4AB2153CE3}"/>
              </a:ext>
            </a:extLst>
          </p:cNvPr>
          <p:cNvSpPr/>
          <p:nvPr/>
        </p:nvSpPr>
        <p:spPr>
          <a:xfrm>
            <a:off x="3869409" y="2247254"/>
            <a:ext cx="5315919" cy="3270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2DA134-CF08-48A3-FBBB-57FB095D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19" y="519431"/>
            <a:ext cx="3022789" cy="693627"/>
          </a:xfrm>
        </p:spPr>
        <p:txBody>
          <a:bodyPr>
            <a:normAutofit fontScale="90000"/>
          </a:bodyPr>
          <a:lstStyle/>
          <a:p>
            <a:r>
              <a:rPr lang="cs-CZ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802.11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739911-8210-B9B5-491D-04F58F74D934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3869410" y="2444543"/>
            <a:ext cx="5315919" cy="32701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ásmo 2,4 GHz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Maximální rychlost 2 Mb/s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Označován jako Wi-Fi 0</a:t>
            </a:r>
          </a:p>
        </p:txBody>
      </p:sp>
    </p:spTree>
    <p:extLst>
      <p:ext uri="{BB962C8B-B14F-4D97-AF65-F5344CB8AC3E}">
        <p14:creationId xmlns:p14="http://schemas.microsoft.com/office/powerpoint/2010/main" val="7203237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E7CFF7E5-CB5C-3ED2-C445-7A724EBDB50B}"/>
              </a:ext>
            </a:extLst>
          </p:cNvPr>
          <p:cNvSpPr/>
          <p:nvPr/>
        </p:nvSpPr>
        <p:spPr>
          <a:xfrm>
            <a:off x="3095115" y="1854875"/>
            <a:ext cx="6865749" cy="3812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1351A0-14FD-0F3C-874E-EB855A2A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43" y="402957"/>
            <a:ext cx="3053786" cy="945396"/>
          </a:xfrm>
        </p:spPr>
        <p:txBody>
          <a:bodyPr>
            <a:normAutofit fontScale="90000"/>
          </a:bodyPr>
          <a:lstStyle/>
          <a:p>
            <a:r>
              <a:rPr lang="cs-CZ" sz="2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IEEE 802.11a</a:t>
            </a:r>
            <a:b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FEDD8F-0387-6441-FD7A-353FA279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115" y="1854874"/>
            <a:ext cx="6865749" cy="3885153"/>
          </a:xfrm>
        </p:spPr>
        <p:txBody>
          <a:bodyPr/>
          <a:lstStyle/>
          <a:p>
            <a:pPr>
              <a:buClrTx/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pásmo 5 </a:t>
            </a:r>
            <a:r>
              <a:rPr lang="cs-CZ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Ghz</a:t>
            </a:r>
            <a:endParaRPr lang="cs-CZ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ClrTx/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Maximální rychlost  54 Mb/s</a:t>
            </a:r>
          </a:p>
          <a:p>
            <a:pPr>
              <a:buClrTx/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Oproti standardu IEEE 802.11b/IEEE 802.11g je tento stabilnější a vyspělejší</a:t>
            </a:r>
            <a:endParaRPr lang="cs-CZ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ClrTx/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Označován jako Wi-Fi 1</a:t>
            </a:r>
          </a:p>
          <a:p>
            <a:pPr>
              <a:buClrTx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85186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61FD5BF-4E0B-2DB0-FAB3-3933250E6DEC}"/>
              </a:ext>
            </a:extLst>
          </p:cNvPr>
          <p:cNvSpPr/>
          <p:nvPr/>
        </p:nvSpPr>
        <p:spPr>
          <a:xfrm>
            <a:off x="3766089" y="1503336"/>
            <a:ext cx="5842861" cy="39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E828C0C-E567-69B9-9B47-C9882ED4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31" y="379947"/>
            <a:ext cx="4014681" cy="817613"/>
          </a:xfrm>
        </p:spPr>
        <p:txBody>
          <a:bodyPr/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802.11ac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CEAB81-9185-AD5C-D592-39848CCB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89" y="1503336"/>
            <a:ext cx="5842862" cy="39365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Pásmo 5 GHz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Maximální rychlost 6928Mb/s</a:t>
            </a:r>
          </a:p>
          <a:p>
            <a:pPr>
              <a:buClr>
                <a:schemeClr val="tx1"/>
              </a:buClr>
            </a:pPr>
            <a:r>
              <a:rPr lang="cs-CZ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vysoká </a:t>
            </a:r>
            <a:r>
              <a:rPr lang="cs-CZ" sz="3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datová propustnost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Označován jako Wi-Fi 5</a:t>
            </a:r>
          </a:p>
          <a:p>
            <a:pPr>
              <a:buClr>
                <a:schemeClr val="tx1"/>
              </a:buClr>
            </a:pPr>
            <a:endParaRPr lang="cs-CZ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cs-CZ" dirty="0">
              <a:solidFill>
                <a:schemeClr val="tx1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92844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Balík</Template>
  <TotalTime>2922</TotalTime>
  <Words>1249</Words>
  <Application>Microsoft Office PowerPoint</Application>
  <PresentationFormat>Širokoúhlá obrazovka</PresentationFormat>
  <Paragraphs>167</Paragraphs>
  <Slides>16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5" baseType="lpstr">
      <vt:lpstr>Arial</vt:lpstr>
      <vt:lpstr>asap</vt:lpstr>
      <vt:lpstr>Calibri</vt:lpstr>
      <vt:lpstr>Gill Sans MT</vt:lpstr>
      <vt:lpstr>Noto Serif</vt:lpstr>
      <vt:lpstr>Open Sans</vt:lpstr>
      <vt:lpstr>Raleway</vt:lpstr>
      <vt:lpstr>Tahoma</vt:lpstr>
      <vt:lpstr>Balík</vt:lpstr>
      <vt:lpstr>wifi</vt:lpstr>
      <vt:lpstr>Co to je?</vt:lpstr>
      <vt:lpstr>pásma</vt:lpstr>
      <vt:lpstr>Pásmo 2,4 GHz</vt:lpstr>
      <vt:lpstr>Pásmo 5GHZ</vt:lpstr>
      <vt:lpstr>standardy</vt:lpstr>
      <vt:lpstr>IEEE 802.11</vt:lpstr>
      <vt:lpstr>IEEE 802.11a </vt:lpstr>
      <vt:lpstr>IEEE 802.11ac</vt:lpstr>
      <vt:lpstr>IEEE 802.11ax</vt:lpstr>
      <vt:lpstr>Prezentace aplikace PowerPoint</vt:lpstr>
      <vt:lpstr>dosah</vt:lpstr>
      <vt:lpstr>zabezpečení</vt:lpstr>
      <vt:lpstr>Jak zabezpečit router?</vt:lpstr>
      <vt:lpstr>citace</vt:lpstr>
      <vt:lpstr>Repozitář na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Procházková Natálie</dc:creator>
  <cp:lastModifiedBy>Procházková Natálie</cp:lastModifiedBy>
  <cp:revision>21</cp:revision>
  <dcterms:created xsi:type="dcterms:W3CDTF">2023-01-06T15:11:25Z</dcterms:created>
  <dcterms:modified xsi:type="dcterms:W3CDTF">2023-01-20T13:05:10Z</dcterms:modified>
</cp:coreProperties>
</file>