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větlý sty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86481" autoAdjust="0"/>
  </p:normalViewPr>
  <p:slideViewPr>
    <p:cSldViewPr snapToGrid="0">
      <p:cViewPr varScale="1">
        <p:scale>
          <a:sx n="62" d="100"/>
          <a:sy n="62" d="100"/>
        </p:scale>
        <p:origin x="1146" y="72"/>
      </p:cViewPr>
      <p:guideLst/>
    </p:cSldViewPr>
  </p:slideViewPr>
  <p:outlineViewPr>
    <p:cViewPr>
      <p:scale>
        <a:sx n="33" d="100"/>
        <a:sy n="33" d="100"/>
      </p:scale>
      <p:origin x="0" y="-14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B184E-0F02-4B5C-8DC9-190EFEFA232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C70A-8DA6-47AE-981F-F0A3334D9E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5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Slovo Wi-Fi nemá žádný rozšířený význam a bylo zvoleno pouze jako zapamatovatelnější název pro tuto technologii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504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97- první typ standardu, pásmo 2,4 GHz</a:t>
            </a:r>
          </a:p>
          <a:p>
            <a:r>
              <a:rPr lang="cs-CZ" dirty="0"/>
              <a:t>99- druhý typ standardu, pásmo 2,4GHz,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asap"/>
              </a:rPr>
              <a:t>maximální</a:t>
            </a:r>
            <a:r>
              <a:rPr lang="en-US" b="0" i="0" dirty="0">
                <a:solidFill>
                  <a:srgbClr val="666666"/>
                </a:solidFill>
                <a:effectLst/>
                <a:latin typeface="asap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asap"/>
              </a:rPr>
              <a:t>rychlost</a:t>
            </a:r>
            <a:r>
              <a:rPr lang="en-US" b="0" i="0" dirty="0">
                <a:solidFill>
                  <a:srgbClr val="666666"/>
                </a:solidFill>
                <a:effectLst/>
                <a:latin typeface="asap"/>
              </a:rPr>
              <a:t> 11 Mbit/s</a:t>
            </a:r>
            <a:endParaRPr lang="cs-CZ" b="0" i="0" dirty="0">
              <a:solidFill>
                <a:srgbClr val="666666"/>
              </a:solidFill>
              <a:effectLst/>
              <a:latin typeface="asap"/>
            </a:endParaRPr>
          </a:p>
          <a:p>
            <a:r>
              <a:rPr lang="cs-CZ" b="0" i="0" dirty="0">
                <a:solidFill>
                  <a:srgbClr val="666666"/>
                </a:solidFill>
                <a:effectLst/>
                <a:latin typeface="asap"/>
              </a:rPr>
              <a:t>    -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7788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433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signál bude zeslabovat průchod skrz zdi a předměty, vliv dalších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, použití mikrovlnných trub a řada dalších elektrických a elektronických zařízení.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router – jak dobré a kolik má antén, nastavená „síla“ signálu – na straně opačného to ovlivní i anténa v zařízení, které k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síti připojujete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2.4 GHz- má méně kanálů</a:t>
            </a:r>
          </a:p>
          <a:p>
            <a:r>
              <a:rPr lang="cs-CZ" b="0" i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5 GHz- 24 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nepřekrývajících se kanálů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98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Cenná data=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fotografie, videozáznamy, dokumenty, hudba a filmy, IP kamery, dětské chůvičky a chytré televizory</a:t>
            </a:r>
            <a:endParaRPr lang="cs-CZ" dirty="0"/>
          </a:p>
          <a:p>
            <a:r>
              <a:rPr lang="cs-CZ" dirty="0"/>
              <a:t>Útočník může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skrze náš router do naší domácí počítačové sítě proniknout a dále může sledovat skrze IP kamery náš soukromý život, krást a zneužívat naše data, nebo z našeho internetového připojení může dále páchat trestnou činnost atd.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952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247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7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057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262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191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108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9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134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720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645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817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44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AE0816-B1D0-529F-13FB-9D6F0B3F4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34" y="3025318"/>
            <a:ext cx="11680066" cy="3448879"/>
          </a:xfrm>
        </p:spPr>
        <p:txBody>
          <a:bodyPr>
            <a:normAutofit/>
          </a:bodyPr>
          <a:lstStyle/>
          <a:p>
            <a:r>
              <a:rPr lang="cs-CZ" sz="10800" dirty="0"/>
              <a:t>wifi</a:t>
            </a:r>
          </a:p>
        </p:txBody>
      </p:sp>
    </p:spTree>
    <p:extLst>
      <p:ext uri="{BB962C8B-B14F-4D97-AF65-F5344CB8AC3E}">
        <p14:creationId xmlns:p14="http://schemas.microsoft.com/office/powerpoint/2010/main" val="211834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1351A0-14FD-0F3C-874E-EB855A2A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FEDD8F-0387-6441-FD7A-353FA279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851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AB5481-517E-79BB-3A0A-0547EC02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CD1F13-BE3C-CFE6-FDDC-3A4D3057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10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828C0C-E567-69B9-9B47-C9882ED4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CEAB81-9185-AD5C-D592-39848CCB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928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C88A5-8115-9129-3817-7C53A148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3709FE-76B5-9AD7-8429-0CE7BA0A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792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30515A-0245-39D2-8B5F-AEF3BCB4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8B97AC-0E9D-C062-8A1C-05148F3A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374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696E2F-4445-D6F4-69C4-544A7FED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D5CCF3-49C2-D3AE-D80F-B269F03A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594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7CABE9-F6C3-1CCE-8E89-93AAE825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5D86A8-7A19-527B-4C32-C55796FE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4858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2DA134-CF08-48A3-FBBB-57FB095D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739911-8210-B9B5-491D-04F58F74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0323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43DBD-8AA8-C441-CAAC-AE408D5B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883635-2FC2-6251-40F3-D283E3EB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266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28589E-EA03-0D6D-7705-6FE57622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5BDBE7-A377-E5BD-BA23-6C58C9C7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418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116A030-0EF3-0996-7322-EB7A19BF6838}"/>
              </a:ext>
            </a:extLst>
          </p:cNvPr>
          <p:cNvSpPr/>
          <p:nvPr/>
        </p:nvSpPr>
        <p:spPr>
          <a:xfrm>
            <a:off x="2821898" y="2532185"/>
            <a:ext cx="8084642" cy="31795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BDD1F1D-10E0-5B89-35CF-A6B13D1A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67" y="464880"/>
            <a:ext cx="3621024" cy="653093"/>
          </a:xfrm>
        </p:spPr>
        <p:txBody>
          <a:bodyPr>
            <a:normAutofit fontScale="90000"/>
          </a:bodyPr>
          <a:lstStyle/>
          <a:p>
            <a:r>
              <a:rPr lang="cs-CZ" dirty="0"/>
              <a:t>Co to 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F030C9-5DA2-0DAD-68E5-4BC0AC89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550" y="2532185"/>
            <a:ext cx="8256104" cy="421317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Nejrozšířenější bezdrátová počítačová síť</a:t>
            </a:r>
          </a:p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Připojení klientů k internetu</a:t>
            </a:r>
          </a:p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Nahrazuje kabelový Ethernet</a:t>
            </a:r>
          </a:p>
          <a:p>
            <a:pPr>
              <a:buClr>
                <a:schemeClr val="tx1"/>
              </a:buClr>
            </a:pP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Wi-Fi není zkratka</a:t>
            </a:r>
          </a:p>
          <a:p>
            <a:pPr>
              <a:buClr>
                <a:schemeClr val="tx1"/>
              </a:buClr>
            </a:pP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označována též WLAN</a:t>
            </a:r>
            <a:r>
              <a:rPr lang="cs-CZ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sz="3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Wireless</a:t>
            </a:r>
            <a:r>
              <a:rPr lang="cs-CZ" sz="32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LAN</a:t>
            </a:r>
            <a:endParaRPr lang="cs-CZ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95459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C1BF42-0F08-BDCC-712E-C6AB6594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3E5880-BB17-320F-DC2D-633C2710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788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A8DEF4-0D57-11D8-4A40-0441C4C2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1" y="590843"/>
            <a:ext cx="3489726" cy="774778"/>
          </a:xfrm>
        </p:spPr>
        <p:txBody>
          <a:bodyPr/>
          <a:lstStyle/>
          <a:p>
            <a:r>
              <a:rPr lang="cs-CZ" dirty="0"/>
              <a:t>standardy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CA265D-4994-1767-4C51-AC16E38F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913" y="4586068"/>
            <a:ext cx="8936721" cy="1681089"/>
          </a:xfrm>
        </p:spPr>
        <p:txBody>
          <a:bodyPr/>
          <a:lstStyle/>
          <a:p>
            <a:pPr marL="0" indent="0">
              <a:buNone/>
            </a:pPr>
            <a:endParaRPr lang="cs-CZ" dirty="0">
              <a:solidFill>
                <a:schemeClr val="tx1">
                  <a:lumMod val="95000"/>
                  <a:lumOff val="5000"/>
                </a:schemeClr>
              </a:solidFill>
              <a:latin typeface="asap"/>
            </a:endParaRPr>
          </a:p>
          <a:p>
            <a:endParaRPr lang="cs-CZ" b="0" i="0" dirty="0">
              <a:solidFill>
                <a:srgbClr val="666666"/>
              </a:solidFill>
              <a:effectLst/>
              <a:latin typeface="asap"/>
            </a:endParaRPr>
          </a:p>
        </p:txBody>
      </p:sp>
      <p:graphicFrame>
        <p:nvGraphicFramePr>
          <p:cNvPr id="28" name="Tabulka 28">
            <a:extLst>
              <a:ext uri="{FF2B5EF4-FFF2-40B4-BE49-F238E27FC236}">
                <a16:creationId xmlns:a16="http://schemas.microsoft.com/office/drawing/2014/main" id="{E92C3457-DA11-C269-4933-ED88C912D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25873"/>
              </p:ext>
            </p:extLst>
          </p:nvPr>
        </p:nvGraphicFramePr>
        <p:xfrm>
          <a:off x="2682929" y="1990526"/>
          <a:ext cx="8128000" cy="4704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87592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30466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0964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7806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u="sng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/>
                        <a:t>Rok </a:t>
                      </a:r>
                    </a:p>
                    <a:p>
                      <a:pPr algn="ctr"/>
                      <a:r>
                        <a:rPr lang="cs-CZ" u="sng" dirty="0"/>
                        <a:t>vydání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/>
                        <a:t>Pásmo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/>
                        <a:t>Maximální</a:t>
                      </a:r>
                      <a:r>
                        <a:rPr lang="cs-CZ" u="sng" baseline="0" dirty="0"/>
                        <a:t> rychlost</a:t>
                      </a:r>
                      <a:endParaRPr lang="cs-CZ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1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</a:rPr>
                        <a:t>IEEE 802.11b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4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2009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2,4/5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7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3,7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9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802.11ac</a:t>
                      </a:r>
                      <a:endParaRPr lang="cs-CZ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55787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802.11ad</a:t>
                      </a:r>
                      <a:endParaRPr lang="cs-CZ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60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6826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802.11ax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2,4/5GHz</a:t>
                      </a:r>
                      <a:endParaRPr lang="cs-CZ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600-9608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0468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2,4/5/6GHz</a:t>
                      </a:r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4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802.11be</a:t>
                      </a:r>
                      <a:endParaRPr lang="cs-CZ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2,4/5/6GHz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3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17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5EA438-F64A-55DC-FC0A-0035A4981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8" r="13107"/>
          <a:stretch/>
        </p:blipFill>
        <p:spPr bwMode="auto">
          <a:xfrm>
            <a:off x="5145437" y="3889833"/>
            <a:ext cx="68657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60GHz Wireless: The IEEE 802.11ad standard - 60GHz Wireless Networks">
            <a:extLst>
              <a:ext uri="{FF2B5EF4-FFF2-40B4-BE49-F238E27FC236}">
                <a16:creationId xmlns:a16="http://schemas.microsoft.com/office/drawing/2014/main" id="{15C33D86-1BD6-855F-94EF-E23875DB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3" y="139242"/>
            <a:ext cx="5384541" cy="415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802.11n wireless LAN standard and Its Advantages and Disadvantages">
            <a:extLst>
              <a:ext uri="{FF2B5EF4-FFF2-40B4-BE49-F238E27FC236}">
                <a16:creationId xmlns:a16="http://schemas.microsoft.com/office/drawing/2014/main" id="{3ED457B3-0587-8D66-A12A-8CB5A207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58" y="314325"/>
            <a:ext cx="41624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6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5C37340C-F439-EB87-8A03-DBF2333BF665}"/>
              </a:ext>
            </a:extLst>
          </p:cNvPr>
          <p:cNvSpPr/>
          <p:nvPr/>
        </p:nvSpPr>
        <p:spPr>
          <a:xfrm>
            <a:off x="2634712" y="2014781"/>
            <a:ext cx="8214101" cy="3564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C87B54-C762-085A-F4B6-17F5DCC4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30" y="360258"/>
            <a:ext cx="3518734" cy="895105"/>
          </a:xfrm>
        </p:spPr>
        <p:txBody>
          <a:bodyPr/>
          <a:lstStyle/>
          <a:p>
            <a:r>
              <a:rPr lang="cs-CZ" dirty="0"/>
              <a:t>dosah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1F821F-90B9-606A-3D33-23EBA521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712" y="2014780"/>
            <a:ext cx="8214101" cy="50116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Nelze přesně určit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Zeslabován několika faktory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Roli hraje i router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Také zaleží na pásmu (2,4 nebo 5 GHz)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 dokáže běžně zachytit zařízení až 300m, ale se slabým signálem </a:t>
            </a:r>
          </a:p>
        </p:txBody>
      </p:sp>
    </p:spTree>
    <p:extLst>
      <p:ext uri="{BB962C8B-B14F-4D97-AF65-F5344CB8AC3E}">
        <p14:creationId xmlns:p14="http://schemas.microsoft.com/office/powerpoint/2010/main" val="324747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C866B-1C5F-95B7-C4EA-A68C3598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71" y="501383"/>
            <a:ext cx="4108291" cy="91073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cs-CZ" dirty="0"/>
              <a:t>zabezpečení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0D2505F-08B6-CAF2-5C5B-EC6E2AE5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890793"/>
            <a:ext cx="7377193" cy="44658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Většina zařízení připojených k </a:t>
            </a:r>
            <a:r>
              <a:rPr lang="cs-CZ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obsahuje naše cenná data</a:t>
            </a:r>
          </a:p>
          <a:p>
            <a:pPr>
              <a:buClr>
                <a:schemeClr val="tx1"/>
              </a:buClr>
            </a:pP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není pouze krabička s anténou </a:t>
            </a:r>
          </a:p>
          <a:p>
            <a:pPr>
              <a:buClr>
                <a:schemeClr val="tx1"/>
              </a:buClr>
            </a:pPr>
            <a:r>
              <a:rPr lang="cs-CZ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Router propojuje dvě různé počítačové sítě a </a:t>
            </a:r>
            <a:r>
              <a:rPr lang="cs-CZ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routuje</a:t>
            </a:r>
            <a:r>
              <a:rPr lang="cs-CZ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(směruje) mezi nimi datový tok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5C7EB-7347-9A39-7E25-74018A5CB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9435" y="-38221"/>
            <a:ext cx="3862565" cy="289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1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20C837-B2AD-F25E-A8E7-1C00EBA8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311C80-C188-C0A8-F644-909279A2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35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EBA942-2D42-181F-11C1-AA6D7676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1214F6-D404-8B86-233C-BDF24C217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663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A3530-AD76-4FA1-F5B7-9C7DB054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125C44-05D0-54CD-D1B3-245EF4CF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6075358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Balík</Template>
  <TotalTime>2738</TotalTime>
  <Words>322</Words>
  <Application>Microsoft Office PowerPoint</Application>
  <PresentationFormat>Širokoúhlá obrazovka</PresentationFormat>
  <Paragraphs>80</Paragraphs>
  <Slides>20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7" baseType="lpstr">
      <vt:lpstr>Arial</vt:lpstr>
      <vt:lpstr>asap</vt:lpstr>
      <vt:lpstr>Calibri</vt:lpstr>
      <vt:lpstr>Gill Sans MT</vt:lpstr>
      <vt:lpstr>Noto Serif</vt:lpstr>
      <vt:lpstr>Open Sans</vt:lpstr>
      <vt:lpstr>Balík</vt:lpstr>
      <vt:lpstr>wifi</vt:lpstr>
      <vt:lpstr>Co to je?</vt:lpstr>
      <vt:lpstr>standardy</vt:lpstr>
      <vt:lpstr>Prezentace aplikace PowerPoint</vt:lpstr>
      <vt:lpstr>dosah</vt:lpstr>
      <vt:lpstr>zabezpečení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Procházková Natálie</dc:creator>
  <cp:lastModifiedBy>Procházková Natálie</cp:lastModifiedBy>
  <cp:revision>9</cp:revision>
  <dcterms:created xsi:type="dcterms:W3CDTF">2023-01-06T15:11:25Z</dcterms:created>
  <dcterms:modified xsi:type="dcterms:W3CDTF">2023-01-20T10:00:51Z</dcterms:modified>
</cp:coreProperties>
</file>