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C404124-C680-4B4F-B81F-C442000EEF0B}"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F9F7C4-B1BC-4452-80FB-5622ABA9233F}" type="slidenum">
              <a:rPr lang="en-IN" smtClean="0"/>
              <a:t>‹#›</a:t>
            </a:fld>
            <a:endParaRPr lang="en-IN"/>
          </a:p>
        </p:txBody>
      </p:sp>
    </p:spTree>
    <p:extLst>
      <p:ext uri="{BB962C8B-B14F-4D97-AF65-F5344CB8AC3E}">
        <p14:creationId xmlns:p14="http://schemas.microsoft.com/office/powerpoint/2010/main" val="200063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404124-C680-4B4F-B81F-C442000EEF0B}"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F9F7C4-B1BC-4452-80FB-5622ABA9233F}" type="slidenum">
              <a:rPr lang="en-IN" smtClean="0"/>
              <a:t>‹#›</a:t>
            </a:fld>
            <a:endParaRPr lang="en-IN"/>
          </a:p>
        </p:txBody>
      </p:sp>
    </p:spTree>
    <p:extLst>
      <p:ext uri="{BB962C8B-B14F-4D97-AF65-F5344CB8AC3E}">
        <p14:creationId xmlns:p14="http://schemas.microsoft.com/office/powerpoint/2010/main" val="417260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404124-C680-4B4F-B81F-C442000EEF0B}"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F9F7C4-B1BC-4452-80FB-5622ABA9233F}" type="slidenum">
              <a:rPr lang="en-IN" smtClean="0"/>
              <a:t>‹#›</a:t>
            </a:fld>
            <a:endParaRPr lang="en-IN"/>
          </a:p>
        </p:txBody>
      </p:sp>
    </p:spTree>
    <p:extLst>
      <p:ext uri="{BB962C8B-B14F-4D97-AF65-F5344CB8AC3E}">
        <p14:creationId xmlns:p14="http://schemas.microsoft.com/office/powerpoint/2010/main" val="121747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404124-C680-4B4F-B81F-C442000EEF0B}"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F9F7C4-B1BC-4452-80FB-5622ABA9233F}" type="slidenum">
              <a:rPr lang="en-IN" smtClean="0"/>
              <a:t>‹#›</a:t>
            </a:fld>
            <a:endParaRPr lang="en-IN"/>
          </a:p>
        </p:txBody>
      </p:sp>
    </p:spTree>
    <p:extLst>
      <p:ext uri="{BB962C8B-B14F-4D97-AF65-F5344CB8AC3E}">
        <p14:creationId xmlns:p14="http://schemas.microsoft.com/office/powerpoint/2010/main" val="2288578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404124-C680-4B4F-B81F-C442000EEF0B}" type="datetimeFigureOut">
              <a:rPr lang="en-IN" smtClean="0"/>
              <a:t>09-08-2022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F9F7C4-B1BC-4452-80FB-5622ABA9233F}" type="slidenum">
              <a:rPr lang="en-IN" smtClean="0"/>
              <a:t>‹#›</a:t>
            </a:fld>
            <a:endParaRPr lang="en-IN"/>
          </a:p>
        </p:txBody>
      </p:sp>
    </p:spTree>
    <p:extLst>
      <p:ext uri="{BB962C8B-B14F-4D97-AF65-F5344CB8AC3E}">
        <p14:creationId xmlns:p14="http://schemas.microsoft.com/office/powerpoint/2010/main" val="263594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C404124-C680-4B4F-B81F-C442000EEF0B}"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F9F7C4-B1BC-4452-80FB-5622ABA9233F}" type="slidenum">
              <a:rPr lang="en-IN" smtClean="0"/>
              <a:t>‹#›</a:t>
            </a:fld>
            <a:endParaRPr lang="en-IN"/>
          </a:p>
        </p:txBody>
      </p:sp>
    </p:spTree>
    <p:extLst>
      <p:ext uri="{BB962C8B-B14F-4D97-AF65-F5344CB8AC3E}">
        <p14:creationId xmlns:p14="http://schemas.microsoft.com/office/powerpoint/2010/main" val="261463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C404124-C680-4B4F-B81F-C442000EEF0B}" type="datetimeFigureOut">
              <a:rPr lang="en-IN" smtClean="0"/>
              <a:t>09-08-2022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F9F7C4-B1BC-4452-80FB-5622ABA9233F}" type="slidenum">
              <a:rPr lang="en-IN" smtClean="0"/>
              <a:t>‹#›</a:t>
            </a:fld>
            <a:endParaRPr lang="en-IN"/>
          </a:p>
        </p:txBody>
      </p:sp>
    </p:spTree>
    <p:extLst>
      <p:ext uri="{BB962C8B-B14F-4D97-AF65-F5344CB8AC3E}">
        <p14:creationId xmlns:p14="http://schemas.microsoft.com/office/powerpoint/2010/main" val="149086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C404124-C680-4B4F-B81F-C442000EEF0B}" type="datetimeFigureOut">
              <a:rPr lang="en-IN" smtClean="0"/>
              <a:t>09-08-2022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F9F7C4-B1BC-4452-80FB-5622ABA9233F}" type="slidenum">
              <a:rPr lang="en-IN" smtClean="0"/>
              <a:t>‹#›</a:t>
            </a:fld>
            <a:endParaRPr lang="en-IN"/>
          </a:p>
        </p:txBody>
      </p:sp>
    </p:spTree>
    <p:extLst>
      <p:ext uri="{BB962C8B-B14F-4D97-AF65-F5344CB8AC3E}">
        <p14:creationId xmlns:p14="http://schemas.microsoft.com/office/powerpoint/2010/main" val="1258617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404124-C680-4B4F-B81F-C442000EEF0B}" type="datetimeFigureOut">
              <a:rPr lang="en-IN" smtClean="0"/>
              <a:t>09-08-2022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F9F7C4-B1BC-4452-80FB-5622ABA9233F}" type="slidenum">
              <a:rPr lang="en-IN" smtClean="0"/>
              <a:t>‹#›</a:t>
            </a:fld>
            <a:endParaRPr lang="en-IN"/>
          </a:p>
        </p:txBody>
      </p:sp>
    </p:spTree>
    <p:extLst>
      <p:ext uri="{BB962C8B-B14F-4D97-AF65-F5344CB8AC3E}">
        <p14:creationId xmlns:p14="http://schemas.microsoft.com/office/powerpoint/2010/main" val="26636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404124-C680-4B4F-B81F-C442000EEF0B}"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F9F7C4-B1BC-4452-80FB-5622ABA9233F}" type="slidenum">
              <a:rPr lang="en-IN" smtClean="0"/>
              <a:t>‹#›</a:t>
            </a:fld>
            <a:endParaRPr lang="en-IN"/>
          </a:p>
        </p:txBody>
      </p:sp>
    </p:spTree>
    <p:extLst>
      <p:ext uri="{BB962C8B-B14F-4D97-AF65-F5344CB8AC3E}">
        <p14:creationId xmlns:p14="http://schemas.microsoft.com/office/powerpoint/2010/main" val="4094481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404124-C680-4B4F-B81F-C442000EEF0B}" type="datetimeFigureOut">
              <a:rPr lang="en-IN" smtClean="0"/>
              <a:t>09-08-2022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F9F7C4-B1BC-4452-80FB-5622ABA9233F}" type="slidenum">
              <a:rPr lang="en-IN" smtClean="0"/>
              <a:t>‹#›</a:t>
            </a:fld>
            <a:endParaRPr lang="en-IN"/>
          </a:p>
        </p:txBody>
      </p:sp>
    </p:spTree>
    <p:extLst>
      <p:ext uri="{BB962C8B-B14F-4D97-AF65-F5344CB8AC3E}">
        <p14:creationId xmlns:p14="http://schemas.microsoft.com/office/powerpoint/2010/main" val="386607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404124-C680-4B4F-B81F-C442000EEF0B}" type="datetimeFigureOut">
              <a:rPr lang="en-IN" smtClean="0"/>
              <a:t>09-08-2022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9F7C4-B1BC-4452-80FB-5622ABA9233F}" type="slidenum">
              <a:rPr lang="en-IN" smtClean="0"/>
              <a:t>‹#›</a:t>
            </a:fld>
            <a:endParaRPr lang="en-IN"/>
          </a:p>
        </p:txBody>
      </p:sp>
    </p:spTree>
    <p:extLst>
      <p:ext uri="{BB962C8B-B14F-4D97-AF65-F5344CB8AC3E}">
        <p14:creationId xmlns:p14="http://schemas.microsoft.com/office/powerpoint/2010/main" val="3019251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amankitmihra07@gmail.com"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3826768" cy="814412"/>
          </a:xfrm>
        </p:spPr>
        <p:txBody>
          <a:bodyPr>
            <a:normAutofit fontScale="90000"/>
          </a:bodyPr>
          <a:lstStyle/>
          <a:p>
            <a:pPr algn="l"/>
            <a:r>
              <a:rPr lang="en-IN" sz="1050" dirty="0" err="1" smtClean="0">
                <a:latin typeface="Bookman Old Style" pitchFamily="18" charset="0"/>
              </a:rPr>
              <a:t>Ankit</a:t>
            </a:r>
            <a:r>
              <a:rPr lang="en-IN" sz="1050" dirty="0" smtClean="0">
                <a:latin typeface="Bookman Old Style" pitchFamily="18" charset="0"/>
              </a:rPr>
              <a:t> Mishra</a:t>
            </a:r>
            <a:br>
              <a:rPr lang="en-IN" sz="1050" dirty="0" smtClean="0">
                <a:latin typeface="Bookman Old Style" pitchFamily="18" charset="0"/>
              </a:rPr>
            </a:br>
            <a:r>
              <a:rPr lang="en-IN" sz="1050" dirty="0" smtClean="0">
                <a:latin typeface="Bookman Old Style" pitchFamily="18" charset="0"/>
              </a:rPr>
              <a:t>Mobile: 7678555038</a:t>
            </a:r>
            <a:br>
              <a:rPr lang="en-IN" sz="1050" dirty="0" smtClean="0">
                <a:latin typeface="Bookman Old Style" pitchFamily="18" charset="0"/>
              </a:rPr>
            </a:br>
            <a:r>
              <a:rPr lang="en-IN" sz="1050" dirty="0">
                <a:latin typeface="Bookman Old Style" pitchFamily="18" charset="0"/>
              </a:rPr>
              <a:t>E</a:t>
            </a:r>
            <a:r>
              <a:rPr lang="en-IN" sz="1050" dirty="0" smtClean="0">
                <a:latin typeface="Bookman Old Style" pitchFamily="18" charset="0"/>
              </a:rPr>
              <a:t>mail : </a:t>
            </a:r>
            <a:r>
              <a:rPr lang="en-IN" sz="1050" dirty="0" smtClean="0">
                <a:latin typeface="Bookman Old Style" pitchFamily="18" charset="0"/>
                <a:hlinkClick r:id="rId2"/>
              </a:rPr>
              <a:t>iamankitmihra07@gmail.com</a:t>
            </a:r>
            <a:r>
              <a:rPr lang="en-IN" sz="1050" dirty="0" smtClean="0">
                <a:latin typeface="Bookman Old Style" pitchFamily="18" charset="0"/>
              </a:rPr>
              <a:t/>
            </a:r>
            <a:br>
              <a:rPr lang="en-IN" sz="1050" dirty="0" smtClean="0">
                <a:latin typeface="Bookman Old Style" pitchFamily="18" charset="0"/>
              </a:rPr>
            </a:br>
            <a:r>
              <a:rPr lang="en-IN" sz="1050" dirty="0" smtClean="0">
                <a:latin typeface="Bookman Old Style" pitchFamily="18" charset="0"/>
              </a:rPr>
              <a:t>Code Chef </a:t>
            </a:r>
            <a:r>
              <a:rPr lang="en-IN" sz="1050" dirty="0" err="1" smtClean="0">
                <a:latin typeface="Bookman Old Style" pitchFamily="18" charset="0"/>
              </a:rPr>
              <a:t>Id:codechef.com</a:t>
            </a:r>
            <a:r>
              <a:rPr lang="en-IN" sz="1050" dirty="0" smtClean="0">
                <a:latin typeface="Bookman Old Style" pitchFamily="18" charset="0"/>
              </a:rPr>
              <a:t>/users/a_k_t07</a:t>
            </a:r>
            <a:r>
              <a:rPr lang="en-IN" sz="1200" dirty="0" smtClean="0"/>
              <a:t/>
            </a:r>
            <a:br>
              <a:rPr lang="en-IN" sz="1200" dirty="0" smtClean="0"/>
            </a:br>
            <a:endParaRPr lang="en-IN" sz="1200" dirty="0"/>
          </a:p>
        </p:txBody>
      </p:sp>
      <p:sp>
        <p:nvSpPr>
          <p:cNvPr id="3" name="Subtitle 2"/>
          <p:cNvSpPr>
            <a:spLocks noGrp="1"/>
          </p:cNvSpPr>
          <p:nvPr>
            <p:ph idx="1"/>
          </p:nvPr>
        </p:nvSpPr>
        <p:spPr>
          <a:xfrm>
            <a:off x="3563888" y="1340768"/>
            <a:ext cx="5122912" cy="5400600"/>
          </a:xfrm>
        </p:spPr>
        <p:txBody>
          <a:bodyPr>
            <a:normAutofit fontScale="85000" lnSpcReduction="10000"/>
          </a:bodyPr>
          <a:lstStyle/>
          <a:p>
            <a:pPr marL="0" indent="0" algn="l">
              <a:buNone/>
            </a:pPr>
            <a:r>
              <a:rPr lang="en-IN" sz="1400" b="1" dirty="0" smtClean="0">
                <a:solidFill>
                  <a:schemeClr val="tx2">
                    <a:lumMod val="50000"/>
                  </a:schemeClr>
                </a:solidFill>
              </a:rPr>
              <a:t>Objective</a:t>
            </a:r>
          </a:p>
          <a:p>
            <a:pPr marL="108000" indent="0">
              <a:spcBef>
                <a:spcPts val="0"/>
              </a:spcBef>
              <a:buNone/>
            </a:pPr>
            <a:r>
              <a:rPr lang="en-IN" sz="1400" dirty="0" smtClean="0"/>
              <a:t> </a:t>
            </a:r>
            <a:r>
              <a:rPr lang="en-IN" sz="1200" dirty="0" smtClean="0"/>
              <a:t>To work in a healthy , innovative and </a:t>
            </a:r>
            <a:r>
              <a:rPr lang="en-IN" sz="1200" dirty="0" smtClean="0"/>
              <a:t>challlenging</a:t>
            </a:r>
            <a:r>
              <a:rPr lang="en-IN" sz="1200" dirty="0" smtClean="0"/>
              <a:t> environment extracting the best out of me, which is Conductive to learn and grow at professional as well as personal level thereby directing my future endeavours as an asset to the Organisation.</a:t>
            </a:r>
          </a:p>
          <a:p>
            <a:pPr marL="108000" indent="0">
              <a:spcBef>
                <a:spcPts val="0"/>
              </a:spcBef>
              <a:buNone/>
            </a:pPr>
            <a:endParaRPr lang="en-IN" sz="1200" dirty="0" smtClean="0"/>
          </a:p>
          <a:p>
            <a:pPr marL="0" indent="0">
              <a:buNone/>
            </a:pPr>
            <a:r>
              <a:rPr lang="en-IN" sz="1400" b="1" dirty="0">
                <a:solidFill>
                  <a:schemeClr val="tx2">
                    <a:lumMod val="50000"/>
                  </a:schemeClr>
                </a:solidFill>
              </a:rPr>
              <a:t>Professional Summary</a:t>
            </a:r>
          </a:p>
          <a:p>
            <a:pPr marL="108000" indent="-171450">
              <a:spcBef>
                <a:spcPts val="0"/>
              </a:spcBef>
            </a:pPr>
            <a:r>
              <a:rPr lang="en-IN" sz="1200" dirty="0" smtClean="0"/>
              <a:t>2+ Years of Experience as BI Developer in </a:t>
            </a:r>
            <a:r>
              <a:rPr lang="en-IN" sz="1200" dirty="0" err="1" smtClean="0"/>
              <a:t>Qlik</a:t>
            </a:r>
            <a:r>
              <a:rPr lang="en-IN" sz="1200" dirty="0" smtClean="0"/>
              <a:t> Development.</a:t>
            </a:r>
          </a:p>
          <a:p>
            <a:pPr marL="108000" indent="-171450">
              <a:spcBef>
                <a:spcPts val="0"/>
              </a:spcBef>
            </a:pPr>
            <a:r>
              <a:rPr lang="en-IN" sz="1200" dirty="0" smtClean="0"/>
              <a:t>Experienced in</a:t>
            </a:r>
          </a:p>
          <a:p>
            <a:pPr marL="216000" indent="-171450">
              <a:spcBef>
                <a:spcPts val="0"/>
              </a:spcBef>
            </a:pPr>
            <a:r>
              <a:rPr lang="en-US" sz="1200" dirty="0" smtClean="0"/>
              <a:t>Design, develop, and test </a:t>
            </a:r>
            <a:r>
              <a:rPr lang="en-US" sz="1200" dirty="0" err="1" smtClean="0"/>
              <a:t>Qlik</a:t>
            </a:r>
            <a:r>
              <a:rPr lang="en-US" sz="1200" dirty="0" smtClean="0"/>
              <a:t> Sense scripts to import data from source systems and test.  </a:t>
            </a:r>
          </a:p>
          <a:p>
            <a:pPr marL="216000" indent="-171450">
              <a:spcBef>
                <a:spcPts val="0"/>
              </a:spcBef>
            </a:pPr>
            <a:r>
              <a:rPr lang="en-US" sz="1200" dirty="0" smtClean="0"/>
              <a:t>Recommend optimal solution to fulfill business requirements. </a:t>
            </a:r>
          </a:p>
          <a:p>
            <a:pPr marL="216000" indent="-171450">
              <a:spcBef>
                <a:spcPts val="0"/>
              </a:spcBef>
            </a:pPr>
            <a:r>
              <a:rPr lang="en-US" sz="1200" dirty="0" smtClean="0"/>
              <a:t>Creating </a:t>
            </a:r>
            <a:r>
              <a:rPr lang="en-US" sz="1200" dirty="0" err="1" smtClean="0"/>
              <a:t>Qlik</a:t>
            </a:r>
            <a:r>
              <a:rPr lang="en-US" sz="1200" dirty="0" smtClean="0"/>
              <a:t> dashboards to meet customer requirements. </a:t>
            </a:r>
            <a:endParaRPr lang="en-US" sz="1200" dirty="0"/>
          </a:p>
          <a:p>
            <a:pPr marL="216000" indent="-171450">
              <a:spcBef>
                <a:spcPts val="0"/>
              </a:spcBef>
            </a:pPr>
            <a:r>
              <a:rPr lang="en-US" sz="1200" dirty="0" smtClean="0"/>
              <a:t>Creating dynamic charts &amp; dashboards style of reports using </a:t>
            </a:r>
            <a:r>
              <a:rPr lang="en-US" sz="1200" dirty="0" err="1" smtClean="0"/>
              <a:t>Qlik</a:t>
            </a:r>
            <a:r>
              <a:rPr lang="en-US" sz="1200" dirty="0" smtClean="0"/>
              <a:t> components / extensions. </a:t>
            </a:r>
          </a:p>
          <a:p>
            <a:pPr marL="216000" indent="-171450">
              <a:spcBef>
                <a:spcPts val="0"/>
              </a:spcBef>
            </a:pPr>
            <a:r>
              <a:rPr lang="en-US" sz="1200" dirty="0" smtClean="0"/>
              <a:t>Loading data from different sources like QVDs, excel files, flat files and external files.</a:t>
            </a:r>
          </a:p>
          <a:p>
            <a:pPr marL="216000" indent="-171450">
              <a:spcBef>
                <a:spcPts val="0"/>
              </a:spcBef>
            </a:pPr>
            <a:r>
              <a:rPr lang="en-US" sz="1200" dirty="0" smtClean="0"/>
              <a:t> Creating QVDs using incremental load. </a:t>
            </a:r>
            <a:endParaRPr lang="en-US" sz="1200" dirty="0"/>
          </a:p>
          <a:p>
            <a:pPr marL="216000" indent="-171450">
              <a:spcBef>
                <a:spcPts val="0"/>
              </a:spcBef>
            </a:pPr>
            <a:r>
              <a:rPr lang="en-US" sz="1200" dirty="0" smtClean="0"/>
              <a:t>Data </a:t>
            </a:r>
            <a:r>
              <a:rPr lang="en-US" sz="1200" dirty="0" err="1" smtClean="0"/>
              <a:t>modelling</a:t>
            </a:r>
            <a:r>
              <a:rPr lang="en-US" sz="1200" dirty="0" smtClean="0"/>
              <a:t> to avoid synthetic keys and circular loops. </a:t>
            </a:r>
            <a:endParaRPr lang="en-US" sz="1200" dirty="0"/>
          </a:p>
          <a:p>
            <a:pPr marL="216000" indent="-171450">
              <a:spcBef>
                <a:spcPts val="0"/>
              </a:spcBef>
            </a:pPr>
            <a:r>
              <a:rPr lang="en-US" sz="1200" dirty="0" smtClean="0"/>
              <a:t>Involved in Requirement gathering &amp; designing. </a:t>
            </a:r>
            <a:endParaRPr lang="en-US" sz="1200" dirty="0"/>
          </a:p>
          <a:p>
            <a:pPr marL="216000" indent="-171450">
              <a:spcBef>
                <a:spcPts val="0"/>
              </a:spcBef>
            </a:pPr>
            <a:r>
              <a:rPr lang="en-US" sz="1200" dirty="0" smtClean="0"/>
              <a:t>Involved in Extracting data from multiple data sources in </a:t>
            </a:r>
            <a:r>
              <a:rPr lang="en-US" sz="1200" dirty="0" err="1" smtClean="0"/>
              <a:t>Qlik</a:t>
            </a:r>
            <a:r>
              <a:rPr lang="en-US" sz="1200" dirty="0" smtClean="0"/>
              <a:t> Sense. </a:t>
            </a:r>
            <a:endParaRPr lang="en-US" sz="1200" dirty="0"/>
          </a:p>
          <a:p>
            <a:pPr marL="216000" indent="-171450">
              <a:spcBef>
                <a:spcPts val="0"/>
              </a:spcBef>
            </a:pPr>
            <a:r>
              <a:rPr lang="en-US" sz="1200" dirty="0" smtClean="0"/>
              <a:t>Maintaining the Production and Development servers and monitoring the usage of the servers. </a:t>
            </a:r>
            <a:endParaRPr lang="en-US" sz="1200" dirty="0"/>
          </a:p>
          <a:p>
            <a:pPr marL="216000" indent="-171450">
              <a:spcBef>
                <a:spcPts val="0"/>
              </a:spcBef>
            </a:pPr>
            <a:r>
              <a:rPr lang="en-US" sz="1200" dirty="0" smtClean="0"/>
              <a:t>Production Support in Report deliverables in monthly, weekly or daily and informing the Business users. </a:t>
            </a:r>
            <a:endParaRPr lang="en-US" sz="1200" dirty="0"/>
          </a:p>
          <a:p>
            <a:pPr marL="216000" indent="-171450">
              <a:spcBef>
                <a:spcPts val="0"/>
              </a:spcBef>
            </a:pPr>
            <a:r>
              <a:rPr lang="en-US" sz="1200" dirty="0" smtClean="0"/>
              <a:t>Determine project goals to ensure the project supports business objectives and strategies. </a:t>
            </a:r>
          </a:p>
          <a:p>
            <a:pPr marL="216000" indent="-171450">
              <a:spcBef>
                <a:spcPts val="0"/>
              </a:spcBef>
            </a:pPr>
            <a:r>
              <a:rPr lang="en-US" sz="1200" dirty="0" smtClean="0"/>
              <a:t>Key point of contact for interaction with Clients for various purpose like project kick off, requirement gathering, development, resolving issues, documentation, sign offs. </a:t>
            </a:r>
            <a:endParaRPr lang="en-US" sz="1200" dirty="0"/>
          </a:p>
          <a:p>
            <a:pPr marL="216000" indent="-171450">
              <a:spcBef>
                <a:spcPts val="0"/>
              </a:spcBef>
            </a:pPr>
            <a:r>
              <a:rPr lang="en-US" sz="1200" dirty="0" smtClean="0"/>
              <a:t>Fluency in techno-functional knowledge of business matters relating to solving business problems. </a:t>
            </a:r>
            <a:endParaRPr lang="en-US" sz="1200" dirty="0"/>
          </a:p>
          <a:p>
            <a:pPr marL="216000" indent="-171450">
              <a:spcBef>
                <a:spcPts val="0"/>
              </a:spcBef>
            </a:pPr>
            <a:r>
              <a:rPr lang="en-US" sz="1200" dirty="0" smtClean="0"/>
              <a:t>Connecting to data sources, importing data and transforming data for Business Intelligence. </a:t>
            </a:r>
            <a:endParaRPr lang="en-US" sz="1200" dirty="0"/>
          </a:p>
          <a:p>
            <a:pPr marL="216000" indent="-171450">
              <a:spcBef>
                <a:spcPts val="0"/>
              </a:spcBef>
            </a:pPr>
            <a:r>
              <a:rPr lang="en-US" sz="1200" dirty="0" smtClean="0"/>
              <a:t>Designed, created and maintained applications. Experience in prototyping, designing, and requirement analysis. </a:t>
            </a:r>
            <a:endParaRPr lang="en-US" sz="1200" dirty="0"/>
          </a:p>
          <a:p>
            <a:pPr marL="216000" indent="-171450">
              <a:spcBef>
                <a:spcPts val="0"/>
              </a:spcBef>
            </a:pPr>
            <a:r>
              <a:rPr lang="en-US" sz="1200" dirty="0" err="1" smtClean="0"/>
              <a:t>Analysed</a:t>
            </a:r>
            <a:r>
              <a:rPr lang="en-US" sz="1200" dirty="0" smtClean="0"/>
              <a:t> data and performed Data cleansing for effective data analysis to ensure data integrity and consistency. </a:t>
            </a:r>
            <a:endParaRPr lang="en-US" sz="1200" dirty="0"/>
          </a:p>
          <a:p>
            <a:pPr marL="216000" indent="-171450">
              <a:spcBef>
                <a:spcPts val="0"/>
              </a:spcBef>
            </a:pPr>
            <a:r>
              <a:rPr lang="en-US" sz="1200" dirty="0" smtClean="0"/>
              <a:t>Data Profiling and Data </a:t>
            </a:r>
            <a:r>
              <a:rPr lang="en-US" sz="1200" dirty="0" err="1" smtClean="0"/>
              <a:t>modelling</a:t>
            </a:r>
            <a:r>
              <a:rPr lang="en-US" sz="1200" dirty="0" smtClean="0"/>
              <a:t> of different Dimensions and facts in accordance to business requirements and reports layout. </a:t>
            </a:r>
            <a:endParaRPr lang="en-US" sz="1200" dirty="0"/>
          </a:p>
          <a:p>
            <a:pPr marL="216000" indent="-171450">
              <a:spcBef>
                <a:spcPts val="0"/>
              </a:spcBef>
            </a:pPr>
            <a:r>
              <a:rPr lang="en-US" sz="1200" dirty="0" smtClean="0"/>
              <a:t>Good expertise in Creating Data </a:t>
            </a:r>
            <a:r>
              <a:rPr lang="en-US" sz="1200" dirty="0" err="1" smtClean="0"/>
              <a:t>Modelling</a:t>
            </a:r>
            <a:r>
              <a:rPr lang="en-US" sz="1200" dirty="0" smtClean="0"/>
              <a:t> from different data sources, to provide end to end solution using </a:t>
            </a:r>
            <a:r>
              <a:rPr lang="en-US" sz="1200" dirty="0" err="1" smtClean="0"/>
              <a:t>Qlik</a:t>
            </a:r>
            <a:r>
              <a:rPr lang="en-US" sz="1200" dirty="0" smtClean="0"/>
              <a:t> Sense and deploying to End users.</a:t>
            </a:r>
            <a:endParaRPr lang="en-IN" sz="1200" dirty="0" smtClean="0"/>
          </a:p>
        </p:txBody>
      </p:sp>
      <p:sp>
        <p:nvSpPr>
          <p:cNvPr id="4" name="Text Placeholder 3"/>
          <p:cNvSpPr>
            <a:spLocks noGrp="1"/>
          </p:cNvSpPr>
          <p:nvPr>
            <p:ph type="body" sz="half" idx="2"/>
          </p:nvPr>
        </p:nvSpPr>
        <p:spPr>
          <a:xfrm>
            <a:off x="457201" y="1435100"/>
            <a:ext cx="2962672" cy="5306268"/>
          </a:xfrm>
          <a:solidFill>
            <a:schemeClr val="tx2">
              <a:lumMod val="75000"/>
            </a:schemeClr>
          </a:solidFill>
          <a:ln>
            <a:solidFill>
              <a:schemeClr val="tx2">
                <a:lumMod val="40000"/>
                <a:lumOff val="60000"/>
              </a:schemeClr>
            </a:solidFill>
          </a:ln>
        </p:spPr>
        <p:txBody>
          <a:bodyPr/>
          <a:lstStyle/>
          <a:p>
            <a:r>
              <a:rPr lang="en-IN" b="1" dirty="0" smtClean="0">
                <a:solidFill>
                  <a:schemeClr val="bg1"/>
                </a:solidFill>
              </a:rPr>
              <a:t>Core Competencies</a:t>
            </a:r>
          </a:p>
          <a:p>
            <a:pPr marL="144000" indent="-285750">
              <a:spcBef>
                <a:spcPts val="0"/>
              </a:spcBef>
              <a:buFont typeface="Arial" pitchFamily="34" charset="0"/>
              <a:buChar char="•"/>
            </a:pPr>
            <a:r>
              <a:rPr lang="en-IN" sz="1100" dirty="0" err="1" smtClean="0">
                <a:solidFill>
                  <a:schemeClr val="bg1"/>
                </a:solidFill>
              </a:rPr>
              <a:t>Qlik</a:t>
            </a:r>
            <a:r>
              <a:rPr lang="en-IN" sz="1100" dirty="0" smtClean="0">
                <a:solidFill>
                  <a:schemeClr val="bg1"/>
                </a:solidFill>
              </a:rPr>
              <a:t> Sense</a:t>
            </a:r>
          </a:p>
          <a:p>
            <a:pPr marL="144000" indent="-285750">
              <a:spcBef>
                <a:spcPts val="0"/>
              </a:spcBef>
              <a:buFont typeface="Arial" pitchFamily="34" charset="0"/>
              <a:buChar char="•"/>
            </a:pPr>
            <a:r>
              <a:rPr lang="en-IN" sz="1100" dirty="0" smtClean="0">
                <a:solidFill>
                  <a:schemeClr val="bg1"/>
                </a:solidFill>
              </a:rPr>
              <a:t>Python</a:t>
            </a:r>
          </a:p>
          <a:p>
            <a:pPr marL="144000" indent="-285750">
              <a:spcBef>
                <a:spcPts val="0"/>
              </a:spcBef>
              <a:buFont typeface="Arial" pitchFamily="34" charset="0"/>
              <a:buChar char="•"/>
            </a:pPr>
            <a:r>
              <a:rPr lang="en-IN" sz="1100" dirty="0" smtClean="0">
                <a:solidFill>
                  <a:schemeClr val="bg1"/>
                </a:solidFill>
              </a:rPr>
              <a:t>SQL/T-SQL</a:t>
            </a:r>
          </a:p>
          <a:p>
            <a:pPr marL="144000" indent="-285750">
              <a:spcBef>
                <a:spcPts val="0"/>
              </a:spcBef>
              <a:buFont typeface="Arial" pitchFamily="34" charset="0"/>
              <a:buChar char="•"/>
            </a:pPr>
            <a:r>
              <a:rPr lang="en-IN" sz="1100" dirty="0" smtClean="0">
                <a:solidFill>
                  <a:schemeClr val="bg1"/>
                </a:solidFill>
              </a:rPr>
              <a:t>HTML</a:t>
            </a:r>
          </a:p>
          <a:p>
            <a:pPr marL="144000" indent="-285750">
              <a:spcBef>
                <a:spcPts val="0"/>
              </a:spcBef>
              <a:buFont typeface="Arial" pitchFamily="34" charset="0"/>
              <a:buChar char="•"/>
            </a:pPr>
            <a:r>
              <a:rPr lang="en-IN" sz="1100" dirty="0" smtClean="0">
                <a:solidFill>
                  <a:schemeClr val="bg1"/>
                </a:solidFill>
              </a:rPr>
              <a:t>CSS</a:t>
            </a:r>
          </a:p>
          <a:p>
            <a:pPr marL="144000" indent="-285750">
              <a:spcBef>
                <a:spcPts val="0"/>
              </a:spcBef>
              <a:buFont typeface="Arial" pitchFamily="34" charset="0"/>
              <a:buChar char="•"/>
            </a:pPr>
            <a:r>
              <a:rPr lang="en-IN" sz="1100" dirty="0" err="1" smtClean="0">
                <a:solidFill>
                  <a:schemeClr val="bg1"/>
                </a:solidFill>
              </a:rPr>
              <a:t>Javascript</a:t>
            </a:r>
            <a:endParaRPr lang="en-IN" sz="1100" dirty="0" smtClean="0">
              <a:solidFill>
                <a:schemeClr val="bg1"/>
              </a:solidFill>
            </a:endParaRPr>
          </a:p>
          <a:p>
            <a:pPr marL="144000" indent="-285750">
              <a:spcBef>
                <a:spcPts val="0"/>
              </a:spcBef>
              <a:buFont typeface="Arial" pitchFamily="34" charset="0"/>
              <a:buChar char="•"/>
            </a:pPr>
            <a:r>
              <a:rPr lang="en-IN" sz="1100" dirty="0" smtClean="0">
                <a:solidFill>
                  <a:schemeClr val="bg1"/>
                </a:solidFill>
              </a:rPr>
              <a:t>Excel</a:t>
            </a:r>
          </a:p>
          <a:p>
            <a:pPr marL="144000" indent="-285750">
              <a:spcBef>
                <a:spcPts val="0"/>
              </a:spcBef>
              <a:buFont typeface="Arial" pitchFamily="34" charset="0"/>
              <a:buChar char="•"/>
            </a:pPr>
            <a:endParaRPr lang="en-IN" dirty="0" smtClean="0"/>
          </a:p>
          <a:p>
            <a:r>
              <a:rPr lang="en-IN" b="1" dirty="0">
                <a:solidFill>
                  <a:schemeClr val="bg1"/>
                </a:solidFill>
              </a:rPr>
              <a:t>Education Qualification</a:t>
            </a:r>
          </a:p>
          <a:p>
            <a:pPr marL="279450" lvl="1" indent="-171450">
              <a:spcBef>
                <a:spcPts val="0"/>
              </a:spcBef>
              <a:buFont typeface="Arial" pitchFamily="34" charset="0"/>
              <a:buChar char="•"/>
            </a:pPr>
            <a:r>
              <a:rPr lang="en-IN" sz="1100" dirty="0" err="1" smtClean="0">
                <a:solidFill>
                  <a:schemeClr val="bg1"/>
                </a:solidFill>
              </a:rPr>
              <a:t>B.Tech</a:t>
            </a:r>
            <a:r>
              <a:rPr lang="en-IN" sz="1100" dirty="0" smtClean="0">
                <a:solidFill>
                  <a:schemeClr val="bg1"/>
                </a:solidFill>
              </a:rPr>
              <a:t>, ABES Engineering College</a:t>
            </a:r>
          </a:p>
          <a:p>
            <a:pPr marL="108000" lvl="1">
              <a:spcBef>
                <a:spcPts val="0"/>
              </a:spcBef>
            </a:pPr>
            <a:r>
              <a:rPr lang="en-IN" sz="1050" dirty="0">
                <a:solidFill>
                  <a:schemeClr val="bg1"/>
                </a:solidFill>
              </a:rPr>
              <a:t> </a:t>
            </a:r>
            <a:r>
              <a:rPr lang="en-IN" sz="1050" dirty="0" smtClean="0">
                <a:solidFill>
                  <a:schemeClr val="bg1"/>
                </a:solidFill>
              </a:rPr>
              <a:t>     </a:t>
            </a:r>
            <a:r>
              <a:rPr lang="en-IN" sz="1050" dirty="0" smtClean="0">
                <a:solidFill>
                  <a:schemeClr val="bg1"/>
                </a:solidFill>
              </a:rPr>
              <a:t>Aug 2014 – June 2018</a:t>
            </a:r>
            <a:endParaRPr lang="en-IN" sz="1400" b="1" dirty="0" smtClean="0">
              <a:solidFill>
                <a:schemeClr val="bg1"/>
              </a:solidFill>
            </a:endParaRPr>
          </a:p>
          <a:p>
            <a:pPr marL="279450" lvl="1" indent="-171450">
              <a:spcBef>
                <a:spcPts val="0"/>
              </a:spcBef>
              <a:buFont typeface="Arial" pitchFamily="34" charset="0"/>
              <a:buChar char="•"/>
            </a:pPr>
            <a:r>
              <a:rPr lang="en-IN" sz="1100" dirty="0" smtClean="0">
                <a:solidFill>
                  <a:schemeClr val="bg1"/>
                </a:solidFill>
              </a:rPr>
              <a:t>Intermediate, Sun Valley International School</a:t>
            </a:r>
          </a:p>
          <a:p>
            <a:pPr marL="108000" lvl="1">
              <a:spcBef>
                <a:spcPts val="0"/>
              </a:spcBef>
            </a:pPr>
            <a:r>
              <a:rPr lang="en-IN" sz="1050" dirty="0" smtClean="0">
                <a:solidFill>
                  <a:schemeClr val="bg1"/>
                </a:solidFill>
              </a:rPr>
              <a:t>      Apr 2012 – Mar 2014</a:t>
            </a:r>
            <a:endParaRPr lang="en-IN" sz="1400" b="1" dirty="0" smtClean="0">
              <a:solidFill>
                <a:schemeClr val="bg1"/>
              </a:solidFill>
            </a:endParaRPr>
          </a:p>
          <a:p>
            <a:pPr marL="279450" lvl="1" indent="-171450">
              <a:spcBef>
                <a:spcPts val="0"/>
              </a:spcBef>
              <a:buFont typeface="Arial" pitchFamily="34" charset="0"/>
              <a:buChar char="•"/>
            </a:pPr>
            <a:r>
              <a:rPr lang="en-IN" sz="1100" dirty="0" smtClean="0">
                <a:solidFill>
                  <a:schemeClr val="bg1"/>
                </a:solidFill>
              </a:rPr>
              <a:t>Matriculation, Sun Valley International School</a:t>
            </a:r>
          </a:p>
          <a:p>
            <a:pPr marL="108000" lvl="1">
              <a:spcBef>
                <a:spcPts val="0"/>
              </a:spcBef>
            </a:pPr>
            <a:r>
              <a:rPr lang="en-IN" sz="1050" dirty="0" smtClean="0">
                <a:solidFill>
                  <a:schemeClr val="bg1"/>
                </a:solidFill>
              </a:rPr>
              <a:t>      Apr 2011- Mar 2012</a:t>
            </a:r>
          </a:p>
          <a:p>
            <a:pPr marL="0" lvl="1"/>
            <a:endParaRPr lang="en-IN" sz="1400" b="1" dirty="0" smtClean="0">
              <a:solidFill>
                <a:schemeClr val="bg1"/>
              </a:solidFill>
            </a:endParaRPr>
          </a:p>
          <a:p>
            <a:pPr marL="0" lvl="1"/>
            <a:r>
              <a:rPr lang="en-IN" sz="1400" b="1" dirty="0" smtClean="0">
                <a:solidFill>
                  <a:schemeClr val="bg1"/>
                </a:solidFill>
              </a:rPr>
              <a:t>Certifications</a:t>
            </a:r>
            <a:endParaRPr lang="en-IN" sz="1400" b="1" dirty="0">
              <a:solidFill>
                <a:schemeClr val="bg1"/>
              </a:solidFill>
            </a:endParaRPr>
          </a:p>
          <a:p>
            <a:pPr marL="171450" lvl="1" indent="-171450">
              <a:buFont typeface="Arial" pitchFamily="34" charset="0"/>
              <a:buChar char="•"/>
            </a:pPr>
            <a:r>
              <a:rPr lang="en-IN" sz="1050" dirty="0" smtClean="0">
                <a:solidFill>
                  <a:schemeClr val="bg1"/>
                </a:solidFill>
              </a:rPr>
              <a:t> </a:t>
            </a:r>
            <a:r>
              <a:rPr lang="en-IN" sz="1100" dirty="0">
                <a:solidFill>
                  <a:schemeClr val="bg1"/>
                </a:solidFill>
              </a:rPr>
              <a:t>NPTEL Certificate for Data Science IIT Madras</a:t>
            </a:r>
          </a:p>
          <a:p>
            <a:endParaRPr lang="en-US" b="1" dirty="0" smtClean="0">
              <a:solidFill>
                <a:schemeClr val="bg1"/>
              </a:solidFill>
            </a:endParaRPr>
          </a:p>
          <a:p>
            <a:r>
              <a:rPr lang="en-US" b="1" dirty="0" smtClean="0">
                <a:solidFill>
                  <a:schemeClr val="bg1"/>
                </a:solidFill>
              </a:rPr>
              <a:t>Personal Details</a:t>
            </a:r>
            <a:r>
              <a:rPr lang="en-US" dirty="0" smtClean="0">
                <a:solidFill>
                  <a:schemeClr val="bg1"/>
                </a:solidFill>
              </a:rPr>
              <a:t> </a:t>
            </a:r>
          </a:p>
          <a:p>
            <a:pPr marL="171450" indent="-171450">
              <a:buFont typeface="Arial" pitchFamily="34" charset="0"/>
              <a:buChar char="•"/>
            </a:pPr>
            <a:r>
              <a:rPr lang="en-US" sz="1100" dirty="0" smtClean="0">
                <a:solidFill>
                  <a:schemeClr val="bg1"/>
                </a:solidFill>
              </a:rPr>
              <a:t>Father's Name: Mr. Ashok Mishra </a:t>
            </a:r>
          </a:p>
          <a:p>
            <a:pPr marL="171450" indent="-171450">
              <a:buFont typeface="Arial" pitchFamily="34" charset="0"/>
              <a:buChar char="•"/>
            </a:pPr>
            <a:r>
              <a:rPr lang="en-US" sz="1100" dirty="0" smtClean="0">
                <a:solidFill>
                  <a:schemeClr val="bg1"/>
                </a:solidFill>
              </a:rPr>
              <a:t>D.O.B : January 07, 1998 </a:t>
            </a:r>
          </a:p>
          <a:p>
            <a:pPr marL="171450" indent="-171450">
              <a:buFont typeface="Arial" pitchFamily="34" charset="0"/>
              <a:buChar char="•"/>
            </a:pPr>
            <a:r>
              <a:rPr lang="en-US" sz="1100" dirty="0" smtClean="0">
                <a:solidFill>
                  <a:schemeClr val="bg1"/>
                </a:solidFill>
              </a:rPr>
              <a:t>Language : English, Hindi</a:t>
            </a:r>
            <a:endParaRPr lang="en-IN" sz="1100" dirty="0">
              <a:solidFill>
                <a:schemeClr val="bg1"/>
              </a:solidFill>
            </a:endParaRPr>
          </a:p>
        </p:txBody>
      </p:sp>
      <p:sp>
        <p:nvSpPr>
          <p:cNvPr id="5" name="TextBox 4"/>
          <p:cNvSpPr txBox="1"/>
          <p:nvPr/>
        </p:nvSpPr>
        <p:spPr>
          <a:xfrm>
            <a:off x="0" y="260648"/>
            <a:ext cx="9144000" cy="369332"/>
          </a:xfrm>
          <a:prstGeom prst="rect">
            <a:avLst/>
          </a:prstGeom>
          <a:noFill/>
        </p:spPr>
        <p:txBody>
          <a:bodyPr wrap="square" rtlCol="0">
            <a:spAutoFit/>
          </a:bodyPr>
          <a:lstStyle/>
          <a:p>
            <a:pPr algn="ctr"/>
            <a:r>
              <a:rPr lang="en-IN" b="1" u="sng" dirty="0" smtClean="0">
                <a:solidFill>
                  <a:schemeClr val="tx2">
                    <a:lumMod val="50000"/>
                  </a:schemeClr>
                </a:solidFill>
                <a:latin typeface="Bookman Old Style" pitchFamily="18" charset="0"/>
              </a:rPr>
              <a:t>Resume</a:t>
            </a:r>
            <a:endParaRPr lang="en-IN" b="1" u="sng" dirty="0">
              <a:solidFill>
                <a:schemeClr val="tx2">
                  <a:lumMod val="50000"/>
                </a:schemeClr>
              </a:solidFill>
              <a:latin typeface="Bookman Old Style" pitchFamily="18" charset="0"/>
            </a:endParaRPr>
          </a:p>
        </p:txBody>
      </p:sp>
    </p:spTree>
    <p:extLst>
      <p:ext uri="{BB962C8B-B14F-4D97-AF65-F5344CB8AC3E}">
        <p14:creationId xmlns:p14="http://schemas.microsoft.com/office/powerpoint/2010/main" val="375898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67544" y="188640"/>
            <a:ext cx="8496944" cy="6336704"/>
          </a:xfrm>
        </p:spPr>
        <p:txBody>
          <a:bodyPr>
            <a:normAutofit fontScale="70000" lnSpcReduction="20000"/>
          </a:bodyPr>
          <a:lstStyle/>
          <a:p>
            <a:pPr>
              <a:lnSpc>
                <a:spcPct val="110000"/>
              </a:lnSpc>
            </a:pPr>
            <a:r>
              <a:rPr lang="en-IN" sz="1700" b="1" dirty="0">
                <a:solidFill>
                  <a:schemeClr val="tx2">
                    <a:lumMod val="50000"/>
                  </a:schemeClr>
                </a:solidFill>
              </a:rPr>
              <a:t>Work Experience</a:t>
            </a:r>
          </a:p>
          <a:p>
            <a:pPr marL="108000" indent="-285750">
              <a:spcBef>
                <a:spcPts val="0"/>
              </a:spcBef>
              <a:buFont typeface="Arial" pitchFamily="34" charset="0"/>
              <a:buChar char="•"/>
            </a:pPr>
            <a:r>
              <a:rPr lang="en-US" dirty="0" smtClean="0"/>
              <a:t>Currently working as BI Developer with </a:t>
            </a:r>
            <a:r>
              <a:rPr lang="en-US" dirty="0" err="1" smtClean="0"/>
              <a:t>Lagozon</a:t>
            </a:r>
            <a:r>
              <a:rPr lang="en-US" dirty="0" smtClean="0"/>
              <a:t> Technologies Private Limited from Sep 2020 – Till Date.</a:t>
            </a:r>
          </a:p>
          <a:p>
            <a:pPr marL="108000" indent="-285750">
              <a:spcBef>
                <a:spcPts val="0"/>
              </a:spcBef>
              <a:buFont typeface="Arial" pitchFamily="34" charset="0"/>
              <a:buChar char="•"/>
            </a:pPr>
            <a:r>
              <a:rPr lang="en-US" dirty="0" smtClean="0"/>
              <a:t>Previously employed as Quality Engineer - Analytics at </a:t>
            </a:r>
            <a:r>
              <a:rPr lang="en-US" dirty="0" err="1" smtClean="0"/>
              <a:t>Agtec</a:t>
            </a:r>
            <a:r>
              <a:rPr lang="en-US" dirty="0" smtClean="0"/>
              <a:t> Industries from Jun 2018 – Sep 2020</a:t>
            </a:r>
          </a:p>
          <a:p>
            <a:endParaRPr lang="en-US" dirty="0"/>
          </a:p>
          <a:p>
            <a:pPr>
              <a:lnSpc>
                <a:spcPct val="110000"/>
              </a:lnSpc>
            </a:pPr>
            <a:r>
              <a:rPr lang="en-US" sz="1700" b="1" dirty="0">
                <a:solidFill>
                  <a:schemeClr val="tx2">
                    <a:lumMod val="50000"/>
                  </a:schemeClr>
                </a:solidFill>
              </a:rPr>
              <a:t>PROJECT DETAILS:</a:t>
            </a:r>
          </a:p>
          <a:p>
            <a:r>
              <a:rPr lang="en-US" dirty="0" smtClean="0">
                <a:solidFill>
                  <a:schemeClr val="tx2">
                    <a:lumMod val="50000"/>
                  </a:schemeClr>
                </a:solidFill>
              </a:rPr>
              <a:t>▪ </a:t>
            </a:r>
            <a:r>
              <a:rPr lang="en-US" b="1" dirty="0" smtClean="0">
                <a:solidFill>
                  <a:schemeClr val="tx2">
                    <a:lumMod val="50000"/>
                  </a:schemeClr>
                </a:solidFill>
              </a:rPr>
              <a:t>Client: Pharmaceutical</a:t>
            </a:r>
          </a:p>
          <a:p>
            <a:r>
              <a:rPr lang="en-US" b="1" dirty="0" smtClean="0">
                <a:solidFill>
                  <a:schemeClr val="tx2">
                    <a:lumMod val="50000"/>
                  </a:schemeClr>
                </a:solidFill>
              </a:rPr>
              <a:t>▪ Position: </a:t>
            </a:r>
            <a:r>
              <a:rPr lang="en-US" b="1" dirty="0" err="1" smtClean="0">
                <a:solidFill>
                  <a:schemeClr val="tx2">
                    <a:lumMod val="50000"/>
                  </a:schemeClr>
                </a:solidFill>
              </a:rPr>
              <a:t>Qlik</a:t>
            </a:r>
            <a:r>
              <a:rPr lang="en-US" b="1" dirty="0" smtClean="0">
                <a:solidFill>
                  <a:schemeClr val="tx2">
                    <a:lumMod val="50000"/>
                  </a:schemeClr>
                </a:solidFill>
              </a:rPr>
              <a:t> Developer </a:t>
            </a:r>
          </a:p>
          <a:p>
            <a:r>
              <a:rPr lang="en-US" b="1" dirty="0" smtClean="0">
                <a:solidFill>
                  <a:schemeClr val="tx2">
                    <a:lumMod val="50000"/>
                  </a:schemeClr>
                </a:solidFill>
              </a:rPr>
              <a:t>▪ Tool: </a:t>
            </a:r>
            <a:r>
              <a:rPr lang="en-US" b="1" dirty="0" err="1" smtClean="0">
                <a:solidFill>
                  <a:schemeClr val="tx2">
                    <a:lumMod val="50000"/>
                  </a:schemeClr>
                </a:solidFill>
              </a:rPr>
              <a:t>Qlik</a:t>
            </a:r>
            <a:r>
              <a:rPr lang="en-US" b="1" dirty="0" smtClean="0">
                <a:solidFill>
                  <a:schemeClr val="tx2">
                    <a:lumMod val="50000"/>
                  </a:schemeClr>
                </a:solidFill>
              </a:rPr>
              <a:t> Sense </a:t>
            </a:r>
          </a:p>
          <a:p>
            <a:r>
              <a:rPr lang="en-US" b="1" dirty="0" smtClean="0">
                <a:solidFill>
                  <a:schemeClr val="tx2">
                    <a:lumMod val="50000"/>
                  </a:schemeClr>
                </a:solidFill>
              </a:rPr>
              <a:t>▪ Data Source: SAP , REST API, Excel</a:t>
            </a:r>
          </a:p>
          <a:p>
            <a:r>
              <a:rPr lang="en-US" b="1" dirty="0" smtClean="0">
                <a:solidFill>
                  <a:schemeClr val="tx2">
                    <a:lumMod val="50000"/>
                  </a:schemeClr>
                </a:solidFill>
              </a:rPr>
              <a:t>▪ Roles &amp; Responsibilities: </a:t>
            </a:r>
          </a:p>
          <a:p>
            <a:r>
              <a:rPr lang="en-US" b="1" dirty="0" smtClean="0">
                <a:solidFill>
                  <a:schemeClr val="tx2">
                    <a:lumMod val="50000"/>
                  </a:schemeClr>
                </a:solidFill>
              </a:rPr>
              <a:t>▪ Key Deliverables: Operations</a:t>
            </a:r>
          </a:p>
          <a:p>
            <a:r>
              <a:rPr lang="en-US" dirty="0" smtClean="0"/>
              <a:t>     ▪ Did requirement gathering sessions with user.</a:t>
            </a:r>
          </a:p>
          <a:p>
            <a:r>
              <a:rPr lang="en-US" dirty="0" smtClean="0"/>
              <a:t>     ▪ Data extraction, created QVDs, Cleaned Data , performed data </a:t>
            </a:r>
            <a:r>
              <a:rPr lang="en-US" dirty="0" err="1" smtClean="0"/>
              <a:t>modelling</a:t>
            </a:r>
            <a:r>
              <a:rPr lang="en-US" dirty="0" smtClean="0"/>
              <a:t>. </a:t>
            </a:r>
          </a:p>
          <a:p>
            <a:r>
              <a:rPr lang="en-US" dirty="0" smtClean="0"/>
              <a:t>     ▪ Designed and Developed Dashboards and reports. </a:t>
            </a:r>
          </a:p>
          <a:p>
            <a:r>
              <a:rPr lang="en-US" dirty="0" smtClean="0"/>
              <a:t>     ▪ Data testing and reviews with users to fine tune the application. </a:t>
            </a:r>
          </a:p>
          <a:p>
            <a:r>
              <a:rPr lang="en-US" dirty="0" smtClean="0"/>
              <a:t>      ▪ Managed QMC, Created Stream, Published App and Provided Access to Users Using QMC. </a:t>
            </a:r>
          </a:p>
          <a:p>
            <a:endParaRPr lang="en-US" dirty="0"/>
          </a:p>
          <a:p>
            <a:r>
              <a:rPr lang="en-US" b="1" dirty="0" smtClean="0">
                <a:solidFill>
                  <a:schemeClr val="tx2">
                    <a:lumMod val="50000"/>
                  </a:schemeClr>
                </a:solidFill>
              </a:rPr>
              <a:t>▪ Client: Pharmaceutical</a:t>
            </a:r>
          </a:p>
          <a:p>
            <a:r>
              <a:rPr lang="en-US" b="1" dirty="0" smtClean="0">
                <a:solidFill>
                  <a:schemeClr val="tx2">
                    <a:lumMod val="50000"/>
                  </a:schemeClr>
                </a:solidFill>
              </a:rPr>
              <a:t>▪ Position: </a:t>
            </a:r>
            <a:r>
              <a:rPr lang="en-US" b="1" dirty="0" err="1" smtClean="0">
                <a:solidFill>
                  <a:schemeClr val="tx2">
                    <a:lumMod val="50000"/>
                  </a:schemeClr>
                </a:solidFill>
              </a:rPr>
              <a:t>Qlik</a:t>
            </a:r>
            <a:r>
              <a:rPr lang="en-US" b="1" dirty="0" smtClean="0">
                <a:solidFill>
                  <a:schemeClr val="tx2">
                    <a:lumMod val="50000"/>
                  </a:schemeClr>
                </a:solidFill>
              </a:rPr>
              <a:t> Developer </a:t>
            </a:r>
          </a:p>
          <a:p>
            <a:r>
              <a:rPr lang="en-US" b="1" dirty="0" smtClean="0">
                <a:solidFill>
                  <a:schemeClr val="tx2">
                    <a:lumMod val="50000"/>
                  </a:schemeClr>
                </a:solidFill>
              </a:rPr>
              <a:t>▪ Tool:  </a:t>
            </a:r>
            <a:r>
              <a:rPr lang="en-US" b="1" dirty="0" err="1" smtClean="0">
                <a:solidFill>
                  <a:schemeClr val="tx2">
                    <a:lumMod val="50000"/>
                  </a:schemeClr>
                </a:solidFill>
              </a:rPr>
              <a:t>Qlik</a:t>
            </a:r>
            <a:r>
              <a:rPr lang="en-US" b="1" dirty="0" smtClean="0">
                <a:solidFill>
                  <a:schemeClr val="tx2">
                    <a:lumMod val="50000"/>
                  </a:schemeClr>
                </a:solidFill>
              </a:rPr>
              <a:t> Sense </a:t>
            </a:r>
          </a:p>
          <a:p>
            <a:r>
              <a:rPr lang="en-US" b="1" dirty="0" smtClean="0">
                <a:solidFill>
                  <a:schemeClr val="tx2">
                    <a:lumMod val="50000"/>
                  </a:schemeClr>
                </a:solidFill>
              </a:rPr>
              <a:t>▪ Data Source: SAP , REST API, Excel</a:t>
            </a:r>
          </a:p>
          <a:p>
            <a:r>
              <a:rPr lang="en-US" b="1" dirty="0" smtClean="0">
                <a:solidFill>
                  <a:schemeClr val="tx2">
                    <a:lumMod val="50000"/>
                  </a:schemeClr>
                </a:solidFill>
              </a:rPr>
              <a:t>▪ Roles &amp; Responsibilities: </a:t>
            </a:r>
          </a:p>
          <a:p>
            <a:r>
              <a:rPr lang="en-US" b="1" dirty="0" smtClean="0">
                <a:solidFill>
                  <a:schemeClr val="tx2">
                    <a:lumMod val="50000"/>
                  </a:schemeClr>
                </a:solidFill>
              </a:rPr>
              <a:t>▪ Key Deliverables: Finance </a:t>
            </a:r>
          </a:p>
          <a:p>
            <a:r>
              <a:rPr lang="en-US" dirty="0" smtClean="0"/>
              <a:t>     ▪ Did requirement gathering sessions with user.</a:t>
            </a:r>
          </a:p>
          <a:p>
            <a:r>
              <a:rPr lang="en-US" dirty="0" smtClean="0"/>
              <a:t>     ▪ Data extraction, created QVDs, performed data </a:t>
            </a:r>
            <a:r>
              <a:rPr lang="en-US" dirty="0" err="1" smtClean="0"/>
              <a:t>modelling</a:t>
            </a:r>
            <a:r>
              <a:rPr lang="en-US" dirty="0" smtClean="0"/>
              <a:t>. </a:t>
            </a:r>
          </a:p>
          <a:p>
            <a:r>
              <a:rPr lang="en-US" dirty="0" smtClean="0"/>
              <a:t>     ▪ Designed and Developed Dashboards and reports. </a:t>
            </a:r>
          </a:p>
          <a:p>
            <a:r>
              <a:rPr lang="en-US" dirty="0" smtClean="0"/>
              <a:t>     ▪ Data testing and reviews with users to fine tune the application. </a:t>
            </a:r>
          </a:p>
          <a:p>
            <a:r>
              <a:rPr lang="en-US" dirty="0" smtClean="0"/>
              <a:t>     ▪ Managed QMC, Created Stream, Published App and Provided Access to Users Using QMC. </a:t>
            </a:r>
          </a:p>
          <a:p>
            <a:endParaRPr lang="en-US" dirty="0" smtClean="0"/>
          </a:p>
          <a:p>
            <a:r>
              <a:rPr lang="en-US" b="1" dirty="0" smtClean="0">
                <a:solidFill>
                  <a:schemeClr val="tx2">
                    <a:lumMod val="50000"/>
                  </a:schemeClr>
                </a:solidFill>
              </a:rPr>
              <a:t>▪ Client: Government </a:t>
            </a:r>
          </a:p>
          <a:p>
            <a:r>
              <a:rPr lang="en-US" b="1" dirty="0" smtClean="0">
                <a:solidFill>
                  <a:schemeClr val="tx2">
                    <a:lumMod val="50000"/>
                  </a:schemeClr>
                </a:solidFill>
              </a:rPr>
              <a:t>▪ Position: </a:t>
            </a:r>
            <a:r>
              <a:rPr lang="en-US" b="1" dirty="0" err="1" smtClean="0">
                <a:solidFill>
                  <a:schemeClr val="tx2">
                    <a:lumMod val="50000"/>
                  </a:schemeClr>
                </a:solidFill>
              </a:rPr>
              <a:t>Qlik</a:t>
            </a:r>
            <a:r>
              <a:rPr lang="en-US" b="1" dirty="0" smtClean="0">
                <a:solidFill>
                  <a:schemeClr val="tx2">
                    <a:lumMod val="50000"/>
                  </a:schemeClr>
                </a:solidFill>
              </a:rPr>
              <a:t> Developer </a:t>
            </a:r>
          </a:p>
          <a:p>
            <a:r>
              <a:rPr lang="en-US" b="1" dirty="0" smtClean="0">
                <a:solidFill>
                  <a:schemeClr val="tx2">
                    <a:lumMod val="50000"/>
                  </a:schemeClr>
                </a:solidFill>
              </a:rPr>
              <a:t>▪ Tool: </a:t>
            </a:r>
            <a:r>
              <a:rPr lang="en-US" b="1" dirty="0" err="1" smtClean="0">
                <a:solidFill>
                  <a:schemeClr val="tx2">
                    <a:lumMod val="50000"/>
                  </a:schemeClr>
                </a:solidFill>
              </a:rPr>
              <a:t>Qlik</a:t>
            </a:r>
            <a:r>
              <a:rPr lang="en-US" b="1" dirty="0" smtClean="0">
                <a:solidFill>
                  <a:schemeClr val="tx2">
                    <a:lumMod val="50000"/>
                  </a:schemeClr>
                </a:solidFill>
              </a:rPr>
              <a:t> Sense </a:t>
            </a:r>
          </a:p>
          <a:p>
            <a:r>
              <a:rPr lang="en-US" b="1" dirty="0" smtClean="0">
                <a:solidFill>
                  <a:schemeClr val="tx2">
                    <a:lumMod val="50000"/>
                  </a:schemeClr>
                </a:solidFill>
              </a:rPr>
              <a:t>▪ Data Source: Oracle </a:t>
            </a:r>
          </a:p>
          <a:p>
            <a:r>
              <a:rPr lang="en-US" b="1" dirty="0" smtClean="0">
                <a:solidFill>
                  <a:schemeClr val="tx2">
                    <a:lumMod val="50000"/>
                  </a:schemeClr>
                </a:solidFill>
              </a:rPr>
              <a:t>▪ Roles &amp; Responsibilities: </a:t>
            </a:r>
          </a:p>
          <a:p>
            <a:r>
              <a:rPr lang="en-US" b="1" dirty="0" smtClean="0">
                <a:solidFill>
                  <a:schemeClr val="tx2">
                    <a:lumMod val="50000"/>
                  </a:schemeClr>
                </a:solidFill>
              </a:rPr>
              <a:t>▪ Key Deliverables: HR Analytics, BTS Dashboard </a:t>
            </a:r>
          </a:p>
          <a:p>
            <a:r>
              <a:rPr lang="en-US" dirty="0" smtClean="0"/>
              <a:t>     ▪ Did requirement gathering sessions with users, discussed the technical details with IT team </a:t>
            </a:r>
          </a:p>
          <a:p>
            <a:r>
              <a:rPr lang="en-US" dirty="0" smtClean="0"/>
              <a:t>     ▪ Decode the SQL query as provided to identify the tables, fields, joins and conditions. </a:t>
            </a:r>
          </a:p>
          <a:p>
            <a:r>
              <a:rPr lang="en-US" dirty="0" smtClean="0"/>
              <a:t>     ▪ Data extraction, created QVDs, performed data </a:t>
            </a:r>
            <a:r>
              <a:rPr lang="en-US" dirty="0" err="1" smtClean="0"/>
              <a:t>modelling</a:t>
            </a:r>
            <a:r>
              <a:rPr lang="en-US" dirty="0" smtClean="0"/>
              <a:t>. </a:t>
            </a:r>
          </a:p>
          <a:p>
            <a:r>
              <a:rPr lang="en-US" dirty="0" smtClean="0"/>
              <a:t>     ▪ Designed and Developed Dashboards and reports. </a:t>
            </a:r>
          </a:p>
          <a:p>
            <a:r>
              <a:rPr lang="en-US" dirty="0" smtClean="0"/>
              <a:t>     ▪ Data testing and reviews with users to fine tune the application. </a:t>
            </a:r>
          </a:p>
          <a:p>
            <a:endParaRPr lang="en-US" dirty="0"/>
          </a:p>
        </p:txBody>
      </p:sp>
    </p:spTree>
    <p:extLst>
      <p:ext uri="{BB962C8B-B14F-4D97-AF65-F5344CB8AC3E}">
        <p14:creationId xmlns:p14="http://schemas.microsoft.com/office/powerpoint/2010/main" val="4100418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67544" y="188640"/>
            <a:ext cx="8496944" cy="6336704"/>
          </a:xfrm>
        </p:spPr>
        <p:txBody>
          <a:bodyPr>
            <a:normAutofit/>
          </a:bodyPr>
          <a:lstStyle/>
          <a:p>
            <a:endParaRPr lang="en-US" dirty="0"/>
          </a:p>
          <a:p>
            <a:r>
              <a:rPr lang="en-US" sz="1050" b="1" dirty="0" smtClean="0">
                <a:solidFill>
                  <a:schemeClr val="tx2">
                    <a:lumMod val="50000"/>
                  </a:schemeClr>
                </a:solidFill>
              </a:rPr>
              <a:t>▪ Client: Government </a:t>
            </a:r>
          </a:p>
          <a:p>
            <a:r>
              <a:rPr lang="en-US" sz="1050" b="1" dirty="0" smtClean="0">
                <a:solidFill>
                  <a:schemeClr val="tx2">
                    <a:lumMod val="50000"/>
                  </a:schemeClr>
                </a:solidFill>
              </a:rPr>
              <a:t>▪ Position: </a:t>
            </a:r>
            <a:r>
              <a:rPr lang="en-US" sz="1050" b="1" dirty="0" err="1" smtClean="0">
                <a:solidFill>
                  <a:schemeClr val="tx2">
                    <a:lumMod val="50000"/>
                  </a:schemeClr>
                </a:solidFill>
              </a:rPr>
              <a:t>Qlik</a:t>
            </a:r>
            <a:r>
              <a:rPr lang="en-US" sz="1050" b="1" dirty="0" smtClean="0">
                <a:solidFill>
                  <a:schemeClr val="tx2">
                    <a:lumMod val="50000"/>
                  </a:schemeClr>
                </a:solidFill>
              </a:rPr>
              <a:t> Developer </a:t>
            </a:r>
          </a:p>
          <a:p>
            <a:r>
              <a:rPr lang="en-US" sz="1050" b="1" dirty="0" smtClean="0">
                <a:solidFill>
                  <a:schemeClr val="tx2">
                    <a:lumMod val="50000"/>
                  </a:schemeClr>
                </a:solidFill>
              </a:rPr>
              <a:t>▪ Tool: </a:t>
            </a:r>
            <a:r>
              <a:rPr lang="en-US" sz="1050" b="1" dirty="0" err="1" smtClean="0">
                <a:solidFill>
                  <a:schemeClr val="tx2">
                    <a:lumMod val="50000"/>
                  </a:schemeClr>
                </a:solidFill>
              </a:rPr>
              <a:t>Qlik</a:t>
            </a:r>
            <a:r>
              <a:rPr lang="en-US" sz="1050" b="1" dirty="0" smtClean="0">
                <a:solidFill>
                  <a:schemeClr val="tx2">
                    <a:lumMod val="50000"/>
                  </a:schemeClr>
                </a:solidFill>
              </a:rPr>
              <a:t> Sense </a:t>
            </a:r>
          </a:p>
          <a:p>
            <a:r>
              <a:rPr lang="en-US" sz="1050" b="1" dirty="0" smtClean="0">
                <a:solidFill>
                  <a:schemeClr val="tx2">
                    <a:lumMod val="50000"/>
                  </a:schemeClr>
                </a:solidFill>
              </a:rPr>
              <a:t>▪ Data Source: Excel Files, QVD files </a:t>
            </a:r>
          </a:p>
          <a:p>
            <a:r>
              <a:rPr lang="en-US" sz="1050" b="1" dirty="0" smtClean="0">
                <a:solidFill>
                  <a:schemeClr val="tx2">
                    <a:lumMod val="50000"/>
                  </a:schemeClr>
                </a:solidFill>
              </a:rPr>
              <a:t>▪ Roles &amp; Responsibilities: </a:t>
            </a:r>
          </a:p>
          <a:p>
            <a:r>
              <a:rPr lang="en-US" sz="1050" b="1" dirty="0" smtClean="0">
                <a:solidFill>
                  <a:schemeClr val="tx2">
                    <a:lumMod val="50000"/>
                  </a:schemeClr>
                </a:solidFill>
              </a:rPr>
              <a:t>▪ Key Deliverables: Project Progress – Physical </a:t>
            </a:r>
            <a:r>
              <a:rPr lang="en-US" sz="1050" b="1" dirty="0" err="1" smtClean="0">
                <a:solidFill>
                  <a:schemeClr val="tx2">
                    <a:lumMod val="50000"/>
                  </a:schemeClr>
                </a:solidFill>
              </a:rPr>
              <a:t>vs</a:t>
            </a:r>
            <a:r>
              <a:rPr lang="en-US" sz="1050" b="1" dirty="0" smtClean="0">
                <a:solidFill>
                  <a:schemeClr val="tx2">
                    <a:lumMod val="50000"/>
                  </a:schemeClr>
                </a:solidFill>
              </a:rPr>
              <a:t> Financial, Spend Comparison, Top Projects </a:t>
            </a:r>
          </a:p>
          <a:p>
            <a:r>
              <a:rPr lang="en-US" sz="1050" dirty="0" smtClean="0"/>
              <a:t>     ▪ Extracted data from complex format of Excel. Discussed with Business Users to make minimal changes for stable data load for future data additions </a:t>
            </a:r>
          </a:p>
          <a:p>
            <a:r>
              <a:rPr lang="en-US" sz="1050" dirty="0" smtClean="0"/>
              <a:t>     ▪ Did Data extraction, data </a:t>
            </a:r>
            <a:r>
              <a:rPr lang="en-US" sz="1050" dirty="0" err="1" smtClean="0"/>
              <a:t>modelling</a:t>
            </a:r>
            <a:r>
              <a:rPr lang="en-US" sz="1050" dirty="0" smtClean="0"/>
              <a:t>. </a:t>
            </a:r>
          </a:p>
          <a:p>
            <a:r>
              <a:rPr lang="en-US" sz="1050" dirty="0" smtClean="0"/>
              <a:t>     ▪ Designed and Developed Dashboards and reports. </a:t>
            </a:r>
          </a:p>
          <a:p>
            <a:endParaRPr lang="en-US" sz="1050" dirty="0"/>
          </a:p>
          <a:p>
            <a:r>
              <a:rPr lang="en-US" sz="1050" b="1" dirty="0" smtClean="0">
                <a:solidFill>
                  <a:schemeClr val="tx2">
                    <a:lumMod val="50000"/>
                  </a:schemeClr>
                </a:solidFill>
              </a:rPr>
              <a:t>▪ Client: FMCG ▪ Position: </a:t>
            </a:r>
            <a:r>
              <a:rPr lang="en-US" sz="1050" b="1" dirty="0" err="1" smtClean="0">
                <a:solidFill>
                  <a:schemeClr val="tx2">
                    <a:lumMod val="50000"/>
                  </a:schemeClr>
                </a:solidFill>
              </a:rPr>
              <a:t>Qlik</a:t>
            </a:r>
            <a:r>
              <a:rPr lang="en-US" sz="1050" b="1" dirty="0" smtClean="0">
                <a:solidFill>
                  <a:schemeClr val="tx2">
                    <a:lumMod val="50000"/>
                  </a:schemeClr>
                </a:solidFill>
              </a:rPr>
              <a:t> developer </a:t>
            </a:r>
          </a:p>
          <a:p>
            <a:r>
              <a:rPr lang="en-US" sz="1050" b="1" dirty="0" smtClean="0">
                <a:solidFill>
                  <a:schemeClr val="tx2">
                    <a:lumMod val="50000"/>
                  </a:schemeClr>
                </a:solidFill>
              </a:rPr>
              <a:t>▪ Tool: </a:t>
            </a:r>
            <a:r>
              <a:rPr lang="en-US" sz="1050" b="1" dirty="0" err="1" smtClean="0">
                <a:solidFill>
                  <a:schemeClr val="tx2">
                    <a:lumMod val="50000"/>
                  </a:schemeClr>
                </a:solidFill>
              </a:rPr>
              <a:t>Qlik</a:t>
            </a:r>
            <a:r>
              <a:rPr lang="en-US" sz="1050" b="1" dirty="0" smtClean="0">
                <a:solidFill>
                  <a:schemeClr val="tx2">
                    <a:lumMod val="50000"/>
                  </a:schemeClr>
                </a:solidFill>
              </a:rPr>
              <a:t> Sense </a:t>
            </a:r>
          </a:p>
          <a:p>
            <a:r>
              <a:rPr lang="en-US" sz="1050" b="1" dirty="0" smtClean="0">
                <a:solidFill>
                  <a:schemeClr val="tx2">
                    <a:lumMod val="50000"/>
                  </a:schemeClr>
                </a:solidFill>
              </a:rPr>
              <a:t>▪ Data Source: SQL Server and MS Excel </a:t>
            </a:r>
          </a:p>
          <a:p>
            <a:r>
              <a:rPr lang="en-US" sz="1050" b="1" dirty="0" smtClean="0">
                <a:solidFill>
                  <a:schemeClr val="tx2">
                    <a:lumMod val="50000"/>
                  </a:schemeClr>
                </a:solidFill>
              </a:rPr>
              <a:t>▪ Roles &amp; Responsibilities: </a:t>
            </a:r>
          </a:p>
          <a:p>
            <a:r>
              <a:rPr lang="en-US" sz="1050" b="1" dirty="0" smtClean="0">
                <a:solidFill>
                  <a:schemeClr val="tx2">
                    <a:lumMod val="50000"/>
                  </a:schemeClr>
                </a:solidFill>
              </a:rPr>
              <a:t>▪ Key deliverables: Marketing Spend Analysis and Impact of Marketing Spend on Sales. </a:t>
            </a:r>
          </a:p>
          <a:p>
            <a:r>
              <a:rPr lang="en-US" sz="1050" dirty="0" smtClean="0"/>
              <a:t>     ▪ Developed system requirement specification which have business logic, technical details and wireframe </a:t>
            </a:r>
          </a:p>
          <a:p>
            <a:r>
              <a:rPr lang="en-US" sz="1050" dirty="0" smtClean="0"/>
              <a:t>     ▪ Extracted data from complex format of Excel. Discussed with Business Users to make minimal changes for stable data load for future data additions. </a:t>
            </a:r>
          </a:p>
          <a:p>
            <a:r>
              <a:rPr lang="en-US" sz="1050" dirty="0" smtClean="0"/>
              <a:t>     ▪ Extracted data from SQL Server. </a:t>
            </a:r>
          </a:p>
          <a:p>
            <a:r>
              <a:rPr lang="en-US" sz="1050" dirty="0" smtClean="0"/>
              <a:t>     ▪ Integrated excel and SQL DB data and developed data model. ▪ Created wireframe / mock up screens. </a:t>
            </a:r>
          </a:p>
          <a:p>
            <a:r>
              <a:rPr lang="en-US" sz="1050" dirty="0" smtClean="0"/>
              <a:t>     ▪ Used various charts to create dashboard and  reports. </a:t>
            </a:r>
          </a:p>
          <a:p>
            <a:r>
              <a:rPr lang="en-US" sz="1050" dirty="0" smtClean="0"/>
              <a:t>     ▪ Provide User training on how to use the application. </a:t>
            </a:r>
          </a:p>
        </p:txBody>
      </p:sp>
    </p:spTree>
    <p:extLst>
      <p:ext uri="{BB962C8B-B14F-4D97-AF65-F5344CB8AC3E}">
        <p14:creationId xmlns:p14="http://schemas.microsoft.com/office/powerpoint/2010/main" val="1216751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980</Words>
  <Application>Microsoft Office PowerPoint</Application>
  <PresentationFormat>On-screen Show (4:3)</PresentationFormat>
  <Paragraphs>113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Ankit Mishra Mobile: 7678555038 Email : iamankitmihra07@gmail.com Code Chef Id:codechef.com/users/a_k_t07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Ankit Mishra email : iamankitmihra07@gmail.com mobile: 7678555038</dc:title>
  <dc:creator>dell</dc:creator>
  <cp:lastModifiedBy>dell</cp:lastModifiedBy>
  <cp:revision>7</cp:revision>
  <cp:lastPrinted>2022-08-08T20:08:11Z</cp:lastPrinted>
  <dcterms:created xsi:type="dcterms:W3CDTF">2022-08-08T18:56:58Z</dcterms:created>
  <dcterms:modified xsi:type="dcterms:W3CDTF">2022-08-08T20:08:34Z</dcterms:modified>
</cp:coreProperties>
</file>