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0" r:id="rId9"/>
    <p:sldId id="264" r:id="rId10"/>
    <p:sldId id="273" r:id="rId11"/>
    <p:sldId id="274" r:id="rId12"/>
    <p:sldId id="275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I need help with my Pharmaceutical Stock Portfolio!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3: Corey, Jackson, Irfan</a:t>
            </a:r>
          </a:p>
        </p:txBody>
      </p:sp>
      <p:pic>
        <p:nvPicPr>
          <p:cNvPr id="5" name="Picture 4" descr="A person looking at a screen with graphs&#10;&#10;Description automatically generated">
            <a:extLst>
              <a:ext uri="{FF2B5EF4-FFF2-40B4-BE49-F238E27FC236}">
                <a16:creationId xmlns:a16="http://schemas.microsoft.com/office/drawing/2014/main" id="{31C3A1A4-47C2-B7D6-5602-F6BD8AE5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6" y="1657054"/>
            <a:ext cx="5755639" cy="32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0F17-7C63-2740-3929-5264F9B0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predict future trends?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04115AA-6716-606A-E787-021915C3FA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&amp;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3077-883B-6B8A-038C-8D607669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815-7458-EE31-C3F6-DB5EB384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06EA-6BED-61C6-242D-D8156F8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Mirjam Nilsson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Anon wants to invest in pharmaceutical stock and is unsure which one(s) they should invest in. We have compiled stock data from 10 different pharmaceutical companies within the S&amp;P 500 stock index. We created graphs and data frames to compare each company and made a professional opinion based on the collected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pic>
        <p:nvPicPr>
          <p:cNvPr id="8" name="Picture 7" descr="A close-up of a signpost&#10;&#10;Description automatically generated">
            <a:extLst>
              <a:ext uri="{FF2B5EF4-FFF2-40B4-BE49-F238E27FC236}">
                <a16:creationId xmlns:a16="http://schemas.microsoft.com/office/drawing/2014/main" id="{A7A2F215-601F-A676-2DCE-320DB342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1050869"/>
            <a:ext cx="5366642" cy="40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many companies should be compared?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have the stock trends performed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can we predict future trends?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uzzle piece with a question mark drawn on it&#10;&#10;Description automatically generated">
            <a:extLst>
              <a:ext uri="{FF2B5EF4-FFF2-40B4-BE49-F238E27FC236}">
                <a16:creationId xmlns:a16="http://schemas.microsoft.com/office/drawing/2014/main" id="{7E1D8B00-5082-8753-85D7-B4FCF41B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574"/>
            <a:ext cx="5596642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2024560"/>
          </a:xfrm>
        </p:spPr>
        <p:txBody>
          <a:bodyPr/>
          <a:lstStyle/>
          <a:p>
            <a:r>
              <a:rPr lang="en-US" dirty="0"/>
              <a:t>We pulled the entire available stock history for each of the companies from the Alpha Advantage API and converted the pulled data into easy-to-read csv files.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logo with a green dot&#10;&#10;Description automatically generated with medium confidence">
            <a:extLst>
              <a:ext uri="{FF2B5EF4-FFF2-40B4-BE49-F238E27FC236}">
                <a16:creationId xmlns:a16="http://schemas.microsoft.com/office/drawing/2014/main" id="{30F3FE19-E842-1DB8-17B2-C0C2FA4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54" y="733437"/>
            <a:ext cx="2251161" cy="1266278"/>
          </a:xfrm>
          <a:prstGeom prst="rect">
            <a:avLst/>
          </a:prstGeo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B9FC83BA-DC29-0838-D8A2-C371EA83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53" y="4082346"/>
            <a:ext cx="3110162" cy="225314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EF0B88-1458-7E67-39B8-5E778126001A}"/>
              </a:ext>
            </a:extLst>
          </p:cNvPr>
          <p:cNvSpPr txBox="1">
            <a:spLocks/>
          </p:cNvSpPr>
          <p:nvPr/>
        </p:nvSpPr>
        <p:spPr>
          <a:xfrm>
            <a:off x="6249587" y="6335486"/>
            <a:ext cx="3479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</a:rPr>
              <a:t>Irfan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A5A680F-C91C-AAA4-6FBB-54B115CA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37" y="2193442"/>
            <a:ext cx="4480793" cy="16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How many companies should we compare?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DCEE054-98C6-39FD-3245-1882000D280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/>
              <a:t>We researched the S&amp;P 500 stock index and found that there were only 10 companies labeled as pharmaceutical, so we decided to pull the data from all of them to have a large enough data set to compare. The Alpha Advantage API “returns current and 20+ years of historical stock data” and we were able to pull the data by month to make the data less clustered and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pic>
        <p:nvPicPr>
          <p:cNvPr id="4" name="Picture 3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ED44DC4-1D1A-368B-42E3-4E728CCB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08" y="2948940"/>
            <a:ext cx="4498404" cy="3373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AbbVie Inc</a:t>
            </a:r>
          </a:p>
        </p:txBody>
      </p:sp>
      <p:pic>
        <p:nvPicPr>
          <p:cNvPr id="7" name="Picture 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8F7721C-CC3A-DC1E-99A4-7541D84AE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35" y="3008495"/>
            <a:ext cx="4463807" cy="334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931918" y="2166316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Bristol-Myers Squibb Co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Corey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Catalent Inc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96805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Eli Lilly And Co</a:t>
            </a:r>
            <a:endParaRPr lang="en-US" sz="2800" dirty="0"/>
          </a:p>
        </p:txBody>
      </p:sp>
      <p:pic>
        <p:nvPicPr>
          <p:cNvPr id="6" name="Picture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15ADADC0-C9CB-2B06-30B3-A550F16D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15" y="3090980"/>
            <a:ext cx="4314569" cy="3235927"/>
          </a:xfrm>
          <a:prstGeom prst="rect">
            <a:avLst/>
          </a:prstGeom>
        </p:spPr>
      </p:pic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809AC9D6-CE00-738A-324C-0296434F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40" y="3120423"/>
            <a:ext cx="4314570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1856232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Johnson &amp; Johnson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F9D8D-C677-0576-3FE3-CC3578FA803A}"/>
              </a:ext>
            </a:extLst>
          </p:cNvPr>
          <p:cNvSpPr txBox="1"/>
          <p:nvPr/>
        </p:nvSpPr>
        <p:spPr>
          <a:xfrm>
            <a:off x="6888260" y="2446020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Merck &amp; Co Inc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38A47299-7D77-3DDB-0B4B-CBEF6608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66" y="3120421"/>
            <a:ext cx="4314571" cy="3235928"/>
          </a:xfrm>
          <a:prstGeom prst="rect">
            <a:avLst/>
          </a:prstGeom>
        </p:spPr>
      </p:pic>
      <p:pic>
        <p:nvPicPr>
          <p:cNvPr id="9" name="Picture 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D7FAC186-5D85-6AC4-4CD6-A6E7EA05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94" y="3120421"/>
            <a:ext cx="4314571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008" y="336701"/>
            <a:ext cx="9577983" cy="1325563"/>
          </a:xfrm>
        </p:spPr>
        <p:txBody>
          <a:bodyPr/>
          <a:lstStyle/>
          <a:p>
            <a:r>
              <a:rPr lang="en-US" dirty="0"/>
              <a:t>How have the stock trends performed over time?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4930C-D835-67EE-67EE-F1F5BDA45880}"/>
              </a:ext>
            </a:extLst>
          </p:cNvPr>
          <p:cNvSpPr txBox="1"/>
          <p:nvPr/>
        </p:nvSpPr>
        <p:spPr>
          <a:xfrm>
            <a:off x="4335779" y="2347703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</a:rPr>
              <a:t>Organon &amp; Co</a:t>
            </a:r>
            <a:endParaRPr lang="en-US" sz="2800" dirty="0"/>
          </a:p>
        </p:txBody>
      </p:sp>
      <p:pic>
        <p:nvPicPr>
          <p:cNvPr id="4" name="Picture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082B61F9-C76E-AD24-2CDC-75A07C49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81" y="2870923"/>
            <a:ext cx="4647236" cy="34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39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{5EB34EAB-B252-4AF1-9F3D-236CE7A03F2A}tf67328976_win32</Template>
  <TotalTime>183</TotalTime>
  <Words>323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I need help with my Pharmaceutical Stock Portfolio!</vt:lpstr>
      <vt:lpstr>Goals:</vt:lpstr>
      <vt:lpstr>Questions:</vt:lpstr>
      <vt:lpstr>What Data did we use?</vt:lpstr>
      <vt:lpstr>How many companies should we compare?</vt:lpstr>
      <vt:lpstr>How have the stock trends performed over time?</vt:lpstr>
      <vt:lpstr>How have the stock trends performed over time?</vt:lpstr>
      <vt:lpstr>How have the stock trends performed over time?</vt:lpstr>
      <vt:lpstr>How have the stock trends performed over time?</vt:lpstr>
      <vt:lpstr>How can we predict future trends?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need help with my Pharmaceutical Stock Portfolio!</dc:title>
  <dc:creator>Corey Zwisler</dc:creator>
  <cp:lastModifiedBy>Corey Zwisler</cp:lastModifiedBy>
  <cp:revision>4</cp:revision>
  <dcterms:created xsi:type="dcterms:W3CDTF">2023-10-23T23:37:47Z</dcterms:created>
  <dcterms:modified xsi:type="dcterms:W3CDTF">2023-10-25T18:09:32Z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