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62" r:id="rId8"/>
    <p:sldId id="270" r:id="rId9"/>
    <p:sldId id="276" r:id="rId10"/>
    <p:sldId id="277" r:id="rId11"/>
    <p:sldId id="264" r:id="rId12"/>
    <p:sldId id="273" r:id="rId13"/>
    <p:sldId id="274" r:id="rId14"/>
    <p:sldId id="275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0655" autoAdjust="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4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10/25/23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10/25/23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291403"/>
            <a:ext cx="2895600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429000"/>
            <a:ext cx="4941771" cy="2128042"/>
          </a:xfrm>
        </p:spPr>
        <p:txBody>
          <a:bodyPr/>
          <a:lstStyle/>
          <a:p>
            <a:r>
              <a:rPr lang="en-US" dirty="0"/>
              <a:t>I need help with my Pharmaceutical Stock Portfolio!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Group 3: Corey, Jackson, Irfan</a:t>
            </a:r>
          </a:p>
        </p:txBody>
      </p:sp>
      <p:pic>
        <p:nvPicPr>
          <p:cNvPr id="5" name="Picture 4" descr="A person looking at a screen with graphs&#10;&#10;Description automatically generated">
            <a:extLst>
              <a:ext uri="{FF2B5EF4-FFF2-40B4-BE49-F238E27FC236}">
                <a16:creationId xmlns:a16="http://schemas.microsoft.com/office/drawing/2014/main" id="{31C3A1A4-47C2-B7D6-5602-F6BD8AE50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56" y="1657054"/>
            <a:ext cx="5755639" cy="322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008" y="336701"/>
            <a:ext cx="9577983" cy="1325563"/>
          </a:xfrm>
        </p:spPr>
        <p:txBody>
          <a:bodyPr/>
          <a:lstStyle/>
          <a:p>
            <a:r>
              <a:rPr lang="en-US" dirty="0"/>
              <a:t>How have the stock trends performed over time? can we Predict Future Trends?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4930C-D835-67EE-67EE-F1F5BDA45880}"/>
              </a:ext>
            </a:extLst>
          </p:cNvPr>
          <p:cNvSpPr txBox="1"/>
          <p:nvPr/>
        </p:nvSpPr>
        <p:spPr>
          <a:xfrm>
            <a:off x="1856232" y="2446020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effectLst/>
                <a:latin typeface="Söhne"/>
              </a:rPr>
              <a:t>Johnson &amp; Johnson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DF9D8D-C677-0576-3FE3-CC3578FA803A}"/>
              </a:ext>
            </a:extLst>
          </p:cNvPr>
          <p:cNvSpPr txBox="1"/>
          <p:nvPr/>
        </p:nvSpPr>
        <p:spPr>
          <a:xfrm>
            <a:off x="6896805" y="2446020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effectLst/>
                <a:latin typeface="Söhne"/>
              </a:rPr>
              <a:t>Merck &amp; Co., Inc.</a:t>
            </a:r>
            <a:endParaRPr lang="en-US" sz="2800" dirty="0"/>
          </a:p>
        </p:txBody>
      </p:sp>
      <p:pic>
        <p:nvPicPr>
          <p:cNvPr id="4" name="Picture 3" descr="A graph with numbers and a red line&#10;&#10;Description automatically generated">
            <a:extLst>
              <a:ext uri="{FF2B5EF4-FFF2-40B4-BE49-F238E27FC236}">
                <a16:creationId xmlns:a16="http://schemas.microsoft.com/office/drawing/2014/main" id="{D92283B6-D7DB-547F-1AD4-9AF752CF8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765" y="2870793"/>
            <a:ext cx="4583373" cy="3437530"/>
          </a:xfrm>
          <a:prstGeom prst="rect">
            <a:avLst/>
          </a:prstGeom>
        </p:spPr>
      </p:pic>
      <p:pic>
        <p:nvPicPr>
          <p:cNvPr id="9" name="Picture 8" descr="A graph with numbers and a red line&#10;&#10;Description automatically generated">
            <a:extLst>
              <a:ext uri="{FF2B5EF4-FFF2-40B4-BE49-F238E27FC236}">
                <a16:creationId xmlns:a16="http://schemas.microsoft.com/office/drawing/2014/main" id="{F52AE9EF-8BE8-CCE4-95A6-DF0239E55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605" y="2870793"/>
            <a:ext cx="4583373" cy="343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10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008" y="336701"/>
            <a:ext cx="9577983" cy="1325563"/>
          </a:xfrm>
        </p:spPr>
        <p:txBody>
          <a:bodyPr/>
          <a:lstStyle/>
          <a:p>
            <a:r>
              <a:rPr lang="en-US" dirty="0"/>
              <a:t>How have the stock trends performed over time? can we Predict Future Trends?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4930C-D835-67EE-67EE-F1F5BDA45880}"/>
              </a:ext>
            </a:extLst>
          </p:cNvPr>
          <p:cNvSpPr txBox="1"/>
          <p:nvPr/>
        </p:nvSpPr>
        <p:spPr>
          <a:xfrm>
            <a:off x="1856232" y="2446020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effectLst/>
                <a:latin typeface="Söhne"/>
              </a:rPr>
              <a:t>Organon &amp; Co.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DF9D8D-C677-0576-3FE3-CC3578FA803A}"/>
              </a:ext>
            </a:extLst>
          </p:cNvPr>
          <p:cNvSpPr txBox="1"/>
          <p:nvPr/>
        </p:nvSpPr>
        <p:spPr>
          <a:xfrm>
            <a:off x="6850380" y="2493689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pic>
        <p:nvPicPr>
          <p:cNvPr id="4" name="Picture 3" descr="A graph with numbers and a red line&#10;&#10;Description automatically generated">
            <a:extLst>
              <a:ext uri="{FF2B5EF4-FFF2-40B4-BE49-F238E27FC236}">
                <a16:creationId xmlns:a16="http://schemas.microsoft.com/office/drawing/2014/main" id="{F0AA019C-C0DE-45FA-0B6C-F17835D42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361" y="3085477"/>
            <a:ext cx="4206181" cy="315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47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70F17-7C63-2740-3929-5264F9B0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predict future trends?</a:t>
            </a:r>
            <a:br>
              <a:rPr lang="en-US" dirty="0"/>
            </a:br>
            <a:endParaRPr lang="en-US" dirty="0"/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204115AA-6716-606A-E787-021915C3FAAB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Text &amp; Graphs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106EA-6BED-61C6-242D-D8156F8E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2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351693"/>
            <a:ext cx="4179570" cy="245365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/>
          <a:p>
            <a:r>
              <a:rPr lang="en-US" dirty="0"/>
              <a:t>Mirjam Nilsson</a:t>
            </a:r>
          </a:p>
          <a:p>
            <a:r>
              <a:rPr lang="en-US" dirty="0"/>
              <a:t>mirjam@contoso.com</a:t>
            </a:r>
          </a:p>
          <a:p>
            <a:r>
              <a:rPr lang="en-US" dirty="0"/>
              <a:t>www.contoso.com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291403"/>
            <a:ext cx="2895600" cy="2054606"/>
          </a:xfrm>
        </p:spPr>
        <p:txBody>
          <a:bodyPr/>
          <a:lstStyle/>
          <a:p>
            <a:r>
              <a:rPr lang="en-US" dirty="0"/>
              <a:t>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Anon wants to invest in pharmaceutical stock and is unsure which one(s) they should invest in. We have compiled stock data from 10 different pharmaceutical companies within the S&amp;P 500 stock index. We created graphs and data frames to compare each company and made a professional opinion based on the collected data.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 descr="A close-up of a signpost&#10;&#10;Description automatically generated">
            <a:extLst>
              <a:ext uri="{FF2B5EF4-FFF2-40B4-BE49-F238E27FC236}">
                <a16:creationId xmlns:a16="http://schemas.microsoft.com/office/drawing/2014/main" id="{A7A2F215-601F-A676-2DCE-320DB3426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305" y="1050869"/>
            <a:ext cx="5366642" cy="402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612949"/>
            <a:ext cx="5111750" cy="2263602"/>
          </a:xfrm>
        </p:spPr>
        <p:txBody>
          <a:bodyPr/>
          <a:lstStyle/>
          <a:p>
            <a:r>
              <a:rPr lang="en-US" dirty="0"/>
              <a:t>Questions: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How many companies should be compared?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have the stock trends performed over time?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can we predict future trends?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A puzzle piece with a question mark drawn on it&#10;&#10;Description automatically generated">
            <a:extLst>
              <a:ext uri="{FF2B5EF4-FFF2-40B4-BE49-F238E27FC236}">
                <a16:creationId xmlns:a16="http://schemas.microsoft.com/office/drawing/2014/main" id="{7E1D8B00-5082-8753-85D7-B4FCF41B2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33574"/>
            <a:ext cx="5596642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522514"/>
            <a:ext cx="4179570" cy="3341857"/>
          </a:xfrm>
        </p:spPr>
        <p:txBody>
          <a:bodyPr/>
          <a:lstStyle/>
          <a:p>
            <a:r>
              <a:rPr lang="en-US" dirty="0"/>
              <a:t>What Data did we use?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2024560"/>
          </a:xfrm>
        </p:spPr>
        <p:txBody>
          <a:bodyPr/>
          <a:lstStyle/>
          <a:p>
            <a:r>
              <a:rPr lang="en-US" dirty="0"/>
              <a:t>We pulled the entire available stock history for each of the companies from the Alpha Advantage API and converted the pulled data into easy-to-read csv files.</a:t>
            </a:r>
          </a:p>
          <a:p>
            <a:endParaRPr lang="en-US" dirty="0"/>
          </a:p>
          <a:p>
            <a:r>
              <a:rPr lang="en-US" dirty="0"/>
              <a:t>(we compared over 1800 values)</a:t>
            </a:r>
          </a:p>
        </p:txBody>
      </p:sp>
      <p:pic>
        <p:nvPicPr>
          <p:cNvPr id="5" name="Picture 4" descr="A logo with a green dot&#10;&#10;Description automatically generated with medium confidence">
            <a:extLst>
              <a:ext uri="{FF2B5EF4-FFF2-40B4-BE49-F238E27FC236}">
                <a16:creationId xmlns:a16="http://schemas.microsoft.com/office/drawing/2014/main" id="{30F3FE19-E842-1DB8-17B2-C0C2FA4D1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733438"/>
            <a:ext cx="5191125" cy="2920008"/>
          </a:xfrm>
          <a:prstGeom prst="rect">
            <a:avLst/>
          </a:prstGeom>
        </p:spPr>
      </p:pic>
      <p:pic>
        <p:nvPicPr>
          <p:cNvPr id="7" name="Picture 6" descr="A table with numbers and numbers&#10;&#10;Description automatically generated">
            <a:extLst>
              <a:ext uri="{FF2B5EF4-FFF2-40B4-BE49-F238E27FC236}">
                <a16:creationId xmlns:a16="http://schemas.microsoft.com/office/drawing/2014/main" id="{B9FC83BA-DC29-0838-D8A2-C371EA838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399" y="3864371"/>
            <a:ext cx="3685875" cy="267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</p:spPr>
        <p:txBody>
          <a:bodyPr/>
          <a:lstStyle/>
          <a:p>
            <a:r>
              <a:rPr lang="en-US" dirty="0"/>
              <a:t>How many companies should we compare?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EDCEE054-98C6-39FD-3245-1882000D280C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r>
              <a:rPr lang="en-US" dirty="0"/>
              <a:t>We researched the S&amp;P 500 stock index and found that there were only 10 companies labeled as pharmaceutical, so we decided to pull the data from all of them to have a large enough data set to compare. The Alpha Advantage API “returns current and 20+ years of historical stock data” and we were able to pull the data by month to make the data less clustered and easier to read.</a:t>
            </a:r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99EB-7966-833F-E871-94803A63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Performance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5A3B2-2534-0B65-CE19-3E8466A7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8F12CE8-52A9-3FAB-4F4E-37D2FDB97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812" y="1459866"/>
            <a:ext cx="6310376" cy="473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8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B60B-1A57-4F79-992B-C85E46A8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Data. Two Stories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726F8-788B-0A71-C017-C2F40CE5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1AE06ED-7720-0E03-6F5F-9CE27BC0D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59866"/>
            <a:ext cx="5842000" cy="4381500"/>
          </a:xfrm>
          <a:prstGeom prst="rect">
            <a:avLst/>
          </a:prstGeom>
        </p:spPr>
      </p:pic>
      <p:pic>
        <p:nvPicPr>
          <p:cNvPr id="10" name="Picture 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AB3D5A10-F1C4-A371-2C98-AB5AA4D03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459866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9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008" y="336701"/>
            <a:ext cx="9577983" cy="1325563"/>
          </a:xfrm>
        </p:spPr>
        <p:txBody>
          <a:bodyPr/>
          <a:lstStyle/>
          <a:p>
            <a:r>
              <a:rPr lang="en-US" dirty="0"/>
              <a:t>How have the stock trends performed over time? can we Predict Future Trends?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CED44DC4-1D1A-368B-42E3-4E728CCB5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008" y="2948940"/>
            <a:ext cx="4498404" cy="3373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54930C-D835-67EE-67EE-F1F5BDA45880}"/>
              </a:ext>
            </a:extLst>
          </p:cNvPr>
          <p:cNvSpPr txBox="1"/>
          <p:nvPr/>
        </p:nvSpPr>
        <p:spPr>
          <a:xfrm>
            <a:off x="1856232" y="2446020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AbbVie Inc</a:t>
            </a:r>
          </a:p>
        </p:txBody>
      </p:sp>
      <p:pic>
        <p:nvPicPr>
          <p:cNvPr id="7" name="Picture 6" descr="A graph with numbers and dots&#10;&#10;Description automatically generated">
            <a:extLst>
              <a:ext uri="{FF2B5EF4-FFF2-40B4-BE49-F238E27FC236}">
                <a16:creationId xmlns:a16="http://schemas.microsoft.com/office/drawing/2014/main" id="{78F7721C-CC3A-DC1E-99A4-7541D84AE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235" y="3008495"/>
            <a:ext cx="4463807" cy="3347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DF9D8D-C677-0576-3FE3-CC3578FA803A}"/>
              </a:ext>
            </a:extLst>
          </p:cNvPr>
          <p:cNvSpPr txBox="1"/>
          <p:nvPr/>
        </p:nvSpPr>
        <p:spPr>
          <a:xfrm>
            <a:off x="6931918" y="2166316"/>
            <a:ext cx="3520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202124"/>
                </a:solidFill>
                <a:effectLst/>
                <a:latin typeface="Google Sans"/>
              </a:rPr>
              <a:t>Bristol-Myers Squibb Co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008" y="336701"/>
            <a:ext cx="9577983" cy="1325563"/>
          </a:xfrm>
        </p:spPr>
        <p:txBody>
          <a:bodyPr/>
          <a:lstStyle/>
          <a:p>
            <a:r>
              <a:rPr lang="en-US" dirty="0"/>
              <a:t>How have the stock trends performed over time? can we Predict Future Trends?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4930C-D835-67EE-67EE-F1F5BDA45880}"/>
              </a:ext>
            </a:extLst>
          </p:cNvPr>
          <p:cNvSpPr txBox="1"/>
          <p:nvPr/>
        </p:nvSpPr>
        <p:spPr>
          <a:xfrm>
            <a:off x="1856232" y="2446020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202124"/>
                </a:solidFill>
                <a:effectLst/>
                <a:latin typeface="Google Sans"/>
              </a:rPr>
              <a:t>Catalent Inc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DF9D8D-C677-0576-3FE3-CC3578FA803A}"/>
              </a:ext>
            </a:extLst>
          </p:cNvPr>
          <p:cNvSpPr txBox="1"/>
          <p:nvPr/>
        </p:nvSpPr>
        <p:spPr>
          <a:xfrm>
            <a:off x="6896805" y="2446020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202124"/>
                </a:solidFill>
                <a:effectLst/>
                <a:latin typeface="Google Sans"/>
              </a:rPr>
              <a:t>Eli Lilly And Co</a:t>
            </a:r>
            <a:endParaRPr lang="en-US" sz="2800" dirty="0"/>
          </a:p>
        </p:txBody>
      </p:sp>
      <p:pic>
        <p:nvPicPr>
          <p:cNvPr id="6" name="Picture 5" descr="A graph with numbers and dots&#10;&#10;Description automatically generated">
            <a:extLst>
              <a:ext uri="{FF2B5EF4-FFF2-40B4-BE49-F238E27FC236}">
                <a16:creationId xmlns:a16="http://schemas.microsoft.com/office/drawing/2014/main" id="{15ADADC0-C9CB-2B06-30B3-A550F16D2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115" y="3090980"/>
            <a:ext cx="4314569" cy="3235927"/>
          </a:xfrm>
          <a:prstGeom prst="rect">
            <a:avLst/>
          </a:prstGeom>
        </p:spPr>
      </p:pic>
      <p:pic>
        <p:nvPicPr>
          <p:cNvPr id="10" name="Picture 9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809AC9D6-CE00-738A-324C-0296434FC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740" y="3120423"/>
            <a:ext cx="4314570" cy="323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7522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Win32_SL_V5" id="{DBE773F4-03EF-460F-8123-2ED25579554B}" vid="{FED336E3-054A-486F-8CDB-8815D6B39C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05327A-3F11-4B74-87F2-F91762B92A4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ECBB7AC-E012-4960-B083-33C7C7C0C8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6A8F61-3FE0-4499-9D74-D8DA5DD8FD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{5EB34EAB-B252-4AF1-9F3D-236CE7A03F2A}tf67328976_win32</Template>
  <TotalTime>247</TotalTime>
  <Words>359</Words>
  <Application>Microsoft Macintosh PowerPoint</Application>
  <PresentationFormat>Widescreen</PresentationFormat>
  <Paragraphs>46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Google Sans</vt:lpstr>
      <vt:lpstr>Söhne</vt:lpstr>
      <vt:lpstr>Tenorite</vt:lpstr>
      <vt:lpstr>Custom</vt:lpstr>
      <vt:lpstr>I need help with my Pharmaceutical Stock Portfolio!</vt:lpstr>
      <vt:lpstr>Goals:</vt:lpstr>
      <vt:lpstr>Questions:</vt:lpstr>
      <vt:lpstr>What Data did we use?</vt:lpstr>
      <vt:lpstr>How many companies should we compare?</vt:lpstr>
      <vt:lpstr>Overall Performance</vt:lpstr>
      <vt:lpstr>Same Data. Two Stories</vt:lpstr>
      <vt:lpstr>How have the stock trends performed over time? can we Predict Future Trends?</vt:lpstr>
      <vt:lpstr>How have the stock trends performed over time? can we Predict Future Trends?</vt:lpstr>
      <vt:lpstr>How have the stock trends performed over time? can we Predict Future Trends?</vt:lpstr>
      <vt:lpstr>How have the stock trends performed over time? can we Predict Future Trends?</vt:lpstr>
      <vt:lpstr>How can we predict future trends?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need help with my Pharmaceutical Stock Portfolio!</dc:title>
  <dc:creator>Corey Zwisler</dc:creator>
  <cp:lastModifiedBy>proctorsjackson@gmail.com</cp:lastModifiedBy>
  <cp:revision>3</cp:revision>
  <dcterms:created xsi:type="dcterms:W3CDTF">2023-10-23T23:37:47Z</dcterms:created>
  <dcterms:modified xsi:type="dcterms:W3CDTF">2023-10-25T19:12:32Z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