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62" r:id="rId8"/>
    <p:sldId id="270" r:id="rId9"/>
    <p:sldId id="264" r:id="rId10"/>
    <p:sldId id="273" r:id="rId11"/>
    <p:sldId id="274" r:id="rId12"/>
    <p:sldId id="275" r:id="rId13"/>
    <p:sldId id="280" r:id="rId14"/>
    <p:sldId id="281" r:id="rId15"/>
    <p:sldId id="276" r:id="rId16"/>
    <p:sldId id="277" r:id="rId17"/>
    <p:sldId id="282" r:id="rId18"/>
    <p:sldId id="271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065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I need help with my Pharmaceutical Stock Portfolio!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Group 3: Corey, Jackson, Irfan</a:t>
            </a:r>
          </a:p>
        </p:txBody>
      </p:sp>
      <p:pic>
        <p:nvPicPr>
          <p:cNvPr id="5" name="Picture 4" descr="A person looking at a screen with graphs&#10;&#10;Description automatically generated">
            <a:extLst>
              <a:ext uri="{FF2B5EF4-FFF2-40B4-BE49-F238E27FC236}">
                <a16:creationId xmlns:a16="http://schemas.microsoft.com/office/drawing/2014/main" id="{31C3A1A4-47C2-B7D6-5602-F6BD8AE5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6" y="1657054"/>
            <a:ext cx="5755639" cy="32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3227" y="6156174"/>
            <a:ext cx="4114800" cy="365125"/>
          </a:xfrm>
        </p:spPr>
        <p:txBody>
          <a:bodyPr/>
          <a:lstStyle/>
          <a:p>
            <a:r>
              <a:rPr lang="en-US" dirty="0"/>
              <a:t>Irfan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70406" y="2147527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err="1">
                <a:effectLst/>
                <a:latin typeface="Söhne"/>
              </a:rPr>
              <a:t>Viatris</a:t>
            </a:r>
            <a:r>
              <a:rPr lang="en-US" sz="2800" i="0" dirty="0">
                <a:effectLst/>
                <a:latin typeface="Söhne"/>
              </a:rPr>
              <a:t> Inc.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45DA1-6559-3200-D9B5-46073669444D}"/>
              </a:ext>
            </a:extLst>
          </p:cNvPr>
          <p:cNvSpPr txBox="1"/>
          <p:nvPr/>
        </p:nvSpPr>
        <p:spPr>
          <a:xfrm>
            <a:off x="6517642" y="2147527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>
                <a:effectLst/>
                <a:latin typeface="Söhne"/>
              </a:rPr>
              <a:t>Zoetis Inc.</a:t>
            </a:r>
            <a:endParaRPr lang="en-US" sz="2800" dirty="0"/>
          </a:p>
        </p:txBody>
      </p:sp>
      <p:sp>
        <p:nvSpPr>
          <p:cNvPr id="7" name="Footer Placeholder 23">
            <a:extLst>
              <a:ext uri="{FF2B5EF4-FFF2-40B4-BE49-F238E27FC236}">
                <a16:creationId xmlns:a16="http://schemas.microsoft.com/office/drawing/2014/main" id="{388A07FB-D142-7BC8-DE2C-ABC69E2EFE92}"/>
              </a:ext>
            </a:extLst>
          </p:cNvPr>
          <p:cNvSpPr txBox="1">
            <a:spLocks/>
          </p:cNvSpPr>
          <p:nvPr/>
        </p:nvSpPr>
        <p:spPr>
          <a:xfrm>
            <a:off x="6220461" y="61561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Irfan</a:t>
            </a:r>
          </a:p>
        </p:txBody>
      </p:sp>
      <p:pic>
        <p:nvPicPr>
          <p:cNvPr id="9" name="Picture 8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DFC68EA8-1634-E48B-EADF-F5F9A6F4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07" y="2680685"/>
            <a:ext cx="4647236" cy="3485427"/>
          </a:xfrm>
          <a:prstGeom prst="rect">
            <a:avLst/>
          </a:prstGeom>
        </p:spPr>
      </p:pic>
      <p:pic>
        <p:nvPicPr>
          <p:cNvPr id="11" name="Picture 10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AF90D637-C0A7-C147-1000-E4DAA25E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43" y="2680685"/>
            <a:ext cx="4647236" cy="34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3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346887-4CEB-60B8-40F9-AA362F338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73169"/>
              </p:ext>
            </p:extLst>
          </p:nvPr>
        </p:nvGraphicFramePr>
        <p:xfrm>
          <a:off x="1024760" y="1775956"/>
          <a:ext cx="10329039" cy="4348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43013">
                  <a:extLst>
                    <a:ext uri="{9D8B030D-6E8A-4147-A177-3AD203B41FA5}">
                      <a16:colId xmlns:a16="http://schemas.microsoft.com/office/drawing/2014/main" val="2258711291"/>
                    </a:ext>
                  </a:extLst>
                </a:gridCol>
                <a:gridCol w="3443013">
                  <a:extLst>
                    <a:ext uri="{9D8B030D-6E8A-4147-A177-3AD203B41FA5}">
                      <a16:colId xmlns:a16="http://schemas.microsoft.com/office/drawing/2014/main" val="3787662423"/>
                    </a:ext>
                  </a:extLst>
                </a:gridCol>
                <a:gridCol w="3443013">
                  <a:extLst>
                    <a:ext uri="{9D8B030D-6E8A-4147-A177-3AD203B41FA5}">
                      <a16:colId xmlns:a16="http://schemas.microsoft.com/office/drawing/2014/main" val="429140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Close Value in 20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1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81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7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1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9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2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0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-127.3%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9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VTRS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-643.2%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2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19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3DB228-A978-2378-E1C6-52CDB91A5B4A}"/>
              </a:ext>
            </a:extLst>
          </p:cNvPr>
          <p:cNvSpPr txBox="1"/>
          <p:nvPr/>
        </p:nvSpPr>
        <p:spPr>
          <a:xfrm>
            <a:off x="2854295" y="865650"/>
            <a:ext cx="6434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FUTURE BASED ON REGRESSION LINES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3F13244-8CC6-2C66-355B-C55D8A37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Irfan</a:t>
            </a:r>
          </a:p>
        </p:txBody>
      </p:sp>
    </p:spTree>
    <p:extLst>
      <p:ext uri="{BB962C8B-B14F-4D97-AF65-F5344CB8AC3E}">
        <p14:creationId xmlns:p14="http://schemas.microsoft.com/office/powerpoint/2010/main" val="407767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9EB-7966-833F-E871-94803A63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Performance</a:t>
            </a:r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8F12CE8-52A9-3FAB-4F4E-37D2FDB9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812" y="1459866"/>
            <a:ext cx="6310376" cy="4732782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8EEBDD7-6150-D2B3-5A66-85A2BA2B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</p:spTree>
    <p:extLst>
      <p:ext uri="{BB962C8B-B14F-4D97-AF65-F5344CB8AC3E}">
        <p14:creationId xmlns:p14="http://schemas.microsoft.com/office/powerpoint/2010/main" val="290768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B60B-1A57-4F79-992B-C85E46A8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Data. Two Stories</a:t>
            </a:r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1AE06ED-7720-0E03-6F5F-9CE27BC0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9866"/>
            <a:ext cx="5842000" cy="4381500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B3D5A10-F1C4-A371-2C98-AB5AA4D0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459866"/>
            <a:ext cx="5842000" cy="4381500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02EF83D-BC6E-3402-7EBD-5909D226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</p:spTree>
    <p:extLst>
      <p:ext uri="{BB962C8B-B14F-4D97-AF65-F5344CB8AC3E}">
        <p14:creationId xmlns:p14="http://schemas.microsoft.com/office/powerpoint/2010/main" val="53209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46DE-1F60-4808-4BD1-6A87518A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</a:t>
            </a:r>
            <a:r>
              <a:rPr lang="en-US" dirty="0"/>
              <a:t>: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29D306E5-5AF4-3B0A-0280-799A8C190052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204247" y="2111375"/>
            <a:ext cx="5149553" cy="3744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our analysis, we believe that three different companies show promise for potential investment.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LLY – Short-term Analysis</a:t>
            </a:r>
          </a:p>
          <a:p>
            <a:pPr marL="0" indent="0">
              <a:buNone/>
            </a:pPr>
            <a:r>
              <a:rPr lang="en-US" dirty="0"/>
              <a:t>CTLT – Percent Change Analysis</a:t>
            </a:r>
          </a:p>
          <a:p>
            <a:pPr marL="0" indent="0">
              <a:buNone/>
            </a:pPr>
            <a:r>
              <a:rPr lang="en-US" dirty="0"/>
              <a:t>JNJ – Long-term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AC909-48BC-4364-4D69-07AE47D0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pic>
        <p:nvPicPr>
          <p:cNvPr id="8" name="Picture 7" descr="A hand writing on a piece of paper&#10;&#10;Description automatically generated">
            <a:extLst>
              <a:ext uri="{FF2B5EF4-FFF2-40B4-BE49-F238E27FC236}">
                <a16:creationId xmlns:a16="http://schemas.microsoft.com/office/drawing/2014/main" id="{62BC8736-AFDC-FBC7-F25E-407D4ACC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24" y="2111375"/>
            <a:ext cx="4848024" cy="32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8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711669"/>
            <a:ext cx="6469117" cy="1434662"/>
          </a:xfrm>
        </p:spPr>
        <p:txBody>
          <a:bodyPr/>
          <a:lstStyle/>
          <a:p>
            <a:r>
              <a:rPr lang="en-US" sz="6600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711669"/>
            <a:ext cx="6469117" cy="1434662"/>
          </a:xfrm>
        </p:spPr>
        <p:txBody>
          <a:bodyPr/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0863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Anon wants to invest in pharmaceutical stock and is unsure which one(s) they should invest in. We have compiled stock data from 10 different pharmaceutical companies within the S&amp;P 500 stock index. We created graphs and data frames to compare each company and made a professional opinion based on the collected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pic>
        <p:nvPicPr>
          <p:cNvPr id="8" name="Picture 7" descr="A close-up of a signpost&#10;&#10;Description automatically generated">
            <a:extLst>
              <a:ext uri="{FF2B5EF4-FFF2-40B4-BE49-F238E27FC236}">
                <a16:creationId xmlns:a16="http://schemas.microsoft.com/office/drawing/2014/main" id="{A7A2F215-601F-A676-2DCE-320DB342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5" y="1050869"/>
            <a:ext cx="5366642" cy="40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many companies should be compared?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have the stock trends performed over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can we predict future trends?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puzzle piece with a question mark drawn on it&#10;&#10;Description automatically generated">
            <a:extLst>
              <a:ext uri="{FF2B5EF4-FFF2-40B4-BE49-F238E27FC236}">
                <a16:creationId xmlns:a16="http://schemas.microsoft.com/office/drawing/2014/main" id="{7E1D8B00-5082-8753-85D7-B4FCF41B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3574"/>
            <a:ext cx="5596642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What Data did we 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2024560"/>
          </a:xfrm>
        </p:spPr>
        <p:txBody>
          <a:bodyPr/>
          <a:lstStyle/>
          <a:p>
            <a:r>
              <a:rPr lang="en-US" dirty="0"/>
              <a:t>We pulled the entire available stock history for each of the companies from the Alpha Advantage API and converted the pulled data into easy-to-read csv files.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logo with a green dot&#10;&#10;Description automatically generated with medium confidence">
            <a:extLst>
              <a:ext uri="{FF2B5EF4-FFF2-40B4-BE49-F238E27FC236}">
                <a16:creationId xmlns:a16="http://schemas.microsoft.com/office/drawing/2014/main" id="{30F3FE19-E842-1DB8-17B2-C0C2FA4D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54" y="733437"/>
            <a:ext cx="2251161" cy="1266278"/>
          </a:xfrm>
          <a:prstGeom prst="rect">
            <a:avLst/>
          </a:prstGeom>
        </p:spPr>
      </p:pic>
      <p:pic>
        <p:nvPicPr>
          <p:cNvPr id="7" name="Picture 6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B9FC83BA-DC29-0838-D8A2-C371EA83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53" y="4082346"/>
            <a:ext cx="3110162" cy="225314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EF0B88-1458-7E67-39B8-5E778126001A}"/>
              </a:ext>
            </a:extLst>
          </p:cNvPr>
          <p:cNvSpPr txBox="1">
            <a:spLocks/>
          </p:cNvSpPr>
          <p:nvPr/>
        </p:nvSpPr>
        <p:spPr>
          <a:xfrm>
            <a:off x="6249587" y="6335486"/>
            <a:ext cx="3479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Irfan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A5A680F-C91C-AAA4-6FBB-54B115CAA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37" y="2193442"/>
            <a:ext cx="4480793" cy="16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How many companies should we compare?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EDCEE054-98C6-39FD-3245-1882000D280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/>
              <a:t>We researched the S&amp;P 500 stock index and found that there were only 10 companies labeled as pharmaceutical, so we decided to pull the data from all of them to have a large enough data set to compare. The Alpha Advantage API “returns current and 20+ years of historical stock data” and we were able to pull the data by month to make the data less clustered and easier to read.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pic>
        <p:nvPicPr>
          <p:cNvPr id="4" name="Picture 3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ED44DC4-1D1A-368B-42E3-4E728CCB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08" y="2948940"/>
            <a:ext cx="4498404" cy="3373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AbbVie Inc</a:t>
            </a:r>
          </a:p>
        </p:txBody>
      </p:sp>
      <p:pic>
        <p:nvPicPr>
          <p:cNvPr id="7" name="Picture 6" descr="A graph with numbers and dots&#10;&#10;Description automatically generated">
            <a:extLst>
              <a:ext uri="{FF2B5EF4-FFF2-40B4-BE49-F238E27FC236}">
                <a16:creationId xmlns:a16="http://schemas.microsoft.com/office/drawing/2014/main" id="{78F7721C-CC3A-DC1E-99A4-7541D84A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35" y="3008495"/>
            <a:ext cx="4463807" cy="334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931918" y="2166316"/>
            <a:ext cx="352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Bristol-Myers Squibb Co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Catalent Inc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96805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Eli Lilly And Co</a:t>
            </a:r>
            <a:endParaRPr lang="en-US" sz="2800" dirty="0"/>
          </a:p>
        </p:txBody>
      </p:sp>
      <p:pic>
        <p:nvPicPr>
          <p:cNvPr id="6" name="Picture 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15ADADC0-C9CB-2B06-30B3-A550F16D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15" y="3090980"/>
            <a:ext cx="4314569" cy="3235927"/>
          </a:xfrm>
          <a:prstGeom prst="rect">
            <a:avLst/>
          </a:prstGeom>
        </p:spPr>
      </p:pic>
      <p:pic>
        <p:nvPicPr>
          <p:cNvPr id="10" name="Picture 9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09AC9D6-CE00-738A-324C-0296434F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40" y="3120423"/>
            <a:ext cx="4314570" cy="32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7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Johnson &amp; Johnson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88260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Merck &amp; Co Inc</a:t>
            </a:r>
            <a:endParaRPr lang="en-US" sz="2800" dirty="0"/>
          </a:p>
        </p:txBody>
      </p:sp>
      <p:pic>
        <p:nvPicPr>
          <p:cNvPr id="4" name="Picture 3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38A47299-7D77-3DDB-0B4B-CBEF6608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66" y="3120421"/>
            <a:ext cx="4314571" cy="3235928"/>
          </a:xfrm>
          <a:prstGeom prst="rect">
            <a:avLst/>
          </a:prstGeom>
        </p:spPr>
      </p:pic>
      <p:pic>
        <p:nvPicPr>
          <p:cNvPr id="9" name="Picture 8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D7FAC186-5D85-6AC4-4CD6-A6E7EA053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94" y="3120421"/>
            <a:ext cx="4314571" cy="32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3227" y="6156174"/>
            <a:ext cx="4114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70406" y="2147527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Organon &amp; Co</a:t>
            </a:r>
            <a:endParaRPr lang="en-US" sz="2800" dirty="0"/>
          </a:p>
        </p:txBody>
      </p:sp>
      <p:pic>
        <p:nvPicPr>
          <p:cNvPr id="4" name="Picture 3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082B61F9-C76E-AD24-2CDC-75A07C49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08" y="2670747"/>
            <a:ext cx="4647236" cy="3485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C45DA1-6559-3200-D9B5-46073669444D}"/>
              </a:ext>
            </a:extLst>
          </p:cNvPr>
          <p:cNvSpPr txBox="1"/>
          <p:nvPr/>
        </p:nvSpPr>
        <p:spPr>
          <a:xfrm>
            <a:off x="6517642" y="2147527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>
                <a:effectLst/>
                <a:latin typeface="Söhne"/>
              </a:rPr>
              <a:t>Pfizer Inc.</a:t>
            </a:r>
            <a:endParaRPr lang="en-US" sz="2800" dirty="0"/>
          </a:p>
        </p:txBody>
      </p:sp>
      <p:sp>
        <p:nvSpPr>
          <p:cNvPr id="7" name="Footer Placeholder 23">
            <a:extLst>
              <a:ext uri="{FF2B5EF4-FFF2-40B4-BE49-F238E27FC236}">
                <a16:creationId xmlns:a16="http://schemas.microsoft.com/office/drawing/2014/main" id="{388A07FB-D142-7BC8-DE2C-ABC69E2EFE92}"/>
              </a:ext>
            </a:extLst>
          </p:cNvPr>
          <p:cNvSpPr txBox="1">
            <a:spLocks/>
          </p:cNvSpPr>
          <p:nvPr/>
        </p:nvSpPr>
        <p:spPr>
          <a:xfrm>
            <a:off x="6220461" y="61561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Irfan</a:t>
            </a:r>
          </a:p>
        </p:txBody>
      </p:sp>
      <p:pic>
        <p:nvPicPr>
          <p:cNvPr id="9" name="Picture 8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1A6EF8C-F841-0499-AA5F-7054F5B0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73627"/>
            <a:ext cx="4647236" cy="34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39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{5EB34EAB-B252-4AF1-9F3D-236CE7A03F2A}tf67328976_win32</Template>
  <TotalTime>228</TotalTime>
  <Words>453</Words>
  <Application>Microsoft Office PowerPoint</Application>
  <PresentationFormat>Widescreen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Söhne</vt:lpstr>
      <vt:lpstr>Arial</vt:lpstr>
      <vt:lpstr>Calibri</vt:lpstr>
      <vt:lpstr>Tenorite</vt:lpstr>
      <vt:lpstr>Custom</vt:lpstr>
      <vt:lpstr>I need help with my Pharmaceutical Stock Portfolio!</vt:lpstr>
      <vt:lpstr>Goals:</vt:lpstr>
      <vt:lpstr>Questions:</vt:lpstr>
      <vt:lpstr>What Data did we use?</vt:lpstr>
      <vt:lpstr>How many companies should we compare?</vt:lpstr>
      <vt:lpstr>How have the stock trends performed over time? can we Predict Future Trends?</vt:lpstr>
      <vt:lpstr>How have the stock trends performed over time? can we Predict Future Trends?</vt:lpstr>
      <vt:lpstr>How have the stock trends performed over time? can we Predict Future Trends?</vt:lpstr>
      <vt:lpstr>How have the stock trends performed over time? can we Predict Future Trends?</vt:lpstr>
      <vt:lpstr>How have the stock trends performed over time? can we Predict Future Trends?</vt:lpstr>
      <vt:lpstr>PowerPoint Presentation</vt:lpstr>
      <vt:lpstr>Overall Performance</vt:lpstr>
      <vt:lpstr>Same Data. Two Stories</vt:lpstr>
      <vt:lpstr>cONCLUSION: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need help with my Pharmaceutical Stock Portfolio!</dc:title>
  <dc:creator>Corey Zwisler</dc:creator>
  <cp:lastModifiedBy>Corey Zwisler</cp:lastModifiedBy>
  <cp:revision>7</cp:revision>
  <dcterms:created xsi:type="dcterms:W3CDTF">2023-10-23T23:37:47Z</dcterms:created>
  <dcterms:modified xsi:type="dcterms:W3CDTF">2023-10-25T22:04:56Z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