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318" r:id="rId5"/>
    <p:sldId id="319" r:id="rId6"/>
    <p:sldId id="323" r:id="rId7"/>
    <p:sldId id="320" r:id="rId8"/>
    <p:sldId id="321" r:id="rId9"/>
    <p:sldId id="32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3300"/>
    <a:srgbClr val="0066FF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13" autoAdjust="0"/>
    <p:restoredTop sz="76518" autoAdjust="0"/>
  </p:normalViewPr>
  <p:slideViewPr>
    <p:cSldViewPr snapToGrid="0">
      <p:cViewPr>
        <p:scale>
          <a:sx n="66" d="100"/>
          <a:sy n="66" d="100"/>
        </p:scale>
        <p:origin x="175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E2263-C826-4A57-B0E2-0B9FA2B2C02C}" type="datetimeFigureOut">
              <a:rPr lang="fr-FR" smtClean="0"/>
              <a:t>06/04/2024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DB62-1DA9-452A-AE76-C7F942560D44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76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3DB62-1DA9-452A-AE76-C7F942560D4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69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3DB62-1DA9-452A-AE76-C7F942560D4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41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3DB62-1DA9-452A-AE76-C7F942560D4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410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3DB62-1DA9-452A-AE76-C7F942560D4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170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3DB62-1DA9-452A-AE76-C7F942560D4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14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lu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logo on a grey background&#10;&#10;Description automatically generated">
            <a:extLst>
              <a:ext uri="{FF2B5EF4-FFF2-40B4-BE49-F238E27FC236}">
                <a16:creationId xmlns:a16="http://schemas.microsoft.com/office/drawing/2014/main" id="{F8899F59-7B49-3B75-4100-9FAAF8CFEB4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50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ey and white background&#10;&#10;Description automatically generated">
            <a:extLst>
              <a:ext uri="{FF2B5EF4-FFF2-40B4-BE49-F238E27FC236}">
                <a16:creationId xmlns:a16="http://schemas.microsoft.com/office/drawing/2014/main" id="{8A9A78D6-1682-87BD-C853-312C17E1A6E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9D9B5C-F1FF-F126-4DC1-FCF21F52E5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255962"/>
            <a:ext cx="5257800" cy="483355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80DA1-702A-F074-6050-558AC9E566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761065"/>
            <a:ext cx="5257800" cy="365125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</a:t>
            </a:r>
            <a:endParaRPr lang="en-IE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0D15CD9D-1C7F-9E3A-192D-7527F36794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807601"/>
            <a:ext cx="6093892" cy="281622"/>
          </a:xfrm>
        </p:spPr>
        <p:txBody>
          <a:bodyPr/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PRESENTED BY:</a:t>
            </a:r>
            <a:endParaRPr lang="en-IE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7029AD93-EFC2-062D-822B-EEDCE49FB89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38199" y="4996592"/>
            <a:ext cx="6093891" cy="266209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VENUE: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574F52E2-7128-24A8-F021-82C49B2867D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38732" y="5185729"/>
            <a:ext cx="6093357" cy="258127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DATE: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058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ey and white background&#10;&#10;Description automatically generated">
            <a:extLst>
              <a:ext uri="{FF2B5EF4-FFF2-40B4-BE49-F238E27FC236}">
                <a16:creationId xmlns:a16="http://schemas.microsoft.com/office/drawing/2014/main" id="{F322CF80-5A35-DCE0-1585-B4219706AA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675B98F-D14A-DBA7-3E49-34BA9DE366A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5567362"/>
            <a:ext cx="5257800" cy="483355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SECTION TITLE</a:t>
            </a:r>
            <a:endParaRPr lang="en-IE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A540678-4DBF-63F2-6196-34AE6F73DF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6072465"/>
            <a:ext cx="5257800" cy="264835"/>
          </a:xfrm>
        </p:spPr>
        <p:txBody>
          <a:bodyPr>
            <a:normAutofit/>
          </a:bodyPr>
          <a:lstStyle>
            <a:lvl1pPr marL="0" indent="0" algn="l">
              <a:buNone/>
              <a:defRPr sz="13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PRESENTED BY: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3337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white screen with a black text&#10;&#10;Description automatically generated with medium confidence">
            <a:extLst>
              <a:ext uri="{FF2B5EF4-FFF2-40B4-BE49-F238E27FC236}">
                <a16:creationId xmlns:a16="http://schemas.microsoft.com/office/drawing/2014/main" id="{7CA5ED8C-3EFF-0E52-5421-AF89E96614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FF9986E-1921-B27B-6D45-07A45B395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7100" y="2095500"/>
            <a:ext cx="4622800" cy="33147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Insert Body Text Here</a:t>
            </a:r>
            <a:endParaRPr lang="en-IE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A42A71-6CD9-EE3D-2426-BB1E6B2E6E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7100" y="1447800"/>
            <a:ext cx="10337802" cy="483355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HEADING</a:t>
            </a:r>
            <a:endParaRPr lang="en-IE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D94436C-15BD-28EE-7F16-EF7926E5EA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102" y="2095500"/>
            <a:ext cx="4622800" cy="3314700"/>
          </a:xfrm>
        </p:spPr>
        <p:txBody>
          <a:bodyPr>
            <a:normAutofit/>
          </a:bodyPr>
          <a:lstStyle>
            <a:lvl1pPr marL="285750" indent="-285750">
              <a:buFontTx/>
              <a:buBlip>
                <a:blip r:embed="rId3"/>
              </a:buBlip>
              <a:defRPr sz="1400"/>
            </a:lvl1pPr>
          </a:lstStyle>
          <a:p>
            <a:pPr lvl="0"/>
            <a:r>
              <a:rPr lang="en-US"/>
              <a:t>Insert Bullet Points Here</a:t>
            </a:r>
          </a:p>
          <a:p>
            <a:pPr lvl="0"/>
            <a:r>
              <a:rPr lang="en-US"/>
              <a:t>Insert Bullet Points Here</a:t>
            </a:r>
          </a:p>
          <a:p>
            <a:pPr lvl="0"/>
            <a:r>
              <a:rPr lang="en-US"/>
              <a:t>Insert Bullet Points Here</a:t>
            </a:r>
          </a:p>
        </p:txBody>
      </p:sp>
    </p:spTree>
    <p:extLst>
      <p:ext uri="{BB962C8B-B14F-4D97-AF65-F5344CB8AC3E}">
        <p14:creationId xmlns:p14="http://schemas.microsoft.com/office/powerpoint/2010/main" val="110608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white screen with a black text&#10;&#10;Description automatically generated with medium confidence">
            <a:extLst>
              <a:ext uri="{FF2B5EF4-FFF2-40B4-BE49-F238E27FC236}">
                <a16:creationId xmlns:a16="http://schemas.microsoft.com/office/drawing/2014/main" id="{7CA5ED8C-3EFF-0E52-5421-AF89E966148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FF9986E-1921-B27B-6D45-07A45B395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7100" y="2095500"/>
            <a:ext cx="4905002" cy="33147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Insert Body Text Here</a:t>
            </a:r>
            <a:endParaRPr lang="en-IE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A42A71-6CD9-EE3D-2426-BB1E6B2E6E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7100" y="1447800"/>
            <a:ext cx="10337802" cy="483355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HEADING</a:t>
            </a:r>
            <a:endParaRPr lang="en-IE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D94436C-15BD-28EE-7F16-EF7926E5EA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2102" y="2095500"/>
            <a:ext cx="4892800" cy="33147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Body Text </a:t>
            </a:r>
            <a:r>
              <a:rPr lang="en-GB"/>
              <a:t>Continuation</a:t>
            </a:r>
            <a:endParaRPr lang="en-IE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32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white screen with a black text&#10;&#10;Description automatically generated with medium confidence">
            <a:extLst>
              <a:ext uri="{FF2B5EF4-FFF2-40B4-BE49-F238E27FC236}">
                <a16:creationId xmlns:a16="http://schemas.microsoft.com/office/drawing/2014/main" id="{7CA5ED8C-3EFF-0E52-5421-AF89E966148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FF9986E-1921-B27B-6D45-07A45B395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7099" y="2095500"/>
            <a:ext cx="10337802" cy="3312435"/>
          </a:xfrm>
        </p:spPr>
        <p:txBody>
          <a:bodyPr>
            <a:normAutofit/>
          </a:bodyPr>
          <a:lstStyle>
            <a:lvl1pPr marL="285750" indent="-285750">
              <a:buFontTx/>
              <a:buBlip>
                <a:blip r:embed="rId3"/>
              </a:buBlip>
              <a:defRPr sz="1400"/>
            </a:lvl1pPr>
          </a:lstStyle>
          <a:p>
            <a:pPr lvl="0"/>
            <a:r>
              <a:rPr lang="en-US"/>
              <a:t>Insert Bullet Points Here</a:t>
            </a:r>
            <a:endParaRPr lang="en-IE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A42A71-6CD9-EE3D-2426-BB1E6B2E6E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7100" y="1447800"/>
            <a:ext cx="10337802" cy="483355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HEADING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992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ey square with a white background&#10;&#10;Description automatically generated">
            <a:extLst>
              <a:ext uri="{FF2B5EF4-FFF2-40B4-BE49-F238E27FC236}">
                <a16:creationId xmlns:a16="http://schemas.microsoft.com/office/drawing/2014/main" id="{0C28D44A-F1C2-DE39-1F25-17BFED44E37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FF9986E-1921-B27B-6D45-07A45B395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7099" y="2095500"/>
            <a:ext cx="5420537" cy="382683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Insert Body Text Here</a:t>
            </a:r>
            <a:endParaRPr lang="en-IE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A42A71-6CD9-EE3D-2426-BB1E6B2E6E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7100" y="1447800"/>
            <a:ext cx="5420536" cy="483355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HEADING</a:t>
            </a:r>
            <a:endParaRPr lang="en-IE"/>
          </a:p>
        </p:txBody>
      </p:sp>
      <p:pic>
        <p:nvPicPr>
          <p:cNvPr id="4" name="Picture 3" descr="A white screen with a black text&#10;&#10;Description automatically generated with medium confidence">
            <a:extLst>
              <a:ext uri="{FF2B5EF4-FFF2-40B4-BE49-F238E27FC236}">
                <a16:creationId xmlns:a16="http://schemas.microsoft.com/office/drawing/2014/main" id="{0ED65426-3E59-B944-1D20-6C7C0CFC422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00" b="84651"/>
          <a:stretch/>
        </p:blipFill>
        <p:spPr>
          <a:xfrm>
            <a:off x="1" y="0"/>
            <a:ext cx="10058399" cy="1052623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B80B849-6317-3D3C-5411-90BACBCA12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1"/>
          </p:nvPr>
        </p:nvSpPr>
        <p:spPr>
          <a:xfrm>
            <a:off x="7507288" y="1426534"/>
            <a:ext cx="3667125" cy="36671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IE"/>
          </a:p>
          <a:p>
            <a:endParaRPr lang="en-IE"/>
          </a:p>
          <a:p>
            <a:endParaRPr lang="en-IE"/>
          </a:p>
          <a:p>
            <a:r>
              <a:rPr lang="en-IE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6120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white and grey rectangle&#10;&#10;Description automatically generated">
            <a:extLst>
              <a:ext uri="{FF2B5EF4-FFF2-40B4-BE49-F238E27FC236}">
                <a16:creationId xmlns:a16="http://schemas.microsoft.com/office/drawing/2014/main" id="{D4E7D840-4FAE-ADC1-F734-E7907D672B6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FF9986E-1921-B27B-6D45-07A45B395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7416" y="2095500"/>
            <a:ext cx="4601832" cy="382683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Body Text Here</a:t>
            </a:r>
            <a:endParaRPr lang="en-IE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A42A71-6CD9-EE3D-2426-BB1E6B2E6E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47416" y="1447800"/>
            <a:ext cx="4601831" cy="483355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HEADING</a:t>
            </a:r>
            <a:endParaRPr lang="en-IE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B80B849-6317-3D3C-5411-90BACBCA12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1"/>
          </p:nvPr>
        </p:nvSpPr>
        <p:spPr>
          <a:xfrm>
            <a:off x="0" y="0"/>
            <a:ext cx="5664200" cy="6857999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r>
              <a:rPr lang="en-IE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141502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card&#10;&#10;Description automatically generated">
            <a:extLst>
              <a:ext uri="{FF2B5EF4-FFF2-40B4-BE49-F238E27FC236}">
                <a16:creationId xmlns:a16="http://schemas.microsoft.com/office/drawing/2014/main" id="{F288BB36-0118-2495-C3ED-792C87C9343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08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6E3DC-D10D-A401-F4F2-B16F903C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4B30C-5B5C-D026-3409-1BD10F0A5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2CFF1-660A-3330-52ED-8D766A883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EA85C-C320-43CB-9221-753E55AFE308}" type="datetimeFigureOut">
              <a:rPr lang="en-IE" smtClean="0"/>
              <a:t>06/04/2024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7446B-F440-FD07-E4C2-241010B8A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09235-E16D-566C-628F-7DF24A505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E0C3A-661B-4A26-870D-667E36320325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235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2A540-DF40-BADC-E8EB-AAEC03E73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942D-9542-9D81-8773-5806E1C9A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945645"/>
            <a:ext cx="10059099" cy="483355"/>
          </a:xfrm>
        </p:spPr>
        <p:txBody>
          <a:bodyPr>
            <a:normAutofit fontScale="90000"/>
          </a:bodyPr>
          <a:lstStyle/>
          <a:p>
            <a:r>
              <a:rPr lang="en-IE" dirty="0"/>
              <a:t>UPM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FE35B-9BD9-AA2A-8D4A-A27975FB8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45" y="3460459"/>
            <a:ext cx="5257800" cy="264835"/>
          </a:xfrm>
        </p:spPr>
        <p:txBody>
          <a:bodyPr>
            <a:normAutofit lnSpcReduction="10000"/>
          </a:bodyPr>
          <a:lstStyle/>
          <a:p>
            <a:r>
              <a:rPr lang="en-IE" dirty="0"/>
              <a:t>WP2 Leader: UPM Team </a:t>
            </a:r>
          </a:p>
        </p:txBody>
      </p:sp>
    </p:spTree>
    <p:extLst>
      <p:ext uri="{BB962C8B-B14F-4D97-AF65-F5344CB8AC3E}">
        <p14:creationId xmlns:p14="http://schemas.microsoft.com/office/powerpoint/2010/main" val="255890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80FA9B-DB4E-A89A-22FC-7087BC479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282" y="1191724"/>
            <a:ext cx="3527418" cy="317333"/>
          </a:xfrm>
        </p:spPr>
        <p:txBody>
          <a:bodyPr>
            <a:noAutofit/>
          </a:bodyPr>
          <a:lstStyle/>
          <a:p>
            <a:r>
              <a:rPr lang="en-IE" sz="1600" dirty="0"/>
              <a:t>TED Award Values Analysis: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C6F47-B28A-1B07-37CB-F06FDAEE90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077" y="1509057"/>
            <a:ext cx="5781674" cy="173975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1600" dirty="0"/>
          </a:p>
          <a:p>
            <a:pPr marL="0" indent="0">
              <a:buNone/>
            </a:pPr>
            <a:r>
              <a:rPr lang="en-IE" sz="1600" dirty="0"/>
              <a:t>The objective of this analysis is an initial estimation of budgetary value available on TED’s Contract Award Notices.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1600" dirty="0"/>
              <a:t>The accuracy and completeness of the values is determined.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1600" dirty="0"/>
              <a:t>We are concerned with figures too low and too high to be realistic award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1600" dirty="0"/>
              <a:t>After cleaning those data, estimations for contracts with missing value must be considered.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73753-0DEF-249D-0459-67B739723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672" y="6424817"/>
            <a:ext cx="1751465" cy="388697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F90C6A3A-8E03-93AE-4A7B-BF91DA499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024" y="239051"/>
            <a:ext cx="4533899" cy="60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9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80FA9B-DB4E-A89A-22FC-7087BC479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282" y="1191724"/>
            <a:ext cx="3527418" cy="317333"/>
          </a:xfrm>
        </p:spPr>
        <p:txBody>
          <a:bodyPr>
            <a:noAutofit/>
          </a:bodyPr>
          <a:lstStyle/>
          <a:p>
            <a:r>
              <a:rPr lang="en-IE" sz="1600" dirty="0"/>
              <a:t>Available Estimations: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73753-0DEF-249D-0459-67B739723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672" y="6424817"/>
            <a:ext cx="1751465" cy="388697"/>
          </a:xfrm>
          <a:prstGeom prst="rect">
            <a:avLst/>
          </a:prstGeom>
        </p:spPr>
      </p:pic>
      <p:pic>
        <p:nvPicPr>
          <p:cNvPr id="21" name="Imagen 20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3099BC1B-3E5B-B979-8196-08F25CBBC1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1"/>
          <a:stretch/>
        </p:blipFill>
        <p:spPr>
          <a:xfrm>
            <a:off x="9115426" y="2124249"/>
            <a:ext cx="2655523" cy="2695455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48B0491A-760E-56CD-B6F4-471828BD8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5372"/>
              </p:ext>
            </p:extLst>
          </p:nvPr>
        </p:nvGraphicFramePr>
        <p:xfrm>
          <a:off x="684538" y="1792353"/>
          <a:ext cx="7772397" cy="121920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781175">
                  <a:extLst>
                    <a:ext uri="{9D8B030D-6E8A-4147-A177-3AD203B41FA5}">
                      <a16:colId xmlns:a16="http://schemas.microsoft.com/office/drawing/2014/main" val="261376415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3378560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8935125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113215141"/>
                    </a:ext>
                  </a:extLst>
                </a:gridCol>
                <a:gridCol w="1013502">
                  <a:extLst>
                    <a:ext uri="{9D8B030D-6E8A-4147-A177-3AD203B41FA5}">
                      <a16:colId xmlns:a16="http://schemas.microsoft.com/office/drawing/2014/main" val="2432253734"/>
                    </a:ext>
                  </a:extLst>
                </a:gridCol>
                <a:gridCol w="843873">
                  <a:extLst>
                    <a:ext uri="{9D8B030D-6E8A-4147-A177-3AD203B41FA5}">
                      <a16:colId xmlns:a16="http://schemas.microsoft.com/office/drawing/2014/main" val="2192976879"/>
                    </a:ext>
                  </a:extLst>
                </a:gridCol>
                <a:gridCol w="1057272">
                  <a:extLst>
                    <a:ext uri="{9D8B030D-6E8A-4147-A177-3AD203B41FA5}">
                      <a16:colId xmlns:a16="http://schemas.microsoft.com/office/drawing/2014/main" val="217468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Variable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Total Count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&lt;=100 Count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&gt;=10,000M Count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No Value Count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Mean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Standard Deviation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368908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VALUE_EURO</a:t>
                      </a:r>
                    </a:p>
                  </a:txBody>
                  <a:tcPr marL="76200" marR="76200" marT="38100" marB="38100" anchor="ctr">
                    <a:solidFill>
                      <a:srgbClr val="FF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1,171,413</a:t>
                      </a:r>
                    </a:p>
                  </a:txBody>
                  <a:tcPr marL="76200" marR="76200" marT="38100" marB="38100" anchor="ctr">
                    <a:solidFill>
                      <a:srgbClr val="FF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100,084</a:t>
                      </a:r>
                    </a:p>
                  </a:txBody>
                  <a:tcPr marL="76200" marR="76200" marT="38100" marB="38100" anchor="ctr">
                    <a:solidFill>
                      <a:srgbClr val="FF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109</a:t>
                      </a:r>
                    </a:p>
                  </a:txBody>
                  <a:tcPr marL="76200" marR="76200" marT="38100" marB="38100" anchor="ctr">
                    <a:solidFill>
                      <a:srgbClr val="FF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183,343</a:t>
                      </a:r>
                    </a:p>
                  </a:txBody>
                  <a:tcPr marL="76200" marR="76200" marT="38100" marB="38100" anchor="ctr">
                    <a:solidFill>
                      <a:srgbClr val="FF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310 M €</a:t>
                      </a:r>
                    </a:p>
                  </a:txBody>
                  <a:tcPr marL="76200" marR="76200" marT="38100" marB="38100" anchor="ctr">
                    <a:solidFill>
                      <a:srgbClr val="FF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52,588 M €</a:t>
                      </a:r>
                    </a:p>
                  </a:txBody>
                  <a:tcPr marL="76200" marR="76200" marT="38100" marB="38100" anchor="ctr">
                    <a:solidFill>
                      <a:srgbClr val="FF33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717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VALUE_EURO_FIN_1</a:t>
                      </a:r>
                    </a:p>
                  </a:txBody>
                  <a:tcPr marL="76200" marR="76200" marT="38100" marB="38100" anchor="ctr">
                    <a:solidFill>
                      <a:srgbClr val="0066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1,174,223</a:t>
                      </a:r>
                    </a:p>
                  </a:txBody>
                  <a:tcPr marL="76200" marR="76200" marT="38100" marB="38100" anchor="ctr">
                    <a:solidFill>
                      <a:srgbClr val="0066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105,517</a:t>
                      </a:r>
                    </a:p>
                  </a:txBody>
                  <a:tcPr marL="76200" marR="76200" marT="38100" marB="38100" anchor="ctr">
                    <a:solidFill>
                      <a:srgbClr val="0066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79</a:t>
                      </a:r>
                    </a:p>
                  </a:txBody>
                  <a:tcPr marL="76200" marR="76200" marT="38100" marB="38100" anchor="ctr">
                    <a:solidFill>
                      <a:srgbClr val="0066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180,533</a:t>
                      </a:r>
                    </a:p>
                  </a:txBody>
                  <a:tcPr marL="76200" marR="76200" marT="38100" marB="38100" anchor="ctr">
                    <a:solidFill>
                      <a:srgbClr val="0066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278 M €</a:t>
                      </a:r>
                    </a:p>
                  </a:txBody>
                  <a:tcPr marL="76200" marR="76200" marT="38100" marB="38100" anchor="ctr">
                    <a:solidFill>
                      <a:srgbClr val="0066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50,757 M €</a:t>
                      </a:r>
                    </a:p>
                  </a:txBody>
                  <a:tcPr marL="76200" marR="76200" marT="38100" marB="38100" anchor="ctr">
                    <a:solidFill>
                      <a:srgbClr val="0066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646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VALUE_EURO_FIN_2</a:t>
                      </a:r>
                    </a:p>
                  </a:txBody>
                  <a:tcPr marL="76200" marR="76200" marT="38100" marB="38100" anchor="ctr">
                    <a:solidFill>
                      <a:srgbClr val="33CC3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1,174,223</a:t>
                      </a:r>
                    </a:p>
                  </a:txBody>
                  <a:tcPr marL="76200" marR="76200" marT="38100" marB="38100" anchor="ctr">
                    <a:solidFill>
                      <a:srgbClr val="33CC3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105,896</a:t>
                      </a:r>
                    </a:p>
                  </a:txBody>
                  <a:tcPr marL="76200" marR="76200" marT="38100" marB="38100" anchor="ctr">
                    <a:solidFill>
                      <a:srgbClr val="33CC3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31</a:t>
                      </a:r>
                    </a:p>
                  </a:txBody>
                  <a:tcPr marL="76200" marR="76200" marT="38100" marB="38100" anchor="ctr">
                    <a:solidFill>
                      <a:srgbClr val="33CC3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180,533</a:t>
                      </a:r>
                    </a:p>
                  </a:txBody>
                  <a:tcPr marL="76200" marR="76200" marT="38100" marB="38100" anchor="ctr">
                    <a:solidFill>
                      <a:srgbClr val="33CC3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84 M €</a:t>
                      </a:r>
                    </a:p>
                  </a:txBody>
                  <a:tcPr marL="76200" marR="76200" marT="38100" marB="38100" anchor="ctr">
                    <a:solidFill>
                      <a:srgbClr val="33CC33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27,762 M €</a:t>
                      </a:r>
                    </a:p>
                  </a:txBody>
                  <a:tcPr marL="76200" marR="76200" marT="38100" marB="38100" anchor="ctr">
                    <a:solidFill>
                      <a:srgbClr val="33CC33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144036"/>
                  </a:ext>
                </a:extLst>
              </a:tr>
            </a:tbl>
          </a:graphicData>
        </a:graphic>
      </p:graphicFrame>
      <p:sp>
        <p:nvSpPr>
          <p:cNvPr id="13" name="Abrir llave 12">
            <a:extLst>
              <a:ext uri="{FF2B5EF4-FFF2-40B4-BE49-F238E27FC236}">
                <a16:creationId xmlns:a16="http://schemas.microsoft.com/office/drawing/2014/main" id="{0821F0E9-66AA-F9B7-ECA9-587767B0A4B7}"/>
              </a:ext>
            </a:extLst>
          </p:cNvPr>
          <p:cNvSpPr/>
          <p:nvPr/>
        </p:nvSpPr>
        <p:spPr>
          <a:xfrm>
            <a:off x="9115426" y="2218587"/>
            <a:ext cx="98726" cy="230183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7298CC7-7E38-5F2F-4F9D-D296D032E6A1}"/>
              </a:ext>
            </a:extLst>
          </p:cNvPr>
          <p:cNvSpPr txBox="1"/>
          <p:nvPr/>
        </p:nvSpPr>
        <p:spPr>
          <a:xfrm>
            <a:off x="446411" y="3471977"/>
            <a:ext cx="82486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better fits a logarithmic scale due to its extensive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two available estimations from TED to serve as a starting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High-value contracts have an enormous leverage over the mean and std. Employing VALUE_EURO_FIN_2 has an impact in the core object of this study, bringing the figures closer to their real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C6B11CB8-9434-AFF8-599B-6BBD1981A74F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8456935" y="3369503"/>
            <a:ext cx="658491" cy="4377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1">
            <a:extLst>
              <a:ext uri="{FF2B5EF4-FFF2-40B4-BE49-F238E27FC236}">
                <a16:creationId xmlns:a16="http://schemas.microsoft.com/office/drawing/2014/main" id="{CEA9FA17-67EB-F3C3-1780-CBCB4BE18CA2}"/>
              </a:ext>
            </a:extLst>
          </p:cNvPr>
          <p:cNvSpPr/>
          <p:nvPr/>
        </p:nvSpPr>
        <p:spPr>
          <a:xfrm>
            <a:off x="7353300" y="3013206"/>
            <a:ext cx="1103635" cy="3161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E" sz="1100" dirty="0">
                <a:solidFill>
                  <a:schemeClr val="tx1"/>
                </a:solidFill>
              </a:rPr>
              <a:t>All TED Data</a:t>
            </a:r>
          </a:p>
        </p:txBody>
      </p:sp>
    </p:spTree>
    <p:extLst>
      <p:ext uri="{BB962C8B-B14F-4D97-AF65-F5344CB8AC3E}">
        <p14:creationId xmlns:p14="http://schemas.microsoft.com/office/powerpoint/2010/main" val="212954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D73753-0DEF-249D-0459-67B739723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672" y="6424817"/>
            <a:ext cx="1751465" cy="388697"/>
          </a:xfrm>
          <a:prstGeom prst="rect">
            <a:avLst/>
          </a:prstGeom>
        </p:spPr>
      </p:pic>
      <p:pic>
        <p:nvPicPr>
          <p:cNvPr id="27" name="Imagen 26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BA3CAF40-4E17-EA8A-9A13-23D02E153F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1"/>
          <a:stretch/>
        </p:blipFill>
        <p:spPr>
          <a:xfrm>
            <a:off x="9039893" y="384145"/>
            <a:ext cx="2932494" cy="2976591"/>
          </a:xfrm>
          <a:prstGeom prst="rect">
            <a:avLst/>
          </a:prstGeom>
        </p:spPr>
      </p:pic>
      <p:sp>
        <p:nvSpPr>
          <p:cNvPr id="33" name="Rectangle 1">
            <a:extLst>
              <a:ext uri="{FF2B5EF4-FFF2-40B4-BE49-F238E27FC236}">
                <a16:creationId xmlns:a16="http://schemas.microsoft.com/office/drawing/2014/main" id="{62A1BF11-10EC-FDCC-8E6E-5B05B384F8BD}"/>
              </a:ext>
            </a:extLst>
          </p:cNvPr>
          <p:cNvSpPr/>
          <p:nvPr/>
        </p:nvSpPr>
        <p:spPr>
          <a:xfrm>
            <a:off x="9039893" y="3389312"/>
            <a:ext cx="2932495" cy="2719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sz="1400" dirty="0">
                <a:solidFill>
                  <a:schemeClr val="tx1"/>
                </a:solidFill>
              </a:rPr>
              <a:t>Many contracts with value 0.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sz="1400" dirty="0">
                <a:solidFill>
                  <a:schemeClr val="tx1"/>
                </a:solidFill>
              </a:rPr>
              <a:t>Some contracts with very high values: They have high leverage over aggregations.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IE" sz="1400" dirty="0">
                <a:solidFill>
                  <a:schemeClr val="tx1"/>
                </a:solidFill>
              </a:rPr>
              <a:t>Available TED estimations alleviate this problem. 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sz="1400" dirty="0">
                <a:solidFill>
                  <a:schemeClr val="tx1"/>
                </a:solidFill>
              </a:rPr>
              <a:t>Non-trivial cut-off points for high values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IE" sz="105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A9C1D3E-69C9-2228-3546-C9EEDC587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459" y="1483799"/>
            <a:ext cx="8699566" cy="169434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24B7F40-6344-6C0C-5284-59AAEBA4A7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908" y="3518272"/>
            <a:ext cx="8427117" cy="2773195"/>
          </a:xfrm>
          <a:prstGeom prst="rect">
            <a:avLst/>
          </a:prstGeom>
        </p:spPr>
      </p:pic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EF91377D-82B6-053A-3AC1-0F987F4AEC73}"/>
              </a:ext>
            </a:extLst>
          </p:cNvPr>
          <p:cNvSpPr/>
          <p:nvPr/>
        </p:nvSpPr>
        <p:spPr>
          <a:xfrm>
            <a:off x="673164" y="3033557"/>
            <a:ext cx="2444685" cy="528637"/>
          </a:xfrm>
          <a:custGeom>
            <a:avLst/>
            <a:gdLst>
              <a:gd name="connsiteX0" fmla="*/ 6350 w 2444750"/>
              <a:gd name="connsiteY0" fmla="*/ 0 h 736600"/>
              <a:gd name="connsiteX1" fmla="*/ 0 w 2444750"/>
              <a:gd name="connsiteY1" fmla="*/ 730250 h 736600"/>
              <a:gd name="connsiteX2" fmla="*/ 2444750 w 2444750"/>
              <a:gd name="connsiteY2" fmla="*/ 736600 h 736600"/>
              <a:gd name="connsiteX3" fmla="*/ 2203450 w 2444750"/>
              <a:gd name="connsiteY3" fmla="*/ 0 h 736600"/>
              <a:gd name="connsiteX4" fmla="*/ 6350 w 2444750"/>
              <a:gd name="connsiteY4" fmla="*/ 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4750" h="736600">
                <a:moveTo>
                  <a:pt x="6350" y="0"/>
                </a:moveTo>
                <a:cubicBezTo>
                  <a:pt x="4233" y="243417"/>
                  <a:pt x="2117" y="486833"/>
                  <a:pt x="0" y="730250"/>
                </a:cubicBezTo>
                <a:lnTo>
                  <a:pt x="2444750" y="736600"/>
                </a:lnTo>
                <a:lnTo>
                  <a:pt x="2203450" y="0"/>
                </a:lnTo>
                <a:lnTo>
                  <a:pt x="635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83979F78-97D6-2F2D-DA99-4FE14652E8BA}"/>
              </a:ext>
            </a:extLst>
          </p:cNvPr>
          <p:cNvSpPr/>
          <p:nvPr/>
        </p:nvSpPr>
        <p:spPr>
          <a:xfrm>
            <a:off x="2881313" y="3041495"/>
            <a:ext cx="3686175" cy="528637"/>
          </a:xfrm>
          <a:custGeom>
            <a:avLst/>
            <a:gdLst>
              <a:gd name="connsiteX0" fmla="*/ 0 w 3686175"/>
              <a:gd name="connsiteY0" fmla="*/ 4762 h 742950"/>
              <a:gd name="connsiteX1" fmla="*/ 614362 w 3686175"/>
              <a:gd name="connsiteY1" fmla="*/ 738187 h 742950"/>
              <a:gd name="connsiteX2" fmla="*/ 3071812 w 3686175"/>
              <a:gd name="connsiteY2" fmla="*/ 742950 h 742950"/>
              <a:gd name="connsiteX3" fmla="*/ 3686175 w 3686175"/>
              <a:gd name="connsiteY3" fmla="*/ 0 h 742950"/>
              <a:gd name="connsiteX4" fmla="*/ 0 w 3686175"/>
              <a:gd name="connsiteY4" fmla="*/ 4762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6175" h="742950">
                <a:moveTo>
                  <a:pt x="0" y="4762"/>
                </a:moveTo>
                <a:lnTo>
                  <a:pt x="614362" y="738187"/>
                </a:lnTo>
                <a:lnTo>
                  <a:pt x="3071812" y="742950"/>
                </a:lnTo>
                <a:lnTo>
                  <a:pt x="3686175" y="0"/>
                </a:lnTo>
                <a:lnTo>
                  <a:pt x="0" y="476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6C9E77D9-95BE-83A2-FB58-E4D3F6DD0D35}"/>
              </a:ext>
            </a:extLst>
          </p:cNvPr>
          <p:cNvSpPr/>
          <p:nvPr/>
        </p:nvSpPr>
        <p:spPr>
          <a:xfrm>
            <a:off x="6334125" y="3033557"/>
            <a:ext cx="2447925" cy="528637"/>
          </a:xfrm>
          <a:custGeom>
            <a:avLst/>
            <a:gdLst>
              <a:gd name="connsiteX0" fmla="*/ 233363 w 2447925"/>
              <a:gd name="connsiteY0" fmla="*/ 0 h 742950"/>
              <a:gd name="connsiteX1" fmla="*/ 0 w 2447925"/>
              <a:gd name="connsiteY1" fmla="*/ 733425 h 742950"/>
              <a:gd name="connsiteX2" fmla="*/ 2447925 w 2447925"/>
              <a:gd name="connsiteY2" fmla="*/ 742950 h 742950"/>
              <a:gd name="connsiteX3" fmla="*/ 2443163 w 2447925"/>
              <a:gd name="connsiteY3" fmla="*/ 9525 h 742950"/>
              <a:gd name="connsiteX4" fmla="*/ 233363 w 2447925"/>
              <a:gd name="connsiteY4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7925" h="742950">
                <a:moveTo>
                  <a:pt x="233363" y="0"/>
                </a:moveTo>
                <a:lnTo>
                  <a:pt x="0" y="733425"/>
                </a:lnTo>
                <a:lnTo>
                  <a:pt x="2447925" y="742950"/>
                </a:lnTo>
                <a:cubicBezTo>
                  <a:pt x="2446338" y="498475"/>
                  <a:pt x="2444750" y="254000"/>
                  <a:pt x="2443163" y="9525"/>
                </a:cubicBezTo>
                <a:lnTo>
                  <a:pt x="233363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72C974BA-23A4-B361-ADF7-86E03E84B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164" y="1143667"/>
            <a:ext cx="3527418" cy="317333"/>
          </a:xfrm>
        </p:spPr>
        <p:txBody>
          <a:bodyPr>
            <a:noAutofit/>
          </a:bodyPr>
          <a:lstStyle/>
          <a:p>
            <a:r>
              <a:rPr lang="en-IE" sz="1600" dirty="0"/>
              <a:t>Exploratory analysis:</a:t>
            </a:r>
          </a:p>
        </p:txBody>
      </p:sp>
    </p:spTree>
    <p:extLst>
      <p:ext uri="{BB962C8B-B14F-4D97-AF65-F5344CB8AC3E}">
        <p14:creationId xmlns:p14="http://schemas.microsoft.com/office/powerpoint/2010/main" val="216632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D73753-0DEF-249D-0459-67B739723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672" y="6424817"/>
            <a:ext cx="1751465" cy="388697"/>
          </a:xfrm>
          <a:prstGeom prst="rect">
            <a:avLst/>
          </a:prstGeom>
        </p:spPr>
      </p:pic>
      <p:sp>
        <p:nvSpPr>
          <p:cNvPr id="33" name="Rectangle 1">
            <a:extLst>
              <a:ext uri="{FF2B5EF4-FFF2-40B4-BE49-F238E27FC236}">
                <a16:creationId xmlns:a16="http://schemas.microsoft.com/office/drawing/2014/main" id="{62A1BF11-10EC-FDCC-8E6E-5B05B384F8BD}"/>
              </a:ext>
            </a:extLst>
          </p:cNvPr>
          <p:cNvSpPr/>
          <p:nvPr/>
        </p:nvSpPr>
        <p:spPr>
          <a:xfrm>
            <a:off x="431982" y="1024892"/>
            <a:ext cx="5911668" cy="1727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E" sz="1600" b="1" dirty="0">
                <a:solidFill>
                  <a:schemeClr val="tx1"/>
                </a:solidFill>
              </a:rPr>
              <a:t>Data Cleaning: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sz="1600" dirty="0">
                <a:solidFill>
                  <a:schemeClr val="tx1"/>
                </a:solidFill>
              </a:rPr>
              <a:t>We will use </a:t>
            </a:r>
            <a:r>
              <a:rPr lang="en-IE" sz="1600" b="1" dirty="0">
                <a:solidFill>
                  <a:srgbClr val="00B050"/>
                </a:solidFill>
              </a:rPr>
              <a:t>VALUE_EURO_FIN_2</a:t>
            </a:r>
            <a:r>
              <a:rPr lang="en-IE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IE" sz="1600" dirty="0">
                <a:solidFill>
                  <a:schemeClr val="tx1"/>
                </a:solidFill>
              </a:rPr>
              <a:t>Filtering Contracts without value.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sz="1600" dirty="0">
                <a:solidFill>
                  <a:schemeClr val="tx1"/>
                </a:solidFill>
              </a:rPr>
              <a:t>Filtering Values under and equal to 100 €.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sz="1600" dirty="0">
                <a:solidFill>
                  <a:schemeClr val="tx1"/>
                </a:solidFill>
              </a:rPr>
              <a:t>Filtering values over and equal to 10,000 Million €.</a:t>
            </a:r>
            <a:endParaRPr lang="en-IE" sz="105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C38CA99-C037-183A-408D-2036D275B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902" y="400147"/>
            <a:ext cx="4644948" cy="5638604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BFD6F30F-F8B7-E9B6-FD78-9A26D97635FA}"/>
              </a:ext>
            </a:extLst>
          </p:cNvPr>
          <p:cNvSpPr/>
          <p:nvPr/>
        </p:nvSpPr>
        <p:spPr>
          <a:xfrm>
            <a:off x="431981" y="3219449"/>
            <a:ext cx="3060518" cy="2023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sz="1600" dirty="0">
                <a:solidFill>
                  <a:schemeClr val="tx1"/>
                </a:solidFill>
              </a:rPr>
              <a:t>We have lost 19.8% of contracts.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sz="1600" dirty="0">
                <a:solidFill>
                  <a:schemeClr val="tx1"/>
                </a:solidFill>
              </a:rPr>
              <a:t>But there are good results for approximating a contract’s value.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sz="1600" dirty="0">
                <a:solidFill>
                  <a:schemeClr val="tx1"/>
                </a:solidFill>
              </a:rPr>
              <a:t>For now, we can use the mean value.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7CA694BA-8927-C807-C0E6-1385D4ABE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6229" y="3238747"/>
            <a:ext cx="4007395" cy="2993037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FBB5532-922E-EC5E-FC7F-60B420D1C371}"/>
              </a:ext>
            </a:extLst>
          </p:cNvPr>
          <p:cNvCxnSpPr>
            <a:cxnSpLocks/>
          </p:cNvCxnSpPr>
          <p:nvPr/>
        </p:nvCxnSpPr>
        <p:spPr>
          <a:xfrm flipH="1" flipV="1">
            <a:off x="3492499" y="3429000"/>
            <a:ext cx="1371600" cy="5029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8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D73753-0DEF-249D-0459-67B739723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172" y="6469303"/>
            <a:ext cx="1751465" cy="38869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B71914C-0B81-C380-84A9-D7242C41D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261" y="354061"/>
            <a:ext cx="6521102" cy="5952204"/>
          </a:xfrm>
          <a:prstGeom prst="rect">
            <a:avLst/>
          </a:prstGeom>
        </p:spPr>
      </p:pic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F9948EF2-FDEC-56AA-BFF3-612798350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401263"/>
              </p:ext>
            </p:extLst>
          </p:nvPr>
        </p:nvGraphicFramePr>
        <p:xfrm>
          <a:off x="485775" y="1697265"/>
          <a:ext cx="4800600" cy="385299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39902031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03481176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421450776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4055350382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399526795"/>
                    </a:ext>
                  </a:extLst>
                </a:gridCol>
              </a:tblGrid>
              <a:tr h="4983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Country</a:t>
                      </a:r>
                    </a:p>
                  </a:txBody>
                  <a:tcPr marL="60773" marR="60773" marT="30386" marB="303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Count</a:t>
                      </a:r>
                    </a:p>
                  </a:txBody>
                  <a:tcPr marL="60773" marR="60773" marT="30386" marB="303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Sum</a:t>
                      </a:r>
                    </a:p>
                  </a:txBody>
                  <a:tcPr marL="60773" marR="60773" marT="30386" marB="303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Mean</a:t>
                      </a:r>
                    </a:p>
                  </a:txBody>
                  <a:tcPr marL="60773" marR="60773" marT="30386" marB="303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Standard Deviation</a:t>
                      </a:r>
                    </a:p>
                  </a:txBody>
                  <a:tcPr marL="60773" marR="60773" marT="30386" marB="303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248526"/>
                  </a:ext>
                </a:extLst>
              </a:tr>
              <a:tr h="279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</a:rPr>
                        <a:t>AT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14,456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79,418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5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50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366805"/>
                  </a:ext>
                </a:extLst>
              </a:tr>
              <a:tr h="279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</a:rPr>
                        <a:t>BE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17,557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77,411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4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42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620508"/>
                  </a:ext>
                </a:extLst>
              </a:tr>
              <a:tr h="279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</a:rPr>
                        <a:t>ES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86,627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223,850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3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36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180885"/>
                  </a:ext>
                </a:extLst>
              </a:tr>
              <a:tr h="279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</a:rPr>
                        <a:t>FR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163,030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882,005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5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111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521471"/>
                  </a:ext>
                </a:extLst>
              </a:tr>
              <a:tr h="279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GR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14,056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23,738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2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18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239644"/>
                  </a:ext>
                </a:extLst>
              </a:tr>
              <a:tr h="279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</a:rPr>
                        <a:t>HU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15,901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71,246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4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34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105774"/>
                  </a:ext>
                </a:extLst>
              </a:tr>
              <a:tr h="279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</a:rPr>
                        <a:t>IT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46,139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338,036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7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63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663309"/>
                  </a:ext>
                </a:extLst>
              </a:tr>
              <a:tr h="279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</a:rPr>
                        <a:t>MT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2,410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3,001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1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5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691631"/>
                  </a:ext>
                </a:extLst>
              </a:tr>
              <a:tr h="279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</a:rPr>
                        <a:t>PT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16,299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24,618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2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9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108497"/>
                  </a:ext>
                </a:extLst>
              </a:tr>
              <a:tr h="279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</a:rPr>
                        <a:t>RO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70,712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206,128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3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23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991680"/>
                  </a:ext>
                </a:extLst>
              </a:tr>
              <a:tr h="279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</a:rPr>
                        <a:t>SE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31,628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111,178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4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19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701242"/>
                  </a:ext>
                </a:extLst>
              </a:tr>
              <a:tr h="279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</a:rPr>
                        <a:t>SK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8,117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21,425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3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</a:rPr>
                        <a:t>12 M €</a:t>
                      </a:r>
                    </a:p>
                  </a:txBody>
                  <a:tcPr marL="60773" marR="60773" marT="30386" marB="303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961735"/>
                  </a:ext>
                </a:extLst>
              </a:tr>
            </a:tbl>
          </a:graphicData>
        </a:graphic>
      </p:graphicFrame>
      <p:sp>
        <p:nvSpPr>
          <p:cNvPr id="29" name="Rectangle 1">
            <a:extLst>
              <a:ext uri="{FF2B5EF4-FFF2-40B4-BE49-F238E27FC236}">
                <a16:creationId xmlns:a16="http://schemas.microsoft.com/office/drawing/2014/main" id="{ABCBB5D9-10E4-C3C2-6513-5CCC97B3A307}"/>
              </a:ext>
            </a:extLst>
          </p:cNvPr>
          <p:cNvSpPr/>
          <p:nvPr/>
        </p:nvSpPr>
        <p:spPr>
          <a:xfrm>
            <a:off x="3931240" y="5555230"/>
            <a:ext cx="1355135" cy="3161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E" sz="1100" dirty="0">
                <a:solidFill>
                  <a:schemeClr val="tx1"/>
                </a:solidFill>
              </a:rPr>
              <a:t>Only Valid Data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284C8E9-64F7-0A64-1DA7-0569711A8EAE}"/>
              </a:ext>
            </a:extLst>
          </p:cNvPr>
          <p:cNvSpPr txBox="1">
            <a:spLocks/>
          </p:cNvSpPr>
          <p:nvPr/>
        </p:nvSpPr>
        <p:spPr>
          <a:xfrm>
            <a:off x="485775" y="1307737"/>
            <a:ext cx="2800350" cy="324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5"/>
              </a:buBlip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sz="1600" b="1" dirty="0"/>
              <a:t>Preliminary results:</a:t>
            </a:r>
          </a:p>
          <a:p>
            <a:pPr marL="0" indent="0">
              <a:buFontTx/>
              <a:buNone/>
            </a:pPr>
            <a:endParaRPr lang="en-IE" sz="1600" dirty="0"/>
          </a:p>
          <a:p>
            <a:pPr marL="0" indent="0">
              <a:buFontTx/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1216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OCURE">
      <a:dk1>
        <a:srgbClr val="323941"/>
      </a:dk1>
      <a:lt1>
        <a:sysClr val="window" lastClr="FFFFFF"/>
      </a:lt1>
      <a:dk2>
        <a:srgbClr val="000000"/>
      </a:dk2>
      <a:lt2>
        <a:srgbClr val="FFFFFF"/>
      </a:lt2>
      <a:accent1>
        <a:srgbClr val="FFFFFF"/>
      </a:accent1>
      <a:accent2>
        <a:srgbClr val="B1B5C0"/>
      </a:accent2>
      <a:accent3>
        <a:srgbClr val="323941"/>
      </a:accent3>
      <a:accent4>
        <a:srgbClr val="487AA7"/>
      </a:accent4>
      <a:accent5>
        <a:srgbClr val="326491"/>
      </a:accent5>
      <a:accent6>
        <a:srgbClr val="0C0C0C"/>
      </a:accent6>
      <a:hlink>
        <a:srgbClr val="326491"/>
      </a:hlink>
      <a:folHlink>
        <a:srgbClr val="323941"/>
      </a:folHlink>
    </a:clrScheme>
    <a:fontScheme name="Procur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95493A9E4CE347B3100ABC9A4B9172" ma:contentTypeVersion="16" ma:contentTypeDescription="Crée un document." ma:contentTypeScope="" ma:versionID="618ae5254299035f4668f6cc573a3e1b">
  <xsd:schema xmlns:xsd="http://www.w3.org/2001/XMLSchema" xmlns:xs="http://www.w3.org/2001/XMLSchema" xmlns:p="http://schemas.microsoft.com/office/2006/metadata/properties" xmlns:ns2="93af14ad-4170-4922-a4db-d478add0c1bf" xmlns:ns3="dd039c9b-fbe4-414f-8049-595d73fbad19" targetNamespace="http://schemas.microsoft.com/office/2006/metadata/properties" ma:root="true" ma:fieldsID="d3bb21cc1f80b4c5a336ecbf343535eb" ns2:_="" ns3:_="">
    <xsd:import namespace="93af14ad-4170-4922-a4db-d478add0c1bf"/>
    <xsd:import namespace="dd039c9b-fbe4-414f-8049-595d73fbad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f14ad-4170-4922-a4db-d478add0c1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fa185e21-45aa-4127-82bb-e35b0cfda1c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039c9b-fbe4-414f-8049-595d73fbad1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a938005-057b-47be-a3f1-d8ab5bd0e1ee}" ma:internalName="TaxCatchAll" ma:showField="CatchAllData" ma:web="dd039c9b-fbe4-414f-8049-595d73fbad1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3af14ad-4170-4922-a4db-d478add0c1bf">
      <Terms xmlns="http://schemas.microsoft.com/office/infopath/2007/PartnerControls"/>
    </lcf76f155ced4ddcb4097134ff3c332f>
    <TaxCatchAll xmlns="dd039c9b-fbe4-414f-8049-595d73fbad19" xsi:nil="true"/>
  </documentManagement>
</p:properties>
</file>

<file path=customXml/itemProps1.xml><?xml version="1.0" encoding="utf-8"?>
<ds:datastoreItem xmlns:ds="http://schemas.openxmlformats.org/officeDocument/2006/customXml" ds:itemID="{F7EA612B-4987-476F-8D48-18F52A27A2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af14ad-4170-4922-a4db-d478add0c1bf"/>
    <ds:schemaRef ds:uri="dd039c9b-fbe4-414f-8049-595d73fbad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98B2C3-025D-4D1A-9C16-D4A82C1902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5878BD-F5E0-4C3C-A82E-77A318A3256D}">
  <ds:schemaRefs>
    <ds:schemaRef ds:uri="93af14ad-4170-4922-a4db-d478add0c1bf"/>
    <ds:schemaRef ds:uri="dd039c9b-fbe4-414f-8049-595d73fbad19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459</Words>
  <Application>Microsoft Office PowerPoint</Application>
  <PresentationFormat>Panorámica</PresentationFormat>
  <Paragraphs>126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Arial</vt:lpstr>
      <vt:lpstr>Verdana</vt:lpstr>
      <vt:lpstr>Office Theme</vt:lpstr>
      <vt:lpstr>UPM Update</vt:lpstr>
      <vt:lpstr>TED Award Values Analysis:</vt:lpstr>
      <vt:lpstr>Available Estimations:</vt:lpstr>
      <vt:lpstr>Exploratory analysis: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johnfarrell</dc:creator>
  <cp:lastModifiedBy>ALVARO FONTECHA DEL SER</cp:lastModifiedBy>
  <cp:revision>32</cp:revision>
  <dcterms:created xsi:type="dcterms:W3CDTF">2024-02-10T20:34:33Z</dcterms:created>
  <dcterms:modified xsi:type="dcterms:W3CDTF">2024-04-06T18:18:13Z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0x010100FE95493A9E4CE347B3100ABC9A4B9172</vt:lpwstr>
  </property>
  <property fmtid="{D5CDD505-2E9C-101B-9397-08002B2CF9AE}" pid="3" name="MediaServiceImageTags">
    <vt:lpwstr/>
  </property>
</Properties>
</file>