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45"/>
  </p:notesMasterIdLst>
  <p:sldIdLst>
    <p:sldId id="256" r:id="rId2"/>
    <p:sldId id="257" r:id="rId3"/>
    <p:sldId id="340" r:id="rId4"/>
    <p:sldId id="260" r:id="rId5"/>
    <p:sldId id="270" r:id="rId6"/>
    <p:sldId id="266" r:id="rId7"/>
    <p:sldId id="345" r:id="rId8"/>
    <p:sldId id="369" r:id="rId9"/>
    <p:sldId id="404" r:id="rId10"/>
    <p:sldId id="346" r:id="rId11"/>
    <p:sldId id="355" r:id="rId12"/>
    <p:sldId id="305" r:id="rId13"/>
    <p:sldId id="405" r:id="rId14"/>
    <p:sldId id="375" r:id="rId15"/>
    <p:sldId id="376" r:id="rId16"/>
    <p:sldId id="352" r:id="rId17"/>
    <p:sldId id="353" r:id="rId18"/>
    <p:sldId id="319" r:id="rId19"/>
    <p:sldId id="321" r:id="rId20"/>
    <p:sldId id="372" r:id="rId21"/>
    <p:sldId id="371" r:id="rId22"/>
    <p:sldId id="271" r:id="rId23"/>
    <p:sldId id="360" r:id="rId24"/>
    <p:sldId id="361" r:id="rId25"/>
    <p:sldId id="406" r:id="rId26"/>
    <p:sldId id="330" r:id="rId27"/>
    <p:sldId id="407" r:id="rId28"/>
    <p:sldId id="335" r:id="rId29"/>
    <p:sldId id="381" r:id="rId30"/>
    <p:sldId id="383" r:id="rId31"/>
    <p:sldId id="384" r:id="rId32"/>
    <p:sldId id="385" r:id="rId33"/>
    <p:sldId id="386" r:id="rId34"/>
    <p:sldId id="387" r:id="rId35"/>
    <p:sldId id="388" r:id="rId36"/>
    <p:sldId id="392" r:id="rId37"/>
    <p:sldId id="393" r:id="rId38"/>
    <p:sldId id="394" r:id="rId39"/>
    <p:sldId id="398" r:id="rId40"/>
    <p:sldId id="395" r:id="rId41"/>
    <p:sldId id="402" r:id="rId42"/>
    <p:sldId id="258" r:id="rId43"/>
    <p:sldId id="4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4"/>
    <p:restoredTop sz="86761"/>
  </p:normalViewPr>
  <p:slideViewPr>
    <p:cSldViewPr snapToGrid="0" snapToObjects="1">
      <p:cViewPr varScale="1">
        <p:scale>
          <a:sx n="106" d="100"/>
          <a:sy n="106" d="100"/>
        </p:scale>
        <p:origin x="1104" y="184"/>
      </p:cViewPr>
      <p:guideLst/>
    </p:cSldViewPr>
  </p:slideViewPr>
  <p:outlineViewPr>
    <p:cViewPr>
      <p:scale>
        <a:sx n="33" d="100"/>
        <a:sy n="33" d="100"/>
      </p:scale>
      <p:origin x="0" y="-5144"/>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CB2CFEDC-E099-6840-8D82-88E0492F31E0}">
      <dgm:prSet/>
      <dgm:spPr>
        <a:solidFill>
          <a:schemeClr val="tx2"/>
        </a:solidFill>
      </dgm:spPr>
      <dgm:t>
        <a:bodyPr/>
        <a:lstStyle/>
        <a:p>
          <a:r>
            <a:rPr lang="en-US" dirty="0" err="1"/>
            <a:t>gRPC</a:t>
          </a:r>
          <a:r>
            <a:rPr lang="en-US" dirty="0"/>
            <a:t> Middleware</a:t>
          </a:r>
        </a:p>
      </dgm:t>
    </dgm:pt>
    <dgm:pt modelId="{D7467DBC-68D5-EF4C-8403-CF48519C279F}" type="parTrans" cxnId="{F0F36231-ECE7-E146-A42F-3F11FAF31C4E}">
      <dgm:prSet/>
      <dgm:spPr/>
      <dgm:t>
        <a:bodyPr/>
        <a:lstStyle/>
        <a:p>
          <a:endParaRPr lang="en-GB"/>
        </a:p>
      </dgm:t>
    </dgm:pt>
    <dgm:pt modelId="{C0BC61F3-BDB1-E342-A8C3-F4BF6D82736E}" type="sibTrans" cxnId="{F0F36231-ECE7-E146-A42F-3F11FAF31C4E}">
      <dgm:prSet/>
      <dgm:spPr/>
      <dgm:t>
        <a:bodyPr/>
        <a:lstStyle/>
        <a:p>
          <a:endParaRPr lang="en-GB"/>
        </a:p>
      </dgm:t>
    </dgm:pt>
    <dgm:pt modelId="{71897A3C-610B-4971-BEFE-A03A166E237B}">
      <dgm:prSet/>
      <dgm:spPr>
        <a:solidFill>
          <a:schemeClr val="tx2"/>
        </a:solidFill>
      </dgm:spPr>
      <dgm:t>
        <a:bodyPr/>
        <a:lstStyle/>
        <a:p>
          <a:r>
            <a:rPr lang="en-US" dirty="0"/>
            <a:t>ASGI Middleware</a:t>
          </a:r>
        </a:p>
      </dgm:t>
    </dgm:pt>
    <dgm:pt modelId="{8CDD65CB-1C8A-49CB-998B-D5DCEDA70D89}" type="sibTrans" cxnId="{445813D6-DF91-418E-A345-2D4B77230824}">
      <dgm:prSet/>
      <dgm:spPr/>
      <dgm:t>
        <a:bodyPr/>
        <a:lstStyle/>
        <a:p>
          <a:endParaRPr lang="en-US"/>
        </a:p>
      </dgm:t>
    </dgm:pt>
    <dgm:pt modelId="{36861219-4137-4A3B-A077-A43DC92AC61E}" type="parTrans" cxnId="{445813D6-DF91-418E-A345-2D4B77230824}">
      <dgm:prSet/>
      <dgm:spPr/>
      <dgm:t>
        <a:bodyPr/>
        <a:lstStyle/>
        <a:p>
          <a:endParaRPr lang="en-US"/>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4"/>
      <dgm:spPr/>
    </dgm:pt>
    <dgm:pt modelId="{5ED1C187-A455-6644-BCB6-A984D8A10623}" type="pres">
      <dgm:prSet presAssocID="{74AEDE69-E033-4BAE-BC1E-096ECB2B1165}" presName="rootConnector" presStyleLbl="node1" presStyleIdx="0" presStyleCnt="4"/>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4"/>
      <dgm:spPr/>
    </dgm:pt>
    <dgm:pt modelId="{3C8B214C-E92B-7142-8B75-043967A49E26}" type="pres">
      <dgm:prSet presAssocID="{FD471756-603F-4BB9-A0FA-5BB42998E74D}" presName="rootConnector" presStyleLbl="node1" presStyleIdx="1" presStyleCnt="4"/>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4"/>
      <dgm:spPr/>
    </dgm:pt>
    <dgm:pt modelId="{95B8D1C5-02C8-0148-A007-F604A6B56F88}" type="pres">
      <dgm:prSet presAssocID="{71897A3C-610B-4971-BEFE-A03A166E237B}" presName="rootConnector" presStyleLbl="node1" presStyleIdx="2" presStyleCnt="4"/>
      <dgm:spPr/>
    </dgm:pt>
    <dgm:pt modelId="{826D1E37-D721-3E47-9BD9-C6C2A843107F}" type="pres">
      <dgm:prSet presAssocID="{71897A3C-610B-4971-BEFE-A03A166E237B}" presName="childShape" presStyleCnt="0"/>
      <dgm:spPr/>
    </dgm:pt>
    <dgm:pt modelId="{CA0D5D43-C03A-5D41-9C96-C833DF1D524C}" type="pres">
      <dgm:prSet presAssocID="{CB2CFEDC-E099-6840-8D82-88E0492F31E0}" presName="root" presStyleCnt="0"/>
      <dgm:spPr/>
    </dgm:pt>
    <dgm:pt modelId="{313C679D-330C-294C-95FD-10BC954A5FCE}" type="pres">
      <dgm:prSet presAssocID="{CB2CFEDC-E099-6840-8D82-88E0492F31E0}" presName="rootComposite" presStyleCnt="0"/>
      <dgm:spPr/>
    </dgm:pt>
    <dgm:pt modelId="{5C964300-4E01-DD4C-8CB4-BB8A1335A612}" type="pres">
      <dgm:prSet presAssocID="{CB2CFEDC-E099-6840-8D82-88E0492F31E0}" presName="rootText" presStyleLbl="node1" presStyleIdx="3" presStyleCnt="4"/>
      <dgm:spPr/>
    </dgm:pt>
    <dgm:pt modelId="{3D8D62E9-2B4B-364C-B033-5E8D913F0AA8}" type="pres">
      <dgm:prSet presAssocID="{CB2CFEDC-E099-6840-8D82-88E0492F31E0}" presName="rootConnector" presStyleLbl="node1" presStyleIdx="3" presStyleCnt="4"/>
      <dgm:spPr/>
    </dgm:pt>
    <dgm:pt modelId="{F4A26A59-0EFE-C742-B9BC-B97DEB29133F}" type="pres">
      <dgm:prSet presAssocID="{CB2CFEDC-E099-6840-8D82-88E0492F31E0}" presName="childShape" presStyleCnt="0"/>
      <dgm:spPr/>
    </dgm:pt>
  </dgm:ptLst>
  <dgm:cxnLst>
    <dgm:cxn modelId="{5F8A5D0E-6907-544A-9F06-86ECF5C6F8E2}" type="presOf" srcId="{CB2CFEDC-E099-6840-8D82-88E0492F31E0}" destId="{3D8D62E9-2B4B-364C-B033-5E8D913F0AA8}" srcOrd="1" destOrd="0" presId="urn:microsoft.com/office/officeart/2005/8/layout/hierarchy3"/>
    <dgm:cxn modelId="{80398615-E690-4EDD-8301-17468B318F80}" srcId="{B80BF5C7-321E-4530-9003-DCB6A703D336}" destId="{FD471756-603F-4BB9-A0FA-5BB42998E74D}" srcOrd="1" destOrd="0" parTransId="{D51A0915-F16A-4D70-8658-AED73A0A8C97}" sibTransId="{DFCFC30A-238E-4C17-8162-01085CDA9AE5}"/>
    <dgm:cxn modelId="{F0F36231-ECE7-E146-A42F-3F11FAF31C4E}" srcId="{B80BF5C7-321E-4530-9003-DCB6A703D336}" destId="{CB2CFEDC-E099-6840-8D82-88E0492F31E0}" srcOrd="3" destOrd="0" parTransId="{D7467DBC-68D5-EF4C-8403-CF48519C279F}" sibTransId="{C0BC61F3-BDB1-E342-A8C3-F4BF6D82736E}"/>
    <dgm:cxn modelId="{82106739-AA2B-C749-9C44-10B4EA1FF581}" type="presOf" srcId="{CB2CFEDC-E099-6840-8D82-88E0492F31E0}" destId="{5C964300-4E01-DD4C-8CB4-BB8A1335A612}" srcOrd="0" destOrd="0" presId="urn:microsoft.com/office/officeart/2005/8/layout/hierarchy3"/>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 modelId="{2895BDC1-A988-784A-943A-1FDBEA63D6CF}" type="presParOf" srcId="{251BF79C-4B1D-384B-A8E7-1DADA18F0D36}" destId="{CA0D5D43-C03A-5D41-9C96-C833DF1D524C}" srcOrd="3" destOrd="0" presId="urn:microsoft.com/office/officeart/2005/8/layout/hierarchy3"/>
    <dgm:cxn modelId="{BFEF97D5-DB54-554E-91D4-1CF1A30C072E}" type="presParOf" srcId="{CA0D5D43-C03A-5D41-9C96-C833DF1D524C}" destId="{313C679D-330C-294C-95FD-10BC954A5FCE}" srcOrd="0" destOrd="0" presId="urn:microsoft.com/office/officeart/2005/8/layout/hierarchy3"/>
    <dgm:cxn modelId="{77148407-71A6-2145-94C4-ED4DF650338E}" type="presParOf" srcId="{313C679D-330C-294C-95FD-10BC954A5FCE}" destId="{5C964300-4E01-DD4C-8CB4-BB8A1335A612}" srcOrd="0" destOrd="0" presId="urn:microsoft.com/office/officeart/2005/8/layout/hierarchy3"/>
    <dgm:cxn modelId="{A9516A44-61DE-E34C-89CF-404E606EA326}" type="presParOf" srcId="{313C679D-330C-294C-95FD-10BC954A5FCE}" destId="{3D8D62E9-2B4B-364C-B033-5E8D913F0AA8}" srcOrd="1" destOrd="0" presId="urn:microsoft.com/office/officeart/2005/8/layout/hierarchy3"/>
    <dgm:cxn modelId="{4D49370E-F5E8-7F47-BF12-FE1745ABDF0D}" type="presParOf" srcId="{CA0D5D43-C03A-5D41-9C96-C833DF1D524C}" destId="{F4A26A59-0EFE-C742-B9BC-B97DEB29133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Web application middleware can be defined generally as an </a:t>
          </a:r>
          <a:r>
            <a:rPr lang="en-US" u="sng" dirty="0"/>
            <a:t>WSGI or ASGI</a:t>
          </a:r>
          <a:r>
            <a:rPr lang="en-US" dirty="0"/>
            <a:t> application or be framework specific</a:t>
          </a:r>
          <a:endParaRPr lang="en-US" u="sng" dirty="0"/>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3" phldr="0"/>
      <dgm:spPr/>
      <dgm:t>
        <a:bodyPr/>
        <a:lstStyle/>
        <a:p>
          <a:r>
            <a:rPr lang="en-US"/>
            <a:t>03</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1" phldr="0"/>
      <dgm:spPr/>
      <dgm:t>
        <a:bodyPr/>
        <a:lstStyle/>
        <a:p>
          <a:r>
            <a:rPr lang="en-US"/>
            <a:t>01</a:t>
          </a:r>
        </a:p>
      </dgm:t>
    </dgm:pt>
    <dgm:pt modelId="{EE722135-95E9-A048-89A6-929A1027D0AD}">
      <dgm:prSet/>
      <dgm:spPr>
        <a:solidFill>
          <a:schemeClr val="tx2"/>
        </a:solidFill>
      </dgm:spPr>
      <dgm:t>
        <a:bodyPr/>
        <a:lstStyle/>
        <a:p>
          <a:r>
            <a:rPr lang="en-US" u="none" dirty="0"/>
            <a:t>Implementing </a:t>
          </a:r>
          <a:r>
            <a:rPr lang="en-US" u="sng" dirty="0" err="1"/>
            <a:t>gRPC</a:t>
          </a:r>
          <a:r>
            <a:rPr lang="en-US" u="sng" dirty="0"/>
            <a:t> interceptors</a:t>
          </a:r>
          <a:r>
            <a:rPr lang="en-US" dirty="0"/>
            <a:t> varies based on the </a:t>
          </a:r>
          <a:r>
            <a:rPr lang="en-US" u="sng" dirty="0"/>
            <a:t>pattern of communication</a:t>
          </a:r>
        </a:p>
      </dgm:t>
    </dgm:pt>
    <dgm:pt modelId="{99D77CFB-A8C1-BC46-834F-281523EC0765}" type="parTrans" cxnId="{FDAF2A1D-AFFE-A441-8A16-95C187AADDB4}">
      <dgm:prSet/>
      <dgm:spPr/>
      <dgm:t>
        <a:bodyPr/>
        <a:lstStyle/>
        <a:p>
          <a:endParaRPr lang="en-GB"/>
        </a:p>
      </dgm:t>
    </dgm:pt>
    <dgm:pt modelId="{C2FD774F-678F-EA44-8C1E-12A98910F23F}" type="sibTrans" cxnId="{FDAF2A1D-AFFE-A441-8A16-95C187AADDB4}">
      <dgm:prSet phldrT="04" phldr="0"/>
      <dgm:spPr/>
      <dgm:t>
        <a:bodyPr/>
        <a:lstStyle/>
        <a:p>
          <a:r>
            <a:rPr lang="en-GB"/>
            <a:t>04</a:t>
          </a:r>
        </a:p>
      </dgm:t>
    </dgm:pt>
    <dgm:pt modelId="{5D237368-0B7F-7B40-B8E5-17EFAC636E2D}" type="pres">
      <dgm:prSet presAssocID="{F7C7B4B4-5827-4B4F-B3C6-3D387F882A1A}" presName="Name0" presStyleCnt="0">
        <dgm:presLayoutVars>
          <dgm:animLvl val="lvl"/>
          <dgm:resizeHandles val="exact"/>
        </dgm:presLayoutVars>
      </dgm:prSet>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0" presStyleCnt="4"/>
      <dgm:spPr/>
    </dgm:pt>
    <dgm:pt modelId="{DD09D689-A32B-7041-AD46-59FB4560B80E}" type="pres">
      <dgm:prSet presAssocID="{B3F9B52B-4AEA-4E34-B626-0E35CEFA4EBD}" presName="sibTransNodeRect" presStyleLbl="alignNode1" presStyleIdx="0" presStyleCnt="4">
        <dgm:presLayoutVars>
          <dgm:chMax val="0"/>
          <dgm:bulletEnabled val="1"/>
        </dgm:presLayoutVars>
      </dgm:prSet>
      <dgm:spPr/>
    </dgm:pt>
    <dgm:pt modelId="{66AC1823-2608-3846-B641-2B678B8C6539}" type="pres">
      <dgm:prSet presAssocID="{F64B3072-C7F7-4BC9-B24B-806F70D64703}" presName="nodeRect" presStyleLbl="alignNode1" presStyleIdx="0" presStyleCnt="4">
        <dgm:presLayoutVars>
          <dgm:bulletEnabled val="1"/>
        </dgm:presLayoutVars>
      </dgm:prSet>
      <dgm:spPr/>
    </dgm:pt>
    <dgm:pt modelId="{E684DB18-9017-144E-A650-0FF5F441D0D1}" type="pres">
      <dgm:prSet presAssocID="{B3F9B52B-4AEA-4E34-B626-0E35CEFA4EBD}"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4"/>
      <dgm:spPr/>
    </dgm:pt>
    <dgm:pt modelId="{A4814F5C-83A1-0442-B5D6-2EAF150B274F}" type="pres">
      <dgm:prSet presAssocID="{E70530F4-3FE4-467F-B057-F0213E3C631C}" presName="sibTransNodeRect" presStyleLbl="alignNode1" presStyleIdx="1" presStyleCnt="4">
        <dgm:presLayoutVars>
          <dgm:chMax val="0"/>
          <dgm:bulletEnabled val="1"/>
        </dgm:presLayoutVars>
      </dgm:prSet>
      <dgm:spPr/>
    </dgm:pt>
    <dgm:pt modelId="{3C5634B2-F08E-B14E-8B5E-8FB3BA8FC256}" type="pres">
      <dgm:prSet presAssocID="{43D7351E-42AD-4236-9411-10222017795B}" presName="nodeRect" presStyleLbl="alignNode1" presStyleIdx="1" presStyleCnt="4">
        <dgm:presLayoutVars>
          <dgm:bulletEnabled val="1"/>
        </dgm:presLayoutVars>
      </dgm:prSet>
      <dgm:spPr/>
    </dgm:pt>
    <dgm:pt modelId="{CEC42B60-27E7-754E-9D94-3DEBD953C32C}" type="pres">
      <dgm:prSet presAssocID="{E70530F4-3FE4-467F-B057-F0213E3C631C}" presName="sibTrans" presStyleCnt="0"/>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2" presStyleCnt="4"/>
      <dgm:spPr/>
    </dgm:pt>
    <dgm:pt modelId="{361B3220-3CF9-AC4D-84D4-102BCF1F1B61}" type="pres">
      <dgm:prSet presAssocID="{7A9D4D5C-5A09-4B06-929F-0F622FC92DA8}" presName="sibTransNodeRect" presStyleLbl="alignNode1" presStyleIdx="2" presStyleCnt="4">
        <dgm:presLayoutVars>
          <dgm:chMax val="0"/>
          <dgm:bulletEnabled val="1"/>
        </dgm:presLayoutVars>
      </dgm:prSet>
      <dgm:spPr/>
    </dgm:pt>
    <dgm:pt modelId="{F2946628-38B1-3441-9218-54B1593330F4}" type="pres">
      <dgm:prSet presAssocID="{1A874430-B048-4560-93F3-DF0A4BA3F63D}" presName="nodeRect" presStyleLbl="alignNode1" presStyleIdx="2" presStyleCnt="4">
        <dgm:presLayoutVars>
          <dgm:bulletEnabled val="1"/>
        </dgm:presLayoutVars>
      </dgm:prSet>
      <dgm:spPr/>
    </dgm:pt>
    <dgm:pt modelId="{1ECFAFB2-79C2-394A-8A60-F117EB779CDA}" type="pres">
      <dgm:prSet presAssocID="{7A9D4D5C-5A09-4B06-929F-0F622FC92DA8}" presName="sibTrans" presStyleCnt="0"/>
      <dgm:spPr/>
    </dgm:pt>
    <dgm:pt modelId="{899713CC-C338-EE4E-A3EC-1A60BF55C7A5}" type="pres">
      <dgm:prSet presAssocID="{EE722135-95E9-A048-89A6-929A1027D0AD}" presName="compositeNode" presStyleCnt="0">
        <dgm:presLayoutVars>
          <dgm:bulletEnabled val="1"/>
        </dgm:presLayoutVars>
      </dgm:prSet>
      <dgm:spPr/>
    </dgm:pt>
    <dgm:pt modelId="{969AE7A2-9399-8444-BFB4-F6F1B7EA8B78}" type="pres">
      <dgm:prSet presAssocID="{EE722135-95E9-A048-89A6-929A1027D0AD}" presName="bgRect" presStyleLbl="alignNode1" presStyleIdx="3" presStyleCnt="4"/>
      <dgm:spPr/>
    </dgm:pt>
    <dgm:pt modelId="{B7D4BFBC-9152-A243-8548-6ED5EB68B790}" type="pres">
      <dgm:prSet presAssocID="{C2FD774F-678F-EA44-8C1E-12A98910F23F}" presName="sibTransNodeRect" presStyleLbl="alignNode1" presStyleIdx="3" presStyleCnt="4">
        <dgm:presLayoutVars>
          <dgm:chMax val="0"/>
          <dgm:bulletEnabled val="1"/>
        </dgm:presLayoutVars>
      </dgm:prSet>
      <dgm:spPr/>
    </dgm:pt>
    <dgm:pt modelId="{69698261-31D8-DD46-9776-82BB3CD60EA2}" type="pres">
      <dgm:prSet presAssocID="{EE722135-95E9-A048-89A6-929A1027D0AD}" presName="nodeRect" presStyleLbl="alignNode1" presStyleIdx="3" presStyleCnt="4">
        <dgm:presLayoutVars>
          <dgm:bulletEnabled val="1"/>
        </dgm:presLayoutVars>
      </dgm:prSet>
      <dgm:spPr/>
    </dgm:pt>
  </dgm:ptLst>
  <dgm:cxnLst>
    <dgm:cxn modelId="{2A816A14-156E-4259-B4C7-419EED0B85A9}" srcId="{F7C7B4B4-5827-4B4F-B3C6-3D387F882A1A}" destId="{1A874430-B048-4560-93F3-DF0A4BA3F63D}" srcOrd="2" destOrd="0" parTransId="{940E5B03-9C6A-48C6-B1B9-3E8AD55EC534}" sibTransId="{7A9D4D5C-5A09-4B06-929F-0F622FC92DA8}"/>
    <dgm:cxn modelId="{FDAF2A1D-AFFE-A441-8A16-95C187AADDB4}" srcId="{F7C7B4B4-5827-4B4F-B3C6-3D387F882A1A}" destId="{EE722135-95E9-A048-89A6-929A1027D0AD}" srcOrd="3" destOrd="0" parTransId="{99D77CFB-A8C1-BC46-834F-281523EC0765}" sibTransId="{C2FD774F-678F-EA44-8C1E-12A98910F23F}"/>
    <dgm:cxn modelId="{3A129B2A-2795-EC47-A0AB-4966ED84F2BD}" type="presOf" srcId="{F64B3072-C7F7-4BC9-B24B-806F70D64703}" destId="{872C0657-D582-3440-B10C-CBF5C15309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35AFA85A-9A39-46DB-98B3-737475ABB680}" srcId="{F7C7B4B4-5827-4B4F-B3C6-3D387F882A1A}" destId="{F64B3072-C7F7-4BC9-B24B-806F70D64703}" srcOrd="0" destOrd="0" parTransId="{F297274B-21F0-4929-9C28-4C55D8C8E443}" sibTransId="{B3F9B52B-4AEA-4E34-B626-0E35CEFA4EBD}"/>
    <dgm:cxn modelId="{E075946A-2BE2-6348-A0F6-E8821027AB40}" type="presOf" srcId="{43D7351E-42AD-4236-9411-10222017795B}" destId="{178F05A3-B1F0-3548-8EE2-005FB95C3506}" srcOrd="0" destOrd="0" presId="urn:microsoft.com/office/officeart/2016/7/layout/LinearBlockProcessNumbered"/>
    <dgm:cxn modelId="{F5411D70-E514-5845-A56F-A5E5515E4574}" type="presOf" srcId="{B3F9B52B-4AEA-4E34-B626-0E35CEFA4EBD}" destId="{DD09D689-A32B-7041-AD46-59FB4560B80E}" srcOrd="0" destOrd="0" presId="urn:microsoft.com/office/officeart/2016/7/layout/LinearBlockProcessNumbered"/>
    <dgm:cxn modelId="{F59B977A-2749-534F-BD95-5418F52BABC4}" type="presOf" srcId="{1A874430-B048-4560-93F3-DF0A4BA3F63D}" destId="{F2946628-38B1-3441-9218-54B1593330F4}" srcOrd="1" destOrd="0" presId="urn:microsoft.com/office/officeart/2016/7/layout/LinearBlockProcessNumbered"/>
    <dgm:cxn modelId="{E58E777E-0BDF-0241-A60F-8709E5F05109}" type="presOf" srcId="{E70530F4-3FE4-467F-B057-F0213E3C631C}" destId="{A4814F5C-83A1-0442-B5D6-2EAF150B274F}" srcOrd="0" destOrd="0" presId="urn:microsoft.com/office/officeart/2016/7/layout/LinearBlockProcessNumbered"/>
    <dgm:cxn modelId="{16CF948E-6516-0348-B3D1-21E93A62740A}" type="presOf" srcId="{43D7351E-42AD-4236-9411-10222017795B}" destId="{3C5634B2-F08E-B14E-8B5E-8FB3BA8FC256}" srcOrd="1" destOrd="0" presId="urn:microsoft.com/office/officeart/2016/7/layout/LinearBlockProcessNumbered"/>
    <dgm:cxn modelId="{840AA699-75F1-7943-87F1-824CB2ED5608}" type="presOf" srcId="{EE722135-95E9-A048-89A6-929A1027D0AD}" destId="{969AE7A2-9399-8444-BFB4-F6F1B7EA8B78}" srcOrd="0" destOrd="0" presId="urn:microsoft.com/office/officeart/2016/7/layout/LinearBlockProcessNumbered"/>
    <dgm:cxn modelId="{DF9BD2A9-4899-334B-B179-9150CDD89CFB}" type="presOf" srcId="{1A874430-B048-4560-93F3-DF0A4BA3F63D}" destId="{7E6A75AD-0368-A643-8378-4FABC17F8EB2}" srcOrd="0" destOrd="0" presId="urn:microsoft.com/office/officeart/2016/7/layout/LinearBlockProcessNumbered"/>
    <dgm:cxn modelId="{396186AF-CA72-174D-9181-01F1CCEA5ADA}" type="presOf" srcId="{7A9D4D5C-5A09-4B06-929F-0F622FC92DA8}" destId="{361B3220-3CF9-AC4D-84D4-102BCF1F1B61}" srcOrd="0" destOrd="0" presId="urn:microsoft.com/office/officeart/2016/7/layout/LinearBlockProcessNumbered"/>
    <dgm:cxn modelId="{9E8F10BC-CB02-A648-BE5F-02A536428B5B}" type="presOf" srcId="{C2FD774F-678F-EA44-8C1E-12A98910F23F}" destId="{B7D4BFBC-9152-A243-8548-6ED5EB68B790}" srcOrd="0"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9991F6C3-A598-B24A-AD36-11321D9F0ED9}" type="presOf" srcId="{F64B3072-C7F7-4BC9-B24B-806F70D64703}" destId="{66AC1823-2608-3846-B641-2B678B8C6539}" srcOrd="1" destOrd="0" presId="urn:microsoft.com/office/officeart/2016/7/layout/LinearBlockProcessNumbered"/>
    <dgm:cxn modelId="{D7F357E0-2FFF-D743-B8A4-7CFD74088005}" type="presOf" srcId="{EE722135-95E9-A048-89A6-929A1027D0AD}" destId="{69698261-31D8-DD46-9776-82BB3CD60EA2}" srcOrd="1" destOrd="0" presId="urn:microsoft.com/office/officeart/2016/7/layout/LinearBlockProcessNumbered"/>
    <dgm:cxn modelId="{3EFA646B-9902-0847-AB60-0B809C8C1CC6}" type="presParOf" srcId="{5D237368-0B7F-7B40-B8E5-17EFAC636E2D}" destId="{700E2B90-76A3-744F-82BF-F201226F08C2}" srcOrd="0" destOrd="0" presId="urn:microsoft.com/office/officeart/2016/7/layout/LinearBlockProcessNumbered"/>
    <dgm:cxn modelId="{BBC6BE77-A001-5749-8E64-51FA15DDB5EA}" type="presParOf" srcId="{700E2B90-76A3-744F-82BF-F201226F08C2}" destId="{872C0657-D582-3440-B10C-CBF5C153094F}" srcOrd="0" destOrd="0" presId="urn:microsoft.com/office/officeart/2016/7/layout/LinearBlockProcessNumbered"/>
    <dgm:cxn modelId="{DDD5618E-C42A-B74D-9181-015F92537C2A}" type="presParOf" srcId="{700E2B90-76A3-744F-82BF-F201226F08C2}" destId="{DD09D689-A32B-7041-AD46-59FB4560B80E}" srcOrd="1" destOrd="0" presId="urn:microsoft.com/office/officeart/2016/7/layout/LinearBlockProcessNumbered"/>
    <dgm:cxn modelId="{8781CE91-D95A-5A41-A804-B8A0B4198332}" type="presParOf" srcId="{700E2B90-76A3-744F-82BF-F201226F08C2}" destId="{66AC1823-2608-3846-B641-2B678B8C6539}" srcOrd="2" destOrd="0" presId="urn:microsoft.com/office/officeart/2016/7/layout/LinearBlockProcessNumbered"/>
    <dgm:cxn modelId="{837E6078-2988-204A-B44C-9BBE2AFBBA1F}" type="presParOf" srcId="{5D237368-0B7F-7B40-B8E5-17EFAC636E2D}" destId="{E684DB18-9017-144E-A650-0FF5F441D0D1}" srcOrd="1" destOrd="0" presId="urn:microsoft.com/office/officeart/2016/7/layout/LinearBlockProcessNumbered"/>
    <dgm:cxn modelId="{017B6156-7395-244C-9ED7-CF786DA8C258}" type="presParOf" srcId="{5D237368-0B7F-7B40-B8E5-17EFAC636E2D}" destId="{CF8E71AF-5B6B-6D4D-AFB4-4F5414F4104D}" srcOrd="2" destOrd="0" presId="urn:microsoft.com/office/officeart/2016/7/layout/LinearBlockProcessNumbered"/>
    <dgm:cxn modelId="{03C8626E-A2D6-554B-8AEA-7F4A4BA1A88C}" type="presParOf" srcId="{CF8E71AF-5B6B-6D4D-AFB4-4F5414F4104D}" destId="{178F05A3-B1F0-3548-8EE2-005FB95C3506}" srcOrd="0" destOrd="0" presId="urn:microsoft.com/office/officeart/2016/7/layout/LinearBlockProcessNumbered"/>
    <dgm:cxn modelId="{6AA7E93D-16CF-2240-8FFA-9FDBAA25BF4D}" type="presParOf" srcId="{CF8E71AF-5B6B-6D4D-AFB4-4F5414F4104D}" destId="{A4814F5C-83A1-0442-B5D6-2EAF150B274F}" srcOrd="1" destOrd="0" presId="urn:microsoft.com/office/officeart/2016/7/layout/LinearBlockProcessNumbered"/>
    <dgm:cxn modelId="{18D32450-1835-A041-AD7E-CA5B59801A82}" type="presParOf" srcId="{CF8E71AF-5B6B-6D4D-AFB4-4F5414F4104D}" destId="{3C5634B2-F08E-B14E-8B5E-8FB3BA8FC256}" srcOrd="2" destOrd="0" presId="urn:microsoft.com/office/officeart/2016/7/layout/LinearBlockProcessNumbered"/>
    <dgm:cxn modelId="{A8BE3AA7-589D-934B-8305-0EADEDCEAB46}" type="presParOf" srcId="{5D237368-0B7F-7B40-B8E5-17EFAC636E2D}" destId="{CEC42B60-27E7-754E-9D94-3DEBD953C32C}" srcOrd="3" destOrd="0" presId="urn:microsoft.com/office/officeart/2016/7/layout/LinearBlockProcessNumbered"/>
    <dgm:cxn modelId="{EE8ADE02-B1DC-5442-8072-303A29B9E2D6}" type="presParOf" srcId="{5D237368-0B7F-7B40-B8E5-17EFAC636E2D}" destId="{0054BCD5-CA99-754E-8D91-4382B457C44C}" srcOrd="4" destOrd="0" presId="urn:microsoft.com/office/officeart/2016/7/layout/LinearBlockProcessNumbered"/>
    <dgm:cxn modelId="{8BCA833A-90B0-144F-B452-1B8B18112C96}" type="presParOf" srcId="{0054BCD5-CA99-754E-8D91-4382B457C44C}" destId="{7E6A75AD-0368-A643-8378-4FABC17F8EB2}" srcOrd="0" destOrd="0" presId="urn:microsoft.com/office/officeart/2016/7/layout/LinearBlockProcessNumbered"/>
    <dgm:cxn modelId="{86CC0ADA-C832-7542-87B7-FFABA6CB4998}" type="presParOf" srcId="{0054BCD5-CA99-754E-8D91-4382B457C44C}" destId="{361B3220-3CF9-AC4D-84D4-102BCF1F1B61}" srcOrd="1" destOrd="0" presId="urn:microsoft.com/office/officeart/2016/7/layout/LinearBlockProcessNumbered"/>
    <dgm:cxn modelId="{C98F966E-1D27-974C-ACE8-E80A5B1A2990}" type="presParOf" srcId="{0054BCD5-CA99-754E-8D91-4382B457C44C}" destId="{F2946628-38B1-3441-9218-54B1593330F4}" srcOrd="2" destOrd="0" presId="urn:microsoft.com/office/officeart/2016/7/layout/LinearBlockProcessNumbered"/>
    <dgm:cxn modelId="{AAC6E50E-193A-D443-BA7F-49854C7C4AFC}" type="presParOf" srcId="{5D237368-0B7F-7B40-B8E5-17EFAC636E2D}" destId="{1ECFAFB2-79C2-394A-8A60-F117EB779CDA}" srcOrd="5" destOrd="0" presId="urn:microsoft.com/office/officeart/2016/7/layout/LinearBlockProcessNumbered"/>
    <dgm:cxn modelId="{58FFB25A-7E73-CF41-9627-58839AE4999E}" type="presParOf" srcId="{5D237368-0B7F-7B40-B8E5-17EFAC636E2D}" destId="{899713CC-C338-EE4E-A3EC-1A60BF55C7A5}" srcOrd="6" destOrd="0" presId="urn:microsoft.com/office/officeart/2016/7/layout/LinearBlockProcessNumbered"/>
    <dgm:cxn modelId="{5E951579-B98C-EC46-B833-470043505E3C}" type="presParOf" srcId="{899713CC-C338-EE4E-A3EC-1A60BF55C7A5}" destId="{969AE7A2-9399-8444-BFB4-F6F1B7EA8B78}" srcOrd="0" destOrd="0" presId="urn:microsoft.com/office/officeart/2016/7/layout/LinearBlockProcessNumbered"/>
    <dgm:cxn modelId="{7A4BF135-2F3F-D14B-B8F7-2C8A1B9C2376}" type="presParOf" srcId="{899713CC-C338-EE4E-A3EC-1A60BF55C7A5}" destId="{B7D4BFBC-9152-A243-8548-6ED5EB68B790}" srcOrd="1" destOrd="0" presId="urn:microsoft.com/office/officeart/2016/7/layout/LinearBlockProcessNumbered"/>
    <dgm:cxn modelId="{6C4AD71B-FB8A-DA4C-A23C-8ACC9C0D3720}" type="presParOf" srcId="{899713CC-C338-EE4E-A3EC-1A60BF55C7A5}" destId="{69698261-31D8-DD46-9776-82BB3CD60EA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925"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Middleware in Computing</a:t>
          </a:r>
        </a:p>
      </dsp:txBody>
      <dsp:txXfrm>
        <a:off x="34333" y="1657920"/>
        <a:ext cx="2148183" cy="1041683"/>
      </dsp:txXfrm>
    </dsp:sp>
    <dsp:sp modelId="{F95CD12B-A183-3448-A894-603662F01A28}">
      <dsp:nvSpPr>
        <dsp:cNvPr id="0" name=""/>
        <dsp:cNvSpPr/>
      </dsp:nvSpPr>
      <dsp:spPr>
        <a:xfrm>
          <a:off x="2768175"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WSGI Middleware</a:t>
          </a:r>
        </a:p>
      </dsp:txBody>
      <dsp:txXfrm>
        <a:off x="2800583" y="1657920"/>
        <a:ext cx="2148183" cy="1041683"/>
      </dsp:txXfrm>
    </dsp:sp>
    <dsp:sp modelId="{5D19064A-759C-DC40-8C45-5EBB148E13EC}">
      <dsp:nvSpPr>
        <dsp:cNvPr id="0" name=""/>
        <dsp:cNvSpPr/>
      </dsp:nvSpPr>
      <dsp:spPr>
        <a:xfrm>
          <a:off x="5534424"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ASGI Middleware</a:t>
          </a:r>
        </a:p>
      </dsp:txBody>
      <dsp:txXfrm>
        <a:off x="5566832" y="1657920"/>
        <a:ext cx="2148183" cy="1041683"/>
      </dsp:txXfrm>
    </dsp:sp>
    <dsp:sp modelId="{5C964300-4E01-DD4C-8CB4-BB8A1335A612}">
      <dsp:nvSpPr>
        <dsp:cNvPr id="0" name=""/>
        <dsp:cNvSpPr/>
      </dsp:nvSpPr>
      <dsp:spPr>
        <a:xfrm>
          <a:off x="8300674"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err="1"/>
            <a:t>gRPC</a:t>
          </a:r>
          <a:r>
            <a:rPr lang="en-US" sz="2900" kern="1200" dirty="0"/>
            <a:t> Middleware</a:t>
          </a:r>
        </a:p>
      </dsp:txBody>
      <dsp:txXfrm>
        <a:off x="8333082" y="1657920"/>
        <a:ext cx="2148183" cy="1041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C0657-D582-3440-B10C-CBF5C153094F}">
      <dsp:nvSpPr>
        <dsp:cNvPr id="0" name=""/>
        <dsp:cNvSpPr/>
      </dsp:nvSpPr>
      <dsp:spPr>
        <a:xfrm>
          <a:off x="224" y="641242"/>
          <a:ext cx="2710783" cy="3252939"/>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kern="1200" dirty="0"/>
            <a:t>Enables </a:t>
          </a:r>
          <a:r>
            <a:rPr lang="en-US" sz="1900" u="sng" kern="1200" dirty="0"/>
            <a:t>decoupling</a:t>
          </a:r>
          <a:r>
            <a:rPr lang="en-US" sz="1900" kern="1200" dirty="0"/>
            <a:t> and </a:t>
          </a:r>
          <a:r>
            <a:rPr lang="en-US" sz="1900" u="sng" kern="1200" dirty="0"/>
            <a:t>sharing</a:t>
          </a:r>
          <a:r>
            <a:rPr lang="en-US" sz="1900" kern="1200" dirty="0"/>
            <a:t> of non-functional requirements</a:t>
          </a:r>
        </a:p>
      </dsp:txBody>
      <dsp:txXfrm>
        <a:off x="224" y="1942418"/>
        <a:ext cx="2710783" cy="1951763"/>
      </dsp:txXfrm>
    </dsp:sp>
    <dsp:sp modelId="{DD09D689-A32B-7041-AD46-59FB4560B80E}">
      <dsp:nvSpPr>
        <dsp:cNvPr id="0" name=""/>
        <dsp:cNvSpPr/>
      </dsp:nvSpPr>
      <dsp:spPr>
        <a:xfrm>
          <a:off x="224"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24" y="641242"/>
        <a:ext cx="2710783" cy="1301175"/>
      </dsp:txXfrm>
    </dsp:sp>
    <dsp:sp modelId="{178F05A3-B1F0-3548-8EE2-005FB95C3506}">
      <dsp:nvSpPr>
        <dsp:cNvPr id="0" name=""/>
        <dsp:cNvSpPr/>
      </dsp:nvSpPr>
      <dsp:spPr>
        <a:xfrm>
          <a:off x="2927870" y="641242"/>
          <a:ext cx="2710783" cy="3252939"/>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kern="1200" dirty="0"/>
            <a:t>Code that’s acting as </a:t>
          </a:r>
          <a:r>
            <a:rPr lang="en-US" sz="1900" u="sng" kern="1200" dirty="0"/>
            <a:t>both</a:t>
          </a:r>
          <a:r>
            <a:rPr lang="en-US" sz="1900" kern="1200" dirty="0"/>
            <a:t> a client and a server</a:t>
          </a:r>
        </a:p>
      </dsp:txBody>
      <dsp:txXfrm>
        <a:off x="2927870" y="1942418"/>
        <a:ext cx="2710783" cy="1951763"/>
      </dsp:txXfrm>
    </dsp:sp>
    <dsp:sp modelId="{A4814F5C-83A1-0442-B5D6-2EAF150B274F}">
      <dsp:nvSpPr>
        <dsp:cNvPr id="0" name=""/>
        <dsp:cNvSpPr/>
      </dsp:nvSpPr>
      <dsp:spPr>
        <a:xfrm>
          <a:off x="2927870"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927870" y="641242"/>
        <a:ext cx="2710783" cy="1301175"/>
      </dsp:txXfrm>
    </dsp:sp>
    <dsp:sp modelId="{7E6A75AD-0368-A643-8378-4FABC17F8EB2}">
      <dsp:nvSpPr>
        <dsp:cNvPr id="0" name=""/>
        <dsp:cNvSpPr/>
      </dsp:nvSpPr>
      <dsp:spPr>
        <a:xfrm>
          <a:off x="5855515" y="641242"/>
          <a:ext cx="2710783" cy="3252939"/>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kern="1200" dirty="0"/>
            <a:t>Web application middleware can be defined generally as an </a:t>
          </a:r>
          <a:r>
            <a:rPr lang="en-US" sz="1900" u="sng" kern="1200" dirty="0"/>
            <a:t>WSGI or ASGI</a:t>
          </a:r>
          <a:r>
            <a:rPr lang="en-US" sz="1900" kern="1200" dirty="0"/>
            <a:t> application or be framework specific</a:t>
          </a:r>
          <a:endParaRPr lang="en-US" sz="1900" u="sng" kern="1200" dirty="0"/>
        </a:p>
      </dsp:txBody>
      <dsp:txXfrm>
        <a:off x="5855515" y="1942418"/>
        <a:ext cx="2710783" cy="1951763"/>
      </dsp:txXfrm>
    </dsp:sp>
    <dsp:sp modelId="{361B3220-3CF9-AC4D-84D4-102BCF1F1B61}">
      <dsp:nvSpPr>
        <dsp:cNvPr id="0" name=""/>
        <dsp:cNvSpPr/>
      </dsp:nvSpPr>
      <dsp:spPr>
        <a:xfrm>
          <a:off x="5855515"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855515" y="641242"/>
        <a:ext cx="2710783" cy="1301175"/>
      </dsp:txXfrm>
    </dsp:sp>
    <dsp:sp modelId="{969AE7A2-9399-8444-BFB4-F6F1B7EA8B78}">
      <dsp:nvSpPr>
        <dsp:cNvPr id="0" name=""/>
        <dsp:cNvSpPr/>
      </dsp:nvSpPr>
      <dsp:spPr>
        <a:xfrm>
          <a:off x="8783161" y="641242"/>
          <a:ext cx="2710783" cy="3252939"/>
        </a:xfrm>
        <a:prstGeom prst="rect">
          <a:avLst/>
        </a:prstGeom>
        <a:solidFill>
          <a:schemeClr val="tx2"/>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u="none" kern="1200" dirty="0"/>
            <a:t>Implementing </a:t>
          </a:r>
          <a:r>
            <a:rPr lang="en-US" sz="1900" u="sng" kern="1200" dirty="0" err="1"/>
            <a:t>gRPC</a:t>
          </a:r>
          <a:r>
            <a:rPr lang="en-US" sz="1900" u="sng" kern="1200" dirty="0"/>
            <a:t> interceptors</a:t>
          </a:r>
          <a:r>
            <a:rPr lang="en-US" sz="1900" kern="1200" dirty="0"/>
            <a:t> varies based on the </a:t>
          </a:r>
          <a:r>
            <a:rPr lang="en-US" sz="1900" u="sng" kern="1200" dirty="0"/>
            <a:t>pattern of communication</a:t>
          </a:r>
        </a:p>
      </dsp:txBody>
      <dsp:txXfrm>
        <a:off x="8783161" y="1942418"/>
        <a:ext cx="2710783" cy="1951763"/>
      </dsp:txXfrm>
    </dsp:sp>
    <dsp:sp modelId="{B7D4BFBC-9152-A243-8548-6ED5EB68B790}">
      <dsp:nvSpPr>
        <dsp:cNvPr id="0" name=""/>
        <dsp:cNvSpPr/>
      </dsp:nvSpPr>
      <dsp:spPr>
        <a:xfrm>
          <a:off x="8783161"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GB" sz="6600" kern="1200"/>
            <a:t>04</a:t>
          </a:r>
        </a:p>
      </dsp:txBody>
      <dsp:txXfrm>
        <a:off x="8783161" y="641242"/>
        <a:ext cx="2710783" cy="13011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“implementing shared functionality using middleware”. Very excited to be presenting to you – my first </a:t>
            </a:r>
            <a:r>
              <a:rPr lang="en-US" sz="1200" dirty="0" err="1"/>
              <a:t>kiwipycon</a:t>
            </a:r>
            <a:r>
              <a:rPr lang="en-US" sz="1200" dirty="0"/>
              <a:t>, would have loved to be there in person, but a certain virus didn’t want me </a:t>
            </a:r>
            <a:r>
              <a:rPr lang="en-US" sz="1200"/>
              <a:t>to.</a:t>
            </a:r>
            <a:endParaRPr lang="en-US" sz="1200" dirty="0"/>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based Middleware in Django looks as follows.</a:t>
            </a:r>
          </a:p>
          <a:p>
            <a:endParaRPr lang="en-US" dirty="0"/>
          </a:p>
          <a:p>
            <a:r>
              <a:rPr lang="en-US" dirty="0"/>
              <a:t>The key is the special __call__ method which takes one argument the current request being handled, this is exactly how the view function looks as well in the previous slide.</a:t>
            </a:r>
          </a:p>
          <a:p>
            <a:endParaRPr lang="en-US" dirty="0"/>
          </a:p>
          <a:p>
            <a:r>
              <a:rPr lang="en-US" dirty="0"/>
              <a:t>The </a:t>
            </a:r>
            <a:r>
              <a:rPr lang="en-US" dirty="0" err="1"/>
              <a:t>get_response</a:t>
            </a:r>
            <a:r>
              <a:rPr lang="en-US" dirty="0"/>
              <a:t> attribute points to the view function that will be called or another middleware to be called next.</a:t>
            </a:r>
          </a:p>
        </p:txBody>
      </p:sp>
      <p:sp>
        <p:nvSpPr>
          <p:cNvPr id="4" name="Slide Number Placeholder 3"/>
          <p:cNvSpPr>
            <a:spLocks noGrp="1"/>
          </p:cNvSpPr>
          <p:nvPr>
            <p:ph type="sldNum" sz="quarter" idx="5"/>
          </p:nvPr>
        </p:nvSpPr>
        <p:spPr/>
        <p:txBody>
          <a:bodyPr/>
          <a:lstStyle/>
          <a:p>
            <a:fld id="{E077B1E2-0FF4-C94D-843F-E7F3AC3CC653}" type="slidenum">
              <a:rPr lang="en-US" smtClean="0"/>
              <a:t>11</a:t>
            </a:fld>
            <a:endParaRPr lang="en-US"/>
          </a:p>
        </p:txBody>
      </p:sp>
    </p:spTree>
    <p:extLst>
      <p:ext uri="{BB962C8B-B14F-4D97-AF65-F5344CB8AC3E}">
        <p14:creationId xmlns:p14="http://schemas.microsoft.com/office/powerpoint/2010/main" val="135343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activate it by including them via their path in </a:t>
            </a:r>
            <a:r>
              <a:rPr lang="en-US" dirty="0" err="1"/>
              <a:t>settings.py</a:t>
            </a:r>
            <a:r>
              <a:rPr lang="en-US" dirty="0"/>
              <a:t>. The ordering here matters, as does in the case of Flask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12</a:t>
            </a:fld>
            <a:endParaRPr lang="en-US"/>
          </a:p>
        </p:txBody>
      </p:sp>
    </p:spTree>
    <p:extLst>
      <p:ext uri="{BB962C8B-B14F-4D97-AF65-F5344CB8AC3E}">
        <p14:creationId xmlns:p14="http://schemas.microsoft.com/office/powerpoint/2010/main" val="2527972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How the middleware works is a framework specific detail which usually you can find out by looking up the framework’s source code. I would have loved to include it today, but time constraints!</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14</a:t>
            </a:fld>
            <a:endParaRPr lang="en-US"/>
          </a:p>
        </p:txBody>
      </p:sp>
    </p:spTree>
    <p:extLst>
      <p:ext uri="{BB962C8B-B14F-4D97-AF65-F5344CB8AC3E}">
        <p14:creationId xmlns:p14="http://schemas.microsoft.com/office/powerpoint/2010/main" val="2800326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have just seen, the way we write a middleware for Flask is different from Django. Could we write middleware in a framework independent way? It turns out we can. These are WSGI frameworks, which means they define WSGI </a:t>
            </a:r>
            <a:r>
              <a:rPr lang="en-US" sz="1200" dirty="0" err="1"/>
              <a:t>applications..and</a:t>
            </a:r>
            <a:r>
              <a:rPr lang="en-US" sz="1200" dirty="0"/>
              <a:t> there lies the answer as we shall see next.</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15</a:t>
            </a:fld>
            <a:endParaRPr lang="en-US"/>
          </a:p>
        </p:txBody>
      </p:sp>
    </p:spTree>
    <p:extLst>
      <p:ext uri="{BB962C8B-B14F-4D97-AF65-F5344CB8AC3E}">
        <p14:creationId xmlns:p14="http://schemas.microsoft.com/office/powerpoint/2010/main" val="3341646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want to start by taking a step back. Irrespective of which WSGI framework you are using, somewhere hidden underneath there is a function like this defined which kickstarts everything in your application.</a:t>
            </a:r>
            <a:r>
              <a:rPr lang="en-US" sz="1200" dirty="0"/>
              <a:t> This is an WSGI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And this function signature is going to be the key for us to better understand WSGI middleware. You can ignore everything for this part of this talk, except for the function signature.</a:t>
            </a:r>
          </a:p>
          <a:p>
            <a:endParaRPr lang="en-US" dirty="0"/>
          </a:p>
          <a:p>
            <a:r>
              <a:rPr lang="en-US" dirty="0"/>
              <a:t>environ is a dictionary containing various key value pairs describing the current request. And </a:t>
            </a:r>
            <a:r>
              <a:rPr lang="en-US" dirty="0" err="1"/>
              <a:t>start_response</a:t>
            </a:r>
            <a:r>
              <a:rPr lang="en-US" dirty="0"/>
              <a:t> is a function that is used to send back a response to the client.</a:t>
            </a:r>
          </a:p>
        </p:txBody>
      </p:sp>
      <p:sp>
        <p:nvSpPr>
          <p:cNvPr id="4" name="Slide Number Placeholder 3"/>
          <p:cNvSpPr>
            <a:spLocks noGrp="1"/>
          </p:cNvSpPr>
          <p:nvPr>
            <p:ph type="sldNum" sz="quarter" idx="5"/>
          </p:nvPr>
        </p:nvSpPr>
        <p:spPr/>
        <p:txBody>
          <a:bodyPr/>
          <a:lstStyle/>
          <a:p>
            <a:fld id="{E077B1E2-0FF4-C94D-843F-E7F3AC3CC653}" type="slidenum">
              <a:rPr lang="en-US" smtClean="0"/>
              <a:t>16</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17</a:t>
            </a:fld>
            <a:endParaRPr lang="en-US"/>
          </a:p>
        </p:txBody>
      </p:sp>
    </p:spTree>
    <p:extLst>
      <p:ext uri="{BB962C8B-B14F-4D97-AF65-F5344CB8AC3E}">
        <p14:creationId xmlns:p14="http://schemas.microsoft.com/office/powerpoint/2010/main" val="1810205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refer to this as the wrapping technique  of defining middleware for WSGI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18</a:t>
            </a:fld>
            <a:endParaRPr lang="en-US"/>
          </a:p>
        </p:txBody>
      </p:sp>
    </p:spTree>
    <p:extLst>
      <p:ext uri="{BB962C8B-B14F-4D97-AF65-F5344CB8AC3E}">
        <p14:creationId xmlns:p14="http://schemas.microsoft.com/office/powerpoint/2010/main" val="2094529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19</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20</a:t>
            </a:fld>
            <a:endParaRPr lang="en-US"/>
          </a:p>
        </p:txBody>
      </p:sp>
    </p:spTree>
    <p:extLst>
      <p:ext uri="{BB962C8B-B14F-4D97-AF65-F5344CB8AC3E}">
        <p14:creationId xmlns:p14="http://schemas.microsoft.com/office/powerpoint/2010/main" val="244372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WSGI frameworks such as Django and Flask define custom mechanisms for defining middleware. You can also however write a middleware as an WSGI application and then wrap your WSGI application inside it. That middleware you wrote is framework independent. However, I haven’t fully explored if there are potential problems or limitations with that approach.</a:t>
            </a:r>
          </a:p>
        </p:txBody>
      </p:sp>
      <p:sp>
        <p:nvSpPr>
          <p:cNvPr id="4" name="Slide Number Placeholder 3"/>
          <p:cNvSpPr>
            <a:spLocks noGrp="1"/>
          </p:cNvSpPr>
          <p:nvPr>
            <p:ph type="sldNum" sz="quarter" idx="5"/>
          </p:nvPr>
        </p:nvSpPr>
        <p:spPr/>
        <p:txBody>
          <a:bodyPr/>
          <a:lstStyle/>
          <a:p>
            <a:fld id="{E077B1E2-0FF4-C94D-843F-E7F3AC3CC653}" type="slidenum">
              <a:rPr lang="en-US" smtClean="0"/>
              <a:t>21</a:t>
            </a:fld>
            <a:endParaRPr lang="en-US"/>
          </a:p>
        </p:txBody>
      </p:sp>
    </p:spTree>
    <p:extLst>
      <p:ext uri="{BB962C8B-B14F-4D97-AF65-F5344CB8AC3E}">
        <p14:creationId xmlns:p14="http://schemas.microsoft.com/office/powerpoint/2010/main" val="2401223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goal in this talk is to take you through an exploration how middleware works in the context of web and </a:t>
            </a:r>
            <a:r>
              <a:rPr lang="en-US" dirty="0" err="1"/>
              <a:t>gRPC</a:t>
            </a:r>
            <a:r>
              <a:rPr lang="en-US" dirty="0"/>
              <a:t> applications today. Preparing this talk was an insightful journey for me, full of ah ha moments – and I will hopefully reproduce it with high fidelity given the constraints of time.</a:t>
            </a:r>
          </a:p>
          <a:p>
            <a:endParaRPr lang="en-US" dirty="0"/>
          </a:p>
          <a:p>
            <a:r>
              <a:rPr lang="en-US" dirty="0"/>
              <a:t>We start with a very brief history of the origin of term middleware  in computing, then we learn how middleware works in WSGI applications, followed by how middleware works in ASGI applications and finally </a:t>
            </a:r>
            <a:r>
              <a:rPr lang="en-US" dirty="0" err="1"/>
              <a:t>gRPC</a:t>
            </a:r>
            <a:r>
              <a:rPr lang="en-US" dirty="0"/>
              <a:t>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look at middleware for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22</a:t>
            </a:fld>
            <a:endParaRPr lang="en-US"/>
          </a:p>
        </p:txBody>
      </p:sp>
    </p:spTree>
    <p:extLst>
      <p:ext uri="{BB962C8B-B14F-4D97-AF65-F5344CB8AC3E}">
        <p14:creationId xmlns:p14="http://schemas.microsoft.com/office/powerpoint/2010/main" val="3382925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23</a:t>
            </a:fld>
            <a:endParaRPr lang="en-US"/>
          </a:p>
        </p:txBody>
      </p:sp>
    </p:spTree>
    <p:extLst>
      <p:ext uri="{BB962C8B-B14F-4D97-AF65-F5344CB8AC3E}">
        <p14:creationId xmlns:p14="http://schemas.microsoft.com/office/powerpoint/2010/main" val="2881944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24</a:t>
            </a:fld>
            <a:endParaRPr lang="en-US"/>
          </a:p>
        </p:txBody>
      </p:sp>
    </p:spTree>
    <p:extLst>
      <p:ext uri="{BB962C8B-B14F-4D97-AF65-F5344CB8AC3E}">
        <p14:creationId xmlns:p14="http://schemas.microsoft.com/office/powerpoint/2010/main" val="2437341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25</a:t>
            </a:fld>
            <a:endParaRPr lang="en-US"/>
          </a:p>
        </p:txBody>
      </p:sp>
    </p:spTree>
    <p:extLst>
      <p:ext uri="{BB962C8B-B14F-4D97-AF65-F5344CB8AC3E}">
        <p14:creationId xmlns:p14="http://schemas.microsoft.com/office/powerpoint/2010/main" val="4058069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26</a:t>
            </a:fld>
            <a:endParaRPr lang="en-US"/>
          </a:p>
        </p:txBody>
      </p:sp>
    </p:spTree>
    <p:extLst>
      <p:ext uri="{BB962C8B-B14F-4D97-AF65-F5344CB8AC3E}">
        <p14:creationId xmlns:p14="http://schemas.microsoft.com/office/powerpoint/2010/main" val="170469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28</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ASGI middleware is an ASGI application, ASGI middleware is framework independent. An ASGI middleware supports HTTP and </a:t>
            </a:r>
            <a:r>
              <a:rPr lang="en-US" sz="1200" dirty="0" err="1"/>
              <a:t>WebSockets</a:t>
            </a:r>
            <a:r>
              <a:rPr lang="en-US" sz="1200" dirty="0"/>
              <a:t>.</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29</a:t>
            </a:fld>
            <a:endParaRPr lang="en-US"/>
          </a:p>
        </p:txBody>
      </p:sp>
    </p:spTree>
    <p:extLst>
      <p:ext uri="{BB962C8B-B14F-4D97-AF65-F5344CB8AC3E}">
        <p14:creationId xmlns:p14="http://schemas.microsoft.com/office/powerpoint/2010/main" val="997878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gRPC</a:t>
            </a:r>
            <a:r>
              <a:rPr lang="en-US" dirty="0"/>
              <a:t> community uses the term “interceptors” to refer to what is traditionally referred to as middleware in the web community.</a:t>
            </a:r>
          </a:p>
        </p:txBody>
      </p:sp>
      <p:sp>
        <p:nvSpPr>
          <p:cNvPr id="4" name="Slide Number Placeholder 3"/>
          <p:cNvSpPr>
            <a:spLocks noGrp="1"/>
          </p:cNvSpPr>
          <p:nvPr>
            <p:ph type="sldNum" sz="quarter" idx="5"/>
          </p:nvPr>
        </p:nvSpPr>
        <p:spPr/>
        <p:txBody>
          <a:bodyPr/>
          <a:lstStyle/>
          <a:p>
            <a:fld id="{E077B1E2-0FF4-C94D-843F-E7F3AC3CC653}" type="slidenum">
              <a:rPr lang="en-US" smtClean="0"/>
              <a:t>30</a:t>
            </a:fld>
            <a:endParaRPr lang="en-US"/>
          </a:p>
        </p:txBody>
      </p:sp>
    </p:spTree>
    <p:extLst>
      <p:ext uri="{BB962C8B-B14F-4D97-AF65-F5344CB8AC3E}">
        <p14:creationId xmlns:p14="http://schemas.microsoft.com/office/powerpoint/2010/main" val="2598377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look at two patterns of implementation of </a:t>
            </a:r>
            <a:r>
              <a:rPr lang="en-US" dirty="0" err="1"/>
              <a:t>gRPC</a:t>
            </a:r>
            <a:r>
              <a:rPr lang="en-US" dirty="0"/>
              <a:t> applications today in the context of implementing interceptors. Unary-Unary, where the client sends one request – a </a:t>
            </a:r>
            <a:r>
              <a:rPr lang="en-US" dirty="0" err="1"/>
              <a:t>protobuf</a:t>
            </a:r>
            <a:r>
              <a:rPr lang="en-US" dirty="0"/>
              <a:t> message and waits for a reply from the server.</a:t>
            </a:r>
          </a:p>
          <a:p>
            <a:endParaRPr lang="en-US" dirty="0"/>
          </a:p>
          <a:p>
            <a:r>
              <a:rPr lang="en-US" dirty="0"/>
              <a:t>The second category of applications we will look at implements the bidirectional streaming pattern. A client can send one or more requests and the server can send one or more replies, like a </a:t>
            </a:r>
            <a:r>
              <a:rPr lang="en-US" dirty="0" err="1"/>
              <a:t>websocket</a:t>
            </a:r>
            <a:r>
              <a:rPr lang="en-US" dirty="0"/>
              <a:t> connection from the HTTP world.</a:t>
            </a:r>
          </a:p>
        </p:txBody>
      </p:sp>
      <p:sp>
        <p:nvSpPr>
          <p:cNvPr id="4" name="Slide Number Placeholder 3"/>
          <p:cNvSpPr>
            <a:spLocks noGrp="1"/>
          </p:cNvSpPr>
          <p:nvPr>
            <p:ph type="sldNum" sz="quarter" idx="5"/>
          </p:nvPr>
        </p:nvSpPr>
        <p:spPr/>
        <p:txBody>
          <a:bodyPr/>
          <a:lstStyle/>
          <a:p>
            <a:fld id="{E077B1E2-0FF4-C94D-843F-E7F3AC3CC653}" type="slidenum">
              <a:rPr lang="en-US" smtClean="0"/>
              <a:t>31</a:t>
            </a:fld>
            <a:endParaRPr lang="en-US"/>
          </a:p>
        </p:txBody>
      </p:sp>
    </p:spTree>
    <p:extLst>
      <p:ext uri="{BB962C8B-B14F-4D97-AF65-F5344CB8AC3E}">
        <p14:creationId xmlns:p14="http://schemas.microsoft.com/office/powerpoint/2010/main" val="3911784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a unary-unary </a:t>
            </a:r>
            <a:r>
              <a:rPr lang="en-US" dirty="0" err="1"/>
              <a:t>gRPC</a:t>
            </a:r>
            <a:r>
              <a:rPr lang="en-US" dirty="0"/>
              <a:t> application pattern and how we can implement </a:t>
            </a:r>
            <a:r>
              <a:rPr lang="en-US" dirty="0" err="1"/>
              <a:t>intereceptors</a:t>
            </a:r>
            <a:r>
              <a:rPr lang="en-US" dirty="0"/>
              <a:t> – both server and client side.</a:t>
            </a:r>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55136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follow our curiosity!</a:t>
            </a:r>
          </a:p>
        </p:txBody>
      </p:sp>
      <p:sp>
        <p:nvSpPr>
          <p:cNvPr id="4" name="Slide Number Placeholder 3"/>
          <p:cNvSpPr>
            <a:spLocks noGrp="1"/>
          </p:cNvSpPr>
          <p:nvPr>
            <p:ph type="sldNum" sz="quarter" idx="5"/>
          </p:nvPr>
        </p:nvSpPr>
        <p:spPr/>
        <p:txBody>
          <a:bodyPr/>
          <a:lstStyle/>
          <a:p>
            <a:fld id="{E077B1E2-0FF4-C94D-843F-E7F3AC3CC653}" type="slidenum">
              <a:rPr lang="en-US" smtClean="0"/>
              <a:t>3</a:t>
            </a:fld>
            <a:endParaRPr lang="en-US"/>
          </a:p>
        </p:txBody>
      </p:sp>
    </p:spTree>
    <p:extLst>
      <p:ext uri="{BB962C8B-B14F-4D97-AF65-F5344CB8AC3E}">
        <p14:creationId xmlns:p14="http://schemas.microsoft.com/office/powerpoint/2010/main" val="155988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33</a:t>
            </a:fld>
            <a:endParaRPr lang="en-US"/>
          </a:p>
        </p:txBody>
      </p:sp>
    </p:spTree>
    <p:extLst>
      <p:ext uri="{BB962C8B-B14F-4D97-AF65-F5344CB8AC3E}">
        <p14:creationId xmlns:p14="http://schemas.microsoft.com/office/powerpoint/2010/main" val="98267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34</a:t>
            </a:fld>
            <a:endParaRPr lang="en-US"/>
          </a:p>
        </p:txBody>
      </p:sp>
    </p:spTree>
    <p:extLst>
      <p:ext uri="{BB962C8B-B14F-4D97-AF65-F5344CB8AC3E}">
        <p14:creationId xmlns:p14="http://schemas.microsoft.com/office/powerpoint/2010/main" val="3260137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integrate the interceptor – we add a keyword argument, interceptors which is a tuple of the interceptors we want to add. </a:t>
            </a:r>
          </a:p>
          <a:p>
            <a:endParaRPr lang="en-US" dirty="0"/>
          </a:p>
          <a:p>
            <a:r>
              <a:rPr lang="en-US" dirty="0"/>
              <a:t>Then a call to the server will be logged..</a:t>
            </a:r>
          </a:p>
        </p:txBody>
      </p:sp>
      <p:sp>
        <p:nvSpPr>
          <p:cNvPr id="4" name="Slide Number Placeholder 3"/>
          <p:cNvSpPr>
            <a:spLocks noGrp="1"/>
          </p:cNvSpPr>
          <p:nvPr>
            <p:ph type="sldNum" sz="quarter" idx="5"/>
          </p:nvPr>
        </p:nvSpPr>
        <p:spPr/>
        <p:txBody>
          <a:bodyPr/>
          <a:lstStyle/>
          <a:p>
            <a:fld id="{E077B1E2-0FF4-C94D-843F-E7F3AC3CC653}" type="slidenum">
              <a:rPr lang="en-US" smtClean="0"/>
              <a:t>35</a:t>
            </a:fld>
            <a:endParaRPr lang="en-US"/>
          </a:p>
        </p:txBody>
      </p:sp>
    </p:spTree>
    <p:extLst>
      <p:ext uri="{BB962C8B-B14F-4D97-AF65-F5344CB8AC3E}">
        <p14:creationId xmlns:p14="http://schemas.microsoft.com/office/powerpoint/2010/main" val="3191150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36</a:t>
            </a:fld>
            <a:endParaRPr lang="en-US"/>
          </a:p>
        </p:txBody>
      </p:sp>
    </p:spTree>
    <p:extLst>
      <p:ext uri="{BB962C8B-B14F-4D97-AF65-F5344CB8AC3E}">
        <p14:creationId xmlns:p14="http://schemas.microsoft.com/office/powerpoint/2010/main" val="1100563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Request iterator, response iterator</a:t>
            </a:r>
          </a:p>
        </p:txBody>
      </p:sp>
      <p:sp>
        <p:nvSpPr>
          <p:cNvPr id="4" name="Slide Number Placeholder 3"/>
          <p:cNvSpPr>
            <a:spLocks noGrp="1"/>
          </p:cNvSpPr>
          <p:nvPr>
            <p:ph type="sldNum" sz="quarter" idx="5"/>
          </p:nvPr>
        </p:nvSpPr>
        <p:spPr/>
        <p:txBody>
          <a:bodyPr/>
          <a:lstStyle/>
          <a:p>
            <a:fld id="{E077B1E2-0FF4-C94D-843F-E7F3AC3CC653}" type="slidenum">
              <a:rPr lang="en-US" smtClean="0"/>
              <a:t>37</a:t>
            </a:fld>
            <a:endParaRPr lang="en-US"/>
          </a:p>
        </p:txBody>
      </p:sp>
    </p:spTree>
    <p:extLst>
      <p:ext uri="{BB962C8B-B14F-4D97-AF65-F5344CB8AC3E}">
        <p14:creationId xmlns:p14="http://schemas.microsoft.com/office/powerpoint/2010/main" val="3905171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38</a:t>
            </a:fld>
            <a:endParaRPr lang="en-US"/>
          </a:p>
        </p:txBody>
      </p:sp>
    </p:spTree>
    <p:extLst>
      <p:ext uri="{BB962C8B-B14F-4D97-AF65-F5344CB8AC3E}">
        <p14:creationId xmlns:p14="http://schemas.microsoft.com/office/powerpoint/2010/main" val="2437876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39</a:t>
            </a:fld>
            <a:endParaRPr lang="en-US"/>
          </a:p>
        </p:txBody>
      </p:sp>
    </p:spTree>
    <p:extLst>
      <p:ext uri="{BB962C8B-B14F-4D97-AF65-F5344CB8AC3E}">
        <p14:creationId xmlns:p14="http://schemas.microsoft.com/office/powerpoint/2010/main" val="117843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40</a:t>
            </a:fld>
            <a:endParaRPr lang="en-US"/>
          </a:p>
        </p:txBody>
      </p:sp>
    </p:spTree>
    <p:extLst>
      <p:ext uri="{BB962C8B-B14F-4D97-AF65-F5344CB8AC3E}">
        <p14:creationId xmlns:p14="http://schemas.microsoft.com/office/powerpoint/2010/main" val="2417478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Key takeaways</a:t>
            </a:r>
          </a:p>
          <a:p>
            <a:pPr lvl="0"/>
            <a:r>
              <a:rPr lang="en-US" dirty="0"/>
              <a:t>Client for another middleware or your application</a:t>
            </a:r>
          </a:p>
          <a:p>
            <a:pPr lvl="0"/>
            <a:r>
              <a:rPr lang="en-US" dirty="0"/>
              <a:t>Server for an external request or another middleware</a:t>
            </a:r>
          </a:p>
          <a:p>
            <a:pPr lvl="0"/>
            <a:endParaRPr lang="en-US" dirty="0"/>
          </a:p>
          <a:p>
            <a:pPr lvl="0"/>
            <a:r>
              <a:rPr lang="en-US" dirty="0"/>
              <a:t>Migration between application frameworks/versions WSGI or ASGI</a:t>
            </a:r>
          </a:p>
          <a:p>
            <a:pPr lvl="0"/>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41</a:t>
            </a:fld>
            <a:endParaRPr lang="en-US"/>
          </a:p>
        </p:txBody>
      </p:sp>
    </p:spTree>
    <p:extLst>
      <p:ext uri="{BB962C8B-B14F-4D97-AF65-F5344CB8AC3E}">
        <p14:creationId xmlns:p14="http://schemas.microsoft.com/office/powerpoint/2010/main" val="999463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move onto </a:t>
            </a:r>
            <a:r>
              <a:rPr lang="en-US" dirty="0" err="1"/>
              <a:t>gRPC</a:t>
            </a:r>
            <a:r>
              <a:rPr lang="en-US" dirty="0"/>
              <a:t> applications, a shoutout to my own talk at </a:t>
            </a:r>
            <a:r>
              <a:rPr lang="en-US" dirty="0" err="1"/>
              <a:t>PyCon</a:t>
            </a:r>
            <a:r>
              <a:rPr lang="en-US" dirty="0"/>
              <a:t> US 2022 where I demonstrate how you can use middleware to help you migrate between WSGI frameworks or between ASGI and WSGI frameworks.</a:t>
            </a:r>
          </a:p>
        </p:txBody>
      </p:sp>
      <p:sp>
        <p:nvSpPr>
          <p:cNvPr id="4" name="Slide Number Placeholder 3"/>
          <p:cNvSpPr>
            <a:spLocks noGrp="1"/>
          </p:cNvSpPr>
          <p:nvPr>
            <p:ph type="sldNum" sz="quarter" idx="5"/>
          </p:nvPr>
        </p:nvSpPr>
        <p:spPr/>
        <p:txBody>
          <a:bodyPr/>
          <a:lstStyle/>
          <a:p>
            <a:fld id="{E077B1E2-0FF4-C94D-843F-E7F3AC3CC653}" type="slidenum">
              <a:rPr lang="en-US" smtClean="0"/>
              <a:t>42</a:t>
            </a:fld>
            <a:endParaRPr lang="en-US"/>
          </a:p>
        </p:txBody>
      </p:sp>
    </p:spTree>
    <p:extLst>
      <p:ext uri="{BB962C8B-B14F-4D97-AF65-F5344CB8AC3E}">
        <p14:creationId xmlns:p14="http://schemas.microsoft.com/office/powerpoint/2010/main" val="2942999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in computing as early as 1968. A book on the topic, describes middleware as the “-” in client-server or the –to- in peer-to-peer.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 term middleware is still in use today in that context, such as a product by Oracle, called Oracle Fusion Middleware</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ASGI and </a:t>
            </a:r>
            <a:r>
              <a:rPr lang="en-US" dirty="0" err="1"/>
              <a:t>gRPC</a:t>
            </a:r>
            <a:r>
              <a:rPr lang="en-US" dirty="0"/>
              <a:t>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43</a:t>
            </a:fld>
            <a:endParaRPr lang="en-US"/>
          </a:p>
        </p:txBody>
      </p:sp>
    </p:spTree>
    <p:extLst>
      <p:ext uri="{BB962C8B-B14F-4D97-AF65-F5344CB8AC3E}">
        <p14:creationId xmlns:p14="http://schemas.microsoft.com/office/powerpoint/2010/main" val="293112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a:buFontTx/>
              <a:buChar char="-"/>
            </a:pPr>
            <a:endParaRPr lang="en-US" dirty="0"/>
          </a:p>
          <a:p>
            <a:pPr>
              <a:buFontTx/>
              <a:buChar char="-"/>
            </a:pPr>
            <a:r>
              <a:rPr lang="en-US" dirty="0"/>
              <a:t>The WSGI specification ..</a:t>
            </a:r>
          </a:p>
          <a:p>
            <a:pPr>
              <a:buFontTx/>
              <a:buChar char="-"/>
            </a:pPr>
            <a:endParaRPr lang="en-US" dirty="0"/>
          </a:p>
          <a:p>
            <a:pPr>
              <a:buFontTx/>
              <a:buChar char="-"/>
            </a:pPr>
            <a:r>
              <a:rPr lang="en-US" dirty="0"/>
              <a:t>This leads us to our second topic of the talk, middleware for WSGI applications.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6</a:t>
            </a:fld>
            <a:endParaRPr lang="en-US"/>
          </a:p>
        </p:txBody>
      </p:sp>
    </p:spTree>
    <p:extLst>
      <p:ext uri="{BB962C8B-B14F-4D97-AF65-F5344CB8AC3E}">
        <p14:creationId xmlns:p14="http://schemas.microsoft.com/office/powerpoint/2010/main" val="3121583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Flask application. Here I create a Blueprint, and then define a route. Of course, I have </a:t>
            </a:r>
            <a:r>
              <a:rPr lang="en-US" dirty="0" err="1"/>
              <a:t>omittied</a:t>
            </a:r>
            <a:r>
              <a:rPr lang="en-US" dirty="0"/>
              <a:t> a lot of the code that’s not relevant here. Simple. We will refer to the index() function as the view function, the one handling the application requests.</a:t>
            </a:r>
          </a:p>
        </p:txBody>
      </p:sp>
      <p:sp>
        <p:nvSpPr>
          <p:cNvPr id="4" name="Slide Number Placeholder 3"/>
          <p:cNvSpPr>
            <a:spLocks noGrp="1"/>
          </p:cNvSpPr>
          <p:nvPr>
            <p:ph type="sldNum" sz="quarter" idx="5"/>
          </p:nvPr>
        </p:nvSpPr>
        <p:spPr/>
        <p:txBody>
          <a:bodyPr/>
          <a:lstStyle/>
          <a:p>
            <a:fld id="{E077B1E2-0FF4-C94D-843F-E7F3AC3CC653}" type="slidenum">
              <a:rPr lang="en-US" smtClean="0"/>
              <a:t>7</a:t>
            </a:fld>
            <a:endParaRPr lang="en-US"/>
          </a:p>
        </p:txBody>
      </p:sp>
    </p:spTree>
    <p:extLst>
      <p:ext uri="{BB962C8B-B14F-4D97-AF65-F5344CB8AC3E}">
        <p14:creationId xmlns:p14="http://schemas.microsoft.com/office/powerpoint/2010/main" val="15764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define middleware for a Flask application, using the </a:t>
            </a:r>
            <a:r>
              <a:rPr lang="en-US" dirty="0" err="1"/>
              <a:t>before_request</a:t>
            </a:r>
            <a:r>
              <a:rPr lang="en-US" dirty="0"/>
              <a:t> and </a:t>
            </a:r>
            <a:r>
              <a:rPr lang="en-US" dirty="0" err="1"/>
              <a:t>after_request</a:t>
            </a:r>
            <a:r>
              <a:rPr lang="en-US" dirty="0"/>
              <a:t> decorators. When a function is decorated with the </a:t>
            </a:r>
            <a:r>
              <a:rPr lang="en-US" dirty="0" err="1"/>
              <a:t>before_request</a:t>
            </a:r>
            <a:r>
              <a:rPr lang="en-US" dirty="0"/>
              <a:t> decorator, it is called before a request is processed by the view function if one is defined. The </a:t>
            </a:r>
            <a:r>
              <a:rPr lang="en-US" dirty="0" err="1"/>
              <a:t>after_request</a:t>
            </a:r>
            <a:r>
              <a:rPr lang="en-US" dirty="0"/>
              <a:t> function is called after the request has been processed by the view function.</a:t>
            </a:r>
          </a:p>
          <a:p>
            <a:endParaRPr lang="en-US" dirty="0"/>
          </a:p>
          <a:p>
            <a:r>
              <a:rPr lang="en-US" dirty="0"/>
              <a:t>The same applies to non-Blueprint applications, by the way in case you are wondering. </a:t>
            </a:r>
          </a:p>
        </p:txBody>
      </p:sp>
      <p:sp>
        <p:nvSpPr>
          <p:cNvPr id="4" name="Slide Number Placeholder 3"/>
          <p:cNvSpPr>
            <a:spLocks noGrp="1"/>
          </p:cNvSpPr>
          <p:nvPr>
            <p:ph type="sldNum" sz="quarter" idx="5"/>
          </p:nvPr>
        </p:nvSpPr>
        <p:spPr/>
        <p:txBody>
          <a:bodyPr/>
          <a:lstStyle/>
          <a:p>
            <a:fld id="{E077B1E2-0FF4-C94D-843F-E7F3AC3CC653}" type="slidenum">
              <a:rPr lang="en-US" smtClean="0"/>
              <a:t>8</a:t>
            </a:fld>
            <a:endParaRPr lang="en-US"/>
          </a:p>
        </p:txBody>
      </p:sp>
    </p:spTree>
    <p:extLst>
      <p:ext uri="{BB962C8B-B14F-4D97-AF65-F5344CB8AC3E}">
        <p14:creationId xmlns:p14="http://schemas.microsoft.com/office/powerpoint/2010/main" val="143100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Django view function. To define a middleware in Django, we can use a define a class or a function.</a:t>
            </a:r>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10</a:t>
            </a:fld>
            <a:endParaRPr lang="en-US"/>
          </a:p>
        </p:txBody>
      </p:sp>
    </p:spTree>
    <p:extLst>
      <p:ext uri="{BB962C8B-B14F-4D97-AF65-F5344CB8AC3E}">
        <p14:creationId xmlns:p14="http://schemas.microsoft.com/office/powerpoint/2010/main" val="182613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93414AC1-D946-734E-A67E-C337D4E46C2D}" type="datetime1">
              <a:rPr lang="en-AU" smtClean="0"/>
              <a:t>20/8/2022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r>
              <a:rPr lang="en-US"/>
              <a:t>Shared Functionality using Middleware - Kiwi PyCon XI</a:t>
            </a:r>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94719CC9-E8A5-774D-808E-615766AE1409}" type="datetime1">
              <a:rPr lang="en-AU" smtClean="0"/>
              <a:t>20/8/2022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F588C7C0-C829-0D49-AB4D-BE07F54D1422}" type="datetime1">
              <a:rPr lang="en-AU" smtClean="0"/>
              <a:t>20/8/2022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242C3E42-BBD4-4942-9E72-AC3F8A946E1C}" type="datetime1">
              <a:rPr lang="en-AU" smtClean="0"/>
              <a:t>20/8/2022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95283C06-7A32-BF4E-AB06-C7C950E0211B}" type="datetime1">
              <a:rPr lang="en-AU" smtClean="0"/>
              <a:t>20/8/2022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ECE6C1A0-2A20-CD48-91C0-6ED899BC59DC}" type="datetime1">
              <a:rPr lang="en-AU" smtClean="0"/>
              <a:t>20/8/2022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1F5061F7-A8DB-9943-BABF-57DE86A7009A}" type="datetime1">
              <a:rPr lang="en-AU" smtClean="0"/>
              <a:t>20/8/2022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r>
              <a:rPr lang="en-US"/>
              <a:t>Shared Functionality using Middleware - Kiwi PyCon XI</a:t>
            </a:r>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2320BD98-6227-0C46-8123-508DA5ABCD74}" type="datetime1">
              <a:rPr lang="en-AU" smtClean="0"/>
              <a:t>20/8/2022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AD2CA7C-819E-004C-B440-36B57C2EC533}" type="datetime1">
              <a:rPr lang="en-AU" smtClean="0"/>
              <a:t>20/8/2022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6B5C5D15-3F04-D144-8173-A4B18EC4281B}" type="datetime1">
              <a:rPr lang="en-AU" smtClean="0"/>
              <a:t>20/8/2022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BF575008-A2B0-A947-88F3-801BFFDC0DC1}" type="datetime1">
              <a:rPr lang="en-AU" smtClean="0"/>
              <a:t>20/8/2022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45C06-71A5-EF48-9800-F43314F1C635}" type="datetime1">
              <a:rPr lang="en-AU" smtClean="0"/>
              <a:t>20/8/2022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chorand.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chorand.me/talk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chorand.me/" TargetMode="External"/><Relationship Id="rId7"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practicalgobook.net/" TargetMode="External"/><Relationship Id="rId4" Type="http://schemas.openxmlformats.org/officeDocument/2006/relationships/hyperlink" Target="https://doingmathwithpython.github.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fontScale="90000"/>
          </a:bodyPr>
          <a:lstStyle/>
          <a:p>
            <a:r>
              <a:rPr lang="en-US" sz="5400" dirty="0"/>
              <a:t>Implementing 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ASGI and </a:t>
            </a:r>
            <a:r>
              <a:rPr lang="en-US" dirty="0" err="1"/>
              <a:t>gRPC</a:t>
            </a:r>
            <a:r>
              <a:rPr lang="en-US" dirty="0"/>
              <a:t> applications</a:t>
            </a:r>
          </a:p>
        </p:txBody>
      </p:sp>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p>
          <a:p>
            <a:pPr>
              <a:spcAft>
                <a:spcPts val="600"/>
              </a:spcAft>
            </a:pPr>
            <a:endParaRPr lang="en-US" sz="3200" dirty="0"/>
          </a:p>
          <a:p>
            <a:pPr>
              <a:spcAft>
                <a:spcPts val="600"/>
              </a:spcAft>
            </a:pPr>
            <a:r>
              <a:rPr lang="en-US" sz="3200" dirty="0">
                <a:hlinkClick r:id="rId3"/>
              </a:rPr>
              <a:t>https://echorand.me</a:t>
            </a:r>
            <a:r>
              <a:rPr lang="en-US" sz="3200" dirty="0"/>
              <a:t> </a:t>
            </a:r>
          </a:p>
        </p:txBody>
      </p:sp>
      <p:pic>
        <p:nvPicPr>
          <p:cNvPr id="1026" name="Picture 2">
            <a:extLst>
              <a:ext uri="{FF2B5EF4-FFF2-40B4-BE49-F238E27FC236}">
                <a16:creationId xmlns:a16="http://schemas.microsoft.com/office/drawing/2014/main" id="{B4E73C9C-66DA-60C6-F6D9-B1DEE70F1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681" y="4872922"/>
            <a:ext cx="4053491" cy="87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973D698F-287D-17DE-116C-43F0BF380E4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36D2EC7-29DF-C2CC-0151-F7E7BD03200A}"/>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375584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4000" dirty="0"/>
              <a:t>Django middleware – class based</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093371"/>
            <a:ext cx="11279869" cy="5262979"/>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ExecHandlingMiddleware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p>
          <a:p>
            <a:r>
              <a:rPr lang="en-AU" sz="2400" b="1" dirty="0">
                <a:solidFill>
                  <a:srgbClr val="1F1F1F"/>
                </a:solidFill>
                <a:latin typeface="Menlo" panose="020B0609030804020204" pitchFamily="49" charset="0"/>
              </a:rPr>
              <a:t>        # Execute any custom code here before</a:t>
            </a:r>
          </a:p>
          <a:p>
            <a:r>
              <a:rPr lang="en-AU" sz="2400" b="1" dirty="0">
                <a:solidFill>
                  <a:srgbClr val="1F1F1F"/>
                </a:solidFill>
                <a:latin typeface="Menlo" panose="020B0609030804020204" pitchFamily="49" charset="0"/>
              </a:rPr>
              <a:t>        # processing the request</a:t>
            </a:r>
          </a:p>
          <a:p>
            <a:r>
              <a:rPr lang="en-AU" sz="2400" b="1" dirty="0">
                <a:solidFill>
                  <a:srgbClr val="1F1F1F"/>
                </a:solidFill>
                <a:latin typeface="Menlo" panose="020B0609030804020204" pitchFamily="49" charset="0"/>
              </a:rPr>
              <a:t>        </a:t>
            </a:r>
            <a:r>
              <a:rPr lang="en-AU" sz="2400" dirty="0">
                <a:solidFill>
                  <a:srgbClr val="1F1F1F"/>
                </a:solidFill>
                <a:latin typeface="Menlo" panose="020B0609030804020204" pitchFamily="49" charset="0"/>
              </a:rPr>
              <a:t>try:</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b="1" dirty="0">
                <a:solidFill>
                  <a:srgbClr val="1F1F1F"/>
                </a:solidFill>
                <a:latin typeface="Menlo" panose="020B0609030804020204" pitchFamily="49" charset="0"/>
              </a:rPr>
              <a:t>            # Execute any custom code here before</a:t>
            </a:r>
          </a:p>
          <a:p>
            <a:r>
              <a:rPr lang="en-AU" sz="2400" b="1" dirty="0">
                <a:solidFill>
                  <a:srgbClr val="1F1F1F"/>
                </a:solidFill>
                <a:latin typeface="Menlo" panose="020B0609030804020204" pitchFamily="49" charset="0"/>
              </a:rPr>
              <a:t>            # sending the response</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except:</a:t>
            </a:r>
          </a:p>
          <a:p>
            <a:r>
              <a:rPr lang="en-AU" sz="2400" dirty="0">
                <a:solidFill>
                  <a:srgbClr val="1F1F1F"/>
                </a:solidFill>
                <a:latin typeface="Menlo" panose="020B0609030804020204" pitchFamily="49" charset="0"/>
              </a:rPr>
              <a:t>            # return custom response</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6743533F-C0D1-E19E-19EA-278A1116D9C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BC6F973-8D9C-7CCE-6D8C-8B5055F7DC3B}"/>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322454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1164658" y="262217"/>
            <a:ext cx="7985759" cy="868823"/>
          </a:xfrm>
        </p:spPr>
        <p:txBody>
          <a:bodyPr vert="horz" lIns="91440" tIns="45720" rIns="91440" bIns="45720" rtlCol="0" anchor="ctr">
            <a:normAutofit/>
          </a:bodyPr>
          <a:lstStyle/>
          <a:p>
            <a:r>
              <a:rPr lang="en-US" dirty="0"/>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92249" y="2139573"/>
            <a:ext cx="10058342" cy="1938992"/>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103E208-C51A-3824-A650-7DAFD2328298}"/>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F90F9C57-A7C8-3C87-CA2D-261725CD1000}"/>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110908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A13-39A0-4626-A64F-C097F854EA2B}"/>
              </a:ext>
            </a:extLst>
          </p:cNvPr>
          <p:cNvSpPr>
            <a:spLocks noGrp="1"/>
          </p:cNvSpPr>
          <p:nvPr>
            <p:ph type="title"/>
          </p:nvPr>
        </p:nvSpPr>
        <p:spPr>
          <a:xfrm>
            <a:off x="601578" y="256025"/>
            <a:ext cx="10515600" cy="1325563"/>
          </a:xfrm>
        </p:spPr>
        <p:txBody>
          <a:bodyPr/>
          <a:lstStyle/>
          <a:p>
            <a:r>
              <a:rPr lang="en-US" dirty="0"/>
              <a:t>Result of middleware integration</a:t>
            </a:r>
          </a:p>
        </p:txBody>
      </p:sp>
      <p:sp>
        <p:nvSpPr>
          <p:cNvPr id="4" name="Footer Placeholder 3">
            <a:extLst>
              <a:ext uri="{FF2B5EF4-FFF2-40B4-BE49-F238E27FC236}">
                <a16:creationId xmlns:a16="http://schemas.microsoft.com/office/drawing/2014/main" id="{97BFCC55-B8D7-49F5-F3EE-1AB39FD41DA5}"/>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D90495A0-C980-A6FD-F7B6-C01E51B04108}"/>
              </a:ext>
            </a:extLst>
          </p:cNvPr>
          <p:cNvSpPr>
            <a:spLocks noGrp="1"/>
          </p:cNvSpPr>
          <p:nvPr>
            <p:ph type="sldNum" sz="quarter" idx="12"/>
          </p:nvPr>
        </p:nvSpPr>
        <p:spPr/>
        <p:txBody>
          <a:bodyPr/>
          <a:lstStyle/>
          <a:p>
            <a:fld id="{B2DC25EE-239B-4C5F-AAD1-255A7D5F1EE2}" type="slidenum">
              <a:rPr lang="en-US" smtClean="0"/>
              <a:t>13</a:t>
            </a:fld>
            <a:endParaRPr lang="en-US"/>
          </a:p>
        </p:txBody>
      </p:sp>
      <p:sp>
        <p:nvSpPr>
          <p:cNvPr id="6" name="TextBox 5">
            <a:extLst>
              <a:ext uri="{FF2B5EF4-FFF2-40B4-BE49-F238E27FC236}">
                <a16:creationId xmlns:a16="http://schemas.microsoft.com/office/drawing/2014/main" id="{A4860041-BC65-D6C5-F6A9-EEED3AF70F66}"/>
              </a:ext>
            </a:extLst>
          </p:cNvPr>
          <p:cNvSpPr txBox="1"/>
          <p:nvPr/>
        </p:nvSpPr>
        <p:spPr>
          <a:xfrm>
            <a:off x="601578" y="1659285"/>
            <a:ext cx="9035717" cy="3170099"/>
          </a:xfrm>
          <a:prstGeom prst="rect">
            <a:avLst/>
          </a:prstGeom>
          <a:noFill/>
        </p:spPr>
        <p:txBody>
          <a:bodyPr wrap="square" rtlCol="0">
            <a:spAutoFit/>
          </a:bodyPr>
          <a:lstStyle/>
          <a:p>
            <a:r>
              <a:rPr lang="en-AU" sz="3200" dirty="0">
                <a:latin typeface="Menlo" panose="020B0609030804020204" pitchFamily="49" charset="0"/>
                <a:ea typeface="Menlo" panose="020B0609030804020204" pitchFamily="49" charset="0"/>
                <a:cs typeface="Menlo" panose="020B0609030804020204" pitchFamily="49" charset="0"/>
              </a:rPr>
              <a:t>$ python </a:t>
            </a:r>
            <a:r>
              <a:rPr lang="en-AU" sz="3200" dirty="0" err="1">
                <a:latin typeface="Menlo" panose="020B0609030804020204" pitchFamily="49" charset="0"/>
                <a:ea typeface="Menlo" panose="020B0609030804020204" pitchFamily="49" charset="0"/>
                <a:cs typeface="Menlo" panose="020B0609030804020204" pitchFamily="49" charset="0"/>
              </a:rPr>
              <a:t>manage.py</a:t>
            </a:r>
            <a:r>
              <a:rPr lang="en-AU" sz="3200" dirty="0">
                <a:latin typeface="Menlo" panose="020B0609030804020204" pitchFamily="49" charset="0"/>
                <a:ea typeface="Menlo" panose="020B0609030804020204" pitchFamily="49" charset="0"/>
                <a:cs typeface="Menlo" panose="020B0609030804020204" pitchFamily="49" charset="0"/>
              </a:rPr>
              <a:t> </a:t>
            </a:r>
            <a:r>
              <a:rPr lang="en-AU" sz="3200" dirty="0" err="1">
                <a:latin typeface="Menlo" panose="020B0609030804020204" pitchFamily="49" charset="0"/>
                <a:ea typeface="Menlo" panose="020B0609030804020204" pitchFamily="49" charset="0"/>
                <a:cs typeface="Menlo" panose="020B0609030804020204" pitchFamily="49" charset="0"/>
              </a:rPr>
              <a:t>runserver</a:t>
            </a:r>
            <a:endParaRPr lang="en-AU" sz="3200" dirty="0">
              <a:latin typeface="Menlo" panose="020B0609030804020204" pitchFamily="49" charset="0"/>
              <a:ea typeface="Menlo" panose="020B0609030804020204" pitchFamily="49" charset="0"/>
              <a:cs typeface="Menlo" panose="020B0609030804020204" pitchFamily="49" charset="0"/>
            </a:endParaRPr>
          </a:p>
          <a:p>
            <a:endParaRPr lang="en-US" sz="3200" dirty="0">
              <a:latin typeface="Menlo" panose="020B0609030804020204" pitchFamily="49" charset="0"/>
              <a:ea typeface="Menlo" panose="020B0609030804020204" pitchFamily="49" charset="0"/>
              <a:cs typeface="Menlo" panose="020B0609030804020204" pitchFamily="49" charset="0"/>
            </a:endParaRPr>
          </a:p>
          <a:p>
            <a:r>
              <a:rPr lang="en-AU" sz="2400" dirty="0">
                <a:latin typeface="Menlo" panose="020B0609030804020204" pitchFamily="49" charset="0"/>
                <a:ea typeface="Menlo" panose="020B0609030804020204" pitchFamily="49" charset="0"/>
                <a:cs typeface="Menlo" panose="020B0609030804020204" pitchFamily="49" charset="0"/>
              </a:rPr>
              <a:t>Got exception: division by zero when processing </a:t>
            </a:r>
          </a:p>
          <a:p>
            <a:r>
              <a:rPr lang="en-AU" sz="2400" dirty="0">
                <a:latin typeface="Menlo" panose="020B0609030804020204" pitchFamily="49" charset="0"/>
                <a:ea typeface="Menlo" panose="020B0609030804020204" pitchFamily="49" charset="0"/>
                <a:cs typeface="Menlo" panose="020B0609030804020204" pitchFamily="49" charset="0"/>
              </a:rPr>
              <a:t>&lt;</a:t>
            </a:r>
            <a:r>
              <a:rPr lang="en-AU" sz="2400" dirty="0" err="1">
                <a:latin typeface="Menlo" panose="020B0609030804020204" pitchFamily="49" charset="0"/>
                <a:ea typeface="Menlo" panose="020B0609030804020204" pitchFamily="49" charset="0"/>
                <a:cs typeface="Menlo" panose="020B0609030804020204" pitchFamily="49" charset="0"/>
              </a:rPr>
              <a:t>WSGIRequest</a:t>
            </a:r>
            <a:r>
              <a:rPr lang="en-AU" sz="2400" dirty="0">
                <a:latin typeface="Menlo" panose="020B0609030804020204" pitchFamily="49" charset="0"/>
                <a:ea typeface="Menlo" panose="020B0609030804020204" pitchFamily="49" charset="0"/>
                <a:cs typeface="Menlo" panose="020B0609030804020204" pitchFamily="49" charset="0"/>
              </a:rPr>
              <a:t>: GET '/polls/’&gt;</a:t>
            </a:r>
          </a:p>
          <a:p>
            <a:endParaRPr lang="en-AU" sz="2400" dirty="0">
              <a:latin typeface="Menlo" panose="020B0609030804020204" pitchFamily="49" charset="0"/>
              <a:ea typeface="Menlo" panose="020B0609030804020204" pitchFamily="49" charset="0"/>
              <a:cs typeface="Menlo" panose="020B0609030804020204" pitchFamily="49" charset="0"/>
            </a:endParaRPr>
          </a:p>
          <a:p>
            <a:endParaRPr lang="en-AU" sz="3200" dirty="0">
              <a:latin typeface="Menlo" panose="020B0609030804020204" pitchFamily="49" charset="0"/>
              <a:ea typeface="Menlo" panose="020B0609030804020204" pitchFamily="49" charset="0"/>
              <a:cs typeface="Menlo" panose="020B0609030804020204" pitchFamily="49" charset="0"/>
            </a:endParaRPr>
          </a:p>
          <a:p>
            <a:endParaRPr lang="en-US" sz="3200" dirty="0">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9857FBE5-AEE9-1309-01CB-30D9E0E5879F}"/>
              </a:ext>
            </a:extLst>
          </p:cNvPr>
          <p:cNvSpPr txBox="1"/>
          <p:nvPr/>
        </p:nvSpPr>
        <p:spPr>
          <a:xfrm>
            <a:off x="5081594" y="3730897"/>
            <a:ext cx="7499169" cy="1323439"/>
          </a:xfrm>
          <a:prstGeom prst="rect">
            <a:avLst/>
          </a:prstGeom>
          <a:noFill/>
        </p:spPr>
        <p:txBody>
          <a:bodyPr wrap="none" rtlCol="0">
            <a:spAutoFit/>
          </a:bodyPr>
          <a:lstStyle/>
          <a:p>
            <a:r>
              <a:rPr lang="en-US" sz="4000" dirty="0"/>
              <a:t>Our </a:t>
            </a:r>
            <a:r>
              <a:rPr lang="en-AU" sz="3600" dirty="0" err="1">
                <a:latin typeface="Menlo" panose="020B0609030804020204" pitchFamily="49" charset="0"/>
              </a:rPr>
              <a:t>ExecHandlingMiddleware</a:t>
            </a:r>
            <a:r>
              <a:rPr lang="en-AU" sz="4000" dirty="0">
                <a:solidFill>
                  <a:srgbClr val="206C87"/>
                </a:solidFill>
                <a:latin typeface="Menlo" panose="020B0609030804020204" pitchFamily="49" charset="0"/>
              </a:rPr>
              <a:t> </a:t>
            </a:r>
          </a:p>
          <a:p>
            <a:r>
              <a:rPr lang="en-US" sz="4000" dirty="0"/>
              <a:t>middleware</a:t>
            </a:r>
          </a:p>
        </p:txBody>
      </p:sp>
      <p:cxnSp>
        <p:nvCxnSpPr>
          <p:cNvPr id="9" name="Straight Arrow Connector 8">
            <a:extLst>
              <a:ext uri="{FF2B5EF4-FFF2-40B4-BE49-F238E27FC236}">
                <a16:creationId xmlns:a16="http://schemas.microsoft.com/office/drawing/2014/main" id="{C7C245F8-44D6-E03D-69BA-F61FF2329C53}"/>
              </a:ext>
            </a:extLst>
          </p:cNvPr>
          <p:cNvCxnSpPr>
            <a:cxnSpLocks/>
          </p:cNvCxnSpPr>
          <p:nvPr/>
        </p:nvCxnSpPr>
        <p:spPr>
          <a:xfrm flipH="1" flipV="1">
            <a:off x="8831179" y="3140242"/>
            <a:ext cx="204537"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7B28E3-F4CB-6DC5-4E1C-910274FFAB6A}"/>
              </a:ext>
            </a:extLst>
          </p:cNvPr>
          <p:cNvSpPr txBox="1"/>
          <p:nvPr/>
        </p:nvSpPr>
        <p:spPr>
          <a:xfrm>
            <a:off x="328835" y="4625145"/>
            <a:ext cx="5368777" cy="2062103"/>
          </a:xfrm>
          <a:prstGeom prst="rect">
            <a:avLst/>
          </a:prstGeom>
          <a:noFill/>
        </p:spPr>
        <p:txBody>
          <a:bodyPr wrap="none" rtlCol="0">
            <a:spAutoFit/>
          </a:bodyPr>
          <a:lstStyle/>
          <a:p>
            <a:r>
              <a:rPr lang="en-AU" sz="3200" dirty="0"/>
              <a:t>Client sees:</a:t>
            </a:r>
          </a:p>
          <a:p>
            <a:endParaRPr lang="en-AU" sz="3200" dirty="0"/>
          </a:p>
          <a:p>
            <a:r>
              <a:rPr lang="en-AU" sz="3200" dirty="0">
                <a:latin typeface="Menlo" panose="020B0609030804020204" pitchFamily="49" charset="0"/>
                <a:ea typeface="Menlo" panose="020B0609030804020204" pitchFamily="49" charset="0"/>
                <a:cs typeface="Menlo" panose="020B0609030804020204" pitchFamily="49" charset="0"/>
              </a:rPr>
              <a:t>An exception </a:t>
            </a:r>
            <a:r>
              <a:rPr lang="en-AU" sz="3200" dirty="0" err="1">
                <a:latin typeface="Menlo" panose="020B0609030804020204" pitchFamily="49" charset="0"/>
                <a:ea typeface="Menlo" panose="020B0609030804020204" pitchFamily="49" charset="0"/>
                <a:cs typeface="Menlo" panose="020B0609030804020204" pitchFamily="49" charset="0"/>
              </a:rPr>
              <a:t>occured</a:t>
            </a:r>
            <a:r>
              <a:rPr lang="en-AU" sz="3200" dirty="0">
                <a:latin typeface="Menlo" panose="020B0609030804020204" pitchFamily="49" charset="0"/>
                <a:ea typeface="Menlo" panose="020B0609030804020204" pitchFamily="49" charset="0"/>
                <a:cs typeface="Menlo" panose="020B0609030804020204" pitchFamily="49" charset="0"/>
              </a:rPr>
              <a:t>!</a:t>
            </a:r>
          </a:p>
          <a:p>
            <a:endParaRPr lang="en-US" sz="3200" dirty="0"/>
          </a:p>
        </p:txBody>
      </p:sp>
    </p:spTree>
    <p:extLst>
      <p:ext uri="{BB962C8B-B14F-4D97-AF65-F5344CB8AC3E}">
        <p14:creationId xmlns:p14="http://schemas.microsoft.com/office/powerpoint/2010/main" val="177412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9B7B-85D5-F48F-D562-ED64EC3EBC9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1898E24-B95A-0C57-1A61-8341A3536BEB}"/>
              </a:ext>
            </a:extLst>
          </p:cNvPr>
          <p:cNvSpPr>
            <a:spLocks noGrp="1"/>
          </p:cNvSpPr>
          <p:nvPr>
            <p:ph idx="1"/>
          </p:nvPr>
        </p:nvSpPr>
        <p:spPr/>
        <p:txBody>
          <a:bodyPr>
            <a:normAutofit/>
          </a:bodyPr>
          <a:lstStyle/>
          <a:p>
            <a:pPr marL="0" indent="0">
              <a:buNone/>
            </a:pPr>
            <a:r>
              <a:rPr lang="en-US" sz="3600" dirty="0"/>
              <a:t>Using middleware, you define custom code to run before and after request processing</a:t>
            </a:r>
          </a:p>
          <a:p>
            <a:pPr marL="0" indent="0">
              <a:buNone/>
            </a:pPr>
            <a:endParaRPr lang="en-US" sz="3600" dirty="0"/>
          </a:p>
          <a:p>
            <a:pPr marL="0" indent="0">
              <a:buNone/>
            </a:pPr>
            <a:r>
              <a:rPr lang="en-US" sz="3600" dirty="0"/>
              <a:t>WSGI Frameworks define their own  mechanism to define middleware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sp>
        <p:nvSpPr>
          <p:cNvPr id="4" name="Footer Placeholder 3">
            <a:extLst>
              <a:ext uri="{FF2B5EF4-FFF2-40B4-BE49-F238E27FC236}">
                <a16:creationId xmlns:a16="http://schemas.microsoft.com/office/drawing/2014/main" id="{50B6AB4D-55C3-1C53-C6E3-E77D8D1BFBB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97D77EEF-BCF7-E828-3F7E-29BADF2D21D3}"/>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258554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15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1781283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220683"/>
            <a:ext cx="10515600" cy="1325563"/>
          </a:xfrm>
        </p:spPr>
        <p:txBody>
          <a:bodyPr/>
          <a:lstStyle/>
          <a:p>
            <a:r>
              <a:rPr lang="en-US"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5600"/>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
        <p:nvSpPr>
          <p:cNvPr id="4" name="Footer Placeholder 3">
            <a:extLst>
              <a:ext uri="{FF2B5EF4-FFF2-40B4-BE49-F238E27FC236}">
                <a16:creationId xmlns:a16="http://schemas.microsoft.com/office/drawing/2014/main" id="{98E4D5A8-F5A0-B292-3829-C2F5D0ACDB7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8FDE1D12-D029-142D-3B45-C997F1E1D0AF}"/>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243472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0"/>
            <a:ext cx="10515600" cy="1325563"/>
          </a:xfrm>
        </p:spPr>
        <p:txBody>
          <a:bodyPr vert="horz" lIns="91440" tIns="45720" rIns="91440" bIns="45720" rtlCol="0" anchor="ctr">
            <a:normAutofit/>
          </a:bodyPr>
          <a:lstStyle/>
          <a:p>
            <a:r>
              <a:rPr lang="en-US" sz="3600"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
        <p:nvSpPr>
          <p:cNvPr id="3" name="Footer Placeholder 2">
            <a:extLst>
              <a:ext uri="{FF2B5EF4-FFF2-40B4-BE49-F238E27FC236}">
                <a16:creationId xmlns:a16="http://schemas.microsoft.com/office/drawing/2014/main" id="{31ECCD76-8A58-AEDE-D1D3-6EEBCCF484C2}"/>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18531AF-FAD0-204F-6168-FD03DE31D63F}"/>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421792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628048" y="2306116"/>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767B6EE5-F543-B445-6EDB-FAC1920223D7}"/>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3321C203-2B57-88D2-96CA-2CC78FB6A2CF}"/>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395187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Flask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308324"/>
          </a:xfrm>
          <a:prstGeom prst="rect">
            <a:avLst/>
          </a:prstGeom>
          <a:solidFill>
            <a:schemeClr val="bg1"/>
          </a:solidFill>
        </p:spPr>
        <p:txBody>
          <a:bodyPr wrap="square">
            <a:spAutoFit/>
          </a:bodyPr>
          <a:lstStyle/>
          <a:p>
            <a:r>
              <a:rPr lang="en-AU" sz="2400" dirty="0">
                <a:solidFill>
                  <a:srgbClr val="1F1F1F"/>
                </a:solidFill>
                <a:latin typeface="Menlo" panose="020B0609030804020204" pitchFamily="49" charset="0"/>
              </a:rPr>
              <a:t># import </a:t>
            </a:r>
            <a:r>
              <a:rPr lang="en-AU" sz="2400" dirty="0" err="1">
                <a:solidFill>
                  <a:srgbClr val="1F1F1F"/>
                </a:solidFill>
                <a:latin typeface="Menlo" panose="020B0609030804020204" pitchFamily="49" charset="0"/>
              </a:rPr>
              <a:t>MyExceptionProcessor</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MyExceptionProcessor</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777203B5-9B3A-E771-E166-78B7B3435CCD}"/>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6F4C1F13-5208-6DFF-C574-94DEDD99A838}"/>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8944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3305711238"/>
              </p:ext>
            </p:extLst>
          </p:nvPr>
        </p:nvGraphicFramePr>
        <p:xfrm>
          <a:off x="832104" y="127101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E64016B-0906-1E48-F688-76D637695CE8}"/>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1BFEB20A-E8E5-2D64-63D7-E1AA17F28BD5}"/>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Django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3046988"/>
          </a:xfrm>
          <a:prstGeom prst="rect">
            <a:avLst/>
          </a:prstGeom>
          <a:solidFill>
            <a:schemeClr val="bg1"/>
          </a:solidFill>
        </p:spPr>
        <p:txBody>
          <a:bodyPr wrap="square">
            <a:spAutoFit/>
          </a:bodyPr>
          <a:lstStyle/>
          <a:p>
            <a:r>
              <a:rPr lang="en-AU" sz="2400" dirty="0">
                <a:latin typeface="Menlo" panose="020B0609030804020204" pitchFamily="49" charset="0"/>
              </a:rPr>
              <a:t># </a:t>
            </a:r>
            <a:r>
              <a:rPr lang="en-AU" sz="2400" dirty="0" err="1">
                <a:latin typeface="Menlo" panose="020B0609030804020204" pitchFamily="49" charset="0"/>
              </a:rPr>
              <a:t>wsgi.py</a:t>
            </a:r>
            <a:endParaRPr lang="en-AU" sz="2400" dirty="0">
              <a:latin typeface="Menlo" panose="020B0609030804020204" pitchFamily="49" charset="0"/>
            </a:endParaRPr>
          </a:p>
          <a:p>
            <a:endParaRPr lang="en-AU" sz="2400" dirty="0">
              <a:solidFill>
                <a:srgbClr val="9D00D2"/>
              </a:solidFill>
              <a:latin typeface="Menlo" panose="020B0609030804020204" pitchFamily="49" charset="0"/>
            </a:endParaRPr>
          </a:p>
          <a:p>
            <a:r>
              <a:rPr lang="en-AU" sz="2400" dirty="0">
                <a:solidFill>
                  <a:schemeClr val="tx1">
                    <a:lumMod val="50000"/>
                    <a:lumOff val="50000"/>
                  </a:schemeClr>
                </a:solidFill>
                <a:latin typeface="Menlo" panose="020B0609030804020204" pitchFamily="49" charset="0"/>
              </a:rPr>
              <a:t># import </a:t>
            </a:r>
            <a:r>
              <a:rPr lang="en-AU" sz="2400" dirty="0" err="1">
                <a:solidFill>
                  <a:schemeClr val="tx1">
                    <a:lumMod val="50000"/>
                    <a:lumOff val="50000"/>
                  </a:schemeClr>
                </a:solidFill>
                <a:latin typeface="Menlo" panose="020B0609030804020204" pitchFamily="49" charset="0"/>
              </a:rPr>
              <a:t>MyExceptionprocessor</a:t>
            </a:r>
            <a:endParaRPr lang="en-AU" sz="2400" dirty="0">
              <a:solidFill>
                <a:schemeClr val="tx1">
                  <a:lumMod val="50000"/>
                  <a:lumOff val="50000"/>
                </a:schemeClr>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application = </a:t>
            </a:r>
            <a:r>
              <a:rPr lang="en-AU" sz="2400" dirty="0" err="1">
                <a:solidFill>
                  <a:srgbClr val="1F1F1F"/>
                </a:solidFill>
                <a:latin typeface="Menlo" panose="020B0609030804020204" pitchFamily="49" charset="0"/>
              </a:rPr>
              <a:t>get_wsgi_application</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a:solidFill>
                  <a:srgbClr val="1F1F1F"/>
                </a:solidFill>
                <a:latin typeface="Menlo" panose="020B0609030804020204" pitchFamily="49" charset="0"/>
              </a:rPr>
              <a:t>application = </a:t>
            </a:r>
            <a:r>
              <a:rPr lang="en-AU" sz="2400" b="1" dirty="0" err="1">
                <a:solidFill>
                  <a:srgbClr val="1F1F1F"/>
                </a:solidFill>
                <a:latin typeface="Menlo" panose="020B0609030804020204" pitchFamily="49" charset="0"/>
              </a:rPr>
              <a:t>MyExceptionProcessor</a:t>
            </a:r>
            <a:r>
              <a:rPr lang="en-AU" sz="2400" b="1" dirty="0">
                <a:solidFill>
                  <a:srgbClr val="1F1F1F"/>
                </a:solidFill>
                <a:latin typeface="Menlo" panose="020B0609030804020204" pitchFamily="49" charset="0"/>
              </a:rPr>
              <a:t>(application)</a:t>
            </a:r>
          </a:p>
          <a:p>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0831C089-A9BC-AFEE-DC5C-2A80BAFEB09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9C9EB7D5-22A4-B195-B23D-0795E15A2FAB}"/>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3187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WSGI middleware is framework agnostic</a:t>
            </a:r>
          </a:p>
          <a:p>
            <a:pPr marL="0" indent="0">
              <a:buNone/>
            </a:pPr>
            <a:endParaRPr lang="en-US" sz="3600" dirty="0"/>
          </a:p>
          <a:p>
            <a:pPr marL="0" indent="0">
              <a:buNone/>
            </a:pPr>
            <a:r>
              <a:rPr lang="en-US" sz="3600" dirty="0"/>
              <a:t>Open source package example: </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21</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pic>
        <p:nvPicPr>
          <p:cNvPr id="7" name="Picture 6">
            <a:extLst>
              <a:ext uri="{FF2B5EF4-FFF2-40B4-BE49-F238E27FC236}">
                <a16:creationId xmlns:a16="http://schemas.microsoft.com/office/drawing/2014/main" id="{4A595F28-C8A8-A791-53C5-30C6FB1408A5}"/>
              </a:ext>
            </a:extLst>
          </p:cNvPr>
          <p:cNvPicPr>
            <a:picLocks noChangeAspect="1"/>
          </p:cNvPicPr>
          <p:nvPr/>
        </p:nvPicPr>
        <p:blipFill>
          <a:blip r:embed="rId3"/>
          <a:stretch>
            <a:fillRect/>
          </a:stretch>
        </p:blipFill>
        <p:spPr>
          <a:xfrm>
            <a:off x="838200" y="4001294"/>
            <a:ext cx="7772400" cy="1282823"/>
          </a:xfrm>
          <a:prstGeom prst="rect">
            <a:avLst/>
          </a:prstGeom>
        </p:spPr>
      </p:pic>
    </p:spTree>
    <p:extLst>
      <p:ext uri="{BB962C8B-B14F-4D97-AF65-F5344CB8AC3E}">
        <p14:creationId xmlns:p14="http://schemas.microsoft.com/office/powerpoint/2010/main" val="25231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3ADC5E6-6437-16F1-0088-D6A92B692E75}"/>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B30C66AA-B8DE-9F93-E2E7-AA71020ED010}"/>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384373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99F046A5-384F-B825-ED5A-A7DAAA7ADA53}"/>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43CE6E5C-1F5B-AA0C-BE26-F2AAE2D463F1}"/>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112609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Using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501038" y="1730061"/>
            <a:ext cx="11338036" cy="4893647"/>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ExpensiveCache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excluded_paths</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self.app</a:t>
            </a:r>
            <a:r>
              <a:rPr lang="en-AU" sz="2400" dirty="0">
                <a:solidFill>
                  <a:srgbClr val="1F1F1F"/>
                </a:solidFill>
                <a:latin typeface="Menlo" panose="020B0609030804020204" pitchFamily="49" charset="0"/>
              </a:rPr>
              <a:t> = app</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 other initialization</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cache_hit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cached 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highlight>
                  <a:srgbClr val="FFFF00"/>
                </a:highlight>
                <a:latin typeface="Menlo" panose="020B0609030804020204" pitchFamily="49" charset="0"/>
              </a:rPr>
              <a:t>self</a:t>
            </a:r>
            <a:r>
              <a:rPr lang="en-AU" sz="2400" dirty="0" err="1">
                <a:solidFill>
                  <a:srgbClr val="1F1F1F"/>
                </a:solidFill>
                <a:highlight>
                  <a:srgbClr val="FFFF00"/>
                </a:highlight>
                <a:latin typeface="Menlo" panose="020B0609030804020204" pitchFamily="49" charset="0"/>
              </a:rPr>
              <a:t>.app</a:t>
            </a:r>
            <a:r>
              <a:rPr lang="en-AU" sz="2400" dirty="0">
                <a:solidFill>
                  <a:srgbClr val="1F1F1F"/>
                </a:solidFill>
                <a:highlight>
                  <a:srgbClr val="FFFF00"/>
                </a:highlight>
                <a:latin typeface="Menlo" panose="020B0609030804020204" pitchFamily="49" charset="0"/>
              </a:rPr>
              <a:t>(scope, receive, </a:t>
            </a:r>
            <a:r>
              <a:rPr lang="en-AU" sz="2400" dirty="0" err="1">
                <a:solidFill>
                  <a:srgbClr val="1F1F1F"/>
                </a:solidFill>
                <a:highlight>
                  <a:srgbClr val="FFFF00"/>
                </a:highlight>
                <a:latin typeface="Menlo" panose="020B0609030804020204" pitchFamily="49" charset="0"/>
              </a:rPr>
              <a:t>cache_and_send</a:t>
            </a:r>
            <a:r>
              <a:rPr lang="en-AU" sz="2400" dirty="0">
                <a:solidFill>
                  <a:srgbClr val="1F1F1F"/>
                </a:solidFill>
                <a:highlight>
                  <a:srgbClr val="FFFF00"/>
                </a:highlight>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29EDF19-870B-9130-B872-8C2A15962DB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CEDAACCA-499F-CF77-7C8C-B44BF9122D1C}"/>
              </a:ext>
            </a:extLst>
          </p:cNvPr>
          <p:cNvSpPr>
            <a:spLocks noGrp="1"/>
          </p:cNvSpPr>
          <p:nvPr>
            <p:ph type="sldNum" sz="quarter" idx="12"/>
          </p:nvPr>
        </p:nvSpPr>
        <p:spPr/>
        <p:txBody>
          <a:bodyPr/>
          <a:lstStyle/>
          <a:p>
            <a:fld id="{B2DC25EE-239B-4C5F-AAD1-255A7D5F1EE2}" type="slidenum">
              <a:rPr lang="en-US" smtClean="0"/>
              <a:t>24</a:t>
            </a:fld>
            <a:endParaRPr lang="en-US"/>
          </a:p>
        </p:txBody>
      </p:sp>
      <p:sp>
        <p:nvSpPr>
          <p:cNvPr id="6" name="TextBox 5">
            <a:extLst>
              <a:ext uri="{FF2B5EF4-FFF2-40B4-BE49-F238E27FC236}">
                <a16:creationId xmlns:a16="http://schemas.microsoft.com/office/drawing/2014/main" id="{910DCAAA-EE97-0101-F379-A6C04545072F}"/>
              </a:ext>
            </a:extLst>
          </p:cNvPr>
          <p:cNvSpPr txBox="1"/>
          <p:nvPr/>
        </p:nvSpPr>
        <p:spPr>
          <a:xfrm>
            <a:off x="7495674" y="3001520"/>
            <a:ext cx="4777975" cy="646331"/>
          </a:xfrm>
          <a:prstGeom prst="rect">
            <a:avLst/>
          </a:prstGeom>
          <a:noFill/>
        </p:spPr>
        <p:txBody>
          <a:bodyPr wrap="none" rtlCol="0">
            <a:spAutoFit/>
          </a:bodyPr>
          <a:lstStyle/>
          <a:p>
            <a:r>
              <a:rPr lang="en-US" sz="3600" dirty="0"/>
              <a:t>Your Fast API application</a:t>
            </a:r>
          </a:p>
        </p:txBody>
      </p:sp>
      <p:cxnSp>
        <p:nvCxnSpPr>
          <p:cNvPr id="8" name="Straight Arrow Connector 7">
            <a:extLst>
              <a:ext uri="{FF2B5EF4-FFF2-40B4-BE49-F238E27FC236}">
                <a16:creationId xmlns:a16="http://schemas.microsoft.com/office/drawing/2014/main" id="{7129F8BC-B24F-7F71-3912-426A2836AA3F}"/>
              </a:ext>
            </a:extLst>
          </p:cNvPr>
          <p:cNvCxnSpPr>
            <a:cxnSpLocks/>
          </p:cNvCxnSpPr>
          <p:nvPr/>
        </p:nvCxnSpPr>
        <p:spPr>
          <a:xfrm flipH="1" flipV="1">
            <a:off x="4696327" y="3116179"/>
            <a:ext cx="2799347" cy="2165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BECC84FA-0DF7-31A6-3367-B0F39644062F}"/>
              </a:ext>
            </a:extLst>
          </p:cNvPr>
          <p:cNvSpPr txBox="1"/>
          <p:nvPr/>
        </p:nvSpPr>
        <p:spPr>
          <a:xfrm>
            <a:off x="1867" y="5338583"/>
            <a:ext cx="2105526" cy="1200329"/>
          </a:xfrm>
          <a:prstGeom prst="rect">
            <a:avLst/>
          </a:prstGeom>
          <a:noFill/>
        </p:spPr>
        <p:txBody>
          <a:bodyPr wrap="square" rtlCol="0">
            <a:spAutoFit/>
          </a:bodyPr>
          <a:lstStyle/>
          <a:p>
            <a:r>
              <a:rPr lang="en-US" sz="2400" dirty="0"/>
              <a:t>Calls the </a:t>
            </a:r>
            <a:r>
              <a:rPr lang="en-US" sz="2400" dirty="0" err="1"/>
              <a:t>FastAPI</a:t>
            </a:r>
            <a:r>
              <a:rPr lang="en-US" sz="2400" dirty="0"/>
              <a:t> application</a:t>
            </a:r>
          </a:p>
        </p:txBody>
      </p:sp>
    </p:spTree>
    <p:extLst>
      <p:ext uri="{BB962C8B-B14F-4D97-AF65-F5344CB8AC3E}">
        <p14:creationId xmlns:p14="http://schemas.microsoft.com/office/powerpoint/2010/main" val="4256486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Sending the cached response</a:t>
            </a:r>
          </a:p>
        </p:txBody>
      </p:sp>
      <p:sp>
        <p:nvSpPr>
          <p:cNvPr id="3" name="Footer Placeholder 2">
            <a:extLst>
              <a:ext uri="{FF2B5EF4-FFF2-40B4-BE49-F238E27FC236}">
                <a16:creationId xmlns:a16="http://schemas.microsoft.com/office/drawing/2014/main" id="{E29EDF19-870B-9130-B872-8C2A15962DB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CEDAACCA-499F-CF77-7C8C-B44BF9122D1C}"/>
              </a:ext>
            </a:extLst>
          </p:cNvPr>
          <p:cNvSpPr>
            <a:spLocks noGrp="1"/>
          </p:cNvSpPr>
          <p:nvPr>
            <p:ph type="sldNum" sz="quarter" idx="12"/>
          </p:nvPr>
        </p:nvSpPr>
        <p:spPr/>
        <p:txBody>
          <a:bodyPr/>
          <a:lstStyle/>
          <a:p>
            <a:fld id="{B2DC25EE-239B-4C5F-AAD1-255A7D5F1EE2}" type="slidenum">
              <a:rPr lang="en-US" smtClean="0"/>
              <a:t>25</a:t>
            </a:fld>
            <a:endParaRPr lang="en-US"/>
          </a:p>
        </p:txBody>
      </p:sp>
      <p:sp>
        <p:nvSpPr>
          <p:cNvPr id="9" name="TextBox 8">
            <a:extLst>
              <a:ext uri="{FF2B5EF4-FFF2-40B4-BE49-F238E27FC236}">
                <a16:creationId xmlns:a16="http://schemas.microsoft.com/office/drawing/2014/main" id="{9D801765-B177-3195-D2DD-10BCA6C4D72A}"/>
              </a:ext>
            </a:extLst>
          </p:cNvPr>
          <p:cNvSpPr txBox="1"/>
          <p:nvPr/>
        </p:nvSpPr>
        <p:spPr>
          <a:xfrm>
            <a:off x="393030" y="1253345"/>
            <a:ext cx="11798970" cy="5632311"/>
          </a:xfrm>
          <a:prstGeom prst="rect">
            <a:avLst/>
          </a:prstGeom>
          <a:noFill/>
        </p:spPr>
        <p:txBody>
          <a:bodyPr wrap="square" rtlCol="0">
            <a:spAutoFit/>
          </a:bodyPr>
          <a:lstStyle/>
          <a:p>
            <a:r>
              <a:rPr lang="en-AU" sz="2400" dirty="0">
                <a:latin typeface="Menlo" panose="020B0609030804020204" pitchFamily="49" charset="0"/>
                <a:ea typeface="Menlo" panose="020B0609030804020204" pitchFamily="49" charset="0"/>
                <a:cs typeface="Menlo" panose="020B0609030804020204" pitchFamily="49" charset="0"/>
              </a:rPr>
              <a:t>if </a:t>
            </a:r>
            <a:r>
              <a:rPr lang="en-AU" sz="2400" dirty="0" err="1">
                <a:latin typeface="Menlo" panose="020B0609030804020204" pitchFamily="49" charset="0"/>
                <a:ea typeface="Menlo" panose="020B0609030804020204" pitchFamily="49" charset="0"/>
                <a:cs typeface="Menlo" panose="020B0609030804020204" pitchFamily="49" charset="0"/>
              </a:rPr>
              <a:t>cached_response</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await send</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'type': '</a:t>
            </a:r>
            <a:r>
              <a:rPr lang="en-AU" sz="2400" dirty="0" err="1">
                <a:highlight>
                  <a:srgbClr val="FFFF00"/>
                </a:highlight>
                <a:latin typeface="Menlo" panose="020B0609030804020204" pitchFamily="49" charset="0"/>
                <a:ea typeface="Menlo" panose="020B0609030804020204" pitchFamily="49" charset="0"/>
                <a:cs typeface="Menlo" panose="020B0609030804020204" pitchFamily="49" charset="0"/>
              </a:rPr>
              <a:t>http.response.start</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'status': 200,</a:t>
            </a:r>
          </a:p>
          <a:p>
            <a:r>
              <a:rPr lang="en-AU" sz="2400" dirty="0">
                <a:latin typeface="Menlo" panose="020B0609030804020204" pitchFamily="49" charset="0"/>
                <a:ea typeface="Menlo" panose="020B0609030804020204" pitchFamily="49" charset="0"/>
                <a:cs typeface="Menlo" panose="020B0609030804020204" pitchFamily="49" charset="0"/>
              </a:rPr>
              <a:t>                'headers': [</a:t>
            </a:r>
          </a:p>
          <a:p>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err="1">
                <a:latin typeface="Menlo" panose="020B0609030804020204" pitchFamily="49" charset="0"/>
                <a:ea typeface="Menlo" panose="020B0609030804020204" pitchFamily="49" charset="0"/>
                <a:cs typeface="Menlo" panose="020B0609030804020204" pitchFamily="49" charset="0"/>
              </a:rPr>
              <a:t>b'content</a:t>
            </a:r>
            <a:r>
              <a:rPr lang="en-AU" sz="2400" dirty="0">
                <a:latin typeface="Menlo" panose="020B0609030804020204" pitchFamily="49" charset="0"/>
                <a:ea typeface="Menlo" panose="020B0609030804020204" pitchFamily="49" charset="0"/>
                <a:cs typeface="Menlo" panose="020B0609030804020204" pitchFamily="49" charset="0"/>
              </a:rPr>
              <a:t>-type', </a:t>
            </a:r>
            <a:r>
              <a:rPr lang="en-AU" sz="2400" dirty="0" err="1">
                <a:latin typeface="Menlo" panose="020B0609030804020204" pitchFamily="49" charset="0"/>
                <a:ea typeface="Menlo" panose="020B0609030804020204" pitchFamily="49" charset="0"/>
                <a:cs typeface="Menlo" panose="020B0609030804020204" pitchFamily="49" charset="0"/>
              </a:rPr>
              <a:t>b'application</a:t>
            </a:r>
            <a:r>
              <a:rPr lang="en-AU" sz="2400" dirty="0">
                <a:latin typeface="Menlo" panose="020B0609030804020204" pitchFamily="49" charset="0"/>
                <a:ea typeface="Menlo" panose="020B0609030804020204" pitchFamily="49" charset="0"/>
                <a:cs typeface="Menlo" panose="020B0609030804020204" pitchFamily="49" charset="0"/>
              </a:rPr>
              <a:t>/</a:t>
            </a:r>
            <a:r>
              <a:rPr lang="en-AU" sz="2400" dirty="0" err="1">
                <a:latin typeface="Menlo" panose="020B0609030804020204" pitchFamily="49" charset="0"/>
                <a:ea typeface="Menlo" panose="020B0609030804020204" pitchFamily="49" charset="0"/>
                <a:cs typeface="Menlo" panose="020B0609030804020204" pitchFamily="49" charset="0"/>
              </a:rPr>
              <a:t>json</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err="1">
                <a:latin typeface="Menlo" panose="020B0609030804020204" pitchFamily="49" charset="0"/>
                <a:ea typeface="Menlo" panose="020B0609030804020204" pitchFamily="49" charset="0"/>
                <a:cs typeface="Menlo" panose="020B0609030804020204" pitchFamily="49" charset="0"/>
              </a:rPr>
              <a:t>b'x</a:t>
            </a:r>
            <a:r>
              <a:rPr lang="en-AU" sz="2400" dirty="0">
                <a:latin typeface="Menlo" panose="020B0609030804020204" pitchFamily="49" charset="0"/>
                <a:ea typeface="Menlo" panose="020B0609030804020204" pitchFamily="49" charset="0"/>
                <a:cs typeface="Menlo" panose="020B0609030804020204" pitchFamily="49" charset="0"/>
              </a:rPr>
              <a:t>-cached-data', </a:t>
            </a:r>
            <a:r>
              <a:rPr lang="en-AU" sz="2400" dirty="0" err="1">
                <a:latin typeface="Menlo" panose="020B0609030804020204" pitchFamily="49" charset="0"/>
                <a:ea typeface="Menlo" panose="020B0609030804020204" pitchFamily="49" charset="0"/>
                <a:cs typeface="Menlo" panose="020B0609030804020204" pitchFamily="49" charset="0"/>
              </a:rPr>
              <a:t>b'yes</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a:t>
            </a:r>
          </a:p>
          <a:p>
            <a:r>
              <a:rPr lang="en-AU" sz="2400" dirty="0">
                <a:latin typeface="Menlo" panose="020B0609030804020204" pitchFamily="49" charset="0"/>
                <a:ea typeface="Menlo" panose="020B0609030804020204" pitchFamily="49" charset="0"/>
                <a:cs typeface="Menlo" panose="020B0609030804020204" pitchFamily="49" charset="0"/>
              </a:rPr>
              <a:t>            })</a:t>
            </a:r>
          </a:p>
          <a:p>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await send</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'type': '</a:t>
            </a:r>
            <a:r>
              <a:rPr lang="en-AU" sz="2400" dirty="0" err="1">
                <a:highlight>
                  <a:srgbClr val="FFFF00"/>
                </a:highlight>
                <a:latin typeface="Menlo" panose="020B0609030804020204" pitchFamily="49" charset="0"/>
                <a:ea typeface="Menlo" panose="020B0609030804020204" pitchFamily="49" charset="0"/>
                <a:cs typeface="Menlo" panose="020B0609030804020204" pitchFamily="49" charset="0"/>
              </a:rPr>
              <a:t>http.response.body</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'body': </a:t>
            </a:r>
            <a:r>
              <a:rPr lang="en-AU" sz="2400" dirty="0" err="1">
                <a:latin typeface="Menlo" panose="020B0609030804020204" pitchFamily="49" charset="0"/>
                <a:ea typeface="Menlo" panose="020B0609030804020204" pitchFamily="49" charset="0"/>
                <a:cs typeface="Menlo" panose="020B0609030804020204" pitchFamily="49" charset="0"/>
              </a:rPr>
              <a:t>cached_response</a:t>
            </a:r>
            <a:r>
              <a:rPr lang="en-AU" sz="2400" dirty="0">
                <a:latin typeface="Menlo" panose="020B0609030804020204" pitchFamily="49" charset="0"/>
                <a:ea typeface="Menlo" panose="020B0609030804020204" pitchFamily="49" charset="0"/>
                <a:cs typeface="Menlo" panose="020B0609030804020204" pitchFamily="49" charset="0"/>
              </a:rPr>
              <a:t>,</a:t>
            </a:r>
          </a:p>
          <a:p>
            <a:r>
              <a:rPr lang="en-AU" sz="2400" dirty="0">
                <a:latin typeface="Menlo" panose="020B0609030804020204" pitchFamily="49" charset="0"/>
                <a:ea typeface="Menlo" panose="020B0609030804020204" pitchFamily="49" charset="0"/>
                <a:cs typeface="Menlo" panose="020B0609030804020204" pitchFamily="49" charset="0"/>
              </a:rPr>
              <a:t>            })</a:t>
            </a:r>
          </a:p>
          <a:p>
            <a:r>
              <a:rPr lang="en-AU" sz="2400" dirty="0">
                <a:latin typeface="Menlo" panose="020B0609030804020204" pitchFamily="49" charset="0"/>
                <a:ea typeface="Menlo" panose="020B0609030804020204" pitchFamily="49" charset="0"/>
                <a:cs typeface="Menlo" panose="020B0609030804020204" pitchFamily="49" charset="0"/>
              </a:rPr>
              <a:t>            return</a:t>
            </a:r>
          </a:p>
          <a:p>
            <a:endParaRPr lang="en-US" sz="24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897168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80" y="2502218"/>
            <a:ext cx="12161521" cy="3108543"/>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FastAPI</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err="1">
                <a:solidFill>
                  <a:srgbClr val="1F1F1F"/>
                </a:solidFill>
                <a:highlight>
                  <a:srgbClr val="FFFF00"/>
                </a:highlight>
                <a:latin typeface="Menlo" panose="020B0609030804020204" pitchFamily="49" charset="0"/>
              </a:rPr>
              <a:t>app.add_middleware</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ExpensiveCache</a:t>
            </a:r>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excluded_paths</a:t>
            </a:r>
            <a:r>
              <a:rPr lang="en-AU" sz="2800" dirty="0">
                <a:solidFill>
                  <a:srgbClr val="1F1F1F"/>
                </a:solidFill>
                <a:latin typeface="Menlo" panose="020B0609030804020204" pitchFamily="49" charset="0"/>
              </a:rPr>
              <a:t>=[</a:t>
            </a:r>
            <a:r>
              <a:rPr lang="en-AU" sz="2800" dirty="0">
                <a:solidFill>
                  <a:srgbClr val="900112"/>
                </a:solidFill>
                <a:latin typeface="Menlo" panose="020B0609030804020204" pitchFamily="49" charset="0"/>
              </a:rPr>
              <a:t>"/chat"</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a:t>
            </a:r>
          </a:p>
          <a:p>
            <a:endParaRPr lang="en-AU" sz="28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39753A1F-BC79-0127-F053-B0B36F92686F}"/>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3748A699-8FCA-D95D-2FDD-738AB8F51505}"/>
              </a:ext>
            </a:extLst>
          </p:cNvPr>
          <p:cNvSpPr>
            <a:spLocks noGrp="1"/>
          </p:cNvSpPr>
          <p:nvPr>
            <p:ph type="sldNum" sz="quarter" idx="12"/>
          </p:nvPr>
        </p:nvSpPr>
        <p:spPr/>
        <p:txBody>
          <a:bodyPr/>
          <a:lstStyle/>
          <a:p>
            <a:fld id="{B2DC25EE-239B-4C5F-AAD1-255A7D5F1EE2}" type="slidenum">
              <a:rPr lang="en-US" smtClean="0"/>
              <a:t>26</a:t>
            </a:fld>
            <a:endParaRPr lang="en-US"/>
          </a:p>
        </p:txBody>
      </p:sp>
    </p:spTree>
    <p:extLst>
      <p:ext uri="{BB962C8B-B14F-4D97-AF65-F5344CB8AC3E}">
        <p14:creationId xmlns:p14="http://schemas.microsoft.com/office/powerpoint/2010/main" val="424277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A13-39A0-4626-A64F-C097F854EA2B}"/>
              </a:ext>
            </a:extLst>
          </p:cNvPr>
          <p:cNvSpPr>
            <a:spLocks noGrp="1"/>
          </p:cNvSpPr>
          <p:nvPr>
            <p:ph type="title"/>
          </p:nvPr>
        </p:nvSpPr>
        <p:spPr>
          <a:xfrm>
            <a:off x="601578" y="256025"/>
            <a:ext cx="10515600" cy="1325563"/>
          </a:xfrm>
        </p:spPr>
        <p:txBody>
          <a:bodyPr/>
          <a:lstStyle/>
          <a:p>
            <a:r>
              <a:rPr lang="en-US" dirty="0"/>
              <a:t>Result of middleware integration</a:t>
            </a:r>
          </a:p>
        </p:txBody>
      </p:sp>
      <p:sp>
        <p:nvSpPr>
          <p:cNvPr id="4" name="Footer Placeholder 3">
            <a:extLst>
              <a:ext uri="{FF2B5EF4-FFF2-40B4-BE49-F238E27FC236}">
                <a16:creationId xmlns:a16="http://schemas.microsoft.com/office/drawing/2014/main" id="{97BFCC55-B8D7-49F5-F3EE-1AB39FD41DA5}"/>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D90495A0-C980-A6FD-F7B6-C01E51B04108}"/>
              </a:ext>
            </a:extLst>
          </p:cNvPr>
          <p:cNvSpPr>
            <a:spLocks noGrp="1"/>
          </p:cNvSpPr>
          <p:nvPr>
            <p:ph type="sldNum" sz="quarter" idx="12"/>
          </p:nvPr>
        </p:nvSpPr>
        <p:spPr/>
        <p:txBody>
          <a:bodyPr/>
          <a:lstStyle/>
          <a:p>
            <a:fld id="{B2DC25EE-239B-4C5F-AAD1-255A7D5F1EE2}" type="slidenum">
              <a:rPr lang="en-US" smtClean="0"/>
              <a:t>27</a:t>
            </a:fld>
            <a:endParaRPr lang="en-US"/>
          </a:p>
        </p:txBody>
      </p:sp>
      <p:sp>
        <p:nvSpPr>
          <p:cNvPr id="6" name="TextBox 5">
            <a:extLst>
              <a:ext uri="{FF2B5EF4-FFF2-40B4-BE49-F238E27FC236}">
                <a16:creationId xmlns:a16="http://schemas.microsoft.com/office/drawing/2014/main" id="{A4860041-BC65-D6C5-F6A9-EEED3AF70F66}"/>
              </a:ext>
            </a:extLst>
          </p:cNvPr>
          <p:cNvSpPr txBox="1"/>
          <p:nvPr/>
        </p:nvSpPr>
        <p:spPr>
          <a:xfrm>
            <a:off x="601577" y="1311221"/>
            <a:ext cx="11590423" cy="3539430"/>
          </a:xfrm>
          <a:prstGeom prst="rect">
            <a:avLst/>
          </a:prstGeom>
          <a:noFill/>
        </p:spPr>
        <p:txBody>
          <a:bodyPr wrap="square" rtlCol="0">
            <a:spAutoFit/>
          </a:bodyPr>
          <a:lstStyle/>
          <a:p>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err="1">
                <a:latin typeface="Menlo" panose="020B0609030804020204" pitchFamily="49" charset="0"/>
                <a:ea typeface="Menlo" panose="020B0609030804020204" pitchFamily="49" charset="0"/>
                <a:cs typeface="Menlo" panose="020B0609030804020204" pitchFamily="49" charset="0"/>
              </a:rPr>
              <a:t>gunicorn</a:t>
            </a:r>
            <a:r>
              <a:rPr lang="en-AU" sz="2400" dirty="0">
                <a:latin typeface="Menlo" panose="020B0609030804020204" pitchFamily="49" charset="0"/>
                <a:ea typeface="Menlo" panose="020B0609030804020204" pitchFamily="49" charset="0"/>
                <a:cs typeface="Menlo" panose="020B0609030804020204" pitchFamily="49" charset="0"/>
              </a:rPr>
              <a:t> </a:t>
            </a:r>
            <a:r>
              <a:rPr lang="en-AU" sz="2400" dirty="0" err="1">
                <a:latin typeface="Menlo" panose="020B0609030804020204" pitchFamily="49" charset="0"/>
                <a:ea typeface="Menlo" panose="020B0609030804020204" pitchFamily="49" charset="0"/>
                <a:cs typeface="Menlo" panose="020B0609030804020204" pitchFamily="49" charset="0"/>
              </a:rPr>
              <a:t>app:app</a:t>
            </a:r>
            <a:r>
              <a:rPr lang="en-AU" sz="2400" dirty="0">
                <a:latin typeface="Menlo" panose="020B0609030804020204" pitchFamily="49" charset="0"/>
                <a:ea typeface="Menlo" panose="020B0609030804020204" pitchFamily="49" charset="0"/>
                <a:cs typeface="Menlo" panose="020B0609030804020204" pitchFamily="49" charset="0"/>
              </a:rPr>
              <a:t> # ..other arguments</a:t>
            </a:r>
            <a:endParaRPr lang="en-AU" dirty="0">
              <a:latin typeface="Menlo" panose="020B0609030804020204" pitchFamily="49" charset="0"/>
              <a:ea typeface="Menlo" panose="020B0609030804020204" pitchFamily="49" charset="0"/>
              <a:cs typeface="Menlo" panose="020B0609030804020204" pitchFamily="49" charset="0"/>
            </a:endParaRPr>
          </a:p>
          <a:p>
            <a:endParaRPr lang="en-AU" sz="4000" dirty="0">
              <a:latin typeface="Menlo" panose="020B0609030804020204" pitchFamily="49" charset="0"/>
              <a:ea typeface="Menlo" panose="020B0609030804020204" pitchFamily="49" charset="0"/>
              <a:cs typeface="Menlo" panose="020B0609030804020204" pitchFamily="49" charset="0"/>
            </a:endParaRPr>
          </a:p>
          <a:p>
            <a:r>
              <a:rPr lang="en-AU" sz="2400" dirty="0">
                <a:latin typeface="Menlo" panose="020B0609030804020204" pitchFamily="49" charset="0"/>
                <a:ea typeface="Menlo" panose="020B0609030804020204" pitchFamily="49" charset="0"/>
                <a:cs typeface="Menlo" panose="020B0609030804020204" pitchFamily="49" charset="0"/>
              </a:rPr>
              <a:t>http:/expensive: Got request.</a:t>
            </a:r>
          </a:p>
          <a:p>
            <a:r>
              <a:rPr lang="en-AU" sz="2400" dirty="0">
                <a:latin typeface="Menlo" panose="020B0609030804020204" pitchFamily="49" charset="0"/>
                <a:ea typeface="Menlo" panose="020B0609030804020204" pitchFamily="49" charset="0"/>
                <a:cs typeface="Menlo" panose="020B0609030804020204" pitchFamily="49" charset="0"/>
              </a:rPr>
              <a:t>http: /expensive: </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Finished request. 10.002439737319946s.</a:t>
            </a:r>
          </a:p>
          <a:p>
            <a:endParaRPr lang="en-AU" sz="2400" dirty="0">
              <a:latin typeface="Menlo" panose="020B0609030804020204" pitchFamily="49" charset="0"/>
              <a:ea typeface="Menlo" panose="020B0609030804020204" pitchFamily="49" charset="0"/>
              <a:cs typeface="Menlo" panose="020B0609030804020204" pitchFamily="49" charset="0"/>
            </a:endParaRPr>
          </a:p>
          <a:p>
            <a:r>
              <a:rPr lang="en-AU" sz="2400" dirty="0">
                <a:latin typeface="Menlo" panose="020B0609030804020204" pitchFamily="49" charset="0"/>
                <a:ea typeface="Menlo" panose="020B0609030804020204" pitchFamily="49" charset="0"/>
                <a:cs typeface="Menlo" panose="020B0609030804020204" pitchFamily="49" charset="0"/>
              </a:rPr>
              <a:t>http:/expensive: Got request.</a:t>
            </a:r>
          </a:p>
          <a:p>
            <a:r>
              <a:rPr lang="en-AU" sz="2400" dirty="0">
                <a:latin typeface="Menlo" panose="020B0609030804020204" pitchFamily="49" charset="0"/>
                <a:ea typeface="Menlo" panose="020B0609030804020204" pitchFamily="49" charset="0"/>
                <a:cs typeface="Menlo" panose="020B0609030804020204" pitchFamily="49" charset="0"/>
              </a:rPr>
              <a:t>http: /expensive: </a:t>
            </a:r>
            <a:r>
              <a:rPr lang="en-AU" sz="2400" dirty="0">
                <a:highlight>
                  <a:srgbClr val="FFFF00"/>
                </a:highlight>
                <a:latin typeface="Menlo" panose="020B0609030804020204" pitchFamily="49" charset="0"/>
                <a:ea typeface="Menlo" panose="020B0609030804020204" pitchFamily="49" charset="0"/>
                <a:cs typeface="Menlo" panose="020B0609030804020204" pitchFamily="49" charset="0"/>
              </a:rPr>
              <a:t>Finished request. 0.0002880096435546875s.</a:t>
            </a:r>
          </a:p>
          <a:p>
            <a:endParaRPr lang="en-US" sz="4000" dirty="0">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BFD4568A-C542-9B5A-A3BF-401CD856AFF7}"/>
              </a:ext>
            </a:extLst>
          </p:cNvPr>
          <p:cNvSpPr txBox="1"/>
          <p:nvPr/>
        </p:nvSpPr>
        <p:spPr>
          <a:xfrm>
            <a:off x="8830882" y="1441885"/>
            <a:ext cx="2001125" cy="523220"/>
          </a:xfrm>
          <a:prstGeom prst="rect">
            <a:avLst/>
          </a:prstGeom>
          <a:noFill/>
        </p:spPr>
        <p:txBody>
          <a:bodyPr wrap="none" rtlCol="0">
            <a:spAutoFit/>
          </a:bodyPr>
          <a:lstStyle/>
          <a:p>
            <a:r>
              <a:rPr lang="en-US" sz="2800" dirty="0"/>
              <a:t>First request</a:t>
            </a:r>
          </a:p>
        </p:txBody>
      </p:sp>
      <p:sp>
        <p:nvSpPr>
          <p:cNvPr id="8" name="TextBox 7">
            <a:extLst>
              <a:ext uri="{FF2B5EF4-FFF2-40B4-BE49-F238E27FC236}">
                <a16:creationId xmlns:a16="http://schemas.microsoft.com/office/drawing/2014/main" id="{F3CDB192-54B0-3947-C8DF-37EFC35321B1}"/>
              </a:ext>
            </a:extLst>
          </p:cNvPr>
          <p:cNvSpPr txBox="1"/>
          <p:nvPr/>
        </p:nvSpPr>
        <p:spPr>
          <a:xfrm>
            <a:off x="8394032" y="5234168"/>
            <a:ext cx="2437975" cy="523220"/>
          </a:xfrm>
          <a:prstGeom prst="rect">
            <a:avLst/>
          </a:prstGeom>
          <a:noFill/>
        </p:spPr>
        <p:txBody>
          <a:bodyPr wrap="none" rtlCol="0">
            <a:spAutoFit/>
          </a:bodyPr>
          <a:lstStyle/>
          <a:p>
            <a:r>
              <a:rPr lang="en-US" sz="2800" dirty="0"/>
              <a:t>Second request</a:t>
            </a:r>
          </a:p>
        </p:txBody>
      </p:sp>
      <p:cxnSp>
        <p:nvCxnSpPr>
          <p:cNvPr id="12" name="Straight Arrow Connector 11">
            <a:extLst>
              <a:ext uri="{FF2B5EF4-FFF2-40B4-BE49-F238E27FC236}">
                <a16:creationId xmlns:a16="http://schemas.microsoft.com/office/drawing/2014/main" id="{3621B372-CB5A-6B21-71E7-7F3A9F443299}"/>
              </a:ext>
            </a:extLst>
          </p:cNvPr>
          <p:cNvCxnSpPr/>
          <p:nvPr/>
        </p:nvCxnSpPr>
        <p:spPr>
          <a:xfrm flipH="1">
            <a:off x="9432758" y="1965105"/>
            <a:ext cx="360947" cy="6716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ABB1B79-A688-4A58-48EC-399206D48F3F}"/>
              </a:ext>
            </a:extLst>
          </p:cNvPr>
          <p:cNvCxnSpPr>
            <a:cxnSpLocks/>
            <a:stCxn id="8" idx="0"/>
          </p:cNvCxnSpPr>
          <p:nvPr/>
        </p:nvCxnSpPr>
        <p:spPr>
          <a:xfrm flipH="1" flipV="1">
            <a:off x="9558728" y="4239253"/>
            <a:ext cx="54292" cy="9949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95335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ASGI 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35CE74E-49A4-BF69-B4EC-FA3DC163C35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7DC7A29D-3FC3-344F-628C-8C55A7AC8525}"/>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2288740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err="1"/>
              <a:t>FastAPI</a:t>
            </a:r>
            <a:r>
              <a:rPr lang="en-US" sz="3600" dirty="0"/>
              <a:t>, like Flask and Django defines helper methods to add ASGI middleware</a:t>
            </a:r>
          </a:p>
          <a:p>
            <a:pPr marL="0" indent="0">
              <a:buNone/>
            </a:pPr>
            <a:endParaRPr lang="en-US" sz="3600" dirty="0"/>
          </a:p>
          <a:p>
            <a:pPr marL="0" indent="0">
              <a:buNone/>
            </a:pPr>
            <a:r>
              <a:rPr lang="en-US" sz="3600" dirty="0"/>
              <a:t>ASGI middleware is framework agnostic</a:t>
            </a:r>
          </a:p>
          <a:p>
            <a:pPr marL="0" indent="0">
              <a:buNone/>
            </a:pPr>
            <a:endParaRPr lang="en-US" sz="3600" dirty="0"/>
          </a:p>
          <a:p>
            <a:pPr marL="0" indent="0">
              <a:buNone/>
            </a:pPr>
            <a:r>
              <a:rPr lang="en-US" sz="3600" dirty="0"/>
              <a:t>ASGI middleware works for both HTTP and WebSocket connections</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29</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95761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3"/>
                </a:rPr>
                <a:t>https://echorand.me/talks/</a:t>
              </a:r>
              <a:r>
                <a:rPr lang="en-US" sz="5000" kern="1200" dirty="0"/>
                <a:t>  </a:t>
              </a:r>
            </a:p>
          </p:txBody>
        </p:sp>
      </p:grpSp>
      <p:sp>
        <p:nvSpPr>
          <p:cNvPr id="3" name="Footer Placeholder 2">
            <a:extLst>
              <a:ext uri="{FF2B5EF4-FFF2-40B4-BE49-F238E27FC236}">
                <a16:creationId xmlns:a16="http://schemas.microsoft.com/office/drawing/2014/main" id="{8CCC2440-303C-C4AB-2ACF-46CBC27BA176}"/>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419A0D86-A025-231F-214B-172498C48EF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Interceptors for </a:t>
            </a:r>
            <a:r>
              <a:rPr lang="en-US" sz="8000" kern="1200" dirty="0" err="1">
                <a:solidFill>
                  <a:schemeClr val="tx1"/>
                </a:solidFill>
                <a:latin typeface="+mj-lt"/>
                <a:ea typeface="+mj-ea"/>
                <a:cs typeface="+mj-cs"/>
              </a:rPr>
              <a:t>gRPC</a:t>
            </a:r>
            <a:r>
              <a:rPr lang="en-US" sz="8000" kern="1200" dirty="0">
                <a:solidFill>
                  <a:schemeClr val="tx1"/>
                </a:solidFill>
                <a:latin typeface="+mj-lt"/>
                <a:ea typeface="+mj-ea"/>
                <a:cs typeface="+mj-cs"/>
              </a:rPr>
              <a:t> applications</a:t>
            </a: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dirty="0"/>
              <a:t>Shared Functionality using Middleware - Kiwi </a:t>
            </a:r>
            <a:r>
              <a:rPr lang="en-US" dirty="0" err="1"/>
              <a:t>PyCon</a:t>
            </a:r>
            <a:r>
              <a:rPr lang="en-US" dirty="0"/>
              <a:t> XI</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30</a:t>
            </a:fld>
            <a:endParaRPr lang="en-US"/>
          </a:p>
        </p:txBody>
      </p:sp>
    </p:spTree>
    <p:extLst>
      <p:ext uri="{BB962C8B-B14F-4D97-AF65-F5344CB8AC3E}">
        <p14:creationId xmlns:p14="http://schemas.microsoft.com/office/powerpoint/2010/main" val="2177389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A8D57F-640F-6DA7-E9BA-844744E9709D}"/>
              </a:ext>
            </a:extLst>
          </p:cNvPr>
          <p:cNvSpPr>
            <a:spLocks noGrp="1"/>
          </p:cNvSpPr>
          <p:nvPr>
            <p:ph type="title"/>
          </p:nvPr>
        </p:nvSpPr>
        <p:spPr/>
        <p:txBody>
          <a:bodyPr/>
          <a:lstStyle/>
          <a:p>
            <a:r>
              <a:rPr lang="en-US" dirty="0" err="1"/>
              <a:t>gRPC</a:t>
            </a:r>
            <a:r>
              <a:rPr lang="en-US" dirty="0"/>
              <a:t> Applications</a:t>
            </a:r>
          </a:p>
        </p:txBody>
      </p:sp>
      <p:sp>
        <p:nvSpPr>
          <p:cNvPr id="10" name="Content Placeholder 9">
            <a:extLst>
              <a:ext uri="{FF2B5EF4-FFF2-40B4-BE49-F238E27FC236}">
                <a16:creationId xmlns:a16="http://schemas.microsoft.com/office/drawing/2014/main" id="{BCA91DB7-A5EB-7BFF-8DB8-4E33C4A77740}"/>
              </a:ext>
            </a:extLst>
          </p:cNvPr>
          <p:cNvSpPr>
            <a:spLocks noGrp="1"/>
          </p:cNvSpPr>
          <p:nvPr>
            <p:ph sz="half" idx="1"/>
          </p:nvPr>
        </p:nvSpPr>
        <p:spPr/>
        <p:txBody>
          <a:bodyPr>
            <a:normAutofit lnSpcReduction="10000"/>
          </a:bodyPr>
          <a:lstStyle/>
          <a:p>
            <a:pPr marL="0" indent="0">
              <a:buNone/>
            </a:pPr>
            <a:r>
              <a:rPr lang="en-US" sz="3600" u="sng" dirty="0"/>
              <a:t>Unary-Unary</a:t>
            </a:r>
          </a:p>
          <a:p>
            <a:pPr marL="0" indent="0">
              <a:buNone/>
            </a:pPr>
            <a:endParaRPr lang="en-US" sz="3600" dirty="0"/>
          </a:p>
          <a:p>
            <a:r>
              <a:rPr lang="en-US" sz="3600" dirty="0"/>
              <a:t>One request, one response (</a:t>
            </a:r>
            <a:r>
              <a:rPr lang="en-US" sz="3600" i="1" dirty="0" err="1"/>
              <a:t>Protobuf</a:t>
            </a:r>
            <a:r>
              <a:rPr lang="en-US" sz="3600" i="1" dirty="0"/>
              <a:t> message</a:t>
            </a:r>
            <a:r>
              <a:rPr lang="en-US" sz="3600" dirty="0"/>
              <a:t>)</a:t>
            </a:r>
          </a:p>
          <a:p>
            <a:pPr marL="0" indent="0">
              <a:buNone/>
            </a:pPr>
            <a:endParaRPr lang="en-US" sz="3600" dirty="0"/>
          </a:p>
        </p:txBody>
      </p:sp>
      <p:sp>
        <p:nvSpPr>
          <p:cNvPr id="11" name="Content Placeholder 10">
            <a:extLst>
              <a:ext uri="{FF2B5EF4-FFF2-40B4-BE49-F238E27FC236}">
                <a16:creationId xmlns:a16="http://schemas.microsoft.com/office/drawing/2014/main" id="{D4916DE7-CE14-419B-400F-23949D3B1223}"/>
              </a:ext>
            </a:extLst>
          </p:cNvPr>
          <p:cNvSpPr>
            <a:spLocks noGrp="1"/>
          </p:cNvSpPr>
          <p:nvPr>
            <p:ph sz="half" idx="2"/>
          </p:nvPr>
        </p:nvSpPr>
        <p:spPr/>
        <p:txBody>
          <a:bodyPr>
            <a:normAutofit lnSpcReduction="10000"/>
          </a:bodyPr>
          <a:lstStyle/>
          <a:p>
            <a:pPr marL="0" indent="0">
              <a:buNone/>
            </a:pPr>
            <a:r>
              <a:rPr lang="en-US" sz="3600" u="sng" dirty="0"/>
              <a:t>Bidirectional streaming</a:t>
            </a:r>
          </a:p>
          <a:p>
            <a:pPr marL="0" indent="0">
              <a:buNone/>
            </a:pPr>
            <a:endParaRPr lang="en-US" sz="3600" dirty="0"/>
          </a:p>
          <a:p>
            <a:r>
              <a:rPr lang="en-US" sz="3600" dirty="0"/>
              <a:t>One or more requests and responses (</a:t>
            </a:r>
            <a:r>
              <a:rPr lang="en-US" sz="3600" i="1" dirty="0" err="1"/>
              <a:t>Protobuf</a:t>
            </a:r>
            <a:r>
              <a:rPr lang="en-US" sz="3600" i="1" dirty="0"/>
              <a:t> messages</a:t>
            </a:r>
            <a:r>
              <a:rPr lang="en-US" sz="3600" dirty="0"/>
              <a:t>)</a:t>
            </a:r>
          </a:p>
          <a:p>
            <a:pPr marL="0" indent="0">
              <a:buNone/>
            </a:pPr>
            <a:endParaRPr lang="en-US" sz="3600" dirty="0"/>
          </a:p>
          <a:p>
            <a:pPr marL="0" indent="0">
              <a:buNone/>
            </a:pPr>
            <a:r>
              <a:rPr lang="en-US" sz="3600" dirty="0"/>
              <a:t>Think of it like a </a:t>
            </a:r>
            <a:r>
              <a:rPr lang="en-US" sz="3600" i="1" dirty="0"/>
              <a:t>WebSocket</a:t>
            </a:r>
            <a:r>
              <a:rPr lang="en-US" sz="3600" dirty="0"/>
              <a:t> connection</a:t>
            </a:r>
          </a:p>
        </p:txBody>
      </p:sp>
      <p:sp>
        <p:nvSpPr>
          <p:cNvPr id="4" name="Footer Placeholder 3">
            <a:extLst>
              <a:ext uri="{FF2B5EF4-FFF2-40B4-BE49-F238E27FC236}">
                <a16:creationId xmlns:a16="http://schemas.microsoft.com/office/drawing/2014/main" id="{1E8ACB59-B829-9429-0232-4F8BAF8E569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B532AC6F-2E26-6C5D-3595-1F52C75F02DE}"/>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337566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BD2-6AA2-72F8-C8BE-0428E07BDBD3}"/>
              </a:ext>
            </a:extLst>
          </p:cNvPr>
          <p:cNvSpPr>
            <a:spLocks noGrp="1"/>
          </p:cNvSpPr>
          <p:nvPr>
            <p:ph type="ctrTitle"/>
          </p:nvPr>
        </p:nvSpPr>
        <p:spPr/>
        <p:txBody>
          <a:bodyPr/>
          <a:lstStyle/>
          <a:p>
            <a:r>
              <a:rPr lang="en-US" dirty="0"/>
              <a:t>Unary-Unary </a:t>
            </a:r>
            <a:r>
              <a:rPr lang="en-US" dirty="0" err="1"/>
              <a:t>gRPC</a:t>
            </a:r>
            <a:r>
              <a:rPr lang="en-US" dirty="0"/>
              <a:t> Applications</a:t>
            </a:r>
          </a:p>
        </p:txBody>
      </p:sp>
      <p:sp>
        <p:nvSpPr>
          <p:cNvPr id="8" name="Subtitle 7">
            <a:extLst>
              <a:ext uri="{FF2B5EF4-FFF2-40B4-BE49-F238E27FC236}">
                <a16:creationId xmlns:a16="http://schemas.microsoft.com/office/drawing/2014/main" id="{9C2D1E22-5BFB-9C9D-1841-826CE4ED7805}"/>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AE3C48D5-60B5-CD30-78D6-67470C9D4A7D}"/>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10BF8FE7-99B1-E637-7FC3-5608DDDE98DC}"/>
              </a:ext>
            </a:extLst>
          </p:cNvPr>
          <p:cNvSpPr>
            <a:spLocks noGrp="1"/>
          </p:cNvSpPr>
          <p:nvPr>
            <p:ph type="sldNum" sz="quarter" idx="12"/>
          </p:nvPr>
        </p:nvSpPr>
        <p:spPr/>
        <p:txBody>
          <a:bodyPr/>
          <a:lstStyle/>
          <a:p>
            <a:fld id="{B2DC25EE-239B-4C5F-AAD1-255A7D5F1EE2}" type="slidenum">
              <a:rPr lang="en-US" smtClean="0"/>
              <a:t>32</a:t>
            </a:fld>
            <a:endParaRPr lang="en-US"/>
          </a:p>
        </p:txBody>
      </p:sp>
    </p:spTree>
    <p:extLst>
      <p:ext uri="{BB962C8B-B14F-4D97-AF65-F5344CB8AC3E}">
        <p14:creationId xmlns:p14="http://schemas.microsoft.com/office/powerpoint/2010/main" val="2616772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224589" y="-42465"/>
            <a:ext cx="10515600" cy="1325563"/>
          </a:xfrm>
        </p:spPr>
        <p:txBody>
          <a:bodyPr/>
          <a:lstStyle/>
          <a:p>
            <a:r>
              <a:rPr lang="en-US" dirty="0"/>
              <a:t>A </a:t>
            </a:r>
            <a:r>
              <a:rPr lang="en-US" dirty="0" err="1"/>
              <a:t>gRPC</a:t>
            </a:r>
            <a:r>
              <a:rPr lang="en-US" dirty="0"/>
              <a:t> service</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33</a:t>
            </a:fld>
            <a:endParaRPr lang="en-US"/>
          </a:p>
        </p:txBody>
      </p:sp>
      <p:sp>
        <p:nvSpPr>
          <p:cNvPr id="8" name="TextBox 7">
            <a:extLst>
              <a:ext uri="{FF2B5EF4-FFF2-40B4-BE49-F238E27FC236}">
                <a16:creationId xmlns:a16="http://schemas.microsoft.com/office/drawing/2014/main" id="{B9C10BCC-9F0C-E5C9-3FA1-D8F8D437272E}"/>
              </a:ext>
            </a:extLst>
          </p:cNvPr>
          <p:cNvSpPr txBox="1"/>
          <p:nvPr/>
        </p:nvSpPr>
        <p:spPr>
          <a:xfrm>
            <a:off x="132349" y="1339592"/>
            <a:ext cx="13880723" cy="4708981"/>
          </a:xfrm>
          <a:prstGeom prst="rect">
            <a:avLst/>
          </a:prstGeom>
          <a:noFill/>
        </p:spPr>
        <p:txBody>
          <a:bodyPr wrap="non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a:solidFill>
                  <a:srgbClr val="154C60"/>
                </a:solidFill>
                <a:latin typeface="Menlo" panose="020B0609030804020204" pitchFamily="49" charset="0"/>
              </a:rPr>
              <a:t>Identity</a:t>
            </a:r>
            <a:r>
              <a:rPr lang="en-AU" sz="2000" dirty="0">
                <a:solidFill>
                  <a:srgbClr val="1F1F1F"/>
                </a:solidFill>
                <a:latin typeface="Menlo" panose="020B0609030804020204" pitchFamily="49" charset="0"/>
              </a:rPr>
              <a:t>(</a:t>
            </a:r>
            <a:r>
              <a:rPr lang="en-AU" sz="2000" dirty="0">
                <a:solidFill>
                  <a:srgbClr val="154C60"/>
                </a:solidFill>
                <a:latin typeface="Menlo" panose="020B0609030804020204" pitchFamily="49" charset="0"/>
              </a:rPr>
              <a:t>..</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br>
              <a:rPr lang="en-AU" sz="2000" dirty="0">
                <a:solidFill>
                  <a:srgbClr val="1F1F1F"/>
                </a:solidFill>
                <a:latin typeface="Menlo" panose="020B0609030804020204" pitchFamily="49" charset="0"/>
              </a:rPr>
            </a:br>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ValidateToken</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request</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context</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err="1">
                <a:solidFill>
                  <a:schemeClr val="tx1">
                    <a:lumMod val="50000"/>
                    <a:lumOff val="50000"/>
                  </a:schemeClr>
                </a:solidFill>
                <a:latin typeface="Menlo" panose="020B0609030804020204" pitchFamily="49" charset="0"/>
              </a:rPr>
              <a:t>user_details</a:t>
            </a:r>
            <a:r>
              <a:rPr lang="en-AU" sz="2000" dirty="0">
                <a:solidFill>
                  <a:schemeClr val="tx1">
                    <a:lumMod val="50000"/>
                    <a:lumOff val="50000"/>
                  </a:schemeClr>
                </a:solidFill>
                <a:latin typeface="Menlo" panose="020B0609030804020204" pitchFamily="49" charset="0"/>
              </a:rPr>
              <a:t> = identity_pb2.ValidateTokenReply(</a:t>
            </a:r>
            <a:r>
              <a:rPr lang="en-AU" sz="2000" dirty="0" err="1">
                <a:solidFill>
                  <a:schemeClr val="tx1">
                    <a:lumMod val="50000"/>
                    <a:lumOff val="50000"/>
                  </a:schemeClr>
                </a:solidFill>
                <a:latin typeface="Menlo" panose="020B0609030804020204" pitchFamily="49" charset="0"/>
              </a:rPr>
              <a:t>user_id</a:t>
            </a:r>
            <a:r>
              <a:rPr lang="en-AU" sz="2000" dirty="0">
                <a:solidFill>
                  <a:schemeClr val="tx1">
                    <a:lumMod val="50000"/>
                    <a:lumOff val="50000"/>
                  </a:schemeClr>
                </a:solidFill>
                <a:latin typeface="Menlo" panose="020B0609030804020204" pitchFamily="49" charset="0"/>
              </a:rPr>
              <a:t>="default-user-id")</a:t>
            </a:r>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user_details</a:t>
            </a:r>
            <a:r>
              <a:rPr lang="en-AU" sz="2000" dirty="0">
                <a:solidFill>
                  <a:srgbClr val="1F1F1F"/>
                </a:solidFill>
                <a:highlight>
                  <a:srgbClr val="FFFF00"/>
                </a:highlight>
                <a:latin typeface="Menlo" panose="020B0609030804020204" pitchFamily="49" charset="0"/>
              </a:rPr>
              <a:t> </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serve</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app_config</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dict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1F1F1F"/>
                </a:solidFill>
                <a:highlight>
                  <a:srgbClr val="FFFF00"/>
                </a:highlight>
                <a:latin typeface="Menlo" panose="020B0609030804020204" pitchFamily="49" charset="0"/>
              </a:rPr>
              <a:t>server = </a:t>
            </a:r>
            <a:r>
              <a:rPr lang="en-AU" sz="2000" dirty="0" err="1">
                <a:solidFill>
                  <a:srgbClr val="1F1F1F"/>
                </a:solidFill>
                <a:highlight>
                  <a:srgbClr val="FFFF00"/>
                </a:highlight>
                <a:latin typeface="Menlo" panose="020B0609030804020204" pitchFamily="49" charset="0"/>
              </a:rPr>
              <a:t>grpc.server</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futures.ThreadPoolExecutor</a:t>
            </a:r>
            <a:r>
              <a:rPr lang="en-AU" sz="2000" dirty="0">
                <a:solidFill>
                  <a:srgbClr val="1F1F1F"/>
                </a:solidFill>
                <a:highlight>
                  <a:srgbClr val="FFFF00"/>
                </a:highlight>
                <a:latin typeface="Menlo" panose="020B0609030804020204" pitchFamily="49" charset="0"/>
              </a:rPr>
              <a:t>(</a:t>
            </a:r>
            <a:r>
              <a:rPr lang="en-AU" sz="2000" dirty="0" err="1">
                <a:solidFill>
                  <a:srgbClr val="00006D"/>
                </a:solidFill>
                <a:highlight>
                  <a:srgbClr val="FFFF00"/>
                </a:highlight>
                <a:latin typeface="Menlo" panose="020B0609030804020204" pitchFamily="49" charset="0"/>
              </a:rPr>
              <a:t>max_workers</a:t>
            </a:r>
            <a:r>
              <a:rPr lang="en-AU" sz="2000" dirty="0">
                <a:solidFill>
                  <a:srgbClr val="1F1F1F"/>
                </a:solidFill>
                <a:highlight>
                  <a:srgbClr val="FFFF00"/>
                </a:highlight>
                <a:latin typeface="Menlo" panose="020B0609030804020204" pitchFamily="49" charset="0"/>
              </a:rPr>
              <a:t>=</a:t>
            </a:r>
            <a:r>
              <a:rPr lang="en-AU" sz="2000" dirty="0">
                <a:solidFill>
                  <a:srgbClr val="105C38"/>
                </a:solidFill>
                <a:highlight>
                  <a:srgbClr val="FFFF00"/>
                </a:highlight>
                <a:latin typeface="Menlo" panose="020B0609030804020204" pitchFamily="49" charset="0"/>
              </a:rPr>
              <a:t>10</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highlight>
                  <a:srgbClr val="FFFF00"/>
                </a:highlight>
                <a:latin typeface="Menlo" panose="020B0609030804020204" pitchFamily="49" charset="0"/>
              </a:rPr>
              <a:t>    )</a:t>
            </a: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 ..</a:t>
            </a:r>
          </a:p>
          <a:p>
            <a:endParaRPr lang="en-US" sz="2000" dirty="0"/>
          </a:p>
        </p:txBody>
      </p:sp>
      <p:sp>
        <p:nvSpPr>
          <p:cNvPr id="12" name="TextBox 11">
            <a:extLst>
              <a:ext uri="{FF2B5EF4-FFF2-40B4-BE49-F238E27FC236}">
                <a16:creationId xmlns:a16="http://schemas.microsoft.com/office/drawing/2014/main" id="{F473AB91-5FE2-AD0C-EAB9-69ADE6F6C5D4}"/>
              </a:ext>
            </a:extLst>
          </p:cNvPr>
          <p:cNvSpPr txBox="1"/>
          <p:nvPr/>
        </p:nvSpPr>
        <p:spPr>
          <a:xfrm>
            <a:off x="4346789" y="1339592"/>
            <a:ext cx="2271199" cy="584775"/>
          </a:xfrm>
          <a:prstGeom prst="rect">
            <a:avLst/>
          </a:prstGeom>
          <a:noFill/>
        </p:spPr>
        <p:txBody>
          <a:bodyPr wrap="none" rtlCol="0">
            <a:spAutoFit/>
          </a:bodyPr>
          <a:lstStyle/>
          <a:p>
            <a:r>
              <a:rPr lang="en-US" sz="3200" dirty="0"/>
              <a:t>RPC Method</a:t>
            </a:r>
          </a:p>
        </p:txBody>
      </p:sp>
      <p:cxnSp>
        <p:nvCxnSpPr>
          <p:cNvPr id="14" name="Straight Arrow Connector 13">
            <a:extLst>
              <a:ext uri="{FF2B5EF4-FFF2-40B4-BE49-F238E27FC236}">
                <a16:creationId xmlns:a16="http://schemas.microsoft.com/office/drawing/2014/main" id="{4C511BC3-F9C0-27D6-253A-5B450C3442E1}"/>
              </a:ext>
            </a:extLst>
          </p:cNvPr>
          <p:cNvCxnSpPr>
            <a:cxnSpLocks/>
          </p:cNvCxnSpPr>
          <p:nvPr/>
        </p:nvCxnSpPr>
        <p:spPr>
          <a:xfrm flipH="1">
            <a:off x="2994322" y="1691027"/>
            <a:ext cx="1102896" cy="319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4960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A logging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34</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5940088"/>
          </a:xfrm>
          <a:prstGeom prst="rect">
            <a:avLst/>
          </a:prstGeom>
          <a:noFill/>
        </p:spPr>
        <p:txBody>
          <a:bodyPr wrap="square" rtlCol="0">
            <a:spAutoFit/>
          </a:bodyPr>
          <a:lstStyle/>
          <a:p>
            <a:r>
              <a:rPr lang="en-AU" sz="2000" dirty="0">
                <a:solidFill>
                  <a:srgbClr val="A40F0D"/>
                </a:solidFill>
                <a:latin typeface="Menlo" panose="020B0609030804020204" pitchFamily="49" charset="0"/>
              </a:rPr>
              <a:t>import</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grpc</a:t>
            </a:r>
            <a:endParaRPr lang="en-AU" sz="2000" dirty="0">
              <a:solidFill>
                <a:srgbClr val="A40F0D"/>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LoggingInterceptor</a:t>
            </a:r>
            <a:r>
              <a:rPr lang="en-AU" sz="2000" dirty="0">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grpc</a:t>
            </a:r>
            <a:r>
              <a:rPr lang="en-AU" sz="2000" dirty="0" err="1">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ServerInterceptor</a:t>
            </a:r>
            <a:r>
              <a:rPr lang="en-AU" sz="2000" dirty="0">
                <a:solidFill>
                  <a:srgbClr val="1F1F1F"/>
                </a:solidFill>
                <a:highlight>
                  <a:srgbClr val="FFFF00"/>
                </a:highlight>
                <a:latin typeface="Menlo" panose="020B0609030804020204" pitchFamily="49" charset="0"/>
              </a:rPr>
              <a:t>):</a:t>
            </a:r>
            <a:endParaRPr lang="en-AU" sz="2000" dirty="0">
              <a:solidFill>
                <a:srgbClr val="154C60"/>
              </a:solidFill>
              <a:highlight>
                <a:srgbClr val="FFFF00"/>
              </a:highlight>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__</a:t>
            </a:r>
            <a:r>
              <a:rPr lang="en-AU" sz="2000" dirty="0" err="1">
                <a:solidFill>
                  <a:srgbClr val="4A10AE"/>
                </a:solidFill>
                <a:latin typeface="Menlo" panose="020B0609030804020204" pitchFamily="49" charset="0"/>
              </a:rPr>
              <a:t>init</a:t>
            </a:r>
            <a:r>
              <a:rPr lang="en-AU" sz="2000" dirty="0">
                <a:solidFill>
                  <a:srgbClr val="4A10AE"/>
                </a:solidFill>
                <a:latin typeface="Menlo" panose="020B0609030804020204" pitchFamily="49" charset="0"/>
              </a:rPr>
              <a:t>__</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pass</a:t>
            </a: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intercept_service</a:t>
            </a:r>
            <a:r>
              <a:rPr lang="en-AU" sz="2000" dirty="0">
                <a:solidFill>
                  <a:srgbClr val="1F1F1F"/>
                </a:solidFill>
                <a:highlight>
                  <a:srgbClr val="FFFF00"/>
                </a:highlight>
                <a:latin typeface="Menlo" panose="020B0609030804020204" pitchFamily="49" charset="0"/>
              </a:rPr>
              <a:t>(</a:t>
            </a:r>
            <a:r>
              <a:rPr lang="en-AU" sz="2000" dirty="0">
                <a:solidFill>
                  <a:srgbClr val="00006D"/>
                </a:solidFill>
                <a:highlight>
                  <a:srgbClr val="FFFF00"/>
                </a:highlight>
                <a:latin typeface="Menlo" panose="020B0609030804020204" pitchFamily="49" charset="0"/>
              </a:rPr>
              <a:t>self</a:t>
            </a:r>
            <a:r>
              <a:rPr lang="en-AU" sz="2000" dirty="0">
                <a:solidFill>
                  <a:srgbClr val="1F1F1F"/>
                </a:solidFill>
                <a:highlight>
                  <a:srgbClr val="FFFF00"/>
                </a:highlight>
                <a:latin typeface="Menlo" panose="020B0609030804020204" pitchFamily="49" charset="0"/>
              </a:rPr>
              <a:t>, </a:t>
            </a:r>
            <a:r>
              <a:rPr lang="en-AU" sz="2000" dirty="0">
                <a:solidFill>
                  <a:srgbClr val="00006D"/>
                </a:solidFill>
                <a:highlight>
                  <a:srgbClr val="FFFF00"/>
                </a:highlight>
                <a:latin typeface="Menlo" panose="020B0609030804020204" pitchFamily="49" charset="0"/>
              </a:rPr>
              <a:t>continuation</a:t>
            </a:r>
            <a:r>
              <a:rPr lang="en-AU" sz="2000" dirty="0">
                <a:solidFill>
                  <a:srgbClr val="1F1F1F"/>
                </a:solidFill>
                <a:highlight>
                  <a:srgbClr val="FFFF00"/>
                </a:highlight>
                <a:latin typeface="Menlo" panose="020B0609030804020204" pitchFamily="49" charset="0"/>
              </a:rPr>
              <a:t>, </a:t>
            </a:r>
            <a:r>
              <a:rPr lang="en-AU" sz="2000" dirty="0" err="1">
                <a:solidFill>
                  <a:srgbClr val="00006D"/>
                </a:solidFill>
                <a:highlight>
                  <a:srgbClr val="FFFF00"/>
                </a:highlight>
                <a:latin typeface="Menlo" panose="020B0609030804020204" pitchFamily="49" charset="0"/>
              </a:rPr>
              <a:t>handler_call_details</a:t>
            </a:r>
            <a:r>
              <a:rPr lang="en-AU" sz="2000" dirty="0">
                <a:solidFill>
                  <a:srgbClr val="1F1F1F"/>
                </a:solidFill>
                <a:highlight>
                  <a:srgbClr val="FFFF00"/>
                </a:highlight>
                <a:latin typeface="Menlo" panose="020B0609030804020204" pitchFamily="49" charset="0"/>
              </a:rPr>
              <a:t>):</a:t>
            </a:r>
            <a:endParaRPr lang="en-AU" sz="2000" dirty="0">
              <a:solidFill>
                <a:srgbClr val="00006D"/>
              </a:solidFill>
              <a:highlight>
                <a:srgbClr val="FFFF00"/>
              </a:highlight>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print</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handler_call_details.method</a:t>
            </a:r>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handler_call_details.invocation_metadata</a:t>
            </a: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continuation(</a:t>
            </a:r>
            <a:r>
              <a:rPr lang="en-AU" sz="2000" dirty="0" err="1">
                <a:solidFill>
                  <a:srgbClr val="1F1F1F"/>
                </a:solidFill>
                <a:latin typeface="Menlo" panose="020B0609030804020204" pitchFamily="49" charset="0"/>
              </a:rPr>
              <a:t>handler_call_details</a:t>
            </a:r>
            <a:r>
              <a:rPr lang="en-AU" sz="2000" dirty="0">
                <a:solidFill>
                  <a:srgbClr val="1F1F1F"/>
                </a:solidFill>
                <a:latin typeface="Menlo" panose="020B0609030804020204" pitchFamily="49" charset="0"/>
              </a:rPr>
              <a:t>)</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endParaRPr lang="en-US" sz="2000" dirty="0"/>
          </a:p>
        </p:txBody>
      </p:sp>
      <p:sp>
        <p:nvSpPr>
          <p:cNvPr id="6" name="TextBox 5">
            <a:extLst>
              <a:ext uri="{FF2B5EF4-FFF2-40B4-BE49-F238E27FC236}">
                <a16:creationId xmlns:a16="http://schemas.microsoft.com/office/drawing/2014/main" id="{6DCD1FDA-857D-984A-8C59-86F856B06CDE}"/>
              </a:ext>
            </a:extLst>
          </p:cNvPr>
          <p:cNvSpPr txBox="1"/>
          <p:nvPr/>
        </p:nvSpPr>
        <p:spPr>
          <a:xfrm>
            <a:off x="5369916" y="2642035"/>
            <a:ext cx="5039200" cy="523220"/>
          </a:xfrm>
          <a:prstGeom prst="rect">
            <a:avLst/>
          </a:prstGeom>
          <a:noFill/>
        </p:spPr>
        <p:txBody>
          <a:bodyPr wrap="none" rtlCol="0">
            <a:spAutoFit/>
          </a:bodyPr>
          <a:lstStyle/>
          <a:p>
            <a:r>
              <a:rPr lang="en-US" sz="2800" dirty="0"/>
              <a:t>Next interceptor or RPC method</a:t>
            </a:r>
          </a:p>
        </p:txBody>
      </p:sp>
      <p:cxnSp>
        <p:nvCxnSpPr>
          <p:cNvPr id="8" name="Straight Arrow Connector 7">
            <a:extLst>
              <a:ext uri="{FF2B5EF4-FFF2-40B4-BE49-F238E27FC236}">
                <a16:creationId xmlns:a16="http://schemas.microsoft.com/office/drawing/2014/main" id="{9051B33C-6777-3316-645D-721E7DD0875A}"/>
              </a:ext>
            </a:extLst>
          </p:cNvPr>
          <p:cNvCxnSpPr/>
          <p:nvPr/>
        </p:nvCxnSpPr>
        <p:spPr>
          <a:xfrm flipH="1">
            <a:off x="6316579" y="3165255"/>
            <a:ext cx="782053" cy="612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283C7109-A91E-D996-F5BB-6A76F3BFB922}"/>
              </a:ext>
            </a:extLst>
          </p:cNvPr>
          <p:cNvSpPr txBox="1"/>
          <p:nvPr/>
        </p:nvSpPr>
        <p:spPr>
          <a:xfrm>
            <a:off x="8016052" y="5479261"/>
            <a:ext cx="2863028" cy="523220"/>
          </a:xfrm>
          <a:prstGeom prst="rect">
            <a:avLst/>
          </a:prstGeom>
          <a:noFill/>
        </p:spPr>
        <p:txBody>
          <a:bodyPr wrap="none" rtlCol="0">
            <a:spAutoFit/>
          </a:bodyPr>
          <a:lstStyle/>
          <a:p>
            <a:r>
              <a:rPr lang="en-US" sz="2800" dirty="0"/>
              <a:t>Request Metadata</a:t>
            </a:r>
          </a:p>
        </p:txBody>
      </p:sp>
      <p:cxnSp>
        <p:nvCxnSpPr>
          <p:cNvPr id="10" name="Straight Arrow Connector 9">
            <a:extLst>
              <a:ext uri="{FF2B5EF4-FFF2-40B4-BE49-F238E27FC236}">
                <a16:creationId xmlns:a16="http://schemas.microsoft.com/office/drawing/2014/main" id="{6DA76301-59EF-8452-3F6C-1DA8CA0A27B7}"/>
              </a:ext>
            </a:extLst>
          </p:cNvPr>
          <p:cNvCxnSpPr>
            <a:cxnSpLocks/>
          </p:cNvCxnSpPr>
          <p:nvPr/>
        </p:nvCxnSpPr>
        <p:spPr>
          <a:xfrm flipH="1" flipV="1">
            <a:off x="9216190" y="4201295"/>
            <a:ext cx="144379" cy="12549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67023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124C-2B6B-A309-F94E7DE5B250}"/>
              </a:ext>
            </a:extLst>
          </p:cNvPr>
          <p:cNvSpPr>
            <a:spLocks noGrp="1"/>
          </p:cNvSpPr>
          <p:nvPr>
            <p:ph type="title"/>
          </p:nvPr>
        </p:nvSpPr>
        <p:spPr>
          <a:xfrm>
            <a:off x="272716" y="0"/>
            <a:ext cx="10515600" cy="1325563"/>
          </a:xfrm>
        </p:spPr>
        <p:txBody>
          <a:bodyPr/>
          <a:lstStyle/>
          <a:p>
            <a:r>
              <a:rPr lang="en-US" dirty="0"/>
              <a:t>Integrating the interceptor(s)</a:t>
            </a:r>
          </a:p>
        </p:txBody>
      </p:sp>
      <p:sp>
        <p:nvSpPr>
          <p:cNvPr id="4" name="Footer Placeholder 3">
            <a:extLst>
              <a:ext uri="{FF2B5EF4-FFF2-40B4-BE49-F238E27FC236}">
                <a16:creationId xmlns:a16="http://schemas.microsoft.com/office/drawing/2014/main" id="{77BB7597-3245-2889-F1A8-C923E277058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62FEA13-E45C-847E-2890-9D8F5C547942}"/>
              </a:ext>
            </a:extLst>
          </p:cNvPr>
          <p:cNvSpPr>
            <a:spLocks noGrp="1"/>
          </p:cNvSpPr>
          <p:nvPr>
            <p:ph type="sldNum" sz="quarter" idx="12"/>
          </p:nvPr>
        </p:nvSpPr>
        <p:spPr/>
        <p:txBody>
          <a:bodyPr/>
          <a:lstStyle/>
          <a:p>
            <a:fld id="{B2DC25EE-239B-4C5F-AAD1-255A7D5F1EE2}" type="slidenum">
              <a:rPr lang="en-US" smtClean="0"/>
              <a:t>35</a:t>
            </a:fld>
            <a:endParaRPr lang="en-US"/>
          </a:p>
        </p:txBody>
      </p:sp>
      <p:sp>
        <p:nvSpPr>
          <p:cNvPr id="6" name="TextBox 5">
            <a:extLst>
              <a:ext uri="{FF2B5EF4-FFF2-40B4-BE49-F238E27FC236}">
                <a16:creationId xmlns:a16="http://schemas.microsoft.com/office/drawing/2014/main" id="{661BCDA9-1783-CC9C-B81A-AF08D677453A}"/>
              </a:ext>
            </a:extLst>
          </p:cNvPr>
          <p:cNvSpPr txBox="1"/>
          <p:nvPr/>
        </p:nvSpPr>
        <p:spPr>
          <a:xfrm>
            <a:off x="272716" y="1325563"/>
            <a:ext cx="8795084" cy="2554545"/>
          </a:xfrm>
          <a:prstGeom prst="rect">
            <a:avLst/>
          </a:prstGeom>
          <a:noFill/>
        </p:spPr>
        <p:txBody>
          <a:bodyPr wrap="square" rtlCol="0">
            <a:spAutoFit/>
          </a:bodyPr>
          <a:lstStyle/>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serve</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app_config</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dict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server = </a:t>
            </a:r>
            <a:r>
              <a:rPr lang="en-AU" sz="2000" dirty="0" err="1">
                <a:solidFill>
                  <a:srgbClr val="1F1F1F"/>
                </a:solidFill>
                <a:latin typeface="Menlo" panose="020B0609030804020204" pitchFamily="49" charset="0"/>
              </a:rPr>
              <a:t>grpc.server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futures.ThreadPoolExecutor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max_workers</a:t>
            </a:r>
            <a:r>
              <a:rPr lang="en-AU" sz="2000" dirty="0">
                <a:solidFill>
                  <a:srgbClr val="1F1F1F"/>
                </a:solidFill>
                <a:latin typeface="Menlo" panose="020B0609030804020204" pitchFamily="49" charset="0"/>
              </a:rPr>
              <a:t>=</a:t>
            </a:r>
            <a:r>
              <a:rPr lang="en-AU" sz="2000" dirty="0">
                <a:solidFill>
                  <a:srgbClr val="105C38"/>
                </a:solidFill>
                <a:latin typeface="Menlo" panose="020B0609030804020204" pitchFamily="49" charset="0"/>
              </a:rPr>
              <a:t>10</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00006D"/>
                </a:solidFill>
                <a:highlight>
                  <a:srgbClr val="FFFF00"/>
                </a:highlight>
                <a:latin typeface="Menlo" panose="020B0609030804020204" pitchFamily="49" charset="0"/>
              </a:rPr>
              <a:t>interceptors</a:t>
            </a:r>
            <a:r>
              <a:rPr lang="en-AU" sz="2000" dirty="0">
                <a:solidFill>
                  <a:srgbClr val="1F1F1F"/>
                </a:solidFill>
                <a:highlight>
                  <a:srgbClr val="FFFF00"/>
                </a:highlight>
                <a:latin typeface="Menlo" panose="020B0609030804020204" pitchFamily="49" charset="0"/>
              </a:rPr>
              <a:t> = (</a:t>
            </a:r>
            <a:r>
              <a:rPr lang="en-AU" sz="2000" dirty="0" err="1">
                <a:solidFill>
                  <a:srgbClr val="1F1F1F"/>
                </a:solidFill>
                <a:highlight>
                  <a:srgbClr val="FFFF00"/>
                </a:highlight>
                <a:latin typeface="Menlo" panose="020B0609030804020204" pitchFamily="49" charset="0"/>
              </a:rPr>
              <a:t>LoggingInterceptor</a:t>
            </a:r>
            <a:r>
              <a:rPr lang="en-AU" sz="2000" dirty="0">
                <a:solidFill>
                  <a:srgbClr val="1F1F1F"/>
                </a:solidFill>
                <a:highlight>
                  <a:srgbClr val="FFFF00"/>
                </a:highlight>
                <a:latin typeface="Menlo" panose="020B0609030804020204" pitchFamily="49" charset="0"/>
              </a:rPr>
              <a:t>(),)</a:t>
            </a:r>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 .. Rest of the server</a:t>
            </a:r>
          </a:p>
          <a:p>
            <a:endParaRPr lang="en-US" sz="2000" dirty="0"/>
          </a:p>
        </p:txBody>
      </p:sp>
      <p:sp>
        <p:nvSpPr>
          <p:cNvPr id="7" name="TextBox 6">
            <a:extLst>
              <a:ext uri="{FF2B5EF4-FFF2-40B4-BE49-F238E27FC236}">
                <a16:creationId xmlns:a16="http://schemas.microsoft.com/office/drawing/2014/main" id="{1C0F3B20-D642-7162-B464-9EF4D5589A9A}"/>
              </a:ext>
            </a:extLst>
          </p:cNvPr>
          <p:cNvSpPr txBox="1"/>
          <p:nvPr/>
        </p:nvSpPr>
        <p:spPr>
          <a:xfrm>
            <a:off x="454460" y="5347771"/>
            <a:ext cx="13572946" cy="400110"/>
          </a:xfrm>
          <a:prstGeom prst="rect">
            <a:avLst/>
          </a:prstGeom>
          <a:noFill/>
        </p:spPr>
        <p:txBody>
          <a:bodyPr wrap="none" rtlCol="0">
            <a:spAutoFit/>
          </a:bodyPr>
          <a:lstStyle/>
          <a:p>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/Identity/</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ValidateToken</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(_Metadatum(‘</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grpc</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-python/1.48.0 </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grpc</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-c/26.0.0 (</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osx</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 chttp2)'),)</a:t>
            </a:r>
          </a:p>
        </p:txBody>
      </p:sp>
      <p:sp>
        <p:nvSpPr>
          <p:cNvPr id="9" name="TextBox 8">
            <a:extLst>
              <a:ext uri="{FF2B5EF4-FFF2-40B4-BE49-F238E27FC236}">
                <a16:creationId xmlns:a16="http://schemas.microsoft.com/office/drawing/2014/main" id="{B9E51288-A891-1352-364C-7ED7721D1A60}"/>
              </a:ext>
            </a:extLst>
          </p:cNvPr>
          <p:cNvSpPr txBox="1"/>
          <p:nvPr/>
        </p:nvSpPr>
        <p:spPr>
          <a:xfrm>
            <a:off x="497876" y="4610210"/>
            <a:ext cx="2010230" cy="584775"/>
          </a:xfrm>
          <a:prstGeom prst="rect">
            <a:avLst/>
          </a:prstGeom>
          <a:noFill/>
        </p:spPr>
        <p:txBody>
          <a:bodyPr wrap="none" rtlCol="0">
            <a:spAutoFit/>
          </a:bodyPr>
          <a:lstStyle/>
          <a:p>
            <a:r>
              <a:rPr lang="en-US" sz="3200" dirty="0"/>
              <a:t>Server logs</a:t>
            </a:r>
            <a:endParaRPr lang="en-US" dirty="0"/>
          </a:p>
        </p:txBody>
      </p:sp>
      <p:sp>
        <p:nvSpPr>
          <p:cNvPr id="3" name="TextBox 2">
            <a:extLst>
              <a:ext uri="{FF2B5EF4-FFF2-40B4-BE49-F238E27FC236}">
                <a16:creationId xmlns:a16="http://schemas.microsoft.com/office/drawing/2014/main" id="{D0815F8A-FBCF-070D-995E-2A3ECDB9C905}"/>
              </a:ext>
            </a:extLst>
          </p:cNvPr>
          <p:cNvSpPr txBox="1"/>
          <p:nvPr/>
        </p:nvSpPr>
        <p:spPr>
          <a:xfrm>
            <a:off x="3332747" y="4179388"/>
            <a:ext cx="2943370" cy="523220"/>
          </a:xfrm>
          <a:prstGeom prst="rect">
            <a:avLst/>
          </a:prstGeom>
          <a:noFill/>
        </p:spPr>
        <p:txBody>
          <a:bodyPr wrap="none" rtlCol="0">
            <a:spAutoFit/>
          </a:bodyPr>
          <a:lstStyle/>
          <a:p>
            <a:r>
              <a:rPr lang="en-US" sz="2800" dirty="0"/>
              <a:t>RPC Method called</a:t>
            </a:r>
          </a:p>
        </p:txBody>
      </p:sp>
      <p:cxnSp>
        <p:nvCxnSpPr>
          <p:cNvPr id="10" name="Straight Arrow Connector 9">
            <a:extLst>
              <a:ext uri="{FF2B5EF4-FFF2-40B4-BE49-F238E27FC236}">
                <a16:creationId xmlns:a16="http://schemas.microsoft.com/office/drawing/2014/main" id="{A0410E0A-BFAE-72C0-6712-6B42C4369111}"/>
              </a:ext>
            </a:extLst>
          </p:cNvPr>
          <p:cNvCxnSpPr>
            <a:stCxn id="3" idx="2"/>
          </p:cNvCxnSpPr>
          <p:nvPr/>
        </p:nvCxnSpPr>
        <p:spPr>
          <a:xfrm flipH="1">
            <a:off x="3693695" y="4702608"/>
            <a:ext cx="1110737" cy="645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7F6A3C56-A92B-74E6-EBAE-674728446FC7}"/>
              </a:ext>
            </a:extLst>
          </p:cNvPr>
          <p:cNvSpPr txBox="1"/>
          <p:nvPr/>
        </p:nvSpPr>
        <p:spPr>
          <a:xfrm>
            <a:off x="7596115" y="4179388"/>
            <a:ext cx="2499723" cy="523220"/>
          </a:xfrm>
          <a:prstGeom prst="rect">
            <a:avLst/>
          </a:prstGeom>
          <a:noFill/>
        </p:spPr>
        <p:txBody>
          <a:bodyPr wrap="none" rtlCol="0">
            <a:spAutoFit/>
          </a:bodyPr>
          <a:lstStyle/>
          <a:p>
            <a:r>
              <a:rPr lang="en-US" sz="2800" dirty="0"/>
              <a:t>Client metadata</a:t>
            </a:r>
          </a:p>
        </p:txBody>
      </p:sp>
      <p:cxnSp>
        <p:nvCxnSpPr>
          <p:cNvPr id="12" name="Straight Arrow Connector 11">
            <a:extLst>
              <a:ext uri="{FF2B5EF4-FFF2-40B4-BE49-F238E27FC236}">
                <a16:creationId xmlns:a16="http://schemas.microsoft.com/office/drawing/2014/main" id="{675194EC-17AC-9BD2-3742-8172B258BC9D}"/>
              </a:ext>
            </a:extLst>
          </p:cNvPr>
          <p:cNvCxnSpPr>
            <a:stCxn id="11" idx="2"/>
          </p:cNvCxnSpPr>
          <p:nvPr/>
        </p:nvCxnSpPr>
        <p:spPr>
          <a:xfrm flipH="1">
            <a:off x="7957063" y="4702608"/>
            <a:ext cx="888914" cy="645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4686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BD2-6AA2-72F8-C8BE-0428E07BDBD3}"/>
              </a:ext>
            </a:extLst>
          </p:cNvPr>
          <p:cNvSpPr>
            <a:spLocks noGrp="1"/>
          </p:cNvSpPr>
          <p:nvPr>
            <p:ph type="ctrTitle"/>
          </p:nvPr>
        </p:nvSpPr>
        <p:spPr/>
        <p:txBody>
          <a:bodyPr/>
          <a:lstStyle/>
          <a:p>
            <a:r>
              <a:rPr lang="en-US" dirty="0"/>
              <a:t>Bidirectional streaming </a:t>
            </a:r>
            <a:r>
              <a:rPr lang="en-US" dirty="0" err="1"/>
              <a:t>gRPC</a:t>
            </a:r>
            <a:r>
              <a:rPr lang="en-US" dirty="0"/>
              <a:t> Applications</a:t>
            </a:r>
          </a:p>
        </p:txBody>
      </p:sp>
      <p:sp>
        <p:nvSpPr>
          <p:cNvPr id="8" name="Subtitle 7">
            <a:extLst>
              <a:ext uri="{FF2B5EF4-FFF2-40B4-BE49-F238E27FC236}">
                <a16:creationId xmlns:a16="http://schemas.microsoft.com/office/drawing/2014/main" id="{9C2D1E22-5BFB-9C9D-1841-826CE4ED7805}"/>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AE3C48D5-60B5-CD30-78D6-67470C9D4A7D}"/>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10BF8FE7-99B1-E637-7FC3-5608DDDE98DC}"/>
              </a:ext>
            </a:extLst>
          </p:cNvPr>
          <p:cNvSpPr>
            <a:spLocks noGrp="1"/>
          </p:cNvSpPr>
          <p:nvPr>
            <p:ph type="sldNum" sz="quarter" idx="12"/>
          </p:nvPr>
        </p:nvSpPr>
        <p:spPr/>
        <p:txBody>
          <a:bodyPr/>
          <a:lstStyle/>
          <a:p>
            <a:fld id="{B2DC25EE-239B-4C5F-AAD1-255A7D5F1EE2}" type="slidenum">
              <a:rPr lang="en-US" smtClean="0"/>
              <a:t>36</a:t>
            </a:fld>
            <a:endParaRPr lang="en-US"/>
          </a:p>
        </p:txBody>
      </p:sp>
    </p:spTree>
    <p:extLst>
      <p:ext uri="{BB962C8B-B14F-4D97-AF65-F5344CB8AC3E}">
        <p14:creationId xmlns:p14="http://schemas.microsoft.com/office/powerpoint/2010/main" val="2628440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224589" y="136525"/>
            <a:ext cx="10515600" cy="1325563"/>
          </a:xfrm>
        </p:spPr>
        <p:txBody>
          <a:bodyPr/>
          <a:lstStyle/>
          <a:p>
            <a:r>
              <a:rPr lang="en-US" dirty="0"/>
              <a:t>A bidi streaming RPC method</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37</a:t>
            </a:fld>
            <a:endParaRPr lang="en-US"/>
          </a:p>
        </p:txBody>
      </p:sp>
      <p:sp>
        <p:nvSpPr>
          <p:cNvPr id="8" name="TextBox 7">
            <a:extLst>
              <a:ext uri="{FF2B5EF4-FFF2-40B4-BE49-F238E27FC236}">
                <a16:creationId xmlns:a16="http://schemas.microsoft.com/office/drawing/2014/main" id="{B9C10BCC-9F0C-E5C9-3FA1-D8F8D437272E}"/>
              </a:ext>
            </a:extLst>
          </p:cNvPr>
          <p:cNvSpPr txBox="1"/>
          <p:nvPr/>
        </p:nvSpPr>
        <p:spPr>
          <a:xfrm>
            <a:off x="132349" y="1339592"/>
            <a:ext cx="11341566" cy="3046988"/>
          </a:xfrm>
          <a:prstGeom prst="rect">
            <a:avLst/>
          </a:prstGeom>
          <a:noFill/>
        </p:spPr>
        <p:txBody>
          <a:bodyPr wrap="none" rtlCol="0">
            <a:spAutoFit/>
          </a:bodyPr>
          <a:lstStyle/>
          <a:p>
            <a:r>
              <a:rPr lang="en-AU" sz="2400" dirty="0">
                <a:solidFill>
                  <a:srgbClr val="0F3772"/>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a:solidFill>
                  <a:srgbClr val="154C60"/>
                </a:solidFill>
                <a:latin typeface="Menlo" panose="020B0609030804020204" pitchFamily="49" charset="0"/>
              </a:rPr>
              <a:t>Identity</a:t>
            </a:r>
            <a:r>
              <a:rPr lang="en-AU" sz="2400" dirty="0">
                <a:solidFill>
                  <a:srgbClr val="1F1F1F"/>
                </a:solidFill>
                <a:latin typeface="Menlo" panose="020B0609030804020204" pitchFamily="49" charset="0"/>
              </a:rPr>
              <a:t>(</a:t>
            </a:r>
            <a:r>
              <a:rPr lang="en-AU" sz="2400" dirty="0">
                <a:solidFill>
                  <a:srgbClr val="154C60"/>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154C60"/>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F3772"/>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4A10AE"/>
                </a:solidFill>
                <a:latin typeface="Menlo" panose="020B0609030804020204" pitchFamily="49" charset="0"/>
              </a:rPr>
              <a:t>ExpireToken</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highlight>
                  <a:srgbClr val="FFFF00"/>
                </a:highlight>
                <a:latin typeface="Menlo" panose="020B0609030804020204" pitchFamily="49" charset="0"/>
              </a:rPr>
              <a:t>request_iterator</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context</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for</a:t>
            </a:r>
            <a:r>
              <a:rPr lang="en-AU" sz="2400" dirty="0">
                <a:solidFill>
                  <a:srgbClr val="1F1F1F"/>
                </a:solidFill>
                <a:latin typeface="Menlo" panose="020B0609030804020204" pitchFamily="49" charset="0"/>
              </a:rPr>
              <a:t> r </a:t>
            </a:r>
            <a:r>
              <a:rPr lang="en-AU" sz="2400" dirty="0">
                <a:solidFill>
                  <a:srgbClr val="A40F0D"/>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request_iterator</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highlight>
                  <a:srgbClr val="FFFF00"/>
                </a:highlight>
                <a:latin typeface="Menlo" panose="020B0609030804020204" pitchFamily="49" charset="0"/>
              </a:rPr>
              <a:t>yield</a:t>
            </a:r>
            <a:r>
              <a:rPr lang="en-AU" sz="2400" dirty="0">
                <a:solidFill>
                  <a:srgbClr val="1F1F1F"/>
                </a:solidFill>
                <a:latin typeface="Menlo" panose="020B0609030804020204" pitchFamily="49" charset="0"/>
              </a:rPr>
              <a:t> identity_pb2.ExpireTokenReply(</a:t>
            </a:r>
            <a:r>
              <a:rPr lang="en-AU" sz="2400" dirty="0">
                <a:solidFill>
                  <a:srgbClr val="00006D"/>
                </a:solidFill>
                <a:latin typeface="Menlo" panose="020B0609030804020204" pitchFamily="49" charset="0"/>
              </a:rPr>
              <a:t>result</a:t>
            </a:r>
            <a:r>
              <a:rPr lang="en-AU" sz="2400" dirty="0">
                <a:solidFill>
                  <a:srgbClr val="1F1F1F"/>
                </a:solidFill>
                <a:latin typeface="Menlo" panose="020B0609030804020204" pitchFamily="49" charset="0"/>
              </a:rPr>
              <a:t>=</a:t>
            </a:r>
            <a:r>
              <a:rPr lang="en-AU" sz="2400" dirty="0">
                <a:solidFill>
                  <a:srgbClr val="0F3772"/>
                </a:solidFill>
                <a:latin typeface="Menlo" panose="020B0609030804020204" pitchFamily="49" charset="0"/>
              </a:rPr>
              <a:t>True</a:t>
            </a:r>
            <a:r>
              <a:rPr lang="en-AU" sz="2400" dirty="0">
                <a:solidFill>
                  <a:srgbClr val="1F1F1F"/>
                </a:solidFill>
                <a:latin typeface="Menlo" panose="020B0609030804020204" pitchFamily="49" charset="0"/>
              </a:rPr>
              <a:t>)</a:t>
            </a:r>
          </a:p>
          <a:p>
            <a:endParaRPr lang="en-US" sz="2400" dirty="0"/>
          </a:p>
        </p:txBody>
      </p:sp>
    </p:spTree>
    <p:extLst>
      <p:ext uri="{BB962C8B-B14F-4D97-AF65-F5344CB8AC3E}">
        <p14:creationId xmlns:p14="http://schemas.microsoft.com/office/powerpoint/2010/main" val="443972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A logging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38</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2079884" cy="6863417"/>
          </a:xfrm>
          <a:prstGeom prst="rect">
            <a:avLst/>
          </a:prstGeom>
          <a:noFill/>
        </p:spPr>
        <p:txBody>
          <a:bodyPr wrap="squar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LoggingInterceptor</a:t>
            </a:r>
            <a:r>
              <a:rPr lang="en-AU" sz="2000" dirty="0">
                <a:solidFill>
                  <a:srgbClr val="1F1F1F"/>
                </a:solidFill>
                <a:latin typeface="Menlo" panose="020B0609030804020204" pitchFamily="49" charset="0"/>
              </a:rPr>
              <a:t>(</a:t>
            </a:r>
            <a:r>
              <a:rPr lang="en-AU" sz="2000" dirty="0" err="1">
                <a:solidFill>
                  <a:srgbClr val="154C60"/>
                </a:solidFill>
                <a:latin typeface="Menlo" panose="020B0609030804020204" pitchFamily="49" charset="0"/>
              </a:rPr>
              <a:t>grpc</a:t>
            </a:r>
            <a:r>
              <a:rPr lang="en-AU" sz="2000" dirty="0" err="1">
                <a:solidFill>
                  <a:srgbClr val="1F1F1F"/>
                </a:solidFill>
                <a:latin typeface="Menlo" panose="020B0609030804020204" pitchFamily="49" charset="0"/>
              </a:rPr>
              <a:t>.</a:t>
            </a:r>
            <a:r>
              <a:rPr lang="en-AU" sz="2000" dirty="0" err="1">
                <a:solidFill>
                  <a:srgbClr val="154C60"/>
                </a:solidFill>
                <a:latin typeface="Menlo" panose="020B0609030804020204" pitchFamily="49" charset="0"/>
              </a:rPr>
              <a:t>ServerInterceptor</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intercept_service</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handler_call_details</a:t>
            </a:r>
            <a:r>
              <a:rPr lang="en-AU" sz="2000" dirty="0">
                <a:solidFill>
                  <a:srgbClr val="1F1F1F"/>
                </a:solidFill>
                <a:latin typeface="Menlo" panose="020B0609030804020204" pitchFamily="49" charset="0"/>
              </a:rPr>
              <a:t>):    </a:t>
            </a:r>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logging_wrapper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behavior</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request_streaming</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response_streaming</a:t>
            </a:r>
            <a:r>
              <a:rPr lang="en-AU" sz="2000" dirty="0">
                <a:solidFill>
                  <a:srgbClr val="1F1F1F"/>
                </a:solidFill>
                <a:latin typeface="Menlo" panose="020B0609030804020204" pitchFamily="49" charset="0"/>
              </a:rPr>
              <a:t>):</a:t>
            </a:r>
          </a:p>
          <a:p>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logging_interceptor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request_or_iterator</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context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 More stuff</a:t>
            </a: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highlight>
                  <a:srgbClr val="FFFF00"/>
                </a:highlight>
                <a:latin typeface="Menlo" panose="020B0609030804020204" pitchFamily="49" charset="0"/>
              </a:rPr>
              <a:t>if</a:t>
            </a:r>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request_streaming</a:t>
            </a:r>
            <a:r>
              <a:rPr lang="en-AU" sz="2000" dirty="0">
                <a:solidFill>
                  <a:srgbClr val="1F1F1F"/>
                </a:solidFill>
                <a:highlight>
                  <a:srgbClr val="FFFF00"/>
                </a:highlight>
                <a:latin typeface="Menlo" panose="020B0609030804020204" pitchFamily="49" charset="0"/>
              </a:rPr>
              <a:t> </a:t>
            </a:r>
            <a:r>
              <a:rPr lang="en-AU" sz="2000" dirty="0">
                <a:solidFill>
                  <a:srgbClr val="0F3772"/>
                </a:solidFill>
                <a:highlight>
                  <a:srgbClr val="FFFF00"/>
                </a:highlight>
                <a:latin typeface="Menlo" panose="020B0609030804020204" pitchFamily="49" charset="0"/>
              </a:rPr>
              <a:t>or</a:t>
            </a:r>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response_streaming</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self</a:t>
            </a:r>
            <a:r>
              <a:rPr lang="en-AU" sz="2000" dirty="0">
                <a:solidFill>
                  <a:srgbClr val="1F1F1F"/>
                </a:solidFill>
                <a:latin typeface="Menlo" panose="020B0609030804020204" pitchFamily="49" charset="0"/>
              </a:rPr>
              <a:t>._</a:t>
            </a:r>
            <a:r>
              <a:rPr lang="en-AU" sz="2000" dirty="0" err="1">
                <a:solidFill>
                  <a:srgbClr val="1F1F1F"/>
                </a:solidFill>
                <a:latin typeface="Menlo" panose="020B0609030804020204" pitchFamily="49" charset="0"/>
              </a:rPr>
              <a:t>intercept_server_stream</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behavior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request_or_iterator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context,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behavior</a:t>
            </a:r>
            <a:r>
              <a:rPr lang="en-AU" sz="2000" dirty="0">
                <a:solidFill>
                  <a:srgbClr val="1F1F1F"/>
                </a:solidFill>
                <a:latin typeface="Menlo" panose="020B0609030804020204" pitchFamily="49" charset="0"/>
              </a:rPr>
              <a:t>(</a:t>
            </a:r>
            <a:r>
              <a:rPr lang="en-AU" sz="2000" dirty="0" err="1">
                <a:solidFill>
                  <a:srgbClr val="1F1F1F"/>
                </a:solidFill>
                <a:latin typeface="Menlo" panose="020B0609030804020204" pitchFamily="49" charset="0"/>
              </a:rPr>
              <a:t>request_or_iterator</a:t>
            </a:r>
            <a:r>
              <a:rPr lang="en-AU" sz="2000" dirty="0">
                <a:solidFill>
                  <a:srgbClr val="1F1F1F"/>
                </a:solidFill>
                <a:latin typeface="Menlo" panose="020B0609030804020204" pitchFamily="49" charset="0"/>
              </a:rPr>
              <a:t>, context)               </a:t>
            </a:r>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 More stuff</a:t>
            </a: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p>
          <a:p>
            <a:endParaRPr lang="en-US" sz="2000" dirty="0"/>
          </a:p>
        </p:txBody>
      </p:sp>
      <p:sp>
        <p:nvSpPr>
          <p:cNvPr id="6" name="TextBox 5">
            <a:extLst>
              <a:ext uri="{FF2B5EF4-FFF2-40B4-BE49-F238E27FC236}">
                <a16:creationId xmlns:a16="http://schemas.microsoft.com/office/drawing/2014/main" id="{700EE1FB-E4E3-EB22-2EE2-4B6F235F2250}"/>
              </a:ext>
            </a:extLst>
          </p:cNvPr>
          <p:cNvSpPr txBox="1"/>
          <p:nvPr/>
        </p:nvSpPr>
        <p:spPr>
          <a:xfrm>
            <a:off x="112116" y="2947737"/>
            <a:ext cx="1648326" cy="2246769"/>
          </a:xfrm>
          <a:prstGeom prst="rect">
            <a:avLst/>
          </a:prstGeom>
          <a:noFill/>
        </p:spPr>
        <p:txBody>
          <a:bodyPr wrap="square" rtlCol="0">
            <a:spAutoFit/>
          </a:bodyPr>
          <a:lstStyle/>
          <a:p>
            <a:r>
              <a:rPr lang="en-US" sz="2800" dirty="0"/>
              <a:t>Called once when the stream is created</a:t>
            </a:r>
          </a:p>
        </p:txBody>
      </p:sp>
      <p:cxnSp>
        <p:nvCxnSpPr>
          <p:cNvPr id="8" name="Straight Arrow Connector 7">
            <a:extLst>
              <a:ext uri="{FF2B5EF4-FFF2-40B4-BE49-F238E27FC236}">
                <a16:creationId xmlns:a16="http://schemas.microsoft.com/office/drawing/2014/main" id="{5A91A229-785B-96FF-E7B6-302CFE67B23E}"/>
              </a:ext>
            </a:extLst>
          </p:cNvPr>
          <p:cNvCxnSpPr>
            <a:cxnSpLocks/>
          </p:cNvCxnSpPr>
          <p:nvPr/>
        </p:nvCxnSpPr>
        <p:spPr>
          <a:xfrm flipV="1">
            <a:off x="589547" y="2237874"/>
            <a:ext cx="757990" cy="818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823EDF-A568-52B2-D5E5-9745EB47B80B}"/>
              </a:ext>
            </a:extLst>
          </p:cNvPr>
          <p:cNvSpPr txBox="1"/>
          <p:nvPr/>
        </p:nvSpPr>
        <p:spPr>
          <a:xfrm>
            <a:off x="9395304" y="5009840"/>
            <a:ext cx="2576118" cy="954107"/>
          </a:xfrm>
          <a:prstGeom prst="rect">
            <a:avLst/>
          </a:prstGeom>
          <a:noFill/>
        </p:spPr>
        <p:txBody>
          <a:bodyPr wrap="square" rtlCol="0">
            <a:spAutoFit/>
          </a:bodyPr>
          <a:lstStyle/>
          <a:p>
            <a:r>
              <a:rPr lang="en-US" sz="2800" dirty="0"/>
              <a:t>Unary-Unary RPC methods</a:t>
            </a:r>
          </a:p>
        </p:txBody>
      </p:sp>
      <p:cxnSp>
        <p:nvCxnSpPr>
          <p:cNvPr id="12" name="Straight Arrow Connector 11">
            <a:extLst>
              <a:ext uri="{FF2B5EF4-FFF2-40B4-BE49-F238E27FC236}">
                <a16:creationId xmlns:a16="http://schemas.microsoft.com/office/drawing/2014/main" id="{DD7EBDB2-DA06-810F-2739-E4ECCF9663B9}"/>
              </a:ext>
            </a:extLst>
          </p:cNvPr>
          <p:cNvCxnSpPr/>
          <p:nvPr/>
        </p:nvCxnSpPr>
        <p:spPr>
          <a:xfrm flipH="1">
            <a:off x="9360568" y="5739063"/>
            <a:ext cx="1267148"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889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CAA69E-158B-2FD5-AF7A-4E390A656A2F}"/>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3721D2DC-42CC-4AA2-95AB-A254F0421222}"/>
              </a:ext>
            </a:extLst>
          </p:cNvPr>
          <p:cNvSpPr>
            <a:spLocks noGrp="1"/>
          </p:cNvSpPr>
          <p:nvPr>
            <p:ph type="sldNum" sz="quarter" idx="12"/>
          </p:nvPr>
        </p:nvSpPr>
        <p:spPr/>
        <p:txBody>
          <a:bodyPr/>
          <a:lstStyle/>
          <a:p>
            <a:fld id="{B2DC25EE-239B-4C5F-AAD1-255A7D5F1EE2}" type="slidenum">
              <a:rPr lang="en-US" smtClean="0"/>
              <a:t>39</a:t>
            </a:fld>
            <a:endParaRPr lang="en-US"/>
          </a:p>
        </p:txBody>
      </p:sp>
      <p:sp>
        <p:nvSpPr>
          <p:cNvPr id="6" name="TextBox 5">
            <a:extLst>
              <a:ext uri="{FF2B5EF4-FFF2-40B4-BE49-F238E27FC236}">
                <a16:creationId xmlns:a16="http://schemas.microsoft.com/office/drawing/2014/main" id="{434387D1-28C1-A45E-F795-164F82D5CDAC}"/>
              </a:ext>
            </a:extLst>
          </p:cNvPr>
          <p:cNvSpPr txBox="1"/>
          <p:nvPr/>
        </p:nvSpPr>
        <p:spPr>
          <a:xfrm>
            <a:off x="-272090" y="996674"/>
            <a:ext cx="12736179" cy="5262979"/>
          </a:xfrm>
          <a:prstGeom prst="rect">
            <a:avLst/>
          </a:prstGeom>
          <a:noFill/>
        </p:spPr>
        <p:txBody>
          <a:bodyPr wrap="none" rtlCol="0">
            <a:spAutoFit/>
          </a:bodyPr>
          <a:lstStyle/>
          <a:p>
            <a:r>
              <a:rPr lang="en-AU" sz="2800" dirty="0">
                <a:solidFill>
                  <a:srgbClr val="0F3772"/>
                </a:solidFill>
                <a:latin typeface="Menlo" panose="020B0609030804020204" pitchFamily="49" charset="0"/>
              </a:rPr>
              <a:t>def</a:t>
            </a:r>
            <a:r>
              <a:rPr lang="en-AU" sz="2800" dirty="0">
                <a:solidFill>
                  <a:srgbClr val="1F1F1F"/>
                </a:solidFill>
                <a:latin typeface="Menlo" panose="020B0609030804020204" pitchFamily="49" charset="0"/>
              </a:rPr>
              <a:t> </a:t>
            </a:r>
            <a:r>
              <a:rPr lang="en-AU" sz="2800" dirty="0">
                <a:solidFill>
                  <a:srgbClr val="4A10AE"/>
                </a:solidFill>
                <a:latin typeface="Menlo" panose="020B0609030804020204" pitchFamily="49" charset="0"/>
              </a:rPr>
              <a:t>_</a:t>
            </a:r>
            <a:r>
              <a:rPr lang="en-AU" sz="2800" dirty="0" err="1">
                <a:solidFill>
                  <a:srgbClr val="4A10AE"/>
                </a:solidFill>
                <a:latin typeface="Menlo" panose="020B0609030804020204" pitchFamily="49" charset="0"/>
              </a:rPr>
              <a:t>intercept_server_stream</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self</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behavior</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request_or_iterator</a:t>
            </a:r>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context</a:t>
            </a:r>
            <a:endParaRPr lang="en-AU" sz="2800" dirty="0"/>
          </a:p>
          <a:p>
            <a:r>
              <a:rPr lang="en-AU" sz="2800" dirty="0">
                <a:solidFill>
                  <a:srgbClr val="1F1F1F"/>
                </a:solidFill>
                <a:latin typeface="Menlo" panose="020B0609030804020204" pitchFamily="49" charset="0"/>
              </a:rPr>
              <a:t>    ):</a:t>
            </a:r>
            <a:endParaRPr lang="en-AU" sz="2800" dirty="0"/>
          </a:p>
          <a:p>
            <a:r>
              <a:rPr lang="en-AU" sz="2800" dirty="0">
                <a:solidFill>
                  <a:srgbClr val="1F1F1F"/>
                </a:solidFill>
                <a:latin typeface="Menlo" panose="020B0609030804020204" pitchFamily="49" charset="0"/>
              </a:rPr>
              <a:t>        </a:t>
            </a:r>
            <a:r>
              <a:rPr lang="en-AU" sz="2800" dirty="0">
                <a:solidFill>
                  <a:srgbClr val="0F3772"/>
                </a:solidFill>
                <a:latin typeface="Menlo" panose="020B0609030804020204" pitchFamily="49" charset="0"/>
              </a:rPr>
              <a:t>def</a:t>
            </a:r>
            <a:r>
              <a:rPr lang="en-AU" sz="2800" dirty="0">
                <a:solidFill>
                  <a:srgbClr val="1F1F1F"/>
                </a:solidFill>
                <a:latin typeface="Menlo" panose="020B0609030804020204" pitchFamily="49" charset="0"/>
              </a:rPr>
              <a:t> </a:t>
            </a:r>
            <a:r>
              <a:rPr lang="en-AU" sz="2800" dirty="0" err="1">
                <a:solidFill>
                  <a:srgbClr val="4A10AE"/>
                </a:solidFill>
                <a:latin typeface="Menlo" panose="020B0609030804020204" pitchFamily="49" charset="0"/>
              </a:rPr>
              <a:t>wrapd</a:t>
            </a:r>
            <a:r>
              <a:rPr lang="en-AU" sz="2800" dirty="0">
                <a:solidFill>
                  <a:srgbClr val="1F1F1F"/>
                </a:solidFill>
                <a:latin typeface="Menlo" panose="020B0609030804020204" pitchFamily="49" charset="0"/>
              </a:rPr>
              <a:t>(</a:t>
            </a:r>
            <a:r>
              <a:rPr lang="en-AU" sz="2800" dirty="0" err="1">
                <a:solidFill>
                  <a:srgbClr val="00006D"/>
                </a:solidFill>
                <a:latin typeface="Menlo" panose="020B0609030804020204" pitchFamily="49" charset="0"/>
              </a:rPr>
              <a:t>behavior</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request_or_iterator</a:t>
            </a:r>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context</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r>
              <a:rPr lang="en-AU" sz="2800" dirty="0">
                <a:solidFill>
                  <a:srgbClr val="A40F0D"/>
                </a:solidFill>
                <a:latin typeface="Menlo" panose="020B0609030804020204" pitchFamily="49" charset="0"/>
              </a:rPr>
              <a:t>for</a:t>
            </a:r>
            <a:r>
              <a:rPr lang="en-AU" sz="2800" dirty="0">
                <a:solidFill>
                  <a:srgbClr val="1F1F1F"/>
                </a:solidFill>
                <a:latin typeface="Menlo" panose="020B0609030804020204" pitchFamily="49" charset="0"/>
              </a:rPr>
              <a:t> r </a:t>
            </a:r>
            <a:r>
              <a:rPr lang="en-AU" sz="2800" dirty="0">
                <a:solidFill>
                  <a:srgbClr val="A40F0D"/>
                </a:solidFill>
                <a:latin typeface="Menlo" panose="020B0609030804020204" pitchFamily="49" charset="0"/>
              </a:rPr>
              <a:t>in</a:t>
            </a:r>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request_or_iterator</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a:solidFill>
                  <a:srgbClr val="4A10AE"/>
                </a:solidFill>
                <a:latin typeface="Menlo" panose="020B0609030804020204" pitchFamily="49" charset="0"/>
              </a:rPr>
              <a:t>print</a:t>
            </a:r>
            <a:r>
              <a:rPr lang="en-AU" sz="2800" dirty="0">
                <a:solidFill>
                  <a:srgbClr val="1F1F1F"/>
                </a:solidFill>
                <a:latin typeface="Menlo" panose="020B0609030804020204" pitchFamily="49" charset="0"/>
              </a:rPr>
              <a:t>(</a:t>
            </a:r>
            <a:r>
              <a:rPr lang="en-AU" sz="2800" dirty="0">
                <a:solidFill>
                  <a:srgbClr val="0F3772"/>
                </a:solidFill>
                <a:latin typeface="Menlo" panose="020B0609030804020204" pitchFamily="49" charset="0"/>
              </a:rPr>
              <a:t>"Processing stream message"</a:t>
            </a:r>
            <a:r>
              <a:rPr lang="en-AU" sz="2800" dirty="0">
                <a:solidFill>
                  <a:srgbClr val="1F1F1F"/>
                </a:solidFill>
                <a:latin typeface="Menlo" panose="020B0609030804020204" pitchFamily="49" charset="0"/>
              </a:rPr>
              <a:t>, r)</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resp = </a:t>
            </a:r>
            <a:r>
              <a:rPr lang="en-AU" sz="2800" dirty="0" err="1">
                <a:solidFill>
                  <a:srgbClr val="1F1F1F"/>
                </a:solidFill>
                <a:latin typeface="Menlo" panose="020B0609030804020204" pitchFamily="49" charset="0"/>
              </a:rPr>
              <a:t>behavior</a:t>
            </a:r>
            <a:r>
              <a:rPr lang="en-AU" sz="2800" dirty="0">
                <a:solidFill>
                  <a:srgbClr val="1F1F1F"/>
                </a:solidFill>
                <a:latin typeface="Menlo" panose="020B0609030804020204" pitchFamily="49" charset="0"/>
              </a:rPr>
              <a:t>(</a:t>
            </a:r>
            <a:r>
              <a:rPr lang="en-AU" sz="2800" dirty="0">
                <a:solidFill>
                  <a:srgbClr val="154C60"/>
                </a:solidFill>
                <a:highlight>
                  <a:srgbClr val="FFFF00"/>
                </a:highlight>
                <a:latin typeface="Menlo" panose="020B0609030804020204" pitchFamily="49" charset="0"/>
              </a:rPr>
              <a:t>list</a:t>
            </a:r>
            <a:r>
              <a:rPr lang="en-AU" sz="2800" dirty="0">
                <a:solidFill>
                  <a:srgbClr val="1F1F1F"/>
                </a:solidFill>
                <a:highlight>
                  <a:srgbClr val="FFFF00"/>
                </a:highlight>
                <a:latin typeface="Menlo" panose="020B0609030804020204" pitchFamily="49" charset="0"/>
              </a:rPr>
              <a:t>([r])</a:t>
            </a:r>
            <a:r>
              <a:rPr lang="en-AU" sz="2800" dirty="0">
                <a:solidFill>
                  <a:srgbClr val="1F1F1F"/>
                </a:solidFill>
                <a:latin typeface="Menlo" panose="020B0609030804020204" pitchFamily="49" charset="0"/>
              </a:rPr>
              <a:t>, context)</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a:solidFill>
                  <a:srgbClr val="A40F0D"/>
                </a:solidFill>
                <a:latin typeface="Menlo" panose="020B0609030804020204" pitchFamily="49" charset="0"/>
              </a:rPr>
              <a:t>yield from</a:t>
            </a:r>
            <a:r>
              <a:rPr lang="en-AU" sz="2800" dirty="0">
                <a:solidFill>
                  <a:srgbClr val="1F1F1F"/>
                </a:solidFill>
                <a:latin typeface="Menlo" panose="020B0609030804020204" pitchFamily="49" charset="0"/>
              </a:rPr>
              <a:t> resp</a:t>
            </a:r>
            <a:endParaRPr lang="en-AU" sz="2800" dirty="0"/>
          </a:p>
          <a:p>
            <a:r>
              <a:rPr lang="en-AU" sz="2800" dirty="0">
                <a:solidFill>
                  <a:srgbClr val="1F1F1F"/>
                </a:solidFill>
                <a:latin typeface="Menlo" panose="020B0609030804020204" pitchFamily="49" charset="0"/>
              </a:rPr>
              <a:t>       </a:t>
            </a:r>
            <a:endParaRPr lang="en-US" sz="2800" dirty="0"/>
          </a:p>
        </p:txBody>
      </p:sp>
      <p:sp>
        <p:nvSpPr>
          <p:cNvPr id="7" name="TextBox 6">
            <a:extLst>
              <a:ext uri="{FF2B5EF4-FFF2-40B4-BE49-F238E27FC236}">
                <a16:creationId xmlns:a16="http://schemas.microsoft.com/office/drawing/2014/main" id="{EE85784D-F957-337F-F507-45016BF547BC}"/>
              </a:ext>
            </a:extLst>
          </p:cNvPr>
          <p:cNvSpPr txBox="1"/>
          <p:nvPr/>
        </p:nvSpPr>
        <p:spPr>
          <a:xfrm>
            <a:off x="184663" y="3429000"/>
            <a:ext cx="2743199" cy="2677656"/>
          </a:xfrm>
          <a:prstGeom prst="rect">
            <a:avLst/>
          </a:prstGeom>
          <a:noFill/>
        </p:spPr>
        <p:txBody>
          <a:bodyPr wrap="square" rtlCol="0">
            <a:spAutoFit/>
          </a:bodyPr>
          <a:lstStyle/>
          <a:p>
            <a:r>
              <a:rPr lang="en-US" sz="2800" dirty="0"/>
              <a:t>This loop is executed for every message exchanged during the stream session</a:t>
            </a:r>
          </a:p>
        </p:txBody>
      </p:sp>
      <p:cxnSp>
        <p:nvCxnSpPr>
          <p:cNvPr id="8" name="Straight Arrow Connector 7">
            <a:extLst>
              <a:ext uri="{FF2B5EF4-FFF2-40B4-BE49-F238E27FC236}">
                <a16:creationId xmlns:a16="http://schemas.microsoft.com/office/drawing/2014/main" id="{23E37AF6-1673-8261-F8B6-1831E4659BA4}"/>
              </a:ext>
            </a:extLst>
          </p:cNvPr>
          <p:cNvCxnSpPr>
            <a:cxnSpLocks/>
          </p:cNvCxnSpPr>
          <p:nvPr/>
        </p:nvCxnSpPr>
        <p:spPr>
          <a:xfrm flipV="1">
            <a:off x="2466472" y="3429000"/>
            <a:ext cx="757990" cy="818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787D3742-BC5E-0C6A-8591-73BDD5F09DBA}"/>
              </a:ext>
            </a:extLst>
          </p:cNvPr>
          <p:cNvSpPr txBox="1"/>
          <p:nvPr/>
        </p:nvSpPr>
        <p:spPr>
          <a:xfrm>
            <a:off x="8438147" y="5064406"/>
            <a:ext cx="2743199" cy="1384995"/>
          </a:xfrm>
          <a:prstGeom prst="rect">
            <a:avLst/>
          </a:prstGeom>
          <a:noFill/>
        </p:spPr>
        <p:txBody>
          <a:bodyPr wrap="square" rtlCol="0">
            <a:spAutoFit/>
          </a:bodyPr>
          <a:lstStyle/>
          <a:p>
            <a:r>
              <a:rPr lang="en-US" sz="2800" dirty="0"/>
              <a:t>Create an iterator for a single request</a:t>
            </a:r>
          </a:p>
        </p:txBody>
      </p:sp>
      <p:cxnSp>
        <p:nvCxnSpPr>
          <p:cNvPr id="3" name="Straight Arrow Connector 2">
            <a:extLst>
              <a:ext uri="{FF2B5EF4-FFF2-40B4-BE49-F238E27FC236}">
                <a16:creationId xmlns:a16="http://schemas.microsoft.com/office/drawing/2014/main" id="{12CD9CFC-189F-A553-5E7A-3FDDCFD266CB}"/>
              </a:ext>
            </a:extLst>
          </p:cNvPr>
          <p:cNvCxnSpPr>
            <a:cxnSpLocks/>
          </p:cNvCxnSpPr>
          <p:nvPr/>
        </p:nvCxnSpPr>
        <p:spPr>
          <a:xfrm flipH="1" flipV="1">
            <a:off x="7567863" y="4871012"/>
            <a:ext cx="870284" cy="45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827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Origin of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
        <p:nvSpPr>
          <p:cNvPr id="5" name="Footer Placeholder 4">
            <a:extLst>
              <a:ext uri="{FF2B5EF4-FFF2-40B4-BE49-F238E27FC236}">
                <a16:creationId xmlns:a16="http://schemas.microsoft.com/office/drawing/2014/main" id="{94CC2F73-A541-5BA1-27FC-5A27CBFC5EFC}"/>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6448C522-6060-E846-D886-EA66E932219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124C-2B6B-A309-F94E7DE5B250}"/>
              </a:ext>
            </a:extLst>
          </p:cNvPr>
          <p:cNvSpPr>
            <a:spLocks noGrp="1"/>
          </p:cNvSpPr>
          <p:nvPr>
            <p:ph type="title"/>
          </p:nvPr>
        </p:nvSpPr>
        <p:spPr>
          <a:xfrm>
            <a:off x="272716" y="0"/>
            <a:ext cx="10515600" cy="1325563"/>
          </a:xfrm>
        </p:spPr>
        <p:txBody>
          <a:bodyPr/>
          <a:lstStyle/>
          <a:p>
            <a:r>
              <a:rPr lang="en-US" dirty="0"/>
              <a:t>Server logs</a:t>
            </a:r>
          </a:p>
        </p:txBody>
      </p:sp>
      <p:sp>
        <p:nvSpPr>
          <p:cNvPr id="4" name="Footer Placeholder 3">
            <a:extLst>
              <a:ext uri="{FF2B5EF4-FFF2-40B4-BE49-F238E27FC236}">
                <a16:creationId xmlns:a16="http://schemas.microsoft.com/office/drawing/2014/main" id="{77BB7597-3245-2889-F1A8-C923E277058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62FEA13-E45C-847E-2890-9D8F5C547942}"/>
              </a:ext>
            </a:extLst>
          </p:cNvPr>
          <p:cNvSpPr>
            <a:spLocks noGrp="1"/>
          </p:cNvSpPr>
          <p:nvPr>
            <p:ph type="sldNum" sz="quarter" idx="12"/>
          </p:nvPr>
        </p:nvSpPr>
        <p:spPr/>
        <p:txBody>
          <a:bodyPr/>
          <a:lstStyle/>
          <a:p>
            <a:fld id="{B2DC25EE-239B-4C5F-AAD1-255A7D5F1EE2}" type="slidenum">
              <a:rPr lang="en-US" smtClean="0"/>
              <a:t>40</a:t>
            </a:fld>
            <a:endParaRPr lang="en-US"/>
          </a:p>
        </p:txBody>
      </p:sp>
      <p:sp>
        <p:nvSpPr>
          <p:cNvPr id="7" name="TextBox 6">
            <a:extLst>
              <a:ext uri="{FF2B5EF4-FFF2-40B4-BE49-F238E27FC236}">
                <a16:creationId xmlns:a16="http://schemas.microsoft.com/office/drawing/2014/main" id="{1C0F3B20-D642-7162-B464-9EF4D5589A9A}"/>
              </a:ext>
            </a:extLst>
          </p:cNvPr>
          <p:cNvSpPr txBox="1"/>
          <p:nvPr/>
        </p:nvSpPr>
        <p:spPr>
          <a:xfrm>
            <a:off x="370239" y="1618695"/>
            <a:ext cx="11110734" cy="2862322"/>
          </a:xfrm>
          <a:prstGeom prst="rect">
            <a:avLst/>
          </a:prstGeom>
          <a:noFill/>
        </p:spPr>
        <p:txBody>
          <a:bodyPr wrap="none" rtlCol="0">
            <a:spAutoFit/>
          </a:bodyPr>
          <a:lstStyle/>
          <a:p>
            <a:r>
              <a:rPr lang="en-US" sz="2000" dirty="0">
                <a:latin typeface="Menlo" panose="020B0609030804020204" pitchFamily="49" charset="0"/>
                <a:ea typeface="Menlo" panose="020B0609030804020204" pitchFamily="49" charset="0"/>
                <a:cs typeface="Menlo" panose="020B0609030804020204" pitchFamily="49" charset="0"/>
              </a:rPr>
              <a:t>/Identity/</a:t>
            </a:r>
            <a:r>
              <a:rPr lang="en-US" sz="2000" dirty="0" err="1">
                <a:latin typeface="Menlo" panose="020B0609030804020204" pitchFamily="49" charset="0"/>
                <a:ea typeface="Menlo" panose="020B0609030804020204" pitchFamily="49" charset="0"/>
                <a:cs typeface="Menlo" panose="020B0609030804020204" pitchFamily="49" charset="0"/>
              </a:rPr>
              <a:t>ExpireToken</a:t>
            </a:r>
            <a:r>
              <a:rPr lang="en-US" sz="2000" dirty="0">
                <a:latin typeface="Menlo" panose="020B0609030804020204" pitchFamily="49" charset="0"/>
                <a:ea typeface="Menlo" panose="020B0609030804020204" pitchFamily="49" charset="0"/>
                <a:cs typeface="Menlo" panose="020B0609030804020204" pitchFamily="49" charset="0"/>
              </a:rPr>
              <a:t> (_Metadatum(key='user-agent’, ..(</a:t>
            </a:r>
            <a:r>
              <a:rPr lang="en-US" sz="2000" dirty="0" err="1">
                <a:latin typeface="Menlo" panose="020B0609030804020204" pitchFamily="49" charset="0"/>
                <a:ea typeface="Menlo" panose="020B0609030804020204" pitchFamily="49" charset="0"/>
                <a:cs typeface="Menlo" panose="020B0609030804020204" pitchFamily="49" charset="0"/>
              </a:rPr>
              <a:t>osx</a:t>
            </a:r>
            <a:r>
              <a:rPr lang="en-US" sz="2000" dirty="0">
                <a:latin typeface="Menlo" panose="020B0609030804020204" pitchFamily="49" charset="0"/>
                <a:ea typeface="Menlo" panose="020B0609030804020204" pitchFamily="49" charset="0"/>
                <a:cs typeface="Menlo" panose="020B0609030804020204" pitchFamily="49" charset="0"/>
              </a:rPr>
              <a:t>; chttp2)'),)</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"a-token"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"b-token"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"c-token"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Stream duration: 3.0171940326690674 seconds</a:t>
            </a:r>
          </a:p>
        </p:txBody>
      </p:sp>
    </p:spTree>
    <p:extLst>
      <p:ext uri="{BB962C8B-B14F-4D97-AF65-F5344CB8AC3E}">
        <p14:creationId xmlns:p14="http://schemas.microsoft.com/office/powerpoint/2010/main" val="3514562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2732008318"/>
              </p:ext>
            </p:extLst>
          </p:nvPr>
        </p:nvGraphicFramePr>
        <p:xfrm>
          <a:off x="405062" y="1616242"/>
          <a:ext cx="11494169"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3A1A78-E9A5-DC89-8DF8-02E826F12C6B}"/>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DFFD8DB2-DDC3-4DCE-DB9C-86E704525680}"/>
              </a:ext>
            </a:extLst>
          </p:cNvPr>
          <p:cNvSpPr>
            <a:spLocks noGrp="1"/>
          </p:cNvSpPr>
          <p:nvPr>
            <p:ph type="sldNum" sz="quarter" idx="12"/>
          </p:nvPr>
        </p:nvSpPr>
        <p:spPr/>
        <p:txBody>
          <a:bodyPr/>
          <a:lstStyle/>
          <a:p>
            <a:fld id="{B2DC25EE-239B-4C5F-AAD1-255A7D5F1EE2}" type="slidenum">
              <a:rPr lang="en-US" smtClean="0"/>
              <a:t>41</a:t>
            </a:fld>
            <a:endParaRPr lang="en-US"/>
          </a:p>
        </p:txBody>
      </p:sp>
    </p:spTree>
    <p:extLst>
      <p:ext uri="{BB962C8B-B14F-4D97-AF65-F5344CB8AC3E}">
        <p14:creationId xmlns:p14="http://schemas.microsoft.com/office/powerpoint/2010/main" val="1970712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514251" y="229992"/>
            <a:ext cx="7065644" cy="1243584"/>
          </a:xfrm>
        </p:spPr>
        <p:txBody>
          <a:bodyPr>
            <a:normAutofit/>
          </a:bodyPr>
          <a:lstStyle/>
          <a:p>
            <a:r>
              <a:rPr lang="en-US" sz="3400" dirty="0"/>
              <a:t>My </a:t>
            </a:r>
            <a:r>
              <a:rPr lang="en-US" sz="3400" dirty="0" err="1"/>
              <a:t>PyCon</a:t>
            </a:r>
            <a:r>
              <a:rPr lang="en-US" sz="3400" dirty="0"/>
              <a:t> US 2022 Talk</a:t>
            </a: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454953" y="1598068"/>
            <a:ext cx="6792067" cy="3664351"/>
          </a:xfrm>
        </p:spPr>
        <p:txBody>
          <a:bodyPr>
            <a:normAutofit lnSpcReduction="10000"/>
          </a:bodyPr>
          <a:lstStyle/>
          <a:p>
            <a:pPr marL="457200" lvl="1" indent="0">
              <a:buNone/>
            </a:pPr>
            <a:r>
              <a:rPr lang="en-US" sz="3200" dirty="0"/>
              <a:t>Using middleware to:</a:t>
            </a:r>
          </a:p>
          <a:p>
            <a:pPr lvl="1">
              <a:buFontTx/>
              <a:buChar char="-"/>
            </a:pPr>
            <a:endParaRPr lang="en-US" sz="3200" dirty="0"/>
          </a:p>
          <a:p>
            <a:pPr lvl="1">
              <a:buFontTx/>
              <a:buChar char="-"/>
            </a:pPr>
            <a:r>
              <a:rPr lang="en-US" sz="3200" dirty="0"/>
              <a:t>Migrate between WSGI frameworks</a:t>
            </a:r>
          </a:p>
          <a:p>
            <a:pPr lvl="1">
              <a:buFontTx/>
              <a:buChar char="-"/>
            </a:pPr>
            <a:endParaRPr lang="en-US" sz="3200" dirty="0"/>
          </a:p>
          <a:p>
            <a:pPr lvl="1">
              <a:buFontTx/>
              <a:buChar char="-"/>
            </a:pPr>
            <a:r>
              <a:rPr lang="en-US" sz="3200" dirty="0"/>
              <a:t>Migrate between WSGI and ASGI frameworks</a:t>
            </a:r>
          </a:p>
          <a:p>
            <a:pPr lvl="1">
              <a:buFontTx/>
              <a:buChar char="-"/>
            </a:pPr>
            <a:endParaRPr lang="en-US" sz="3200" dirty="0"/>
          </a:p>
          <a:p>
            <a:pPr lvl="1">
              <a:buFontTx/>
              <a:buChar char="-"/>
            </a:pPr>
            <a:r>
              <a:rPr lang="en-US" sz="3200" dirty="0"/>
              <a:t>More!</a:t>
            </a:r>
          </a:p>
        </p:txBody>
      </p:sp>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42</a:t>
            </a:fld>
            <a:endParaRPr lang="en-US"/>
          </a:p>
        </p:txBody>
      </p:sp>
      <p:pic>
        <p:nvPicPr>
          <p:cNvPr id="8" name="Picture 7">
            <a:extLst>
              <a:ext uri="{FF2B5EF4-FFF2-40B4-BE49-F238E27FC236}">
                <a16:creationId xmlns:a16="http://schemas.microsoft.com/office/drawing/2014/main" id="{2534BB7E-825C-C788-E8B0-A4D33F34BECB}"/>
              </a:ext>
            </a:extLst>
          </p:cNvPr>
          <p:cNvPicPr>
            <a:picLocks noChangeAspect="1"/>
          </p:cNvPicPr>
          <p:nvPr/>
        </p:nvPicPr>
        <p:blipFill>
          <a:blip r:embed="rId3"/>
          <a:stretch>
            <a:fillRect/>
          </a:stretch>
        </p:blipFill>
        <p:spPr>
          <a:xfrm>
            <a:off x="7247020" y="2452716"/>
            <a:ext cx="5088475" cy="3048986"/>
          </a:xfrm>
          <a:prstGeom prst="rect">
            <a:avLst/>
          </a:prstGeom>
        </p:spPr>
      </p:pic>
    </p:spTree>
    <p:extLst>
      <p:ext uri="{BB962C8B-B14F-4D97-AF65-F5344CB8AC3E}">
        <p14:creationId xmlns:p14="http://schemas.microsoft.com/office/powerpoint/2010/main" val="3366266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514251" y="229992"/>
            <a:ext cx="4832802" cy="1243584"/>
          </a:xfrm>
        </p:spPr>
        <p:txBody>
          <a:bodyPr>
            <a:normAutofit/>
          </a:bodyPr>
          <a:lstStyle/>
          <a:p>
            <a:r>
              <a:rPr lang="en-US" sz="3400" dirty="0"/>
              <a:t>Thanks!</a:t>
            </a: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302586" y="2190325"/>
            <a:ext cx="6792067" cy="3664351"/>
          </a:xfrm>
        </p:spPr>
        <p:txBody>
          <a:bodyPr>
            <a:normAutofit fontScale="92500" lnSpcReduction="20000"/>
          </a:bodyPr>
          <a:lstStyle/>
          <a:p>
            <a:pPr marL="0" indent="0">
              <a:buNone/>
            </a:pPr>
            <a:r>
              <a:rPr lang="en-US" sz="4000" dirty="0">
                <a:hlinkClick r:id="rId3"/>
              </a:rPr>
              <a:t>https://echorand.me</a:t>
            </a:r>
            <a:endParaRPr lang="en-US" sz="3200" dirty="0"/>
          </a:p>
          <a:p>
            <a:endParaRPr lang="en-US" sz="3200" dirty="0"/>
          </a:p>
          <a:p>
            <a:r>
              <a:rPr lang="en-US" sz="3900" dirty="0"/>
              <a:t>Check out my books!</a:t>
            </a:r>
          </a:p>
          <a:p>
            <a:pPr lvl="1"/>
            <a:r>
              <a:rPr lang="en-US" sz="3900" dirty="0"/>
              <a:t>Doing Math with Python: </a:t>
            </a:r>
            <a:r>
              <a:rPr lang="en-US" sz="3900" dirty="0">
                <a:hlinkClick r:id="rId4"/>
              </a:rPr>
              <a:t>https://doingmathwithpython.github.io</a:t>
            </a:r>
            <a:r>
              <a:rPr lang="en-US" sz="3900" dirty="0"/>
              <a:t> </a:t>
            </a:r>
          </a:p>
          <a:p>
            <a:pPr lvl="1"/>
            <a:r>
              <a:rPr lang="en-US" sz="3900" dirty="0"/>
              <a:t>Practical Go: </a:t>
            </a:r>
            <a:r>
              <a:rPr lang="en-US" sz="3900" dirty="0">
                <a:hlinkClick r:id="rId5"/>
              </a:rPr>
              <a:t>https://practicalgobook.net</a:t>
            </a:r>
            <a:endParaRPr lang="en-US" sz="3200" dirty="0"/>
          </a:p>
          <a:p>
            <a:pPr marL="457200" lvl="1" indent="0">
              <a:buNone/>
            </a:pPr>
            <a:endParaRPr lang="en-US" sz="3200" dirty="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6"/>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7"/>
          <a:srcRect t="1408" r="-3" b="-3"/>
          <a:stretch/>
        </p:blipFill>
        <p:spPr>
          <a:xfrm>
            <a:off x="8058366" y="3429000"/>
            <a:ext cx="2136330" cy="2600312"/>
          </a:xfrm>
          <a:prstGeom prst="rect">
            <a:avLst/>
          </a:prstGeom>
        </p:spPr>
      </p:pic>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43</a:t>
            </a:fld>
            <a:endParaRPr lang="en-US"/>
          </a:p>
        </p:txBody>
      </p:sp>
    </p:spTree>
    <p:extLst>
      <p:ext uri="{BB962C8B-B14F-4D97-AF65-F5344CB8AC3E}">
        <p14:creationId xmlns:p14="http://schemas.microsoft.com/office/powerpoint/2010/main" val="416766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normAutofit/>
          </a:bodyPr>
          <a:lstStyle/>
          <a:p>
            <a:pPr marL="0" indent="0">
              <a:buNone/>
            </a:pPr>
            <a:r>
              <a:rPr lang="en-US" sz="3200" u="sng" dirty="0"/>
              <a:t>PEP 333 – Python Web Server Gateway Interface v1.0</a:t>
            </a:r>
          </a:p>
          <a:p>
            <a:pPr marL="0" indent="0">
              <a:buNone/>
            </a:pPr>
            <a:endParaRPr lang="en-US" sz="3200" i="1" dirty="0"/>
          </a:p>
          <a:p>
            <a:pPr marL="0" indent="0">
              <a:buNone/>
            </a:pPr>
            <a:r>
              <a:rPr lang="en-US" sz="3200" i="1" dirty="0"/>
              <a:t>.. it is also possible to create “middleware” components that implement both sides of this specification. </a:t>
            </a:r>
          </a:p>
          <a:p>
            <a:pPr marL="0" indent="0">
              <a:buNone/>
            </a:pPr>
            <a:endParaRPr lang="en-US" sz="3200" i="1" dirty="0"/>
          </a:p>
          <a:p>
            <a:pPr marL="0" indent="0">
              <a:buNone/>
            </a:pPr>
            <a:r>
              <a:rPr lang="en-US" sz="3200" i="1" dirty="0"/>
              <a:t>..and can be used to provide extended APIs, content transformation, navigation, and other useful functions.</a:t>
            </a:r>
          </a:p>
          <a:p>
            <a:pPr marL="0" indent="0">
              <a:buNone/>
            </a:pPr>
            <a:endParaRPr lang="en-US" sz="3200" i="1" dirty="0"/>
          </a:p>
          <a:p>
            <a:pPr marL="0" indent="0">
              <a:buNone/>
            </a:pPr>
            <a:endParaRPr lang="en-US" sz="3200" u="sng" dirty="0"/>
          </a:p>
        </p:txBody>
      </p:sp>
      <p:sp>
        <p:nvSpPr>
          <p:cNvPr id="4" name="Footer Placeholder 3">
            <a:extLst>
              <a:ext uri="{FF2B5EF4-FFF2-40B4-BE49-F238E27FC236}">
                <a16:creationId xmlns:a16="http://schemas.microsoft.com/office/drawing/2014/main" id="{3B18B675-E027-94DE-0728-C4DD5A17F2F4}"/>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13E73AF-1FF8-7695-1404-8D6831E963EB}"/>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268238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96474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2090172"/>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0F72FC03-775A-DFD6-8ADF-273D3D84E050}"/>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11201119-7235-E55D-40D2-25C91662E85E}"/>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341767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Flask middleware</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g.start_render</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print</a:t>
            </a:r>
            <a:r>
              <a:rPr lang="en-AU" sz="2400" b="1" dirty="0">
                <a:solidFill>
                  <a:srgbClr val="1F1F1F"/>
                </a:solidFill>
                <a:latin typeface="Menlo" panose="020B0609030804020204" pitchFamily="49" charset="0"/>
              </a:rPr>
              <a:t>(</a:t>
            </a:r>
            <a:r>
              <a:rPr lang="en-AU" sz="2400" b="1" dirty="0" err="1">
                <a:solidFill>
                  <a:srgbClr val="0000FF"/>
                </a:solidFill>
                <a:latin typeface="Menlo" panose="020B0609030804020204" pitchFamily="49" charset="0"/>
              </a:rPr>
              <a:t>f</a:t>
            </a:r>
            <a:r>
              <a:rPr lang="en-AU" sz="2400" b="1" dirty="0" err="1">
                <a:solidFill>
                  <a:srgbClr val="900112"/>
                </a:solidFill>
                <a:latin typeface="Menlo" panose="020B0609030804020204" pitchFamily="49" charset="0"/>
              </a:rPr>
              <a:t>”latency</a:t>
            </a:r>
            <a:r>
              <a:rPr lang="en-AU" sz="2400" b="1" dirty="0">
                <a:solidFill>
                  <a:srgbClr val="900112"/>
                </a:solidFill>
                <a:latin typeface="Menlo" panose="020B0609030804020204" pitchFamily="49" charset="0"/>
              </a:rPr>
              <a:t>:</a:t>
            </a:r>
            <a:r>
              <a:rPr lang="en-AU" sz="2400" b="1" dirty="0">
                <a:solidFill>
                  <a:srgbClr val="0000FF"/>
                </a:solidFill>
                <a:latin typeface="Menlo" panose="020B0609030804020204" pitchFamily="49" charset="0"/>
              </a:rPr>
              <a:t>{</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g.start_render</a:t>
            </a:r>
            <a:r>
              <a:rPr lang="en-AU" sz="2400" b="1" dirty="0">
                <a:solidFill>
                  <a:srgbClr val="0000FF"/>
                </a:solidFill>
                <a:latin typeface="Menlo" panose="020B0609030804020204" pitchFamily="49" charset="0"/>
              </a:rPr>
              <a:t>}</a:t>
            </a:r>
            <a:r>
              <a:rPr lang="en-AU" sz="2400" b="1" dirty="0">
                <a:solidFill>
                  <a:srgbClr val="900112"/>
                </a:solidFill>
                <a:latin typeface="Menlo" panose="020B0609030804020204" pitchFamily="49" charset="0"/>
              </a:rPr>
              <a:t> seconds"</a:t>
            </a:r>
            <a:r>
              <a:rPr lang="en-AU" sz="2400" b="1"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
        <p:nvSpPr>
          <p:cNvPr id="2" name="Footer Placeholder 1">
            <a:extLst>
              <a:ext uri="{FF2B5EF4-FFF2-40B4-BE49-F238E27FC236}">
                <a16:creationId xmlns:a16="http://schemas.microsoft.com/office/drawing/2014/main" id="{58FEFE48-4F2C-1317-F22F-FD00C7BEB7F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0873979D-2174-4B45-883C-DFC91F9CE1E5}"/>
              </a:ext>
            </a:extLst>
          </p:cNvPr>
          <p:cNvSpPr>
            <a:spLocks noGrp="1"/>
          </p:cNvSpPr>
          <p:nvPr>
            <p:ph type="sldNum" sz="quarter" idx="12"/>
          </p:nvPr>
        </p:nvSpPr>
        <p:spPr/>
        <p:txBody>
          <a:bodyPr/>
          <a:lstStyle/>
          <a:p>
            <a:fld id="{B2DC25EE-239B-4C5F-AAD1-255A7D5F1EE2}" type="slidenum">
              <a:rPr lang="en-US" smtClean="0"/>
              <a:t>8</a:t>
            </a:fld>
            <a:endParaRPr lang="en-US"/>
          </a:p>
        </p:txBody>
      </p:sp>
      <p:sp>
        <p:nvSpPr>
          <p:cNvPr id="7" name="TextBox 6">
            <a:extLst>
              <a:ext uri="{FF2B5EF4-FFF2-40B4-BE49-F238E27FC236}">
                <a16:creationId xmlns:a16="http://schemas.microsoft.com/office/drawing/2014/main" id="{C276028C-1655-D4CD-366B-F462E4E6AFE9}"/>
              </a:ext>
            </a:extLst>
          </p:cNvPr>
          <p:cNvSpPr txBox="1"/>
          <p:nvPr/>
        </p:nvSpPr>
        <p:spPr>
          <a:xfrm>
            <a:off x="6621821" y="956015"/>
            <a:ext cx="5570179" cy="1384995"/>
          </a:xfrm>
          <a:prstGeom prst="rect">
            <a:avLst/>
          </a:prstGeom>
          <a:noFill/>
        </p:spPr>
        <p:txBody>
          <a:bodyPr wrap="none" rtlCol="0">
            <a:spAutoFit/>
          </a:bodyPr>
          <a:lstStyle/>
          <a:p>
            <a:r>
              <a:rPr lang="en-US" sz="2800" dirty="0"/>
              <a:t>When a request is coming in, </a:t>
            </a:r>
          </a:p>
          <a:p>
            <a:r>
              <a:rPr lang="en-US" sz="2800" dirty="0"/>
              <a:t>this function will be executed before </a:t>
            </a:r>
          </a:p>
          <a:p>
            <a:r>
              <a:rPr lang="en-US" sz="2800" dirty="0"/>
              <a:t>the view function</a:t>
            </a:r>
          </a:p>
        </p:txBody>
      </p:sp>
      <p:sp>
        <p:nvSpPr>
          <p:cNvPr id="8" name="TextBox 7">
            <a:extLst>
              <a:ext uri="{FF2B5EF4-FFF2-40B4-BE49-F238E27FC236}">
                <a16:creationId xmlns:a16="http://schemas.microsoft.com/office/drawing/2014/main" id="{83EE47DC-AA4C-DF0B-02F6-2152DAF76864}"/>
              </a:ext>
            </a:extLst>
          </p:cNvPr>
          <p:cNvSpPr txBox="1"/>
          <p:nvPr/>
        </p:nvSpPr>
        <p:spPr>
          <a:xfrm>
            <a:off x="6494043" y="5018605"/>
            <a:ext cx="5570179" cy="1384995"/>
          </a:xfrm>
          <a:prstGeom prst="rect">
            <a:avLst/>
          </a:prstGeom>
          <a:noFill/>
        </p:spPr>
        <p:txBody>
          <a:bodyPr wrap="none" rtlCol="0">
            <a:spAutoFit/>
          </a:bodyPr>
          <a:lstStyle/>
          <a:p>
            <a:r>
              <a:rPr lang="en-US" sz="2800" dirty="0"/>
              <a:t>When a response is going out, </a:t>
            </a:r>
          </a:p>
          <a:p>
            <a:r>
              <a:rPr lang="en-US" sz="2800" dirty="0"/>
              <a:t>this function will be executed before </a:t>
            </a:r>
          </a:p>
          <a:p>
            <a:r>
              <a:rPr lang="en-US" sz="2800" dirty="0"/>
              <a:t>the response is sent to the client</a:t>
            </a:r>
          </a:p>
        </p:txBody>
      </p:sp>
    </p:spTree>
    <p:extLst>
      <p:ext uri="{BB962C8B-B14F-4D97-AF65-F5344CB8AC3E}">
        <p14:creationId xmlns:p14="http://schemas.microsoft.com/office/powerpoint/2010/main" val="141486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A13-39A0-4626-A64F-C097F854EA2B}"/>
              </a:ext>
            </a:extLst>
          </p:cNvPr>
          <p:cNvSpPr>
            <a:spLocks noGrp="1"/>
          </p:cNvSpPr>
          <p:nvPr>
            <p:ph type="title"/>
          </p:nvPr>
        </p:nvSpPr>
        <p:spPr/>
        <p:txBody>
          <a:bodyPr/>
          <a:lstStyle/>
          <a:p>
            <a:r>
              <a:rPr lang="en-US" dirty="0"/>
              <a:t>Result of middleware integration</a:t>
            </a:r>
          </a:p>
        </p:txBody>
      </p:sp>
      <p:sp>
        <p:nvSpPr>
          <p:cNvPr id="4" name="Footer Placeholder 3">
            <a:extLst>
              <a:ext uri="{FF2B5EF4-FFF2-40B4-BE49-F238E27FC236}">
                <a16:creationId xmlns:a16="http://schemas.microsoft.com/office/drawing/2014/main" id="{97BFCC55-B8D7-49F5-F3EE-1AB39FD41DA5}"/>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D90495A0-C980-A6FD-F7B6-C01E51B04108}"/>
              </a:ext>
            </a:extLst>
          </p:cNvPr>
          <p:cNvSpPr>
            <a:spLocks noGrp="1"/>
          </p:cNvSpPr>
          <p:nvPr>
            <p:ph type="sldNum" sz="quarter" idx="12"/>
          </p:nvPr>
        </p:nvSpPr>
        <p:spPr/>
        <p:txBody>
          <a:bodyPr/>
          <a:lstStyle/>
          <a:p>
            <a:fld id="{B2DC25EE-239B-4C5F-AAD1-255A7D5F1EE2}" type="slidenum">
              <a:rPr lang="en-US" smtClean="0"/>
              <a:t>9</a:t>
            </a:fld>
            <a:endParaRPr lang="en-US"/>
          </a:p>
        </p:txBody>
      </p:sp>
      <p:sp>
        <p:nvSpPr>
          <p:cNvPr id="6" name="TextBox 5">
            <a:extLst>
              <a:ext uri="{FF2B5EF4-FFF2-40B4-BE49-F238E27FC236}">
                <a16:creationId xmlns:a16="http://schemas.microsoft.com/office/drawing/2014/main" id="{A4860041-BC65-D6C5-F6A9-EEED3AF70F66}"/>
              </a:ext>
            </a:extLst>
          </p:cNvPr>
          <p:cNvSpPr txBox="1"/>
          <p:nvPr/>
        </p:nvSpPr>
        <p:spPr>
          <a:xfrm>
            <a:off x="1275347" y="2273968"/>
            <a:ext cx="9668031" cy="1938992"/>
          </a:xfrm>
          <a:prstGeom prst="rect">
            <a:avLst/>
          </a:prstGeom>
          <a:noFill/>
        </p:spPr>
        <p:txBody>
          <a:bodyPr wrap="none" rtlCol="0">
            <a:spAutoFit/>
          </a:bodyPr>
          <a:lstStyle/>
          <a:p>
            <a:r>
              <a:rPr lang="en-AU" sz="2400" dirty="0">
                <a:latin typeface="Menlo" panose="020B0609030804020204" pitchFamily="49" charset="0"/>
                <a:ea typeface="Menlo" panose="020B0609030804020204" pitchFamily="49" charset="0"/>
                <a:cs typeface="Menlo" panose="020B0609030804020204" pitchFamily="49" charset="0"/>
              </a:rPr>
              <a:t>$ FLASK_APP=</a:t>
            </a:r>
            <a:r>
              <a:rPr lang="en-AU" sz="2400" dirty="0" err="1">
                <a:latin typeface="Menlo" panose="020B0609030804020204" pitchFamily="49" charset="0"/>
                <a:ea typeface="Menlo" panose="020B0609030804020204" pitchFamily="49" charset="0"/>
                <a:cs typeface="Menlo" panose="020B0609030804020204" pitchFamily="49" charset="0"/>
              </a:rPr>
              <a:t>flaskr</a:t>
            </a:r>
            <a:r>
              <a:rPr lang="en-AU" sz="2400" dirty="0">
                <a:latin typeface="Menlo" panose="020B0609030804020204" pitchFamily="49" charset="0"/>
                <a:ea typeface="Menlo" panose="020B0609030804020204" pitchFamily="49" charset="0"/>
                <a:cs typeface="Menlo" panose="020B0609030804020204" pitchFamily="49" charset="0"/>
              </a:rPr>
              <a:t> poetry run flask run --port=5001</a:t>
            </a:r>
          </a:p>
          <a:p>
            <a:endParaRPr lang="en-US" sz="2400" dirty="0">
              <a:latin typeface="Menlo" panose="020B0609030804020204" pitchFamily="49" charset="0"/>
              <a:ea typeface="Menlo" panose="020B0609030804020204" pitchFamily="49" charset="0"/>
              <a:cs typeface="Menlo" panose="020B0609030804020204" pitchFamily="49" charset="0"/>
            </a:endParaRP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AU" sz="2400" dirty="0">
                <a:latin typeface="Menlo" panose="020B0609030804020204" pitchFamily="49" charset="0"/>
                <a:ea typeface="Menlo" panose="020B0609030804020204" pitchFamily="49" charset="0"/>
                <a:cs typeface="Menlo" panose="020B0609030804020204" pitchFamily="49" charset="0"/>
              </a:rPr>
              <a:t>Page rendered in: 0.00033783912658691406 seconds</a:t>
            </a:r>
          </a:p>
          <a:p>
            <a:endParaRPr lang="en-US" sz="2400" dirty="0">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9857FBE5-AEE9-1309-01CB-30D9E0E5879F}"/>
              </a:ext>
            </a:extLst>
          </p:cNvPr>
          <p:cNvSpPr txBox="1"/>
          <p:nvPr/>
        </p:nvSpPr>
        <p:spPr>
          <a:xfrm>
            <a:off x="1275347" y="4930712"/>
            <a:ext cx="8005140" cy="707886"/>
          </a:xfrm>
          <a:prstGeom prst="rect">
            <a:avLst/>
          </a:prstGeom>
          <a:noFill/>
        </p:spPr>
        <p:txBody>
          <a:bodyPr wrap="none" rtlCol="0">
            <a:spAutoFit/>
          </a:bodyPr>
          <a:lstStyle/>
          <a:p>
            <a:r>
              <a:rPr lang="en-US" sz="4000" dirty="0"/>
              <a:t>Our </a:t>
            </a:r>
            <a:r>
              <a:rPr lang="en-US" sz="4000" dirty="0">
                <a:latin typeface="Menlo" panose="020B0609030804020204" pitchFamily="49" charset="0"/>
                <a:ea typeface="Menlo" panose="020B0609030804020204" pitchFamily="49" charset="0"/>
                <a:cs typeface="Menlo" panose="020B0609030804020204" pitchFamily="49" charset="0"/>
              </a:rPr>
              <a:t>@</a:t>
            </a:r>
            <a:r>
              <a:rPr lang="en-US" sz="4000" dirty="0" err="1">
                <a:latin typeface="Menlo" panose="020B0609030804020204" pitchFamily="49" charset="0"/>
                <a:ea typeface="Menlo" panose="020B0609030804020204" pitchFamily="49" charset="0"/>
                <a:cs typeface="Menlo" panose="020B0609030804020204" pitchFamily="49" charset="0"/>
              </a:rPr>
              <a:t>after_request</a:t>
            </a:r>
            <a:r>
              <a:rPr lang="en-US" sz="4000" dirty="0"/>
              <a:t> middleware</a:t>
            </a:r>
          </a:p>
        </p:txBody>
      </p:sp>
      <p:cxnSp>
        <p:nvCxnSpPr>
          <p:cNvPr id="9" name="Straight Arrow Connector 8">
            <a:extLst>
              <a:ext uri="{FF2B5EF4-FFF2-40B4-BE49-F238E27FC236}">
                <a16:creationId xmlns:a16="http://schemas.microsoft.com/office/drawing/2014/main" id="{C7C245F8-44D6-E03D-69BA-F61FF2329C53}"/>
              </a:ext>
            </a:extLst>
          </p:cNvPr>
          <p:cNvCxnSpPr/>
          <p:nvPr/>
        </p:nvCxnSpPr>
        <p:spPr>
          <a:xfrm flipV="1">
            <a:off x="3188368" y="3850105"/>
            <a:ext cx="697832" cy="108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378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41941</TotalTime>
  <Words>3488</Words>
  <Application>Microsoft Macintosh PowerPoint</Application>
  <PresentationFormat>Widescreen</PresentationFormat>
  <Paragraphs>531</Paragraphs>
  <Slides>43</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Menlo</vt:lpstr>
      <vt:lpstr>Monaco</vt:lpstr>
      <vt:lpstr>Office Theme</vt:lpstr>
      <vt:lpstr>Implementing Shared Functionality using Middleware</vt:lpstr>
      <vt:lpstr>Agenda</vt:lpstr>
      <vt:lpstr>Slides and Resources</vt:lpstr>
      <vt:lpstr>Origin of “middleware”</vt:lpstr>
      <vt:lpstr>Today’s working definition</vt:lpstr>
      <vt:lpstr>Middleware for WSGI applications</vt:lpstr>
      <vt:lpstr>A Flask Application</vt:lpstr>
      <vt:lpstr>Flask middleware</vt:lpstr>
      <vt:lpstr>Result of middleware integration</vt:lpstr>
      <vt:lpstr>A Django Application: View function</vt:lpstr>
      <vt:lpstr>Django middleware – class based</vt:lpstr>
      <vt:lpstr>Activate middleware</vt:lpstr>
      <vt:lpstr>Result of middleware integration</vt:lpstr>
      <vt:lpstr>Recap</vt:lpstr>
      <vt:lpstr>PowerPoint Presentation</vt:lpstr>
      <vt:lpstr>A WSGI application</vt:lpstr>
      <vt:lpstr>A WSGI middleware</vt:lpstr>
      <vt:lpstr>WSGI application with middleware</vt:lpstr>
      <vt:lpstr>Flask + WSGI Middleware</vt:lpstr>
      <vt:lpstr>Django + WSGI Middleware</vt:lpstr>
      <vt:lpstr>Recap</vt:lpstr>
      <vt:lpstr>Middleware for ASGI applications</vt:lpstr>
      <vt:lpstr>A FastAPI application</vt:lpstr>
      <vt:lpstr>Using ASGI Middleware</vt:lpstr>
      <vt:lpstr>Sending the cached response</vt:lpstr>
      <vt:lpstr>Adding the Middleware</vt:lpstr>
      <vt:lpstr>Result of middleware integration</vt:lpstr>
      <vt:lpstr>ASGI Middleware and WebSocket</vt:lpstr>
      <vt:lpstr>Recap</vt:lpstr>
      <vt:lpstr>Interceptors for gRPC applications</vt:lpstr>
      <vt:lpstr>gRPC Applications</vt:lpstr>
      <vt:lpstr>Unary-Unary gRPC Applications</vt:lpstr>
      <vt:lpstr>A gRPC service</vt:lpstr>
      <vt:lpstr>A logging interceptor</vt:lpstr>
      <vt:lpstr>Integrating the interceptor(s)</vt:lpstr>
      <vt:lpstr>Bidirectional streaming gRPC Applications</vt:lpstr>
      <vt:lpstr>A bidi streaming RPC method</vt:lpstr>
      <vt:lpstr>A logging interceptor</vt:lpstr>
      <vt:lpstr>PowerPoint Presentation</vt:lpstr>
      <vt:lpstr>Server logs</vt:lpstr>
      <vt:lpstr>Key takeaways</vt:lpstr>
      <vt:lpstr>My PyCon US 2022 Talk</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subject/>
  <dc:creator>Amit Saha</dc:creator>
  <cp:keywords/>
  <dc:description/>
  <cp:lastModifiedBy>Amit Saha</cp:lastModifiedBy>
  <cp:revision>977</cp:revision>
  <cp:lastPrinted>2022-08-18T02:42:53Z</cp:lastPrinted>
  <dcterms:created xsi:type="dcterms:W3CDTF">2022-03-25T03:07:18Z</dcterms:created>
  <dcterms:modified xsi:type="dcterms:W3CDTF">2022-08-20T04:30:23Z</dcterms:modified>
  <cp:category/>
</cp:coreProperties>
</file>