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1" r:id="rId1"/>
  </p:sldMasterIdLst>
  <p:notesMasterIdLst>
    <p:notesMasterId r:id="rId46"/>
  </p:notesMasterIdLst>
  <p:sldIdLst>
    <p:sldId id="256" r:id="rId2"/>
    <p:sldId id="257" r:id="rId3"/>
    <p:sldId id="340" r:id="rId4"/>
    <p:sldId id="260" r:id="rId5"/>
    <p:sldId id="270" r:id="rId6"/>
    <p:sldId id="266" r:id="rId7"/>
    <p:sldId id="345" r:id="rId8"/>
    <p:sldId id="369" r:id="rId9"/>
    <p:sldId id="346" r:id="rId10"/>
    <p:sldId id="355" r:id="rId11"/>
    <p:sldId id="305" r:id="rId12"/>
    <p:sldId id="375" r:id="rId13"/>
    <p:sldId id="376" r:id="rId14"/>
    <p:sldId id="352" r:id="rId15"/>
    <p:sldId id="353" r:id="rId16"/>
    <p:sldId id="319" r:id="rId17"/>
    <p:sldId id="377" r:id="rId18"/>
    <p:sldId id="321" r:id="rId19"/>
    <p:sldId id="372" r:id="rId20"/>
    <p:sldId id="371" r:id="rId21"/>
    <p:sldId id="271" r:id="rId22"/>
    <p:sldId id="360" r:id="rId23"/>
    <p:sldId id="361" r:id="rId24"/>
    <p:sldId id="330" r:id="rId25"/>
    <p:sldId id="335" r:id="rId26"/>
    <p:sldId id="381" r:id="rId27"/>
    <p:sldId id="383" r:id="rId28"/>
    <p:sldId id="384" r:id="rId29"/>
    <p:sldId id="385" r:id="rId30"/>
    <p:sldId id="386" r:id="rId31"/>
    <p:sldId id="387" r:id="rId32"/>
    <p:sldId id="388" r:id="rId33"/>
    <p:sldId id="392" r:id="rId34"/>
    <p:sldId id="393" r:id="rId35"/>
    <p:sldId id="394" r:id="rId36"/>
    <p:sldId id="398" r:id="rId37"/>
    <p:sldId id="395" r:id="rId38"/>
    <p:sldId id="397" r:id="rId39"/>
    <p:sldId id="399" r:id="rId40"/>
    <p:sldId id="400" r:id="rId41"/>
    <p:sldId id="401" r:id="rId42"/>
    <p:sldId id="402" r:id="rId43"/>
    <p:sldId id="258" r:id="rId44"/>
    <p:sldId id="40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244"/>
    <p:restoredTop sz="86761"/>
  </p:normalViewPr>
  <p:slideViewPr>
    <p:cSldViewPr snapToGrid="0" snapToObjects="1">
      <p:cViewPr varScale="1">
        <p:scale>
          <a:sx n="106" d="100"/>
          <a:sy n="106" d="100"/>
        </p:scale>
        <p:origin x="1104" y="184"/>
      </p:cViewPr>
      <p:guideLst/>
    </p:cSldViewPr>
  </p:slideViewPr>
  <p:outlineViewPr>
    <p:cViewPr>
      <p:scale>
        <a:sx n="33" d="100"/>
        <a:sy n="33" d="100"/>
      </p:scale>
      <p:origin x="0" y="-5144"/>
    </p:cViewPr>
  </p:outlin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BF5C7-321E-4530-9003-DCB6A703D336}"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n-US"/>
        </a:p>
      </dgm:t>
    </dgm:pt>
    <dgm:pt modelId="{74AEDE69-E033-4BAE-BC1E-096ECB2B1165}">
      <dgm:prSet/>
      <dgm:spPr>
        <a:solidFill>
          <a:schemeClr val="tx2"/>
        </a:solidFill>
      </dgm:spPr>
      <dgm:t>
        <a:bodyPr/>
        <a:lstStyle/>
        <a:p>
          <a:r>
            <a:rPr lang="en-US" dirty="0"/>
            <a:t>Middleware in Computing</a:t>
          </a:r>
        </a:p>
      </dgm:t>
    </dgm:pt>
    <dgm:pt modelId="{398B22EA-ACB8-4599-9920-89B6AABC3E39}" type="parTrans" cxnId="{B850C454-5B7A-42B8-B95C-4DEFD8E41DB6}">
      <dgm:prSet/>
      <dgm:spPr/>
      <dgm:t>
        <a:bodyPr/>
        <a:lstStyle/>
        <a:p>
          <a:endParaRPr lang="en-US"/>
        </a:p>
      </dgm:t>
    </dgm:pt>
    <dgm:pt modelId="{ABB68649-A115-42CA-B1BA-94E1EE294CB8}" type="sibTrans" cxnId="{B850C454-5B7A-42B8-B95C-4DEFD8E41DB6}">
      <dgm:prSet/>
      <dgm:spPr/>
      <dgm:t>
        <a:bodyPr/>
        <a:lstStyle/>
        <a:p>
          <a:endParaRPr lang="en-US"/>
        </a:p>
      </dgm:t>
    </dgm:pt>
    <dgm:pt modelId="{FD471756-603F-4BB9-A0FA-5BB42998E74D}">
      <dgm:prSet/>
      <dgm:spPr>
        <a:solidFill>
          <a:schemeClr val="tx2"/>
        </a:solidFill>
      </dgm:spPr>
      <dgm:t>
        <a:bodyPr/>
        <a:lstStyle/>
        <a:p>
          <a:r>
            <a:rPr lang="en-US" dirty="0"/>
            <a:t>WSGI Middleware</a:t>
          </a:r>
        </a:p>
      </dgm:t>
    </dgm:pt>
    <dgm:pt modelId="{D51A0915-F16A-4D70-8658-AED73A0A8C97}" type="parTrans" cxnId="{80398615-E690-4EDD-8301-17468B318F80}">
      <dgm:prSet/>
      <dgm:spPr/>
      <dgm:t>
        <a:bodyPr/>
        <a:lstStyle/>
        <a:p>
          <a:endParaRPr lang="en-US"/>
        </a:p>
      </dgm:t>
    </dgm:pt>
    <dgm:pt modelId="{DFCFC30A-238E-4C17-8162-01085CDA9AE5}" type="sibTrans" cxnId="{80398615-E690-4EDD-8301-17468B318F80}">
      <dgm:prSet/>
      <dgm:spPr/>
      <dgm:t>
        <a:bodyPr/>
        <a:lstStyle/>
        <a:p>
          <a:endParaRPr lang="en-US"/>
        </a:p>
      </dgm:t>
    </dgm:pt>
    <dgm:pt modelId="{CB2CFEDC-E099-6840-8D82-88E0492F31E0}">
      <dgm:prSet/>
      <dgm:spPr>
        <a:solidFill>
          <a:schemeClr val="tx2"/>
        </a:solidFill>
      </dgm:spPr>
      <dgm:t>
        <a:bodyPr/>
        <a:lstStyle/>
        <a:p>
          <a:r>
            <a:rPr lang="en-US" dirty="0" err="1"/>
            <a:t>gRPC</a:t>
          </a:r>
          <a:r>
            <a:rPr lang="en-US" dirty="0"/>
            <a:t> Middleware</a:t>
          </a:r>
        </a:p>
      </dgm:t>
    </dgm:pt>
    <dgm:pt modelId="{D7467DBC-68D5-EF4C-8403-CF48519C279F}" type="parTrans" cxnId="{F0F36231-ECE7-E146-A42F-3F11FAF31C4E}">
      <dgm:prSet/>
      <dgm:spPr/>
      <dgm:t>
        <a:bodyPr/>
        <a:lstStyle/>
        <a:p>
          <a:endParaRPr lang="en-GB"/>
        </a:p>
      </dgm:t>
    </dgm:pt>
    <dgm:pt modelId="{C0BC61F3-BDB1-E342-A8C3-F4BF6D82736E}" type="sibTrans" cxnId="{F0F36231-ECE7-E146-A42F-3F11FAF31C4E}">
      <dgm:prSet/>
      <dgm:spPr/>
      <dgm:t>
        <a:bodyPr/>
        <a:lstStyle/>
        <a:p>
          <a:endParaRPr lang="en-GB"/>
        </a:p>
      </dgm:t>
    </dgm:pt>
    <dgm:pt modelId="{71897A3C-610B-4971-BEFE-A03A166E237B}">
      <dgm:prSet/>
      <dgm:spPr>
        <a:solidFill>
          <a:schemeClr val="tx2"/>
        </a:solidFill>
      </dgm:spPr>
      <dgm:t>
        <a:bodyPr/>
        <a:lstStyle/>
        <a:p>
          <a:r>
            <a:rPr lang="en-US" dirty="0"/>
            <a:t>ASGI Middleware</a:t>
          </a:r>
        </a:p>
      </dgm:t>
    </dgm:pt>
    <dgm:pt modelId="{8CDD65CB-1C8A-49CB-998B-D5DCEDA70D89}" type="sibTrans" cxnId="{445813D6-DF91-418E-A345-2D4B77230824}">
      <dgm:prSet/>
      <dgm:spPr/>
      <dgm:t>
        <a:bodyPr/>
        <a:lstStyle/>
        <a:p>
          <a:endParaRPr lang="en-US"/>
        </a:p>
      </dgm:t>
    </dgm:pt>
    <dgm:pt modelId="{36861219-4137-4A3B-A077-A43DC92AC61E}" type="parTrans" cxnId="{445813D6-DF91-418E-A345-2D4B77230824}">
      <dgm:prSet/>
      <dgm:spPr/>
      <dgm:t>
        <a:bodyPr/>
        <a:lstStyle/>
        <a:p>
          <a:endParaRPr lang="en-US"/>
        </a:p>
      </dgm:t>
    </dgm:pt>
    <dgm:pt modelId="{251BF79C-4B1D-384B-A8E7-1DADA18F0D36}" type="pres">
      <dgm:prSet presAssocID="{B80BF5C7-321E-4530-9003-DCB6A703D336}" presName="diagram" presStyleCnt="0">
        <dgm:presLayoutVars>
          <dgm:chPref val="1"/>
          <dgm:dir/>
          <dgm:animOne val="branch"/>
          <dgm:animLvl val="lvl"/>
          <dgm:resizeHandles/>
        </dgm:presLayoutVars>
      </dgm:prSet>
      <dgm:spPr/>
    </dgm:pt>
    <dgm:pt modelId="{26819FCD-B55D-8346-911E-D48AAD30015E}" type="pres">
      <dgm:prSet presAssocID="{74AEDE69-E033-4BAE-BC1E-096ECB2B1165}" presName="root" presStyleCnt="0"/>
      <dgm:spPr/>
    </dgm:pt>
    <dgm:pt modelId="{40B7ED22-8B6B-3240-87DA-8DDDEAB95BDB}" type="pres">
      <dgm:prSet presAssocID="{74AEDE69-E033-4BAE-BC1E-096ECB2B1165}" presName="rootComposite" presStyleCnt="0"/>
      <dgm:spPr/>
    </dgm:pt>
    <dgm:pt modelId="{93ACCA79-51C3-0240-BF43-ADA83D0B8B64}" type="pres">
      <dgm:prSet presAssocID="{74AEDE69-E033-4BAE-BC1E-096ECB2B1165}" presName="rootText" presStyleLbl="node1" presStyleIdx="0" presStyleCnt="4"/>
      <dgm:spPr/>
    </dgm:pt>
    <dgm:pt modelId="{5ED1C187-A455-6644-BCB6-A984D8A10623}" type="pres">
      <dgm:prSet presAssocID="{74AEDE69-E033-4BAE-BC1E-096ECB2B1165}" presName="rootConnector" presStyleLbl="node1" presStyleIdx="0" presStyleCnt="4"/>
      <dgm:spPr/>
    </dgm:pt>
    <dgm:pt modelId="{EBA9180E-A76D-984D-A736-5F7A8278C119}" type="pres">
      <dgm:prSet presAssocID="{74AEDE69-E033-4BAE-BC1E-096ECB2B1165}" presName="childShape" presStyleCnt="0"/>
      <dgm:spPr/>
    </dgm:pt>
    <dgm:pt modelId="{EF34A2BE-2B90-434D-A966-C252EC22C1F8}" type="pres">
      <dgm:prSet presAssocID="{FD471756-603F-4BB9-A0FA-5BB42998E74D}" presName="root" presStyleCnt="0"/>
      <dgm:spPr/>
    </dgm:pt>
    <dgm:pt modelId="{475DC76F-E673-1742-A9CE-C5520835FD3F}" type="pres">
      <dgm:prSet presAssocID="{FD471756-603F-4BB9-A0FA-5BB42998E74D}" presName="rootComposite" presStyleCnt="0"/>
      <dgm:spPr/>
    </dgm:pt>
    <dgm:pt modelId="{F95CD12B-A183-3448-A894-603662F01A28}" type="pres">
      <dgm:prSet presAssocID="{FD471756-603F-4BB9-A0FA-5BB42998E74D}" presName="rootText" presStyleLbl="node1" presStyleIdx="1" presStyleCnt="4"/>
      <dgm:spPr/>
    </dgm:pt>
    <dgm:pt modelId="{3C8B214C-E92B-7142-8B75-043967A49E26}" type="pres">
      <dgm:prSet presAssocID="{FD471756-603F-4BB9-A0FA-5BB42998E74D}" presName="rootConnector" presStyleLbl="node1" presStyleIdx="1" presStyleCnt="4"/>
      <dgm:spPr/>
    </dgm:pt>
    <dgm:pt modelId="{AC93517A-1FC6-2B40-AB71-FE6DBE1CF31D}" type="pres">
      <dgm:prSet presAssocID="{FD471756-603F-4BB9-A0FA-5BB42998E74D}" presName="childShape" presStyleCnt="0"/>
      <dgm:spPr/>
    </dgm:pt>
    <dgm:pt modelId="{96B160B5-1102-BD41-B78A-827E8B1E7EC5}" type="pres">
      <dgm:prSet presAssocID="{71897A3C-610B-4971-BEFE-A03A166E237B}" presName="root" presStyleCnt="0"/>
      <dgm:spPr/>
    </dgm:pt>
    <dgm:pt modelId="{4561DA84-B1A7-7740-8CDB-16836D807B75}" type="pres">
      <dgm:prSet presAssocID="{71897A3C-610B-4971-BEFE-A03A166E237B}" presName="rootComposite" presStyleCnt="0"/>
      <dgm:spPr/>
    </dgm:pt>
    <dgm:pt modelId="{5D19064A-759C-DC40-8C45-5EBB148E13EC}" type="pres">
      <dgm:prSet presAssocID="{71897A3C-610B-4971-BEFE-A03A166E237B}" presName="rootText" presStyleLbl="node1" presStyleIdx="2" presStyleCnt="4"/>
      <dgm:spPr/>
    </dgm:pt>
    <dgm:pt modelId="{95B8D1C5-02C8-0148-A007-F604A6B56F88}" type="pres">
      <dgm:prSet presAssocID="{71897A3C-610B-4971-BEFE-A03A166E237B}" presName="rootConnector" presStyleLbl="node1" presStyleIdx="2" presStyleCnt="4"/>
      <dgm:spPr/>
    </dgm:pt>
    <dgm:pt modelId="{826D1E37-D721-3E47-9BD9-C6C2A843107F}" type="pres">
      <dgm:prSet presAssocID="{71897A3C-610B-4971-BEFE-A03A166E237B}" presName="childShape" presStyleCnt="0"/>
      <dgm:spPr/>
    </dgm:pt>
    <dgm:pt modelId="{CA0D5D43-C03A-5D41-9C96-C833DF1D524C}" type="pres">
      <dgm:prSet presAssocID="{CB2CFEDC-E099-6840-8D82-88E0492F31E0}" presName="root" presStyleCnt="0"/>
      <dgm:spPr/>
    </dgm:pt>
    <dgm:pt modelId="{313C679D-330C-294C-95FD-10BC954A5FCE}" type="pres">
      <dgm:prSet presAssocID="{CB2CFEDC-E099-6840-8D82-88E0492F31E0}" presName="rootComposite" presStyleCnt="0"/>
      <dgm:spPr/>
    </dgm:pt>
    <dgm:pt modelId="{5C964300-4E01-DD4C-8CB4-BB8A1335A612}" type="pres">
      <dgm:prSet presAssocID="{CB2CFEDC-E099-6840-8D82-88E0492F31E0}" presName="rootText" presStyleLbl="node1" presStyleIdx="3" presStyleCnt="4"/>
      <dgm:spPr/>
    </dgm:pt>
    <dgm:pt modelId="{3D8D62E9-2B4B-364C-B033-5E8D913F0AA8}" type="pres">
      <dgm:prSet presAssocID="{CB2CFEDC-E099-6840-8D82-88E0492F31E0}" presName="rootConnector" presStyleLbl="node1" presStyleIdx="3" presStyleCnt="4"/>
      <dgm:spPr/>
    </dgm:pt>
    <dgm:pt modelId="{F4A26A59-0EFE-C742-B9BC-B97DEB29133F}" type="pres">
      <dgm:prSet presAssocID="{CB2CFEDC-E099-6840-8D82-88E0492F31E0}" presName="childShape" presStyleCnt="0"/>
      <dgm:spPr/>
    </dgm:pt>
  </dgm:ptLst>
  <dgm:cxnLst>
    <dgm:cxn modelId="{5F8A5D0E-6907-544A-9F06-86ECF5C6F8E2}" type="presOf" srcId="{CB2CFEDC-E099-6840-8D82-88E0492F31E0}" destId="{3D8D62E9-2B4B-364C-B033-5E8D913F0AA8}" srcOrd="1" destOrd="0" presId="urn:microsoft.com/office/officeart/2005/8/layout/hierarchy3"/>
    <dgm:cxn modelId="{80398615-E690-4EDD-8301-17468B318F80}" srcId="{B80BF5C7-321E-4530-9003-DCB6A703D336}" destId="{FD471756-603F-4BB9-A0FA-5BB42998E74D}" srcOrd="1" destOrd="0" parTransId="{D51A0915-F16A-4D70-8658-AED73A0A8C97}" sibTransId="{DFCFC30A-238E-4C17-8162-01085CDA9AE5}"/>
    <dgm:cxn modelId="{F0F36231-ECE7-E146-A42F-3F11FAF31C4E}" srcId="{B80BF5C7-321E-4530-9003-DCB6A703D336}" destId="{CB2CFEDC-E099-6840-8D82-88E0492F31E0}" srcOrd="3" destOrd="0" parTransId="{D7467DBC-68D5-EF4C-8403-CF48519C279F}" sibTransId="{C0BC61F3-BDB1-E342-A8C3-F4BF6D82736E}"/>
    <dgm:cxn modelId="{82106739-AA2B-C749-9C44-10B4EA1FF581}" type="presOf" srcId="{CB2CFEDC-E099-6840-8D82-88E0492F31E0}" destId="{5C964300-4E01-DD4C-8CB4-BB8A1335A612}" srcOrd="0" destOrd="0" presId="urn:microsoft.com/office/officeart/2005/8/layout/hierarchy3"/>
    <dgm:cxn modelId="{B850C454-5B7A-42B8-B95C-4DEFD8E41DB6}" srcId="{B80BF5C7-321E-4530-9003-DCB6A703D336}" destId="{74AEDE69-E033-4BAE-BC1E-096ECB2B1165}" srcOrd="0" destOrd="0" parTransId="{398B22EA-ACB8-4599-9920-89B6AABC3E39}" sibTransId="{ABB68649-A115-42CA-B1BA-94E1EE294CB8}"/>
    <dgm:cxn modelId="{12D25272-253C-6346-B1F8-F80827D41AE6}" type="presOf" srcId="{71897A3C-610B-4971-BEFE-A03A166E237B}" destId="{5D19064A-759C-DC40-8C45-5EBB148E13EC}" srcOrd="0" destOrd="0" presId="urn:microsoft.com/office/officeart/2005/8/layout/hierarchy3"/>
    <dgm:cxn modelId="{DD6CBD79-7C3F-5142-9851-0B9B5E8BA3CD}" type="presOf" srcId="{B80BF5C7-321E-4530-9003-DCB6A703D336}" destId="{251BF79C-4B1D-384B-A8E7-1DADA18F0D36}" srcOrd="0" destOrd="0" presId="urn:microsoft.com/office/officeart/2005/8/layout/hierarchy3"/>
    <dgm:cxn modelId="{8FE81D87-D760-7642-939F-F56041128655}" type="presOf" srcId="{71897A3C-610B-4971-BEFE-A03A166E237B}" destId="{95B8D1C5-02C8-0148-A007-F604A6B56F88}" srcOrd="1" destOrd="0" presId="urn:microsoft.com/office/officeart/2005/8/layout/hierarchy3"/>
    <dgm:cxn modelId="{4F5557A1-21EB-854D-A562-7711ED298626}" type="presOf" srcId="{74AEDE69-E033-4BAE-BC1E-096ECB2B1165}" destId="{93ACCA79-51C3-0240-BF43-ADA83D0B8B64}" srcOrd="0" destOrd="0" presId="urn:microsoft.com/office/officeart/2005/8/layout/hierarchy3"/>
    <dgm:cxn modelId="{445813D6-DF91-418E-A345-2D4B77230824}" srcId="{B80BF5C7-321E-4530-9003-DCB6A703D336}" destId="{71897A3C-610B-4971-BEFE-A03A166E237B}" srcOrd="2" destOrd="0" parTransId="{36861219-4137-4A3B-A077-A43DC92AC61E}" sibTransId="{8CDD65CB-1C8A-49CB-998B-D5DCEDA70D89}"/>
    <dgm:cxn modelId="{357B35D8-AF20-3B42-A0AC-13505F3AFAEB}" type="presOf" srcId="{FD471756-603F-4BB9-A0FA-5BB42998E74D}" destId="{3C8B214C-E92B-7142-8B75-043967A49E26}" srcOrd="1" destOrd="0" presId="urn:microsoft.com/office/officeart/2005/8/layout/hierarchy3"/>
    <dgm:cxn modelId="{C13071E0-AB67-D84E-8A9D-5C266A02CF42}" type="presOf" srcId="{74AEDE69-E033-4BAE-BC1E-096ECB2B1165}" destId="{5ED1C187-A455-6644-BCB6-A984D8A10623}" srcOrd="1" destOrd="0" presId="urn:microsoft.com/office/officeart/2005/8/layout/hierarchy3"/>
    <dgm:cxn modelId="{608C04E2-FEF5-CC46-8AFA-5E345894D28F}" type="presOf" srcId="{FD471756-603F-4BB9-A0FA-5BB42998E74D}" destId="{F95CD12B-A183-3448-A894-603662F01A28}" srcOrd="0" destOrd="0" presId="urn:microsoft.com/office/officeart/2005/8/layout/hierarchy3"/>
    <dgm:cxn modelId="{8433F1D2-025A-BE43-AA34-9039896F3E0D}" type="presParOf" srcId="{251BF79C-4B1D-384B-A8E7-1DADA18F0D36}" destId="{26819FCD-B55D-8346-911E-D48AAD30015E}" srcOrd="0" destOrd="0" presId="urn:microsoft.com/office/officeart/2005/8/layout/hierarchy3"/>
    <dgm:cxn modelId="{50C6B349-3879-214B-8317-EB055AC382A1}" type="presParOf" srcId="{26819FCD-B55D-8346-911E-D48AAD30015E}" destId="{40B7ED22-8B6B-3240-87DA-8DDDEAB95BDB}" srcOrd="0" destOrd="0" presId="urn:microsoft.com/office/officeart/2005/8/layout/hierarchy3"/>
    <dgm:cxn modelId="{A6F90B1D-1BE7-8846-806B-4AC48DEC132C}" type="presParOf" srcId="{40B7ED22-8B6B-3240-87DA-8DDDEAB95BDB}" destId="{93ACCA79-51C3-0240-BF43-ADA83D0B8B64}" srcOrd="0" destOrd="0" presId="urn:microsoft.com/office/officeart/2005/8/layout/hierarchy3"/>
    <dgm:cxn modelId="{81ADCBF9-075A-7740-A913-1EF01BB12EDA}" type="presParOf" srcId="{40B7ED22-8B6B-3240-87DA-8DDDEAB95BDB}" destId="{5ED1C187-A455-6644-BCB6-A984D8A10623}" srcOrd="1" destOrd="0" presId="urn:microsoft.com/office/officeart/2005/8/layout/hierarchy3"/>
    <dgm:cxn modelId="{98FE57E5-326A-A24C-98D1-52E1470CCD43}" type="presParOf" srcId="{26819FCD-B55D-8346-911E-D48AAD30015E}" destId="{EBA9180E-A76D-984D-A736-5F7A8278C119}" srcOrd="1" destOrd="0" presId="urn:microsoft.com/office/officeart/2005/8/layout/hierarchy3"/>
    <dgm:cxn modelId="{6262E640-4CC4-8D46-9043-3661352EA69E}" type="presParOf" srcId="{251BF79C-4B1D-384B-A8E7-1DADA18F0D36}" destId="{EF34A2BE-2B90-434D-A966-C252EC22C1F8}" srcOrd="1" destOrd="0" presId="urn:microsoft.com/office/officeart/2005/8/layout/hierarchy3"/>
    <dgm:cxn modelId="{1F3EB565-1E96-7241-8588-7B8BDEDFBF5E}" type="presParOf" srcId="{EF34A2BE-2B90-434D-A966-C252EC22C1F8}" destId="{475DC76F-E673-1742-A9CE-C5520835FD3F}" srcOrd="0" destOrd="0" presId="urn:microsoft.com/office/officeart/2005/8/layout/hierarchy3"/>
    <dgm:cxn modelId="{2B2992CE-98DA-4245-9467-A918A2D41412}" type="presParOf" srcId="{475DC76F-E673-1742-A9CE-C5520835FD3F}" destId="{F95CD12B-A183-3448-A894-603662F01A28}" srcOrd="0" destOrd="0" presId="urn:microsoft.com/office/officeart/2005/8/layout/hierarchy3"/>
    <dgm:cxn modelId="{E1844DF6-28BC-794E-A479-87FC4460C167}" type="presParOf" srcId="{475DC76F-E673-1742-A9CE-C5520835FD3F}" destId="{3C8B214C-E92B-7142-8B75-043967A49E26}" srcOrd="1" destOrd="0" presId="urn:microsoft.com/office/officeart/2005/8/layout/hierarchy3"/>
    <dgm:cxn modelId="{CD6E8B2A-4B32-1941-AFEE-8D97A1590720}" type="presParOf" srcId="{EF34A2BE-2B90-434D-A966-C252EC22C1F8}" destId="{AC93517A-1FC6-2B40-AB71-FE6DBE1CF31D}" srcOrd="1" destOrd="0" presId="urn:microsoft.com/office/officeart/2005/8/layout/hierarchy3"/>
    <dgm:cxn modelId="{C9E6E240-64A9-4545-8F4E-D0CC741C8E1E}" type="presParOf" srcId="{251BF79C-4B1D-384B-A8E7-1DADA18F0D36}" destId="{96B160B5-1102-BD41-B78A-827E8B1E7EC5}" srcOrd="2" destOrd="0" presId="urn:microsoft.com/office/officeart/2005/8/layout/hierarchy3"/>
    <dgm:cxn modelId="{3CD95186-CB1C-D04B-A1BC-1C0BCA7318D2}" type="presParOf" srcId="{96B160B5-1102-BD41-B78A-827E8B1E7EC5}" destId="{4561DA84-B1A7-7740-8CDB-16836D807B75}" srcOrd="0" destOrd="0" presId="urn:microsoft.com/office/officeart/2005/8/layout/hierarchy3"/>
    <dgm:cxn modelId="{95041673-8307-9942-B0CF-AC0DCC4C5885}" type="presParOf" srcId="{4561DA84-B1A7-7740-8CDB-16836D807B75}" destId="{5D19064A-759C-DC40-8C45-5EBB148E13EC}" srcOrd="0" destOrd="0" presId="urn:microsoft.com/office/officeart/2005/8/layout/hierarchy3"/>
    <dgm:cxn modelId="{7404B4F4-E212-F542-A7A1-7E581BA427E6}" type="presParOf" srcId="{4561DA84-B1A7-7740-8CDB-16836D807B75}" destId="{95B8D1C5-02C8-0148-A007-F604A6B56F88}" srcOrd="1" destOrd="0" presId="urn:microsoft.com/office/officeart/2005/8/layout/hierarchy3"/>
    <dgm:cxn modelId="{A1862857-B054-4A4C-93EF-38584A316AAD}" type="presParOf" srcId="{96B160B5-1102-BD41-B78A-827E8B1E7EC5}" destId="{826D1E37-D721-3E47-9BD9-C6C2A843107F}" srcOrd="1" destOrd="0" presId="urn:microsoft.com/office/officeart/2005/8/layout/hierarchy3"/>
    <dgm:cxn modelId="{2895BDC1-A988-784A-943A-1FDBEA63D6CF}" type="presParOf" srcId="{251BF79C-4B1D-384B-A8E7-1DADA18F0D36}" destId="{CA0D5D43-C03A-5D41-9C96-C833DF1D524C}" srcOrd="3" destOrd="0" presId="urn:microsoft.com/office/officeart/2005/8/layout/hierarchy3"/>
    <dgm:cxn modelId="{BFEF97D5-DB54-554E-91D4-1CF1A30C072E}" type="presParOf" srcId="{CA0D5D43-C03A-5D41-9C96-C833DF1D524C}" destId="{313C679D-330C-294C-95FD-10BC954A5FCE}" srcOrd="0" destOrd="0" presId="urn:microsoft.com/office/officeart/2005/8/layout/hierarchy3"/>
    <dgm:cxn modelId="{77148407-71A6-2145-94C4-ED4DF650338E}" type="presParOf" srcId="{313C679D-330C-294C-95FD-10BC954A5FCE}" destId="{5C964300-4E01-DD4C-8CB4-BB8A1335A612}" srcOrd="0" destOrd="0" presId="urn:microsoft.com/office/officeart/2005/8/layout/hierarchy3"/>
    <dgm:cxn modelId="{A9516A44-61DE-E34C-89CF-404E606EA326}" type="presParOf" srcId="{313C679D-330C-294C-95FD-10BC954A5FCE}" destId="{3D8D62E9-2B4B-364C-B033-5E8D913F0AA8}" srcOrd="1" destOrd="0" presId="urn:microsoft.com/office/officeart/2005/8/layout/hierarchy3"/>
    <dgm:cxn modelId="{4D49370E-F5E8-7F47-BF12-FE1745ABDF0D}" type="presParOf" srcId="{CA0D5D43-C03A-5D41-9C96-C833DF1D524C}" destId="{F4A26A59-0EFE-C742-B9BC-B97DEB29133F}"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C7B4B4-5827-4B4F-B3C6-3D387F882A1A}"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1A874430-B048-4560-93F3-DF0A4BA3F63D}">
      <dgm:prSet/>
      <dgm:spPr>
        <a:solidFill>
          <a:schemeClr val="tx2"/>
        </a:solidFill>
      </dgm:spPr>
      <dgm:t>
        <a:bodyPr/>
        <a:lstStyle/>
        <a:p>
          <a:r>
            <a:rPr lang="en-US" dirty="0"/>
            <a:t>Web application middleware can be defined generally as an </a:t>
          </a:r>
          <a:r>
            <a:rPr lang="en-US" u="sng" dirty="0"/>
            <a:t>WSGI or ASGI</a:t>
          </a:r>
          <a:r>
            <a:rPr lang="en-US" dirty="0"/>
            <a:t> application or be framework specific</a:t>
          </a:r>
          <a:endParaRPr lang="en-US" u="sng" dirty="0"/>
        </a:p>
      </dgm:t>
    </dgm:pt>
    <dgm:pt modelId="{940E5B03-9C6A-48C6-B1B9-3E8AD55EC534}" type="parTrans" cxnId="{2A816A14-156E-4259-B4C7-419EED0B85A9}">
      <dgm:prSet/>
      <dgm:spPr/>
      <dgm:t>
        <a:bodyPr/>
        <a:lstStyle/>
        <a:p>
          <a:endParaRPr lang="en-US"/>
        </a:p>
      </dgm:t>
    </dgm:pt>
    <dgm:pt modelId="{7A9D4D5C-5A09-4B06-929F-0F622FC92DA8}" type="sibTrans" cxnId="{2A816A14-156E-4259-B4C7-419EED0B85A9}">
      <dgm:prSet phldrT="01" phldr="0"/>
      <dgm:spPr/>
      <dgm:t>
        <a:bodyPr/>
        <a:lstStyle/>
        <a:p>
          <a:r>
            <a:rPr lang="en-US"/>
            <a:t>01</a:t>
          </a:r>
        </a:p>
      </dgm:t>
    </dgm:pt>
    <dgm:pt modelId="{43D7351E-42AD-4236-9411-10222017795B}">
      <dgm:prSet/>
      <dgm:spPr>
        <a:solidFill>
          <a:schemeClr val="tx2"/>
        </a:solidFill>
      </dgm:spPr>
      <dgm:t>
        <a:bodyPr/>
        <a:lstStyle/>
        <a:p>
          <a:r>
            <a:rPr lang="en-US" dirty="0"/>
            <a:t>Code that’s acting as </a:t>
          </a:r>
          <a:r>
            <a:rPr lang="en-US" u="sng" dirty="0"/>
            <a:t>both</a:t>
          </a:r>
          <a:r>
            <a:rPr lang="en-US" dirty="0"/>
            <a:t> a client and a server</a:t>
          </a:r>
        </a:p>
      </dgm:t>
    </dgm:pt>
    <dgm:pt modelId="{26E665EE-C2BE-46EE-90F8-163FFD0CAB1C}" type="parTrans" cxnId="{71BF59C2-EFFF-45B1-A705-246D6D0567BC}">
      <dgm:prSet/>
      <dgm:spPr/>
      <dgm:t>
        <a:bodyPr/>
        <a:lstStyle/>
        <a:p>
          <a:endParaRPr lang="en-US"/>
        </a:p>
      </dgm:t>
    </dgm:pt>
    <dgm:pt modelId="{E70530F4-3FE4-467F-B057-F0213E3C631C}" type="sibTrans" cxnId="{71BF59C2-EFFF-45B1-A705-246D6D0567BC}">
      <dgm:prSet phldrT="03" phldr="0"/>
      <dgm:spPr/>
      <dgm:t>
        <a:bodyPr/>
        <a:lstStyle/>
        <a:p>
          <a:r>
            <a:rPr lang="en-US"/>
            <a:t>03</a:t>
          </a:r>
        </a:p>
      </dgm:t>
    </dgm:pt>
    <dgm:pt modelId="{F64B3072-C7F7-4BC9-B24B-806F70D64703}">
      <dgm:prSet/>
      <dgm:spPr>
        <a:solidFill>
          <a:schemeClr val="tx2"/>
        </a:solidFill>
      </dgm:spPr>
      <dgm:t>
        <a:bodyPr/>
        <a:lstStyle/>
        <a:p>
          <a:r>
            <a:rPr lang="en-US" dirty="0"/>
            <a:t>Enables </a:t>
          </a:r>
          <a:r>
            <a:rPr lang="en-US" u="sng" dirty="0"/>
            <a:t>decoupling</a:t>
          </a:r>
          <a:r>
            <a:rPr lang="en-US" dirty="0"/>
            <a:t> and </a:t>
          </a:r>
          <a:r>
            <a:rPr lang="en-US" u="sng" dirty="0"/>
            <a:t>sharing</a:t>
          </a:r>
          <a:r>
            <a:rPr lang="en-US" dirty="0"/>
            <a:t> of non-functional requirements</a:t>
          </a:r>
        </a:p>
      </dgm:t>
    </dgm:pt>
    <dgm:pt modelId="{F297274B-21F0-4929-9C28-4C55D8C8E443}" type="parTrans" cxnId="{35AFA85A-9A39-46DB-98B3-737475ABB680}">
      <dgm:prSet/>
      <dgm:spPr/>
      <dgm:t>
        <a:bodyPr/>
        <a:lstStyle/>
        <a:p>
          <a:endParaRPr lang="en-US"/>
        </a:p>
      </dgm:t>
    </dgm:pt>
    <dgm:pt modelId="{B3F9B52B-4AEA-4E34-B626-0E35CEFA4EBD}" type="sibTrans" cxnId="{35AFA85A-9A39-46DB-98B3-737475ABB680}">
      <dgm:prSet phldrT="04" phldr="0"/>
      <dgm:spPr/>
      <dgm:t>
        <a:bodyPr/>
        <a:lstStyle/>
        <a:p>
          <a:r>
            <a:rPr lang="en-US"/>
            <a:t>04</a:t>
          </a:r>
        </a:p>
      </dgm:t>
    </dgm:pt>
    <dgm:pt modelId="{EE722135-95E9-A048-89A6-929A1027D0AD}">
      <dgm:prSet/>
      <dgm:spPr>
        <a:solidFill>
          <a:schemeClr val="tx2"/>
        </a:solidFill>
      </dgm:spPr>
      <dgm:t>
        <a:bodyPr/>
        <a:lstStyle/>
        <a:p>
          <a:r>
            <a:rPr lang="en-US" u="sng" dirty="0" err="1"/>
            <a:t>gRPC</a:t>
          </a:r>
          <a:r>
            <a:rPr lang="en-US" u="sng" dirty="0"/>
            <a:t> interceptors</a:t>
          </a:r>
          <a:r>
            <a:rPr lang="en-US" dirty="0"/>
            <a:t> is used to implement middleware in server and client applications</a:t>
          </a:r>
        </a:p>
      </dgm:t>
    </dgm:pt>
    <dgm:pt modelId="{99D77CFB-A8C1-BC46-834F-281523EC0765}" type="parTrans" cxnId="{FDAF2A1D-AFFE-A441-8A16-95C187AADDB4}">
      <dgm:prSet/>
      <dgm:spPr/>
      <dgm:t>
        <a:bodyPr/>
        <a:lstStyle/>
        <a:p>
          <a:endParaRPr lang="en-GB"/>
        </a:p>
      </dgm:t>
    </dgm:pt>
    <dgm:pt modelId="{C2FD774F-678F-EA44-8C1E-12A98910F23F}" type="sibTrans" cxnId="{FDAF2A1D-AFFE-A441-8A16-95C187AADDB4}">
      <dgm:prSet phldrT="02" phldr="0"/>
      <dgm:spPr/>
      <dgm:t>
        <a:bodyPr/>
        <a:lstStyle/>
        <a:p>
          <a:r>
            <a:rPr lang="en-GB"/>
            <a:t>02</a:t>
          </a:r>
        </a:p>
      </dgm:t>
    </dgm:pt>
    <dgm:pt modelId="{5D237368-0B7F-7B40-B8E5-17EFAC636E2D}" type="pres">
      <dgm:prSet presAssocID="{F7C7B4B4-5827-4B4F-B3C6-3D387F882A1A}" presName="Name0" presStyleCnt="0">
        <dgm:presLayoutVars>
          <dgm:animLvl val="lvl"/>
          <dgm:resizeHandles val="exact"/>
        </dgm:presLayoutVars>
      </dgm:prSet>
      <dgm:spPr/>
    </dgm:pt>
    <dgm:pt modelId="{0054BCD5-CA99-754E-8D91-4382B457C44C}" type="pres">
      <dgm:prSet presAssocID="{1A874430-B048-4560-93F3-DF0A4BA3F63D}" presName="compositeNode" presStyleCnt="0">
        <dgm:presLayoutVars>
          <dgm:bulletEnabled val="1"/>
        </dgm:presLayoutVars>
      </dgm:prSet>
      <dgm:spPr/>
    </dgm:pt>
    <dgm:pt modelId="{7E6A75AD-0368-A643-8378-4FABC17F8EB2}" type="pres">
      <dgm:prSet presAssocID="{1A874430-B048-4560-93F3-DF0A4BA3F63D}" presName="bgRect" presStyleLbl="alignNode1" presStyleIdx="0" presStyleCnt="4"/>
      <dgm:spPr/>
    </dgm:pt>
    <dgm:pt modelId="{361B3220-3CF9-AC4D-84D4-102BCF1F1B61}" type="pres">
      <dgm:prSet presAssocID="{7A9D4D5C-5A09-4B06-929F-0F622FC92DA8}" presName="sibTransNodeRect" presStyleLbl="alignNode1" presStyleIdx="0" presStyleCnt="4">
        <dgm:presLayoutVars>
          <dgm:chMax val="0"/>
          <dgm:bulletEnabled val="1"/>
        </dgm:presLayoutVars>
      </dgm:prSet>
      <dgm:spPr/>
    </dgm:pt>
    <dgm:pt modelId="{F2946628-38B1-3441-9218-54B1593330F4}" type="pres">
      <dgm:prSet presAssocID="{1A874430-B048-4560-93F3-DF0A4BA3F63D}" presName="nodeRect" presStyleLbl="alignNode1" presStyleIdx="0" presStyleCnt="4">
        <dgm:presLayoutVars>
          <dgm:bulletEnabled val="1"/>
        </dgm:presLayoutVars>
      </dgm:prSet>
      <dgm:spPr/>
    </dgm:pt>
    <dgm:pt modelId="{1ECFAFB2-79C2-394A-8A60-F117EB779CDA}" type="pres">
      <dgm:prSet presAssocID="{7A9D4D5C-5A09-4B06-929F-0F622FC92DA8}" presName="sibTrans" presStyleCnt="0"/>
      <dgm:spPr/>
    </dgm:pt>
    <dgm:pt modelId="{899713CC-C338-EE4E-A3EC-1A60BF55C7A5}" type="pres">
      <dgm:prSet presAssocID="{EE722135-95E9-A048-89A6-929A1027D0AD}" presName="compositeNode" presStyleCnt="0">
        <dgm:presLayoutVars>
          <dgm:bulletEnabled val="1"/>
        </dgm:presLayoutVars>
      </dgm:prSet>
      <dgm:spPr/>
    </dgm:pt>
    <dgm:pt modelId="{969AE7A2-9399-8444-BFB4-F6F1B7EA8B78}" type="pres">
      <dgm:prSet presAssocID="{EE722135-95E9-A048-89A6-929A1027D0AD}" presName="bgRect" presStyleLbl="alignNode1" presStyleIdx="1" presStyleCnt="4"/>
      <dgm:spPr/>
    </dgm:pt>
    <dgm:pt modelId="{B7D4BFBC-9152-A243-8548-6ED5EB68B790}" type="pres">
      <dgm:prSet presAssocID="{C2FD774F-678F-EA44-8C1E-12A98910F23F}" presName="sibTransNodeRect" presStyleLbl="alignNode1" presStyleIdx="1" presStyleCnt="4">
        <dgm:presLayoutVars>
          <dgm:chMax val="0"/>
          <dgm:bulletEnabled val="1"/>
        </dgm:presLayoutVars>
      </dgm:prSet>
      <dgm:spPr/>
    </dgm:pt>
    <dgm:pt modelId="{69698261-31D8-DD46-9776-82BB3CD60EA2}" type="pres">
      <dgm:prSet presAssocID="{EE722135-95E9-A048-89A6-929A1027D0AD}" presName="nodeRect" presStyleLbl="alignNode1" presStyleIdx="1" presStyleCnt="4">
        <dgm:presLayoutVars>
          <dgm:bulletEnabled val="1"/>
        </dgm:presLayoutVars>
      </dgm:prSet>
      <dgm:spPr/>
    </dgm:pt>
    <dgm:pt modelId="{1DAA8FA6-35BD-4D48-8C23-166769F709EB}" type="pres">
      <dgm:prSet presAssocID="{C2FD774F-678F-EA44-8C1E-12A98910F23F}" presName="sibTrans" presStyleCnt="0"/>
      <dgm:spPr/>
    </dgm:pt>
    <dgm:pt modelId="{CF8E71AF-5B6B-6D4D-AFB4-4F5414F4104D}" type="pres">
      <dgm:prSet presAssocID="{43D7351E-42AD-4236-9411-10222017795B}" presName="compositeNode" presStyleCnt="0">
        <dgm:presLayoutVars>
          <dgm:bulletEnabled val="1"/>
        </dgm:presLayoutVars>
      </dgm:prSet>
      <dgm:spPr/>
    </dgm:pt>
    <dgm:pt modelId="{178F05A3-B1F0-3548-8EE2-005FB95C3506}" type="pres">
      <dgm:prSet presAssocID="{43D7351E-42AD-4236-9411-10222017795B}" presName="bgRect" presStyleLbl="alignNode1" presStyleIdx="2" presStyleCnt="4"/>
      <dgm:spPr/>
    </dgm:pt>
    <dgm:pt modelId="{A4814F5C-83A1-0442-B5D6-2EAF150B274F}" type="pres">
      <dgm:prSet presAssocID="{E70530F4-3FE4-467F-B057-F0213E3C631C}" presName="sibTransNodeRect" presStyleLbl="alignNode1" presStyleIdx="2" presStyleCnt="4">
        <dgm:presLayoutVars>
          <dgm:chMax val="0"/>
          <dgm:bulletEnabled val="1"/>
        </dgm:presLayoutVars>
      </dgm:prSet>
      <dgm:spPr/>
    </dgm:pt>
    <dgm:pt modelId="{3C5634B2-F08E-B14E-8B5E-8FB3BA8FC256}" type="pres">
      <dgm:prSet presAssocID="{43D7351E-42AD-4236-9411-10222017795B}" presName="nodeRect" presStyleLbl="alignNode1" presStyleIdx="2" presStyleCnt="4">
        <dgm:presLayoutVars>
          <dgm:bulletEnabled val="1"/>
        </dgm:presLayoutVars>
      </dgm:prSet>
      <dgm:spPr/>
    </dgm:pt>
    <dgm:pt modelId="{CEC42B60-27E7-754E-9D94-3DEBD953C32C}" type="pres">
      <dgm:prSet presAssocID="{E70530F4-3FE4-467F-B057-F0213E3C631C}" presName="sibTrans" presStyleCnt="0"/>
      <dgm:spPr/>
    </dgm:pt>
    <dgm:pt modelId="{700E2B90-76A3-744F-82BF-F201226F08C2}" type="pres">
      <dgm:prSet presAssocID="{F64B3072-C7F7-4BC9-B24B-806F70D64703}" presName="compositeNode" presStyleCnt="0">
        <dgm:presLayoutVars>
          <dgm:bulletEnabled val="1"/>
        </dgm:presLayoutVars>
      </dgm:prSet>
      <dgm:spPr/>
    </dgm:pt>
    <dgm:pt modelId="{872C0657-D582-3440-B10C-CBF5C153094F}" type="pres">
      <dgm:prSet presAssocID="{F64B3072-C7F7-4BC9-B24B-806F70D64703}" presName="bgRect" presStyleLbl="alignNode1" presStyleIdx="3" presStyleCnt="4"/>
      <dgm:spPr/>
    </dgm:pt>
    <dgm:pt modelId="{DD09D689-A32B-7041-AD46-59FB4560B80E}" type="pres">
      <dgm:prSet presAssocID="{B3F9B52B-4AEA-4E34-B626-0E35CEFA4EBD}" presName="sibTransNodeRect" presStyleLbl="alignNode1" presStyleIdx="3" presStyleCnt="4">
        <dgm:presLayoutVars>
          <dgm:chMax val="0"/>
          <dgm:bulletEnabled val="1"/>
        </dgm:presLayoutVars>
      </dgm:prSet>
      <dgm:spPr/>
    </dgm:pt>
    <dgm:pt modelId="{66AC1823-2608-3846-B641-2B678B8C6539}" type="pres">
      <dgm:prSet presAssocID="{F64B3072-C7F7-4BC9-B24B-806F70D64703}" presName="nodeRect" presStyleLbl="alignNode1" presStyleIdx="3" presStyleCnt="4">
        <dgm:presLayoutVars>
          <dgm:bulletEnabled val="1"/>
        </dgm:presLayoutVars>
      </dgm:prSet>
      <dgm:spPr/>
    </dgm:pt>
  </dgm:ptLst>
  <dgm:cxnLst>
    <dgm:cxn modelId="{2A816A14-156E-4259-B4C7-419EED0B85A9}" srcId="{F7C7B4B4-5827-4B4F-B3C6-3D387F882A1A}" destId="{1A874430-B048-4560-93F3-DF0A4BA3F63D}" srcOrd="0" destOrd="0" parTransId="{940E5B03-9C6A-48C6-B1B9-3E8AD55EC534}" sibTransId="{7A9D4D5C-5A09-4B06-929F-0F622FC92DA8}"/>
    <dgm:cxn modelId="{FDAF2A1D-AFFE-A441-8A16-95C187AADDB4}" srcId="{F7C7B4B4-5827-4B4F-B3C6-3D387F882A1A}" destId="{EE722135-95E9-A048-89A6-929A1027D0AD}" srcOrd="1" destOrd="0" parTransId="{99D77CFB-A8C1-BC46-834F-281523EC0765}" sibTransId="{C2FD774F-678F-EA44-8C1E-12A98910F23F}"/>
    <dgm:cxn modelId="{885FF124-E0AA-8C4B-869A-9F385E8D398E}" type="presOf" srcId="{43D7351E-42AD-4236-9411-10222017795B}" destId="{3C5634B2-F08E-B14E-8B5E-8FB3BA8FC256}" srcOrd="1" destOrd="0" presId="urn:microsoft.com/office/officeart/2016/7/layout/LinearBlockProcessNumbered"/>
    <dgm:cxn modelId="{8E874F2F-777E-ED41-BE61-14BEA6A92B58}" type="presOf" srcId="{B3F9B52B-4AEA-4E34-B626-0E35CEFA4EBD}" destId="{DD09D689-A32B-7041-AD46-59FB4560B80E}" srcOrd="0" destOrd="0" presId="urn:microsoft.com/office/officeart/2016/7/layout/LinearBlockProcessNumbered"/>
    <dgm:cxn modelId="{27DCB132-425C-444A-B3B6-0B0147F197BF}" type="presOf" srcId="{1A874430-B048-4560-93F3-DF0A4BA3F63D}" destId="{7E6A75AD-0368-A643-8378-4FABC17F8EB2}" srcOrd="0" destOrd="0" presId="urn:microsoft.com/office/officeart/2016/7/layout/LinearBlockProcessNumbered"/>
    <dgm:cxn modelId="{32B76135-B5B9-C148-8F5B-F436899AD819}" type="presOf" srcId="{E70530F4-3FE4-467F-B057-F0213E3C631C}" destId="{A4814F5C-83A1-0442-B5D6-2EAF150B274F}" srcOrd="0" destOrd="0" presId="urn:microsoft.com/office/officeart/2016/7/layout/LinearBlockProcessNumbered"/>
    <dgm:cxn modelId="{8A0E4338-D1B0-5E43-B5FE-12BC75A9B5C6}" type="presOf" srcId="{C2FD774F-678F-EA44-8C1E-12A98910F23F}" destId="{B7D4BFBC-9152-A243-8548-6ED5EB68B790}" srcOrd="0" destOrd="0" presId="urn:microsoft.com/office/officeart/2016/7/layout/LinearBlockProcessNumbered"/>
    <dgm:cxn modelId="{F674D93A-E6DE-294D-867F-752AE259AAFC}" type="presOf" srcId="{F7C7B4B4-5827-4B4F-B3C6-3D387F882A1A}" destId="{5D237368-0B7F-7B40-B8E5-17EFAC636E2D}" srcOrd="0" destOrd="0" presId="urn:microsoft.com/office/officeart/2016/7/layout/LinearBlockProcessNumbered"/>
    <dgm:cxn modelId="{0DCEFE40-5FDE-944C-B905-A34546EA7FC4}" type="presOf" srcId="{7A9D4D5C-5A09-4B06-929F-0F622FC92DA8}" destId="{361B3220-3CF9-AC4D-84D4-102BCF1F1B61}" srcOrd="0" destOrd="0" presId="urn:microsoft.com/office/officeart/2016/7/layout/LinearBlockProcessNumbered"/>
    <dgm:cxn modelId="{E8284E47-8836-3948-8E25-AB136B5DE3E8}" type="presOf" srcId="{F64B3072-C7F7-4BC9-B24B-806F70D64703}" destId="{66AC1823-2608-3846-B641-2B678B8C6539}" srcOrd="1" destOrd="0" presId="urn:microsoft.com/office/officeart/2016/7/layout/LinearBlockProcessNumbered"/>
    <dgm:cxn modelId="{4D7ADC56-4D38-594E-AD76-348C20B1CF53}" type="presOf" srcId="{43D7351E-42AD-4236-9411-10222017795B}" destId="{178F05A3-B1F0-3548-8EE2-005FB95C3506}" srcOrd="0" destOrd="0" presId="urn:microsoft.com/office/officeart/2016/7/layout/LinearBlockProcessNumbered"/>
    <dgm:cxn modelId="{35AFA85A-9A39-46DB-98B3-737475ABB680}" srcId="{F7C7B4B4-5827-4B4F-B3C6-3D387F882A1A}" destId="{F64B3072-C7F7-4BC9-B24B-806F70D64703}" srcOrd="3" destOrd="0" parTransId="{F297274B-21F0-4929-9C28-4C55D8C8E443}" sibTransId="{B3F9B52B-4AEA-4E34-B626-0E35CEFA4EBD}"/>
    <dgm:cxn modelId="{3D8AA866-DCB7-B54F-A01C-7B9D31A80BF7}" type="presOf" srcId="{F64B3072-C7F7-4BC9-B24B-806F70D64703}" destId="{872C0657-D582-3440-B10C-CBF5C153094F}" srcOrd="0" destOrd="0" presId="urn:microsoft.com/office/officeart/2016/7/layout/LinearBlockProcessNumbered"/>
    <dgm:cxn modelId="{35574299-9407-0C4B-A3C7-43C77DBABC0C}" type="presOf" srcId="{1A874430-B048-4560-93F3-DF0A4BA3F63D}" destId="{F2946628-38B1-3441-9218-54B1593330F4}" srcOrd="1" destOrd="0" presId="urn:microsoft.com/office/officeart/2016/7/layout/LinearBlockProcessNumbered"/>
    <dgm:cxn modelId="{0C7E7DB3-B1DB-4F45-A91D-E3E069535CB4}" type="presOf" srcId="{EE722135-95E9-A048-89A6-929A1027D0AD}" destId="{969AE7A2-9399-8444-BFB4-F6F1B7EA8B78}" srcOrd="0" destOrd="0" presId="urn:microsoft.com/office/officeart/2016/7/layout/LinearBlockProcessNumbered"/>
    <dgm:cxn modelId="{71BF59C2-EFFF-45B1-A705-246D6D0567BC}" srcId="{F7C7B4B4-5827-4B4F-B3C6-3D387F882A1A}" destId="{43D7351E-42AD-4236-9411-10222017795B}" srcOrd="2" destOrd="0" parTransId="{26E665EE-C2BE-46EE-90F8-163FFD0CAB1C}" sibTransId="{E70530F4-3FE4-467F-B057-F0213E3C631C}"/>
    <dgm:cxn modelId="{91A650F7-571C-6749-BC17-2B8EFF05726A}" type="presOf" srcId="{EE722135-95E9-A048-89A6-929A1027D0AD}" destId="{69698261-31D8-DD46-9776-82BB3CD60EA2}" srcOrd="1" destOrd="0" presId="urn:microsoft.com/office/officeart/2016/7/layout/LinearBlockProcessNumbered"/>
    <dgm:cxn modelId="{532A1EFC-932F-FD47-BB56-B5F400E9D2C0}" type="presParOf" srcId="{5D237368-0B7F-7B40-B8E5-17EFAC636E2D}" destId="{0054BCD5-CA99-754E-8D91-4382B457C44C}" srcOrd="0" destOrd="0" presId="urn:microsoft.com/office/officeart/2016/7/layout/LinearBlockProcessNumbered"/>
    <dgm:cxn modelId="{51FA9A9A-E002-4A47-B03A-9656D2D6F801}" type="presParOf" srcId="{0054BCD5-CA99-754E-8D91-4382B457C44C}" destId="{7E6A75AD-0368-A643-8378-4FABC17F8EB2}" srcOrd="0" destOrd="0" presId="urn:microsoft.com/office/officeart/2016/7/layout/LinearBlockProcessNumbered"/>
    <dgm:cxn modelId="{0E5AFF39-33B5-5345-9288-BAE519F7342F}" type="presParOf" srcId="{0054BCD5-CA99-754E-8D91-4382B457C44C}" destId="{361B3220-3CF9-AC4D-84D4-102BCF1F1B61}" srcOrd="1" destOrd="0" presId="urn:microsoft.com/office/officeart/2016/7/layout/LinearBlockProcessNumbered"/>
    <dgm:cxn modelId="{5867D76F-19D6-094A-BA2B-436C1912BCEA}" type="presParOf" srcId="{0054BCD5-CA99-754E-8D91-4382B457C44C}" destId="{F2946628-38B1-3441-9218-54B1593330F4}" srcOrd="2" destOrd="0" presId="urn:microsoft.com/office/officeart/2016/7/layout/LinearBlockProcessNumbered"/>
    <dgm:cxn modelId="{8B0A7CFF-61B2-314B-A6BC-C324B596AD24}" type="presParOf" srcId="{5D237368-0B7F-7B40-B8E5-17EFAC636E2D}" destId="{1ECFAFB2-79C2-394A-8A60-F117EB779CDA}" srcOrd="1" destOrd="0" presId="urn:microsoft.com/office/officeart/2016/7/layout/LinearBlockProcessNumbered"/>
    <dgm:cxn modelId="{33632623-C6E2-0B45-BC33-CAF4F089B388}" type="presParOf" srcId="{5D237368-0B7F-7B40-B8E5-17EFAC636E2D}" destId="{899713CC-C338-EE4E-A3EC-1A60BF55C7A5}" srcOrd="2" destOrd="0" presId="urn:microsoft.com/office/officeart/2016/7/layout/LinearBlockProcessNumbered"/>
    <dgm:cxn modelId="{6306B6F8-DCE5-564B-9FB9-6EC2857DC56A}" type="presParOf" srcId="{899713CC-C338-EE4E-A3EC-1A60BF55C7A5}" destId="{969AE7A2-9399-8444-BFB4-F6F1B7EA8B78}" srcOrd="0" destOrd="0" presId="urn:microsoft.com/office/officeart/2016/7/layout/LinearBlockProcessNumbered"/>
    <dgm:cxn modelId="{C823FB18-94D3-2045-866C-D7288D24965F}" type="presParOf" srcId="{899713CC-C338-EE4E-A3EC-1A60BF55C7A5}" destId="{B7D4BFBC-9152-A243-8548-6ED5EB68B790}" srcOrd="1" destOrd="0" presId="urn:microsoft.com/office/officeart/2016/7/layout/LinearBlockProcessNumbered"/>
    <dgm:cxn modelId="{E284643A-A6D0-F447-8459-2F5B65BD5D05}" type="presParOf" srcId="{899713CC-C338-EE4E-A3EC-1A60BF55C7A5}" destId="{69698261-31D8-DD46-9776-82BB3CD60EA2}" srcOrd="2" destOrd="0" presId="urn:microsoft.com/office/officeart/2016/7/layout/LinearBlockProcessNumbered"/>
    <dgm:cxn modelId="{E7390BE0-A007-E947-9C40-BDBAFB176BDF}" type="presParOf" srcId="{5D237368-0B7F-7B40-B8E5-17EFAC636E2D}" destId="{1DAA8FA6-35BD-4D48-8C23-166769F709EB}" srcOrd="3" destOrd="0" presId="urn:microsoft.com/office/officeart/2016/7/layout/LinearBlockProcessNumbered"/>
    <dgm:cxn modelId="{4E3B8A51-1531-0D46-878D-7ECB9A85DE10}" type="presParOf" srcId="{5D237368-0B7F-7B40-B8E5-17EFAC636E2D}" destId="{CF8E71AF-5B6B-6D4D-AFB4-4F5414F4104D}" srcOrd="4" destOrd="0" presId="urn:microsoft.com/office/officeart/2016/7/layout/LinearBlockProcessNumbered"/>
    <dgm:cxn modelId="{E595BDE5-16A4-264F-9253-2315C1531E7C}" type="presParOf" srcId="{CF8E71AF-5B6B-6D4D-AFB4-4F5414F4104D}" destId="{178F05A3-B1F0-3548-8EE2-005FB95C3506}" srcOrd="0" destOrd="0" presId="urn:microsoft.com/office/officeart/2016/7/layout/LinearBlockProcessNumbered"/>
    <dgm:cxn modelId="{027BE565-1F75-9543-9C44-F88B751C32C6}" type="presParOf" srcId="{CF8E71AF-5B6B-6D4D-AFB4-4F5414F4104D}" destId="{A4814F5C-83A1-0442-B5D6-2EAF150B274F}" srcOrd="1" destOrd="0" presId="urn:microsoft.com/office/officeart/2016/7/layout/LinearBlockProcessNumbered"/>
    <dgm:cxn modelId="{A770DC5E-97F5-964E-9D8E-3A8EBB39352F}" type="presParOf" srcId="{CF8E71AF-5B6B-6D4D-AFB4-4F5414F4104D}" destId="{3C5634B2-F08E-B14E-8B5E-8FB3BA8FC256}" srcOrd="2" destOrd="0" presId="urn:microsoft.com/office/officeart/2016/7/layout/LinearBlockProcessNumbered"/>
    <dgm:cxn modelId="{06020C1B-DC22-BC49-86F9-F3E573C877D7}" type="presParOf" srcId="{5D237368-0B7F-7B40-B8E5-17EFAC636E2D}" destId="{CEC42B60-27E7-754E-9D94-3DEBD953C32C}" srcOrd="5" destOrd="0" presId="urn:microsoft.com/office/officeart/2016/7/layout/LinearBlockProcessNumbered"/>
    <dgm:cxn modelId="{E16DBA4D-907F-6D45-A5EC-5EE6530215D7}" type="presParOf" srcId="{5D237368-0B7F-7B40-B8E5-17EFAC636E2D}" destId="{700E2B90-76A3-744F-82BF-F201226F08C2}" srcOrd="6" destOrd="0" presId="urn:microsoft.com/office/officeart/2016/7/layout/LinearBlockProcessNumbered"/>
    <dgm:cxn modelId="{62E039E5-1B92-8049-9B92-7E229B359922}" type="presParOf" srcId="{700E2B90-76A3-744F-82BF-F201226F08C2}" destId="{872C0657-D582-3440-B10C-CBF5C153094F}" srcOrd="0" destOrd="0" presId="urn:microsoft.com/office/officeart/2016/7/layout/LinearBlockProcessNumbered"/>
    <dgm:cxn modelId="{6D5804A9-18FC-C14E-8BC6-1FDC80A0BAEE}" type="presParOf" srcId="{700E2B90-76A3-744F-82BF-F201226F08C2}" destId="{DD09D689-A32B-7041-AD46-59FB4560B80E}" srcOrd="1" destOrd="0" presId="urn:microsoft.com/office/officeart/2016/7/layout/LinearBlockProcessNumbered"/>
    <dgm:cxn modelId="{41AE4839-7E6D-0F43-89E7-DED7C10A0C72}" type="presParOf" srcId="{700E2B90-76A3-744F-82BF-F201226F08C2}" destId="{66AC1823-2608-3846-B641-2B678B8C6539}"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CCA79-51C3-0240-BF43-ADA83D0B8B64}">
      <dsp:nvSpPr>
        <dsp:cNvPr id="0" name=""/>
        <dsp:cNvSpPr/>
      </dsp:nvSpPr>
      <dsp:spPr>
        <a:xfrm>
          <a:off x="1925" y="1625512"/>
          <a:ext cx="2212999" cy="110649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Middleware in Computing</a:t>
          </a:r>
        </a:p>
      </dsp:txBody>
      <dsp:txXfrm>
        <a:off x="34333" y="1657920"/>
        <a:ext cx="2148183" cy="1041683"/>
      </dsp:txXfrm>
    </dsp:sp>
    <dsp:sp modelId="{F95CD12B-A183-3448-A894-603662F01A28}">
      <dsp:nvSpPr>
        <dsp:cNvPr id="0" name=""/>
        <dsp:cNvSpPr/>
      </dsp:nvSpPr>
      <dsp:spPr>
        <a:xfrm>
          <a:off x="2768175" y="1625512"/>
          <a:ext cx="2212999" cy="110649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WSGI Middleware</a:t>
          </a:r>
        </a:p>
      </dsp:txBody>
      <dsp:txXfrm>
        <a:off x="2800583" y="1657920"/>
        <a:ext cx="2148183" cy="1041683"/>
      </dsp:txXfrm>
    </dsp:sp>
    <dsp:sp modelId="{5D19064A-759C-DC40-8C45-5EBB148E13EC}">
      <dsp:nvSpPr>
        <dsp:cNvPr id="0" name=""/>
        <dsp:cNvSpPr/>
      </dsp:nvSpPr>
      <dsp:spPr>
        <a:xfrm>
          <a:off x="5534424" y="1625512"/>
          <a:ext cx="2212999" cy="110649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ASGI Middleware</a:t>
          </a:r>
        </a:p>
      </dsp:txBody>
      <dsp:txXfrm>
        <a:off x="5566832" y="1657920"/>
        <a:ext cx="2148183" cy="1041683"/>
      </dsp:txXfrm>
    </dsp:sp>
    <dsp:sp modelId="{5C964300-4E01-DD4C-8CB4-BB8A1335A612}">
      <dsp:nvSpPr>
        <dsp:cNvPr id="0" name=""/>
        <dsp:cNvSpPr/>
      </dsp:nvSpPr>
      <dsp:spPr>
        <a:xfrm>
          <a:off x="8300674" y="1625512"/>
          <a:ext cx="2212999" cy="110649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err="1"/>
            <a:t>gRPC</a:t>
          </a:r>
          <a:r>
            <a:rPr lang="en-US" sz="2900" kern="1200" dirty="0"/>
            <a:t> Middleware</a:t>
          </a:r>
        </a:p>
      </dsp:txBody>
      <dsp:txXfrm>
        <a:off x="8333082" y="1657920"/>
        <a:ext cx="2148183" cy="10416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A75AD-0368-A643-8378-4FABC17F8EB2}">
      <dsp:nvSpPr>
        <dsp:cNvPr id="0" name=""/>
        <dsp:cNvSpPr/>
      </dsp:nvSpPr>
      <dsp:spPr>
        <a:xfrm>
          <a:off x="224" y="641242"/>
          <a:ext cx="2710783" cy="3252939"/>
        </a:xfrm>
        <a:prstGeom prst="rect">
          <a:avLst/>
        </a:prstGeom>
        <a:solidFill>
          <a:schemeClr val="tx2"/>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765" tIns="0" rIns="267765" bIns="330200" numCol="1" spcCol="1270" anchor="t" anchorCtr="0">
          <a:noAutofit/>
        </a:bodyPr>
        <a:lstStyle/>
        <a:p>
          <a:pPr marL="0" lvl="0" indent="0" algn="l" defTabSz="844550">
            <a:lnSpc>
              <a:spcPct val="90000"/>
            </a:lnSpc>
            <a:spcBef>
              <a:spcPct val="0"/>
            </a:spcBef>
            <a:spcAft>
              <a:spcPct val="35000"/>
            </a:spcAft>
            <a:buNone/>
          </a:pPr>
          <a:r>
            <a:rPr lang="en-US" sz="1900" kern="1200" dirty="0"/>
            <a:t>Web application middleware can be defined generally as an </a:t>
          </a:r>
          <a:r>
            <a:rPr lang="en-US" sz="1900" u="sng" kern="1200" dirty="0"/>
            <a:t>WSGI or ASGI</a:t>
          </a:r>
          <a:r>
            <a:rPr lang="en-US" sz="1900" kern="1200" dirty="0"/>
            <a:t> application or be framework specific</a:t>
          </a:r>
          <a:endParaRPr lang="en-US" sz="1900" u="sng" kern="1200" dirty="0"/>
        </a:p>
      </dsp:txBody>
      <dsp:txXfrm>
        <a:off x="224" y="1942418"/>
        <a:ext cx="2710783" cy="1951763"/>
      </dsp:txXfrm>
    </dsp:sp>
    <dsp:sp modelId="{361B3220-3CF9-AC4D-84D4-102BCF1F1B61}">
      <dsp:nvSpPr>
        <dsp:cNvPr id="0" name=""/>
        <dsp:cNvSpPr/>
      </dsp:nvSpPr>
      <dsp:spPr>
        <a:xfrm>
          <a:off x="224" y="641242"/>
          <a:ext cx="2710783" cy="13011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67765" tIns="165100" rIns="267765"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24" y="641242"/>
        <a:ext cx="2710783" cy="1301175"/>
      </dsp:txXfrm>
    </dsp:sp>
    <dsp:sp modelId="{969AE7A2-9399-8444-BFB4-F6F1B7EA8B78}">
      <dsp:nvSpPr>
        <dsp:cNvPr id="0" name=""/>
        <dsp:cNvSpPr/>
      </dsp:nvSpPr>
      <dsp:spPr>
        <a:xfrm>
          <a:off x="2927870" y="641242"/>
          <a:ext cx="2710783" cy="3252939"/>
        </a:xfrm>
        <a:prstGeom prst="rect">
          <a:avLst/>
        </a:prstGeom>
        <a:solidFill>
          <a:schemeClr val="tx2"/>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765" tIns="0" rIns="267765" bIns="330200" numCol="1" spcCol="1270" anchor="t" anchorCtr="0">
          <a:noAutofit/>
        </a:bodyPr>
        <a:lstStyle/>
        <a:p>
          <a:pPr marL="0" lvl="0" indent="0" algn="l" defTabSz="844550">
            <a:lnSpc>
              <a:spcPct val="90000"/>
            </a:lnSpc>
            <a:spcBef>
              <a:spcPct val="0"/>
            </a:spcBef>
            <a:spcAft>
              <a:spcPct val="35000"/>
            </a:spcAft>
            <a:buNone/>
          </a:pPr>
          <a:r>
            <a:rPr lang="en-US" sz="1900" u="sng" kern="1200" dirty="0" err="1"/>
            <a:t>gRPC</a:t>
          </a:r>
          <a:r>
            <a:rPr lang="en-US" sz="1900" u="sng" kern="1200" dirty="0"/>
            <a:t> interceptors</a:t>
          </a:r>
          <a:r>
            <a:rPr lang="en-US" sz="1900" kern="1200" dirty="0"/>
            <a:t> is used to implement middleware in server and client applications</a:t>
          </a:r>
        </a:p>
      </dsp:txBody>
      <dsp:txXfrm>
        <a:off x="2927870" y="1942418"/>
        <a:ext cx="2710783" cy="1951763"/>
      </dsp:txXfrm>
    </dsp:sp>
    <dsp:sp modelId="{B7D4BFBC-9152-A243-8548-6ED5EB68B790}">
      <dsp:nvSpPr>
        <dsp:cNvPr id="0" name=""/>
        <dsp:cNvSpPr/>
      </dsp:nvSpPr>
      <dsp:spPr>
        <a:xfrm>
          <a:off x="2927870" y="641242"/>
          <a:ext cx="2710783" cy="13011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67765" tIns="165100" rIns="267765" bIns="165100" numCol="1" spcCol="1270" anchor="ctr" anchorCtr="0">
          <a:noAutofit/>
        </a:bodyPr>
        <a:lstStyle/>
        <a:p>
          <a:pPr marL="0" lvl="0" indent="0" algn="l" defTabSz="2933700">
            <a:lnSpc>
              <a:spcPct val="90000"/>
            </a:lnSpc>
            <a:spcBef>
              <a:spcPct val="0"/>
            </a:spcBef>
            <a:spcAft>
              <a:spcPct val="35000"/>
            </a:spcAft>
            <a:buNone/>
          </a:pPr>
          <a:r>
            <a:rPr lang="en-GB" sz="6600" kern="1200"/>
            <a:t>02</a:t>
          </a:r>
        </a:p>
      </dsp:txBody>
      <dsp:txXfrm>
        <a:off x="2927870" y="641242"/>
        <a:ext cx="2710783" cy="1301175"/>
      </dsp:txXfrm>
    </dsp:sp>
    <dsp:sp modelId="{178F05A3-B1F0-3548-8EE2-005FB95C3506}">
      <dsp:nvSpPr>
        <dsp:cNvPr id="0" name=""/>
        <dsp:cNvSpPr/>
      </dsp:nvSpPr>
      <dsp:spPr>
        <a:xfrm>
          <a:off x="5855515" y="641242"/>
          <a:ext cx="2710783" cy="3252939"/>
        </a:xfrm>
        <a:prstGeom prst="rect">
          <a:avLst/>
        </a:prstGeom>
        <a:solidFill>
          <a:schemeClr val="tx2"/>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765" tIns="0" rIns="267765" bIns="330200" numCol="1" spcCol="1270" anchor="t" anchorCtr="0">
          <a:noAutofit/>
        </a:bodyPr>
        <a:lstStyle/>
        <a:p>
          <a:pPr marL="0" lvl="0" indent="0" algn="l" defTabSz="844550">
            <a:lnSpc>
              <a:spcPct val="90000"/>
            </a:lnSpc>
            <a:spcBef>
              <a:spcPct val="0"/>
            </a:spcBef>
            <a:spcAft>
              <a:spcPct val="35000"/>
            </a:spcAft>
            <a:buNone/>
          </a:pPr>
          <a:r>
            <a:rPr lang="en-US" sz="1900" kern="1200" dirty="0"/>
            <a:t>Code that’s acting as </a:t>
          </a:r>
          <a:r>
            <a:rPr lang="en-US" sz="1900" u="sng" kern="1200" dirty="0"/>
            <a:t>both</a:t>
          </a:r>
          <a:r>
            <a:rPr lang="en-US" sz="1900" kern="1200" dirty="0"/>
            <a:t> a client and a server</a:t>
          </a:r>
        </a:p>
      </dsp:txBody>
      <dsp:txXfrm>
        <a:off x="5855515" y="1942418"/>
        <a:ext cx="2710783" cy="1951763"/>
      </dsp:txXfrm>
    </dsp:sp>
    <dsp:sp modelId="{A4814F5C-83A1-0442-B5D6-2EAF150B274F}">
      <dsp:nvSpPr>
        <dsp:cNvPr id="0" name=""/>
        <dsp:cNvSpPr/>
      </dsp:nvSpPr>
      <dsp:spPr>
        <a:xfrm>
          <a:off x="5855515" y="641242"/>
          <a:ext cx="2710783" cy="13011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67765" tIns="165100" rIns="267765"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5855515" y="641242"/>
        <a:ext cx="2710783" cy="1301175"/>
      </dsp:txXfrm>
    </dsp:sp>
    <dsp:sp modelId="{872C0657-D582-3440-B10C-CBF5C153094F}">
      <dsp:nvSpPr>
        <dsp:cNvPr id="0" name=""/>
        <dsp:cNvSpPr/>
      </dsp:nvSpPr>
      <dsp:spPr>
        <a:xfrm>
          <a:off x="8783161" y="641242"/>
          <a:ext cx="2710783" cy="3252939"/>
        </a:xfrm>
        <a:prstGeom prst="rect">
          <a:avLst/>
        </a:prstGeom>
        <a:solidFill>
          <a:schemeClr val="tx2"/>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765" tIns="0" rIns="267765" bIns="330200" numCol="1" spcCol="1270" anchor="t" anchorCtr="0">
          <a:noAutofit/>
        </a:bodyPr>
        <a:lstStyle/>
        <a:p>
          <a:pPr marL="0" lvl="0" indent="0" algn="l" defTabSz="844550">
            <a:lnSpc>
              <a:spcPct val="90000"/>
            </a:lnSpc>
            <a:spcBef>
              <a:spcPct val="0"/>
            </a:spcBef>
            <a:spcAft>
              <a:spcPct val="35000"/>
            </a:spcAft>
            <a:buNone/>
          </a:pPr>
          <a:r>
            <a:rPr lang="en-US" sz="1900" kern="1200" dirty="0"/>
            <a:t>Enables </a:t>
          </a:r>
          <a:r>
            <a:rPr lang="en-US" sz="1900" u="sng" kern="1200" dirty="0"/>
            <a:t>decoupling</a:t>
          </a:r>
          <a:r>
            <a:rPr lang="en-US" sz="1900" kern="1200" dirty="0"/>
            <a:t> and </a:t>
          </a:r>
          <a:r>
            <a:rPr lang="en-US" sz="1900" u="sng" kern="1200" dirty="0"/>
            <a:t>sharing</a:t>
          </a:r>
          <a:r>
            <a:rPr lang="en-US" sz="1900" kern="1200" dirty="0"/>
            <a:t> of non-functional requirements</a:t>
          </a:r>
        </a:p>
      </dsp:txBody>
      <dsp:txXfrm>
        <a:off x="8783161" y="1942418"/>
        <a:ext cx="2710783" cy="1951763"/>
      </dsp:txXfrm>
    </dsp:sp>
    <dsp:sp modelId="{DD09D689-A32B-7041-AD46-59FB4560B80E}">
      <dsp:nvSpPr>
        <dsp:cNvPr id="0" name=""/>
        <dsp:cNvSpPr/>
      </dsp:nvSpPr>
      <dsp:spPr>
        <a:xfrm>
          <a:off x="8783161" y="641242"/>
          <a:ext cx="2710783" cy="13011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67765" tIns="165100" rIns="267765" bIns="165100" numCol="1" spcCol="1270" anchor="ctr" anchorCtr="0">
          <a:noAutofit/>
        </a:bodyPr>
        <a:lstStyle/>
        <a:p>
          <a:pPr marL="0" lvl="0" indent="0" algn="l" defTabSz="2933700">
            <a:lnSpc>
              <a:spcPct val="90000"/>
            </a:lnSpc>
            <a:spcBef>
              <a:spcPct val="0"/>
            </a:spcBef>
            <a:spcAft>
              <a:spcPct val="35000"/>
            </a:spcAft>
            <a:buNone/>
          </a:pPr>
          <a:r>
            <a:rPr lang="en-US" sz="6600" kern="1200"/>
            <a:t>04</a:t>
          </a:r>
        </a:p>
      </dsp:txBody>
      <dsp:txXfrm>
        <a:off x="8783161" y="641242"/>
        <a:ext cx="2710783" cy="13011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D2696-61FB-C246-8F1D-187ED3A901A4}" type="datetimeFigureOut">
              <a:rPr lang="en-US" smtClean="0"/>
              <a:t>8/18/22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7B1E2-0FF4-C94D-843F-E7F3AC3CC653}" type="slidenum">
              <a:rPr lang="en-US" smtClean="0"/>
              <a:t>‹#›</a:t>
            </a:fld>
            <a:endParaRPr lang="en-US"/>
          </a:p>
        </p:txBody>
      </p:sp>
    </p:spTree>
    <p:extLst>
      <p:ext uri="{BB962C8B-B14F-4D97-AF65-F5344CB8AC3E}">
        <p14:creationId xmlns:p14="http://schemas.microsoft.com/office/powerpoint/2010/main" val="137668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Hello everyone, welcome to my talk, “implementing shared functionality using middleware”. My name is Amit Saha and I work as a software engineer at Atlassian, in Sydney, Australia. I am very excited to be presenting to you – my first </a:t>
            </a:r>
            <a:r>
              <a:rPr lang="en-US" sz="1200" dirty="0" err="1"/>
              <a:t>kiwipycon</a:t>
            </a:r>
            <a:r>
              <a:rPr lang="en-US" sz="1200" dirty="0"/>
              <a:t>, would have loved to be there in person, but a certain virus didn’t want me to.</a:t>
            </a:r>
          </a:p>
          <a:p>
            <a:pPr marL="0" indent="0">
              <a:buNone/>
            </a:pPr>
            <a:r>
              <a:rPr lang="en-US" sz="1200" dirty="0"/>
              <a:t>	</a:t>
            </a:r>
          </a:p>
          <a:p>
            <a:pPr marL="0" indent="0">
              <a:buNone/>
            </a:pPr>
            <a:endParaRPr lang="en-US" sz="1200" dirty="0"/>
          </a:p>
          <a:p>
            <a:pPr marL="0" indent="0">
              <a:buNone/>
            </a:pPr>
            <a:r>
              <a:rPr lang="en-US" sz="1200" dirty="0"/>
              <a:t>Like all of you, I </a:t>
            </a:r>
            <a:r>
              <a:rPr lang="en-US" sz="1200" i="1" dirty="0"/>
              <a:t>love</a:t>
            </a:r>
            <a:r>
              <a:rPr lang="en-US" sz="1200" dirty="0"/>
              <a:t> figuring out how things work and that brings me to the agenda for my presentation today.</a:t>
            </a:r>
          </a:p>
          <a:p>
            <a:pPr marL="0" indent="0">
              <a:buNone/>
            </a:pPr>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a:t>
            </a:fld>
            <a:endParaRPr lang="en-US"/>
          </a:p>
        </p:txBody>
      </p:sp>
    </p:spTree>
    <p:extLst>
      <p:ext uri="{BB962C8B-B14F-4D97-AF65-F5344CB8AC3E}">
        <p14:creationId xmlns:p14="http://schemas.microsoft.com/office/powerpoint/2010/main" val="3890297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 based Middleware in Django looks as follows.</a:t>
            </a:r>
          </a:p>
          <a:p>
            <a:endParaRPr lang="en-US" dirty="0"/>
          </a:p>
          <a:p>
            <a:r>
              <a:rPr lang="en-US" dirty="0"/>
              <a:t>The key is the special __call__ method which takes one argument the current request being handled, this is exactly how the view function looks as well in the previous slide.</a:t>
            </a:r>
          </a:p>
          <a:p>
            <a:endParaRPr lang="en-US" dirty="0"/>
          </a:p>
          <a:p>
            <a:r>
              <a:rPr lang="en-US" dirty="0"/>
              <a:t>The </a:t>
            </a:r>
            <a:r>
              <a:rPr lang="en-US" dirty="0" err="1"/>
              <a:t>get_response</a:t>
            </a:r>
            <a:r>
              <a:rPr lang="en-US" dirty="0"/>
              <a:t> attribute points to the view function that will be called or another middleware to be called next.</a:t>
            </a:r>
          </a:p>
        </p:txBody>
      </p:sp>
      <p:sp>
        <p:nvSpPr>
          <p:cNvPr id="4" name="Slide Number Placeholder 3"/>
          <p:cNvSpPr>
            <a:spLocks noGrp="1"/>
          </p:cNvSpPr>
          <p:nvPr>
            <p:ph type="sldNum" sz="quarter" idx="5"/>
          </p:nvPr>
        </p:nvSpPr>
        <p:spPr/>
        <p:txBody>
          <a:bodyPr/>
          <a:lstStyle/>
          <a:p>
            <a:fld id="{E077B1E2-0FF4-C94D-843F-E7F3AC3CC653}" type="slidenum">
              <a:rPr lang="en-US" smtClean="0"/>
              <a:t>10</a:t>
            </a:fld>
            <a:endParaRPr lang="en-US"/>
          </a:p>
        </p:txBody>
      </p:sp>
    </p:spTree>
    <p:extLst>
      <p:ext uri="{BB962C8B-B14F-4D97-AF65-F5344CB8AC3E}">
        <p14:creationId xmlns:p14="http://schemas.microsoft.com/office/powerpoint/2010/main" val="1353432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activate it by including them via their path in </a:t>
            </a:r>
            <a:r>
              <a:rPr lang="en-US" dirty="0" err="1"/>
              <a:t>settings.py</a:t>
            </a:r>
            <a:r>
              <a:rPr lang="en-US" dirty="0"/>
              <a:t>. The ordering here matters, as does in the case of Flask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11</a:t>
            </a:fld>
            <a:endParaRPr lang="en-US"/>
          </a:p>
        </p:txBody>
      </p:sp>
    </p:spTree>
    <p:extLst>
      <p:ext uri="{BB962C8B-B14F-4D97-AF65-F5344CB8AC3E}">
        <p14:creationId xmlns:p14="http://schemas.microsoft.com/office/powerpoint/2010/main" val="2527972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How the middleware works is a framework specific detail which usually you can find out by looking up the framework’s source code. I would have loved to include it today, but time constraints!</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12</a:t>
            </a:fld>
            <a:endParaRPr lang="en-US"/>
          </a:p>
        </p:txBody>
      </p:sp>
    </p:spTree>
    <p:extLst>
      <p:ext uri="{BB962C8B-B14F-4D97-AF65-F5344CB8AC3E}">
        <p14:creationId xmlns:p14="http://schemas.microsoft.com/office/powerpoint/2010/main" val="2800326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 we have just seen, the way we write a middleware for Flask is different from Django. Could we write middleware in a framework independent way? It turns out we can. These are WSGI frameworks, which means they define WSGI </a:t>
            </a:r>
            <a:r>
              <a:rPr lang="en-US" sz="1200" dirty="0" err="1"/>
              <a:t>applications..and</a:t>
            </a:r>
            <a:r>
              <a:rPr lang="en-US" sz="1200" dirty="0"/>
              <a:t> there lies the answer as we shall see next.</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13</a:t>
            </a:fld>
            <a:endParaRPr lang="en-US"/>
          </a:p>
        </p:txBody>
      </p:sp>
    </p:spTree>
    <p:extLst>
      <p:ext uri="{BB962C8B-B14F-4D97-AF65-F5344CB8AC3E}">
        <p14:creationId xmlns:p14="http://schemas.microsoft.com/office/powerpoint/2010/main" val="3341646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want to start by taking a step back. Irrespective of which WSGI framework you are using, somewhere hidden underneath there is a function like this defined which kickstarts everything in your application.</a:t>
            </a:r>
            <a:r>
              <a:rPr lang="en-US" sz="1200" dirty="0"/>
              <a:t> This is an WSGI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And this function signature is going to be the key for us to better understand WSGI middleware. You can ignore everything for this part of this talk, except for the function signature.</a:t>
            </a:r>
          </a:p>
          <a:p>
            <a:endParaRPr lang="en-US" dirty="0"/>
          </a:p>
          <a:p>
            <a:r>
              <a:rPr lang="en-US" dirty="0"/>
              <a:t>environ is a dictionary containing various key value pairs describing the current request. And </a:t>
            </a:r>
            <a:r>
              <a:rPr lang="en-US" dirty="0" err="1"/>
              <a:t>start_response</a:t>
            </a:r>
            <a:r>
              <a:rPr lang="en-US" dirty="0"/>
              <a:t> is a function that is used to send back a response to the client.</a:t>
            </a:r>
          </a:p>
        </p:txBody>
      </p:sp>
      <p:sp>
        <p:nvSpPr>
          <p:cNvPr id="4" name="Slide Number Placeholder 3"/>
          <p:cNvSpPr>
            <a:spLocks noGrp="1"/>
          </p:cNvSpPr>
          <p:nvPr>
            <p:ph type="sldNum" sz="quarter" idx="5"/>
          </p:nvPr>
        </p:nvSpPr>
        <p:spPr/>
        <p:txBody>
          <a:bodyPr/>
          <a:lstStyle/>
          <a:p>
            <a:fld id="{E077B1E2-0FF4-C94D-843F-E7F3AC3CC653}" type="slidenum">
              <a:rPr lang="en-US" smtClean="0"/>
              <a:t>14</a:t>
            </a:fld>
            <a:endParaRPr lang="en-US"/>
          </a:p>
        </p:txBody>
      </p:sp>
    </p:spTree>
    <p:extLst>
      <p:ext uri="{BB962C8B-B14F-4D97-AF65-F5344CB8AC3E}">
        <p14:creationId xmlns:p14="http://schemas.microsoft.com/office/powerpoint/2010/main" val="784549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15</a:t>
            </a:fld>
            <a:endParaRPr lang="en-US"/>
          </a:p>
        </p:txBody>
      </p:sp>
    </p:spTree>
    <p:extLst>
      <p:ext uri="{BB962C8B-B14F-4D97-AF65-F5344CB8AC3E}">
        <p14:creationId xmlns:p14="http://schemas.microsoft.com/office/powerpoint/2010/main" val="1810205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going to refer to this as the wrapping technique  of defining middleware for WSGI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16</a:t>
            </a:fld>
            <a:endParaRPr lang="en-US"/>
          </a:p>
        </p:txBody>
      </p:sp>
    </p:spTree>
    <p:extLst>
      <p:ext uri="{BB962C8B-B14F-4D97-AF65-F5344CB8AC3E}">
        <p14:creationId xmlns:p14="http://schemas.microsoft.com/office/powerpoint/2010/main" val="2094529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Frameworks implement their own mechanisms to define middleware, WSGI middleware = Another WSGI application, So that means if we implement a functionality using WSGI middleware, they are framework independent, let’s see how they work.</a:t>
            </a:r>
          </a:p>
          <a:p>
            <a:pPr marL="0" indent="0">
              <a:buNone/>
            </a:pPr>
            <a:endParaRPr lang="en-US" sz="1200" dirty="0"/>
          </a:p>
        </p:txBody>
      </p:sp>
      <p:sp>
        <p:nvSpPr>
          <p:cNvPr id="4" name="Slide Number Placeholder 3"/>
          <p:cNvSpPr>
            <a:spLocks noGrp="1"/>
          </p:cNvSpPr>
          <p:nvPr>
            <p:ph type="sldNum" sz="quarter" idx="5"/>
          </p:nvPr>
        </p:nvSpPr>
        <p:spPr/>
        <p:txBody>
          <a:bodyPr/>
          <a:lstStyle/>
          <a:p>
            <a:fld id="{E077B1E2-0FF4-C94D-843F-E7F3AC3CC653}" type="slidenum">
              <a:rPr lang="en-US" smtClean="0"/>
              <a:t>17</a:t>
            </a:fld>
            <a:endParaRPr lang="en-US"/>
          </a:p>
        </p:txBody>
      </p:sp>
    </p:spTree>
    <p:extLst>
      <p:ext uri="{BB962C8B-B14F-4D97-AF65-F5344CB8AC3E}">
        <p14:creationId xmlns:p14="http://schemas.microsoft.com/office/powerpoint/2010/main" val="2561165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FF"/>
                </a:solidFill>
                <a:latin typeface="Menlo" panose="020B0609030804020204" pitchFamily="49" charset="0"/>
              </a:rPr>
              <a:t>def</a:t>
            </a:r>
            <a:r>
              <a:rPr lang="en-AU" dirty="0">
                <a:solidFill>
                  <a:srgbClr val="1F1F1F"/>
                </a:solidFill>
                <a:latin typeface="Menlo" panose="020B0609030804020204" pitchFamily="49" charset="0"/>
              </a:rPr>
              <a:t> </a:t>
            </a:r>
            <a:r>
              <a:rPr lang="en-AU" dirty="0" err="1">
                <a:solidFill>
                  <a:srgbClr val="654C1D"/>
                </a:solidFill>
                <a:latin typeface="Menlo" panose="020B0609030804020204" pitchFamily="49" charset="0"/>
              </a:rPr>
              <a:t>wsgi_app</a:t>
            </a:r>
            <a:r>
              <a:rPr lang="en-AU" dirty="0">
                <a:solidFill>
                  <a:srgbClr val="1F1F1F"/>
                </a:solidFill>
                <a:latin typeface="Menlo" panose="020B0609030804020204" pitchFamily="49" charset="0"/>
              </a:rPr>
              <a:t>(</a:t>
            </a:r>
            <a:r>
              <a:rPr lang="en-AU" dirty="0">
                <a:solidFill>
                  <a:srgbClr val="00006D"/>
                </a:solidFill>
                <a:latin typeface="Menlo" panose="020B0609030804020204" pitchFamily="49" charset="0"/>
              </a:rPr>
              <a:t>self</a:t>
            </a:r>
            <a:r>
              <a:rPr lang="en-AU" dirty="0">
                <a:solidFill>
                  <a:srgbClr val="1F1F1F"/>
                </a:solidFill>
                <a:latin typeface="Menlo" panose="020B0609030804020204" pitchFamily="49" charset="0"/>
              </a:rPr>
              <a:t>, </a:t>
            </a:r>
            <a:r>
              <a:rPr lang="en-AU" dirty="0">
                <a:solidFill>
                  <a:srgbClr val="00006D"/>
                </a:solidFill>
                <a:latin typeface="Menlo" panose="020B0609030804020204" pitchFamily="49" charset="0"/>
              </a:rPr>
              <a:t>environ, </a:t>
            </a:r>
            <a:r>
              <a:rPr lang="en-AU" dirty="0" err="1">
                <a:solidFill>
                  <a:srgbClr val="00006D"/>
                </a:solidFill>
                <a:latin typeface="Menlo" panose="020B0609030804020204" pitchFamily="49" charset="0"/>
              </a:rPr>
              <a:t>start_response</a:t>
            </a:r>
            <a:r>
              <a:rPr lang="en-AU" dirty="0">
                <a:solidFill>
                  <a:srgbClr val="1F1F1F"/>
                </a:solidFill>
                <a:latin typeface="Menlo" panose="020B0609030804020204" pitchFamily="49" charset="0"/>
              </a:rPr>
              <a:t>) -&gt; </a:t>
            </a:r>
            <a:r>
              <a:rPr lang="en-AU" dirty="0" err="1">
                <a:solidFill>
                  <a:srgbClr val="1F1F1F"/>
                </a:solidFill>
                <a:latin typeface="Menlo" panose="020B0609030804020204" pitchFamily="49" charset="0"/>
              </a:rPr>
              <a:t>t.Any</a:t>
            </a:r>
            <a:r>
              <a:rPr lang="en-AU" dirty="0">
                <a:solidFill>
                  <a:srgbClr val="1F1F1F"/>
                </a:solidFill>
                <a:latin typeface="Menlo" panose="020B0609030804020204" pitchFamily="49" charset="0"/>
              </a:rPr>
              <a:t>:</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18</a:t>
            </a:fld>
            <a:endParaRPr lang="en-US"/>
          </a:p>
        </p:txBody>
      </p:sp>
    </p:spTree>
    <p:extLst>
      <p:ext uri="{BB962C8B-B14F-4D97-AF65-F5344CB8AC3E}">
        <p14:creationId xmlns:p14="http://schemas.microsoft.com/office/powerpoint/2010/main" val="1631380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FF"/>
                </a:solidFill>
                <a:latin typeface="Menlo" panose="020B0609030804020204" pitchFamily="49" charset="0"/>
              </a:rPr>
              <a:t>def</a:t>
            </a:r>
            <a:r>
              <a:rPr lang="en-AU" dirty="0">
                <a:solidFill>
                  <a:srgbClr val="1F1F1F"/>
                </a:solidFill>
                <a:latin typeface="Menlo" panose="020B0609030804020204" pitchFamily="49" charset="0"/>
              </a:rPr>
              <a:t> </a:t>
            </a:r>
            <a:r>
              <a:rPr lang="en-AU" dirty="0" err="1">
                <a:solidFill>
                  <a:srgbClr val="654C1D"/>
                </a:solidFill>
                <a:latin typeface="Menlo" panose="020B0609030804020204" pitchFamily="49" charset="0"/>
              </a:rPr>
              <a:t>wsgi_app</a:t>
            </a:r>
            <a:r>
              <a:rPr lang="en-AU" dirty="0">
                <a:solidFill>
                  <a:srgbClr val="1F1F1F"/>
                </a:solidFill>
                <a:latin typeface="Menlo" panose="020B0609030804020204" pitchFamily="49" charset="0"/>
              </a:rPr>
              <a:t>(</a:t>
            </a:r>
            <a:r>
              <a:rPr lang="en-AU" dirty="0">
                <a:solidFill>
                  <a:srgbClr val="00006D"/>
                </a:solidFill>
                <a:latin typeface="Menlo" panose="020B0609030804020204" pitchFamily="49" charset="0"/>
              </a:rPr>
              <a:t>self</a:t>
            </a:r>
            <a:r>
              <a:rPr lang="en-AU" dirty="0">
                <a:solidFill>
                  <a:srgbClr val="1F1F1F"/>
                </a:solidFill>
                <a:latin typeface="Menlo" panose="020B0609030804020204" pitchFamily="49" charset="0"/>
              </a:rPr>
              <a:t>, </a:t>
            </a:r>
            <a:r>
              <a:rPr lang="en-AU" dirty="0">
                <a:solidFill>
                  <a:srgbClr val="00006D"/>
                </a:solidFill>
                <a:latin typeface="Menlo" panose="020B0609030804020204" pitchFamily="49" charset="0"/>
              </a:rPr>
              <a:t>environ, </a:t>
            </a:r>
            <a:r>
              <a:rPr lang="en-AU" dirty="0" err="1">
                <a:solidFill>
                  <a:srgbClr val="00006D"/>
                </a:solidFill>
                <a:latin typeface="Menlo" panose="020B0609030804020204" pitchFamily="49" charset="0"/>
              </a:rPr>
              <a:t>start_response</a:t>
            </a:r>
            <a:r>
              <a:rPr lang="en-AU" dirty="0">
                <a:solidFill>
                  <a:srgbClr val="1F1F1F"/>
                </a:solidFill>
                <a:latin typeface="Menlo" panose="020B0609030804020204" pitchFamily="49" charset="0"/>
              </a:rPr>
              <a:t>) -&gt; </a:t>
            </a:r>
            <a:r>
              <a:rPr lang="en-AU" dirty="0" err="1">
                <a:solidFill>
                  <a:srgbClr val="1F1F1F"/>
                </a:solidFill>
                <a:latin typeface="Menlo" panose="020B0609030804020204" pitchFamily="49" charset="0"/>
              </a:rPr>
              <a:t>t.Any</a:t>
            </a:r>
            <a:r>
              <a:rPr lang="en-AU" dirty="0">
                <a:solidFill>
                  <a:srgbClr val="1F1F1F"/>
                </a:solidFill>
                <a:latin typeface="Menlo" panose="020B0609030804020204" pitchFamily="49" charset="0"/>
              </a:rPr>
              <a:t>:</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19</a:t>
            </a:fld>
            <a:endParaRPr lang="en-US"/>
          </a:p>
        </p:txBody>
      </p:sp>
    </p:spTree>
    <p:extLst>
      <p:ext uri="{BB962C8B-B14F-4D97-AF65-F5344CB8AC3E}">
        <p14:creationId xmlns:p14="http://schemas.microsoft.com/office/powerpoint/2010/main" val="2443728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goal in this talk is to take you through an exploration how middleware works in the context of web and </a:t>
            </a:r>
            <a:r>
              <a:rPr lang="en-US" dirty="0" err="1"/>
              <a:t>gRPC</a:t>
            </a:r>
            <a:r>
              <a:rPr lang="en-US" dirty="0"/>
              <a:t> applications today. Preparing this talk was an insightful journey for me, full of ah ha moments – and I will hopefully reproduce it with high fidelity given the constraints of time.</a:t>
            </a:r>
          </a:p>
          <a:p>
            <a:endParaRPr lang="en-US" dirty="0"/>
          </a:p>
          <a:p>
            <a:r>
              <a:rPr lang="en-US" dirty="0"/>
              <a:t>We start with a very brief history of the origin of term middleware  in computing, then we learn how middleware works in WSGI applications, followed by how middleware works in ASGI applications and finally </a:t>
            </a:r>
            <a:r>
              <a:rPr lang="en-US" dirty="0" err="1"/>
              <a:t>gRPC</a:t>
            </a:r>
            <a:r>
              <a:rPr lang="en-US" dirty="0"/>
              <a:t>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2</a:t>
            </a:fld>
            <a:endParaRPr lang="en-US"/>
          </a:p>
        </p:txBody>
      </p:sp>
    </p:spTree>
    <p:extLst>
      <p:ext uri="{BB962C8B-B14F-4D97-AF65-F5344CB8AC3E}">
        <p14:creationId xmlns:p14="http://schemas.microsoft.com/office/powerpoint/2010/main" val="2687066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WSGI frameworks such as Django and Flask define custom mechanisms for defining middleware. You can also however write a middleware as an WSGI application and then wrap your WSGI application inside it. That middleware you wrote is framework independent. However, I haven’t fully explored if there are potential problems or limitations with that approach.</a:t>
            </a:r>
          </a:p>
        </p:txBody>
      </p:sp>
      <p:sp>
        <p:nvSpPr>
          <p:cNvPr id="4" name="Slide Number Placeholder 3"/>
          <p:cNvSpPr>
            <a:spLocks noGrp="1"/>
          </p:cNvSpPr>
          <p:nvPr>
            <p:ph type="sldNum" sz="quarter" idx="5"/>
          </p:nvPr>
        </p:nvSpPr>
        <p:spPr/>
        <p:txBody>
          <a:bodyPr/>
          <a:lstStyle/>
          <a:p>
            <a:fld id="{E077B1E2-0FF4-C94D-843F-E7F3AC3CC653}" type="slidenum">
              <a:rPr lang="en-US" smtClean="0"/>
              <a:t>20</a:t>
            </a:fld>
            <a:endParaRPr lang="en-US"/>
          </a:p>
        </p:txBody>
      </p:sp>
    </p:spTree>
    <p:extLst>
      <p:ext uri="{BB962C8B-B14F-4D97-AF65-F5344CB8AC3E}">
        <p14:creationId xmlns:p14="http://schemas.microsoft.com/office/powerpoint/2010/main" val="2401223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are going to look at middleware for ASGI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21</a:t>
            </a:fld>
            <a:endParaRPr lang="en-US"/>
          </a:p>
        </p:txBody>
      </p:sp>
    </p:spTree>
    <p:extLst>
      <p:ext uri="{BB962C8B-B14F-4D97-AF65-F5344CB8AC3E}">
        <p14:creationId xmlns:p14="http://schemas.microsoft.com/office/powerpoint/2010/main" val="3382925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22</a:t>
            </a:fld>
            <a:endParaRPr lang="en-US"/>
          </a:p>
        </p:txBody>
      </p:sp>
    </p:spTree>
    <p:extLst>
      <p:ext uri="{BB962C8B-B14F-4D97-AF65-F5344CB8AC3E}">
        <p14:creationId xmlns:p14="http://schemas.microsoft.com/office/powerpoint/2010/main" val="2881944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23</a:t>
            </a:fld>
            <a:endParaRPr lang="en-US"/>
          </a:p>
        </p:txBody>
      </p:sp>
    </p:spTree>
    <p:extLst>
      <p:ext uri="{BB962C8B-B14F-4D97-AF65-F5344CB8AC3E}">
        <p14:creationId xmlns:p14="http://schemas.microsoft.com/office/powerpoint/2010/main" val="2437341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24</a:t>
            </a:fld>
            <a:endParaRPr lang="en-US"/>
          </a:p>
        </p:txBody>
      </p:sp>
    </p:spTree>
    <p:extLst>
      <p:ext uri="{BB962C8B-B14F-4D97-AF65-F5344CB8AC3E}">
        <p14:creationId xmlns:p14="http://schemas.microsoft.com/office/powerpoint/2010/main" val="170469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Scope lasts for the lifetime of the connection</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25</a:t>
            </a:fld>
            <a:endParaRPr lang="en-US"/>
          </a:p>
        </p:txBody>
      </p:sp>
    </p:spTree>
    <p:extLst>
      <p:ext uri="{BB962C8B-B14F-4D97-AF65-F5344CB8AC3E}">
        <p14:creationId xmlns:p14="http://schemas.microsoft.com/office/powerpoint/2010/main" val="3034705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ASGI middleware is an ASGI application, ASGI middleware is framework independent. An ASGI middleware supports HTTP and </a:t>
            </a:r>
            <a:r>
              <a:rPr lang="en-US" sz="1200" dirty="0" err="1"/>
              <a:t>WebSockets</a:t>
            </a:r>
            <a:r>
              <a:rPr lang="en-US" sz="1200" dirty="0"/>
              <a:t>.</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26</a:t>
            </a:fld>
            <a:endParaRPr lang="en-US"/>
          </a:p>
        </p:txBody>
      </p:sp>
    </p:spTree>
    <p:extLst>
      <p:ext uri="{BB962C8B-B14F-4D97-AF65-F5344CB8AC3E}">
        <p14:creationId xmlns:p14="http://schemas.microsoft.com/office/powerpoint/2010/main" val="997878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gRPC</a:t>
            </a:r>
            <a:r>
              <a:rPr lang="en-US" dirty="0"/>
              <a:t> community uses the term “interceptors” to refer to what is traditionally referred to as middleware in the web community.</a:t>
            </a:r>
          </a:p>
        </p:txBody>
      </p:sp>
      <p:sp>
        <p:nvSpPr>
          <p:cNvPr id="4" name="Slide Number Placeholder 3"/>
          <p:cNvSpPr>
            <a:spLocks noGrp="1"/>
          </p:cNvSpPr>
          <p:nvPr>
            <p:ph type="sldNum" sz="quarter" idx="5"/>
          </p:nvPr>
        </p:nvSpPr>
        <p:spPr/>
        <p:txBody>
          <a:bodyPr/>
          <a:lstStyle/>
          <a:p>
            <a:fld id="{E077B1E2-0FF4-C94D-843F-E7F3AC3CC653}" type="slidenum">
              <a:rPr lang="en-US" smtClean="0"/>
              <a:t>27</a:t>
            </a:fld>
            <a:endParaRPr lang="en-US"/>
          </a:p>
        </p:txBody>
      </p:sp>
    </p:spTree>
    <p:extLst>
      <p:ext uri="{BB962C8B-B14F-4D97-AF65-F5344CB8AC3E}">
        <p14:creationId xmlns:p14="http://schemas.microsoft.com/office/powerpoint/2010/main" val="2598377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look at two patterns of implementation of </a:t>
            </a:r>
            <a:r>
              <a:rPr lang="en-US" dirty="0" err="1"/>
              <a:t>gRPC</a:t>
            </a:r>
            <a:r>
              <a:rPr lang="en-US" dirty="0"/>
              <a:t> applications today in the context of implementing interceptors. Unary-Unary, where the client sends one request – a </a:t>
            </a:r>
            <a:r>
              <a:rPr lang="en-US" dirty="0" err="1"/>
              <a:t>protobuf</a:t>
            </a:r>
            <a:r>
              <a:rPr lang="en-US" dirty="0"/>
              <a:t> message and waits for a reply from the server.</a:t>
            </a:r>
          </a:p>
          <a:p>
            <a:endParaRPr lang="en-US" dirty="0"/>
          </a:p>
          <a:p>
            <a:r>
              <a:rPr lang="en-US" dirty="0"/>
              <a:t>The second category of applications we will look at implements the bidirectional streaming pattern. A client can send one or more requests and the server can send one or more replies, like a </a:t>
            </a:r>
            <a:r>
              <a:rPr lang="en-US" dirty="0" err="1"/>
              <a:t>websocket</a:t>
            </a:r>
            <a:r>
              <a:rPr lang="en-US" dirty="0"/>
              <a:t> connection from the HTTP world.</a:t>
            </a:r>
          </a:p>
        </p:txBody>
      </p:sp>
      <p:sp>
        <p:nvSpPr>
          <p:cNvPr id="4" name="Slide Number Placeholder 3"/>
          <p:cNvSpPr>
            <a:spLocks noGrp="1"/>
          </p:cNvSpPr>
          <p:nvPr>
            <p:ph type="sldNum" sz="quarter" idx="5"/>
          </p:nvPr>
        </p:nvSpPr>
        <p:spPr/>
        <p:txBody>
          <a:bodyPr/>
          <a:lstStyle/>
          <a:p>
            <a:fld id="{E077B1E2-0FF4-C94D-843F-E7F3AC3CC653}" type="slidenum">
              <a:rPr lang="en-US" smtClean="0"/>
              <a:t>28</a:t>
            </a:fld>
            <a:endParaRPr lang="en-US"/>
          </a:p>
        </p:txBody>
      </p:sp>
    </p:spTree>
    <p:extLst>
      <p:ext uri="{BB962C8B-B14F-4D97-AF65-F5344CB8AC3E}">
        <p14:creationId xmlns:p14="http://schemas.microsoft.com/office/powerpoint/2010/main" val="3911784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look at a unary-unary </a:t>
            </a:r>
            <a:r>
              <a:rPr lang="en-US" dirty="0" err="1"/>
              <a:t>gRPC</a:t>
            </a:r>
            <a:r>
              <a:rPr lang="en-US" dirty="0"/>
              <a:t> application pattern and how we can implement </a:t>
            </a:r>
            <a:r>
              <a:rPr lang="en-US" dirty="0" err="1"/>
              <a:t>intereceptors</a:t>
            </a:r>
            <a:r>
              <a:rPr lang="en-US" dirty="0"/>
              <a:t> – both server and client side.</a:t>
            </a:r>
          </a:p>
        </p:txBody>
      </p:sp>
      <p:sp>
        <p:nvSpPr>
          <p:cNvPr id="4" name="Slide Number Placeholder 3"/>
          <p:cNvSpPr>
            <a:spLocks noGrp="1"/>
          </p:cNvSpPr>
          <p:nvPr>
            <p:ph type="sldNum" sz="quarter" idx="5"/>
          </p:nvPr>
        </p:nvSpPr>
        <p:spPr/>
        <p:txBody>
          <a:bodyPr/>
          <a:lstStyle/>
          <a:p>
            <a:fld id="{E077B1E2-0FF4-C94D-843F-E7F3AC3CC653}" type="slidenum">
              <a:rPr lang="en-US" smtClean="0"/>
              <a:t>29</a:t>
            </a:fld>
            <a:endParaRPr lang="en-US"/>
          </a:p>
        </p:txBody>
      </p:sp>
    </p:spTree>
    <p:extLst>
      <p:ext uri="{BB962C8B-B14F-4D97-AF65-F5344CB8AC3E}">
        <p14:creationId xmlns:p14="http://schemas.microsoft.com/office/powerpoint/2010/main" val="551361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follow our curiosity!</a:t>
            </a:r>
          </a:p>
        </p:txBody>
      </p:sp>
      <p:sp>
        <p:nvSpPr>
          <p:cNvPr id="4" name="Slide Number Placeholder 3"/>
          <p:cNvSpPr>
            <a:spLocks noGrp="1"/>
          </p:cNvSpPr>
          <p:nvPr>
            <p:ph type="sldNum" sz="quarter" idx="5"/>
          </p:nvPr>
        </p:nvSpPr>
        <p:spPr/>
        <p:txBody>
          <a:bodyPr/>
          <a:lstStyle/>
          <a:p>
            <a:fld id="{E077B1E2-0FF4-C94D-843F-E7F3AC3CC653}" type="slidenum">
              <a:rPr lang="en-US" smtClean="0"/>
              <a:t>3</a:t>
            </a:fld>
            <a:endParaRPr lang="en-US"/>
          </a:p>
        </p:txBody>
      </p:sp>
    </p:spTree>
    <p:extLst>
      <p:ext uri="{BB962C8B-B14F-4D97-AF65-F5344CB8AC3E}">
        <p14:creationId xmlns:p14="http://schemas.microsoft.com/office/powerpoint/2010/main" val="1559885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30</a:t>
            </a:fld>
            <a:endParaRPr lang="en-US"/>
          </a:p>
        </p:txBody>
      </p:sp>
    </p:spTree>
    <p:extLst>
      <p:ext uri="{BB962C8B-B14F-4D97-AF65-F5344CB8AC3E}">
        <p14:creationId xmlns:p14="http://schemas.microsoft.com/office/powerpoint/2010/main" val="98267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31</a:t>
            </a:fld>
            <a:endParaRPr lang="en-US"/>
          </a:p>
        </p:txBody>
      </p:sp>
    </p:spTree>
    <p:extLst>
      <p:ext uri="{BB962C8B-B14F-4D97-AF65-F5344CB8AC3E}">
        <p14:creationId xmlns:p14="http://schemas.microsoft.com/office/powerpoint/2010/main" val="3260137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we integrate the interceptor – we add a keyword argument, interceptors which is a tuple of the interceptors we want to add. </a:t>
            </a:r>
          </a:p>
          <a:p>
            <a:endParaRPr lang="en-US" dirty="0"/>
          </a:p>
          <a:p>
            <a:r>
              <a:rPr lang="en-US" dirty="0"/>
              <a:t>Then a call to the server will be logged..</a:t>
            </a:r>
          </a:p>
        </p:txBody>
      </p:sp>
      <p:sp>
        <p:nvSpPr>
          <p:cNvPr id="4" name="Slide Number Placeholder 3"/>
          <p:cNvSpPr>
            <a:spLocks noGrp="1"/>
          </p:cNvSpPr>
          <p:nvPr>
            <p:ph type="sldNum" sz="quarter" idx="5"/>
          </p:nvPr>
        </p:nvSpPr>
        <p:spPr/>
        <p:txBody>
          <a:bodyPr/>
          <a:lstStyle/>
          <a:p>
            <a:fld id="{E077B1E2-0FF4-C94D-843F-E7F3AC3CC653}" type="slidenum">
              <a:rPr lang="en-US" smtClean="0"/>
              <a:t>32</a:t>
            </a:fld>
            <a:endParaRPr lang="en-US"/>
          </a:p>
        </p:txBody>
      </p:sp>
    </p:spTree>
    <p:extLst>
      <p:ext uri="{BB962C8B-B14F-4D97-AF65-F5344CB8AC3E}">
        <p14:creationId xmlns:p14="http://schemas.microsoft.com/office/powerpoint/2010/main" val="3191150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33</a:t>
            </a:fld>
            <a:endParaRPr lang="en-US"/>
          </a:p>
        </p:txBody>
      </p:sp>
    </p:spTree>
    <p:extLst>
      <p:ext uri="{BB962C8B-B14F-4D97-AF65-F5344CB8AC3E}">
        <p14:creationId xmlns:p14="http://schemas.microsoft.com/office/powerpoint/2010/main" val="1100563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Request iterator, response iterator</a:t>
            </a:r>
          </a:p>
        </p:txBody>
      </p:sp>
      <p:sp>
        <p:nvSpPr>
          <p:cNvPr id="4" name="Slide Number Placeholder 3"/>
          <p:cNvSpPr>
            <a:spLocks noGrp="1"/>
          </p:cNvSpPr>
          <p:nvPr>
            <p:ph type="sldNum" sz="quarter" idx="5"/>
          </p:nvPr>
        </p:nvSpPr>
        <p:spPr/>
        <p:txBody>
          <a:bodyPr/>
          <a:lstStyle/>
          <a:p>
            <a:fld id="{E077B1E2-0FF4-C94D-843F-E7F3AC3CC653}" type="slidenum">
              <a:rPr lang="en-US" smtClean="0"/>
              <a:t>34</a:t>
            </a:fld>
            <a:endParaRPr lang="en-US"/>
          </a:p>
        </p:txBody>
      </p:sp>
    </p:spTree>
    <p:extLst>
      <p:ext uri="{BB962C8B-B14F-4D97-AF65-F5344CB8AC3E}">
        <p14:creationId xmlns:p14="http://schemas.microsoft.com/office/powerpoint/2010/main" val="3905171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35</a:t>
            </a:fld>
            <a:endParaRPr lang="en-US"/>
          </a:p>
        </p:txBody>
      </p:sp>
    </p:spTree>
    <p:extLst>
      <p:ext uri="{BB962C8B-B14F-4D97-AF65-F5344CB8AC3E}">
        <p14:creationId xmlns:p14="http://schemas.microsoft.com/office/powerpoint/2010/main" val="24378764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36</a:t>
            </a:fld>
            <a:endParaRPr lang="en-US"/>
          </a:p>
        </p:txBody>
      </p:sp>
    </p:spTree>
    <p:extLst>
      <p:ext uri="{BB962C8B-B14F-4D97-AF65-F5344CB8AC3E}">
        <p14:creationId xmlns:p14="http://schemas.microsoft.com/office/powerpoint/2010/main" val="1178438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37</a:t>
            </a:fld>
            <a:endParaRPr lang="en-US"/>
          </a:p>
        </p:txBody>
      </p:sp>
    </p:spTree>
    <p:extLst>
      <p:ext uri="{BB962C8B-B14F-4D97-AF65-F5344CB8AC3E}">
        <p14:creationId xmlns:p14="http://schemas.microsoft.com/office/powerpoint/2010/main" val="24174783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38</a:t>
            </a:fld>
            <a:endParaRPr lang="en-US"/>
          </a:p>
        </p:txBody>
      </p:sp>
    </p:spTree>
    <p:extLst>
      <p:ext uri="{BB962C8B-B14F-4D97-AF65-F5344CB8AC3E}">
        <p14:creationId xmlns:p14="http://schemas.microsoft.com/office/powerpoint/2010/main" val="1971612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39</a:t>
            </a:fld>
            <a:endParaRPr lang="en-US"/>
          </a:p>
        </p:txBody>
      </p:sp>
    </p:spTree>
    <p:extLst>
      <p:ext uri="{BB962C8B-B14F-4D97-AF65-F5344CB8AC3E}">
        <p14:creationId xmlns:p14="http://schemas.microsoft.com/office/powerpoint/2010/main" val="911366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time you have spent in the software world, you may have heard of the term middleware outside of web applications. I remember getting free CDs for BEA </a:t>
            </a:r>
            <a:r>
              <a:rPr lang="en-US" dirty="0" err="1"/>
              <a:t>Weblogic</a:t>
            </a:r>
            <a:r>
              <a:rPr lang="en-US" dirty="0"/>
              <a:t> circa, early 2000s, didn’t do anything with them as far as I recall. The usage of the term can be found in computing as early as 1968. A book on the topic, describes middleware as the “-” in client-server or the –to- in peer-to-peer.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course, the term middleware is still in use today in that context, such as a product by Oracle, called Oracle Fusion Middleware</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a:t>
            </a:fld>
            <a:endParaRPr lang="en-US"/>
          </a:p>
        </p:txBody>
      </p:sp>
    </p:spTree>
    <p:extLst>
      <p:ext uri="{BB962C8B-B14F-4D97-AF65-F5344CB8AC3E}">
        <p14:creationId xmlns:p14="http://schemas.microsoft.com/office/powerpoint/2010/main" val="29585896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40</a:t>
            </a:fld>
            <a:endParaRPr lang="en-US"/>
          </a:p>
        </p:txBody>
      </p:sp>
    </p:spTree>
    <p:extLst>
      <p:ext uri="{BB962C8B-B14F-4D97-AF65-F5344CB8AC3E}">
        <p14:creationId xmlns:p14="http://schemas.microsoft.com/office/powerpoint/2010/main" val="16981807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41</a:t>
            </a:fld>
            <a:endParaRPr lang="en-US"/>
          </a:p>
        </p:txBody>
      </p:sp>
    </p:spTree>
    <p:extLst>
      <p:ext uri="{BB962C8B-B14F-4D97-AF65-F5344CB8AC3E}">
        <p14:creationId xmlns:p14="http://schemas.microsoft.com/office/powerpoint/2010/main" val="1584197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Key takeaways</a:t>
            </a:r>
          </a:p>
          <a:p>
            <a:pPr lvl="0"/>
            <a:r>
              <a:rPr lang="en-US" dirty="0"/>
              <a:t>Client for another middleware or your application</a:t>
            </a:r>
          </a:p>
          <a:p>
            <a:pPr lvl="0"/>
            <a:r>
              <a:rPr lang="en-US" dirty="0"/>
              <a:t>Server for an external request or another middleware</a:t>
            </a:r>
          </a:p>
          <a:p>
            <a:pPr lvl="0"/>
            <a:endParaRPr lang="en-US" dirty="0"/>
          </a:p>
          <a:p>
            <a:pPr lvl="0"/>
            <a:r>
              <a:rPr lang="en-US" dirty="0"/>
              <a:t>Migration between application frameworks/versions WSGI or ASGI</a:t>
            </a:r>
          </a:p>
          <a:p>
            <a:pPr lvl="0"/>
            <a:endParaRPr lang="en-GB"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42</a:t>
            </a:fld>
            <a:endParaRPr lang="en-US"/>
          </a:p>
        </p:txBody>
      </p:sp>
    </p:spTree>
    <p:extLst>
      <p:ext uri="{BB962C8B-B14F-4D97-AF65-F5344CB8AC3E}">
        <p14:creationId xmlns:p14="http://schemas.microsoft.com/office/powerpoint/2010/main" val="9994630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move onto </a:t>
            </a:r>
            <a:r>
              <a:rPr lang="en-US" dirty="0" err="1"/>
              <a:t>gRPC</a:t>
            </a:r>
            <a:r>
              <a:rPr lang="en-US" dirty="0"/>
              <a:t> applications, a shoutout to my own talk at </a:t>
            </a:r>
            <a:r>
              <a:rPr lang="en-US" dirty="0" err="1"/>
              <a:t>PyCon</a:t>
            </a:r>
            <a:r>
              <a:rPr lang="en-US" dirty="0"/>
              <a:t> US 2022 where I demonstrate how you can use middleware to help you migrate between WSGI frameworks or between ASGI and WSGI frameworks.</a:t>
            </a:r>
          </a:p>
        </p:txBody>
      </p:sp>
      <p:sp>
        <p:nvSpPr>
          <p:cNvPr id="4" name="Slide Number Placeholder 3"/>
          <p:cNvSpPr>
            <a:spLocks noGrp="1"/>
          </p:cNvSpPr>
          <p:nvPr>
            <p:ph type="sldNum" sz="quarter" idx="5"/>
          </p:nvPr>
        </p:nvSpPr>
        <p:spPr/>
        <p:txBody>
          <a:bodyPr/>
          <a:lstStyle/>
          <a:p>
            <a:fld id="{E077B1E2-0FF4-C94D-843F-E7F3AC3CC653}" type="slidenum">
              <a:rPr lang="en-US" smtClean="0"/>
              <a:t>43</a:t>
            </a:fld>
            <a:endParaRPr lang="en-US"/>
          </a:p>
        </p:txBody>
      </p:sp>
    </p:spTree>
    <p:extLst>
      <p:ext uri="{BB962C8B-B14F-4D97-AF65-F5344CB8AC3E}">
        <p14:creationId xmlns:p14="http://schemas.microsoft.com/office/powerpoint/2010/main" val="29429996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 have gained insights into the internals of middleware as they apply to WSGI, ASGI and </a:t>
            </a:r>
            <a:r>
              <a:rPr lang="en-US" dirty="0" err="1"/>
              <a:t>gRPC</a:t>
            </a:r>
            <a:r>
              <a:rPr lang="en-US" dirty="0"/>
              <a:t> applications and go away with a few new neural pathways formed in your brain. Thank you for coming to my talk. I hope you will check out my books and enjoy the rest of your conference!</a:t>
            </a:r>
          </a:p>
        </p:txBody>
      </p:sp>
      <p:sp>
        <p:nvSpPr>
          <p:cNvPr id="4" name="Slide Number Placeholder 3"/>
          <p:cNvSpPr>
            <a:spLocks noGrp="1"/>
          </p:cNvSpPr>
          <p:nvPr>
            <p:ph type="sldNum" sz="quarter" idx="5"/>
          </p:nvPr>
        </p:nvSpPr>
        <p:spPr/>
        <p:txBody>
          <a:bodyPr/>
          <a:lstStyle/>
          <a:p>
            <a:fld id="{E077B1E2-0FF4-C94D-843F-E7F3AC3CC653}" type="slidenum">
              <a:rPr lang="en-US" smtClean="0"/>
              <a:t>44</a:t>
            </a:fld>
            <a:endParaRPr lang="en-US"/>
          </a:p>
        </p:txBody>
      </p:sp>
    </p:spTree>
    <p:extLst>
      <p:ext uri="{BB962C8B-B14F-4D97-AF65-F5344CB8AC3E}">
        <p14:creationId xmlns:p14="http://schemas.microsoft.com/office/powerpoint/2010/main" val="2931122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Consider a web application consists of one or more API endpoints or views:</a:t>
            </a:r>
          </a:p>
          <a:p>
            <a:pPr marL="0" indent="0">
              <a:buNone/>
            </a:pPr>
            <a:r>
              <a:rPr lang="en-US" i="1" dirty="0"/>
              <a:t>Middleware is code you write to implement functionality that is common across one or more endpoints or views</a:t>
            </a:r>
          </a:p>
          <a:p>
            <a:pPr>
              <a:buFontTx/>
              <a:buChar char="-"/>
            </a:pPr>
            <a:r>
              <a:rPr lang="en-US" dirty="0"/>
              <a:t>Count of page views</a:t>
            </a:r>
          </a:p>
          <a:p>
            <a:pPr>
              <a:buFontTx/>
              <a:buChar char="-"/>
            </a:pPr>
            <a:r>
              <a:rPr lang="en-US" dirty="0"/>
              <a:t>Error handling</a:t>
            </a:r>
          </a:p>
          <a:p>
            <a:pPr>
              <a:buFontTx/>
              <a:buChar char="-"/>
            </a:pPr>
            <a:r>
              <a:rPr lang="en-US" dirty="0"/>
              <a:t>Caching, and many others</a:t>
            </a:r>
          </a:p>
          <a:p>
            <a:pPr>
              <a:buFontTx/>
              <a:buChar char="-"/>
            </a:pPr>
            <a:endParaRPr lang="en-US" dirty="0"/>
          </a:p>
          <a:p>
            <a:pPr>
              <a:buFontTx/>
              <a:buChar char="-"/>
            </a:pPr>
            <a:r>
              <a:rPr lang="en-US" dirty="0"/>
              <a:t>The WSGI specification ..</a:t>
            </a:r>
          </a:p>
          <a:p>
            <a:pPr>
              <a:buFontTx/>
              <a:buChar char="-"/>
            </a:pPr>
            <a:endParaRPr lang="en-US" dirty="0"/>
          </a:p>
          <a:p>
            <a:pPr>
              <a:buFontTx/>
              <a:buChar char="-"/>
            </a:pPr>
            <a:r>
              <a:rPr lang="en-US" dirty="0"/>
              <a:t>This leads us to our second topic of the talk, middleware for WSGI applications.</a:t>
            </a:r>
          </a:p>
          <a:p>
            <a:pPr marL="0" indent="0">
              <a:buNone/>
            </a:pPr>
            <a:endParaRPr lang="en-US" dirty="0"/>
          </a:p>
          <a:p>
            <a:pPr marL="0" indent="0">
              <a:buNone/>
            </a:pPr>
            <a:endParaRPr lang="en-US" dirty="0"/>
          </a:p>
          <a:p>
            <a:endParaRPr lang="en-US" dirty="0"/>
          </a:p>
          <a:p>
            <a:pPr marL="0" indent="0">
              <a:buNone/>
            </a:pPr>
            <a:endParaRPr lang="en-US" u="sng"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5</a:t>
            </a:fld>
            <a:endParaRPr lang="en-US"/>
          </a:p>
        </p:txBody>
      </p:sp>
    </p:spTree>
    <p:extLst>
      <p:ext uri="{BB962C8B-B14F-4D97-AF65-F5344CB8AC3E}">
        <p14:creationId xmlns:p14="http://schemas.microsoft.com/office/powerpoint/2010/main" val="1676533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7B1E2-0FF4-C94D-843F-E7F3AC3CC653}" type="slidenum">
              <a:rPr lang="en-US" smtClean="0"/>
              <a:t>6</a:t>
            </a:fld>
            <a:endParaRPr lang="en-US"/>
          </a:p>
        </p:txBody>
      </p:sp>
    </p:spTree>
    <p:extLst>
      <p:ext uri="{BB962C8B-B14F-4D97-AF65-F5344CB8AC3E}">
        <p14:creationId xmlns:p14="http://schemas.microsoft.com/office/powerpoint/2010/main" val="3121583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Flask application. Here I create a Blueprint, and then define a route. Of course, I have </a:t>
            </a:r>
            <a:r>
              <a:rPr lang="en-US" dirty="0" err="1"/>
              <a:t>omittied</a:t>
            </a:r>
            <a:r>
              <a:rPr lang="en-US" dirty="0"/>
              <a:t> a lot of the code that’s not relevant here. Simple. We will refer to the index() function as the view function, the one handling the application requests.</a:t>
            </a:r>
          </a:p>
        </p:txBody>
      </p:sp>
      <p:sp>
        <p:nvSpPr>
          <p:cNvPr id="4" name="Slide Number Placeholder 3"/>
          <p:cNvSpPr>
            <a:spLocks noGrp="1"/>
          </p:cNvSpPr>
          <p:nvPr>
            <p:ph type="sldNum" sz="quarter" idx="5"/>
          </p:nvPr>
        </p:nvSpPr>
        <p:spPr/>
        <p:txBody>
          <a:bodyPr/>
          <a:lstStyle/>
          <a:p>
            <a:fld id="{E077B1E2-0FF4-C94D-843F-E7F3AC3CC653}" type="slidenum">
              <a:rPr lang="en-US" smtClean="0"/>
              <a:t>7</a:t>
            </a:fld>
            <a:endParaRPr lang="en-US"/>
          </a:p>
        </p:txBody>
      </p:sp>
    </p:spTree>
    <p:extLst>
      <p:ext uri="{BB962C8B-B14F-4D97-AF65-F5344CB8AC3E}">
        <p14:creationId xmlns:p14="http://schemas.microsoft.com/office/powerpoint/2010/main" val="1576449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we define middleware for a Flask application, using the </a:t>
            </a:r>
            <a:r>
              <a:rPr lang="en-US" dirty="0" err="1"/>
              <a:t>before_request</a:t>
            </a:r>
            <a:r>
              <a:rPr lang="en-US" dirty="0"/>
              <a:t> and </a:t>
            </a:r>
            <a:r>
              <a:rPr lang="en-US" dirty="0" err="1"/>
              <a:t>after_request</a:t>
            </a:r>
            <a:r>
              <a:rPr lang="en-US" dirty="0"/>
              <a:t> decorators. When a function is decorated with the </a:t>
            </a:r>
            <a:r>
              <a:rPr lang="en-US" dirty="0" err="1"/>
              <a:t>before_request</a:t>
            </a:r>
            <a:r>
              <a:rPr lang="en-US" dirty="0"/>
              <a:t> decorator, it is called before a request is processed by the view function if one is defined. The </a:t>
            </a:r>
            <a:r>
              <a:rPr lang="en-US" dirty="0" err="1"/>
              <a:t>after_request</a:t>
            </a:r>
            <a:r>
              <a:rPr lang="en-US" dirty="0"/>
              <a:t> function is called after the request has been processed by the view function.</a:t>
            </a:r>
          </a:p>
          <a:p>
            <a:endParaRPr lang="en-US" dirty="0"/>
          </a:p>
          <a:p>
            <a:r>
              <a:rPr lang="en-US" dirty="0"/>
              <a:t>The same applies to non-Blueprint applications, by the way in case you are wondering. </a:t>
            </a:r>
          </a:p>
        </p:txBody>
      </p:sp>
      <p:sp>
        <p:nvSpPr>
          <p:cNvPr id="4" name="Slide Number Placeholder 3"/>
          <p:cNvSpPr>
            <a:spLocks noGrp="1"/>
          </p:cNvSpPr>
          <p:nvPr>
            <p:ph type="sldNum" sz="quarter" idx="5"/>
          </p:nvPr>
        </p:nvSpPr>
        <p:spPr/>
        <p:txBody>
          <a:bodyPr/>
          <a:lstStyle/>
          <a:p>
            <a:fld id="{E077B1E2-0FF4-C94D-843F-E7F3AC3CC653}" type="slidenum">
              <a:rPr lang="en-US" smtClean="0"/>
              <a:t>8</a:t>
            </a:fld>
            <a:endParaRPr lang="en-US"/>
          </a:p>
        </p:txBody>
      </p:sp>
    </p:spTree>
    <p:extLst>
      <p:ext uri="{BB962C8B-B14F-4D97-AF65-F5344CB8AC3E}">
        <p14:creationId xmlns:p14="http://schemas.microsoft.com/office/powerpoint/2010/main" val="1431006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a Django view function. To define a middleware in Django, we can use a define a class or a function.</a:t>
            </a:r>
          </a:p>
          <a:p>
            <a:endParaRPr lang="en-US"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9</a:t>
            </a:fld>
            <a:endParaRPr lang="en-US"/>
          </a:p>
        </p:txBody>
      </p:sp>
    </p:spTree>
    <p:extLst>
      <p:ext uri="{BB962C8B-B14F-4D97-AF65-F5344CB8AC3E}">
        <p14:creationId xmlns:p14="http://schemas.microsoft.com/office/powerpoint/2010/main" val="182613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F052-30CA-A63B-A000-5B7A49017C1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22FF062-0879-4FE6-E9E8-F66B37A133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9099823-D02E-8278-89C7-C1D931CC25FB}"/>
              </a:ext>
            </a:extLst>
          </p:cNvPr>
          <p:cNvSpPr>
            <a:spLocks noGrp="1"/>
          </p:cNvSpPr>
          <p:nvPr>
            <p:ph type="dt" sz="half" idx="10"/>
          </p:nvPr>
        </p:nvSpPr>
        <p:spPr/>
        <p:txBody>
          <a:bodyPr/>
          <a:lstStyle/>
          <a:p>
            <a:fld id="{93414AC1-D946-734E-A67E-C337D4E46C2D}" type="datetime1">
              <a:rPr lang="en-AU" smtClean="0"/>
              <a:t>18/8/2022</a:t>
            </a:fld>
            <a:endParaRPr lang="en-US" dirty="0"/>
          </a:p>
        </p:txBody>
      </p:sp>
      <p:sp>
        <p:nvSpPr>
          <p:cNvPr id="5" name="Footer Placeholder 4">
            <a:extLst>
              <a:ext uri="{FF2B5EF4-FFF2-40B4-BE49-F238E27FC236}">
                <a16:creationId xmlns:a16="http://schemas.microsoft.com/office/drawing/2014/main" id="{35749327-73C3-6B86-9A8E-135821BCB8F5}"/>
              </a:ext>
            </a:extLst>
          </p:cNvPr>
          <p:cNvSpPr>
            <a:spLocks noGrp="1"/>
          </p:cNvSpPr>
          <p:nvPr>
            <p:ph type="ftr" sz="quarter" idx="11"/>
          </p:nvPr>
        </p:nvSpPr>
        <p:spPr/>
        <p:txBody>
          <a:bodyPr/>
          <a:lstStyle/>
          <a:p>
            <a:r>
              <a:rPr lang="en-US"/>
              <a:t>Shared Functionality using Middleware - Kiwi PyCon XI</a:t>
            </a:r>
            <a:endParaRPr lang="en-US" dirty="0"/>
          </a:p>
        </p:txBody>
      </p:sp>
      <p:sp>
        <p:nvSpPr>
          <p:cNvPr id="6" name="Slide Number Placeholder 5">
            <a:extLst>
              <a:ext uri="{FF2B5EF4-FFF2-40B4-BE49-F238E27FC236}">
                <a16:creationId xmlns:a16="http://schemas.microsoft.com/office/drawing/2014/main" id="{395E6C3E-1CA1-D667-BC85-67D18CB2DC64}"/>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224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FFFD-D5B5-70E9-B25D-9A16C5402F1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55D3FBC-D3AB-0430-919D-9E819096A3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76233C-D71F-0DAC-1459-30F7B465FAFA}"/>
              </a:ext>
            </a:extLst>
          </p:cNvPr>
          <p:cNvSpPr>
            <a:spLocks noGrp="1"/>
          </p:cNvSpPr>
          <p:nvPr>
            <p:ph type="dt" sz="half" idx="10"/>
          </p:nvPr>
        </p:nvSpPr>
        <p:spPr/>
        <p:txBody>
          <a:bodyPr/>
          <a:lstStyle/>
          <a:p>
            <a:fld id="{94719CC9-E8A5-774D-808E-615766AE1409}" type="datetime1">
              <a:rPr lang="en-AU" smtClean="0"/>
              <a:t>18/8/2022</a:t>
            </a:fld>
            <a:endParaRPr lang="en-US"/>
          </a:p>
        </p:txBody>
      </p:sp>
      <p:sp>
        <p:nvSpPr>
          <p:cNvPr id="5" name="Footer Placeholder 4">
            <a:extLst>
              <a:ext uri="{FF2B5EF4-FFF2-40B4-BE49-F238E27FC236}">
                <a16:creationId xmlns:a16="http://schemas.microsoft.com/office/drawing/2014/main" id="{157A737D-FA10-B13C-30D0-2884CE2DCE04}"/>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4694B2EF-470D-2A0A-DCD0-24B04527EF7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42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FF3ED7-772C-AB52-CB17-E9F83D7FCBA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AEE94B-0F7C-3EB9-640F-81C5CBBF48C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373CD2-09D4-6598-BAEE-E4A4E45E8854}"/>
              </a:ext>
            </a:extLst>
          </p:cNvPr>
          <p:cNvSpPr>
            <a:spLocks noGrp="1"/>
          </p:cNvSpPr>
          <p:nvPr>
            <p:ph type="dt" sz="half" idx="10"/>
          </p:nvPr>
        </p:nvSpPr>
        <p:spPr/>
        <p:txBody>
          <a:bodyPr/>
          <a:lstStyle/>
          <a:p>
            <a:fld id="{F588C7C0-C829-0D49-AB4D-BE07F54D1422}" type="datetime1">
              <a:rPr lang="en-AU" smtClean="0"/>
              <a:t>18/8/2022</a:t>
            </a:fld>
            <a:endParaRPr lang="en-US"/>
          </a:p>
        </p:txBody>
      </p:sp>
      <p:sp>
        <p:nvSpPr>
          <p:cNvPr id="5" name="Footer Placeholder 4">
            <a:extLst>
              <a:ext uri="{FF2B5EF4-FFF2-40B4-BE49-F238E27FC236}">
                <a16:creationId xmlns:a16="http://schemas.microsoft.com/office/drawing/2014/main" id="{76F79A1D-6DA0-47E3-AE1E-1F11F7BD5253}"/>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C9CDEADF-DFCD-3E28-60F7-BBB790FC2A5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462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199C-FB43-8AB3-A54C-1B4A6ACBCE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CCE7DB0-FE6E-C063-E285-59DA1C2F30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8D5BA4-046E-44D5-0E8C-4404E428C09E}"/>
              </a:ext>
            </a:extLst>
          </p:cNvPr>
          <p:cNvSpPr>
            <a:spLocks noGrp="1"/>
          </p:cNvSpPr>
          <p:nvPr>
            <p:ph type="dt" sz="half" idx="10"/>
          </p:nvPr>
        </p:nvSpPr>
        <p:spPr/>
        <p:txBody>
          <a:bodyPr/>
          <a:lstStyle/>
          <a:p>
            <a:fld id="{242C3E42-BBD4-4942-9E72-AC3F8A946E1C}" type="datetime1">
              <a:rPr lang="en-AU" smtClean="0"/>
              <a:t>18/8/2022</a:t>
            </a:fld>
            <a:endParaRPr lang="en-US"/>
          </a:p>
        </p:txBody>
      </p:sp>
      <p:sp>
        <p:nvSpPr>
          <p:cNvPr id="5" name="Footer Placeholder 4">
            <a:extLst>
              <a:ext uri="{FF2B5EF4-FFF2-40B4-BE49-F238E27FC236}">
                <a16:creationId xmlns:a16="http://schemas.microsoft.com/office/drawing/2014/main" id="{1909E51F-8BAC-B195-8130-FC8CE4580A2C}"/>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CBB2BAB4-1298-2392-6346-04996F73E5A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558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245C-79EA-C012-5F05-516ECA0971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02519B1-5BE0-AE9D-374F-73539069AC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9B8DBAD-5BE6-6302-F2AA-962FE131CCF2}"/>
              </a:ext>
            </a:extLst>
          </p:cNvPr>
          <p:cNvSpPr>
            <a:spLocks noGrp="1"/>
          </p:cNvSpPr>
          <p:nvPr>
            <p:ph type="dt" sz="half" idx="10"/>
          </p:nvPr>
        </p:nvSpPr>
        <p:spPr/>
        <p:txBody>
          <a:bodyPr/>
          <a:lstStyle/>
          <a:p>
            <a:fld id="{95283C06-7A32-BF4E-AB06-C7C950E0211B}" type="datetime1">
              <a:rPr lang="en-AU" smtClean="0"/>
              <a:t>18/8/2022</a:t>
            </a:fld>
            <a:endParaRPr lang="en-US"/>
          </a:p>
        </p:txBody>
      </p:sp>
      <p:sp>
        <p:nvSpPr>
          <p:cNvPr id="5" name="Footer Placeholder 4">
            <a:extLst>
              <a:ext uri="{FF2B5EF4-FFF2-40B4-BE49-F238E27FC236}">
                <a16:creationId xmlns:a16="http://schemas.microsoft.com/office/drawing/2014/main" id="{12B6C3D7-1AA2-1DB7-F635-CE03C2DD362F}"/>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83A582FA-62B5-B306-0624-C270FF68741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387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7EB3-56BA-74CD-4287-0D8928C33EC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1BF50E5-4A8A-D849-5F44-BD9E7D5BDD0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14C3174-E694-E295-975D-3EFB767237E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B3EED8C-BC9D-89C6-85DA-F8301D5A44CE}"/>
              </a:ext>
            </a:extLst>
          </p:cNvPr>
          <p:cNvSpPr>
            <a:spLocks noGrp="1"/>
          </p:cNvSpPr>
          <p:nvPr>
            <p:ph type="dt" sz="half" idx="10"/>
          </p:nvPr>
        </p:nvSpPr>
        <p:spPr/>
        <p:txBody>
          <a:bodyPr/>
          <a:lstStyle/>
          <a:p>
            <a:fld id="{ECE6C1A0-2A20-CD48-91C0-6ED899BC59DC}" type="datetime1">
              <a:rPr lang="en-AU" smtClean="0"/>
              <a:t>18/8/2022</a:t>
            </a:fld>
            <a:endParaRPr lang="en-US"/>
          </a:p>
        </p:txBody>
      </p:sp>
      <p:sp>
        <p:nvSpPr>
          <p:cNvPr id="6" name="Footer Placeholder 5">
            <a:extLst>
              <a:ext uri="{FF2B5EF4-FFF2-40B4-BE49-F238E27FC236}">
                <a16:creationId xmlns:a16="http://schemas.microsoft.com/office/drawing/2014/main" id="{03BF65E4-D280-A810-5DC6-8CED28EF2328}"/>
              </a:ext>
            </a:extLst>
          </p:cNvPr>
          <p:cNvSpPr>
            <a:spLocks noGrp="1"/>
          </p:cNvSpPr>
          <p:nvPr>
            <p:ph type="ftr" sz="quarter" idx="11"/>
          </p:nvPr>
        </p:nvSpPr>
        <p:spPr/>
        <p:txBody>
          <a:bodyPr/>
          <a:lstStyle/>
          <a:p>
            <a:r>
              <a:rPr lang="en-US"/>
              <a:t>Shared Functionality using Middleware - Kiwi PyCon XI</a:t>
            </a:r>
          </a:p>
        </p:txBody>
      </p:sp>
      <p:sp>
        <p:nvSpPr>
          <p:cNvPr id="7" name="Slide Number Placeholder 6">
            <a:extLst>
              <a:ext uri="{FF2B5EF4-FFF2-40B4-BE49-F238E27FC236}">
                <a16:creationId xmlns:a16="http://schemas.microsoft.com/office/drawing/2014/main" id="{6A302FD5-8A12-35FF-CFD4-7D952FA26C8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168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ABB7-437F-C84A-78E4-3602A6E847C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F821A1B-2351-3257-C6D4-AF435527B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8928EF-DD19-1435-DF61-CF1C8CB020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F646FCB-492B-16F7-E4F2-B7D6BA472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F5EE28-6353-CF39-DF67-FC442A1D2E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7EC9B14-5790-F3AD-4F95-D9D174F4EF34}"/>
              </a:ext>
            </a:extLst>
          </p:cNvPr>
          <p:cNvSpPr>
            <a:spLocks noGrp="1"/>
          </p:cNvSpPr>
          <p:nvPr>
            <p:ph type="dt" sz="half" idx="10"/>
          </p:nvPr>
        </p:nvSpPr>
        <p:spPr/>
        <p:txBody>
          <a:bodyPr/>
          <a:lstStyle/>
          <a:p>
            <a:fld id="{1F5061F7-A8DB-9943-BABF-57DE86A7009A}" type="datetime1">
              <a:rPr lang="en-AU" smtClean="0"/>
              <a:t>18/8/2022</a:t>
            </a:fld>
            <a:endParaRPr lang="en-US"/>
          </a:p>
        </p:txBody>
      </p:sp>
      <p:sp>
        <p:nvSpPr>
          <p:cNvPr id="8" name="Footer Placeholder 7">
            <a:extLst>
              <a:ext uri="{FF2B5EF4-FFF2-40B4-BE49-F238E27FC236}">
                <a16:creationId xmlns:a16="http://schemas.microsoft.com/office/drawing/2014/main" id="{DED9E297-267B-F63D-0D64-91F47CF9B16C}"/>
              </a:ext>
            </a:extLst>
          </p:cNvPr>
          <p:cNvSpPr>
            <a:spLocks noGrp="1"/>
          </p:cNvSpPr>
          <p:nvPr>
            <p:ph type="ftr" sz="quarter" idx="11"/>
          </p:nvPr>
        </p:nvSpPr>
        <p:spPr/>
        <p:txBody>
          <a:bodyPr/>
          <a:lstStyle/>
          <a:p>
            <a:r>
              <a:rPr lang="en-US"/>
              <a:t>Shared Functionality using Middleware - Kiwi PyCon XI</a:t>
            </a:r>
          </a:p>
        </p:txBody>
      </p:sp>
      <p:sp>
        <p:nvSpPr>
          <p:cNvPr id="9" name="Slide Number Placeholder 8">
            <a:extLst>
              <a:ext uri="{FF2B5EF4-FFF2-40B4-BE49-F238E27FC236}">
                <a16:creationId xmlns:a16="http://schemas.microsoft.com/office/drawing/2014/main" id="{17952F3C-A7D6-C138-3EE9-4EF2AF1606B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8732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43E4-8BAE-F90D-0A01-C10C127C44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95EB07-3DCA-E72F-B1BD-1FF825FD5BAC}"/>
              </a:ext>
            </a:extLst>
          </p:cNvPr>
          <p:cNvSpPr>
            <a:spLocks noGrp="1"/>
          </p:cNvSpPr>
          <p:nvPr>
            <p:ph type="dt" sz="half" idx="10"/>
          </p:nvPr>
        </p:nvSpPr>
        <p:spPr/>
        <p:txBody>
          <a:bodyPr/>
          <a:lstStyle/>
          <a:p>
            <a:fld id="{2320BD98-6227-0C46-8123-508DA5ABCD74}" type="datetime1">
              <a:rPr lang="en-AU" smtClean="0"/>
              <a:t>18/8/2022</a:t>
            </a:fld>
            <a:endParaRPr lang="en-US"/>
          </a:p>
        </p:txBody>
      </p:sp>
      <p:sp>
        <p:nvSpPr>
          <p:cNvPr id="4" name="Footer Placeholder 3">
            <a:extLst>
              <a:ext uri="{FF2B5EF4-FFF2-40B4-BE49-F238E27FC236}">
                <a16:creationId xmlns:a16="http://schemas.microsoft.com/office/drawing/2014/main" id="{595E12CA-AFEF-15FC-D513-396E81ADB648}"/>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D9D9AAC4-C72E-B1F1-2400-B78598FF486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12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3DAC2-17A6-BDF7-8BE8-E848FF95A72D}"/>
              </a:ext>
            </a:extLst>
          </p:cNvPr>
          <p:cNvSpPr>
            <a:spLocks noGrp="1"/>
          </p:cNvSpPr>
          <p:nvPr>
            <p:ph type="dt" sz="half" idx="10"/>
          </p:nvPr>
        </p:nvSpPr>
        <p:spPr/>
        <p:txBody>
          <a:bodyPr/>
          <a:lstStyle/>
          <a:p>
            <a:fld id="{0AD2CA7C-819E-004C-B440-36B57C2EC533}" type="datetime1">
              <a:rPr lang="en-AU" smtClean="0"/>
              <a:t>18/8/2022</a:t>
            </a:fld>
            <a:endParaRPr lang="en-US"/>
          </a:p>
        </p:txBody>
      </p:sp>
      <p:sp>
        <p:nvSpPr>
          <p:cNvPr id="3" name="Footer Placeholder 2">
            <a:extLst>
              <a:ext uri="{FF2B5EF4-FFF2-40B4-BE49-F238E27FC236}">
                <a16:creationId xmlns:a16="http://schemas.microsoft.com/office/drawing/2014/main" id="{72F2E078-A68A-BBF7-F509-6F07D60F8D76}"/>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E306356D-4229-8F64-BA67-9685CBCB17B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084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FF15-E2AF-BF5A-9790-D9C2AD972B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EC95E8B-8CD1-9E17-FF65-7FCBD337B7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6958F87-AC7B-4A0E-4C0B-2BA8E4BE0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C07CF8-A909-CCDF-C931-660A75C1A431}"/>
              </a:ext>
            </a:extLst>
          </p:cNvPr>
          <p:cNvSpPr>
            <a:spLocks noGrp="1"/>
          </p:cNvSpPr>
          <p:nvPr>
            <p:ph type="dt" sz="half" idx="10"/>
          </p:nvPr>
        </p:nvSpPr>
        <p:spPr/>
        <p:txBody>
          <a:bodyPr/>
          <a:lstStyle/>
          <a:p>
            <a:fld id="{6B5C5D15-3F04-D144-8173-A4B18EC4281B}" type="datetime1">
              <a:rPr lang="en-AU" smtClean="0"/>
              <a:t>18/8/2022</a:t>
            </a:fld>
            <a:endParaRPr lang="en-US"/>
          </a:p>
        </p:txBody>
      </p:sp>
      <p:sp>
        <p:nvSpPr>
          <p:cNvPr id="6" name="Footer Placeholder 5">
            <a:extLst>
              <a:ext uri="{FF2B5EF4-FFF2-40B4-BE49-F238E27FC236}">
                <a16:creationId xmlns:a16="http://schemas.microsoft.com/office/drawing/2014/main" id="{AF189CAF-87CC-AB91-292B-E6B15D38B785}"/>
              </a:ext>
            </a:extLst>
          </p:cNvPr>
          <p:cNvSpPr>
            <a:spLocks noGrp="1"/>
          </p:cNvSpPr>
          <p:nvPr>
            <p:ph type="ftr" sz="quarter" idx="11"/>
          </p:nvPr>
        </p:nvSpPr>
        <p:spPr/>
        <p:txBody>
          <a:bodyPr/>
          <a:lstStyle/>
          <a:p>
            <a:r>
              <a:rPr lang="en-US"/>
              <a:t>Shared Functionality using Middleware - Kiwi PyCon XI</a:t>
            </a:r>
          </a:p>
        </p:txBody>
      </p:sp>
      <p:sp>
        <p:nvSpPr>
          <p:cNvPr id="7" name="Slide Number Placeholder 6">
            <a:extLst>
              <a:ext uri="{FF2B5EF4-FFF2-40B4-BE49-F238E27FC236}">
                <a16:creationId xmlns:a16="http://schemas.microsoft.com/office/drawing/2014/main" id="{BC7E0D04-206F-1C92-F43B-22238327AEB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207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56EF-FF56-04B7-961F-DE1A6544F4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1AB6CEE-EA41-CF85-F906-E9FF6235F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4E2C44-DFEC-565A-A369-324D1B51C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9C0182-1205-386E-557F-3768D48EDC47}"/>
              </a:ext>
            </a:extLst>
          </p:cNvPr>
          <p:cNvSpPr>
            <a:spLocks noGrp="1"/>
          </p:cNvSpPr>
          <p:nvPr>
            <p:ph type="dt" sz="half" idx="10"/>
          </p:nvPr>
        </p:nvSpPr>
        <p:spPr/>
        <p:txBody>
          <a:bodyPr/>
          <a:lstStyle/>
          <a:p>
            <a:fld id="{BF575008-A2B0-A947-88F3-801BFFDC0DC1}" type="datetime1">
              <a:rPr lang="en-AU" smtClean="0"/>
              <a:t>18/8/2022</a:t>
            </a:fld>
            <a:endParaRPr lang="en-US"/>
          </a:p>
        </p:txBody>
      </p:sp>
      <p:sp>
        <p:nvSpPr>
          <p:cNvPr id="6" name="Footer Placeholder 5">
            <a:extLst>
              <a:ext uri="{FF2B5EF4-FFF2-40B4-BE49-F238E27FC236}">
                <a16:creationId xmlns:a16="http://schemas.microsoft.com/office/drawing/2014/main" id="{FAC4BEB3-293B-E9A2-1ECA-7CE2B2533AB6}"/>
              </a:ext>
            </a:extLst>
          </p:cNvPr>
          <p:cNvSpPr>
            <a:spLocks noGrp="1"/>
          </p:cNvSpPr>
          <p:nvPr>
            <p:ph type="ftr" sz="quarter" idx="11"/>
          </p:nvPr>
        </p:nvSpPr>
        <p:spPr/>
        <p:txBody>
          <a:bodyPr/>
          <a:lstStyle/>
          <a:p>
            <a:r>
              <a:rPr lang="en-US"/>
              <a:t>Shared Functionality using Middleware - Kiwi PyCon XI</a:t>
            </a:r>
          </a:p>
        </p:txBody>
      </p:sp>
      <p:sp>
        <p:nvSpPr>
          <p:cNvPr id="7" name="Slide Number Placeholder 6">
            <a:extLst>
              <a:ext uri="{FF2B5EF4-FFF2-40B4-BE49-F238E27FC236}">
                <a16:creationId xmlns:a16="http://schemas.microsoft.com/office/drawing/2014/main" id="{22055674-0630-8918-F9BB-8DFB24455BF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068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9E9173-F4DA-279F-FFF8-2BF756226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980923E-0B06-F464-2D75-BCE4FC06A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F0C98E-D9DF-9268-05F8-CF5E33D8AC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45C06-71A5-EF48-9800-F43314F1C635}" type="datetime1">
              <a:rPr lang="en-AU" smtClean="0"/>
              <a:t>18/8/2022</a:t>
            </a:fld>
            <a:endParaRPr lang="en-US"/>
          </a:p>
        </p:txBody>
      </p:sp>
      <p:sp>
        <p:nvSpPr>
          <p:cNvPr id="5" name="Footer Placeholder 4">
            <a:extLst>
              <a:ext uri="{FF2B5EF4-FFF2-40B4-BE49-F238E27FC236}">
                <a16:creationId xmlns:a16="http://schemas.microsoft.com/office/drawing/2014/main" id="{ACD9482F-D993-75A2-4818-AAB9B1CF0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C91F12FF-70C1-FD98-A748-85D4228ADE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9474643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echorand.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chorand.me/talk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echorand.me/" TargetMode="External"/><Relationship Id="rId7"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practicalgobook.net/" TargetMode="External"/><Relationship Id="rId4" Type="http://schemas.openxmlformats.org/officeDocument/2006/relationships/hyperlink" Target="https://doingmathwithpython.github.i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2E1B-AD96-8546-B3EC-D8EA44074EA5}"/>
              </a:ext>
            </a:extLst>
          </p:cNvPr>
          <p:cNvSpPr>
            <a:spLocks noGrp="1"/>
          </p:cNvSpPr>
          <p:nvPr>
            <p:ph type="ctrTitle"/>
          </p:nvPr>
        </p:nvSpPr>
        <p:spPr>
          <a:xfrm>
            <a:off x="489098" y="1106034"/>
            <a:ext cx="5019074" cy="3204134"/>
          </a:xfrm>
        </p:spPr>
        <p:txBody>
          <a:bodyPr vert="horz" lIns="91440" tIns="45720" rIns="91440" bIns="45720" rtlCol="0" anchor="b">
            <a:normAutofit fontScale="90000"/>
          </a:bodyPr>
          <a:lstStyle/>
          <a:p>
            <a:r>
              <a:rPr lang="en-US" sz="5400" dirty="0"/>
              <a:t>Implementing Shared Functionality using Middleware</a:t>
            </a:r>
          </a:p>
        </p:txBody>
      </p:sp>
      <p:sp>
        <p:nvSpPr>
          <p:cNvPr id="3" name="Subtitle 2">
            <a:extLst>
              <a:ext uri="{FF2B5EF4-FFF2-40B4-BE49-F238E27FC236}">
                <a16:creationId xmlns:a16="http://schemas.microsoft.com/office/drawing/2014/main" id="{F5861C5F-E4A4-8B4F-901A-F185EAFFBE57}"/>
              </a:ext>
            </a:extLst>
          </p:cNvPr>
          <p:cNvSpPr>
            <a:spLocks noGrp="1"/>
          </p:cNvSpPr>
          <p:nvPr>
            <p:ph type="subTitle" idx="1"/>
          </p:nvPr>
        </p:nvSpPr>
        <p:spPr>
          <a:xfrm>
            <a:off x="494124" y="4872922"/>
            <a:ext cx="5013698" cy="1208141"/>
          </a:xfrm>
        </p:spPr>
        <p:txBody>
          <a:bodyPr vert="horz" lIns="91440" tIns="45720" rIns="91440" bIns="45720" rtlCol="0">
            <a:normAutofit/>
          </a:bodyPr>
          <a:lstStyle/>
          <a:p>
            <a:r>
              <a:rPr lang="en-US" dirty="0"/>
              <a:t>In your WSGI, ASGI and </a:t>
            </a:r>
            <a:r>
              <a:rPr lang="en-US" dirty="0" err="1"/>
              <a:t>gRPC</a:t>
            </a:r>
            <a:r>
              <a:rPr lang="en-US" dirty="0"/>
              <a:t> applications</a:t>
            </a:r>
          </a:p>
        </p:txBody>
      </p:sp>
      <p:sp>
        <p:nvSpPr>
          <p:cNvPr id="5" name="TextBox 4">
            <a:extLst>
              <a:ext uri="{FF2B5EF4-FFF2-40B4-BE49-F238E27FC236}">
                <a16:creationId xmlns:a16="http://schemas.microsoft.com/office/drawing/2014/main" id="{BB74AC48-6A66-0840-91E9-56212A3EF951}"/>
              </a:ext>
            </a:extLst>
          </p:cNvPr>
          <p:cNvSpPr txBox="1"/>
          <p:nvPr/>
        </p:nvSpPr>
        <p:spPr>
          <a:xfrm>
            <a:off x="7091989" y="1846976"/>
            <a:ext cx="4343390" cy="1723549"/>
          </a:xfrm>
          <a:prstGeom prst="rect">
            <a:avLst/>
          </a:prstGeom>
          <a:noFill/>
        </p:spPr>
        <p:txBody>
          <a:bodyPr wrap="square" rtlCol="0">
            <a:spAutoFit/>
          </a:bodyPr>
          <a:lstStyle/>
          <a:p>
            <a:pPr>
              <a:spcAft>
                <a:spcPts val="600"/>
              </a:spcAft>
            </a:pPr>
            <a:r>
              <a:rPr lang="en-US" sz="3200" dirty="0"/>
              <a:t>Amit Saha</a:t>
            </a:r>
          </a:p>
          <a:p>
            <a:pPr>
              <a:spcAft>
                <a:spcPts val="600"/>
              </a:spcAft>
            </a:pPr>
            <a:endParaRPr lang="en-US" sz="3200" dirty="0"/>
          </a:p>
          <a:p>
            <a:pPr>
              <a:spcAft>
                <a:spcPts val="600"/>
              </a:spcAft>
            </a:pPr>
            <a:r>
              <a:rPr lang="en-US" sz="3200" dirty="0">
                <a:hlinkClick r:id="rId3"/>
              </a:rPr>
              <a:t>https://echorand.me</a:t>
            </a:r>
            <a:r>
              <a:rPr lang="en-US" sz="3200" dirty="0"/>
              <a:t> </a:t>
            </a:r>
          </a:p>
        </p:txBody>
      </p:sp>
      <p:pic>
        <p:nvPicPr>
          <p:cNvPr id="1026" name="Picture 2">
            <a:extLst>
              <a:ext uri="{FF2B5EF4-FFF2-40B4-BE49-F238E27FC236}">
                <a16:creationId xmlns:a16="http://schemas.microsoft.com/office/drawing/2014/main" id="{B4E73C9C-66DA-60C6-F6D9-B1DEE70F15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8681" y="4872922"/>
            <a:ext cx="4053491" cy="870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44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A883-2A44-C74A-BD97-4FD155F79668}"/>
              </a:ext>
            </a:extLst>
          </p:cNvPr>
          <p:cNvSpPr>
            <a:spLocks noGrp="1"/>
          </p:cNvSpPr>
          <p:nvPr>
            <p:ph type="title"/>
          </p:nvPr>
        </p:nvSpPr>
        <p:spPr>
          <a:xfrm>
            <a:off x="751973" y="45997"/>
            <a:ext cx="8928111" cy="1371600"/>
          </a:xfrm>
        </p:spPr>
        <p:txBody>
          <a:bodyPr vert="horz" lIns="91440" tIns="45720" rIns="91440" bIns="45720" rtlCol="0" anchor="ctr">
            <a:normAutofit/>
          </a:bodyPr>
          <a:lstStyle/>
          <a:p>
            <a:r>
              <a:rPr lang="en-US" sz="4000" dirty="0"/>
              <a:t>Django middleware – class based</a:t>
            </a:r>
          </a:p>
        </p:txBody>
      </p:sp>
      <p:sp>
        <p:nvSpPr>
          <p:cNvPr id="5" name="TextBox 4">
            <a:extLst>
              <a:ext uri="{FF2B5EF4-FFF2-40B4-BE49-F238E27FC236}">
                <a16:creationId xmlns:a16="http://schemas.microsoft.com/office/drawing/2014/main" id="{56551DA1-B7AE-8ECC-F6DC-A6C9DFA83F5B}"/>
              </a:ext>
            </a:extLst>
          </p:cNvPr>
          <p:cNvSpPr txBox="1"/>
          <p:nvPr/>
        </p:nvSpPr>
        <p:spPr>
          <a:xfrm>
            <a:off x="751973" y="1503375"/>
            <a:ext cx="11279869" cy="3785652"/>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ExecHandlingMiddleware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get_response</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get_response</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request</a:t>
            </a:r>
            <a:r>
              <a:rPr lang="en-AU" sz="2400" b="1" dirty="0">
                <a:solidFill>
                  <a:srgbClr val="1F1F1F"/>
                </a:solidFill>
                <a:latin typeface="Menlo" panose="020B0609030804020204" pitchFamily="49" charset="0"/>
              </a:rPr>
              <a:t>):</a:t>
            </a:r>
          </a:p>
          <a:p>
            <a:r>
              <a:rPr lang="en-AU" sz="2400" b="1" dirty="0">
                <a:solidFill>
                  <a:srgbClr val="1F1F1F"/>
                </a:solidFill>
                <a:latin typeface="Menlo" panose="020B0609030804020204" pitchFamily="49" charset="0"/>
              </a:rPr>
              <a:t>        </a:t>
            </a:r>
            <a:r>
              <a:rPr lang="en-AU" sz="2400" dirty="0">
                <a:solidFill>
                  <a:srgbClr val="1F1F1F"/>
                </a:solidFill>
                <a:latin typeface="Menlo" panose="020B0609030804020204" pitchFamily="49" charset="0"/>
              </a:rPr>
              <a:t>try:</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return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except:</a:t>
            </a:r>
          </a:p>
          <a:p>
            <a:r>
              <a:rPr lang="en-AU" sz="2400" dirty="0">
                <a:solidFill>
                  <a:srgbClr val="1F1F1F"/>
                </a:solidFill>
                <a:latin typeface="Menlo" panose="020B0609030804020204" pitchFamily="49" charset="0"/>
              </a:rPr>
              <a:t>            # return custom response</a:t>
            </a:r>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6743533F-C0D1-E19E-19EA-278A1116D9CE}"/>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6BC6F973-8D9C-7CCE-6D8C-8B5055F7DC3B}"/>
              </a:ext>
            </a:extLst>
          </p:cNvPr>
          <p:cNvSpPr>
            <a:spLocks noGrp="1"/>
          </p:cNvSpPr>
          <p:nvPr>
            <p:ph type="sldNum" sz="quarter" idx="12"/>
          </p:nvPr>
        </p:nvSpPr>
        <p:spPr/>
        <p:txBody>
          <a:bodyPr/>
          <a:lstStyle/>
          <a:p>
            <a:fld id="{B2DC25EE-239B-4C5F-AAD1-255A7D5F1EE2}" type="slidenum">
              <a:rPr lang="en-US" smtClean="0"/>
              <a:t>10</a:t>
            </a:fld>
            <a:endParaRPr lang="en-US"/>
          </a:p>
        </p:txBody>
      </p:sp>
    </p:spTree>
    <p:extLst>
      <p:ext uri="{BB962C8B-B14F-4D97-AF65-F5344CB8AC3E}">
        <p14:creationId xmlns:p14="http://schemas.microsoft.com/office/powerpoint/2010/main" val="322454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A8A0-1126-EB44-B5B3-8BAEB20F839D}"/>
              </a:ext>
            </a:extLst>
          </p:cNvPr>
          <p:cNvSpPr>
            <a:spLocks noGrp="1"/>
          </p:cNvSpPr>
          <p:nvPr>
            <p:ph type="title"/>
          </p:nvPr>
        </p:nvSpPr>
        <p:spPr>
          <a:xfrm>
            <a:off x="1164658" y="262217"/>
            <a:ext cx="7985759" cy="868823"/>
          </a:xfrm>
        </p:spPr>
        <p:txBody>
          <a:bodyPr vert="horz" lIns="91440" tIns="45720" rIns="91440" bIns="45720" rtlCol="0" anchor="ctr">
            <a:normAutofit/>
          </a:bodyPr>
          <a:lstStyle/>
          <a:p>
            <a:r>
              <a:rPr lang="en-US" dirty="0"/>
              <a:t>Activate middleware</a:t>
            </a:r>
          </a:p>
        </p:txBody>
      </p:sp>
      <p:sp>
        <p:nvSpPr>
          <p:cNvPr id="6" name="TextBox 5">
            <a:extLst>
              <a:ext uri="{FF2B5EF4-FFF2-40B4-BE49-F238E27FC236}">
                <a16:creationId xmlns:a16="http://schemas.microsoft.com/office/drawing/2014/main" id="{C7C2B622-0AF9-63AC-C699-5915FFCCDF43}"/>
              </a:ext>
            </a:extLst>
          </p:cNvPr>
          <p:cNvSpPr txBox="1"/>
          <p:nvPr/>
        </p:nvSpPr>
        <p:spPr>
          <a:xfrm>
            <a:off x="1292249" y="2139573"/>
            <a:ext cx="10058342" cy="1938992"/>
          </a:xfrm>
          <a:prstGeom prst="rect">
            <a:avLst/>
          </a:prstGeom>
          <a:noFill/>
        </p:spPr>
        <p:txBody>
          <a:bodyPr wrap="square">
            <a:spAutoFit/>
          </a:bodyPr>
          <a:lstStyle/>
          <a:p>
            <a:r>
              <a:rPr lang="en-AU" sz="2400" dirty="0">
                <a:solidFill>
                  <a:srgbClr val="CACACA"/>
                </a:solidFill>
                <a:effectLst/>
                <a:latin typeface="Menlo" panose="020B0609030804020204" pitchFamily="49" charset="0"/>
              </a:rPr>
              <a:t># </a:t>
            </a:r>
            <a:r>
              <a:rPr lang="en-AU" sz="2400" b="1" dirty="0" err="1">
                <a:effectLst/>
                <a:latin typeface="Menlo" panose="020B0609030804020204" pitchFamily="49" charset="0"/>
              </a:rPr>
              <a:t>settings.py</a:t>
            </a:r>
            <a:endParaRPr lang="en-AU" sz="2400" b="1" dirty="0">
              <a:effectLst/>
              <a:latin typeface="Menlo" panose="020B0609030804020204" pitchFamily="49" charset="0"/>
            </a:endParaRPr>
          </a:p>
          <a:p>
            <a:endParaRPr lang="en-AU" sz="2400" dirty="0">
              <a:solidFill>
                <a:srgbClr val="CACACA"/>
              </a:solidFill>
              <a:effectLst/>
              <a:latin typeface="Menlo" panose="020B0609030804020204" pitchFamily="49" charset="0"/>
            </a:endParaRPr>
          </a:p>
          <a:p>
            <a:r>
              <a:rPr lang="en-AU" sz="2400" dirty="0">
                <a:solidFill>
                  <a:srgbClr val="1F1F1F"/>
                </a:solidFill>
                <a:latin typeface="Menlo" panose="020B0609030804020204" pitchFamily="49" charset="0"/>
              </a:rPr>
              <a:t>MIDDLEWARE = [</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polls.my_exc_handler.ExcHandlingMiddleware</a:t>
            </a:r>
            <a:r>
              <a:rPr lang="en-AU" sz="2400" dirty="0">
                <a:solidFill>
                  <a:srgbClr val="900112"/>
                </a:solidFill>
                <a:latin typeface="Menlo" panose="020B0609030804020204" pitchFamily="49" charset="0"/>
              </a:rPr>
              <a:t>'</a:t>
            </a:r>
          </a:p>
          <a:p>
            <a:r>
              <a:rPr lang="en-AU" sz="2400" dirty="0">
                <a:solidFill>
                  <a:srgbClr val="1F1F1F"/>
                </a:solidFill>
                <a:latin typeface="Menlo" panose="020B0609030804020204" pitchFamily="49" charset="0"/>
              </a:rPr>
              <a:t>]</a:t>
            </a:r>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2103E208-C51A-3824-A650-7DAFD2328298}"/>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F90F9C57-A7C8-3C87-CA2D-261725CD1000}"/>
              </a:ext>
            </a:extLst>
          </p:cNvPr>
          <p:cNvSpPr>
            <a:spLocks noGrp="1"/>
          </p:cNvSpPr>
          <p:nvPr>
            <p:ph type="sldNum" sz="quarter" idx="12"/>
          </p:nvPr>
        </p:nvSpPr>
        <p:spPr/>
        <p:txBody>
          <a:bodyPr/>
          <a:lstStyle/>
          <a:p>
            <a:fld id="{B2DC25EE-239B-4C5F-AAD1-255A7D5F1EE2}" type="slidenum">
              <a:rPr lang="en-US" smtClean="0"/>
              <a:t>11</a:t>
            </a:fld>
            <a:endParaRPr lang="en-US"/>
          </a:p>
        </p:txBody>
      </p:sp>
    </p:spTree>
    <p:extLst>
      <p:ext uri="{BB962C8B-B14F-4D97-AF65-F5344CB8AC3E}">
        <p14:creationId xmlns:p14="http://schemas.microsoft.com/office/powerpoint/2010/main" val="1109086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9B7B-85D5-F48F-D562-ED64EC3EBC9E}"/>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F1898E24-B95A-0C57-1A61-8341A3536BEB}"/>
              </a:ext>
            </a:extLst>
          </p:cNvPr>
          <p:cNvSpPr>
            <a:spLocks noGrp="1"/>
          </p:cNvSpPr>
          <p:nvPr>
            <p:ph idx="1"/>
          </p:nvPr>
        </p:nvSpPr>
        <p:spPr/>
        <p:txBody>
          <a:bodyPr>
            <a:normAutofit/>
          </a:bodyPr>
          <a:lstStyle/>
          <a:p>
            <a:pPr marL="0" indent="0">
              <a:buNone/>
            </a:pPr>
            <a:r>
              <a:rPr lang="en-US" sz="3600" dirty="0"/>
              <a:t>Using middleware, you define custom code to run before and after request processing</a:t>
            </a:r>
          </a:p>
          <a:p>
            <a:pPr marL="0" indent="0">
              <a:buNone/>
            </a:pPr>
            <a:endParaRPr lang="en-US" sz="3600" dirty="0"/>
          </a:p>
          <a:p>
            <a:pPr marL="0" indent="0">
              <a:buNone/>
            </a:pPr>
            <a:r>
              <a:rPr lang="en-US" sz="3600" dirty="0"/>
              <a:t>WSGI Frameworks define their own  mechanism to define middleware</a:t>
            </a:r>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p:txBody>
      </p:sp>
      <p:sp>
        <p:nvSpPr>
          <p:cNvPr id="4" name="Footer Placeholder 3">
            <a:extLst>
              <a:ext uri="{FF2B5EF4-FFF2-40B4-BE49-F238E27FC236}">
                <a16:creationId xmlns:a16="http://schemas.microsoft.com/office/drawing/2014/main" id="{50B6AB4D-55C3-1C53-C6E3-E77D8D1BFBBC}"/>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97D77EEF-BCF7-E828-3F7E-29BADF2D21D3}"/>
              </a:ext>
            </a:extLst>
          </p:cNvPr>
          <p:cNvSpPr>
            <a:spLocks noGrp="1"/>
          </p:cNvSpPr>
          <p:nvPr>
            <p:ph type="sldNum" sz="quarter" idx="12"/>
          </p:nvPr>
        </p:nvSpPr>
        <p:spPr/>
        <p:txBody>
          <a:bodyPr/>
          <a:lstStyle/>
          <a:p>
            <a:fld id="{B2DC25EE-239B-4C5F-AAD1-255A7D5F1EE2}" type="slidenum">
              <a:rPr lang="en-US" smtClean="0"/>
              <a:t>12</a:t>
            </a:fld>
            <a:endParaRPr lang="en-US"/>
          </a:p>
        </p:txBody>
      </p:sp>
    </p:spTree>
    <p:extLst>
      <p:ext uri="{BB962C8B-B14F-4D97-AF65-F5344CB8AC3E}">
        <p14:creationId xmlns:p14="http://schemas.microsoft.com/office/powerpoint/2010/main" val="2585540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13</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1781283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F5A0-BC76-A1F6-23D9-088F15EFD7FA}"/>
              </a:ext>
            </a:extLst>
          </p:cNvPr>
          <p:cNvSpPr>
            <a:spLocks noGrp="1"/>
          </p:cNvSpPr>
          <p:nvPr>
            <p:ph type="title"/>
          </p:nvPr>
        </p:nvSpPr>
        <p:spPr>
          <a:xfrm>
            <a:off x="838200" y="220683"/>
            <a:ext cx="10515600" cy="1325563"/>
          </a:xfrm>
        </p:spPr>
        <p:txBody>
          <a:bodyPr/>
          <a:lstStyle/>
          <a:p>
            <a:r>
              <a:rPr lang="en-US" dirty="0"/>
              <a:t>A WSGI application</a:t>
            </a:r>
          </a:p>
        </p:txBody>
      </p:sp>
      <p:sp>
        <p:nvSpPr>
          <p:cNvPr id="7" name="TextBox 6">
            <a:extLst>
              <a:ext uri="{FF2B5EF4-FFF2-40B4-BE49-F238E27FC236}">
                <a16:creationId xmlns:a16="http://schemas.microsoft.com/office/drawing/2014/main" id="{CA3D0FE7-2532-B476-964C-7872B6383422}"/>
              </a:ext>
            </a:extLst>
          </p:cNvPr>
          <p:cNvSpPr txBox="1"/>
          <p:nvPr/>
        </p:nvSpPr>
        <p:spPr>
          <a:xfrm>
            <a:off x="838200" y="1546246"/>
            <a:ext cx="10515600" cy="3045600"/>
          </a:xfrm>
          <a:prstGeom prst="rect">
            <a:avLst/>
          </a:prstGeom>
          <a:noFill/>
        </p:spPr>
        <p:txBody>
          <a:bodyPr wrap="square">
            <a:spAutoFit/>
          </a:bodyPr>
          <a:lstStyle/>
          <a:p>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b="1" dirty="0" err="1">
                <a:solidFill>
                  <a:srgbClr val="654C1D"/>
                </a:solidFill>
                <a:effectLst/>
                <a:latin typeface="Menlo" panose="020B0609030804020204" pitchFamily="49" charset="0"/>
              </a:rPr>
              <a:t>simple_handler</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environ</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br>
              <a:rPr lang="en-AU" sz="2400" dirty="0">
                <a:solidFill>
                  <a:srgbClr val="1F1F1F"/>
                </a:solidFill>
                <a:effectLst/>
                <a:latin typeface="Menlo" panose="020B0609030804020204" pitchFamily="49" charset="0"/>
              </a:rPr>
            </a:br>
            <a:endParaRPr lang="en-AU" sz="2400" dirty="0">
              <a:solidFill>
                <a:srgbClr val="1F1F1F"/>
              </a:solidFill>
              <a:effectLst/>
              <a:latin typeface="Menlo" panose="020B0609030804020204" pitchFamily="49" charset="0"/>
            </a:endParaRPr>
          </a:p>
          <a:p>
            <a:r>
              <a:rPr lang="en-AU" sz="2400" dirty="0">
                <a:solidFill>
                  <a:srgbClr val="1F1F1F"/>
                </a:solidFill>
                <a:effectLst/>
                <a:latin typeface="Menlo" panose="020B0609030804020204" pitchFamily="49" charset="0"/>
              </a:rPr>
              <a:t>    # ..</a:t>
            </a:r>
            <a:endParaRPr lang="en-AU" sz="2400" dirty="0">
              <a:solidFill>
                <a:srgbClr val="900112"/>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(status, headers)</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ret = [</a:t>
            </a:r>
            <a:r>
              <a:rPr lang="en-AU" sz="2400" dirty="0" err="1">
                <a:solidFill>
                  <a:srgbClr val="0000FF"/>
                </a:solidFill>
                <a:latin typeface="Menlo" panose="020B0609030804020204" pitchFamily="49" charset="0"/>
              </a:rPr>
              <a:t>b</a:t>
            </a:r>
            <a:r>
              <a:rPr lang="en-AU" sz="2400" dirty="0" err="1">
                <a:solidFill>
                  <a:srgbClr val="900112"/>
                </a:solidFill>
                <a:latin typeface="Menlo" panose="020B0609030804020204" pitchFamily="49" charset="0"/>
              </a:rPr>
              <a:t>'Hello</a:t>
            </a:r>
            <a:r>
              <a:rPr lang="en-AU" sz="2400" dirty="0">
                <a:solidFill>
                  <a:srgbClr val="900112"/>
                </a:solidFill>
                <a:latin typeface="Menlo" panose="020B0609030804020204" pitchFamily="49" charset="0"/>
              </a:rPr>
              <a:t> world</a:t>
            </a:r>
            <a:r>
              <a:rPr lang="en-AU" sz="2400" dirty="0">
                <a:solidFill>
                  <a:srgbClr val="E60006"/>
                </a:solidFill>
                <a:latin typeface="Menlo" panose="020B0609030804020204" pitchFamily="49" charset="0"/>
              </a:rPr>
              <a:t>\n</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ret</a:t>
            </a:r>
          </a:p>
        </p:txBody>
      </p:sp>
      <p:sp>
        <p:nvSpPr>
          <p:cNvPr id="4" name="Footer Placeholder 3">
            <a:extLst>
              <a:ext uri="{FF2B5EF4-FFF2-40B4-BE49-F238E27FC236}">
                <a16:creationId xmlns:a16="http://schemas.microsoft.com/office/drawing/2014/main" id="{98E4D5A8-F5A0-B292-3829-C2F5D0ACDB7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8FDE1D12-D029-142D-3B45-C997F1E1D0AF}"/>
              </a:ext>
            </a:extLst>
          </p:cNvPr>
          <p:cNvSpPr>
            <a:spLocks noGrp="1"/>
          </p:cNvSpPr>
          <p:nvPr>
            <p:ph type="sldNum" sz="quarter" idx="12"/>
          </p:nvPr>
        </p:nvSpPr>
        <p:spPr/>
        <p:txBody>
          <a:bodyPr/>
          <a:lstStyle/>
          <a:p>
            <a:fld id="{B2DC25EE-239B-4C5F-AAD1-255A7D5F1EE2}" type="slidenum">
              <a:rPr lang="en-US" smtClean="0"/>
              <a:t>14</a:t>
            </a:fld>
            <a:endParaRPr lang="en-US"/>
          </a:p>
        </p:txBody>
      </p:sp>
    </p:spTree>
    <p:extLst>
      <p:ext uri="{BB962C8B-B14F-4D97-AF65-F5344CB8AC3E}">
        <p14:creationId xmlns:p14="http://schemas.microsoft.com/office/powerpoint/2010/main" val="2434724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838200" y="0"/>
            <a:ext cx="10515600" cy="1325563"/>
          </a:xfrm>
        </p:spPr>
        <p:txBody>
          <a:bodyPr vert="horz" lIns="91440" tIns="45720" rIns="91440" bIns="45720" rtlCol="0" anchor="ctr">
            <a:normAutofit/>
          </a:bodyPr>
          <a:lstStyle/>
          <a:p>
            <a:r>
              <a:rPr lang="en-US" sz="3600" dirty="0"/>
              <a:t>A WSGI middleware</a:t>
            </a:r>
          </a:p>
        </p:txBody>
      </p:sp>
      <p:sp>
        <p:nvSpPr>
          <p:cNvPr id="5" name="TextBox 4">
            <a:extLst>
              <a:ext uri="{FF2B5EF4-FFF2-40B4-BE49-F238E27FC236}">
                <a16:creationId xmlns:a16="http://schemas.microsoft.com/office/drawing/2014/main" id="{D0AFAC3A-36B3-0640-2A3A-220791AB1DA7}"/>
              </a:ext>
            </a:extLst>
          </p:cNvPr>
          <p:cNvSpPr txBox="1"/>
          <p:nvPr/>
        </p:nvSpPr>
        <p:spPr>
          <a:xfrm>
            <a:off x="838200" y="1442480"/>
            <a:ext cx="11353800" cy="4154984"/>
          </a:xfrm>
          <a:prstGeom prst="rect">
            <a:avLst/>
          </a:prstGeom>
          <a:noFill/>
        </p:spPr>
        <p:txBody>
          <a:bodyPr wrap="square">
            <a:spAutoFit/>
          </a:bodyPr>
          <a:lstStyle/>
          <a:p>
            <a:r>
              <a:rPr lang="en-AU" sz="2400" dirty="0">
                <a:solidFill>
                  <a:srgbClr val="0000FF"/>
                </a:solidFill>
                <a:effectLst/>
                <a:latin typeface="Menlo" panose="020B0609030804020204" pitchFamily="49" charset="0"/>
              </a:rPr>
              <a:t>class</a:t>
            </a:r>
            <a:r>
              <a:rPr lang="en-AU" sz="2400" dirty="0">
                <a:solidFill>
                  <a:srgbClr val="1F1F1F"/>
                </a:solidFill>
                <a:effectLst/>
                <a:latin typeface="Menlo" panose="020B0609030804020204" pitchFamily="49" charset="0"/>
              </a:rPr>
              <a:t> </a:t>
            </a:r>
            <a:r>
              <a:rPr lang="en-AU" sz="2400" dirty="0" err="1">
                <a:solidFill>
                  <a:srgbClr val="206C87"/>
                </a:solidFill>
                <a:effectLst/>
                <a:latin typeface="Menlo" panose="020B0609030804020204" pitchFamily="49" charset="0"/>
              </a:rPr>
              <a:t>MyExceptionProcessor</a:t>
            </a:r>
            <a:r>
              <a:rPr lang="en-AU" sz="2400" dirty="0">
                <a:solidFill>
                  <a:srgbClr val="1F1F1F"/>
                </a:solidFill>
                <a:effectLst/>
                <a:latin typeface="Menlo" panose="020B0609030804020204" pitchFamily="49" charset="0"/>
              </a:rPr>
              <a:t>:</a:t>
            </a:r>
            <a:endParaRPr lang="en-AU" sz="2400" dirty="0">
              <a:solidFill>
                <a:srgbClr val="206C87"/>
              </a:solidFill>
              <a:effectLst/>
              <a:latin typeface="Menlo" panose="020B0609030804020204" pitchFamily="49" charset="0"/>
            </a:endParaRPr>
          </a:p>
          <a:p>
            <a:br>
              <a:rPr lang="en-AU" sz="2400" dirty="0">
                <a:solidFill>
                  <a:srgbClr val="1F1F1F"/>
                </a:solidFill>
                <a:effectLst/>
                <a:latin typeface="Menlo" panose="020B0609030804020204" pitchFamily="49" charset="0"/>
              </a:rPr>
            </a:br>
            <a:r>
              <a:rPr lang="en-AU" sz="2400" dirty="0">
                <a:solidFill>
                  <a:srgbClr val="1F1F1F"/>
                </a:solidFill>
                <a:effectLst/>
                <a:latin typeface="Menlo" panose="020B0609030804020204" pitchFamily="49" charset="0"/>
              </a:rPr>
              <a:t>    </a:t>
            </a:r>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dirty="0">
                <a:solidFill>
                  <a:srgbClr val="654C1D"/>
                </a:solidFill>
                <a:effectLst/>
                <a:latin typeface="Menlo" panose="020B0609030804020204" pitchFamily="49" charset="0"/>
              </a:rPr>
              <a:t>__</a:t>
            </a:r>
            <a:r>
              <a:rPr lang="en-AU" sz="2400" dirty="0" err="1">
                <a:solidFill>
                  <a:srgbClr val="654C1D"/>
                </a:solidFill>
                <a:effectLst/>
                <a:latin typeface="Menlo" panose="020B0609030804020204" pitchFamily="49" charset="0"/>
              </a:rPr>
              <a:t>init</a:t>
            </a:r>
            <a:r>
              <a:rPr lang="en-AU" sz="2400" dirty="0">
                <a:solidFill>
                  <a:srgbClr val="654C1D"/>
                </a:solidFill>
                <a:effectLst/>
                <a:latin typeface="Menlo" panose="020B0609030804020204" pitchFamily="49" charset="0"/>
              </a:rPr>
              <a:t>__</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self</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wsgi_app</a:t>
            </a:r>
            <a:r>
              <a:rPr lang="en-AU" sz="2400" dirty="0">
                <a:solidFill>
                  <a:srgbClr val="1F1F1F"/>
                </a:solidFill>
                <a:effectLst/>
                <a:latin typeface="Menlo" panose="020B0609030804020204" pitchFamily="49" charset="0"/>
              </a:rPr>
              <a:t>):</a:t>
            </a:r>
            <a:endParaRPr lang="en-AU" sz="2400" dirty="0">
              <a:solidFill>
                <a:srgbClr val="00006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b="1" dirty="0" err="1">
                <a:solidFill>
                  <a:srgbClr val="0000FF"/>
                </a:solidFill>
                <a:effectLst/>
                <a:latin typeface="Menlo" panose="020B0609030804020204" pitchFamily="49" charset="0"/>
              </a:rPr>
              <a:t>self</a:t>
            </a:r>
            <a:r>
              <a:rPr lang="en-AU" sz="2400" b="1" dirty="0" err="1">
                <a:solidFill>
                  <a:srgbClr val="1F1F1F"/>
                </a:solidFill>
                <a:effectLst/>
                <a:latin typeface="Menlo" panose="020B0609030804020204" pitchFamily="49" charset="0"/>
              </a:rPr>
              <a:t>.wsgi_app</a:t>
            </a:r>
            <a:r>
              <a:rPr lang="en-AU" sz="2400" dirty="0">
                <a:solidFill>
                  <a:srgbClr val="1F1F1F"/>
                </a:solidFill>
                <a:effectLst/>
                <a:latin typeface="Menlo" panose="020B0609030804020204" pitchFamily="49" charset="0"/>
              </a:rPr>
              <a:t> = </a:t>
            </a:r>
            <a:r>
              <a:rPr lang="en-AU" sz="2400" dirty="0" err="1">
                <a:solidFill>
                  <a:srgbClr val="1F1F1F"/>
                </a:solidFill>
                <a:effectLst/>
                <a:latin typeface="Menlo" panose="020B0609030804020204" pitchFamily="49" charset="0"/>
              </a:rPr>
              <a:t>wsgi_app</a:t>
            </a:r>
            <a:endParaRPr lang="en-AU" sz="2400" dirty="0">
              <a:solidFill>
                <a:srgbClr val="1F1F1F"/>
              </a:solidFill>
              <a:effectLst/>
              <a:latin typeface="Menlo" panose="020B0609030804020204" pitchFamily="49" charset="0"/>
            </a:endParaRPr>
          </a:p>
          <a:p>
            <a:br>
              <a:rPr lang="en-AU" sz="2400" dirty="0">
                <a:solidFill>
                  <a:srgbClr val="1F1F1F"/>
                </a:solidFill>
                <a:effectLst/>
                <a:latin typeface="Menlo" panose="020B0609030804020204" pitchFamily="49" charset="0"/>
              </a:rPr>
            </a:br>
            <a:r>
              <a:rPr lang="en-AU" sz="2400" dirty="0">
                <a:solidFill>
                  <a:srgbClr val="1F1F1F"/>
                </a:solidFill>
                <a:effectLst/>
                <a:latin typeface="Menlo" panose="020B0609030804020204" pitchFamily="49" charset="0"/>
              </a:rPr>
              <a:t>    </a:t>
            </a:r>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b="1" dirty="0">
                <a:solidFill>
                  <a:srgbClr val="654C1D"/>
                </a:solidFill>
                <a:effectLst/>
                <a:latin typeface="Menlo" panose="020B0609030804020204" pitchFamily="49" charset="0"/>
              </a:rPr>
              <a:t>__call__</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self</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environ</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endParaRPr lang="en-AU" sz="2400" dirty="0">
              <a:solidFill>
                <a:srgbClr val="00006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try</a:t>
            </a:r>
            <a:r>
              <a:rPr lang="en-AU" sz="2400" dirty="0">
                <a:solidFill>
                  <a:srgbClr val="1F1F1F"/>
                </a:solidFill>
                <a:effectLst/>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b="1" dirty="0" err="1">
                <a:solidFill>
                  <a:srgbClr val="0000FF"/>
                </a:solidFill>
                <a:effectLst/>
                <a:latin typeface="Menlo" panose="020B0609030804020204" pitchFamily="49" charset="0"/>
              </a:rPr>
              <a:t>self</a:t>
            </a:r>
            <a:r>
              <a:rPr lang="en-AU" sz="2400" b="1" dirty="0" err="1">
                <a:solidFill>
                  <a:srgbClr val="1F1F1F"/>
                </a:solidFill>
                <a:effectLst/>
                <a:latin typeface="Menlo" panose="020B0609030804020204" pitchFamily="49" charset="0"/>
              </a:rPr>
              <a:t>.wsgi_app</a:t>
            </a:r>
            <a:r>
              <a:rPr lang="en-AU" sz="2400" dirty="0">
                <a:solidFill>
                  <a:srgbClr val="1F1F1F"/>
                </a:solidFill>
                <a:effectLst/>
                <a:latin typeface="Menlo" panose="020B0609030804020204" pitchFamily="49" charset="0"/>
              </a:rPr>
              <a:t>(environ,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except</a:t>
            </a:r>
            <a:r>
              <a:rPr lang="en-AU" sz="2400" dirty="0">
                <a:solidFill>
                  <a:srgbClr val="1F1F1F"/>
                </a:solidFill>
                <a:effectLst/>
                <a:latin typeface="Menlo" panose="020B0609030804020204" pitchFamily="49" charset="0"/>
              </a:rPr>
              <a:t> </a:t>
            </a:r>
            <a:r>
              <a:rPr lang="en-AU" sz="2400" dirty="0">
                <a:solidFill>
                  <a:srgbClr val="206C87"/>
                </a:solidFill>
                <a:effectLst/>
                <a:latin typeface="Menlo" panose="020B0609030804020204" pitchFamily="49" charset="0"/>
              </a:rPr>
              <a:t>Exception</a:t>
            </a:r>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as</a:t>
            </a:r>
            <a:r>
              <a:rPr lang="en-AU" sz="2400" dirty="0">
                <a:solidFill>
                  <a:srgbClr val="1F1F1F"/>
                </a:solidFill>
                <a:effectLst/>
                <a:latin typeface="Menlo" panose="020B0609030804020204" pitchFamily="49" charset="0"/>
              </a:rPr>
              <a:t> e:</a:t>
            </a:r>
          </a:p>
          <a:p>
            <a:r>
              <a:rPr lang="en-AU" sz="2400" dirty="0">
                <a:solidFill>
                  <a:srgbClr val="1F1F1F"/>
                </a:solidFill>
                <a:effectLst/>
                <a:latin typeface="Menlo" panose="020B0609030804020204" pitchFamily="49" charset="0"/>
              </a:rPr>
              <a:t>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(status, headers)</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dirty="0" err="1">
                <a:solidFill>
                  <a:srgbClr val="0000FF"/>
                </a:solidFill>
                <a:effectLst/>
                <a:latin typeface="Menlo" panose="020B0609030804020204" pitchFamily="49" charset="0"/>
              </a:rPr>
              <a:t>b</a:t>
            </a:r>
            <a:r>
              <a:rPr lang="en-AU" sz="2400" dirty="0" err="1">
                <a:solidFill>
                  <a:srgbClr val="900112"/>
                </a:solidFill>
                <a:effectLst/>
                <a:latin typeface="Menlo" panose="020B0609030804020204" pitchFamily="49" charset="0"/>
              </a:rPr>
              <a:t>'An</a:t>
            </a:r>
            <a:r>
              <a:rPr lang="en-AU" sz="2400" dirty="0">
                <a:solidFill>
                  <a:srgbClr val="900112"/>
                </a:solidFill>
                <a:effectLst/>
                <a:latin typeface="Menlo" panose="020B0609030804020204" pitchFamily="49" charset="0"/>
              </a:rPr>
              <a:t> error </a:t>
            </a:r>
            <a:r>
              <a:rPr lang="en-AU" sz="2400" dirty="0" err="1">
                <a:solidFill>
                  <a:srgbClr val="900112"/>
                </a:solidFill>
                <a:effectLst/>
                <a:latin typeface="Menlo" panose="020B0609030804020204" pitchFamily="49" charset="0"/>
              </a:rPr>
              <a:t>occured</a:t>
            </a:r>
            <a:r>
              <a:rPr lang="en-AU" sz="2400" dirty="0">
                <a:solidFill>
                  <a:srgbClr val="900112"/>
                </a:solidFill>
                <a:effectLst/>
                <a:latin typeface="Menlo" panose="020B0609030804020204" pitchFamily="49" charset="0"/>
              </a:rPr>
              <a:t>!</a:t>
            </a:r>
            <a:r>
              <a:rPr lang="en-AU" sz="2400" dirty="0">
                <a:solidFill>
                  <a:srgbClr val="E60006"/>
                </a:solidFill>
                <a:effectLst/>
                <a:latin typeface="Menlo" panose="020B0609030804020204" pitchFamily="49" charset="0"/>
              </a:rPr>
              <a:t>\n</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a:t>
            </a:r>
          </a:p>
        </p:txBody>
      </p:sp>
      <p:sp>
        <p:nvSpPr>
          <p:cNvPr id="3" name="Footer Placeholder 2">
            <a:extLst>
              <a:ext uri="{FF2B5EF4-FFF2-40B4-BE49-F238E27FC236}">
                <a16:creationId xmlns:a16="http://schemas.microsoft.com/office/drawing/2014/main" id="{31ECCD76-8A58-AEDE-D1D3-6EEBCCF484C2}"/>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618531AF-FAD0-204F-6168-FD03DE31D63F}"/>
              </a:ext>
            </a:extLst>
          </p:cNvPr>
          <p:cNvSpPr>
            <a:spLocks noGrp="1"/>
          </p:cNvSpPr>
          <p:nvPr>
            <p:ph type="sldNum" sz="quarter" idx="12"/>
          </p:nvPr>
        </p:nvSpPr>
        <p:spPr/>
        <p:txBody>
          <a:bodyPr/>
          <a:lstStyle/>
          <a:p>
            <a:fld id="{B2DC25EE-239B-4C5F-AAD1-255A7D5F1EE2}" type="slidenum">
              <a:rPr lang="en-US" smtClean="0"/>
              <a:t>15</a:t>
            </a:fld>
            <a:endParaRPr lang="en-US"/>
          </a:p>
        </p:txBody>
      </p:sp>
    </p:spTree>
    <p:extLst>
      <p:ext uri="{BB962C8B-B14F-4D97-AF65-F5344CB8AC3E}">
        <p14:creationId xmlns:p14="http://schemas.microsoft.com/office/powerpoint/2010/main" val="421792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628048" y="262436"/>
            <a:ext cx="9125552" cy="1371600"/>
          </a:xfrm>
        </p:spPr>
        <p:txBody>
          <a:bodyPr vert="horz" lIns="91440" tIns="45720" rIns="91440" bIns="45720" rtlCol="0" anchor="ctr">
            <a:normAutofit/>
          </a:bodyPr>
          <a:lstStyle/>
          <a:p>
            <a:r>
              <a:rPr lang="en-US" sz="3600" dirty="0"/>
              <a:t>WSGI application with middleware</a:t>
            </a:r>
          </a:p>
        </p:txBody>
      </p:sp>
      <p:sp>
        <p:nvSpPr>
          <p:cNvPr id="5" name="TextBox 4">
            <a:extLst>
              <a:ext uri="{FF2B5EF4-FFF2-40B4-BE49-F238E27FC236}">
                <a16:creationId xmlns:a16="http://schemas.microsoft.com/office/drawing/2014/main" id="{22172CDC-F8DF-755F-ACD0-F1C787AECAFA}"/>
              </a:ext>
            </a:extLst>
          </p:cNvPr>
          <p:cNvSpPr txBox="1"/>
          <p:nvPr/>
        </p:nvSpPr>
        <p:spPr>
          <a:xfrm>
            <a:off x="628048" y="1708466"/>
            <a:ext cx="9959741" cy="523220"/>
          </a:xfrm>
          <a:prstGeom prst="rect">
            <a:avLst/>
          </a:prstGeom>
          <a:noFill/>
        </p:spPr>
        <p:txBody>
          <a:bodyPr wrap="square">
            <a:spAutoFit/>
          </a:bodyPr>
          <a:lstStyle/>
          <a:p>
            <a:r>
              <a:rPr lang="en-AU" sz="2800" dirty="0">
                <a:solidFill>
                  <a:srgbClr val="1F1F1F"/>
                </a:solidFill>
                <a:effectLst/>
                <a:latin typeface="Menlo" panose="020B0609030804020204" pitchFamily="49" charset="0"/>
              </a:rPr>
              <a:t>app = </a:t>
            </a:r>
            <a:r>
              <a:rPr lang="en-AU" sz="2800" dirty="0" err="1">
                <a:solidFill>
                  <a:srgbClr val="1F1F1F"/>
                </a:solidFill>
                <a:effectLst/>
                <a:latin typeface="Menlo" panose="020B0609030804020204" pitchFamily="49" charset="0"/>
              </a:rPr>
              <a:t>MyExceptionProcessor</a:t>
            </a:r>
            <a:r>
              <a:rPr lang="en-AU" sz="2800" dirty="0">
                <a:solidFill>
                  <a:srgbClr val="1F1F1F"/>
                </a:solidFill>
                <a:effectLst/>
                <a:latin typeface="Menlo" panose="020B0609030804020204" pitchFamily="49" charset="0"/>
              </a:rPr>
              <a:t>(</a:t>
            </a:r>
            <a:r>
              <a:rPr lang="en-AU" sz="2800" dirty="0" err="1">
                <a:solidFill>
                  <a:srgbClr val="1F1F1F"/>
                </a:solidFill>
                <a:effectLst/>
                <a:latin typeface="Menlo" panose="020B0609030804020204" pitchFamily="49" charset="0"/>
              </a:rPr>
              <a:t>simple_handler</a:t>
            </a:r>
            <a:r>
              <a:rPr lang="en-AU" sz="2800" dirty="0">
                <a:solidFill>
                  <a:srgbClr val="1F1F1F"/>
                </a:solidFill>
                <a:effectLst/>
                <a:latin typeface="Menlo" panose="020B0609030804020204" pitchFamily="49" charset="0"/>
              </a:rPr>
              <a:t>)</a:t>
            </a:r>
          </a:p>
        </p:txBody>
      </p:sp>
      <p:sp>
        <p:nvSpPr>
          <p:cNvPr id="7" name="TextBox 6">
            <a:extLst>
              <a:ext uri="{FF2B5EF4-FFF2-40B4-BE49-F238E27FC236}">
                <a16:creationId xmlns:a16="http://schemas.microsoft.com/office/drawing/2014/main" id="{9CB5006E-33F0-91E3-4E69-EFB6AD1585E9}"/>
              </a:ext>
            </a:extLst>
          </p:cNvPr>
          <p:cNvSpPr txBox="1"/>
          <p:nvPr/>
        </p:nvSpPr>
        <p:spPr>
          <a:xfrm>
            <a:off x="724300" y="3684731"/>
            <a:ext cx="11788542" cy="2339102"/>
          </a:xfrm>
          <a:prstGeom prst="rect">
            <a:avLst/>
          </a:prstGeom>
          <a:noFill/>
        </p:spPr>
        <p:txBody>
          <a:bodyPr wrap="square">
            <a:spAutoFit/>
          </a:bodyPr>
          <a:lstStyle/>
          <a:p>
            <a:r>
              <a:rPr lang="en-AU" sz="2800" dirty="0">
                <a:latin typeface="Menlo" panose="020B0609030804020204" pitchFamily="49" charset="0"/>
              </a:rPr>
              <a:t>$ </a:t>
            </a:r>
            <a:r>
              <a:rPr lang="en-AU" sz="2800" dirty="0" err="1">
                <a:latin typeface="Menlo" panose="020B0609030804020204" pitchFamily="49" charset="0"/>
              </a:rPr>
              <a:t>gunicorn</a:t>
            </a:r>
            <a:r>
              <a:rPr lang="en-AU" sz="2800" dirty="0">
                <a:latin typeface="Menlo" panose="020B0609030804020204" pitchFamily="49" charset="0"/>
              </a:rPr>
              <a:t> </a:t>
            </a:r>
            <a:r>
              <a:rPr lang="en-AU" sz="2800" dirty="0" err="1">
                <a:latin typeface="Menlo" panose="020B0609030804020204" pitchFamily="49" charset="0"/>
              </a:rPr>
              <a:t>app:app</a:t>
            </a:r>
            <a:endParaRPr lang="en-AU" sz="2800" dirty="0">
              <a:latin typeface="Menlo" panose="020B0609030804020204" pitchFamily="49" charset="0"/>
            </a:endParaRPr>
          </a:p>
          <a:p>
            <a:r>
              <a:rPr lang="en-AU" dirty="0">
                <a:latin typeface="Monaco" pitchFamily="2" charset="77"/>
              </a:rPr>
              <a:t>[2022-04-26 09:40:27 +1000] [72117] [INFO] Starting </a:t>
            </a:r>
            <a:r>
              <a:rPr lang="en-AU" dirty="0" err="1">
                <a:latin typeface="Monaco" pitchFamily="2" charset="77"/>
              </a:rPr>
              <a:t>gunicorn</a:t>
            </a:r>
            <a:r>
              <a:rPr lang="en-AU" dirty="0">
                <a:latin typeface="Monaco" pitchFamily="2" charset="77"/>
              </a:rPr>
              <a:t> 20.1.0</a:t>
            </a:r>
          </a:p>
          <a:p>
            <a:r>
              <a:rPr lang="en-AU" dirty="0">
                <a:latin typeface="Monaco" pitchFamily="2" charset="77"/>
              </a:rPr>
              <a:t>[2022-04-26 09:40:27 +1000] [72117] [INFO] Listening at: http://127.0.0.1:8000 (72117)</a:t>
            </a:r>
          </a:p>
          <a:p>
            <a:r>
              <a:rPr lang="en-AU" dirty="0">
                <a:latin typeface="Monaco" pitchFamily="2" charset="77"/>
              </a:rPr>
              <a:t>[2022-04-26 09:40:27 +1000] [72117] [INFO] Using worker: sync</a:t>
            </a:r>
          </a:p>
          <a:p>
            <a:r>
              <a:rPr lang="en-AU" dirty="0">
                <a:latin typeface="Monaco" pitchFamily="2" charset="77"/>
              </a:rPr>
              <a:t>[2022-04-26 09:40:27 +1000] [72119] [INFO] Booting worker with </a:t>
            </a:r>
            <a:r>
              <a:rPr lang="en-AU" dirty="0" err="1">
                <a:latin typeface="Monaco" pitchFamily="2" charset="77"/>
              </a:rPr>
              <a:t>pid</a:t>
            </a:r>
            <a:r>
              <a:rPr lang="en-AU" dirty="0">
                <a:latin typeface="Monaco" pitchFamily="2" charset="77"/>
              </a:rPr>
              <a:t>: 72119</a:t>
            </a:r>
            <a:endParaRPr lang="en-AU" sz="2800" dirty="0">
              <a:latin typeface="Monaco" pitchFamily="2" charset="77"/>
            </a:endParaRPr>
          </a:p>
          <a:p>
            <a:endParaRPr lang="en-AU" sz="2800" dirty="0">
              <a:effectLst/>
              <a:latin typeface="Menlo" panose="020B0609030804020204" pitchFamily="49" charset="0"/>
            </a:endParaRPr>
          </a:p>
        </p:txBody>
      </p:sp>
      <p:sp>
        <p:nvSpPr>
          <p:cNvPr id="3" name="Footer Placeholder 2">
            <a:extLst>
              <a:ext uri="{FF2B5EF4-FFF2-40B4-BE49-F238E27FC236}">
                <a16:creationId xmlns:a16="http://schemas.microsoft.com/office/drawing/2014/main" id="{767B6EE5-F543-B445-6EDB-FAC1920223D7}"/>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3321C203-2B57-88D2-96CA-2CC78FB6A2CF}"/>
              </a:ext>
            </a:extLst>
          </p:cNvPr>
          <p:cNvSpPr>
            <a:spLocks noGrp="1"/>
          </p:cNvSpPr>
          <p:nvPr>
            <p:ph type="sldNum" sz="quarter" idx="12"/>
          </p:nvPr>
        </p:nvSpPr>
        <p:spPr/>
        <p:txBody>
          <a:bodyPr/>
          <a:lstStyle/>
          <a:p>
            <a:fld id="{B2DC25EE-239B-4C5F-AAD1-255A7D5F1EE2}" type="slidenum">
              <a:rPr lang="en-US" smtClean="0"/>
              <a:t>16</a:t>
            </a:fld>
            <a:endParaRPr lang="en-US"/>
          </a:p>
        </p:txBody>
      </p:sp>
    </p:spTree>
    <p:extLst>
      <p:ext uri="{BB962C8B-B14F-4D97-AF65-F5344CB8AC3E}">
        <p14:creationId xmlns:p14="http://schemas.microsoft.com/office/powerpoint/2010/main" val="3951876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17</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3606843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588869" y="-84791"/>
            <a:ext cx="7893394" cy="1371600"/>
          </a:xfrm>
        </p:spPr>
        <p:txBody>
          <a:bodyPr vert="horz" lIns="91440" tIns="45720" rIns="91440" bIns="45720" rtlCol="0" anchor="ctr">
            <a:normAutofit/>
          </a:bodyPr>
          <a:lstStyle/>
          <a:p>
            <a:r>
              <a:rPr lang="en-US" dirty="0"/>
              <a:t>Flask + WSGI Middleware</a:t>
            </a:r>
          </a:p>
        </p:txBody>
      </p:sp>
      <p:sp>
        <p:nvSpPr>
          <p:cNvPr id="8" name="TextBox 7">
            <a:extLst>
              <a:ext uri="{FF2B5EF4-FFF2-40B4-BE49-F238E27FC236}">
                <a16:creationId xmlns:a16="http://schemas.microsoft.com/office/drawing/2014/main" id="{876DC874-CD34-7F17-C61F-E65C6D95FCB6}"/>
              </a:ext>
            </a:extLst>
          </p:cNvPr>
          <p:cNvSpPr txBox="1"/>
          <p:nvPr/>
        </p:nvSpPr>
        <p:spPr>
          <a:xfrm>
            <a:off x="588869" y="1670500"/>
            <a:ext cx="12296274" cy="2308324"/>
          </a:xfrm>
          <a:prstGeom prst="rect">
            <a:avLst/>
          </a:prstGeom>
          <a:solidFill>
            <a:schemeClr val="bg1"/>
          </a:solidFill>
        </p:spPr>
        <p:txBody>
          <a:bodyPr wrap="square">
            <a:spAutoFit/>
          </a:bodyPr>
          <a:lstStyle/>
          <a:p>
            <a:r>
              <a:rPr lang="en-AU" sz="2400" dirty="0">
                <a:solidFill>
                  <a:srgbClr val="1F1F1F"/>
                </a:solidFill>
                <a:latin typeface="Menlo" panose="020B0609030804020204" pitchFamily="49" charset="0"/>
              </a:rPr>
              <a:t># import </a:t>
            </a:r>
            <a:r>
              <a:rPr lang="en-AU" sz="2400" dirty="0" err="1">
                <a:solidFill>
                  <a:srgbClr val="1F1F1F"/>
                </a:solidFill>
                <a:latin typeface="Menlo" panose="020B0609030804020204" pitchFamily="49" charset="0"/>
              </a:rPr>
              <a:t>MyExceptionProcessor</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app = Flask(</a:t>
            </a:r>
            <a:r>
              <a:rPr lang="en-AU" sz="2400" dirty="0">
                <a:solidFill>
                  <a:srgbClr val="00006D"/>
                </a:solidFill>
                <a:latin typeface="Menlo" panose="020B0609030804020204" pitchFamily="49" charset="0"/>
              </a:rPr>
              <a:t>__name__</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err="1">
                <a:solidFill>
                  <a:srgbClr val="1F1F1F"/>
                </a:solidFill>
                <a:latin typeface="Menlo" panose="020B0609030804020204" pitchFamily="49" charset="0"/>
              </a:rPr>
              <a:t>app.wsgi_app</a:t>
            </a:r>
            <a:r>
              <a:rPr lang="en-AU" sz="2400" b="1" dirty="0">
                <a:solidFill>
                  <a:srgbClr val="1F1F1F"/>
                </a:solidFill>
                <a:latin typeface="Menlo" panose="020B0609030804020204" pitchFamily="49" charset="0"/>
              </a:rPr>
              <a:t> = </a:t>
            </a:r>
            <a:r>
              <a:rPr lang="en-AU" sz="2400" b="1" dirty="0" err="1">
                <a:solidFill>
                  <a:srgbClr val="1F1F1F"/>
                </a:solidFill>
                <a:latin typeface="Menlo" panose="020B0609030804020204" pitchFamily="49" charset="0"/>
              </a:rPr>
              <a:t>MyExceptionProcessor</a:t>
            </a:r>
            <a:r>
              <a:rPr lang="en-AU" sz="2400" b="1" dirty="0">
                <a:solidFill>
                  <a:srgbClr val="1F1F1F"/>
                </a:solidFill>
                <a:latin typeface="Menlo" panose="020B0609030804020204" pitchFamily="49" charset="0"/>
              </a:rPr>
              <a:t>(</a:t>
            </a:r>
            <a:r>
              <a:rPr lang="en-AU" sz="2400" b="1" dirty="0" err="1">
                <a:solidFill>
                  <a:srgbClr val="1F1F1F"/>
                </a:solidFill>
                <a:latin typeface="Menlo" panose="020B0609030804020204" pitchFamily="49" charset="0"/>
              </a:rPr>
              <a:t>app.wsgi_app</a:t>
            </a:r>
            <a:r>
              <a:rPr lang="en-AU" sz="2400" b="1" dirty="0">
                <a:solidFill>
                  <a:srgbClr val="1F1F1F"/>
                </a:solidFill>
                <a:latin typeface="Menlo" panose="020B0609030804020204" pitchFamily="49" charset="0"/>
              </a:rPr>
              <a:t>)</a:t>
            </a:r>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p:txBody>
      </p:sp>
      <p:sp>
        <p:nvSpPr>
          <p:cNvPr id="6" name="TextBox 5">
            <a:extLst>
              <a:ext uri="{FF2B5EF4-FFF2-40B4-BE49-F238E27FC236}">
                <a16:creationId xmlns:a16="http://schemas.microsoft.com/office/drawing/2014/main" id="{B1302429-5022-5837-4A54-C0E437EE63CC}"/>
              </a:ext>
            </a:extLst>
          </p:cNvPr>
          <p:cNvSpPr txBox="1"/>
          <p:nvPr/>
        </p:nvSpPr>
        <p:spPr>
          <a:xfrm>
            <a:off x="1202479" y="4845668"/>
            <a:ext cx="10321090" cy="369332"/>
          </a:xfrm>
          <a:prstGeom prst="rect">
            <a:avLst/>
          </a:prstGeom>
          <a:solidFill>
            <a:schemeClr val="bg1"/>
          </a:solidFill>
        </p:spPr>
        <p:txBody>
          <a:bodyPr wrap="square">
            <a:spAutoFit/>
          </a:bodyPr>
          <a:lstStyle/>
          <a:p>
            <a:endParaRPr lang="en-AU" dirty="0">
              <a:solidFill>
                <a:srgbClr val="1F1F1F"/>
              </a:solidFill>
              <a:latin typeface="Menlo" panose="020B0609030804020204" pitchFamily="49" charset="0"/>
            </a:endParaRPr>
          </a:p>
        </p:txBody>
      </p:sp>
      <p:sp>
        <p:nvSpPr>
          <p:cNvPr id="2" name="Footer Placeholder 1">
            <a:extLst>
              <a:ext uri="{FF2B5EF4-FFF2-40B4-BE49-F238E27FC236}">
                <a16:creationId xmlns:a16="http://schemas.microsoft.com/office/drawing/2014/main" id="{777203B5-9B3A-E771-E166-78B7B3435CCD}"/>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6F4C1F13-5208-6DFF-C574-94DEDD99A838}"/>
              </a:ext>
            </a:extLst>
          </p:cNvPr>
          <p:cNvSpPr>
            <a:spLocks noGrp="1"/>
          </p:cNvSpPr>
          <p:nvPr>
            <p:ph type="sldNum" sz="quarter" idx="12"/>
          </p:nvPr>
        </p:nvSpPr>
        <p:spPr/>
        <p:txBody>
          <a:bodyPr/>
          <a:lstStyle/>
          <a:p>
            <a:fld id="{B2DC25EE-239B-4C5F-AAD1-255A7D5F1EE2}" type="slidenum">
              <a:rPr lang="en-US" smtClean="0"/>
              <a:t>18</a:t>
            </a:fld>
            <a:endParaRPr lang="en-US"/>
          </a:p>
        </p:txBody>
      </p:sp>
    </p:spTree>
    <p:extLst>
      <p:ext uri="{BB962C8B-B14F-4D97-AF65-F5344CB8AC3E}">
        <p14:creationId xmlns:p14="http://schemas.microsoft.com/office/powerpoint/2010/main" val="894439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588869" y="-84791"/>
            <a:ext cx="7893394" cy="1371600"/>
          </a:xfrm>
        </p:spPr>
        <p:txBody>
          <a:bodyPr vert="horz" lIns="91440" tIns="45720" rIns="91440" bIns="45720" rtlCol="0" anchor="ctr">
            <a:normAutofit/>
          </a:bodyPr>
          <a:lstStyle/>
          <a:p>
            <a:r>
              <a:rPr lang="en-US" dirty="0"/>
              <a:t>Django + WSGI Middleware</a:t>
            </a:r>
          </a:p>
        </p:txBody>
      </p:sp>
      <p:sp>
        <p:nvSpPr>
          <p:cNvPr id="8" name="TextBox 7">
            <a:extLst>
              <a:ext uri="{FF2B5EF4-FFF2-40B4-BE49-F238E27FC236}">
                <a16:creationId xmlns:a16="http://schemas.microsoft.com/office/drawing/2014/main" id="{876DC874-CD34-7F17-C61F-E65C6D95FCB6}"/>
              </a:ext>
            </a:extLst>
          </p:cNvPr>
          <p:cNvSpPr txBox="1"/>
          <p:nvPr/>
        </p:nvSpPr>
        <p:spPr>
          <a:xfrm>
            <a:off x="588869" y="1670500"/>
            <a:ext cx="12296274" cy="3046988"/>
          </a:xfrm>
          <a:prstGeom prst="rect">
            <a:avLst/>
          </a:prstGeom>
          <a:solidFill>
            <a:schemeClr val="bg1"/>
          </a:solidFill>
        </p:spPr>
        <p:txBody>
          <a:bodyPr wrap="square">
            <a:spAutoFit/>
          </a:bodyPr>
          <a:lstStyle/>
          <a:p>
            <a:r>
              <a:rPr lang="en-AU" sz="2400" dirty="0">
                <a:latin typeface="Menlo" panose="020B0609030804020204" pitchFamily="49" charset="0"/>
              </a:rPr>
              <a:t># </a:t>
            </a:r>
            <a:r>
              <a:rPr lang="en-AU" sz="2400" dirty="0" err="1">
                <a:latin typeface="Menlo" panose="020B0609030804020204" pitchFamily="49" charset="0"/>
              </a:rPr>
              <a:t>wsgi.py</a:t>
            </a:r>
            <a:endParaRPr lang="en-AU" sz="2400" dirty="0">
              <a:latin typeface="Menlo" panose="020B0609030804020204" pitchFamily="49" charset="0"/>
            </a:endParaRPr>
          </a:p>
          <a:p>
            <a:endParaRPr lang="en-AU" sz="2400" dirty="0">
              <a:solidFill>
                <a:srgbClr val="9D00D2"/>
              </a:solidFill>
              <a:latin typeface="Menlo" panose="020B0609030804020204" pitchFamily="49" charset="0"/>
            </a:endParaRPr>
          </a:p>
          <a:p>
            <a:r>
              <a:rPr lang="en-AU" sz="2400" dirty="0">
                <a:solidFill>
                  <a:schemeClr val="tx1">
                    <a:lumMod val="50000"/>
                    <a:lumOff val="50000"/>
                  </a:schemeClr>
                </a:solidFill>
                <a:latin typeface="Menlo" panose="020B0609030804020204" pitchFamily="49" charset="0"/>
              </a:rPr>
              <a:t># import </a:t>
            </a:r>
            <a:r>
              <a:rPr lang="en-AU" sz="2400" dirty="0" err="1">
                <a:solidFill>
                  <a:schemeClr val="tx1">
                    <a:lumMod val="50000"/>
                    <a:lumOff val="50000"/>
                  </a:schemeClr>
                </a:solidFill>
                <a:latin typeface="Menlo" panose="020B0609030804020204" pitchFamily="49" charset="0"/>
              </a:rPr>
              <a:t>MyExceptionprocessor</a:t>
            </a:r>
            <a:endParaRPr lang="en-AU" sz="2400" dirty="0">
              <a:solidFill>
                <a:schemeClr val="tx1">
                  <a:lumMod val="50000"/>
                  <a:lumOff val="50000"/>
                </a:schemeClr>
              </a:solidFill>
              <a:latin typeface="Menlo" panose="020B0609030804020204" pitchFamily="49" charset="0"/>
            </a:endParaRP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application = </a:t>
            </a:r>
            <a:r>
              <a:rPr lang="en-AU" sz="2400" dirty="0" err="1">
                <a:solidFill>
                  <a:srgbClr val="1F1F1F"/>
                </a:solidFill>
                <a:latin typeface="Menlo" panose="020B0609030804020204" pitchFamily="49" charset="0"/>
              </a:rPr>
              <a:t>get_wsgi_application</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a:solidFill>
                  <a:srgbClr val="1F1F1F"/>
                </a:solidFill>
                <a:latin typeface="Menlo" panose="020B0609030804020204" pitchFamily="49" charset="0"/>
              </a:rPr>
              <a:t>application = </a:t>
            </a:r>
            <a:r>
              <a:rPr lang="en-AU" sz="2400" b="1" dirty="0" err="1">
                <a:solidFill>
                  <a:srgbClr val="1F1F1F"/>
                </a:solidFill>
                <a:latin typeface="Menlo" panose="020B0609030804020204" pitchFamily="49" charset="0"/>
              </a:rPr>
              <a:t>MyExceptionProcessor</a:t>
            </a:r>
            <a:r>
              <a:rPr lang="en-AU" sz="2400" b="1" dirty="0">
                <a:solidFill>
                  <a:srgbClr val="1F1F1F"/>
                </a:solidFill>
                <a:latin typeface="Menlo" panose="020B0609030804020204" pitchFamily="49" charset="0"/>
              </a:rPr>
              <a:t>(application)</a:t>
            </a:r>
          </a:p>
          <a:p>
            <a:endParaRPr lang="en-AU" sz="2400" dirty="0">
              <a:solidFill>
                <a:srgbClr val="1F1F1F"/>
              </a:solidFill>
              <a:latin typeface="Menlo" panose="020B0609030804020204" pitchFamily="49" charset="0"/>
            </a:endParaRPr>
          </a:p>
        </p:txBody>
      </p:sp>
      <p:sp>
        <p:nvSpPr>
          <p:cNvPr id="6" name="TextBox 5">
            <a:extLst>
              <a:ext uri="{FF2B5EF4-FFF2-40B4-BE49-F238E27FC236}">
                <a16:creationId xmlns:a16="http://schemas.microsoft.com/office/drawing/2014/main" id="{B1302429-5022-5837-4A54-C0E437EE63CC}"/>
              </a:ext>
            </a:extLst>
          </p:cNvPr>
          <p:cNvSpPr txBox="1"/>
          <p:nvPr/>
        </p:nvSpPr>
        <p:spPr>
          <a:xfrm>
            <a:off x="1202479" y="4845668"/>
            <a:ext cx="10321090" cy="369332"/>
          </a:xfrm>
          <a:prstGeom prst="rect">
            <a:avLst/>
          </a:prstGeom>
          <a:solidFill>
            <a:schemeClr val="bg1"/>
          </a:solidFill>
        </p:spPr>
        <p:txBody>
          <a:bodyPr wrap="square">
            <a:spAutoFit/>
          </a:bodyPr>
          <a:lstStyle/>
          <a:p>
            <a:endParaRPr lang="en-AU" dirty="0">
              <a:solidFill>
                <a:srgbClr val="1F1F1F"/>
              </a:solidFill>
              <a:latin typeface="Menlo" panose="020B0609030804020204" pitchFamily="49" charset="0"/>
            </a:endParaRPr>
          </a:p>
        </p:txBody>
      </p:sp>
      <p:sp>
        <p:nvSpPr>
          <p:cNvPr id="2" name="Footer Placeholder 1">
            <a:extLst>
              <a:ext uri="{FF2B5EF4-FFF2-40B4-BE49-F238E27FC236}">
                <a16:creationId xmlns:a16="http://schemas.microsoft.com/office/drawing/2014/main" id="{0831C089-A9BC-AFEE-DC5C-2A80BAFEB095}"/>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9C9EB7D5-22A4-B195-B23D-0795E15A2FAB}"/>
              </a:ext>
            </a:extLst>
          </p:cNvPr>
          <p:cNvSpPr>
            <a:spLocks noGrp="1"/>
          </p:cNvSpPr>
          <p:nvPr>
            <p:ph type="sldNum" sz="quarter" idx="12"/>
          </p:nvPr>
        </p:nvSpPr>
        <p:spPr/>
        <p:txBody>
          <a:bodyPr/>
          <a:lstStyle/>
          <a:p>
            <a:fld id="{B2DC25EE-239B-4C5F-AAD1-255A7D5F1EE2}" type="slidenum">
              <a:rPr lang="en-US" smtClean="0"/>
              <a:t>19</a:t>
            </a:fld>
            <a:endParaRPr lang="en-US"/>
          </a:p>
        </p:txBody>
      </p:sp>
    </p:spTree>
    <p:extLst>
      <p:ext uri="{BB962C8B-B14F-4D97-AF65-F5344CB8AC3E}">
        <p14:creationId xmlns:p14="http://schemas.microsoft.com/office/powerpoint/2010/main" val="31872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FCF9-575F-8147-9B7D-E9E4357904B2}"/>
              </a:ext>
            </a:extLst>
          </p:cNvPr>
          <p:cNvSpPr>
            <a:spLocks noGrp="1"/>
          </p:cNvSpPr>
          <p:nvPr>
            <p:ph type="title"/>
          </p:nvPr>
        </p:nvSpPr>
        <p:spPr>
          <a:xfrm>
            <a:off x="841248" y="256032"/>
            <a:ext cx="10506456" cy="1014984"/>
          </a:xfrm>
        </p:spPr>
        <p:txBody>
          <a:bodyPr anchor="b">
            <a:normAutofit/>
          </a:bodyPr>
          <a:lstStyle/>
          <a:p>
            <a:r>
              <a:rPr lang="en-US" dirty="0"/>
              <a:t>Agenda</a:t>
            </a:r>
          </a:p>
        </p:txBody>
      </p:sp>
      <p:graphicFrame>
        <p:nvGraphicFramePr>
          <p:cNvPr id="17" name="Content Placeholder 2" descr="Agenda:&#10;&#10;- Middleware in Computing&#10;- WSGI Middleware&#10;- ASGI Middleware">
            <a:extLst>
              <a:ext uri="{FF2B5EF4-FFF2-40B4-BE49-F238E27FC236}">
                <a16:creationId xmlns:a16="http://schemas.microsoft.com/office/drawing/2014/main" id="{32BF2013-99D9-D1BE-EF1F-1210EF0E866B}"/>
              </a:ext>
            </a:extLst>
          </p:cNvPr>
          <p:cNvGraphicFramePr>
            <a:graphicFrameLocks noGrp="1"/>
          </p:cNvGraphicFramePr>
          <p:nvPr>
            <p:ph idx="1"/>
            <p:extLst>
              <p:ext uri="{D42A27DB-BD31-4B8C-83A1-F6EECF244321}">
                <p14:modId xmlns:p14="http://schemas.microsoft.com/office/powerpoint/2010/main" val="3305711238"/>
              </p:ext>
            </p:extLst>
          </p:nvPr>
        </p:nvGraphicFramePr>
        <p:xfrm>
          <a:off x="832104" y="127101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E64016B-0906-1E48-F688-76D637695CE8}"/>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1BFEB20A-E8E5-2D64-63D7-E1AA17F28BD5}"/>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2105702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F292483-FC82-E6EB-459B-59D649CED91D}"/>
              </a:ext>
            </a:extLst>
          </p:cNvPr>
          <p:cNvSpPr>
            <a:spLocks noGrp="1"/>
          </p:cNvSpPr>
          <p:nvPr>
            <p:ph idx="1"/>
          </p:nvPr>
        </p:nvSpPr>
        <p:spPr/>
        <p:txBody>
          <a:bodyPr>
            <a:normAutofit/>
          </a:bodyPr>
          <a:lstStyle/>
          <a:p>
            <a:pPr marL="0" indent="0">
              <a:buNone/>
            </a:pPr>
            <a:r>
              <a:rPr lang="en-US" sz="3600" dirty="0"/>
              <a:t>Flask and Django implement custom mechanisms to allow users to define middleware</a:t>
            </a:r>
          </a:p>
          <a:p>
            <a:pPr marL="0" indent="0">
              <a:buNone/>
            </a:pPr>
            <a:endParaRPr lang="en-US" sz="3600" dirty="0"/>
          </a:p>
          <a:p>
            <a:pPr marL="0" indent="0">
              <a:buNone/>
            </a:pPr>
            <a:r>
              <a:rPr lang="en-US" sz="3600" dirty="0"/>
              <a:t>WSGI middleware is framework agnostic</a:t>
            </a:r>
          </a:p>
          <a:p>
            <a:pPr marL="0" indent="0">
              <a:buNone/>
            </a:pPr>
            <a:endParaRPr lang="en-US" sz="3600" dirty="0"/>
          </a:p>
          <a:p>
            <a:pPr marL="0" indent="0">
              <a:buNone/>
            </a:pPr>
            <a:endParaRPr lang="en-US" sz="3600" dirty="0"/>
          </a:p>
          <a:p>
            <a:pPr marL="0" indent="0">
              <a:buNone/>
            </a:pPr>
            <a:endParaRPr lang="en-US" sz="3600" dirty="0"/>
          </a:p>
        </p:txBody>
      </p:sp>
      <p:sp>
        <p:nvSpPr>
          <p:cNvPr id="2" name="Footer Placeholder 1">
            <a:extLst>
              <a:ext uri="{FF2B5EF4-FFF2-40B4-BE49-F238E27FC236}">
                <a16:creationId xmlns:a16="http://schemas.microsoft.com/office/drawing/2014/main" id="{31561489-6808-B3D7-2410-3C031D94EFD5}"/>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B9DE5153-CE2E-CB43-F91A-6BACE6327227}"/>
              </a:ext>
            </a:extLst>
          </p:cNvPr>
          <p:cNvSpPr>
            <a:spLocks noGrp="1"/>
          </p:cNvSpPr>
          <p:nvPr>
            <p:ph type="sldNum" sz="quarter" idx="12"/>
          </p:nvPr>
        </p:nvSpPr>
        <p:spPr/>
        <p:txBody>
          <a:bodyPr/>
          <a:lstStyle/>
          <a:p>
            <a:fld id="{B2DC25EE-239B-4C5F-AAD1-255A7D5F1EE2}" type="slidenum">
              <a:rPr lang="en-US" smtClean="0"/>
              <a:t>20</a:t>
            </a:fld>
            <a:endParaRPr lang="en-US"/>
          </a:p>
        </p:txBody>
      </p:sp>
      <p:sp>
        <p:nvSpPr>
          <p:cNvPr id="4" name="Title 3">
            <a:extLst>
              <a:ext uri="{FF2B5EF4-FFF2-40B4-BE49-F238E27FC236}">
                <a16:creationId xmlns:a16="http://schemas.microsoft.com/office/drawing/2014/main" id="{669C212C-94B0-1B91-1BAB-B951A70C9DA3}"/>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252311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Middleware for ASGI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33ADC5E6-6437-16F1-0088-D6A92B692E75}"/>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B30C66AA-B8DE-9F93-E2E7-AA71020ED010}"/>
              </a:ext>
            </a:extLst>
          </p:cNvPr>
          <p:cNvSpPr>
            <a:spLocks noGrp="1"/>
          </p:cNvSpPr>
          <p:nvPr>
            <p:ph type="sldNum" sz="quarter" idx="12"/>
          </p:nvPr>
        </p:nvSpPr>
        <p:spPr/>
        <p:txBody>
          <a:bodyPr/>
          <a:lstStyle/>
          <a:p>
            <a:fld id="{B2DC25EE-239B-4C5F-AAD1-255A7D5F1EE2}" type="slidenum">
              <a:rPr lang="en-US" smtClean="0"/>
              <a:t>21</a:t>
            </a:fld>
            <a:endParaRPr lang="en-US"/>
          </a:p>
        </p:txBody>
      </p:sp>
    </p:spTree>
    <p:extLst>
      <p:ext uri="{BB962C8B-B14F-4D97-AF65-F5344CB8AC3E}">
        <p14:creationId xmlns:p14="http://schemas.microsoft.com/office/powerpoint/2010/main" val="3843735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1A1B-1348-294B-A2E8-6523C1051606}"/>
              </a:ext>
            </a:extLst>
          </p:cNvPr>
          <p:cNvSpPr>
            <a:spLocks noGrp="1"/>
          </p:cNvSpPr>
          <p:nvPr>
            <p:ph type="title"/>
          </p:nvPr>
        </p:nvSpPr>
        <p:spPr>
          <a:xfrm>
            <a:off x="-2033598" y="140812"/>
            <a:ext cx="10515600" cy="1092050"/>
          </a:xfrm>
        </p:spPr>
        <p:txBody>
          <a:bodyPr vert="horz" lIns="91440" tIns="45720" rIns="91440" bIns="45720" rtlCol="0" anchor="b">
            <a:normAutofit/>
          </a:bodyPr>
          <a:lstStyle/>
          <a:p>
            <a:pPr algn="ctr"/>
            <a:r>
              <a:rPr lang="en-US" sz="5200" dirty="0"/>
              <a:t>A </a:t>
            </a:r>
            <a:r>
              <a:rPr lang="en-US" sz="5200" dirty="0" err="1"/>
              <a:t>FastAPI</a:t>
            </a:r>
            <a:r>
              <a:rPr lang="en-US" sz="5200" dirty="0"/>
              <a:t> application</a:t>
            </a:r>
          </a:p>
        </p:txBody>
      </p:sp>
      <p:sp>
        <p:nvSpPr>
          <p:cNvPr id="5" name="TextBox 4">
            <a:extLst>
              <a:ext uri="{FF2B5EF4-FFF2-40B4-BE49-F238E27FC236}">
                <a16:creationId xmlns:a16="http://schemas.microsoft.com/office/drawing/2014/main" id="{A149D8F5-39D0-938B-2CCF-85D502D1BEBA}"/>
              </a:ext>
            </a:extLst>
          </p:cNvPr>
          <p:cNvSpPr txBox="1"/>
          <p:nvPr/>
        </p:nvSpPr>
        <p:spPr>
          <a:xfrm>
            <a:off x="430150" y="2285595"/>
            <a:ext cx="11338715" cy="2677656"/>
          </a:xfrm>
          <a:prstGeom prst="rect">
            <a:avLst/>
          </a:prstGeom>
          <a:noFill/>
        </p:spPr>
        <p:txBody>
          <a:bodyPr wrap="square">
            <a:spAutoFit/>
          </a:bodyPr>
          <a:lstStyle/>
          <a:p>
            <a:r>
              <a:rPr lang="en-AU" sz="2400" dirty="0">
                <a:solidFill>
                  <a:srgbClr val="1F1F1F"/>
                </a:solidFill>
                <a:latin typeface="Menlo" panose="020B0609030804020204" pitchFamily="49" charset="0"/>
              </a:rPr>
              <a:t>app = </a:t>
            </a:r>
            <a:r>
              <a:rPr lang="en-AU" sz="2400" dirty="0" err="1">
                <a:solidFill>
                  <a:srgbClr val="1F1F1F"/>
                </a:solidFill>
                <a:latin typeface="Menlo" panose="020B0609030804020204" pitchFamily="49" charset="0"/>
              </a:rPr>
              <a:t>FastAPI</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app.get</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"/expensive"</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root</a:t>
            </a:r>
            <a:r>
              <a:rPr lang="en-AU" sz="2400" dirty="0">
                <a:solidFill>
                  <a:srgbClr val="1F1F1F"/>
                </a:solidFill>
                <a:latin typeface="Menlo" panose="020B0609030804020204" pitchFamily="49" charset="0"/>
              </a:rPr>
              <a:t>():</a:t>
            </a:r>
            <a:endParaRPr lang="en-AU" sz="2400" dirty="0">
              <a:solidFill>
                <a:srgbClr val="0000F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asyncio.sleep</a:t>
            </a:r>
            <a:r>
              <a:rPr lang="en-AU" sz="2400" dirty="0">
                <a:solidFill>
                  <a:srgbClr val="1F1F1F"/>
                </a:solidFill>
                <a:latin typeface="Menlo" panose="020B0609030804020204" pitchFamily="49" charset="0"/>
              </a:rPr>
              <a:t>(</a:t>
            </a:r>
            <a:r>
              <a:rPr lang="en-AU" sz="2400" dirty="0">
                <a:solidFill>
                  <a:srgbClr val="137646"/>
                </a:solidFill>
                <a:latin typeface="Menlo" panose="020B0609030804020204" pitchFamily="49" charset="0"/>
              </a:rPr>
              <a:t>10</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"message"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"Expensive calculation completed"</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99F046A5-384F-B825-ED5A-A7DAAA7ADA53}"/>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43CE6E5C-1F5B-AA0C-BE26-F2AAE2D463F1}"/>
              </a:ext>
            </a:extLst>
          </p:cNvPr>
          <p:cNvSpPr>
            <a:spLocks noGrp="1"/>
          </p:cNvSpPr>
          <p:nvPr>
            <p:ph type="sldNum" sz="quarter" idx="12"/>
          </p:nvPr>
        </p:nvSpPr>
        <p:spPr/>
        <p:txBody>
          <a:bodyPr/>
          <a:lstStyle/>
          <a:p>
            <a:fld id="{B2DC25EE-239B-4C5F-AAD1-255A7D5F1EE2}" type="slidenum">
              <a:rPr lang="en-US" smtClean="0"/>
              <a:t>22</a:t>
            </a:fld>
            <a:endParaRPr lang="en-US"/>
          </a:p>
        </p:txBody>
      </p:sp>
    </p:spTree>
    <p:extLst>
      <p:ext uri="{BB962C8B-B14F-4D97-AF65-F5344CB8AC3E}">
        <p14:creationId xmlns:p14="http://schemas.microsoft.com/office/powerpoint/2010/main" val="1126091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731B-B42A-A64A-8D3E-D852AD3F89C2}"/>
              </a:ext>
            </a:extLst>
          </p:cNvPr>
          <p:cNvSpPr>
            <a:spLocks noGrp="1"/>
          </p:cNvSpPr>
          <p:nvPr>
            <p:ph type="title"/>
          </p:nvPr>
        </p:nvSpPr>
        <p:spPr>
          <a:xfrm>
            <a:off x="233936" y="119457"/>
            <a:ext cx="9589847" cy="1371600"/>
          </a:xfrm>
          <a:noFill/>
        </p:spPr>
        <p:txBody>
          <a:bodyPr vert="horz" lIns="91440" tIns="45720" rIns="91440" bIns="45720" rtlCol="0" anchor="ctr">
            <a:normAutofit/>
          </a:bodyPr>
          <a:lstStyle/>
          <a:p>
            <a:r>
              <a:rPr lang="en-US" dirty="0"/>
              <a:t>Using ASGI Middleware</a:t>
            </a:r>
          </a:p>
        </p:txBody>
      </p:sp>
      <p:sp>
        <p:nvSpPr>
          <p:cNvPr id="5" name="TextBox 4">
            <a:extLst>
              <a:ext uri="{FF2B5EF4-FFF2-40B4-BE49-F238E27FC236}">
                <a16:creationId xmlns:a16="http://schemas.microsoft.com/office/drawing/2014/main" id="{CAB0888A-093B-8D34-A6CC-59F112C81860}"/>
              </a:ext>
            </a:extLst>
          </p:cNvPr>
          <p:cNvSpPr txBox="1"/>
          <p:nvPr/>
        </p:nvSpPr>
        <p:spPr>
          <a:xfrm>
            <a:off x="501038" y="1730061"/>
            <a:ext cx="11338036" cy="4585871"/>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ExpensiveCache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app</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excluded_paths</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 initialization</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scope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cache_hit</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 send cached response</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highlight>
                  <a:srgbClr val="FFFF00"/>
                </a:highlight>
                <a:latin typeface="Menlo" panose="020B0609030804020204" pitchFamily="49" charset="0"/>
              </a:rPr>
              <a:t>self</a:t>
            </a:r>
            <a:r>
              <a:rPr lang="en-AU" sz="2400" dirty="0" err="1">
                <a:solidFill>
                  <a:srgbClr val="1F1F1F"/>
                </a:solidFill>
                <a:highlight>
                  <a:srgbClr val="FFFF00"/>
                </a:highlight>
                <a:latin typeface="Menlo" panose="020B0609030804020204" pitchFamily="49" charset="0"/>
              </a:rPr>
              <a:t>.app</a:t>
            </a:r>
            <a:r>
              <a:rPr lang="en-AU" sz="2400" dirty="0">
                <a:solidFill>
                  <a:srgbClr val="1F1F1F"/>
                </a:solidFill>
                <a:highlight>
                  <a:srgbClr val="FFFF00"/>
                </a:highlight>
                <a:latin typeface="Menlo" panose="020B0609030804020204" pitchFamily="49" charset="0"/>
              </a:rPr>
              <a:t>(scope, receive, </a:t>
            </a:r>
            <a:r>
              <a:rPr lang="en-AU" sz="2400" dirty="0" err="1">
                <a:solidFill>
                  <a:srgbClr val="1F1F1F"/>
                </a:solidFill>
                <a:highlight>
                  <a:srgbClr val="FFFF00"/>
                </a:highlight>
                <a:latin typeface="Menlo" panose="020B0609030804020204" pitchFamily="49" charset="0"/>
              </a:rPr>
              <a:t>cache_and_send</a:t>
            </a:r>
            <a:r>
              <a:rPr lang="en-AU" sz="2400" dirty="0">
                <a:solidFill>
                  <a:srgbClr val="1F1F1F"/>
                </a:solidFill>
                <a:highlight>
                  <a:srgbClr val="FFFF00"/>
                </a:highlight>
                <a:latin typeface="Menlo" panose="020B0609030804020204" pitchFamily="49" charset="0"/>
              </a:rPr>
              <a:t>)</a:t>
            </a: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E29EDF19-870B-9130-B872-8C2A15962DBE}"/>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CEDAACCA-499F-CF77-7C8C-B44BF9122D1C}"/>
              </a:ext>
            </a:extLst>
          </p:cNvPr>
          <p:cNvSpPr>
            <a:spLocks noGrp="1"/>
          </p:cNvSpPr>
          <p:nvPr>
            <p:ph type="sldNum" sz="quarter" idx="12"/>
          </p:nvPr>
        </p:nvSpPr>
        <p:spPr/>
        <p:txBody>
          <a:bodyPr/>
          <a:lstStyle/>
          <a:p>
            <a:fld id="{B2DC25EE-239B-4C5F-AAD1-255A7D5F1EE2}" type="slidenum">
              <a:rPr lang="en-US" smtClean="0"/>
              <a:t>23</a:t>
            </a:fld>
            <a:endParaRPr lang="en-US"/>
          </a:p>
        </p:txBody>
      </p:sp>
    </p:spTree>
    <p:extLst>
      <p:ext uri="{BB962C8B-B14F-4D97-AF65-F5344CB8AC3E}">
        <p14:creationId xmlns:p14="http://schemas.microsoft.com/office/powerpoint/2010/main" val="4256486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17672B34-678F-2947-9670-098A4A9F1F16}"/>
              </a:ext>
            </a:extLst>
          </p:cNvPr>
          <p:cNvSpPr>
            <a:spLocks noGrp="1"/>
          </p:cNvSpPr>
          <p:nvPr>
            <p:ph type="title"/>
          </p:nvPr>
        </p:nvSpPr>
        <p:spPr>
          <a:xfrm>
            <a:off x="868680" y="405575"/>
            <a:ext cx="8903970" cy="1371600"/>
          </a:xfrm>
        </p:spPr>
        <p:txBody>
          <a:bodyPr vert="horz" lIns="91440" tIns="45720" rIns="91440" bIns="45720" rtlCol="0" anchor="ctr">
            <a:normAutofit/>
          </a:bodyPr>
          <a:lstStyle/>
          <a:p>
            <a:r>
              <a:rPr lang="en-US" dirty="0"/>
              <a:t>Adding the Middleware</a:t>
            </a:r>
          </a:p>
        </p:txBody>
      </p:sp>
      <p:sp>
        <p:nvSpPr>
          <p:cNvPr id="5" name="TextBox 4">
            <a:extLst>
              <a:ext uri="{FF2B5EF4-FFF2-40B4-BE49-F238E27FC236}">
                <a16:creationId xmlns:a16="http://schemas.microsoft.com/office/drawing/2014/main" id="{7525093D-86B3-2996-DDFD-8969F114CADF}"/>
              </a:ext>
            </a:extLst>
          </p:cNvPr>
          <p:cNvSpPr txBox="1"/>
          <p:nvPr/>
        </p:nvSpPr>
        <p:spPr>
          <a:xfrm>
            <a:off x="868680" y="2502218"/>
            <a:ext cx="12161521" cy="3108543"/>
          </a:xfrm>
          <a:prstGeom prst="rect">
            <a:avLst/>
          </a:prstGeom>
          <a:noFill/>
        </p:spPr>
        <p:txBody>
          <a:bodyPr wrap="square">
            <a:spAutoFit/>
          </a:bodyPr>
          <a:lstStyle/>
          <a:p>
            <a:r>
              <a:rPr lang="en-AU" sz="2800" dirty="0">
                <a:solidFill>
                  <a:srgbClr val="1F1F1F"/>
                </a:solidFill>
                <a:latin typeface="Menlo" panose="020B0609030804020204" pitchFamily="49" charset="0"/>
              </a:rPr>
              <a:t>app = </a:t>
            </a:r>
            <a:r>
              <a:rPr lang="en-AU" sz="2800" dirty="0" err="1">
                <a:solidFill>
                  <a:srgbClr val="1F1F1F"/>
                </a:solidFill>
                <a:latin typeface="Menlo" panose="020B0609030804020204" pitchFamily="49" charset="0"/>
              </a:rPr>
              <a:t>FastAPI</a:t>
            </a:r>
            <a:r>
              <a:rPr lang="en-AU" sz="2800" dirty="0">
                <a:solidFill>
                  <a:srgbClr val="1F1F1F"/>
                </a:solidFill>
                <a:latin typeface="Menlo" panose="020B0609030804020204" pitchFamily="49" charset="0"/>
              </a:rPr>
              <a:t>()</a:t>
            </a:r>
          </a:p>
          <a:p>
            <a:endParaRPr lang="en-AU" sz="2800" dirty="0">
              <a:solidFill>
                <a:srgbClr val="1F1F1F"/>
              </a:solidFill>
              <a:latin typeface="Menlo" panose="020B0609030804020204" pitchFamily="49" charset="0"/>
            </a:endParaRPr>
          </a:p>
          <a:p>
            <a:r>
              <a:rPr lang="en-AU" sz="2800" dirty="0" err="1">
                <a:solidFill>
                  <a:srgbClr val="1F1F1F"/>
                </a:solidFill>
                <a:highlight>
                  <a:srgbClr val="FFFF00"/>
                </a:highlight>
                <a:latin typeface="Menlo" panose="020B0609030804020204" pitchFamily="49" charset="0"/>
              </a:rPr>
              <a:t>app.add_middleware</a:t>
            </a:r>
            <a:r>
              <a:rPr lang="en-AU" sz="2800" dirty="0">
                <a:solidFill>
                  <a:srgbClr val="1F1F1F"/>
                </a:solidFill>
                <a:latin typeface="Menlo" panose="020B0609030804020204" pitchFamily="49" charset="0"/>
              </a:rPr>
              <a:t>(</a:t>
            </a:r>
          </a:p>
          <a:p>
            <a:r>
              <a:rPr lang="en-AU" sz="2800" dirty="0">
                <a:solidFill>
                  <a:srgbClr val="1F1F1F"/>
                </a:solidFill>
                <a:latin typeface="Menlo" panose="020B0609030804020204" pitchFamily="49" charset="0"/>
              </a:rPr>
              <a:t>    </a:t>
            </a:r>
            <a:r>
              <a:rPr lang="en-AU" sz="2800" dirty="0" err="1">
                <a:solidFill>
                  <a:srgbClr val="1F1F1F"/>
                </a:solidFill>
                <a:latin typeface="Menlo" panose="020B0609030804020204" pitchFamily="49" charset="0"/>
              </a:rPr>
              <a:t>ExpensiveCache</a:t>
            </a:r>
            <a:r>
              <a:rPr lang="en-AU" sz="2800" dirty="0">
                <a:solidFill>
                  <a:srgbClr val="1F1F1F"/>
                </a:solidFill>
                <a:latin typeface="Menlo" panose="020B0609030804020204" pitchFamily="49" charset="0"/>
              </a:rPr>
              <a:t>, </a:t>
            </a:r>
          </a:p>
          <a:p>
            <a:r>
              <a:rPr lang="en-AU" sz="2800" dirty="0">
                <a:solidFill>
                  <a:srgbClr val="1F1F1F"/>
                </a:solidFill>
                <a:latin typeface="Menlo" panose="020B0609030804020204" pitchFamily="49" charset="0"/>
              </a:rPr>
              <a:t>    </a:t>
            </a:r>
            <a:r>
              <a:rPr lang="en-AU" sz="2800" dirty="0" err="1">
                <a:solidFill>
                  <a:srgbClr val="00006D"/>
                </a:solidFill>
                <a:latin typeface="Menlo" panose="020B0609030804020204" pitchFamily="49" charset="0"/>
              </a:rPr>
              <a:t>excluded_paths</a:t>
            </a:r>
            <a:r>
              <a:rPr lang="en-AU" sz="2800" dirty="0">
                <a:solidFill>
                  <a:srgbClr val="1F1F1F"/>
                </a:solidFill>
                <a:latin typeface="Menlo" panose="020B0609030804020204" pitchFamily="49" charset="0"/>
              </a:rPr>
              <a:t>=[</a:t>
            </a:r>
            <a:r>
              <a:rPr lang="en-AU" sz="2800" dirty="0">
                <a:solidFill>
                  <a:srgbClr val="900112"/>
                </a:solidFill>
                <a:latin typeface="Menlo" panose="020B0609030804020204" pitchFamily="49" charset="0"/>
              </a:rPr>
              <a:t>"/chat"</a:t>
            </a:r>
            <a:r>
              <a:rPr lang="en-AU" sz="2800" dirty="0">
                <a:solidFill>
                  <a:srgbClr val="1F1F1F"/>
                </a:solidFill>
                <a:latin typeface="Menlo" panose="020B0609030804020204" pitchFamily="49" charset="0"/>
              </a:rPr>
              <a:t>]</a:t>
            </a:r>
          </a:p>
          <a:p>
            <a:r>
              <a:rPr lang="en-AU" sz="2800" dirty="0">
                <a:solidFill>
                  <a:srgbClr val="1F1F1F"/>
                </a:solidFill>
                <a:latin typeface="Menlo" panose="020B0609030804020204" pitchFamily="49" charset="0"/>
              </a:rPr>
              <a:t>)</a:t>
            </a:r>
          </a:p>
          <a:p>
            <a:endParaRPr lang="en-AU" sz="28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39753A1F-BC79-0127-F053-B0B36F92686F}"/>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3748A699-8FCA-D95D-2FDD-738AB8F51505}"/>
              </a:ext>
            </a:extLst>
          </p:cNvPr>
          <p:cNvSpPr>
            <a:spLocks noGrp="1"/>
          </p:cNvSpPr>
          <p:nvPr>
            <p:ph type="sldNum" sz="quarter" idx="12"/>
          </p:nvPr>
        </p:nvSpPr>
        <p:spPr/>
        <p:txBody>
          <a:bodyPr/>
          <a:lstStyle/>
          <a:p>
            <a:fld id="{B2DC25EE-239B-4C5F-AAD1-255A7D5F1EE2}" type="slidenum">
              <a:rPr lang="en-US" smtClean="0"/>
              <a:t>24</a:t>
            </a:fld>
            <a:endParaRPr lang="en-US"/>
          </a:p>
        </p:txBody>
      </p:sp>
    </p:spTree>
    <p:extLst>
      <p:ext uri="{BB962C8B-B14F-4D97-AF65-F5344CB8AC3E}">
        <p14:creationId xmlns:p14="http://schemas.microsoft.com/office/powerpoint/2010/main" val="4242776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1A75-9786-314B-93CF-235C68435C74}"/>
              </a:ext>
            </a:extLst>
          </p:cNvPr>
          <p:cNvSpPr>
            <a:spLocks noGrp="1"/>
          </p:cNvSpPr>
          <p:nvPr>
            <p:ph type="title"/>
          </p:nvPr>
        </p:nvSpPr>
        <p:spPr>
          <a:xfrm>
            <a:off x="463669" y="-149582"/>
            <a:ext cx="6628117" cy="1371600"/>
          </a:xfrm>
        </p:spPr>
        <p:txBody>
          <a:bodyPr vert="horz" lIns="91440" tIns="45720" rIns="91440" bIns="45720" rtlCol="0" anchor="ctr">
            <a:normAutofit/>
          </a:bodyPr>
          <a:lstStyle/>
          <a:p>
            <a:r>
              <a:rPr lang="en-US" sz="3600" dirty="0"/>
              <a:t>ASGI Middleware and WebSocket</a:t>
            </a:r>
          </a:p>
        </p:txBody>
      </p:sp>
      <p:sp>
        <p:nvSpPr>
          <p:cNvPr id="8" name="TextBox 7">
            <a:extLst>
              <a:ext uri="{FF2B5EF4-FFF2-40B4-BE49-F238E27FC236}">
                <a16:creationId xmlns:a16="http://schemas.microsoft.com/office/drawing/2014/main" id="{787410FB-F50B-1247-92C6-1735A37E5C54}"/>
              </a:ext>
            </a:extLst>
          </p:cNvPr>
          <p:cNvSpPr txBox="1"/>
          <p:nvPr/>
        </p:nvSpPr>
        <p:spPr>
          <a:xfrm>
            <a:off x="579507" y="3558926"/>
            <a:ext cx="8997616" cy="1754326"/>
          </a:xfrm>
          <a:prstGeom prst="rect">
            <a:avLst/>
          </a:prstGeom>
          <a:noFill/>
        </p:spPr>
        <p:txBody>
          <a:bodyPr wrap="square">
            <a:spAutoFit/>
          </a:bodyPr>
          <a:lstStyle/>
          <a:p>
            <a:r>
              <a:rPr lang="en-US" dirty="0">
                <a:latin typeface="Monaco" pitchFamily="2" charset="77"/>
              </a:rPr>
              <a:t>http:/chat: Got request.</a:t>
            </a:r>
          </a:p>
          <a:p>
            <a:r>
              <a:rPr lang="en-US" dirty="0">
                <a:latin typeface="Monaco" pitchFamily="2" charset="77"/>
              </a:rPr>
              <a:t>http: /chat: Finished request. 0.001107931137084961s.</a:t>
            </a:r>
          </a:p>
          <a:p>
            <a:endParaRPr lang="en-US" dirty="0">
              <a:latin typeface="Monaco" pitchFamily="2" charset="77"/>
            </a:endParaRPr>
          </a:p>
          <a:p>
            <a:r>
              <a:rPr lang="en-US" dirty="0" err="1">
                <a:highlight>
                  <a:srgbClr val="FFFF00"/>
                </a:highlight>
                <a:latin typeface="Monaco" pitchFamily="2" charset="77"/>
              </a:rPr>
              <a:t>websocket</a:t>
            </a:r>
            <a:r>
              <a:rPr lang="en-US" dirty="0">
                <a:highlight>
                  <a:srgbClr val="FFFF00"/>
                </a:highlight>
                <a:latin typeface="Monaco" pitchFamily="2" charset="77"/>
              </a:rPr>
              <a:t>:/</a:t>
            </a:r>
            <a:r>
              <a:rPr lang="en-US" dirty="0" err="1">
                <a:highlight>
                  <a:srgbClr val="FFFF00"/>
                </a:highlight>
                <a:latin typeface="Monaco" pitchFamily="2" charset="77"/>
              </a:rPr>
              <a:t>ws</a:t>
            </a:r>
            <a:r>
              <a:rPr lang="en-US" dirty="0">
                <a:highlight>
                  <a:srgbClr val="FFFF00"/>
                </a:highlight>
                <a:latin typeface="Monaco" pitchFamily="2" charset="77"/>
              </a:rPr>
              <a:t>: Got request.</a:t>
            </a:r>
          </a:p>
          <a:p>
            <a:r>
              <a:rPr lang="en-US" dirty="0">
                <a:latin typeface="Monaco" pitchFamily="2" charset="77"/>
              </a:rPr>
              <a:t>..</a:t>
            </a:r>
          </a:p>
          <a:p>
            <a:r>
              <a:rPr lang="en-US" dirty="0" err="1">
                <a:highlight>
                  <a:srgbClr val="FFFF00"/>
                </a:highlight>
                <a:latin typeface="Monaco" pitchFamily="2" charset="77"/>
              </a:rPr>
              <a:t>websocket</a:t>
            </a:r>
            <a:r>
              <a:rPr lang="en-US" dirty="0">
                <a:highlight>
                  <a:srgbClr val="FFFF00"/>
                </a:highlight>
                <a:latin typeface="Monaco" pitchFamily="2" charset="77"/>
              </a:rPr>
              <a:t>: /</a:t>
            </a:r>
            <a:r>
              <a:rPr lang="en-US" dirty="0" err="1">
                <a:highlight>
                  <a:srgbClr val="FFFF00"/>
                </a:highlight>
                <a:latin typeface="Monaco" pitchFamily="2" charset="77"/>
              </a:rPr>
              <a:t>ws</a:t>
            </a:r>
            <a:r>
              <a:rPr lang="en-US" dirty="0">
                <a:highlight>
                  <a:srgbClr val="FFFF00"/>
                </a:highlight>
                <a:latin typeface="Monaco" pitchFamily="2" charset="77"/>
              </a:rPr>
              <a:t>: Finished request. 28.716175079345703s</a:t>
            </a:r>
            <a:r>
              <a:rPr lang="en-US" dirty="0">
                <a:latin typeface="Monaco" pitchFamily="2" charset="77"/>
              </a:rPr>
              <a:t>.</a:t>
            </a:r>
          </a:p>
        </p:txBody>
      </p:sp>
      <p:sp>
        <p:nvSpPr>
          <p:cNvPr id="7" name="TextBox 6">
            <a:extLst>
              <a:ext uri="{FF2B5EF4-FFF2-40B4-BE49-F238E27FC236}">
                <a16:creationId xmlns:a16="http://schemas.microsoft.com/office/drawing/2014/main" id="{0D00D009-B0FE-45C9-8DC8-FD02F829C8FD}"/>
              </a:ext>
            </a:extLst>
          </p:cNvPr>
          <p:cNvSpPr txBox="1"/>
          <p:nvPr/>
        </p:nvSpPr>
        <p:spPr>
          <a:xfrm>
            <a:off x="463669" y="1120676"/>
            <a:ext cx="11565875" cy="2308324"/>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RequestTimer</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scope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receive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send</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(scope, receive, send)</a:t>
            </a:r>
          </a:p>
          <a:p>
            <a:r>
              <a:rPr lang="en-AU" sz="2400" dirty="0">
                <a:solidFill>
                  <a:srgbClr val="1F1F1F"/>
                </a:solidFill>
                <a:latin typeface="Menlo" panose="020B0609030804020204" pitchFamily="49" charset="0"/>
              </a:rPr>
              <a:t>        # </a:t>
            </a:r>
            <a:r>
              <a:rPr lang="en-AU" sz="2400" dirty="0">
                <a:solidFill>
                  <a:srgbClr val="654C1D"/>
                </a:solidFill>
                <a:latin typeface="Menlo" panose="020B0609030804020204" pitchFamily="49" charset="0"/>
              </a:rPr>
              <a:t>print</a:t>
            </a:r>
            <a:r>
              <a:rPr lang="en-AU" sz="2400" dirty="0">
                <a:solidFill>
                  <a:srgbClr val="1F1F1F"/>
                </a:solidFill>
                <a:latin typeface="Menlo" panose="020B0609030804020204" pitchFamily="49" charset="0"/>
              </a:rPr>
              <a:t>(“latency...”)</a:t>
            </a: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235CE74E-49A4-BF69-B4EC-FA3DC163C35F}"/>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7DC7A29D-3FC3-344F-628C-8C55A7AC8525}"/>
              </a:ext>
            </a:extLst>
          </p:cNvPr>
          <p:cNvSpPr>
            <a:spLocks noGrp="1"/>
          </p:cNvSpPr>
          <p:nvPr>
            <p:ph type="sldNum" sz="quarter" idx="12"/>
          </p:nvPr>
        </p:nvSpPr>
        <p:spPr/>
        <p:txBody>
          <a:bodyPr/>
          <a:lstStyle/>
          <a:p>
            <a:fld id="{B2DC25EE-239B-4C5F-AAD1-255A7D5F1EE2}" type="slidenum">
              <a:rPr lang="en-US" smtClean="0"/>
              <a:t>25</a:t>
            </a:fld>
            <a:endParaRPr lang="en-US"/>
          </a:p>
        </p:txBody>
      </p:sp>
    </p:spTree>
    <p:extLst>
      <p:ext uri="{BB962C8B-B14F-4D97-AF65-F5344CB8AC3E}">
        <p14:creationId xmlns:p14="http://schemas.microsoft.com/office/powerpoint/2010/main" val="2288740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F292483-FC82-E6EB-459B-59D649CED91D}"/>
              </a:ext>
            </a:extLst>
          </p:cNvPr>
          <p:cNvSpPr>
            <a:spLocks noGrp="1"/>
          </p:cNvSpPr>
          <p:nvPr>
            <p:ph idx="1"/>
          </p:nvPr>
        </p:nvSpPr>
        <p:spPr/>
        <p:txBody>
          <a:bodyPr>
            <a:normAutofit/>
          </a:bodyPr>
          <a:lstStyle/>
          <a:p>
            <a:pPr marL="0" indent="0">
              <a:buNone/>
            </a:pPr>
            <a:r>
              <a:rPr lang="en-US" sz="3600" dirty="0"/>
              <a:t>ASGI middleware is framework agnostic</a:t>
            </a:r>
          </a:p>
          <a:p>
            <a:pPr marL="0" indent="0">
              <a:buNone/>
            </a:pPr>
            <a:endParaRPr lang="en-US" sz="3600" dirty="0"/>
          </a:p>
          <a:p>
            <a:pPr marL="0" indent="0">
              <a:buNone/>
            </a:pPr>
            <a:endParaRPr lang="en-US" sz="3600" dirty="0"/>
          </a:p>
          <a:p>
            <a:pPr marL="0" indent="0">
              <a:buNone/>
            </a:pPr>
            <a:r>
              <a:rPr lang="en-US" sz="3600" dirty="0" err="1"/>
              <a:t>FastAPI</a:t>
            </a:r>
            <a:r>
              <a:rPr lang="en-US" sz="3600" dirty="0"/>
              <a:t> has helper methods to add ASGI middleware</a:t>
            </a:r>
          </a:p>
          <a:p>
            <a:pPr marL="0" indent="0">
              <a:buNone/>
            </a:pPr>
            <a:endParaRPr lang="en-US" sz="3600" dirty="0"/>
          </a:p>
          <a:p>
            <a:pPr marL="0" indent="0">
              <a:buNone/>
            </a:pPr>
            <a:endParaRPr lang="en-US" sz="3600" dirty="0"/>
          </a:p>
          <a:p>
            <a:pPr marL="0" indent="0">
              <a:buNone/>
            </a:pPr>
            <a:endParaRPr lang="en-US" sz="3600" dirty="0"/>
          </a:p>
        </p:txBody>
      </p:sp>
      <p:sp>
        <p:nvSpPr>
          <p:cNvPr id="2" name="Footer Placeholder 1">
            <a:extLst>
              <a:ext uri="{FF2B5EF4-FFF2-40B4-BE49-F238E27FC236}">
                <a16:creationId xmlns:a16="http://schemas.microsoft.com/office/drawing/2014/main" id="{31561489-6808-B3D7-2410-3C031D94EFD5}"/>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B9DE5153-CE2E-CB43-F91A-6BACE6327227}"/>
              </a:ext>
            </a:extLst>
          </p:cNvPr>
          <p:cNvSpPr>
            <a:spLocks noGrp="1"/>
          </p:cNvSpPr>
          <p:nvPr>
            <p:ph type="sldNum" sz="quarter" idx="12"/>
          </p:nvPr>
        </p:nvSpPr>
        <p:spPr/>
        <p:txBody>
          <a:bodyPr/>
          <a:lstStyle/>
          <a:p>
            <a:fld id="{B2DC25EE-239B-4C5F-AAD1-255A7D5F1EE2}" type="slidenum">
              <a:rPr lang="en-US" smtClean="0"/>
              <a:t>26</a:t>
            </a:fld>
            <a:endParaRPr lang="en-US"/>
          </a:p>
        </p:txBody>
      </p:sp>
      <p:sp>
        <p:nvSpPr>
          <p:cNvPr id="4" name="Title 3">
            <a:extLst>
              <a:ext uri="{FF2B5EF4-FFF2-40B4-BE49-F238E27FC236}">
                <a16:creationId xmlns:a16="http://schemas.microsoft.com/office/drawing/2014/main" id="{669C212C-94B0-1B91-1BAB-B951A70C9DA3}"/>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3957616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mj-lt"/>
                <a:ea typeface="+mj-ea"/>
                <a:cs typeface="+mj-cs"/>
              </a:rPr>
              <a:t>Interceptors for </a:t>
            </a:r>
            <a:r>
              <a:rPr lang="en-US" sz="8000" kern="1200" dirty="0" err="1">
                <a:solidFill>
                  <a:schemeClr val="tx1"/>
                </a:solidFill>
                <a:latin typeface="+mj-lt"/>
                <a:ea typeface="+mj-ea"/>
                <a:cs typeface="+mj-cs"/>
              </a:rPr>
              <a:t>gRPC</a:t>
            </a:r>
            <a:r>
              <a:rPr lang="en-US" sz="8000" kern="1200" dirty="0">
                <a:solidFill>
                  <a:schemeClr val="tx1"/>
                </a:solidFill>
                <a:latin typeface="+mj-lt"/>
                <a:ea typeface="+mj-ea"/>
                <a:cs typeface="+mj-cs"/>
              </a:rPr>
              <a:t> applications</a:t>
            </a:r>
          </a:p>
        </p:txBody>
      </p:sp>
      <p:sp>
        <p:nvSpPr>
          <p:cNvPr id="3" name="Footer Placeholder 2">
            <a:extLst>
              <a:ext uri="{FF2B5EF4-FFF2-40B4-BE49-F238E27FC236}">
                <a16:creationId xmlns:a16="http://schemas.microsoft.com/office/drawing/2014/main" id="{FF968DEF-AFA5-E042-457E-EB1DBAC03FEF}"/>
              </a:ext>
            </a:extLst>
          </p:cNvPr>
          <p:cNvSpPr>
            <a:spLocks noGrp="1"/>
          </p:cNvSpPr>
          <p:nvPr>
            <p:ph type="ftr" sz="quarter" idx="11"/>
          </p:nvPr>
        </p:nvSpPr>
        <p:spPr/>
        <p:txBody>
          <a:bodyPr/>
          <a:lstStyle/>
          <a:p>
            <a:r>
              <a:rPr lang="en-US" dirty="0"/>
              <a:t>Shared Functionality using Middleware - Kiwi </a:t>
            </a:r>
            <a:r>
              <a:rPr lang="en-US" dirty="0" err="1"/>
              <a:t>PyCon</a:t>
            </a:r>
            <a:r>
              <a:rPr lang="en-US" dirty="0"/>
              <a:t> XI</a:t>
            </a:r>
          </a:p>
        </p:txBody>
      </p:sp>
      <p:sp>
        <p:nvSpPr>
          <p:cNvPr id="4" name="Slide Number Placeholder 3">
            <a:extLst>
              <a:ext uri="{FF2B5EF4-FFF2-40B4-BE49-F238E27FC236}">
                <a16:creationId xmlns:a16="http://schemas.microsoft.com/office/drawing/2014/main" id="{60DB8EF9-EC4F-FCB6-22EC-F3ADA41324A2}"/>
              </a:ext>
            </a:extLst>
          </p:cNvPr>
          <p:cNvSpPr>
            <a:spLocks noGrp="1"/>
          </p:cNvSpPr>
          <p:nvPr>
            <p:ph type="sldNum" sz="quarter" idx="12"/>
          </p:nvPr>
        </p:nvSpPr>
        <p:spPr/>
        <p:txBody>
          <a:bodyPr/>
          <a:lstStyle/>
          <a:p>
            <a:fld id="{B2DC25EE-239B-4C5F-AAD1-255A7D5F1EE2}" type="slidenum">
              <a:rPr lang="en-US" smtClean="0"/>
              <a:t>27</a:t>
            </a:fld>
            <a:endParaRPr lang="en-US"/>
          </a:p>
        </p:txBody>
      </p:sp>
    </p:spTree>
    <p:extLst>
      <p:ext uri="{BB962C8B-B14F-4D97-AF65-F5344CB8AC3E}">
        <p14:creationId xmlns:p14="http://schemas.microsoft.com/office/powerpoint/2010/main" val="217738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0A8D57F-640F-6DA7-E9BA-844744E9709D}"/>
              </a:ext>
            </a:extLst>
          </p:cNvPr>
          <p:cNvSpPr>
            <a:spLocks noGrp="1"/>
          </p:cNvSpPr>
          <p:nvPr>
            <p:ph type="title"/>
          </p:nvPr>
        </p:nvSpPr>
        <p:spPr/>
        <p:txBody>
          <a:bodyPr/>
          <a:lstStyle/>
          <a:p>
            <a:r>
              <a:rPr lang="en-US" dirty="0" err="1"/>
              <a:t>gRPC</a:t>
            </a:r>
            <a:r>
              <a:rPr lang="en-US" dirty="0"/>
              <a:t> Applications</a:t>
            </a:r>
          </a:p>
        </p:txBody>
      </p:sp>
      <p:sp>
        <p:nvSpPr>
          <p:cNvPr id="10" name="Content Placeholder 9">
            <a:extLst>
              <a:ext uri="{FF2B5EF4-FFF2-40B4-BE49-F238E27FC236}">
                <a16:creationId xmlns:a16="http://schemas.microsoft.com/office/drawing/2014/main" id="{BCA91DB7-A5EB-7BFF-8DB8-4E33C4A77740}"/>
              </a:ext>
            </a:extLst>
          </p:cNvPr>
          <p:cNvSpPr>
            <a:spLocks noGrp="1"/>
          </p:cNvSpPr>
          <p:nvPr>
            <p:ph sz="half" idx="1"/>
          </p:nvPr>
        </p:nvSpPr>
        <p:spPr/>
        <p:txBody>
          <a:bodyPr>
            <a:normAutofit lnSpcReduction="10000"/>
          </a:bodyPr>
          <a:lstStyle/>
          <a:p>
            <a:pPr marL="0" indent="0">
              <a:buNone/>
            </a:pPr>
            <a:r>
              <a:rPr lang="en-US" sz="3600" u="sng" dirty="0"/>
              <a:t>Unary-Unary</a:t>
            </a:r>
          </a:p>
          <a:p>
            <a:pPr marL="0" indent="0">
              <a:buNone/>
            </a:pPr>
            <a:endParaRPr lang="en-US" sz="3600" dirty="0"/>
          </a:p>
          <a:p>
            <a:r>
              <a:rPr lang="en-US" sz="3600" dirty="0"/>
              <a:t>One request, one response (</a:t>
            </a:r>
            <a:r>
              <a:rPr lang="en-US" sz="3600" i="1" dirty="0" err="1"/>
              <a:t>Protobuf</a:t>
            </a:r>
            <a:r>
              <a:rPr lang="en-US" sz="3600" i="1" dirty="0"/>
              <a:t> message</a:t>
            </a:r>
            <a:r>
              <a:rPr lang="en-US" sz="3600" dirty="0"/>
              <a:t>)</a:t>
            </a:r>
          </a:p>
          <a:p>
            <a:pPr marL="0" indent="0">
              <a:buNone/>
            </a:pPr>
            <a:endParaRPr lang="en-US" sz="3600" dirty="0"/>
          </a:p>
        </p:txBody>
      </p:sp>
      <p:sp>
        <p:nvSpPr>
          <p:cNvPr id="11" name="Content Placeholder 10">
            <a:extLst>
              <a:ext uri="{FF2B5EF4-FFF2-40B4-BE49-F238E27FC236}">
                <a16:creationId xmlns:a16="http://schemas.microsoft.com/office/drawing/2014/main" id="{D4916DE7-CE14-419B-400F-23949D3B1223}"/>
              </a:ext>
            </a:extLst>
          </p:cNvPr>
          <p:cNvSpPr>
            <a:spLocks noGrp="1"/>
          </p:cNvSpPr>
          <p:nvPr>
            <p:ph sz="half" idx="2"/>
          </p:nvPr>
        </p:nvSpPr>
        <p:spPr/>
        <p:txBody>
          <a:bodyPr>
            <a:normAutofit lnSpcReduction="10000"/>
          </a:bodyPr>
          <a:lstStyle/>
          <a:p>
            <a:pPr marL="0" indent="0">
              <a:buNone/>
            </a:pPr>
            <a:r>
              <a:rPr lang="en-US" sz="3600" u="sng" dirty="0"/>
              <a:t>Bidirectional streaming</a:t>
            </a:r>
          </a:p>
          <a:p>
            <a:pPr marL="0" indent="0">
              <a:buNone/>
            </a:pPr>
            <a:endParaRPr lang="en-US" sz="3600" dirty="0"/>
          </a:p>
          <a:p>
            <a:r>
              <a:rPr lang="en-US" sz="3600" dirty="0"/>
              <a:t>One or more requests and responses (</a:t>
            </a:r>
            <a:r>
              <a:rPr lang="en-US" sz="3600" i="1" dirty="0" err="1"/>
              <a:t>Protobuf</a:t>
            </a:r>
            <a:r>
              <a:rPr lang="en-US" sz="3600" i="1" dirty="0"/>
              <a:t> messages</a:t>
            </a:r>
            <a:r>
              <a:rPr lang="en-US" sz="3600" dirty="0"/>
              <a:t>)</a:t>
            </a:r>
          </a:p>
          <a:p>
            <a:pPr marL="0" indent="0">
              <a:buNone/>
            </a:pPr>
            <a:endParaRPr lang="en-US" sz="3600" dirty="0"/>
          </a:p>
          <a:p>
            <a:pPr marL="0" indent="0">
              <a:buNone/>
            </a:pPr>
            <a:r>
              <a:rPr lang="en-US" sz="3600" dirty="0"/>
              <a:t>Think of it like a </a:t>
            </a:r>
            <a:r>
              <a:rPr lang="en-US" sz="3600" i="1" dirty="0"/>
              <a:t>WebSocket</a:t>
            </a:r>
            <a:r>
              <a:rPr lang="en-US" sz="3600" dirty="0"/>
              <a:t> connection</a:t>
            </a:r>
          </a:p>
        </p:txBody>
      </p:sp>
      <p:sp>
        <p:nvSpPr>
          <p:cNvPr id="4" name="Footer Placeholder 3">
            <a:extLst>
              <a:ext uri="{FF2B5EF4-FFF2-40B4-BE49-F238E27FC236}">
                <a16:creationId xmlns:a16="http://schemas.microsoft.com/office/drawing/2014/main" id="{1E8ACB59-B829-9429-0232-4F8BAF8E569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B532AC6F-2E26-6C5D-3595-1F52C75F02DE}"/>
              </a:ext>
            </a:extLst>
          </p:cNvPr>
          <p:cNvSpPr>
            <a:spLocks noGrp="1"/>
          </p:cNvSpPr>
          <p:nvPr>
            <p:ph type="sldNum" sz="quarter" idx="12"/>
          </p:nvPr>
        </p:nvSpPr>
        <p:spPr/>
        <p:txBody>
          <a:bodyPr/>
          <a:lstStyle/>
          <a:p>
            <a:fld id="{B2DC25EE-239B-4C5F-AAD1-255A7D5F1EE2}" type="slidenum">
              <a:rPr lang="en-US" smtClean="0"/>
              <a:t>28</a:t>
            </a:fld>
            <a:endParaRPr lang="en-US"/>
          </a:p>
        </p:txBody>
      </p:sp>
    </p:spTree>
    <p:extLst>
      <p:ext uri="{BB962C8B-B14F-4D97-AF65-F5344CB8AC3E}">
        <p14:creationId xmlns:p14="http://schemas.microsoft.com/office/powerpoint/2010/main" val="3375667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9BD2-6AA2-72F8-C8BE-0428E07BDBD3}"/>
              </a:ext>
            </a:extLst>
          </p:cNvPr>
          <p:cNvSpPr>
            <a:spLocks noGrp="1"/>
          </p:cNvSpPr>
          <p:nvPr>
            <p:ph type="ctrTitle"/>
          </p:nvPr>
        </p:nvSpPr>
        <p:spPr/>
        <p:txBody>
          <a:bodyPr/>
          <a:lstStyle/>
          <a:p>
            <a:r>
              <a:rPr lang="en-US" dirty="0"/>
              <a:t>Unary-Unary </a:t>
            </a:r>
            <a:r>
              <a:rPr lang="en-US" dirty="0" err="1"/>
              <a:t>gRPC</a:t>
            </a:r>
            <a:r>
              <a:rPr lang="en-US" dirty="0"/>
              <a:t> Applications</a:t>
            </a:r>
          </a:p>
        </p:txBody>
      </p:sp>
      <p:sp>
        <p:nvSpPr>
          <p:cNvPr id="8" name="Subtitle 7">
            <a:extLst>
              <a:ext uri="{FF2B5EF4-FFF2-40B4-BE49-F238E27FC236}">
                <a16:creationId xmlns:a16="http://schemas.microsoft.com/office/drawing/2014/main" id="{9C2D1E22-5BFB-9C9D-1841-826CE4ED7805}"/>
              </a:ext>
            </a:extLst>
          </p:cNvPr>
          <p:cNvSpPr>
            <a:spLocks noGrp="1"/>
          </p:cNvSpPr>
          <p:nvPr>
            <p:ph type="subTitle" idx="1"/>
          </p:nvPr>
        </p:nvSpPr>
        <p:spPr/>
        <p:txBody>
          <a:bodyPr/>
          <a:lstStyle/>
          <a:p>
            <a:endParaRPr lang="en-US"/>
          </a:p>
        </p:txBody>
      </p:sp>
      <p:sp>
        <p:nvSpPr>
          <p:cNvPr id="5" name="Footer Placeholder 4">
            <a:extLst>
              <a:ext uri="{FF2B5EF4-FFF2-40B4-BE49-F238E27FC236}">
                <a16:creationId xmlns:a16="http://schemas.microsoft.com/office/drawing/2014/main" id="{AE3C48D5-60B5-CD30-78D6-67470C9D4A7D}"/>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10BF8FE7-99B1-E637-7FC3-5608DDDE98DC}"/>
              </a:ext>
            </a:extLst>
          </p:cNvPr>
          <p:cNvSpPr>
            <a:spLocks noGrp="1"/>
          </p:cNvSpPr>
          <p:nvPr>
            <p:ph type="sldNum" sz="quarter" idx="12"/>
          </p:nvPr>
        </p:nvSpPr>
        <p:spPr/>
        <p:txBody>
          <a:bodyPr/>
          <a:lstStyle/>
          <a:p>
            <a:fld id="{B2DC25EE-239B-4C5F-AAD1-255A7D5F1EE2}" type="slidenum">
              <a:rPr lang="en-US" smtClean="0"/>
              <a:t>29</a:t>
            </a:fld>
            <a:endParaRPr lang="en-US"/>
          </a:p>
        </p:txBody>
      </p:sp>
    </p:spTree>
    <p:extLst>
      <p:ext uri="{BB962C8B-B14F-4D97-AF65-F5344CB8AC3E}">
        <p14:creationId xmlns:p14="http://schemas.microsoft.com/office/powerpoint/2010/main" val="261677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E8B5-C38E-2243-A7B1-9FE62FBB1AB2}"/>
              </a:ext>
            </a:extLst>
          </p:cNvPr>
          <p:cNvSpPr>
            <a:spLocks noGrp="1"/>
          </p:cNvSpPr>
          <p:nvPr>
            <p:ph type="title"/>
          </p:nvPr>
        </p:nvSpPr>
        <p:spPr/>
        <p:txBody>
          <a:bodyPr>
            <a:normAutofit/>
          </a:bodyPr>
          <a:lstStyle/>
          <a:p>
            <a:r>
              <a:rPr lang="en-US" sz="3600" dirty="0"/>
              <a:t>Slides and Resources</a:t>
            </a:r>
          </a:p>
        </p:txBody>
      </p:sp>
      <p:grpSp>
        <p:nvGrpSpPr>
          <p:cNvPr id="4" name="Group 3">
            <a:extLst>
              <a:ext uri="{FF2B5EF4-FFF2-40B4-BE49-F238E27FC236}">
                <a16:creationId xmlns:a16="http://schemas.microsoft.com/office/drawing/2014/main" id="{53B3E98E-CBC5-BE26-419C-DB6CB6290D5F}"/>
              </a:ext>
            </a:extLst>
          </p:cNvPr>
          <p:cNvGrpSpPr/>
          <p:nvPr/>
        </p:nvGrpSpPr>
        <p:grpSpPr>
          <a:xfrm>
            <a:off x="429767" y="2807175"/>
            <a:ext cx="11332465" cy="2340930"/>
            <a:chOff x="7686712" y="2096384"/>
            <a:chExt cx="2061504" cy="720000"/>
          </a:xfrm>
        </p:grpSpPr>
        <p:sp>
          <p:nvSpPr>
            <p:cNvPr id="5" name="Rectangle 4">
              <a:extLst>
                <a:ext uri="{FF2B5EF4-FFF2-40B4-BE49-F238E27FC236}">
                  <a16:creationId xmlns:a16="http://schemas.microsoft.com/office/drawing/2014/main" id="{5E283F46-F2CF-023D-D048-460CFE6CE21F}"/>
                </a:ext>
              </a:extLst>
            </p:cNvPr>
            <p:cNvSpPr/>
            <p:nvPr/>
          </p:nvSpPr>
          <p:spPr>
            <a:xfrm>
              <a:off x="7686712" y="2096384"/>
              <a:ext cx="2061504"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TextBox 5">
              <a:extLst>
                <a:ext uri="{FF2B5EF4-FFF2-40B4-BE49-F238E27FC236}">
                  <a16:creationId xmlns:a16="http://schemas.microsoft.com/office/drawing/2014/main" id="{6FA68519-DA40-F4EC-2BA1-F00E0086DB20}"/>
                </a:ext>
              </a:extLst>
            </p:cNvPr>
            <p:cNvSpPr txBox="1"/>
            <p:nvPr/>
          </p:nvSpPr>
          <p:spPr>
            <a:xfrm>
              <a:off x="7686712" y="2096384"/>
              <a:ext cx="2061504"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rmAutofit/>
            </a:bodyPr>
            <a:lstStyle/>
            <a:p>
              <a:pPr marL="0" lvl="0" indent="0" algn="ctr" defTabSz="622300">
                <a:spcBef>
                  <a:spcPct val="0"/>
                </a:spcBef>
                <a:spcAft>
                  <a:spcPct val="35000"/>
                </a:spcAft>
                <a:buNone/>
              </a:pPr>
              <a:r>
                <a:rPr lang="en-US" sz="5000" kern="1200" dirty="0">
                  <a:hlinkClick r:id="rId3"/>
                </a:rPr>
                <a:t>https://echorand.me/talks/</a:t>
              </a:r>
              <a:r>
                <a:rPr lang="en-US" sz="5000" kern="1200" dirty="0"/>
                <a:t>  </a:t>
              </a:r>
            </a:p>
          </p:txBody>
        </p:sp>
      </p:grpSp>
      <p:sp>
        <p:nvSpPr>
          <p:cNvPr id="3" name="Footer Placeholder 2">
            <a:extLst>
              <a:ext uri="{FF2B5EF4-FFF2-40B4-BE49-F238E27FC236}">
                <a16:creationId xmlns:a16="http://schemas.microsoft.com/office/drawing/2014/main" id="{8CCC2440-303C-C4AB-2ACF-46CBC27BA176}"/>
              </a:ext>
            </a:extLst>
          </p:cNvPr>
          <p:cNvSpPr>
            <a:spLocks noGrp="1"/>
          </p:cNvSpPr>
          <p:nvPr>
            <p:ph type="ftr" sz="quarter" idx="11"/>
          </p:nvPr>
        </p:nvSpPr>
        <p:spPr/>
        <p:txBody>
          <a:bodyPr/>
          <a:lstStyle/>
          <a:p>
            <a:r>
              <a:rPr lang="en-US"/>
              <a:t>Shared Functionality using Middleware - Kiwi PyCon XI</a:t>
            </a:r>
          </a:p>
        </p:txBody>
      </p:sp>
      <p:sp>
        <p:nvSpPr>
          <p:cNvPr id="7" name="Slide Number Placeholder 6">
            <a:extLst>
              <a:ext uri="{FF2B5EF4-FFF2-40B4-BE49-F238E27FC236}">
                <a16:creationId xmlns:a16="http://schemas.microsoft.com/office/drawing/2014/main" id="{419A0D86-A025-231F-214B-172498C48EF0}"/>
              </a:ext>
            </a:extLst>
          </p:cNvPr>
          <p:cNvSpPr>
            <a:spLocks noGrp="1"/>
          </p:cNvSpPr>
          <p:nvPr>
            <p:ph type="sldNum" sz="quarter" idx="12"/>
          </p:nvPr>
        </p:nvSpPr>
        <p:spPr/>
        <p:txBody>
          <a:bodyPr/>
          <a:lstStyle/>
          <a:p>
            <a:fld id="{B2DC25EE-239B-4C5F-AAD1-255A7D5F1EE2}" type="slidenum">
              <a:rPr lang="en-US" smtClean="0"/>
              <a:t>3</a:t>
            </a:fld>
            <a:endParaRPr lang="en-US"/>
          </a:p>
        </p:txBody>
      </p:sp>
    </p:spTree>
    <p:extLst>
      <p:ext uri="{BB962C8B-B14F-4D97-AF65-F5344CB8AC3E}">
        <p14:creationId xmlns:p14="http://schemas.microsoft.com/office/powerpoint/2010/main" val="131214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224589" y="-42465"/>
            <a:ext cx="10515600" cy="1325563"/>
          </a:xfrm>
        </p:spPr>
        <p:txBody>
          <a:bodyPr/>
          <a:lstStyle/>
          <a:p>
            <a:r>
              <a:rPr lang="en-US" dirty="0"/>
              <a:t>A </a:t>
            </a:r>
            <a:r>
              <a:rPr lang="en-US" dirty="0" err="1"/>
              <a:t>gRPC</a:t>
            </a:r>
            <a:r>
              <a:rPr lang="en-US" dirty="0"/>
              <a:t> service</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30</a:t>
            </a:fld>
            <a:endParaRPr lang="en-US"/>
          </a:p>
        </p:txBody>
      </p:sp>
      <p:sp>
        <p:nvSpPr>
          <p:cNvPr id="8" name="TextBox 7">
            <a:extLst>
              <a:ext uri="{FF2B5EF4-FFF2-40B4-BE49-F238E27FC236}">
                <a16:creationId xmlns:a16="http://schemas.microsoft.com/office/drawing/2014/main" id="{B9C10BCC-9F0C-E5C9-3FA1-D8F8D437272E}"/>
              </a:ext>
            </a:extLst>
          </p:cNvPr>
          <p:cNvSpPr txBox="1"/>
          <p:nvPr/>
        </p:nvSpPr>
        <p:spPr>
          <a:xfrm>
            <a:off x="132349" y="1339592"/>
            <a:ext cx="13880723" cy="4708981"/>
          </a:xfrm>
          <a:prstGeom prst="rect">
            <a:avLst/>
          </a:prstGeom>
          <a:noFill/>
        </p:spPr>
        <p:txBody>
          <a:bodyPr wrap="none" rtlCol="0">
            <a:spAutoFit/>
          </a:bodyPr>
          <a:lstStyle/>
          <a:p>
            <a:r>
              <a:rPr lang="en-AU" sz="2000" dirty="0">
                <a:solidFill>
                  <a:srgbClr val="0F3772"/>
                </a:solidFill>
                <a:latin typeface="Menlo" panose="020B0609030804020204" pitchFamily="49" charset="0"/>
              </a:rPr>
              <a:t>class</a:t>
            </a:r>
            <a:r>
              <a:rPr lang="en-AU" sz="2000" dirty="0">
                <a:solidFill>
                  <a:srgbClr val="1F1F1F"/>
                </a:solidFill>
                <a:latin typeface="Menlo" panose="020B0609030804020204" pitchFamily="49" charset="0"/>
              </a:rPr>
              <a:t> </a:t>
            </a:r>
            <a:r>
              <a:rPr lang="en-AU" sz="2000" dirty="0">
                <a:solidFill>
                  <a:srgbClr val="154C60"/>
                </a:solidFill>
                <a:latin typeface="Menlo" panose="020B0609030804020204" pitchFamily="49" charset="0"/>
              </a:rPr>
              <a:t>Identity</a:t>
            </a:r>
            <a:r>
              <a:rPr lang="en-AU" sz="2000" dirty="0">
                <a:solidFill>
                  <a:srgbClr val="1F1F1F"/>
                </a:solidFill>
                <a:latin typeface="Menlo" panose="020B0609030804020204" pitchFamily="49" charset="0"/>
              </a:rPr>
              <a:t>(</a:t>
            </a:r>
            <a:r>
              <a:rPr lang="en-AU" sz="2000" dirty="0">
                <a:solidFill>
                  <a:srgbClr val="154C60"/>
                </a:solidFill>
                <a:latin typeface="Menlo" panose="020B0609030804020204" pitchFamily="49" charset="0"/>
              </a:rPr>
              <a:t>..</a:t>
            </a:r>
            <a:r>
              <a:rPr lang="en-AU" sz="2000" dirty="0">
                <a:solidFill>
                  <a:srgbClr val="1F1F1F"/>
                </a:solidFill>
                <a:latin typeface="Menlo" panose="020B0609030804020204" pitchFamily="49" charset="0"/>
              </a:rPr>
              <a:t>):</a:t>
            </a:r>
            <a:endParaRPr lang="en-AU" sz="2000" dirty="0">
              <a:solidFill>
                <a:srgbClr val="154C60"/>
              </a:solidFill>
              <a:latin typeface="Menlo" panose="020B0609030804020204" pitchFamily="49" charset="0"/>
            </a:endParaRPr>
          </a:p>
          <a:p>
            <a:br>
              <a:rPr lang="en-AU" sz="2000" dirty="0">
                <a:solidFill>
                  <a:srgbClr val="1F1F1F"/>
                </a:solidFill>
                <a:latin typeface="Menlo" panose="020B0609030804020204" pitchFamily="49" charset="0"/>
              </a:rPr>
            </a:br>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latin typeface="Menlo" panose="020B0609030804020204" pitchFamily="49" charset="0"/>
              </a:rPr>
              <a:t>ValidateToken</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request</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context</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r>
              <a:rPr lang="en-AU" sz="2000" dirty="0" err="1">
                <a:solidFill>
                  <a:schemeClr val="tx1">
                    <a:lumMod val="50000"/>
                    <a:lumOff val="50000"/>
                  </a:schemeClr>
                </a:solidFill>
                <a:latin typeface="Menlo" panose="020B0609030804020204" pitchFamily="49" charset="0"/>
              </a:rPr>
              <a:t>user_details</a:t>
            </a:r>
            <a:r>
              <a:rPr lang="en-AU" sz="2000" dirty="0">
                <a:solidFill>
                  <a:schemeClr val="tx1">
                    <a:lumMod val="50000"/>
                    <a:lumOff val="50000"/>
                  </a:schemeClr>
                </a:solidFill>
                <a:latin typeface="Menlo" panose="020B0609030804020204" pitchFamily="49" charset="0"/>
              </a:rPr>
              <a:t> = identity_pb2.ValidateTokenReply(</a:t>
            </a:r>
            <a:r>
              <a:rPr lang="en-AU" sz="2000" dirty="0" err="1">
                <a:solidFill>
                  <a:schemeClr val="tx1">
                    <a:lumMod val="50000"/>
                    <a:lumOff val="50000"/>
                  </a:schemeClr>
                </a:solidFill>
                <a:latin typeface="Menlo" panose="020B0609030804020204" pitchFamily="49" charset="0"/>
              </a:rPr>
              <a:t>user_id</a:t>
            </a:r>
            <a:r>
              <a:rPr lang="en-AU" sz="2000" dirty="0">
                <a:solidFill>
                  <a:schemeClr val="tx1">
                    <a:lumMod val="50000"/>
                    <a:lumOff val="50000"/>
                  </a:schemeClr>
                </a:solidFill>
                <a:latin typeface="Menlo" panose="020B0609030804020204" pitchFamily="49" charset="0"/>
              </a:rPr>
              <a:t>="default-user-id")</a:t>
            </a:r>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return</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user_details</a:t>
            </a:r>
            <a:r>
              <a:rPr lang="en-AU" sz="2000" dirty="0">
                <a:solidFill>
                  <a:srgbClr val="1F1F1F"/>
                </a:solidFill>
                <a:highlight>
                  <a:srgbClr val="FFFF00"/>
                </a:highlight>
                <a:latin typeface="Menlo" panose="020B0609030804020204" pitchFamily="49" charset="0"/>
              </a:rPr>
              <a:t> </a:t>
            </a: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serve</a:t>
            </a:r>
            <a:r>
              <a:rPr lang="en-AU" sz="2000" dirty="0">
                <a:solidFill>
                  <a:srgbClr val="1F1F1F"/>
                </a:solidFill>
                <a:latin typeface="Menlo" panose="020B0609030804020204" pitchFamily="49" charset="0"/>
              </a:rPr>
              <a:t>(</a:t>
            </a:r>
            <a:r>
              <a:rPr lang="en-AU" sz="2000" dirty="0" err="1">
                <a:solidFill>
                  <a:srgbClr val="00006D"/>
                </a:solidFill>
                <a:latin typeface="Menlo" panose="020B0609030804020204" pitchFamily="49" charset="0"/>
              </a:rPr>
              <a:t>app_config</a:t>
            </a:r>
            <a:r>
              <a:rPr lang="en-AU" sz="2000" dirty="0">
                <a:solidFill>
                  <a:srgbClr val="1F1F1F"/>
                </a:solidFill>
                <a:latin typeface="Menlo" panose="020B0609030804020204" pitchFamily="49" charset="0"/>
              </a:rPr>
              <a:t>: </a:t>
            </a:r>
            <a:r>
              <a:rPr lang="en-AU" sz="2000" dirty="0" err="1">
                <a:solidFill>
                  <a:srgbClr val="154C60"/>
                </a:solidFill>
                <a:latin typeface="Menlo" panose="020B0609030804020204" pitchFamily="49" charset="0"/>
              </a:rPr>
              <a:t>dict</a:t>
            </a:r>
            <a:r>
              <a:rPr lang="en-AU" sz="2000" dirty="0">
                <a:solidFill>
                  <a:srgbClr val="1F1F1F"/>
                </a:solidFill>
                <a:latin typeface="Menlo" panose="020B0609030804020204" pitchFamily="49" charset="0"/>
              </a:rPr>
              <a:t>):</a:t>
            </a:r>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1F1F1F"/>
                </a:solidFill>
                <a:highlight>
                  <a:srgbClr val="FFFF00"/>
                </a:highlight>
                <a:latin typeface="Menlo" panose="020B0609030804020204" pitchFamily="49" charset="0"/>
              </a:rPr>
              <a:t>server = </a:t>
            </a:r>
            <a:r>
              <a:rPr lang="en-AU" sz="2000" dirty="0" err="1">
                <a:solidFill>
                  <a:srgbClr val="1F1F1F"/>
                </a:solidFill>
                <a:highlight>
                  <a:srgbClr val="FFFF00"/>
                </a:highlight>
                <a:latin typeface="Menlo" panose="020B0609030804020204" pitchFamily="49" charset="0"/>
              </a:rPr>
              <a:t>grpc.server</a:t>
            </a:r>
            <a:r>
              <a:rPr lang="en-AU" sz="2000" dirty="0">
                <a:solidFill>
                  <a:srgbClr val="1F1F1F"/>
                </a:solidFill>
                <a:highlight>
                  <a:srgbClr val="FFFF00"/>
                </a:highlight>
                <a:latin typeface="Menlo" panose="020B0609030804020204" pitchFamily="49" charset="0"/>
              </a:rPr>
              <a:t>(</a:t>
            </a:r>
          </a:p>
          <a:p>
            <a:r>
              <a:rPr lang="en-AU" sz="2000" dirty="0">
                <a:solidFill>
                  <a:srgbClr val="1F1F1F"/>
                </a:solidFill>
                <a:highlight>
                  <a:srgbClr val="FFFF00"/>
                </a:highlight>
                <a:latin typeface="Menlo" panose="020B0609030804020204" pitchFamily="49" charset="0"/>
              </a:rPr>
              <a:t>        </a:t>
            </a:r>
            <a:r>
              <a:rPr lang="en-AU" sz="2000" dirty="0" err="1">
                <a:solidFill>
                  <a:srgbClr val="1F1F1F"/>
                </a:solidFill>
                <a:highlight>
                  <a:srgbClr val="FFFF00"/>
                </a:highlight>
                <a:latin typeface="Menlo" panose="020B0609030804020204" pitchFamily="49" charset="0"/>
              </a:rPr>
              <a:t>futures.ThreadPoolExecutor</a:t>
            </a:r>
            <a:r>
              <a:rPr lang="en-AU" sz="2000" dirty="0">
                <a:solidFill>
                  <a:srgbClr val="1F1F1F"/>
                </a:solidFill>
                <a:highlight>
                  <a:srgbClr val="FFFF00"/>
                </a:highlight>
                <a:latin typeface="Menlo" panose="020B0609030804020204" pitchFamily="49" charset="0"/>
              </a:rPr>
              <a:t>(</a:t>
            </a:r>
            <a:r>
              <a:rPr lang="en-AU" sz="2000" dirty="0" err="1">
                <a:solidFill>
                  <a:srgbClr val="00006D"/>
                </a:solidFill>
                <a:highlight>
                  <a:srgbClr val="FFFF00"/>
                </a:highlight>
                <a:latin typeface="Menlo" panose="020B0609030804020204" pitchFamily="49" charset="0"/>
              </a:rPr>
              <a:t>max_workers</a:t>
            </a:r>
            <a:r>
              <a:rPr lang="en-AU" sz="2000" dirty="0">
                <a:solidFill>
                  <a:srgbClr val="1F1F1F"/>
                </a:solidFill>
                <a:highlight>
                  <a:srgbClr val="FFFF00"/>
                </a:highlight>
                <a:latin typeface="Menlo" panose="020B0609030804020204" pitchFamily="49" charset="0"/>
              </a:rPr>
              <a:t>=</a:t>
            </a:r>
            <a:r>
              <a:rPr lang="en-AU" sz="2000" dirty="0">
                <a:solidFill>
                  <a:srgbClr val="105C38"/>
                </a:solidFill>
                <a:highlight>
                  <a:srgbClr val="FFFF00"/>
                </a:highlight>
                <a:latin typeface="Menlo" panose="020B0609030804020204" pitchFamily="49" charset="0"/>
              </a:rPr>
              <a:t>10</a:t>
            </a:r>
            <a:r>
              <a:rPr lang="en-AU" sz="2000" dirty="0">
                <a:solidFill>
                  <a:srgbClr val="1F1F1F"/>
                </a:solidFill>
                <a:highlight>
                  <a:srgbClr val="FFFF00"/>
                </a:highlight>
                <a:latin typeface="Menlo" panose="020B0609030804020204" pitchFamily="49" charset="0"/>
              </a:rPr>
              <a:t>),</a:t>
            </a:r>
          </a:p>
          <a:p>
            <a:r>
              <a:rPr lang="en-AU" sz="2000" dirty="0">
                <a:solidFill>
                  <a:srgbClr val="1F1F1F"/>
                </a:solidFill>
                <a:highlight>
                  <a:srgbClr val="FFFF00"/>
                </a:highlight>
                <a:latin typeface="Menlo" panose="020B0609030804020204" pitchFamily="49" charset="0"/>
              </a:rPr>
              <a:t>    )</a:t>
            </a:r>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 ..</a:t>
            </a:r>
          </a:p>
          <a:p>
            <a:endParaRPr lang="en-US" sz="2000" dirty="0"/>
          </a:p>
        </p:txBody>
      </p:sp>
      <p:sp>
        <p:nvSpPr>
          <p:cNvPr id="12" name="TextBox 11">
            <a:extLst>
              <a:ext uri="{FF2B5EF4-FFF2-40B4-BE49-F238E27FC236}">
                <a16:creationId xmlns:a16="http://schemas.microsoft.com/office/drawing/2014/main" id="{F473AB91-5FE2-AD0C-EAB9-69ADE6F6C5D4}"/>
              </a:ext>
            </a:extLst>
          </p:cNvPr>
          <p:cNvSpPr txBox="1"/>
          <p:nvPr/>
        </p:nvSpPr>
        <p:spPr>
          <a:xfrm>
            <a:off x="4346789" y="1339592"/>
            <a:ext cx="2271199" cy="584775"/>
          </a:xfrm>
          <a:prstGeom prst="rect">
            <a:avLst/>
          </a:prstGeom>
          <a:noFill/>
        </p:spPr>
        <p:txBody>
          <a:bodyPr wrap="none" rtlCol="0">
            <a:spAutoFit/>
          </a:bodyPr>
          <a:lstStyle/>
          <a:p>
            <a:r>
              <a:rPr lang="en-US" sz="3200" dirty="0"/>
              <a:t>RPC Method</a:t>
            </a:r>
          </a:p>
        </p:txBody>
      </p:sp>
      <p:cxnSp>
        <p:nvCxnSpPr>
          <p:cNvPr id="14" name="Straight Arrow Connector 13">
            <a:extLst>
              <a:ext uri="{FF2B5EF4-FFF2-40B4-BE49-F238E27FC236}">
                <a16:creationId xmlns:a16="http://schemas.microsoft.com/office/drawing/2014/main" id="{4C511BC3-F9C0-27D6-253A-5B450C3442E1}"/>
              </a:ext>
            </a:extLst>
          </p:cNvPr>
          <p:cNvCxnSpPr>
            <a:cxnSpLocks/>
          </p:cNvCxnSpPr>
          <p:nvPr/>
        </p:nvCxnSpPr>
        <p:spPr>
          <a:xfrm flipH="1">
            <a:off x="2994322" y="1691027"/>
            <a:ext cx="1102896" cy="3195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49604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112116" y="0"/>
            <a:ext cx="10515600" cy="1325563"/>
          </a:xfrm>
        </p:spPr>
        <p:txBody>
          <a:bodyPr/>
          <a:lstStyle/>
          <a:p>
            <a:r>
              <a:rPr lang="en-US" dirty="0"/>
              <a:t>A Minimal Logging interceptor</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31</a:t>
            </a:fld>
            <a:endParaRPr lang="en-US"/>
          </a:p>
        </p:txBody>
      </p:sp>
      <p:sp>
        <p:nvSpPr>
          <p:cNvPr id="3" name="TextBox 2">
            <a:extLst>
              <a:ext uri="{FF2B5EF4-FFF2-40B4-BE49-F238E27FC236}">
                <a16:creationId xmlns:a16="http://schemas.microsoft.com/office/drawing/2014/main" id="{0F66C0AC-D32F-3935-13CE-F4A3B843F199}"/>
              </a:ext>
            </a:extLst>
          </p:cNvPr>
          <p:cNvSpPr txBox="1"/>
          <p:nvPr/>
        </p:nvSpPr>
        <p:spPr>
          <a:xfrm>
            <a:off x="0" y="1316472"/>
            <a:ext cx="13111282" cy="5016758"/>
          </a:xfrm>
          <a:prstGeom prst="rect">
            <a:avLst/>
          </a:prstGeom>
          <a:noFill/>
        </p:spPr>
        <p:txBody>
          <a:bodyPr wrap="square" rtlCol="0">
            <a:spAutoFit/>
          </a:bodyPr>
          <a:lstStyle/>
          <a:p>
            <a:r>
              <a:rPr lang="en-AU" sz="2000" dirty="0">
                <a:solidFill>
                  <a:srgbClr val="A40F0D"/>
                </a:solidFill>
                <a:latin typeface="Menlo" panose="020B0609030804020204" pitchFamily="49" charset="0"/>
              </a:rPr>
              <a:t>import</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grpc</a:t>
            </a:r>
            <a:endParaRPr lang="en-AU" sz="2000" dirty="0">
              <a:solidFill>
                <a:srgbClr val="A40F0D"/>
              </a:solidFill>
              <a:latin typeface="Menlo" panose="020B0609030804020204" pitchFamily="49" charset="0"/>
            </a:endParaRPr>
          </a:p>
          <a:p>
            <a:endParaRPr lang="en-AU" sz="2000" dirty="0">
              <a:solidFill>
                <a:srgbClr val="1F1F1F"/>
              </a:solidFill>
              <a:latin typeface="Menlo" panose="020B0609030804020204" pitchFamily="49" charset="0"/>
            </a:endParaRPr>
          </a:p>
          <a:p>
            <a:r>
              <a:rPr lang="en-AU" sz="2000" dirty="0">
                <a:solidFill>
                  <a:srgbClr val="0F3772"/>
                </a:solidFill>
                <a:highlight>
                  <a:srgbClr val="FFFF00"/>
                </a:highlight>
                <a:latin typeface="Menlo" panose="020B0609030804020204" pitchFamily="49" charset="0"/>
              </a:rPr>
              <a:t>class</a:t>
            </a:r>
            <a:r>
              <a:rPr lang="en-AU" sz="2000" dirty="0">
                <a:solidFill>
                  <a:srgbClr val="1F1F1F"/>
                </a:solidFill>
                <a:highlight>
                  <a:srgbClr val="FFFF00"/>
                </a:highlight>
                <a:latin typeface="Menlo" panose="020B0609030804020204" pitchFamily="49" charset="0"/>
              </a:rPr>
              <a:t> </a:t>
            </a:r>
            <a:r>
              <a:rPr lang="en-AU" sz="2000" dirty="0" err="1">
                <a:solidFill>
                  <a:srgbClr val="154C60"/>
                </a:solidFill>
                <a:highlight>
                  <a:srgbClr val="FFFF00"/>
                </a:highlight>
                <a:latin typeface="Menlo" panose="020B0609030804020204" pitchFamily="49" charset="0"/>
              </a:rPr>
              <a:t>LoggingInterceptor</a:t>
            </a:r>
            <a:r>
              <a:rPr lang="en-AU" sz="2000" dirty="0">
                <a:solidFill>
                  <a:srgbClr val="1F1F1F"/>
                </a:solidFill>
                <a:highlight>
                  <a:srgbClr val="FFFF00"/>
                </a:highlight>
                <a:latin typeface="Menlo" panose="020B0609030804020204" pitchFamily="49" charset="0"/>
              </a:rPr>
              <a:t>(</a:t>
            </a:r>
            <a:r>
              <a:rPr lang="en-AU" sz="2000" dirty="0" err="1">
                <a:solidFill>
                  <a:srgbClr val="154C60"/>
                </a:solidFill>
                <a:highlight>
                  <a:srgbClr val="FFFF00"/>
                </a:highlight>
                <a:latin typeface="Menlo" panose="020B0609030804020204" pitchFamily="49" charset="0"/>
              </a:rPr>
              <a:t>grpc</a:t>
            </a:r>
            <a:r>
              <a:rPr lang="en-AU" sz="2000" dirty="0" err="1">
                <a:solidFill>
                  <a:srgbClr val="1F1F1F"/>
                </a:solidFill>
                <a:highlight>
                  <a:srgbClr val="FFFF00"/>
                </a:highlight>
                <a:latin typeface="Menlo" panose="020B0609030804020204" pitchFamily="49" charset="0"/>
              </a:rPr>
              <a:t>.</a:t>
            </a:r>
            <a:r>
              <a:rPr lang="en-AU" sz="2000" dirty="0" err="1">
                <a:solidFill>
                  <a:srgbClr val="154C60"/>
                </a:solidFill>
                <a:highlight>
                  <a:srgbClr val="FFFF00"/>
                </a:highlight>
                <a:latin typeface="Menlo" panose="020B0609030804020204" pitchFamily="49" charset="0"/>
              </a:rPr>
              <a:t>ServerInterceptor</a:t>
            </a:r>
            <a:r>
              <a:rPr lang="en-AU" sz="2000" dirty="0">
                <a:solidFill>
                  <a:srgbClr val="1F1F1F"/>
                </a:solidFill>
                <a:highlight>
                  <a:srgbClr val="FFFF00"/>
                </a:highlight>
                <a:latin typeface="Menlo" panose="020B0609030804020204" pitchFamily="49" charset="0"/>
              </a:rPr>
              <a:t>):</a:t>
            </a:r>
            <a:endParaRPr lang="en-AU" sz="2000" dirty="0">
              <a:solidFill>
                <a:srgbClr val="154C60"/>
              </a:solidFill>
              <a:highlight>
                <a:srgbClr val="FFFF00"/>
              </a:highlight>
              <a:latin typeface="Menlo" panose="020B0609030804020204" pitchFamily="49" charset="0"/>
            </a:endParaRP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__</a:t>
            </a:r>
            <a:r>
              <a:rPr lang="en-AU" sz="2000" dirty="0" err="1">
                <a:solidFill>
                  <a:srgbClr val="4A10AE"/>
                </a:solidFill>
                <a:latin typeface="Menlo" panose="020B0609030804020204" pitchFamily="49" charset="0"/>
              </a:rPr>
              <a:t>init</a:t>
            </a:r>
            <a:r>
              <a:rPr lang="en-AU" sz="2000" dirty="0">
                <a:solidFill>
                  <a:srgbClr val="4A10AE"/>
                </a:solidFill>
                <a:latin typeface="Menlo" panose="020B0609030804020204" pitchFamily="49" charset="0"/>
              </a:rPr>
              <a:t>__</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pass</a:t>
            </a:r>
            <a:endParaRPr lang="en-AU" sz="2000" dirty="0">
              <a:solidFill>
                <a:srgbClr val="1F1F1F"/>
              </a:solidFill>
              <a:latin typeface="Menlo" panose="020B0609030804020204" pitchFamily="49" charset="0"/>
            </a:endParaRP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F3772"/>
                </a:solidFill>
                <a:highlight>
                  <a:srgbClr val="FFFF00"/>
                </a:highlight>
                <a:latin typeface="Menlo" panose="020B0609030804020204" pitchFamily="49" charset="0"/>
              </a:rPr>
              <a:t>def</a:t>
            </a:r>
            <a:r>
              <a:rPr lang="en-AU" sz="2000" dirty="0">
                <a:solidFill>
                  <a:srgbClr val="1F1F1F"/>
                </a:solidFill>
                <a:highlight>
                  <a:srgbClr val="FFFF00"/>
                </a:highlight>
                <a:latin typeface="Menlo" panose="020B0609030804020204" pitchFamily="49" charset="0"/>
              </a:rPr>
              <a:t> </a:t>
            </a:r>
            <a:r>
              <a:rPr lang="en-AU" sz="2000" dirty="0" err="1">
                <a:solidFill>
                  <a:srgbClr val="4A10AE"/>
                </a:solidFill>
                <a:highlight>
                  <a:srgbClr val="FFFF00"/>
                </a:highlight>
                <a:latin typeface="Menlo" panose="020B0609030804020204" pitchFamily="49" charset="0"/>
              </a:rPr>
              <a:t>intercept_service</a:t>
            </a:r>
            <a:r>
              <a:rPr lang="en-AU" sz="2000" dirty="0">
                <a:solidFill>
                  <a:srgbClr val="1F1F1F"/>
                </a:solidFill>
                <a:highlight>
                  <a:srgbClr val="FFFF00"/>
                </a:highlight>
                <a:latin typeface="Menlo" panose="020B0609030804020204" pitchFamily="49" charset="0"/>
              </a:rPr>
              <a:t>(</a:t>
            </a:r>
            <a:r>
              <a:rPr lang="en-AU" sz="2000" dirty="0">
                <a:solidFill>
                  <a:srgbClr val="00006D"/>
                </a:solidFill>
                <a:highlight>
                  <a:srgbClr val="FFFF00"/>
                </a:highlight>
                <a:latin typeface="Menlo" panose="020B0609030804020204" pitchFamily="49" charset="0"/>
              </a:rPr>
              <a:t>self</a:t>
            </a:r>
            <a:r>
              <a:rPr lang="en-AU" sz="2000" dirty="0">
                <a:solidFill>
                  <a:srgbClr val="1F1F1F"/>
                </a:solidFill>
                <a:highlight>
                  <a:srgbClr val="FFFF00"/>
                </a:highlight>
                <a:latin typeface="Menlo" panose="020B0609030804020204" pitchFamily="49" charset="0"/>
              </a:rPr>
              <a:t>, </a:t>
            </a:r>
            <a:r>
              <a:rPr lang="en-AU" sz="2000" dirty="0">
                <a:solidFill>
                  <a:srgbClr val="00006D"/>
                </a:solidFill>
                <a:highlight>
                  <a:srgbClr val="FFFF00"/>
                </a:highlight>
                <a:latin typeface="Menlo" panose="020B0609030804020204" pitchFamily="49" charset="0"/>
              </a:rPr>
              <a:t>continuation</a:t>
            </a:r>
            <a:r>
              <a:rPr lang="en-AU" sz="2000" dirty="0">
                <a:solidFill>
                  <a:srgbClr val="1F1F1F"/>
                </a:solidFill>
                <a:highlight>
                  <a:srgbClr val="FFFF00"/>
                </a:highlight>
                <a:latin typeface="Menlo" panose="020B0609030804020204" pitchFamily="49" charset="0"/>
              </a:rPr>
              <a:t>, </a:t>
            </a:r>
            <a:r>
              <a:rPr lang="en-AU" sz="2000" dirty="0" err="1">
                <a:solidFill>
                  <a:srgbClr val="00006D"/>
                </a:solidFill>
                <a:highlight>
                  <a:srgbClr val="FFFF00"/>
                </a:highlight>
                <a:latin typeface="Menlo" panose="020B0609030804020204" pitchFamily="49" charset="0"/>
              </a:rPr>
              <a:t>handler_call_details</a:t>
            </a:r>
            <a:r>
              <a:rPr lang="en-AU" sz="2000" dirty="0">
                <a:solidFill>
                  <a:srgbClr val="1F1F1F"/>
                </a:solidFill>
                <a:highlight>
                  <a:srgbClr val="FFFF00"/>
                </a:highlight>
                <a:latin typeface="Menlo" panose="020B0609030804020204" pitchFamily="49" charset="0"/>
              </a:rPr>
              <a:t>):</a:t>
            </a:r>
            <a:endParaRPr lang="en-AU" sz="2000" dirty="0">
              <a:solidFill>
                <a:srgbClr val="00006D"/>
              </a:solidFill>
              <a:highlight>
                <a:srgbClr val="FFFF00"/>
              </a:highlight>
              <a:latin typeface="Menlo" panose="020B0609030804020204" pitchFamily="49" charset="0"/>
            </a:endParaRP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print</a:t>
            </a:r>
            <a:r>
              <a:rPr lang="en-AU" sz="2000" dirty="0">
                <a:solidFill>
                  <a:srgbClr val="1F1F1F"/>
                </a:solidFill>
                <a:latin typeface="Menlo" panose="020B0609030804020204" pitchFamily="49" charset="0"/>
              </a:rPr>
              <a:t>(</a:t>
            </a:r>
            <a:r>
              <a:rPr lang="en-AU" sz="2000" dirty="0" err="1">
                <a:solidFill>
                  <a:srgbClr val="1F1F1F"/>
                </a:solidFill>
                <a:highlight>
                  <a:srgbClr val="FFFF00"/>
                </a:highlight>
                <a:latin typeface="Menlo" panose="020B0609030804020204" pitchFamily="49" charset="0"/>
              </a:rPr>
              <a:t>handler_call_details.method</a:t>
            </a:r>
            <a:r>
              <a:rPr lang="en-AU" sz="2000" dirty="0">
                <a:solidFill>
                  <a:srgbClr val="1F1F1F"/>
                </a:solidFill>
                <a:latin typeface="Menlo" panose="020B0609030804020204" pitchFamily="49" charset="0"/>
              </a:rPr>
              <a:t>, </a:t>
            </a:r>
            <a:r>
              <a:rPr lang="en-AU" sz="2000" dirty="0" err="1">
                <a:solidFill>
                  <a:srgbClr val="1F1F1F"/>
                </a:solidFill>
                <a:highlight>
                  <a:srgbClr val="FFFF00"/>
                </a:highlight>
                <a:latin typeface="Menlo" panose="020B0609030804020204" pitchFamily="49" charset="0"/>
              </a:rPr>
              <a:t>handler_call_details.invocation_metadata</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return</a:t>
            </a:r>
            <a:r>
              <a:rPr lang="en-AU" sz="2000" dirty="0">
                <a:solidFill>
                  <a:srgbClr val="1F1F1F"/>
                </a:solidFill>
                <a:latin typeface="Menlo" panose="020B0609030804020204" pitchFamily="49" charset="0"/>
              </a:rPr>
              <a:t> continuation(</a:t>
            </a:r>
            <a:r>
              <a:rPr lang="en-AU" sz="2000" dirty="0" err="1">
                <a:solidFill>
                  <a:srgbClr val="1F1F1F"/>
                </a:solidFill>
                <a:latin typeface="Menlo" panose="020B0609030804020204" pitchFamily="49" charset="0"/>
              </a:rPr>
              <a:t>handler_call_details</a:t>
            </a:r>
            <a:r>
              <a:rPr lang="en-AU" sz="2000" dirty="0">
                <a:solidFill>
                  <a:srgbClr val="1F1F1F"/>
                </a:solidFill>
                <a:latin typeface="Menlo" panose="020B0609030804020204" pitchFamily="49" charset="0"/>
              </a:rPr>
              <a:t>)</a:t>
            </a: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endParaRPr lang="en-US" sz="2000" dirty="0"/>
          </a:p>
        </p:txBody>
      </p:sp>
      <p:sp>
        <p:nvSpPr>
          <p:cNvPr id="6" name="TextBox 5">
            <a:extLst>
              <a:ext uri="{FF2B5EF4-FFF2-40B4-BE49-F238E27FC236}">
                <a16:creationId xmlns:a16="http://schemas.microsoft.com/office/drawing/2014/main" id="{6DCD1FDA-857D-984A-8C59-86F856B06CDE}"/>
              </a:ext>
            </a:extLst>
          </p:cNvPr>
          <p:cNvSpPr txBox="1"/>
          <p:nvPr/>
        </p:nvSpPr>
        <p:spPr>
          <a:xfrm>
            <a:off x="5369916" y="2642035"/>
            <a:ext cx="5039200" cy="523220"/>
          </a:xfrm>
          <a:prstGeom prst="rect">
            <a:avLst/>
          </a:prstGeom>
          <a:noFill/>
        </p:spPr>
        <p:txBody>
          <a:bodyPr wrap="none" rtlCol="0">
            <a:spAutoFit/>
          </a:bodyPr>
          <a:lstStyle/>
          <a:p>
            <a:r>
              <a:rPr lang="en-US" sz="2800" dirty="0"/>
              <a:t>Next interceptor or RPC method</a:t>
            </a:r>
          </a:p>
        </p:txBody>
      </p:sp>
      <p:cxnSp>
        <p:nvCxnSpPr>
          <p:cNvPr id="8" name="Straight Arrow Connector 7">
            <a:extLst>
              <a:ext uri="{FF2B5EF4-FFF2-40B4-BE49-F238E27FC236}">
                <a16:creationId xmlns:a16="http://schemas.microsoft.com/office/drawing/2014/main" id="{9051B33C-6777-3316-645D-721E7DD0875A}"/>
              </a:ext>
            </a:extLst>
          </p:cNvPr>
          <p:cNvCxnSpPr/>
          <p:nvPr/>
        </p:nvCxnSpPr>
        <p:spPr>
          <a:xfrm flipH="1">
            <a:off x="6316579" y="3165255"/>
            <a:ext cx="782053" cy="6126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283C7109-A91E-D996-F5BB-6A76F3BFB922}"/>
              </a:ext>
            </a:extLst>
          </p:cNvPr>
          <p:cNvSpPr txBox="1"/>
          <p:nvPr/>
        </p:nvSpPr>
        <p:spPr>
          <a:xfrm>
            <a:off x="8016052" y="5479261"/>
            <a:ext cx="2863028" cy="523220"/>
          </a:xfrm>
          <a:prstGeom prst="rect">
            <a:avLst/>
          </a:prstGeom>
          <a:noFill/>
        </p:spPr>
        <p:txBody>
          <a:bodyPr wrap="none" rtlCol="0">
            <a:spAutoFit/>
          </a:bodyPr>
          <a:lstStyle/>
          <a:p>
            <a:r>
              <a:rPr lang="en-US" sz="2800" dirty="0"/>
              <a:t>Request Metadata</a:t>
            </a:r>
          </a:p>
        </p:txBody>
      </p:sp>
      <p:cxnSp>
        <p:nvCxnSpPr>
          <p:cNvPr id="10" name="Straight Arrow Connector 9">
            <a:extLst>
              <a:ext uri="{FF2B5EF4-FFF2-40B4-BE49-F238E27FC236}">
                <a16:creationId xmlns:a16="http://schemas.microsoft.com/office/drawing/2014/main" id="{6DA76301-59EF-8452-3F6C-1DA8CA0A27B7}"/>
              </a:ext>
            </a:extLst>
          </p:cNvPr>
          <p:cNvCxnSpPr>
            <a:cxnSpLocks/>
          </p:cNvCxnSpPr>
          <p:nvPr/>
        </p:nvCxnSpPr>
        <p:spPr>
          <a:xfrm flipH="1" flipV="1">
            <a:off x="9216190" y="4201295"/>
            <a:ext cx="144379" cy="12549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67023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5CBA-124C-2B6B-A309-F94E7DE5B250}"/>
              </a:ext>
            </a:extLst>
          </p:cNvPr>
          <p:cNvSpPr>
            <a:spLocks noGrp="1"/>
          </p:cNvSpPr>
          <p:nvPr>
            <p:ph type="title"/>
          </p:nvPr>
        </p:nvSpPr>
        <p:spPr>
          <a:xfrm>
            <a:off x="272716" y="0"/>
            <a:ext cx="10515600" cy="1325563"/>
          </a:xfrm>
        </p:spPr>
        <p:txBody>
          <a:bodyPr/>
          <a:lstStyle/>
          <a:p>
            <a:r>
              <a:rPr lang="en-US" dirty="0"/>
              <a:t>Integrating the interceptor(s)</a:t>
            </a:r>
          </a:p>
        </p:txBody>
      </p:sp>
      <p:sp>
        <p:nvSpPr>
          <p:cNvPr id="4" name="Footer Placeholder 3">
            <a:extLst>
              <a:ext uri="{FF2B5EF4-FFF2-40B4-BE49-F238E27FC236}">
                <a16:creationId xmlns:a16="http://schemas.microsoft.com/office/drawing/2014/main" id="{77BB7597-3245-2889-F1A8-C923E277058C}"/>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62FEA13-E45C-847E-2890-9D8F5C547942}"/>
              </a:ext>
            </a:extLst>
          </p:cNvPr>
          <p:cNvSpPr>
            <a:spLocks noGrp="1"/>
          </p:cNvSpPr>
          <p:nvPr>
            <p:ph type="sldNum" sz="quarter" idx="12"/>
          </p:nvPr>
        </p:nvSpPr>
        <p:spPr/>
        <p:txBody>
          <a:bodyPr/>
          <a:lstStyle/>
          <a:p>
            <a:fld id="{B2DC25EE-239B-4C5F-AAD1-255A7D5F1EE2}" type="slidenum">
              <a:rPr lang="en-US" smtClean="0"/>
              <a:t>32</a:t>
            </a:fld>
            <a:endParaRPr lang="en-US"/>
          </a:p>
        </p:txBody>
      </p:sp>
      <p:sp>
        <p:nvSpPr>
          <p:cNvPr id="6" name="TextBox 5">
            <a:extLst>
              <a:ext uri="{FF2B5EF4-FFF2-40B4-BE49-F238E27FC236}">
                <a16:creationId xmlns:a16="http://schemas.microsoft.com/office/drawing/2014/main" id="{661BCDA9-1783-CC9C-B81A-AF08D677453A}"/>
              </a:ext>
            </a:extLst>
          </p:cNvPr>
          <p:cNvSpPr txBox="1"/>
          <p:nvPr/>
        </p:nvSpPr>
        <p:spPr>
          <a:xfrm>
            <a:off x="272716" y="1325563"/>
            <a:ext cx="8795084" cy="2554545"/>
          </a:xfrm>
          <a:prstGeom prst="rect">
            <a:avLst/>
          </a:prstGeom>
          <a:noFill/>
        </p:spPr>
        <p:txBody>
          <a:bodyPr wrap="square" rtlCol="0">
            <a:spAutoFit/>
          </a:bodyPr>
          <a:lstStyle/>
          <a:p>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a:solidFill>
                  <a:srgbClr val="4A10AE"/>
                </a:solidFill>
                <a:latin typeface="Menlo" panose="020B0609030804020204" pitchFamily="49" charset="0"/>
              </a:rPr>
              <a:t>serve</a:t>
            </a:r>
            <a:r>
              <a:rPr lang="en-AU" sz="2000" dirty="0">
                <a:solidFill>
                  <a:srgbClr val="1F1F1F"/>
                </a:solidFill>
                <a:latin typeface="Menlo" panose="020B0609030804020204" pitchFamily="49" charset="0"/>
              </a:rPr>
              <a:t>(</a:t>
            </a:r>
            <a:r>
              <a:rPr lang="en-AU" sz="2000" dirty="0" err="1">
                <a:solidFill>
                  <a:srgbClr val="00006D"/>
                </a:solidFill>
                <a:latin typeface="Menlo" panose="020B0609030804020204" pitchFamily="49" charset="0"/>
              </a:rPr>
              <a:t>app_config</a:t>
            </a:r>
            <a:r>
              <a:rPr lang="en-AU" sz="2000" dirty="0">
                <a:solidFill>
                  <a:srgbClr val="1F1F1F"/>
                </a:solidFill>
                <a:latin typeface="Menlo" panose="020B0609030804020204" pitchFamily="49" charset="0"/>
              </a:rPr>
              <a:t>: </a:t>
            </a:r>
            <a:r>
              <a:rPr lang="en-AU" sz="2000" dirty="0" err="1">
                <a:solidFill>
                  <a:srgbClr val="154C60"/>
                </a:solidFill>
                <a:latin typeface="Menlo" panose="020B0609030804020204" pitchFamily="49" charset="0"/>
              </a:rPr>
              <a:t>dict</a:t>
            </a:r>
            <a:r>
              <a:rPr lang="en-AU" sz="2000" dirty="0">
                <a:solidFill>
                  <a:srgbClr val="1F1F1F"/>
                </a:solidFill>
                <a:latin typeface="Menlo" panose="020B0609030804020204" pitchFamily="49" charset="0"/>
              </a:rPr>
              <a:t>):</a:t>
            </a:r>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server = </a:t>
            </a:r>
            <a:r>
              <a:rPr lang="en-AU" sz="2000" dirty="0" err="1">
                <a:solidFill>
                  <a:srgbClr val="1F1F1F"/>
                </a:solidFill>
                <a:latin typeface="Menlo" panose="020B0609030804020204" pitchFamily="49" charset="0"/>
              </a:rPr>
              <a:t>grpc.server</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futures.ThreadPoolExecutor</a:t>
            </a:r>
            <a:r>
              <a:rPr lang="en-AU" sz="2000" dirty="0">
                <a:solidFill>
                  <a:srgbClr val="1F1F1F"/>
                </a:solidFill>
                <a:latin typeface="Menlo" panose="020B0609030804020204" pitchFamily="49" charset="0"/>
              </a:rPr>
              <a:t>(</a:t>
            </a:r>
            <a:r>
              <a:rPr lang="en-AU" sz="2000" dirty="0" err="1">
                <a:solidFill>
                  <a:srgbClr val="00006D"/>
                </a:solidFill>
                <a:latin typeface="Menlo" panose="020B0609030804020204" pitchFamily="49" charset="0"/>
              </a:rPr>
              <a:t>max_workers</a:t>
            </a:r>
            <a:r>
              <a:rPr lang="en-AU" sz="2000" dirty="0">
                <a:solidFill>
                  <a:srgbClr val="1F1F1F"/>
                </a:solidFill>
                <a:latin typeface="Menlo" panose="020B0609030804020204" pitchFamily="49" charset="0"/>
              </a:rPr>
              <a:t>=</a:t>
            </a:r>
            <a:r>
              <a:rPr lang="en-AU" sz="2000" dirty="0">
                <a:solidFill>
                  <a:srgbClr val="105C38"/>
                </a:solidFill>
                <a:latin typeface="Menlo" panose="020B0609030804020204" pitchFamily="49" charset="0"/>
              </a:rPr>
              <a:t>10</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a:solidFill>
                  <a:srgbClr val="00006D"/>
                </a:solidFill>
                <a:highlight>
                  <a:srgbClr val="FFFF00"/>
                </a:highlight>
                <a:latin typeface="Menlo" panose="020B0609030804020204" pitchFamily="49" charset="0"/>
              </a:rPr>
              <a:t>interceptors</a:t>
            </a:r>
            <a:r>
              <a:rPr lang="en-AU" sz="2000" dirty="0">
                <a:solidFill>
                  <a:srgbClr val="1F1F1F"/>
                </a:solidFill>
                <a:highlight>
                  <a:srgbClr val="FFFF00"/>
                </a:highlight>
                <a:latin typeface="Menlo" panose="020B0609030804020204" pitchFamily="49" charset="0"/>
              </a:rPr>
              <a:t> = (</a:t>
            </a:r>
            <a:r>
              <a:rPr lang="en-AU" sz="2000" dirty="0" err="1">
                <a:solidFill>
                  <a:srgbClr val="1F1F1F"/>
                </a:solidFill>
                <a:highlight>
                  <a:srgbClr val="FFFF00"/>
                </a:highlight>
                <a:latin typeface="Menlo" panose="020B0609030804020204" pitchFamily="49" charset="0"/>
              </a:rPr>
              <a:t>LoggingInterceptor</a:t>
            </a:r>
            <a:r>
              <a:rPr lang="en-AU" sz="2000" dirty="0">
                <a:solidFill>
                  <a:srgbClr val="1F1F1F"/>
                </a:solidFill>
                <a:highlight>
                  <a:srgbClr val="FFFF00"/>
                </a:highlight>
                <a:latin typeface="Menlo" panose="020B0609030804020204" pitchFamily="49" charset="0"/>
              </a:rPr>
              <a:t>(),)</a:t>
            </a:r>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 .. Rest of the server</a:t>
            </a:r>
          </a:p>
          <a:p>
            <a:endParaRPr lang="en-US" sz="2000" dirty="0"/>
          </a:p>
        </p:txBody>
      </p:sp>
      <p:sp>
        <p:nvSpPr>
          <p:cNvPr id="7" name="TextBox 6">
            <a:extLst>
              <a:ext uri="{FF2B5EF4-FFF2-40B4-BE49-F238E27FC236}">
                <a16:creationId xmlns:a16="http://schemas.microsoft.com/office/drawing/2014/main" id="{1C0F3B20-D642-7162-B464-9EF4D5589A9A}"/>
              </a:ext>
            </a:extLst>
          </p:cNvPr>
          <p:cNvSpPr txBox="1"/>
          <p:nvPr/>
        </p:nvSpPr>
        <p:spPr>
          <a:xfrm>
            <a:off x="454460" y="5347771"/>
            <a:ext cx="13572946" cy="400110"/>
          </a:xfrm>
          <a:prstGeom prst="rect">
            <a:avLst/>
          </a:prstGeom>
          <a:noFill/>
        </p:spPr>
        <p:txBody>
          <a:bodyPr wrap="none" rtlCol="0">
            <a:spAutoFit/>
          </a:bodyPr>
          <a:lstStyle/>
          <a:p>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/Identity/</a:t>
            </a:r>
            <a:r>
              <a:rPr lang="en-US" sz="2000" dirty="0" err="1">
                <a:highlight>
                  <a:srgbClr val="FFFF00"/>
                </a:highlight>
                <a:latin typeface="Menlo" panose="020B0609030804020204" pitchFamily="49" charset="0"/>
                <a:ea typeface="Menlo" panose="020B0609030804020204" pitchFamily="49" charset="0"/>
                <a:cs typeface="Menlo" panose="020B0609030804020204" pitchFamily="49" charset="0"/>
              </a:rPr>
              <a:t>ValidateToken</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(_Metadatum(‘</a:t>
            </a:r>
            <a:r>
              <a:rPr lang="en-US" sz="2000" dirty="0" err="1">
                <a:highlight>
                  <a:srgbClr val="FFFF00"/>
                </a:highlight>
                <a:latin typeface="Menlo" panose="020B0609030804020204" pitchFamily="49" charset="0"/>
                <a:ea typeface="Menlo" panose="020B0609030804020204" pitchFamily="49" charset="0"/>
                <a:cs typeface="Menlo" panose="020B0609030804020204" pitchFamily="49" charset="0"/>
              </a:rPr>
              <a:t>grpc</a:t>
            </a:r>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-python/1.48.0 </a:t>
            </a:r>
            <a:r>
              <a:rPr lang="en-US" sz="2000" dirty="0" err="1">
                <a:highlight>
                  <a:srgbClr val="FFFF00"/>
                </a:highlight>
                <a:latin typeface="Menlo" panose="020B0609030804020204" pitchFamily="49" charset="0"/>
                <a:ea typeface="Menlo" panose="020B0609030804020204" pitchFamily="49" charset="0"/>
                <a:cs typeface="Menlo" panose="020B0609030804020204" pitchFamily="49" charset="0"/>
              </a:rPr>
              <a:t>grpc</a:t>
            </a:r>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-c/26.0.0 (</a:t>
            </a:r>
            <a:r>
              <a:rPr lang="en-US" sz="2000" dirty="0" err="1">
                <a:highlight>
                  <a:srgbClr val="FFFF00"/>
                </a:highlight>
                <a:latin typeface="Menlo" panose="020B0609030804020204" pitchFamily="49" charset="0"/>
                <a:ea typeface="Menlo" panose="020B0609030804020204" pitchFamily="49" charset="0"/>
                <a:cs typeface="Menlo" panose="020B0609030804020204" pitchFamily="49" charset="0"/>
              </a:rPr>
              <a:t>osx</a:t>
            </a:r>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 chttp2)'),)</a:t>
            </a:r>
          </a:p>
        </p:txBody>
      </p:sp>
      <p:sp>
        <p:nvSpPr>
          <p:cNvPr id="9" name="TextBox 8">
            <a:extLst>
              <a:ext uri="{FF2B5EF4-FFF2-40B4-BE49-F238E27FC236}">
                <a16:creationId xmlns:a16="http://schemas.microsoft.com/office/drawing/2014/main" id="{B9E51288-A891-1352-364C-7ED7721D1A60}"/>
              </a:ext>
            </a:extLst>
          </p:cNvPr>
          <p:cNvSpPr txBox="1"/>
          <p:nvPr/>
        </p:nvSpPr>
        <p:spPr>
          <a:xfrm>
            <a:off x="497876" y="4610210"/>
            <a:ext cx="2010230" cy="584775"/>
          </a:xfrm>
          <a:prstGeom prst="rect">
            <a:avLst/>
          </a:prstGeom>
          <a:noFill/>
        </p:spPr>
        <p:txBody>
          <a:bodyPr wrap="none" rtlCol="0">
            <a:spAutoFit/>
          </a:bodyPr>
          <a:lstStyle/>
          <a:p>
            <a:r>
              <a:rPr lang="en-US" sz="3200" dirty="0"/>
              <a:t>Server logs</a:t>
            </a:r>
            <a:endParaRPr lang="en-US" dirty="0"/>
          </a:p>
        </p:txBody>
      </p:sp>
      <p:sp>
        <p:nvSpPr>
          <p:cNvPr id="3" name="TextBox 2">
            <a:extLst>
              <a:ext uri="{FF2B5EF4-FFF2-40B4-BE49-F238E27FC236}">
                <a16:creationId xmlns:a16="http://schemas.microsoft.com/office/drawing/2014/main" id="{D0815F8A-FBCF-070D-995E-2A3ECDB9C905}"/>
              </a:ext>
            </a:extLst>
          </p:cNvPr>
          <p:cNvSpPr txBox="1"/>
          <p:nvPr/>
        </p:nvSpPr>
        <p:spPr>
          <a:xfrm>
            <a:off x="3332747" y="4179388"/>
            <a:ext cx="2943370" cy="523220"/>
          </a:xfrm>
          <a:prstGeom prst="rect">
            <a:avLst/>
          </a:prstGeom>
          <a:noFill/>
        </p:spPr>
        <p:txBody>
          <a:bodyPr wrap="none" rtlCol="0">
            <a:spAutoFit/>
          </a:bodyPr>
          <a:lstStyle/>
          <a:p>
            <a:r>
              <a:rPr lang="en-US" sz="2800" dirty="0"/>
              <a:t>RPC Method called</a:t>
            </a:r>
          </a:p>
        </p:txBody>
      </p:sp>
      <p:cxnSp>
        <p:nvCxnSpPr>
          <p:cNvPr id="10" name="Straight Arrow Connector 9">
            <a:extLst>
              <a:ext uri="{FF2B5EF4-FFF2-40B4-BE49-F238E27FC236}">
                <a16:creationId xmlns:a16="http://schemas.microsoft.com/office/drawing/2014/main" id="{A0410E0A-BFAE-72C0-6712-6B42C4369111}"/>
              </a:ext>
            </a:extLst>
          </p:cNvPr>
          <p:cNvCxnSpPr>
            <a:stCxn id="3" idx="2"/>
          </p:cNvCxnSpPr>
          <p:nvPr/>
        </p:nvCxnSpPr>
        <p:spPr>
          <a:xfrm flipH="1">
            <a:off x="3693695" y="4702608"/>
            <a:ext cx="1110737" cy="645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7F6A3C56-A92B-74E6-EBAE-674728446FC7}"/>
              </a:ext>
            </a:extLst>
          </p:cNvPr>
          <p:cNvSpPr txBox="1"/>
          <p:nvPr/>
        </p:nvSpPr>
        <p:spPr>
          <a:xfrm>
            <a:off x="7596115" y="4179388"/>
            <a:ext cx="2499723" cy="523220"/>
          </a:xfrm>
          <a:prstGeom prst="rect">
            <a:avLst/>
          </a:prstGeom>
          <a:noFill/>
        </p:spPr>
        <p:txBody>
          <a:bodyPr wrap="none" rtlCol="0">
            <a:spAutoFit/>
          </a:bodyPr>
          <a:lstStyle/>
          <a:p>
            <a:r>
              <a:rPr lang="en-US" sz="2800" dirty="0"/>
              <a:t>Client metadata</a:t>
            </a:r>
          </a:p>
        </p:txBody>
      </p:sp>
      <p:cxnSp>
        <p:nvCxnSpPr>
          <p:cNvPr id="12" name="Straight Arrow Connector 11">
            <a:extLst>
              <a:ext uri="{FF2B5EF4-FFF2-40B4-BE49-F238E27FC236}">
                <a16:creationId xmlns:a16="http://schemas.microsoft.com/office/drawing/2014/main" id="{675194EC-17AC-9BD2-3742-8172B258BC9D}"/>
              </a:ext>
            </a:extLst>
          </p:cNvPr>
          <p:cNvCxnSpPr>
            <a:stCxn id="11" idx="2"/>
          </p:cNvCxnSpPr>
          <p:nvPr/>
        </p:nvCxnSpPr>
        <p:spPr>
          <a:xfrm flipH="1">
            <a:off x="7957063" y="4702608"/>
            <a:ext cx="888914" cy="645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34686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9BD2-6AA2-72F8-C8BE-0428E07BDBD3}"/>
              </a:ext>
            </a:extLst>
          </p:cNvPr>
          <p:cNvSpPr>
            <a:spLocks noGrp="1"/>
          </p:cNvSpPr>
          <p:nvPr>
            <p:ph type="ctrTitle"/>
          </p:nvPr>
        </p:nvSpPr>
        <p:spPr/>
        <p:txBody>
          <a:bodyPr/>
          <a:lstStyle/>
          <a:p>
            <a:r>
              <a:rPr lang="en-US" dirty="0"/>
              <a:t>Bidi-streaming </a:t>
            </a:r>
            <a:r>
              <a:rPr lang="en-US" dirty="0" err="1"/>
              <a:t>gRPC</a:t>
            </a:r>
            <a:r>
              <a:rPr lang="en-US" dirty="0"/>
              <a:t> Applications</a:t>
            </a:r>
          </a:p>
        </p:txBody>
      </p:sp>
      <p:sp>
        <p:nvSpPr>
          <p:cNvPr id="8" name="Subtitle 7">
            <a:extLst>
              <a:ext uri="{FF2B5EF4-FFF2-40B4-BE49-F238E27FC236}">
                <a16:creationId xmlns:a16="http://schemas.microsoft.com/office/drawing/2014/main" id="{9C2D1E22-5BFB-9C9D-1841-826CE4ED7805}"/>
              </a:ext>
            </a:extLst>
          </p:cNvPr>
          <p:cNvSpPr>
            <a:spLocks noGrp="1"/>
          </p:cNvSpPr>
          <p:nvPr>
            <p:ph type="subTitle" idx="1"/>
          </p:nvPr>
        </p:nvSpPr>
        <p:spPr/>
        <p:txBody>
          <a:bodyPr/>
          <a:lstStyle/>
          <a:p>
            <a:endParaRPr lang="en-US"/>
          </a:p>
        </p:txBody>
      </p:sp>
      <p:sp>
        <p:nvSpPr>
          <p:cNvPr id="5" name="Footer Placeholder 4">
            <a:extLst>
              <a:ext uri="{FF2B5EF4-FFF2-40B4-BE49-F238E27FC236}">
                <a16:creationId xmlns:a16="http://schemas.microsoft.com/office/drawing/2014/main" id="{AE3C48D5-60B5-CD30-78D6-67470C9D4A7D}"/>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10BF8FE7-99B1-E637-7FC3-5608DDDE98DC}"/>
              </a:ext>
            </a:extLst>
          </p:cNvPr>
          <p:cNvSpPr>
            <a:spLocks noGrp="1"/>
          </p:cNvSpPr>
          <p:nvPr>
            <p:ph type="sldNum" sz="quarter" idx="12"/>
          </p:nvPr>
        </p:nvSpPr>
        <p:spPr/>
        <p:txBody>
          <a:bodyPr/>
          <a:lstStyle/>
          <a:p>
            <a:fld id="{B2DC25EE-239B-4C5F-AAD1-255A7D5F1EE2}" type="slidenum">
              <a:rPr lang="en-US" smtClean="0"/>
              <a:t>33</a:t>
            </a:fld>
            <a:endParaRPr lang="en-US"/>
          </a:p>
        </p:txBody>
      </p:sp>
    </p:spTree>
    <p:extLst>
      <p:ext uri="{BB962C8B-B14F-4D97-AF65-F5344CB8AC3E}">
        <p14:creationId xmlns:p14="http://schemas.microsoft.com/office/powerpoint/2010/main" val="2628440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224589" y="136525"/>
            <a:ext cx="10515600" cy="1325563"/>
          </a:xfrm>
        </p:spPr>
        <p:txBody>
          <a:bodyPr/>
          <a:lstStyle/>
          <a:p>
            <a:r>
              <a:rPr lang="en-US" dirty="0"/>
              <a:t>A bidi streaming RPC method</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34</a:t>
            </a:fld>
            <a:endParaRPr lang="en-US"/>
          </a:p>
        </p:txBody>
      </p:sp>
      <p:sp>
        <p:nvSpPr>
          <p:cNvPr id="8" name="TextBox 7">
            <a:extLst>
              <a:ext uri="{FF2B5EF4-FFF2-40B4-BE49-F238E27FC236}">
                <a16:creationId xmlns:a16="http://schemas.microsoft.com/office/drawing/2014/main" id="{B9C10BCC-9F0C-E5C9-3FA1-D8F8D437272E}"/>
              </a:ext>
            </a:extLst>
          </p:cNvPr>
          <p:cNvSpPr txBox="1"/>
          <p:nvPr/>
        </p:nvSpPr>
        <p:spPr>
          <a:xfrm>
            <a:off x="132349" y="1339592"/>
            <a:ext cx="11341566" cy="3046988"/>
          </a:xfrm>
          <a:prstGeom prst="rect">
            <a:avLst/>
          </a:prstGeom>
          <a:noFill/>
        </p:spPr>
        <p:txBody>
          <a:bodyPr wrap="none" rtlCol="0">
            <a:spAutoFit/>
          </a:bodyPr>
          <a:lstStyle/>
          <a:p>
            <a:r>
              <a:rPr lang="en-AU" sz="2400" dirty="0">
                <a:solidFill>
                  <a:srgbClr val="0F3772"/>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a:solidFill>
                  <a:srgbClr val="154C60"/>
                </a:solidFill>
                <a:latin typeface="Menlo" panose="020B0609030804020204" pitchFamily="49" charset="0"/>
              </a:rPr>
              <a:t>Identity</a:t>
            </a:r>
            <a:r>
              <a:rPr lang="en-AU" sz="2400" dirty="0">
                <a:solidFill>
                  <a:srgbClr val="1F1F1F"/>
                </a:solidFill>
                <a:latin typeface="Menlo" panose="020B0609030804020204" pitchFamily="49" charset="0"/>
              </a:rPr>
              <a:t>(</a:t>
            </a:r>
            <a:r>
              <a:rPr lang="en-AU" sz="2400" dirty="0">
                <a:solidFill>
                  <a:srgbClr val="154C60"/>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154C60"/>
              </a:solidFill>
              <a:latin typeface="Menlo" panose="020B0609030804020204" pitchFamily="49" charset="0"/>
            </a:endParaRP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    </a:t>
            </a:r>
            <a:r>
              <a:rPr lang="en-AU" sz="2400" dirty="0">
                <a:solidFill>
                  <a:srgbClr val="0F3772"/>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4A10AE"/>
                </a:solidFill>
                <a:latin typeface="Menlo" panose="020B0609030804020204" pitchFamily="49" charset="0"/>
              </a:rPr>
              <a:t>ExpireToken</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highlight>
                  <a:srgbClr val="FFFF00"/>
                </a:highlight>
                <a:latin typeface="Menlo" panose="020B0609030804020204" pitchFamily="49" charset="0"/>
              </a:rPr>
              <a:t>request_iterator</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context</a:t>
            </a:r>
            <a:r>
              <a:rPr lang="en-AU" sz="2400" dirty="0">
                <a:solidFill>
                  <a:srgbClr val="1F1F1F"/>
                </a:solidFill>
                <a:latin typeface="Menlo" panose="020B0609030804020204" pitchFamily="49" charset="0"/>
              </a:rPr>
              <a:t>):</a:t>
            </a:r>
          </a:p>
          <a:p>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A40F0D"/>
                </a:solidFill>
                <a:latin typeface="Menlo" panose="020B0609030804020204" pitchFamily="49" charset="0"/>
              </a:rPr>
              <a:t>for</a:t>
            </a:r>
            <a:r>
              <a:rPr lang="en-AU" sz="2400" dirty="0">
                <a:solidFill>
                  <a:srgbClr val="1F1F1F"/>
                </a:solidFill>
                <a:latin typeface="Menlo" panose="020B0609030804020204" pitchFamily="49" charset="0"/>
              </a:rPr>
              <a:t> r </a:t>
            </a:r>
            <a:r>
              <a:rPr lang="en-AU" sz="2400" dirty="0">
                <a:solidFill>
                  <a:srgbClr val="A40F0D"/>
                </a:solidFill>
                <a:latin typeface="Menlo" panose="020B0609030804020204" pitchFamily="49" charset="0"/>
              </a:rPr>
              <a:t>in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request_iterator</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A40F0D"/>
                </a:solidFill>
                <a:highlight>
                  <a:srgbClr val="FFFF00"/>
                </a:highlight>
                <a:latin typeface="Menlo" panose="020B0609030804020204" pitchFamily="49" charset="0"/>
              </a:rPr>
              <a:t>yield</a:t>
            </a:r>
            <a:r>
              <a:rPr lang="en-AU" sz="2400" dirty="0">
                <a:solidFill>
                  <a:srgbClr val="1F1F1F"/>
                </a:solidFill>
                <a:latin typeface="Menlo" panose="020B0609030804020204" pitchFamily="49" charset="0"/>
              </a:rPr>
              <a:t> identity_pb2.ExpireTokenReply(</a:t>
            </a:r>
            <a:r>
              <a:rPr lang="en-AU" sz="2400" dirty="0">
                <a:solidFill>
                  <a:srgbClr val="00006D"/>
                </a:solidFill>
                <a:latin typeface="Menlo" panose="020B0609030804020204" pitchFamily="49" charset="0"/>
              </a:rPr>
              <a:t>result</a:t>
            </a:r>
            <a:r>
              <a:rPr lang="en-AU" sz="2400" dirty="0">
                <a:solidFill>
                  <a:srgbClr val="1F1F1F"/>
                </a:solidFill>
                <a:latin typeface="Menlo" panose="020B0609030804020204" pitchFamily="49" charset="0"/>
              </a:rPr>
              <a:t>=</a:t>
            </a:r>
            <a:r>
              <a:rPr lang="en-AU" sz="2400" dirty="0">
                <a:solidFill>
                  <a:srgbClr val="0F3772"/>
                </a:solidFill>
                <a:latin typeface="Menlo" panose="020B0609030804020204" pitchFamily="49" charset="0"/>
              </a:rPr>
              <a:t>True</a:t>
            </a:r>
            <a:r>
              <a:rPr lang="en-AU" sz="2400" dirty="0">
                <a:solidFill>
                  <a:srgbClr val="1F1F1F"/>
                </a:solidFill>
                <a:latin typeface="Menlo" panose="020B0609030804020204" pitchFamily="49" charset="0"/>
              </a:rPr>
              <a:t>)</a:t>
            </a:r>
          </a:p>
          <a:p>
            <a:endParaRPr lang="en-US" sz="2400" dirty="0"/>
          </a:p>
        </p:txBody>
      </p:sp>
    </p:spTree>
    <p:extLst>
      <p:ext uri="{BB962C8B-B14F-4D97-AF65-F5344CB8AC3E}">
        <p14:creationId xmlns:p14="http://schemas.microsoft.com/office/powerpoint/2010/main" val="443972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112116" y="0"/>
            <a:ext cx="10515600" cy="1325563"/>
          </a:xfrm>
        </p:spPr>
        <p:txBody>
          <a:bodyPr/>
          <a:lstStyle/>
          <a:p>
            <a:r>
              <a:rPr lang="en-US" dirty="0"/>
              <a:t>A logging interceptor</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35</a:t>
            </a:fld>
            <a:endParaRPr lang="en-US"/>
          </a:p>
        </p:txBody>
      </p:sp>
      <p:sp>
        <p:nvSpPr>
          <p:cNvPr id="3" name="TextBox 2">
            <a:extLst>
              <a:ext uri="{FF2B5EF4-FFF2-40B4-BE49-F238E27FC236}">
                <a16:creationId xmlns:a16="http://schemas.microsoft.com/office/drawing/2014/main" id="{0F66C0AC-D32F-3935-13CE-F4A3B843F199}"/>
              </a:ext>
            </a:extLst>
          </p:cNvPr>
          <p:cNvSpPr txBox="1"/>
          <p:nvPr/>
        </p:nvSpPr>
        <p:spPr>
          <a:xfrm>
            <a:off x="0" y="1316472"/>
            <a:ext cx="12079884" cy="6863417"/>
          </a:xfrm>
          <a:prstGeom prst="rect">
            <a:avLst/>
          </a:prstGeom>
          <a:noFill/>
        </p:spPr>
        <p:txBody>
          <a:bodyPr wrap="square" rtlCol="0">
            <a:spAutoFit/>
          </a:bodyPr>
          <a:lstStyle/>
          <a:p>
            <a:r>
              <a:rPr lang="en-AU" sz="2000" dirty="0">
                <a:solidFill>
                  <a:srgbClr val="0F3772"/>
                </a:solidFill>
                <a:latin typeface="Menlo" panose="020B0609030804020204" pitchFamily="49" charset="0"/>
              </a:rPr>
              <a:t>class</a:t>
            </a:r>
            <a:r>
              <a:rPr lang="en-AU" sz="2000" dirty="0">
                <a:solidFill>
                  <a:srgbClr val="1F1F1F"/>
                </a:solidFill>
                <a:latin typeface="Menlo" panose="020B0609030804020204" pitchFamily="49" charset="0"/>
              </a:rPr>
              <a:t> </a:t>
            </a:r>
            <a:r>
              <a:rPr lang="en-AU" sz="2000" dirty="0" err="1">
                <a:solidFill>
                  <a:srgbClr val="154C60"/>
                </a:solidFill>
                <a:latin typeface="Menlo" panose="020B0609030804020204" pitchFamily="49" charset="0"/>
              </a:rPr>
              <a:t>LoggingInterceptor</a:t>
            </a:r>
            <a:r>
              <a:rPr lang="en-AU" sz="2000" dirty="0">
                <a:solidFill>
                  <a:srgbClr val="1F1F1F"/>
                </a:solidFill>
                <a:latin typeface="Menlo" panose="020B0609030804020204" pitchFamily="49" charset="0"/>
              </a:rPr>
              <a:t>(</a:t>
            </a:r>
            <a:r>
              <a:rPr lang="en-AU" sz="2000" dirty="0" err="1">
                <a:solidFill>
                  <a:srgbClr val="154C60"/>
                </a:solidFill>
                <a:latin typeface="Menlo" panose="020B0609030804020204" pitchFamily="49" charset="0"/>
              </a:rPr>
              <a:t>grpc</a:t>
            </a:r>
            <a:r>
              <a:rPr lang="en-AU" sz="2000" dirty="0" err="1">
                <a:solidFill>
                  <a:srgbClr val="1F1F1F"/>
                </a:solidFill>
                <a:latin typeface="Menlo" panose="020B0609030804020204" pitchFamily="49" charset="0"/>
              </a:rPr>
              <a:t>.</a:t>
            </a:r>
            <a:r>
              <a:rPr lang="en-AU" sz="2000" dirty="0" err="1">
                <a:solidFill>
                  <a:srgbClr val="154C60"/>
                </a:solidFill>
                <a:latin typeface="Menlo" panose="020B0609030804020204" pitchFamily="49" charset="0"/>
              </a:rPr>
              <a:t>ServerInterceptor</a:t>
            </a:r>
            <a:r>
              <a:rPr lang="en-AU" sz="2000" dirty="0">
                <a:solidFill>
                  <a:srgbClr val="1F1F1F"/>
                </a:solidFill>
                <a:latin typeface="Menlo" panose="020B0609030804020204" pitchFamily="49" charset="0"/>
              </a:rPr>
              <a:t>):</a:t>
            </a:r>
            <a:endParaRPr lang="en-AU" sz="2000" dirty="0">
              <a:solidFill>
                <a:srgbClr val="154C60"/>
              </a:solidFill>
              <a:latin typeface="Menlo" panose="020B0609030804020204" pitchFamily="49" charset="0"/>
            </a:endParaRP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highlight>
                  <a:srgbClr val="FFFF00"/>
                </a:highlight>
                <a:latin typeface="Menlo" panose="020B0609030804020204" pitchFamily="49" charset="0"/>
              </a:rPr>
              <a:t>intercept_service</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continuation</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handler_call_details</a:t>
            </a:r>
            <a:r>
              <a:rPr lang="en-AU" sz="2000" dirty="0">
                <a:solidFill>
                  <a:srgbClr val="1F1F1F"/>
                </a:solidFill>
                <a:latin typeface="Menlo" panose="020B0609030804020204" pitchFamily="49" charset="0"/>
              </a:rPr>
              <a:t>):    </a:t>
            </a:r>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latin typeface="Menlo" panose="020B0609030804020204" pitchFamily="49" charset="0"/>
              </a:rPr>
              <a:t>logging_wrapper</a:t>
            </a:r>
            <a:r>
              <a:rPr lang="en-AU" sz="2000" dirty="0">
                <a:solidFill>
                  <a:srgbClr val="1F1F1F"/>
                </a:solidFill>
                <a:latin typeface="Menlo" panose="020B0609030804020204" pitchFamily="49" charset="0"/>
              </a:rPr>
              <a:t>(</a:t>
            </a:r>
            <a:r>
              <a:rPr lang="en-AU" sz="2000" dirty="0" err="1">
                <a:solidFill>
                  <a:srgbClr val="00006D"/>
                </a:solidFill>
                <a:latin typeface="Menlo" panose="020B0609030804020204" pitchFamily="49" charset="0"/>
              </a:rPr>
              <a:t>behavior</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request_streaming</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response_streaming</a:t>
            </a:r>
            <a:r>
              <a:rPr lang="en-AU" sz="2000" dirty="0">
                <a:solidFill>
                  <a:srgbClr val="1F1F1F"/>
                </a:solidFill>
                <a:latin typeface="Menlo" panose="020B0609030804020204" pitchFamily="49" charset="0"/>
              </a:rPr>
              <a:t>):</a:t>
            </a:r>
          </a:p>
          <a:p>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latin typeface="Menlo" panose="020B0609030804020204" pitchFamily="49" charset="0"/>
              </a:rPr>
              <a:t>logging_interceptor</a:t>
            </a:r>
            <a:r>
              <a:rPr lang="en-AU" sz="2000" dirty="0">
                <a:solidFill>
                  <a:srgbClr val="1F1F1F"/>
                </a:solidFill>
                <a:latin typeface="Menlo" panose="020B0609030804020204" pitchFamily="49" charset="0"/>
              </a:rPr>
              <a:t>(</a:t>
            </a:r>
            <a:r>
              <a:rPr lang="en-AU" sz="2000" dirty="0" err="1">
                <a:solidFill>
                  <a:srgbClr val="00006D"/>
                </a:solidFill>
                <a:latin typeface="Menlo" panose="020B0609030804020204" pitchFamily="49" charset="0"/>
              </a:rPr>
              <a:t>request_or_iterator</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context</a:t>
            </a:r>
            <a:r>
              <a:rPr lang="en-AU" sz="2000" dirty="0">
                <a:solidFill>
                  <a:srgbClr val="1F1F1F"/>
                </a:solidFill>
                <a:latin typeface="Menlo" panose="020B0609030804020204" pitchFamily="49" charset="0"/>
              </a:rPr>
              <a:t>):</a:t>
            </a:r>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 More stuff</a:t>
            </a:r>
          </a:p>
          <a:p>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A40F0D"/>
                </a:solidFill>
                <a:highlight>
                  <a:srgbClr val="FFFF00"/>
                </a:highlight>
                <a:latin typeface="Menlo" panose="020B0609030804020204" pitchFamily="49" charset="0"/>
              </a:rPr>
              <a:t>if</a:t>
            </a:r>
            <a:r>
              <a:rPr lang="en-AU" sz="2000" dirty="0">
                <a:solidFill>
                  <a:srgbClr val="1F1F1F"/>
                </a:solidFill>
                <a:highlight>
                  <a:srgbClr val="FFFF00"/>
                </a:highlight>
                <a:latin typeface="Menlo" panose="020B0609030804020204" pitchFamily="49" charset="0"/>
              </a:rPr>
              <a:t> </a:t>
            </a:r>
            <a:r>
              <a:rPr lang="en-AU" sz="2000" dirty="0" err="1">
                <a:solidFill>
                  <a:srgbClr val="1F1F1F"/>
                </a:solidFill>
                <a:highlight>
                  <a:srgbClr val="FFFF00"/>
                </a:highlight>
                <a:latin typeface="Menlo" panose="020B0609030804020204" pitchFamily="49" charset="0"/>
              </a:rPr>
              <a:t>request_streaming</a:t>
            </a:r>
            <a:r>
              <a:rPr lang="en-AU" sz="2000" dirty="0">
                <a:solidFill>
                  <a:srgbClr val="1F1F1F"/>
                </a:solidFill>
                <a:highlight>
                  <a:srgbClr val="FFFF00"/>
                </a:highlight>
                <a:latin typeface="Menlo" panose="020B0609030804020204" pitchFamily="49" charset="0"/>
              </a:rPr>
              <a:t> </a:t>
            </a:r>
            <a:r>
              <a:rPr lang="en-AU" sz="2000" dirty="0">
                <a:solidFill>
                  <a:srgbClr val="0F3772"/>
                </a:solidFill>
                <a:highlight>
                  <a:srgbClr val="FFFF00"/>
                </a:highlight>
                <a:latin typeface="Menlo" panose="020B0609030804020204" pitchFamily="49" charset="0"/>
              </a:rPr>
              <a:t>or</a:t>
            </a:r>
            <a:r>
              <a:rPr lang="en-AU" sz="2000" dirty="0">
                <a:solidFill>
                  <a:srgbClr val="1F1F1F"/>
                </a:solidFill>
                <a:highlight>
                  <a:srgbClr val="FFFF00"/>
                </a:highlight>
                <a:latin typeface="Menlo" panose="020B0609030804020204" pitchFamily="49" charset="0"/>
              </a:rPr>
              <a:t> </a:t>
            </a:r>
            <a:r>
              <a:rPr lang="en-AU" sz="2000" dirty="0" err="1">
                <a:solidFill>
                  <a:srgbClr val="1F1F1F"/>
                </a:solidFill>
                <a:highlight>
                  <a:srgbClr val="FFFF00"/>
                </a:highlight>
                <a:latin typeface="Menlo" panose="020B0609030804020204" pitchFamily="49" charset="0"/>
              </a:rPr>
              <a:t>response_streaming</a:t>
            </a:r>
            <a:r>
              <a:rPr lang="en-AU" sz="2000" dirty="0">
                <a:solidFill>
                  <a:srgbClr val="1F1F1F"/>
                </a:solidFill>
                <a:highlight>
                  <a:srgbClr val="FFFF00"/>
                </a:highlight>
                <a:latin typeface="Menlo" panose="020B0609030804020204" pitchFamily="49" charset="0"/>
              </a:rPr>
              <a:t>:</a:t>
            </a: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return</a:t>
            </a:r>
            <a:r>
              <a:rPr lang="en-AU" sz="2000" dirty="0">
                <a:solidFill>
                  <a:srgbClr val="1F1F1F"/>
                </a:solidFill>
                <a:latin typeface="Menlo" panose="020B0609030804020204" pitchFamily="49" charset="0"/>
              </a:rPr>
              <a:t> </a:t>
            </a:r>
            <a:r>
              <a:rPr lang="en-AU" sz="2000" dirty="0">
                <a:solidFill>
                  <a:srgbClr val="0F3772"/>
                </a:solidFill>
                <a:latin typeface="Menlo" panose="020B0609030804020204" pitchFamily="49" charset="0"/>
              </a:rPr>
              <a:t>self</a:t>
            </a:r>
            <a:r>
              <a:rPr lang="en-AU" sz="2000" dirty="0">
                <a:solidFill>
                  <a:srgbClr val="1F1F1F"/>
                </a:solidFill>
                <a:latin typeface="Menlo" panose="020B0609030804020204" pitchFamily="49" charset="0"/>
              </a:rPr>
              <a:t>._</a:t>
            </a:r>
            <a:r>
              <a:rPr lang="en-AU" sz="2000" dirty="0" err="1">
                <a:solidFill>
                  <a:srgbClr val="1F1F1F"/>
                </a:solidFill>
                <a:latin typeface="Menlo" panose="020B0609030804020204" pitchFamily="49" charset="0"/>
              </a:rPr>
              <a:t>intercept_server_stream</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behavior</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request_or_iterator</a:t>
            </a:r>
            <a:r>
              <a:rPr lang="en-AU" sz="2000" dirty="0">
                <a:solidFill>
                  <a:srgbClr val="1F1F1F"/>
                </a:solidFill>
                <a:latin typeface="Menlo" panose="020B0609030804020204" pitchFamily="49" charset="0"/>
              </a:rPr>
              <a:t>,</a:t>
            </a:r>
          </a:p>
          <a:p>
            <a:r>
              <a:rPr lang="en-AU" sz="2000" dirty="0">
                <a:solidFill>
                  <a:srgbClr val="1F1F1F"/>
                </a:solidFill>
                <a:latin typeface="Menlo" panose="020B0609030804020204" pitchFamily="49" charset="0"/>
              </a:rPr>
              <a:t>                        context,</a:t>
            </a: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return</a:t>
            </a:r>
            <a:r>
              <a:rPr lang="en-AU" sz="2000" dirty="0">
                <a:solidFill>
                  <a:srgbClr val="1F1F1F"/>
                </a:solidFill>
                <a:latin typeface="Menlo" panose="020B0609030804020204" pitchFamily="49" charset="0"/>
              </a:rPr>
              <a:t> </a:t>
            </a:r>
            <a:r>
              <a:rPr lang="en-AU" sz="2000" dirty="0" err="1">
                <a:solidFill>
                  <a:srgbClr val="1F1F1F"/>
                </a:solidFill>
                <a:latin typeface="Menlo" panose="020B0609030804020204" pitchFamily="49" charset="0"/>
              </a:rPr>
              <a:t>behavior</a:t>
            </a:r>
            <a:r>
              <a:rPr lang="en-AU" sz="2000" dirty="0">
                <a:solidFill>
                  <a:srgbClr val="1F1F1F"/>
                </a:solidFill>
                <a:latin typeface="Menlo" panose="020B0609030804020204" pitchFamily="49" charset="0"/>
              </a:rPr>
              <a:t>(</a:t>
            </a:r>
            <a:r>
              <a:rPr lang="en-AU" sz="2000" dirty="0" err="1">
                <a:solidFill>
                  <a:srgbClr val="1F1F1F"/>
                </a:solidFill>
                <a:latin typeface="Menlo" panose="020B0609030804020204" pitchFamily="49" charset="0"/>
              </a:rPr>
              <a:t>request_or_iterator</a:t>
            </a:r>
            <a:r>
              <a:rPr lang="en-AU" sz="2000" dirty="0">
                <a:solidFill>
                  <a:srgbClr val="1F1F1F"/>
                </a:solidFill>
                <a:latin typeface="Menlo" panose="020B0609030804020204" pitchFamily="49" charset="0"/>
              </a:rPr>
              <a:t>, context)               </a:t>
            </a:r>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a:solidFill>
                  <a:srgbClr val="A40F0D"/>
                </a:solidFill>
                <a:latin typeface="Menlo" panose="020B0609030804020204" pitchFamily="49" charset="0"/>
              </a:rPr>
              <a:t># More stuff</a:t>
            </a:r>
            <a:endParaRPr lang="en-AU" sz="2000" dirty="0">
              <a:solidFill>
                <a:srgbClr val="1F1F1F"/>
              </a:solidFill>
              <a:latin typeface="Menlo" panose="020B0609030804020204" pitchFamily="49" charset="0"/>
            </a:endParaRP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a:t>
            </a:r>
          </a:p>
          <a:p>
            <a:endParaRPr lang="en-US" sz="2000" dirty="0"/>
          </a:p>
        </p:txBody>
      </p:sp>
      <p:sp>
        <p:nvSpPr>
          <p:cNvPr id="6" name="TextBox 5">
            <a:extLst>
              <a:ext uri="{FF2B5EF4-FFF2-40B4-BE49-F238E27FC236}">
                <a16:creationId xmlns:a16="http://schemas.microsoft.com/office/drawing/2014/main" id="{700EE1FB-E4E3-EB22-2EE2-4B6F235F2250}"/>
              </a:ext>
            </a:extLst>
          </p:cNvPr>
          <p:cNvSpPr txBox="1"/>
          <p:nvPr/>
        </p:nvSpPr>
        <p:spPr>
          <a:xfrm>
            <a:off x="112116" y="2947737"/>
            <a:ext cx="1648326" cy="2246769"/>
          </a:xfrm>
          <a:prstGeom prst="rect">
            <a:avLst/>
          </a:prstGeom>
          <a:noFill/>
        </p:spPr>
        <p:txBody>
          <a:bodyPr wrap="square" rtlCol="0">
            <a:spAutoFit/>
          </a:bodyPr>
          <a:lstStyle/>
          <a:p>
            <a:r>
              <a:rPr lang="en-US" sz="2800" dirty="0"/>
              <a:t>Called once when the stream is created</a:t>
            </a:r>
          </a:p>
        </p:txBody>
      </p:sp>
      <p:cxnSp>
        <p:nvCxnSpPr>
          <p:cNvPr id="8" name="Straight Arrow Connector 7">
            <a:extLst>
              <a:ext uri="{FF2B5EF4-FFF2-40B4-BE49-F238E27FC236}">
                <a16:creationId xmlns:a16="http://schemas.microsoft.com/office/drawing/2014/main" id="{5A91A229-785B-96FF-E7B6-302CFE67B23E}"/>
              </a:ext>
            </a:extLst>
          </p:cNvPr>
          <p:cNvCxnSpPr>
            <a:cxnSpLocks/>
          </p:cNvCxnSpPr>
          <p:nvPr/>
        </p:nvCxnSpPr>
        <p:spPr>
          <a:xfrm flipV="1">
            <a:off x="589547" y="2237874"/>
            <a:ext cx="757990" cy="818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A823EDF-A568-52B2-D5E5-9745EB47B80B}"/>
              </a:ext>
            </a:extLst>
          </p:cNvPr>
          <p:cNvSpPr txBox="1"/>
          <p:nvPr/>
        </p:nvSpPr>
        <p:spPr>
          <a:xfrm>
            <a:off x="9395304" y="5009840"/>
            <a:ext cx="2576118" cy="954107"/>
          </a:xfrm>
          <a:prstGeom prst="rect">
            <a:avLst/>
          </a:prstGeom>
          <a:noFill/>
        </p:spPr>
        <p:txBody>
          <a:bodyPr wrap="square" rtlCol="0">
            <a:spAutoFit/>
          </a:bodyPr>
          <a:lstStyle/>
          <a:p>
            <a:r>
              <a:rPr lang="en-US" sz="2800" dirty="0"/>
              <a:t>Unary-Unary RPC methods</a:t>
            </a:r>
          </a:p>
        </p:txBody>
      </p:sp>
      <p:cxnSp>
        <p:nvCxnSpPr>
          <p:cNvPr id="12" name="Straight Arrow Connector 11">
            <a:extLst>
              <a:ext uri="{FF2B5EF4-FFF2-40B4-BE49-F238E27FC236}">
                <a16:creationId xmlns:a16="http://schemas.microsoft.com/office/drawing/2014/main" id="{DD7EBDB2-DA06-810F-2739-E4ECCF9663B9}"/>
              </a:ext>
            </a:extLst>
          </p:cNvPr>
          <p:cNvCxnSpPr/>
          <p:nvPr/>
        </p:nvCxnSpPr>
        <p:spPr>
          <a:xfrm flipH="1">
            <a:off x="9360568" y="5739063"/>
            <a:ext cx="1267148" cy="433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889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ACAA69E-158B-2FD5-AF7A-4E390A656A2F}"/>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3721D2DC-42CC-4AA2-95AB-A254F0421222}"/>
              </a:ext>
            </a:extLst>
          </p:cNvPr>
          <p:cNvSpPr>
            <a:spLocks noGrp="1"/>
          </p:cNvSpPr>
          <p:nvPr>
            <p:ph type="sldNum" sz="quarter" idx="12"/>
          </p:nvPr>
        </p:nvSpPr>
        <p:spPr/>
        <p:txBody>
          <a:bodyPr/>
          <a:lstStyle/>
          <a:p>
            <a:fld id="{B2DC25EE-239B-4C5F-AAD1-255A7D5F1EE2}" type="slidenum">
              <a:rPr lang="en-US" smtClean="0"/>
              <a:t>36</a:t>
            </a:fld>
            <a:endParaRPr lang="en-US"/>
          </a:p>
        </p:txBody>
      </p:sp>
      <p:sp>
        <p:nvSpPr>
          <p:cNvPr id="6" name="TextBox 5">
            <a:extLst>
              <a:ext uri="{FF2B5EF4-FFF2-40B4-BE49-F238E27FC236}">
                <a16:creationId xmlns:a16="http://schemas.microsoft.com/office/drawing/2014/main" id="{434387D1-28C1-A45E-F795-164F82D5CDAC}"/>
              </a:ext>
            </a:extLst>
          </p:cNvPr>
          <p:cNvSpPr txBox="1"/>
          <p:nvPr/>
        </p:nvSpPr>
        <p:spPr>
          <a:xfrm>
            <a:off x="481263" y="908635"/>
            <a:ext cx="12736179" cy="5262979"/>
          </a:xfrm>
          <a:prstGeom prst="rect">
            <a:avLst/>
          </a:prstGeom>
          <a:noFill/>
        </p:spPr>
        <p:txBody>
          <a:bodyPr wrap="none" rtlCol="0">
            <a:spAutoFit/>
          </a:bodyPr>
          <a:lstStyle/>
          <a:p>
            <a:r>
              <a:rPr lang="en-AU" sz="2800" dirty="0">
                <a:solidFill>
                  <a:srgbClr val="0F3772"/>
                </a:solidFill>
                <a:latin typeface="Menlo" panose="020B0609030804020204" pitchFamily="49" charset="0"/>
              </a:rPr>
              <a:t>def</a:t>
            </a:r>
            <a:r>
              <a:rPr lang="en-AU" sz="2800" dirty="0">
                <a:solidFill>
                  <a:srgbClr val="1F1F1F"/>
                </a:solidFill>
                <a:latin typeface="Menlo" panose="020B0609030804020204" pitchFamily="49" charset="0"/>
              </a:rPr>
              <a:t> </a:t>
            </a:r>
            <a:r>
              <a:rPr lang="en-AU" sz="2800" dirty="0">
                <a:solidFill>
                  <a:srgbClr val="4A10AE"/>
                </a:solidFill>
                <a:latin typeface="Menlo" panose="020B0609030804020204" pitchFamily="49" charset="0"/>
              </a:rPr>
              <a:t>_</a:t>
            </a:r>
            <a:r>
              <a:rPr lang="en-AU" sz="2800" dirty="0" err="1">
                <a:solidFill>
                  <a:srgbClr val="4A10AE"/>
                </a:solidFill>
                <a:latin typeface="Menlo" panose="020B0609030804020204" pitchFamily="49" charset="0"/>
              </a:rPr>
              <a:t>intercept_server_stream</a:t>
            </a:r>
            <a:r>
              <a:rPr lang="en-AU" sz="2800" dirty="0">
                <a:solidFill>
                  <a:srgbClr val="1F1F1F"/>
                </a:solidFill>
                <a:latin typeface="Menlo" panose="020B0609030804020204" pitchFamily="49" charset="0"/>
              </a:rPr>
              <a:t>(</a:t>
            </a:r>
            <a:endParaRPr lang="en-AU" sz="2800" dirty="0"/>
          </a:p>
          <a:p>
            <a:r>
              <a:rPr lang="en-AU" sz="2800" dirty="0">
                <a:solidFill>
                  <a:srgbClr val="1F1F1F"/>
                </a:solidFill>
                <a:latin typeface="Menlo" panose="020B0609030804020204" pitchFamily="49" charset="0"/>
              </a:rPr>
              <a:t>        </a:t>
            </a:r>
            <a:r>
              <a:rPr lang="en-AU" sz="2800" dirty="0">
                <a:solidFill>
                  <a:srgbClr val="00006D"/>
                </a:solidFill>
                <a:latin typeface="Menlo" panose="020B0609030804020204" pitchFamily="49" charset="0"/>
              </a:rPr>
              <a:t>self</a:t>
            </a:r>
            <a:r>
              <a:rPr lang="en-AU" sz="2800" dirty="0">
                <a:solidFill>
                  <a:srgbClr val="1F1F1F"/>
                </a:solidFill>
                <a:latin typeface="Menlo" panose="020B0609030804020204" pitchFamily="49" charset="0"/>
              </a:rPr>
              <a:t>, </a:t>
            </a:r>
            <a:r>
              <a:rPr lang="en-AU" sz="2800" dirty="0" err="1">
                <a:solidFill>
                  <a:srgbClr val="00006D"/>
                </a:solidFill>
                <a:latin typeface="Menlo" panose="020B0609030804020204" pitchFamily="49" charset="0"/>
              </a:rPr>
              <a:t>behavior</a:t>
            </a:r>
            <a:r>
              <a:rPr lang="en-AU" sz="2800" dirty="0">
                <a:solidFill>
                  <a:srgbClr val="1F1F1F"/>
                </a:solidFill>
                <a:latin typeface="Menlo" panose="020B0609030804020204" pitchFamily="49" charset="0"/>
              </a:rPr>
              <a:t>, </a:t>
            </a:r>
            <a:r>
              <a:rPr lang="en-AU" sz="2800" dirty="0" err="1">
                <a:solidFill>
                  <a:srgbClr val="00006D"/>
                </a:solidFill>
                <a:latin typeface="Menlo" panose="020B0609030804020204" pitchFamily="49" charset="0"/>
              </a:rPr>
              <a:t>request_or_iterator</a:t>
            </a:r>
            <a:r>
              <a:rPr lang="en-AU" sz="2800" dirty="0">
                <a:solidFill>
                  <a:srgbClr val="1F1F1F"/>
                </a:solidFill>
                <a:latin typeface="Menlo" panose="020B0609030804020204" pitchFamily="49" charset="0"/>
              </a:rPr>
              <a:t>, </a:t>
            </a:r>
            <a:r>
              <a:rPr lang="en-AU" sz="2800" dirty="0">
                <a:solidFill>
                  <a:srgbClr val="00006D"/>
                </a:solidFill>
                <a:latin typeface="Menlo" panose="020B0609030804020204" pitchFamily="49" charset="0"/>
              </a:rPr>
              <a:t>context</a:t>
            </a:r>
            <a:endParaRPr lang="en-AU" sz="2800" dirty="0"/>
          </a:p>
          <a:p>
            <a:r>
              <a:rPr lang="en-AU" sz="2800" dirty="0">
                <a:solidFill>
                  <a:srgbClr val="1F1F1F"/>
                </a:solidFill>
                <a:latin typeface="Menlo" panose="020B0609030804020204" pitchFamily="49" charset="0"/>
              </a:rPr>
              <a:t>    ):</a:t>
            </a:r>
            <a:endParaRPr lang="en-AU" sz="2800" dirty="0"/>
          </a:p>
          <a:p>
            <a:r>
              <a:rPr lang="en-AU" sz="2800" dirty="0">
                <a:solidFill>
                  <a:srgbClr val="1F1F1F"/>
                </a:solidFill>
                <a:latin typeface="Menlo" panose="020B0609030804020204" pitchFamily="49" charset="0"/>
              </a:rPr>
              <a:t>        </a:t>
            </a:r>
            <a:r>
              <a:rPr lang="en-AU" sz="2800" dirty="0">
                <a:solidFill>
                  <a:srgbClr val="0F3772"/>
                </a:solidFill>
                <a:latin typeface="Menlo" panose="020B0609030804020204" pitchFamily="49" charset="0"/>
              </a:rPr>
              <a:t>def</a:t>
            </a:r>
            <a:r>
              <a:rPr lang="en-AU" sz="2800" dirty="0">
                <a:solidFill>
                  <a:srgbClr val="1F1F1F"/>
                </a:solidFill>
                <a:latin typeface="Menlo" panose="020B0609030804020204" pitchFamily="49" charset="0"/>
              </a:rPr>
              <a:t> </a:t>
            </a:r>
            <a:r>
              <a:rPr lang="en-AU" sz="2800" dirty="0" err="1">
                <a:solidFill>
                  <a:srgbClr val="4A10AE"/>
                </a:solidFill>
                <a:latin typeface="Menlo" panose="020B0609030804020204" pitchFamily="49" charset="0"/>
              </a:rPr>
              <a:t>wrapd</a:t>
            </a:r>
            <a:r>
              <a:rPr lang="en-AU" sz="2800" dirty="0">
                <a:solidFill>
                  <a:srgbClr val="1F1F1F"/>
                </a:solidFill>
                <a:latin typeface="Menlo" panose="020B0609030804020204" pitchFamily="49" charset="0"/>
              </a:rPr>
              <a:t>(</a:t>
            </a:r>
            <a:r>
              <a:rPr lang="en-AU" sz="2800" dirty="0" err="1">
                <a:solidFill>
                  <a:srgbClr val="00006D"/>
                </a:solidFill>
                <a:latin typeface="Menlo" panose="020B0609030804020204" pitchFamily="49" charset="0"/>
              </a:rPr>
              <a:t>behavior</a:t>
            </a:r>
            <a:r>
              <a:rPr lang="en-AU" sz="2800" dirty="0">
                <a:solidFill>
                  <a:srgbClr val="1F1F1F"/>
                </a:solidFill>
                <a:latin typeface="Menlo" panose="020B0609030804020204" pitchFamily="49" charset="0"/>
              </a:rPr>
              <a:t>, </a:t>
            </a:r>
            <a:r>
              <a:rPr lang="en-AU" sz="2800" dirty="0" err="1">
                <a:solidFill>
                  <a:srgbClr val="00006D"/>
                </a:solidFill>
                <a:latin typeface="Menlo" panose="020B0609030804020204" pitchFamily="49" charset="0"/>
              </a:rPr>
              <a:t>request_or_iterator</a:t>
            </a:r>
            <a:r>
              <a:rPr lang="en-AU" sz="2800" dirty="0">
                <a:solidFill>
                  <a:srgbClr val="1F1F1F"/>
                </a:solidFill>
                <a:latin typeface="Menlo" panose="020B0609030804020204" pitchFamily="49" charset="0"/>
              </a:rPr>
              <a:t>, </a:t>
            </a:r>
            <a:r>
              <a:rPr lang="en-AU" sz="2800" dirty="0">
                <a:solidFill>
                  <a:srgbClr val="00006D"/>
                </a:solidFill>
                <a:latin typeface="Menlo" panose="020B0609030804020204" pitchFamily="49" charset="0"/>
              </a:rPr>
              <a:t>context</a:t>
            </a:r>
            <a:r>
              <a:rPr lang="en-AU" sz="2800" dirty="0">
                <a:solidFill>
                  <a:srgbClr val="1F1F1F"/>
                </a:solidFill>
                <a:latin typeface="Menlo" panose="020B0609030804020204" pitchFamily="49" charset="0"/>
              </a:rPr>
              <a:t>):</a:t>
            </a:r>
            <a:endParaRPr lang="en-AU" sz="2800" dirty="0"/>
          </a:p>
          <a:p>
            <a:r>
              <a:rPr lang="en-AU" sz="2800" dirty="0">
                <a:solidFill>
                  <a:srgbClr val="1F1F1F"/>
                </a:solidFill>
                <a:latin typeface="Menlo" panose="020B0609030804020204" pitchFamily="49" charset="0"/>
              </a:rPr>
              <a:t>            </a:t>
            </a:r>
            <a:r>
              <a:rPr lang="en-AU" sz="2800" dirty="0">
                <a:solidFill>
                  <a:srgbClr val="A40F0D"/>
                </a:solidFill>
                <a:latin typeface="Menlo" panose="020B0609030804020204" pitchFamily="49" charset="0"/>
              </a:rPr>
              <a:t>for</a:t>
            </a:r>
            <a:r>
              <a:rPr lang="en-AU" sz="2800" dirty="0">
                <a:solidFill>
                  <a:srgbClr val="1F1F1F"/>
                </a:solidFill>
                <a:latin typeface="Menlo" panose="020B0609030804020204" pitchFamily="49" charset="0"/>
              </a:rPr>
              <a:t> r </a:t>
            </a:r>
            <a:r>
              <a:rPr lang="en-AU" sz="2800" dirty="0">
                <a:solidFill>
                  <a:srgbClr val="A40F0D"/>
                </a:solidFill>
                <a:latin typeface="Menlo" panose="020B0609030804020204" pitchFamily="49" charset="0"/>
              </a:rPr>
              <a:t>in</a:t>
            </a:r>
            <a:r>
              <a:rPr lang="en-AU" sz="2800" dirty="0">
                <a:solidFill>
                  <a:srgbClr val="1F1F1F"/>
                </a:solidFill>
                <a:latin typeface="Menlo" panose="020B0609030804020204" pitchFamily="49" charset="0"/>
              </a:rPr>
              <a:t> </a:t>
            </a:r>
            <a:r>
              <a:rPr lang="en-AU" sz="2800" dirty="0" err="1">
                <a:solidFill>
                  <a:srgbClr val="1F1F1F"/>
                </a:solidFill>
                <a:latin typeface="Menlo" panose="020B0609030804020204" pitchFamily="49" charset="0"/>
              </a:rPr>
              <a:t>request_or_iterator</a:t>
            </a:r>
            <a:r>
              <a:rPr lang="en-AU" sz="2800" dirty="0">
                <a:solidFill>
                  <a:srgbClr val="1F1F1F"/>
                </a:solidFill>
                <a:latin typeface="Menlo" panose="020B0609030804020204" pitchFamily="49" charset="0"/>
              </a:rPr>
              <a:t>:</a:t>
            </a:r>
            <a:endParaRPr lang="en-AU" sz="2800" dirty="0"/>
          </a:p>
          <a:p>
            <a:r>
              <a:rPr lang="en-AU" sz="2800" dirty="0">
                <a:solidFill>
                  <a:srgbClr val="1F1F1F"/>
                </a:solidFill>
                <a:latin typeface="Menlo" panose="020B0609030804020204" pitchFamily="49" charset="0"/>
              </a:rPr>
              <a:t>                </a:t>
            </a:r>
          </a:p>
          <a:p>
            <a:r>
              <a:rPr lang="en-AU" sz="2800" dirty="0">
                <a:solidFill>
                  <a:srgbClr val="1F1F1F"/>
                </a:solidFill>
                <a:latin typeface="Menlo" panose="020B0609030804020204" pitchFamily="49" charset="0"/>
              </a:rPr>
              <a:t>                </a:t>
            </a:r>
            <a:r>
              <a:rPr lang="en-AU" sz="2800" dirty="0">
                <a:solidFill>
                  <a:srgbClr val="4A10AE"/>
                </a:solidFill>
                <a:latin typeface="Menlo" panose="020B0609030804020204" pitchFamily="49" charset="0"/>
              </a:rPr>
              <a:t>print</a:t>
            </a:r>
            <a:r>
              <a:rPr lang="en-AU" sz="2800" dirty="0">
                <a:solidFill>
                  <a:srgbClr val="1F1F1F"/>
                </a:solidFill>
                <a:latin typeface="Menlo" panose="020B0609030804020204" pitchFamily="49" charset="0"/>
              </a:rPr>
              <a:t>(</a:t>
            </a:r>
            <a:r>
              <a:rPr lang="en-AU" sz="2800" dirty="0">
                <a:solidFill>
                  <a:srgbClr val="0F3772"/>
                </a:solidFill>
                <a:latin typeface="Menlo" panose="020B0609030804020204" pitchFamily="49" charset="0"/>
              </a:rPr>
              <a:t>"Processing stream message"</a:t>
            </a:r>
            <a:r>
              <a:rPr lang="en-AU" sz="2800" dirty="0">
                <a:solidFill>
                  <a:srgbClr val="1F1F1F"/>
                </a:solidFill>
                <a:latin typeface="Menlo" panose="020B0609030804020204" pitchFamily="49" charset="0"/>
              </a:rPr>
              <a:t>, r)</a:t>
            </a:r>
            <a:endParaRPr lang="en-AU" sz="2800" dirty="0"/>
          </a:p>
          <a:p>
            <a:r>
              <a:rPr lang="en-AU" sz="2800" dirty="0">
                <a:solidFill>
                  <a:srgbClr val="1F1F1F"/>
                </a:solidFill>
                <a:latin typeface="Menlo" panose="020B0609030804020204" pitchFamily="49" charset="0"/>
              </a:rPr>
              <a:t>                </a:t>
            </a:r>
          </a:p>
          <a:p>
            <a:r>
              <a:rPr lang="en-AU" sz="2800" dirty="0">
                <a:solidFill>
                  <a:srgbClr val="1F1F1F"/>
                </a:solidFill>
                <a:latin typeface="Menlo" panose="020B0609030804020204" pitchFamily="49" charset="0"/>
              </a:rPr>
              <a:t>                resp = </a:t>
            </a:r>
            <a:r>
              <a:rPr lang="en-AU" sz="2800" dirty="0" err="1">
                <a:solidFill>
                  <a:srgbClr val="1F1F1F"/>
                </a:solidFill>
                <a:latin typeface="Menlo" panose="020B0609030804020204" pitchFamily="49" charset="0"/>
              </a:rPr>
              <a:t>behavior</a:t>
            </a:r>
            <a:r>
              <a:rPr lang="en-AU" sz="2800" dirty="0">
                <a:solidFill>
                  <a:srgbClr val="1F1F1F"/>
                </a:solidFill>
                <a:latin typeface="Menlo" panose="020B0609030804020204" pitchFamily="49" charset="0"/>
              </a:rPr>
              <a:t>(</a:t>
            </a:r>
            <a:r>
              <a:rPr lang="en-AU" sz="2800" dirty="0">
                <a:solidFill>
                  <a:srgbClr val="154C60"/>
                </a:solidFill>
                <a:latin typeface="Menlo" panose="020B0609030804020204" pitchFamily="49" charset="0"/>
              </a:rPr>
              <a:t>list</a:t>
            </a:r>
            <a:r>
              <a:rPr lang="en-AU" sz="2800" dirty="0">
                <a:solidFill>
                  <a:srgbClr val="1F1F1F"/>
                </a:solidFill>
                <a:latin typeface="Menlo" panose="020B0609030804020204" pitchFamily="49" charset="0"/>
              </a:rPr>
              <a:t>([r]), context)</a:t>
            </a:r>
            <a:endParaRPr lang="en-AU" sz="2800" dirty="0"/>
          </a:p>
          <a:p>
            <a:r>
              <a:rPr lang="en-AU" sz="2800" dirty="0">
                <a:solidFill>
                  <a:srgbClr val="1F1F1F"/>
                </a:solidFill>
                <a:latin typeface="Menlo" panose="020B0609030804020204" pitchFamily="49" charset="0"/>
              </a:rPr>
              <a:t>                </a:t>
            </a:r>
          </a:p>
          <a:p>
            <a:r>
              <a:rPr lang="en-AU" sz="2800" dirty="0">
                <a:solidFill>
                  <a:srgbClr val="1F1F1F"/>
                </a:solidFill>
                <a:latin typeface="Menlo" panose="020B0609030804020204" pitchFamily="49" charset="0"/>
              </a:rPr>
              <a:t>                 </a:t>
            </a:r>
            <a:r>
              <a:rPr lang="en-AU" sz="2800" dirty="0">
                <a:solidFill>
                  <a:srgbClr val="A40F0D"/>
                </a:solidFill>
                <a:latin typeface="Menlo" panose="020B0609030804020204" pitchFamily="49" charset="0"/>
              </a:rPr>
              <a:t>yield from</a:t>
            </a:r>
            <a:r>
              <a:rPr lang="en-AU" sz="2800" dirty="0">
                <a:solidFill>
                  <a:srgbClr val="1F1F1F"/>
                </a:solidFill>
                <a:latin typeface="Menlo" panose="020B0609030804020204" pitchFamily="49" charset="0"/>
              </a:rPr>
              <a:t> resp</a:t>
            </a:r>
            <a:endParaRPr lang="en-AU" sz="2800" dirty="0"/>
          </a:p>
          <a:p>
            <a:r>
              <a:rPr lang="en-AU" sz="2800" dirty="0">
                <a:solidFill>
                  <a:srgbClr val="1F1F1F"/>
                </a:solidFill>
                <a:latin typeface="Menlo" panose="020B0609030804020204" pitchFamily="49" charset="0"/>
              </a:rPr>
              <a:t>       </a:t>
            </a:r>
            <a:endParaRPr lang="en-US" sz="2800" dirty="0"/>
          </a:p>
        </p:txBody>
      </p:sp>
      <p:sp>
        <p:nvSpPr>
          <p:cNvPr id="7" name="TextBox 6">
            <a:extLst>
              <a:ext uri="{FF2B5EF4-FFF2-40B4-BE49-F238E27FC236}">
                <a16:creationId xmlns:a16="http://schemas.microsoft.com/office/drawing/2014/main" id="{EE85784D-F957-337F-F507-45016BF547BC}"/>
              </a:ext>
            </a:extLst>
          </p:cNvPr>
          <p:cNvSpPr txBox="1"/>
          <p:nvPr/>
        </p:nvSpPr>
        <p:spPr>
          <a:xfrm>
            <a:off x="184663" y="3429000"/>
            <a:ext cx="2743199" cy="2677656"/>
          </a:xfrm>
          <a:prstGeom prst="rect">
            <a:avLst/>
          </a:prstGeom>
          <a:noFill/>
        </p:spPr>
        <p:txBody>
          <a:bodyPr wrap="square" rtlCol="0">
            <a:spAutoFit/>
          </a:bodyPr>
          <a:lstStyle/>
          <a:p>
            <a:r>
              <a:rPr lang="en-US" sz="2800" dirty="0"/>
              <a:t>This loop is executed for every message exchanged during the stream session</a:t>
            </a:r>
          </a:p>
        </p:txBody>
      </p:sp>
      <p:cxnSp>
        <p:nvCxnSpPr>
          <p:cNvPr id="8" name="Straight Arrow Connector 7">
            <a:extLst>
              <a:ext uri="{FF2B5EF4-FFF2-40B4-BE49-F238E27FC236}">
                <a16:creationId xmlns:a16="http://schemas.microsoft.com/office/drawing/2014/main" id="{23E37AF6-1673-8261-F8B6-1831E4659BA4}"/>
              </a:ext>
            </a:extLst>
          </p:cNvPr>
          <p:cNvCxnSpPr>
            <a:cxnSpLocks/>
          </p:cNvCxnSpPr>
          <p:nvPr/>
        </p:nvCxnSpPr>
        <p:spPr>
          <a:xfrm flipV="1">
            <a:off x="2466472" y="3429000"/>
            <a:ext cx="757990" cy="818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8279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5CBA-124C-2B6B-A309-F94E7DE5B250}"/>
              </a:ext>
            </a:extLst>
          </p:cNvPr>
          <p:cNvSpPr>
            <a:spLocks noGrp="1"/>
          </p:cNvSpPr>
          <p:nvPr>
            <p:ph type="title"/>
          </p:nvPr>
        </p:nvSpPr>
        <p:spPr>
          <a:xfrm>
            <a:off x="272716" y="0"/>
            <a:ext cx="10515600" cy="1325563"/>
          </a:xfrm>
        </p:spPr>
        <p:txBody>
          <a:bodyPr/>
          <a:lstStyle/>
          <a:p>
            <a:r>
              <a:rPr lang="en-US" dirty="0"/>
              <a:t>Server logs</a:t>
            </a:r>
          </a:p>
        </p:txBody>
      </p:sp>
      <p:sp>
        <p:nvSpPr>
          <p:cNvPr id="4" name="Footer Placeholder 3">
            <a:extLst>
              <a:ext uri="{FF2B5EF4-FFF2-40B4-BE49-F238E27FC236}">
                <a16:creationId xmlns:a16="http://schemas.microsoft.com/office/drawing/2014/main" id="{77BB7597-3245-2889-F1A8-C923E277058C}"/>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62FEA13-E45C-847E-2890-9D8F5C547942}"/>
              </a:ext>
            </a:extLst>
          </p:cNvPr>
          <p:cNvSpPr>
            <a:spLocks noGrp="1"/>
          </p:cNvSpPr>
          <p:nvPr>
            <p:ph type="sldNum" sz="quarter" idx="12"/>
          </p:nvPr>
        </p:nvSpPr>
        <p:spPr/>
        <p:txBody>
          <a:bodyPr/>
          <a:lstStyle/>
          <a:p>
            <a:fld id="{B2DC25EE-239B-4C5F-AAD1-255A7D5F1EE2}" type="slidenum">
              <a:rPr lang="en-US" smtClean="0"/>
              <a:t>37</a:t>
            </a:fld>
            <a:endParaRPr lang="en-US"/>
          </a:p>
        </p:txBody>
      </p:sp>
      <p:sp>
        <p:nvSpPr>
          <p:cNvPr id="7" name="TextBox 6">
            <a:extLst>
              <a:ext uri="{FF2B5EF4-FFF2-40B4-BE49-F238E27FC236}">
                <a16:creationId xmlns:a16="http://schemas.microsoft.com/office/drawing/2014/main" id="{1C0F3B20-D642-7162-B464-9EF4D5589A9A}"/>
              </a:ext>
            </a:extLst>
          </p:cNvPr>
          <p:cNvSpPr txBox="1"/>
          <p:nvPr/>
        </p:nvSpPr>
        <p:spPr>
          <a:xfrm>
            <a:off x="370239" y="1618695"/>
            <a:ext cx="11110734" cy="2862322"/>
          </a:xfrm>
          <a:prstGeom prst="rect">
            <a:avLst/>
          </a:prstGeom>
          <a:noFill/>
        </p:spPr>
        <p:txBody>
          <a:bodyPr wrap="none" rtlCol="0">
            <a:spAutoFit/>
          </a:bodyPr>
          <a:lstStyle/>
          <a:p>
            <a:r>
              <a:rPr lang="en-US" sz="2000" dirty="0">
                <a:latin typeface="Menlo" panose="020B0609030804020204" pitchFamily="49" charset="0"/>
                <a:ea typeface="Menlo" panose="020B0609030804020204" pitchFamily="49" charset="0"/>
                <a:cs typeface="Menlo" panose="020B0609030804020204" pitchFamily="49" charset="0"/>
              </a:rPr>
              <a:t>/Identity/</a:t>
            </a:r>
            <a:r>
              <a:rPr lang="en-US" sz="2000" dirty="0" err="1">
                <a:latin typeface="Menlo" panose="020B0609030804020204" pitchFamily="49" charset="0"/>
                <a:ea typeface="Menlo" panose="020B0609030804020204" pitchFamily="49" charset="0"/>
                <a:cs typeface="Menlo" panose="020B0609030804020204" pitchFamily="49" charset="0"/>
              </a:rPr>
              <a:t>ExpireToken</a:t>
            </a:r>
            <a:r>
              <a:rPr lang="en-US" sz="2000" dirty="0">
                <a:latin typeface="Menlo" panose="020B0609030804020204" pitchFamily="49" charset="0"/>
                <a:ea typeface="Menlo" panose="020B0609030804020204" pitchFamily="49" charset="0"/>
                <a:cs typeface="Menlo" panose="020B0609030804020204" pitchFamily="49" charset="0"/>
              </a:rPr>
              <a:t> (_Metadatum(key='user-agent’, ..(</a:t>
            </a:r>
            <a:r>
              <a:rPr lang="en-US" sz="2000" dirty="0" err="1">
                <a:latin typeface="Menlo" panose="020B0609030804020204" pitchFamily="49" charset="0"/>
                <a:ea typeface="Menlo" panose="020B0609030804020204" pitchFamily="49" charset="0"/>
                <a:cs typeface="Menlo" panose="020B0609030804020204" pitchFamily="49" charset="0"/>
              </a:rPr>
              <a:t>osx</a:t>
            </a:r>
            <a:r>
              <a:rPr lang="en-US" sz="2000" dirty="0">
                <a:latin typeface="Menlo" panose="020B0609030804020204" pitchFamily="49" charset="0"/>
                <a:ea typeface="Menlo" panose="020B0609030804020204" pitchFamily="49" charset="0"/>
                <a:cs typeface="Menlo" panose="020B0609030804020204" pitchFamily="49" charset="0"/>
              </a:rPr>
              <a:t>; chttp2)'),)</a:t>
            </a:r>
          </a:p>
          <a:p>
            <a:endParaRPr lang="en-US" sz="2000" dirty="0">
              <a:latin typeface="Menlo" panose="020B0609030804020204" pitchFamily="49" charset="0"/>
              <a:ea typeface="Menlo" panose="020B0609030804020204" pitchFamily="49" charset="0"/>
              <a:cs typeface="Menlo" panose="020B0609030804020204" pitchFamily="49" charset="0"/>
            </a:endParaRPr>
          </a:p>
          <a:p>
            <a:r>
              <a:rPr lang="en-US" sz="2000" dirty="0">
                <a:latin typeface="Menlo" panose="020B0609030804020204" pitchFamily="49" charset="0"/>
                <a:ea typeface="Menlo" panose="020B0609030804020204" pitchFamily="49" charset="0"/>
                <a:cs typeface="Menlo" panose="020B0609030804020204" pitchFamily="49" charset="0"/>
              </a:rPr>
              <a:t>Processing stream message token: "a-token"</a:t>
            </a:r>
          </a:p>
          <a:p>
            <a:endParaRPr lang="en-US" sz="2000" dirty="0">
              <a:latin typeface="Menlo" panose="020B0609030804020204" pitchFamily="49" charset="0"/>
              <a:ea typeface="Menlo" panose="020B0609030804020204" pitchFamily="49" charset="0"/>
              <a:cs typeface="Menlo" panose="020B0609030804020204" pitchFamily="49" charset="0"/>
            </a:endParaRPr>
          </a:p>
          <a:p>
            <a:r>
              <a:rPr lang="en-US" sz="2000" dirty="0">
                <a:latin typeface="Menlo" panose="020B0609030804020204" pitchFamily="49" charset="0"/>
                <a:ea typeface="Menlo" panose="020B0609030804020204" pitchFamily="49" charset="0"/>
                <a:cs typeface="Menlo" panose="020B0609030804020204" pitchFamily="49" charset="0"/>
              </a:rPr>
              <a:t>Processing stream message token: "b-token"</a:t>
            </a:r>
          </a:p>
          <a:p>
            <a:endParaRPr lang="en-US" sz="2000" dirty="0">
              <a:latin typeface="Menlo" panose="020B0609030804020204" pitchFamily="49" charset="0"/>
              <a:ea typeface="Menlo" panose="020B0609030804020204" pitchFamily="49" charset="0"/>
              <a:cs typeface="Menlo" panose="020B0609030804020204" pitchFamily="49" charset="0"/>
            </a:endParaRPr>
          </a:p>
          <a:p>
            <a:r>
              <a:rPr lang="en-US" sz="2000" dirty="0">
                <a:latin typeface="Menlo" panose="020B0609030804020204" pitchFamily="49" charset="0"/>
                <a:ea typeface="Menlo" panose="020B0609030804020204" pitchFamily="49" charset="0"/>
                <a:cs typeface="Menlo" panose="020B0609030804020204" pitchFamily="49" charset="0"/>
              </a:rPr>
              <a:t>Processing stream message token: "c-token"</a:t>
            </a:r>
          </a:p>
          <a:p>
            <a:endParaRPr lang="en-US" sz="2000" dirty="0">
              <a:latin typeface="Menlo" panose="020B0609030804020204" pitchFamily="49" charset="0"/>
              <a:ea typeface="Menlo" panose="020B0609030804020204" pitchFamily="49" charset="0"/>
              <a:cs typeface="Menlo" panose="020B0609030804020204" pitchFamily="49" charset="0"/>
            </a:endParaRPr>
          </a:p>
          <a:p>
            <a:r>
              <a:rPr lang="en-US" sz="2000" dirty="0">
                <a:highlight>
                  <a:srgbClr val="FFFF00"/>
                </a:highlight>
                <a:latin typeface="Menlo" panose="020B0609030804020204" pitchFamily="49" charset="0"/>
                <a:ea typeface="Menlo" panose="020B0609030804020204" pitchFamily="49" charset="0"/>
                <a:cs typeface="Menlo" panose="020B0609030804020204" pitchFamily="49" charset="0"/>
              </a:rPr>
              <a:t>Stream duration: 3.0171940326690674 seconds</a:t>
            </a:r>
          </a:p>
        </p:txBody>
      </p:sp>
    </p:spTree>
    <p:extLst>
      <p:ext uri="{BB962C8B-B14F-4D97-AF65-F5344CB8AC3E}">
        <p14:creationId xmlns:p14="http://schemas.microsoft.com/office/powerpoint/2010/main" val="3514562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112116" y="0"/>
            <a:ext cx="10515600" cy="1325563"/>
          </a:xfrm>
        </p:spPr>
        <p:txBody>
          <a:bodyPr/>
          <a:lstStyle/>
          <a:p>
            <a:r>
              <a:rPr lang="en-US" dirty="0"/>
              <a:t>Logging client-side interceptor</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38</a:t>
            </a:fld>
            <a:endParaRPr lang="en-US"/>
          </a:p>
        </p:txBody>
      </p:sp>
      <p:sp>
        <p:nvSpPr>
          <p:cNvPr id="3" name="TextBox 2">
            <a:extLst>
              <a:ext uri="{FF2B5EF4-FFF2-40B4-BE49-F238E27FC236}">
                <a16:creationId xmlns:a16="http://schemas.microsoft.com/office/drawing/2014/main" id="{0F66C0AC-D32F-3935-13CE-F4A3B843F199}"/>
              </a:ext>
            </a:extLst>
          </p:cNvPr>
          <p:cNvSpPr txBox="1"/>
          <p:nvPr/>
        </p:nvSpPr>
        <p:spPr>
          <a:xfrm>
            <a:off x="0" y="1316472"/>
            <a:ext cx="13111282" cy="4708981"/>
          </a:xfrm>
          <a:prstGeom prst="rect">
            <a:avLst/>
          </a:prstGeom>
          <a:noFill/>
        </p:spPr>
        <p:txBody>
          <a:bodyPr wrap="square" rtlCol="0">
            <a:spAutoFit/>
          </a:bodyPr>
          <a:lstStyle/>
          <a:p>
            <a:r>
              <a:rPr lang="en-AU" sz="2000" dirty="0">
                <a:solidFill>
                  <a:srgbClr val="0F3772"/>
                </a:solidFill>
                <a:latin typeface="Menlo" panose="020B0609030804020204" pitchFamily="49" charset="0"/>
              </a:rPr>
              <a:t>class</a:t>
            </a:r>
            <a:r>
              <a:rPr lang="en-AU" sz="2000" dirty="0">
                <a:solidFill>
                  <a:srgbClr val="1F1F1F"/>
                </a:solidFill>
                <a:latin typeface="Menlo" panose="020B0609030804020204" pitchFamily="49" charset="0"/>
              </a:rPr>
              <a:t> </a:t>
            </a:r>
            <a:r>
              <a:rPr lang="en-AU" sz="2000" dirty="0" err="1">
                <a:solidFill>
                  <a:srgbClr val="154C60"/>
                </a:solidFill>
                <a:latin typeface="Menlo" panose="020B0609030804020204" pitchFamily="49" charset="0"/>
              </a:rPr>
              <a:t>LoggingClientInterceptor</a:t>
            </a:r>
            <a:r>
              <a:rPr lang="en-AU" sz="2000" dirty="0">
                <a:solidFill>
                  <a:srgbClr val="1F1F1F"/>
                </a:solidFill>
                <a:latin typeface="Menlo" panose="020B0609030804020204" pitchFamily="49" charset="0"/>
              </a:rPr>
              <a:t>(</a:t>
            </a:r>
            <a:r>
              <a:rPr lang="en-AU" sz="2000" dirty="0" err="1">
                <a:solidFill>
                  <a:srgbClr val="154C60"/>
                </a:solidFill>
                <a:highlight>
                  <a:srgbClr val="FFFF00"/>
                </a:highlight>
                <a:latin typeface="Menlo" panose="020B0609030804020204" pitchFamily="49" charset="0"/>
              </a:rPr>
              <a:t>grpc</a:t>
            </a:r>
            <a:r>
              <a:rPr lang="en-AU" sz="2000" dirty="0" err="1">
                <a:solidFill>
                  <a:srgbClr val="1F1F1F"/>
                </a:solidFill>
                <a:highlight>
                  <a:srgbClr val="FFFF00"/>
                </a:highlight>
                <a:latin typeface="Menlo" panose="020B0609030804020204" pitchFamily="49" charset="0"/>
              </a:rPr>
              <a:t>.</a:t>
            </a:r>
            <a:r>
              <a:rPr lang="en-AU" sz="2000" dirty="0" err="1">
                <a:solidFill>
                  <a:srgbClr val="154C60"/>
                </a:solidFill>
                <a:highlight>
                  <a:srgbClr val="FFFF00"/>
                </a:highlight>
                <a:latin typeface="Menlo" panose="020B0609030804020204" pitchFamily="49" charset="0"/>
              </a:rPr>
              <a:t>UnaryUnaryClientInterceptor</a:t>
            </a:r>
            <a:r>
              <a:rPr lang="en-AU" sz="2000" dirty="0">
                <a:solidFill>
                  <a:srgbClr val="1F1F1F"/>
                </a:solidFill>
                <a:latin typeface="Menlo" panose="020B0609030804020204" pitchFamily="49" charset="0"/>
              </a:rPr>
              <a:t>,</a:t>
            </a:r>
            <a:endParaRPr lang="en-AU" sz="2000" dirty="0">
              <a:solidFill>
                <a:srgbClr val="154C60"/>
              </a:solidFill>
              <a:latin typeface="Menlo" panose="020B0609030804020204" pitchFamily="49" charset="0"/>
            </a:endParaRPr>
          </a:p>
          <a:p>
            <a:r>
              <a:rPr lang="en-AU" sz="2000" dirty="0">
                <a:solidFill>
                  <a:srgbClr val="1F1F1F"/>
                </a:solidFill>
                <a:latin typeface="Menlo" panose="020B0609030804020204" pitchFamily="49" charset="0"/>
              </a:rPr>
              <a:t>                               </a:t>
            </a:r>
            <a:r>
              <a:rPr lang="en-AU" sz="2000" dirty="0" err="1">
                <a:solidFill>
                  <a:srgbClr val="154C60"/>
                </a:solidFill>
                <a:highlight>
                  <a:srgbClr val="FFFF00"/>
                </a:highlight>
                <a:latin typeface="Menlo" panose="020B0609030804020204" pitchFamily="49" charset="0"/>
              </a:rPr>
              <a:t>grpc</a:t>
            </a:r>
            <a:r>
              <a:rPr lang="en-AU" sz="2000" dirty="0" err="1">
                <a:solidFill>
                  <a:srgbClr val="1F1F1F"/>
                </a:solidFill>
                <a:highlight>
                  <a:srgbClr val="FFFF00"/>
                </a:highlight>
                <a:latin typeface="Menlo" panose="020B0609030804020204" pitchFamily="49" charset="0"/>
              </a:rPr>
              <a:t>.</a:t>
            </a:r>
            <a:r>
              <a:rPr lang="en-AU" sz="2000" dirty="0" err="1">
                <a:solidFill>
                  <a:srgbClr val="154C60"/>
                </a:solidFill>
                <a:highlight>
                  <a:srgbClr val="FFFF00"/>
                </a:highlight>
                <a:latin typeface="Menlo" panose="020B0609030804020204" pitchFamily="49" charset="0"/>
              </a:rPr>
              <a:t>StreamStreamClientInterceptor</a:t>
            </a:r>
            <a:r>
              <a:rPr lang="en-AU" sz="2000" dirty="0">
                <a:solidFill>
                  <a:srgbClr val="1F1F1F"/>
                </a:solidFill>
                <a:latin typeface="Menlo" panose="020B0609030804020204" pitchFamily="49" charset="0"/>
              </a:rPr>
              <a:t>):</a:t>
            </a: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r>
              <a:rPr lang="en-AU" sz="2000" dirty="0">
                <a:solidFill>
                  <a:srgbClr val="1F1F1F"/>
                </a:solidFill>
                <a:latin typeface="Menlo" panose="020B0609030804020204" pitchFamily="49" charset="0"/>
              </a:rPr>
              <a:t>    #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highlight>
                  <a:srgbClr val="FFFF00"/>
                </a:highlight>
                <a:latin typeface="Menlo" panose="020B0609030804020204" pitchFamily="49" charset="0"/>
              </a:rPr>
              <a:t>intercept_unary_unary</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continuation</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client_call_details</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request</a:t>
            </a:r>
            <a:r>
              <a:rPr lang="en-AU" sz="2000" dirty="0">
                <a:solidFill>
                  <a:srgbClr val="1F1F1F"/>
                </a:solidFill>
                <a:latin typeface="Menlo" panose="020B0609030804020204" pitchFamily="49" charset="0"/>
              </a:rPr>
              <a:t>):</a:t>
            </a:r>
            <a:endParaRPr lang="en-AU" sz="2000" dirty="0">
              <a:solidFill>
                <a:srgbClr val="00006D"/>
              </a:solidFill>
              <a:latin typeface="Menlo" panose="020B0609030804020204" pitchFamily="49" charset="0"/>
            </a:endParaRPr>
          </a:p>
          <a:p>
            <a:r>
              <a:rPr lang="en-AU" sz="2000" dirty="0">
                <a:solidFill>
                  <a:srgbClr val="1F1F1F"/>
                </a:solidFill>
                <a:latin typeface="Menlo" panose="020B0609030804020204" pitchFamily="49" charset="0"/>
              </a:rPr>
              <a:t>    </a:t>
            </a:r>
          </a:p>
          <a:p>
            <a:r>
              <a:rPr lang="en-AU" sz="2000" dirty="0">
                <a:solidFill>
                  <a:srgbClr val="1F1F1F"/>
                </a:solidFill>
                <a:latin typeface="Menlo" panose="020B0609030804020204" pitchFamily="49" charset="0"/>
              </a:rPr>
              <a:t>    # </a:t>
            </a:r>
            <a:r>
              <a:rPr lang="en-AU" sz="2000" dirty="0">
                <a:solidFill>
                  <a:srgbClr val="0F3772"/>
                </a:solidFill>
                <a:latin typeface="Menlo" panose="020B0609030804020204" pitchFamily="49" charset="0"/>
              </a:rPr>
              <a:t>def</a:t>
            </a:r>
            <a:r>
              <a:rPr lang="en-AU" sz="2000" dirty="0">
                <a:solidFill>
                  <a:srgbClr val="1F1F1F"/>
                </a:solidFill>
                <a:latin typeface="Menlo" panose="020B0609030804020204" pitchFamily="49" charset="0"/>
              </a:rPr>
              <a:t> </a:t>
            </a:r>
            <a:r>
              <a:rPr lang="en-AU" sz="2000" dirty="0" err="1">
                <a:solidFill>
                  <a:srgbClr val="4A10AE"/>
                </a:solidFill>
                <a:highlight>
                  <a:srgbClr val="FFFF00"/>
                </a:highlight>
                <a:latin typeface="Menlo" panose="020B0609030804020204" pitchFamily="49" charset="0"/>
              </a:rPr>
              <a:t>intercept_stream_stream</a:t>
            </a:r>
            <a:r>
              <a:rPr lang="en-AU" sz="2000" dirty="0">
                <a:solidFill>
                  <a:srgbClr val="1F1F1F"/>
                </a:solidFill>
                <a:latin typeface="Menlo" panose="020B0609030804020204" pitchFamily="49" charset="0"/>
              </a:rPr>
              <a:t>(</a:t>
            </a:r>
            <a:r>
              <a:rPr lang="en-AU" sz="2000" dirty="0">
                <a:solidFill>
                  <a:srgbClr val="00006D"/>
                </a:solidFill>
                <a:latin typeface="Menlo" panose="020B0609030804020204" pitchFamily="49" charset="0"/>
              </a:rPr>
              <a:t>self</a:t>
            </a:r>
            <a:r>
              <a:rPr lang="en-AU" sz="2000" dirty="0">
                <a:solidFill>
                  <a:srgbClr val="1F1F1F"/>
                </a:solidFill>
                <a:latin typeface="Menlo" panose="020B0609030804020204" pitchFamily="49" charset="0"/>
              </a:rPr>
              <a:t>, </a:t>
            </a:r>
            <a:r>
              <a:rPr lang="en-AU" sz="2000" dirty="0">
                <a:solidFill>
                  <a:srgbClr val="00006D"/>
                </a:solidFill>
                <a:latin typeface="Menlo" panose="020B0609030804020204" pitchFamily="49" charset="0"/>
              </a:rPr>
              <a:t>continuation</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client_call_details</a:t>
            </a:r>
            <a:r>
              <a:rPr lang="en-AU" sz="2000" dirty="0">
                <a:solidFill>
                  <a:srgbClr val="1F1F1F"/>
                </a:solidFill>
                <a:latin typeface="Menlo" panose="020B0609030804020204" pitchFamily="49" charset="0"/>
              </a:rPr>
              <a:t>, </a:t>
            </a:r>
            <a:r>
              <a:rPr lang="en-AU" sz="2000" dirty="0" err="1">
                <a:solidFill>
                  <a:srgbClr val="00006D"/>
                </a:solidFill>
                <a:latin typeface="Menlo" panose="020B0609030804020204" pitchFamily="49" charset="0"/>
              </a:rPr>
              <a:t>request_iterator</a:t>
            </a:r>
            <a:r>
              <a:rPr lang="en-AU" sz="2000" dirty="0">
                <a:solidFill>
                  <a:srgbClr val="1F1F1F"/>
                </a:solidFill>
                <a:latin typeface="Menlo" panose="020B0609030804020204" pitchFamily="49" charset="0"/>
              </a:rPr>
              <a:t>)</a:t>
            </a: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br>
              <a:rPr lang="en-AU" sz="2000" dirty="0">
                <a:solidFill>
                  <a:srgbClr val="1F1F1F"/>
                </a:solidFill>
                <a:latin typeface="Menlo" panose="020B0609030804020204" pitchFamily="49" charset="0"/>
              </a:rPr>
            </a:br>
            <a:endParaRPr lang="en-AU" sz="2000" dirty="0">
              <a:solidFill>
                <a:srgbClr val="1F1F1F"/>
              </a:solidFill>
              <a:latin typeface="Menlo" panose="020B0609030804020204" pitchFamily="49" charset="0"/>
            </a:endParaRPr>
          </a:p>
          <a:p>
            <a:endParaRPr lang="en-US" sz="2000" dirty="0"/>
          </a:p>
        </p:txBody>
      </p:sp>
    </p:spTree>
    <p:extLst>
      <p:ext uri="{BB962C8B-B14F-4D97-AF65-F5344CB8AC3E}">
        <p14:creationId xmlns:p14="http://schemas.microsoft.com/office/powerpoint/2010/main" val="2514964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112116" y="0"/>
            <a:ext cx="10515600" cy="1325563"/>
          </a:xfrm>
        </p:spPr>
        <p:txBody>
          <a:bodyPr/>
          <a:lstStyle/>
          <a:p>
            <a:r>
              <a:rPr lang="en-US" dirty="0"/>
              <a:t>Logging client-side interceptor</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39</a:t>
            </a:fld>
            <a:endParaRPr lang="en-US"/>
          </a:p>
        </p:txBody>
      </p:sp>
      <p:sp>
        <p:nvSpPr>
          <p:cNvPr id="3" name="TextBox 2">
            <a:extLst>
              <a:ext uri="{FF2B5EF4-FFF2-40B4-BE49-F238E27FC236}">
                <a16:creationId xmlns:a16="http://schemas.microsoft.com/office/drawing/2014/main" id="{0F66C0AC-D32F-3935-13CE-F4A3B843F199}"/>
              </a:ext>
            </a:extLst>
          </p:cNvPr>
          <p:cNvSpPr txBox="1"/>
          <p:nvPr/>
        </p:nvSpPr>
        <p:spPr>
          <a:xfrm>
            <a:off x="0" y="870478"/>
            <a:ext cx="13111282" cy="6001643"/>
          </a:xfrm>
          <a:prstGeom prst="rect">
            <a:avLst/>
          </a:prstGeom>
          <a:noFill/>
        </p:spPr>
        <p:txBody>
          <a:bodyPr wrap="square" rtlCol="0">
            <a:spAutoFit/>
          </a:bodyPr>
          <a:lstStyle/>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F3772"/>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4A10AE"/>
                </a:solidFill>
                <a:latin typeface="Menlo" panose="020B0609030804020204" pitchFamily="49" charset="0"/>
              </a:rPr>
              <a:t>intercept_stream_stream</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self</a:t>
            </a:r>
            <a:r>
              <a:rPr lang="en-AU" sz="2400" dirty="0" err="1">
                <a:solidFill>
                  <a:srgbClr val="1F1F1F"/>
                </a:solidFill>
                <a:latin typeface="Menlo" panose="020B0609030804020204" pitchFamily="49" charset="0"/>
              </a:rPr>
              <a:t>,</a:t>
            </a:r>
            <a:r>
              <a:rPr lang="en-AU" sz="2400" dirty="0" err="1">
                <a:solidFill>
                  <a:srgbClr val="00006D"/>
                </a:solidFill>
                <a:latin typeface="Menlo" panose="020B0609030804020204" pitchFamily="49" charset="0"/>
              </a:rPr>
              <a:t>continuation</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client_call_details</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request_iterator</a:t>
            </a:r>
            <a:endParaRPr lang="en-AU" sz="2400" dirty="0">
              <a:solidFill>
                <a:srgbClr val="00006D"/>
              </a:solidFill>
              <a:latin typeface="Menlo" panose="020B0609030804020204" pitchFamily="49" charset="0"/>
            </a:endParaRPr>
          </a:p>
          <a:p>
            <a:r>
              <a:rPr lang="en-AU" sz="2400" dirty="0">
                <a:solidFill>
                  <a:srgbClr val="00006D"/>
                </a:solidFill>
                <a:latin typeface="Menlo" panose="020B0609030804020204" pitchFamily="49" charset="0"/>
              </a:rPr>
              <a:t>    </a:t>
            </a:r>
            <a:r>
              <a:rPr lang="en-AU" sz="2400" dirty="0">
                <a:solidFill>
                  <a:srgbClr val="1F1F1F"/>
                </a:solidFill>
                <a:latin typeface="Menlo" panose="020B0609030804020204" pitchFamily="49" charset="0"/>
              </a:rPr>
              <a:t>):</a:t>
            </a:r>
          </a:p>
          <a:p>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response_it</a:t>
            </a:r>
            <a:r>
              <a:rPr lang="en-AU" sz="2400" dirty="0">
                <a:solidFill>
                  <a:srgbClr val="1F1F1F"/>
                </a:solidFill>
                <a:latin typeface="Menlo" panose="020B0609030804020204" pitchFamily="49" charset="0"/>
              </a:rPr>
              <a:t> = continuation(</a:t>
            </a: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client_call_details</a:t>
            </a:r>
            <a:r>
              <a:rPr lang="en-AU" sz="2400" dirty="0">
                <a:solidFill>
                  <a:srgbClr val="1F1F1F"/>
                </a:solidFill>
                <a:latin typeface="Menlo" panose="020B0609030804020204" pitchFamily="49" charset="0"/>
              </a:rPr>
              <a:t>, </a:t>
            </a:r>
          </a:p>
          <a:p>
            <a:r>
              <a:rPr lang="en-AU" sz="2400" dirty="0">
                <a:solidFill>
                  <a:srgbClr val="0F3772"/>
                </a:solidFill>
                <a:latin typeface="Menlo" panose="020B0609030804020204" pitchFamily="49" charset="0"/>
              </a:rPr>
              <a:t>             </a:t>
            </a:r>
            <a:r>
              <a:rPr lang="en-AU" sz="2400" dirty="0">
                <a:solidFill>
                  <a:srgbClr val="0F3772"/>
                </a:solidFill>
                <a:highlight>
                  <a:srgbClr val="FFFF00"/>
                </a:highlight>
                <a:latin typeface="Menlo" panose="020B0609030804020204" pitchFamily="49" charset="0"/>
              </a:rPr>
              <a:t>self</a:t>
            </a:r>
            <a:r>
              <a:rPr lang="en-AU" sz="2400" dirty="0">
                <a:solidFill>
                  <a:srgbClr val="1F1F1F"/>
                </a:solidFill>
                <a:highlight>
                  <a:srgbClr val="FFFF00"/>
                </a:highlight>
                <a:latin typeface="Menlo" panose="020B0609030804020204" pitchFamily="49" charset="0"/>
              </a:rPr>
              <a:t>._</a:t>
            </a:r>
            <a:r>
              <a:rPr lang="en-AU" sz="2400" dirty="0" err="1">
                <a:solidFill>
                  <a:srgbClr val="1F1F1F"/>
                </a:solidFill>
                <a:highlight>
                  <a:srgbClr val="FFFF00"/>
                </a:highlight>
                <a:latin typeface="Menlo" panose="020B0609030804020204" pitchFamily="49" charset="0"/>
              </a:rPr>
              <a:t>intercept_request_stream_msg</a:t>
            </a:r>
            <a:r>
              <a:rPr lang="en-AU" sz="2400" dirty="0">
                <a:solidFill>
                  <a:srgbClr val="1F1F1F"/>
                </a:solidFill>
                <a:highlight>
                  <a:srgbClr val="FFFF00"/>
                </a:highlight>
                <a:latin typeface="Menlo" panose="020B0609030804020204" pitchFamily="49" charset="0"/>
              </a:rPr>
              <a:t>(</a:t>
            </a:r>
            <a:r>
              <a:rPr lang="en-AU" sz="2400" dirty="0" err="1">
                <a:solidFill>
                  <a:srgbClr val="1F1F1F"/>
                </a:solidFill>
                <a:highlight>
                  <a:srgbClr val="FFFF00"/>
                </a:highlight>
                <a:latin typeface="Menlo" panose="020B0609030804020204" pitchFamily="49" charset="0"/>
              </a:rPr>
              <a:t>request_iterator</a:t>
            </a:r>
            <a:r>
              <a:rPr lang="en-AU" sz="2400" dirty="0">
                <a:solidFill>
                  <a:srgbClr val="1F1F1F"/>
                </a:solidFill>
                <a:highlight>
                  <a:srgbClr val="FFFF00"/>
                </a:highlight>
                <a:latin typeface="Menlo" panose="020B0609030804020204" pitchFamily="49" charset="0"/>
              </a:rPr>
              <a:t>)</a:t>
            </a: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A40F0D"/>
                </a:solidFill>
                <a:latin typeface="Menlo" panose="020B0609030804020204" pitchFamily="49" charset="0"/>
              </a:rPr>
              <a:t>yield from</a:t>
            </a:r>
            <a:r>
              <a:rPr lang="en-AU" sz="2400" dirty="0">
                <a:solidFill>
                  <a:srgbClr val="1F1F1F"/>
                </a:solidFill>
                <a:latin typeface="Menlo" panose="020B0609030804020204" pitchFamily="49" charset="0"/>
              </a:rPr>
              <a:t> </a:t>
            </a:r>
            <a:r>
              <a:rPr lang="en-AU" sz="2400" dirty="0">
                <a:solidFill>
                  <a:srgbClr val="0F3772"/>
                </a:solidFill>
                <a:highlight>
                  <a:srgbClr val="FFFF00"/>
                </a:highlight>
                <a:latin typeface="Menlo" panose="020B0609030804020204" pitchFamily="49" charset="0"/>
              </a:rPr>
              <a:t>self</a:t>
            </a:r>
            <a:r>
              <a:rPr lang="en-AU" sz="2400" dirty="0">
                <a:solidFill>
                  <a:srgbClr val="1F1F1F"/>
                </a:solidFill>
                <a:highlight>
                  <a:srgbClr val="FFFF00"/>
                </a:highlight>
                <a:latin typeface="Menlo" panose="020B0609030804020204" pitchFamily="49" charset="0"/>
              </a:rPr>
              <a:t>._</a:t>
            </a:r>
            <a:r>
              <a:rPr lang="en-AU" sz="2400" dirty="0" err="1">
                <a:solidFill>
                  <a:srgbClr val="1F1F1F"/>
                </a:solidFill>
                <a:highlight>
                  <a:srgbClr val="FFFF00"/>
                </a:highlight>
                <a:latin typeface="Menlo" panose="020B0609030804020204" pitchFamily="49" charset="0"/>
              </a:rPr>
              <a:t>intercept_response_stream_msg</a:t>
            </a:r>
            <a:r>
              <a:rPr lang="en-AU" sz="2400" dirty="0">
                <a:solidFill>
                  <a:srgbClr val="1F1F1F"/>
                </a:solidFill>
                <a:highlight>
                  <a:srgbClr val="FFFF00"/>
                </a:highlight>
                <a:latin typeface="Menlo" panose="020B0609030804020204" pitchFamily="49" charset="0"/>
              </a:rPr>
              <a:t>(</a:t>
            </a:r>
            <a:r>
              <a:rPr lang="en-AU" sz="2400" dirty="0" err="1">
                <a:solidFill>
                  <a:srgbClr val="1F1F1F"/>
                </a:solidFill>
                <a:highlight>
                  <a:srgbClr val="FFFF00"/>
                </a:highlight>
                <a:latin typeface="Menlo" panose="020B0609030804020204" pitchFamily="49" charset="0"/>
              </a:rPr>
              <a:t>response_it</a:t>
            </a:r>
            <a:r>
              <a:rPr lang="en-AU" sz="2400" dirty="0">
                <a:solidFill>
                  <a:srgbClr val="1F1F1F"/>
                </a:solidFill>
                <a:highlight>
                  <a:srgbClr val="FFFF00"/>
                </a:highlight>
                <a:latin typeface="Menlo" panose="020B0609030804020204" pitchFamily="49" charset="0"/>
              </a:rPr>
              <a:t>)</a:t>
            </a: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stream_duration</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time.time</a:t>
            </a:r>
            <a:r>
              <a:rPr lang="en-AU" sz="2400" dirty="0">
                <a:solidFill>
                  <a:srgbClr val="1F1F1F"/>
                </a:solidFill>
                <a:latin typeface="Menlo" panose="020B0609030804020204" pitchFamily="49" charset="0"/>
              </a:rPr>
              <a:t>() - </a:t>
            </a:r>
            <a:r>
              <a:rPr lang="en-AU" sz="2400" dirty="0" err="1">
                <a:solidFill>
                  <a:srgbClr val="0F3772"/>
                </a:solidFill>
                <a:latin typeface="Menlo" panose="020B0609030804020204" pitchFamily="49" charset="0"/>
              </a:rPr>
              <a:t>self</a:t>
            </a:r>
            <a:r>
              <a:rPr lang="en-AU" sz="2400" dirty="0" err="1">
                <a:solidFill>
                  <a:srgbClr val="1F1F1F"/>
                </a:solidFill>
                <a:latin typeface="Menlo" panose="020B0609030804020204" pitchFamily="49" charset="0"/>
              </a:rPr>
              <a:t>.stream_started</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4A10AE"/>
                </a:solidFill>
                <a:latin typeface="Menlo" panose="020B0609030804020204" pitchFamily="49" charset="0"/>
              </a:rPr>
              <a:t>print</a:t>
            </a:r>
            <a:r>
              <a:rPr lang="en-AU" sz="2400" dirty="0">
                <a:solidFill>
                  <a:srgbClr val="1F1F1F"/>
                </a:solidFill>
                <a:latin typeface="Menlo" panose="020B0609030804020204" pitchFamily="49" charset="0"/>
              </a:rPr>
              <a:t>(</a:t>
            </a:r>
            <a:r>
              <a:rPr lang="en-AU" sz="2400" dirty="0">
                <a:solidFill>
                  <a:srgbClr val="0F3772"/>
                </a:solidFill>
                <a:latin typeface="Menlo" panose="020B0609030804020204" pitchFamily="49" charset="0"/>
              </a:rPr>
              <a:t>"Stream duration: {0} </a:t>
            </a:r>
            <a:r>
              <a:rPr lang="en-AU" sz="2400" dirty="0" err="1">
                <a:solidFill>
                  <a:srgbClr val="0F3772"/>
                </a:solidFill>
                <a:latin typeface="Menlo" panose="020B0609030804020204" pitchFamily="49" charset="0"/>
              </a:rPr>
              <a:t>seconds"</a:t>
            </a:r>
            <a:r>
              <a:rPr lang="en-AU" sz="2400" dirty="0" err="1">
                <a:solidFill>
                  <a:srgbClr val="1F1F1F"/>
                </a:solidFill>
                <a:latin typeface="Menlo" panose="020B0609030804020204" pitchFamily="49" charset="0"/>
              </a:rPr>
              <a:t>.format</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stream_duration</a:t>
            </a:r>
            <a:r>
              <a:rPr lang="en-AU" sz="2400" dirty="0">
                <a:solidFill>
                  <a:srgbClr val="1F1F1F"/>
                </a:solidFill>
                <a:latin typeface="Menlo" panose="020B0609030804020204" pitchFamily="49" charset="0"/>
              </a:rPr>
              <a:t>))</a:t>
            </a:r>
          </a:p>
          <a:p>
            <a:endParaRPr lang="en-US" sz="2400" dirty="0"/>
          </a:p>
        </p:txBody>
      </p:sp>
    </p:spTree>
    <p:extLst>
      <p:ext uri="{BB962C8B-B14F-4D97-AF65-F5344CB8AC3E}">
        <p14:creationId xmlns:p14="http://schemas.microsoft.com/office/powerpoint/2010/main" val="121182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FFB2-3437-884D-9551-A60B1E83A4C2}"/>
              </a:ext>
            </a:extLst>
          </p:cNvPr>
          <p:cNvSpPr>
            <a:spLocks noGrp="1"/>
          </p:cNvSpPr>
          <p:nvPr>
            <p:ph type="title"/>
          </p:nvPr>
        </p:nvSpPr>
        <p:spPr/>
        <p:txBody>
          <a:bodyPr/>
          <a:lstStyle/>
          <a:p>
            <a:r>
              <a:rPr lang="en-US" dirty="0"/>
              <a:t>Origin of “middleware”</a:t>
            </a:r>
          </a:p>
        </p:txBody>
      </p:sp>
      <p:sp>
        <p:nvSpPr>
          <p:cNvPr id="3" name="Content Placeholder 2">
            <a:extLst>
              <a:ext uri="{FF2B5EF4-FFF2-40B4-BE49-F238E27FC236}">
                <a16:creationId xmlns:a16="http://schemas.microsoft.com/office/drawing/2014/main" id="{95EC739B-732A-3F45-85DA-231CE10B7195}"/>
              </a:ext>
            </a:extLst>
          </p:cNvPr>
          <p:cNvSpPr>
            <a:spLocks noGrp="1"/>
          </p:cNvSpPr>
          <p:nvPr>
            <p:ph idx="1"/>
          </p:nvPr>
        </p:nvSpPr>
        <p:spPr>
          <a:xfrm>
            <a:off x="1115568" y="2112264"/>
            <a:ext cx="10168128" cy="3694176"/>
          </a:xfrm>
        </p:spPr>
        <p:txBody>
          <a:bodyPr/>
          <a:lstStyle/>
          <a:p>
            <a:pPr marL="0" indent="0">
              <a:buNone/>
            </a:pPr>
            <a:r>
              <a:rPr lang="en-US" dirty="0"/>
              <a:t>Usage in computing as early as 1968</a:t>
            </a:r>
          </a:p>
          <a:p>
            <a:pPr marL="0" indent="0">
              <a:buNone/>
            </a:pPr>
            <a:endParaRPr lang="en-US" dirty="0"/>
          </a:p>
          <a:p>
            <a:pPr marL="0" indent="0">
              <a:buNone/>
            </a:pPr>
            <a:r>
              <a:rPr lang="en-US" dirty="0"/>
              <a:t>“</a:t>
            </a:r>
            <a:r>
              <a:rPr lang="en-AU" i="1" dirty="0"/>
              <a:t>..middleware can be described as the dash ("-") in client-server, or the -to- in peer-to-peer.</a:t>
            </a:r>
            <a:r>
              <a:rPr lang="en-AU" dirty="0"/>
              <a:t>” – </a:t>
            </a:r>
          </a:p>
          <a:p>
            <a:pPr marL="0" indent="0">
              <a:buNone/>
            </a:pPr>
            <a:endParaRPr lang="en-AU" dirty="0"/>
          </a:p>
          <a:p>
            <a:pPr marL="0" indent="0">
              <a:buNone/>
            </a:pPr>
            <a:r>
              <a:rPr lang="en-AU" dirty="0" err="1"/>
              <a:t>Etzkorn</a:t>
            </a:r>
            <a:r>
              <a:rPr lang="en-AU" dirty="0"/>
              <a:t>, L. H. (2017). Introduction to Middleware: Web Services, Object Components, and Cloud Computing. CRC Press.</a:t>
            </a:r>
          </a:p>
        </p:txBody>
      </p:sp>
      <p:pic>
        <p:nvPicPr>
          <p:cNvPr id="4" name="Content Placeholder 4">
            <a:extLst>
              <a:ext uri="{FF2B5EF4-FFF2-40B4-BE49-F238E27FC236}">
                <a16:creationId xmlns:a16="http://schemas.microsoft.com/office/drawing/2014/main" id="{A7EA4E20-E106-3BFA-4B01-0F3D6D9DD4CA}"/>
              </a:ext>
            </a:extLst>
          </p:cNvPr>
          <p:cNvPicPr>
            <a:picLocks noChangeAspect="1"/>
          </p:cNvPicPr>
          <p:nvPr/>
        </p:nvPicPr>
        <p:blipFill>
          <a:blip r:embed="rId3"/>
          <a:stretch>
            <a:fillRect/>
          </a:stretch>
        </p:blipFill>
        <p:spPr>
          <a:xfrm>
            <a:off x="6867569" y="753683"/>
            <a:ext cx="4966257" cy="2049152"/>
          </a:xfrm>
          <a:prstGeom prst="rect">
            <a:avLst/>
          </a:prstGeom>
        </p:spPr>
      </p:pic>
      <p:sp>
        <p:nvSpPr>
          <p:cNvPr id="5" name="Footer Placeholder 4">
            <a:extLst>
              <a:ext uri="{FF2B5EF4-FFF2-40B4-BE49-F238E27FC236}">
                <a16:creationId xmlns:a16="http://schemas.microsoft.com/office/drawing/2014/main" id="{94CC2F73-A541-5BA1-27FC-5A27CBFC5EFC}"/>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6448C522-6060-E846-D886-EA66E932219C}"/>
              </a:ext>
            </a:extLst>
          </p:cNvPr>
          <p:cNvSpPr>
            <a:spLocks noGrp="1"/>
          </p:cNvSpPr>
          <p:nvPr>
            <p:ph type="sldNum" sz="quarter" idx="12"/>
          </p:nvPr>
        </p:nvSpPr>
        <p:spPr/>
        <p:txBody>
          <a:bodyPr/>
          <a:lstStyle/>
          <a:p>
            <a:fld id="{B2DC25EE-239B-4C5F-AAD1-255A7D5F1EE2}" type="slidenum">
              <a:rPr lang="en-US" smtClean="0"/>
              <a:t>4</a:t>
            </a:fld>
            <a:endParaRPr lang="en-US"/>
          </a:p>
        </p:txBody>
      </p:sp>
    </p:spTree>
    <p:extLst>
      <p:ext uri="{BB962C8B-B14F-4D97-AF65-F5344CB8AC3E}">
        <p14:creationId xmlns:p14="http://schemas.microsoft.com/office/powerpoint/2010/main" val="582807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B2F-7805-3422-5621-22D5B4D7773A}"/>
              </a:ext>
            </a:extLst>
          </p:cNvPr>
          <p:cNvSpPr>
            <a:spLocks noGrp="1"/>
          </p:cNvSpPr>
          <p:nvPr>
            <p:ph type="title"/>
          </p:nvPr>
        </p:nvSpPr>
        <p:spPr>
          <a:xfrm>
            <a:off x="112116" y="0"/>
            <a:ext cx="10515600" cy="1325563"/>
          </a:xfrm>
        </p:spPr>
        <p:txBody>
          <a:bodyPr/>
          <a:lstStyle/>
          <a:p>
            <a:r>
              <a:rPr lang="en-US" dirty="0"/>
              <a:t>Logging client-side interceptor</a:t>
            </a:r>
          </a:p>
        </p:txBody>
      </p:sp>
      <p:sp>
        <p:nvSpPr>
          <p:cNvPr id="4" name="Footer Placeholder 3">
            <a:extLst>
              <a:ext uri="{FF2B5EF4-FFF2-40B4-BE49-F238E27FC236}">
                <a16:creationId xmlns:a16="http://schemas.microsoft.com/office/drawing/2014/main" id="{986876CB-1081-31FF-F76E-A86977443023}"/>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6592E9B2-FD25-8B09-C68D-2DD1367A9F1A}"/>
              </a:ext>
            </a:extLst>
          </p:cNvPr>
          <p:cNvSpPr>
            <a:spLocks noGrp="1"/>
          </p:cNvSpPr>
          <p:nvPr>
            <p:ph type="sldNum" sz="quarter" idx="12"/>
          </p:nvPr>
        </p:nvSpPr>
        <p:spPr/>
        <p:txBody>
          <a:bodyPr/>
          <a:lstStyle/>
          <a:p>
            <a:fld id="{B2DC25EE-239B-4C5F-AAD1-255A7D5F1EE2}" type="slidenum">
              <a:rPr lang="en-US" smtClean="0"/>
              <a:t>40</a:t>
            </a:fld>
            <a:endParaRPr lang="en-US"/>
          </a:p>
        </p:txBody>
      </p:sp>
      <p:sp>
        <p:nvSpPr>
          <p:cNvPr id="3" name="TextBox 2">
            <a:extLst>
              <a:ext uri="{FF2B5EF4-FFF2-40B4-BE49-F238E27FC236}">
                <a16:creationId xmlns:a16="http://schemas.microsoft.com/office/drawing/2014/main" id="{0F66C0AC-D32F-3935-13CE-F4A3B843F199}"/>
              </a:ext>
            </a:extLst>
          </p:cNvPr>
          <p:cNvSpPr txBox="1"/>
          <p:nvPr/>
        </p:nvSpPr>
        <p:spPr>
          <a:xfrm>
            <a:off x="0" y="1316472"/>
            <a:ext cx="13111282" cy="3785652"/>
          </a:xfrm>
          <a:prstGeom prst="rect">
            <a:avLst/>
          </a:prstGeom>
          <a:noFill/>
        </p:spPr>
        <p:txBody>
          <a:bodyPr wrap="square" rtlCol="0">
            <a:spAutoFit/>
          </a:bodyPr>
          <a:lstStyle/>
          <a:p>
            <a:r>
              <a:rPr lang="en-AU" sz="2400" dirty="0">
                <a:solidFill>
                  <a:srgbClr val="0F3772"/>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4A10AE"/>
                </a:solidFill>
                <a:latin typeface="Menlo" panose="020B0609030804020204" pitchFamily="49" charset="0"/>
              </a:rPr>
              <a:t>_</a:t>
            </a:r>
            <a:r>
              <a:rPr lang="en-AU" sz="2400" dirty="0" err="1">
                <a:solidFill>
                  <a:srgbClr val="4A10AE"/>
                </a:solidFill>
                <a:latin typeface="Menlo" panose="020B0609030804020204" pitchFamily="49" charset="0"/>
              </a:rPr>
              <a:t>intercept_request_stream_msg</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request_iterator</a:t>
            </a:r>
            <a:r>
              <a:rPr lang="en-AU" sz="2400" dirty="0">
                <a:solidFill>
                  <a:srgbClr val="1F1F1F"/>
                </a:solidFill>
                <a:latin typeface="Menlo" panose="020B0609030804020204" pitchFamily="49" charset="0"/>
              </a:rPr>
              <a:t>):</a:t>
            </a:r>
            <a:endParaRPr lang="en-AU" sz="2400" dirty="0">
              <a:solidFill>
                <a:srgbClr val="4A10AE"/>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A40F0D"/>
                </a:solidFill>
                <a:latin typeface="Menlo" panose="020B0609030804020204" pitchFamily="49" charset="0"/>
              </a:rPr>
              <a:t>for</a:t>
            </a:r>
            <a:r>
              <a:rPr lang="en-AU" sz="2400" dirty="0">
                <a:solidFill>
                  <a:srgbClr val="1F1F1F"/>
                </a:solidFill>
                <a:latin typeface="Menlo" panose="020B0609030804020204" pitchFamily="49" charset="0"/>
              </a:rPr>
              <a:t> r </a:t>
            </a:r>
            <a:r>
              <a:rPr lang="en-AU" sz="2400" dirty="0">
                <a:solidFill>
                  <a:srgbClr val="A40F0D"/>
                </a:solidFill>
                <a:latin typeface="Menlo" panose="020B0609030804020204" pitchFamily="49" charset="0"/>
              </a:rPr>
              <a:t>in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request_iterator</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4A10AE"/>
                </a:solidFill>
                <a:latin typeface="Menlo" panose="020B0609030804020204" pitchFamily="49" charset="0"/>
              </a:rPr>
              <a:t>print</a:t>
            </a:r>
            <a:r>
              <a:rPr lang="en-AU" sz="2400" dirty="0">
                <a:solidFill>
                  <a:srgbClr val="1F1F1F"/>
                </a:solidFill>
                <a:latin typeface="Menlo" panose="020B0609030804020204" pitchFamily="49" charset="0"/>
              </a:rPr>
              <a:t>(</a:t>
            </a:r>
            <a:r>
              <a:rPr lang="en-AU" sz="2400" dirty="0">
                <a:solidFill>
                  <a:srgbClr val="0F3772"/>
                </a:solidFill>
                <a:latin typeface="Menlo" panose="020B0609030804020204" pitchFamily="49" charset="0"/>
              </a:rPr>
              <a:t>"Streaming request"</a:t>
            </a:r>
            <a:r>
              <a:rPr lang="en-AU" sz="2400" dirty="0">
                <a:solidFill>
                  <a:srgbClr val="1F1F1F"/>
                </a:solidFill>
                <a:latin typeface="Menlo" panose="020B0609030804020204" pitchFamily="49" charset="0"/>
              </a:rPr>
              <a:t>)</a:t>
            </a:r>
            <a:endParaRPr lang="en-AU" sz="2400" dirty="0">
              <a:solidFill>
                <a:srgbClr val="0F377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A40F0D"/>
                </a:solidFill>
                <a:latin typeface="Menlo" panose="020B0609030804020204" pitchFamily="49" charset="0"/>
              </a:rPr>
              <a:t>yield</a:t>
            </a:r>
            <a:r>
              <a:rPr lang="en-AU" sz="2400" dirty="0">
                <a:solidFill>
                  <a:srgbClr val="1F1F1F"/>
                </a:solidFill>
                <a:latin typeface="Menlo" panose="020B0609030804020204" pitchFamily="49" charset="0"/>
              </a:rPr>
              <a:t> r</a:t>
            </a: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a:solidFill>
                  <a:srgbClr val="0F3772"/>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4A10AE"/>
                </a:solidFill>
                <a:latin typeface="Menlo" panose="020B0609030804020204" pitchFamily="49" charset="0"/>
              </a:rPr>
              <a:t>_</a:t>
            </a:r>
            <a:r>
              <a:rPr lang="en-AU" sz="2400" dirty="0" err="1">
                <a:solidFill>
                  <a:srgbClr val="4A10AE"/>
                </a:solidFill>
                <a:latin typeface="Menlo" panose="020B0609030804020204" pitchFamily="49" charset="0"/>
              </a:rPr>
              <a:t>intercept_response_stream_msg</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response_iterator</a:t>
            </a:r>
            <a:r>
              <a:rPr lang="en-AU" sz="2400" dirty="0">
                <a:solidFill>
                  <a:srgbClr val="1F1F1F"/>
                </a:solidFill>
                <a:latin typeface="Menlo" panose="020B0609030804020204" pitchFamily="49" charset="0"/>
              </a:rPr>
              <a:t>):</a:t>
            </a:r>
            <a:endParaRPr lang="en-AU" sz="2400" dirty="0">
              <a:solidFill>
                <a:srgbClr val="4A10AE"/>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A40F0D"/>
                </a:solidFill>
                <a:latin typeface="Menlo" panose="020B0609030804020204" pitchFamily="49" charset="0"/>
              </a:rPr>
              <a:t>for</a:t>
            </a:r>
            <a:r>
              <a:rPr lang="en-AU" sz="2400" dirty="0">
                <a:solidFill>
                  <a:srgbClr val="1F1F1F"/>
                </a:solidFill>
                <a:latin typeface="Menlo" panose="020B0609030804020204" pitchFamily="49" charset="0"/>
              </a:rPr>
              <a:t> r </a:t>
            </a:r>
            <a:r>
              <a:rPr lang="en-AU" sz="2400" dirty="0">
                <a:solidFill>
                  <a:srgbClr val="A40F0D"/>
                </a:solidFill>
                <a:latin typeface="Menlo" panose="020B0609030804020204" pitchFamily="49" charset="0"/>
              </a:rPr>
              <a:t>in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response_iterator</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4A10AE"/>
                </a:solidFill>
                <a:latin typeface="Menlo" panose="020B0609030804020204" pitchFamily="49" charset="0"/>
              </a:rPr>
              <a:t>print</a:t>
            </a:r>
            <a:r>
              <a:rPr lang="en-AU" sz="2400" dirty="0">
                <a:solidFill>
                  <a:srgbClr val="1F1F1F"/>
                </a:solidFill>
                <a:latin typeface="Menlo" panose="020B0609030804020204" pitchFamily="49" charset="0"/>
              </a:rPr>
              <a:t>(</a:t>
            </a:r>
            <a:r>
              <a:rPr lang="en-AU" sz="2400" dirty="0">
                <a:solidFill>
                  <a:srgbClr val="0F3772"/>
                </a:solidFill>
                <a:latin typeface="Menlo" panose="020B0609030804020204" pitchFamily="49" charset="0"/>
              </a:rPr>
              <a:t>"Streaming response"</a:t>
            </a:r>
            <a:r>
              <a:rPr lang="en-AU" sz="2400" dirty="0">
                <a:solidFill>
                  <a:srgbClr val="1F1F1F"/>
                </a:solidFill>
                <a:latin typeface="Menlo" panose="020B0609030804020204" pitchFamily="49" charset="0"/>
              </a:rPr>
              <a:t>)</a:t>
            </a:r>
            <a:endParaRPr lang="en-AU" sz="2400" dirty="0">
              <a:solidFill>
                <a:srgbClr val="0F377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A40F0D"/>
                </a:solidFill>
                <a:latin typeface="Menlo" panose="020B0609030804020204" pitchFamily="49" charset="0"/>
              </a:rPr>
              <a:t>yield</a:t>
            </a:r>
            <a:r>
              <a:rPr lang="en-AU" sz="2400" dirty="0">
                <a:solidFill>
                  <a:srgbClr val="1F1F1F"/>
                </a:solidFill>
                <a:latin typeface="Menlo" panose="020B0609030804020204" pitchFamily="49" charset="0"/>
              </a:rPr>
              <a:t> r</a:t>
            </a:r>
          </a:p>
        </p:txBody>
      </p:sp>
    </p:spTree>
    <p:extLst>
      <p:ext uri="{BB962C8B-B14F-4D97-AF65-F5344CB8AC3E}">
        <p14:creationId xmlns:p14="http://schemas.microsoft.com/office/powerpoint/2010/main" val="521072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F55B-9F2F-2AB6-3E4F-41EF5BE4167A}"/>
              </a:ext>
            </a:extLst>
          </p:cNvPr>
          <p:cNvSpPr>
            <a:spLocks noGrp="1"/>
          </p:cNvSpPr>
          <p:nvPr>
            <p:ph type="title"/>
          </p:nvPr>
        </p:nvSpPr>
        <p:spPr>
          <a:xfrm>
            <a:off x="481263" y="289243"/>
            <a:ext cx="10515600" cy="1325563"/>
          </a:xfrm>
        </p:spPr>
        <p:txBody>
          <a:bodyPr/>
          <a:lstStyle/>
          <a:p>
            <a:r>
              <a:rPr lang="en-US" dirty="0"/>
              <a:t>Client-side logs</a:t>
            </a:r>
          </a:p>
        </p:txBody>
      </p:sp>
      <p:sp>
        <p:nvSpPr>
          <p:cNvPr id="4" name="Footer Placeholder 3">
            <a:extLst>
              <a:ext uri="{FF2B5EF4-FFF2-40B4-BE49-F238E27FC236}">
                <a16:creationId xmlns:a16="http://schemas.microsoft.com/office/drawing/2014/main" id="{BCF6C49C-BFB0-927F-85CE-129C0E098670}"/>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BDD8380D-B950-F420-541D-137510803B1F}"/>
              </a:ext>
            </a:extLst>
          </p:cNvPr>
          <p:cNvSpPr>
            <a:spLocks noGrp="1"/>
          </p:cNvSpPr>
          <p:nvPr>
            <p:ph type="sldNum" sz="quarter" idx="12"/>
          </p:nvPr>
        </p:nvSpPr>
        <p:spPr/>
        <p:txBody>
          <a:bodyPr/>
          <a:lstStyle/>
          <a:p>
            <a:fld id="{B2DC25EE-239B-4C5F-AAD1-255A7D5F1EE2}" type="slidenum">
              <a:rPr lang="en-US" smtClean="0"/>
              <a:t>41</a:t>
            </a:fld>
            <a:endParaRPr lang="en-US"/>
          </a:p>
        </p:txBody>
      </p:sp>
      <p:sp>
        <p:nvSpPr>
          <p:cNvPr id="6" name="TextBox 5">
            <a:extLst>
              <a:ext uri="{FF2B5EF4-FFF2-40B4-BE49-F238E27FC236}">
                <a16:creationId xmlns:a16="http://schemas.microsoft.com/office/drawing/2014/main" id="{D441BB97-CE61-2609-AB7D-CF0690F3DDA7}"/>
              </a:ext>
            </a:extLst>
          </p:cNvPr>
          <p:cNvSpPr txBox="1"/>
          <p:nvPr/>
        </p:nvSpPr>
        <p:spPr>
          <a:xfrm>
            <a:off x="481263" y="1392030"/>
            <a:ext cx="12271308" cy="4524315"/>
          </a:xfrm>
          <a:prstGeom prst="rect">
            <a:avLst/>
          </a:prstGeom>
          <a:noFill/>
        </p:spPr>
        <p:txBody>
          <a:bodyPr wrap="none" rtlCol="0">
            <a:spAutoFit/>
          </a:bodyPr>
          <a:lstStyle/>
          <a:p>
            <a:r>
              <a:rPr lang="en-US" sz="2400" dirty="0">
                <a:highlight>
                  <a:srgbClr val="FFFF00"/>
                </a:highlight>
                <a:latin typeface="Menlo" panose="020B0609030804020204" pitchFamily="49" charset="0"/>
                <a:ea typeface="Menlo" panose="020B0609030804020204" pitchFamily="49" charset="0"/>
                <a:cs typeface="Menlo" panose="020B0609030804020204" pitchFamily="49" charset="0"/>
              </a:rPr>
              <a:t>Call details _</a:t>
            </a:r>
            <a:r>
              <a:rPr lang="en-US" sz="2400" dirty="0" err="1">
                <a:highlight>
                  <a:srgbClr val="FFFF00"/>
                </a:highlight>
                <a:latin typeface="Menlo" panose="020B0609030804020204" pitchFamily="49" charset="0"/>
                <a:ea typeface="Menlo" panose="020B0609030804020204" pitchFamily="49" charset="0"/>
                <a:cs typeface="Menlo" panose="020B0609030804020204" pitchFamily="49" charset="0"/>
              </a:rPr>
              <a:t>ClientCallDetails</a:t>
            </a:r>
            <a:r>
              <a:rPr lang="en-US" sz="2400" dirty="0">
                <a:highlight>
                  <a:srgbClr val="FFFF00"/>
                </a:highlight>
                <a:latin typeface="Menlo" panose="020B0609030804020204" pitchFamily="49" charset="0"/>
                <a:ea typeface="Menlo" panose="020B0609030804020204" pitchFamily="49" charset="0"/>
                <a:cs typeface="Menlo" panose="020B0609030804020204" pitchFamily="49" charset="0"/>
              </a:rPr>
              <a:t>(method='/Identity/</a:t>
            </a:r>
            <a:r>
              <a:rPr lang="en-US" sz="2400" dirty="0" err="1">
                <a:highlight>
                  <a:srgbClr val="FFFF00"/>
                </a:highlight>
                <a:latin typeface="Menlo" panose="020B0609030804020204" pitchFamily="49" charset="0"/>
                <a:ea typeface="Menlo" panose="020B0609030804020204" pitchFamily="49" charset="0"/>
                <a:cs typeface="Menlo" panose="020B0609030804020204" pitchFamily="49" charset="0"/>
              </a:rPr>
              <a:t>ExpireToken</a:t>
            </a:r>
            <a:r>
              <a:rPr lang="en-US" sz="2400" dirty="0">
                <a:highlight>
                  <a:srgbClr val="FFFF00"/>
                </a:highlight>
                <a:latin typeface="Menlo" panose="020B0609030804020204" pitchFamily="49" charset="0"/>
                <a:ea typeface="Menlo" panose="020B0609030804020204" pitchFamily="49" charset="0"/>
                <a:cs typeface="Menlo" panose="020B0609030804020204" pitchFamily="49" charset="0"/>
              </a:rPr>
              <a:t>’..)</a:t>
            </a:r>
          </a:p>
          <a:p>
            <a:endParaRPr lang="en-US" sz="2400" dirty="0">
              <a:latin typeface="Menlo" panose="020B0609030804020204" pitchFamily="49" charset="0"/>
              <a:ea typeface="Menlo" panose="020B0609030804020204" pitchFamily="49" charset="0"/>
              <a:cs typeface="Menlo" panose="020B0609030804020204" pitchFamily="49" charset="0"/>
            </a:endParaRPr>
          </a:p>
          <a:p>
            <a:r>
              <a:rPr lang="en-US" sz="2400" dirty="0">
                <a:latin typeface="Menlo" panose="020B0609030804020204" pitchFamily="49" charset="0"/>
                <a:ea typeface="Menlo" panose="020B0609030804020204" pitchFamily="49" charset="0"/>
                <a:cs typeface="Menlo" panose="020B0609030804020204" pitchFamily="49" charset="0"/>
              </a:rPr>
              <a:t>Streaming request</a:t>
            </a:r>
          </a:p>
          <a:p>
            <a:r>
              <a:rPr lang="en-US" sz="2400" dirty="0">
                <a:latin typeface="Menlo" panose="020B0609030804020204" pitchFamily="49" charset="0"/>
                <a:ea typeface="Menlo" panose="020B0609030804020204" pitchFamily="49" charset="0"/>
                <a:cs typeface="Menlo" panose="020B0609030804020204" pitchFamily="49" charset="0"/>
              </a:rPr>
              <a:t>Streaming response</a:t>
            </a:r>
          </a:p>
          <a:p>
            <a:endParaRPr lang="en-US" sz="2400" dirty="0">
              <a:latin typeface="Menlo" panose="020B0609030804020204" pitchFamily="49" charset="0"/>
              <a:ea typeface="Menlo" panose="020B0609030804020204" pitchFamily="49" charset="0"/>
              <a:cs typeface="Menlo" panose="020B0609030804020204" pitchFamily="49" charset="0"/>
            </a:endParaRPr>
          </a:p>
          <a:p>
            <a:r>
              <a:rPr lang="en-US" sz="2400" dirty="0">
                <a:latin typeface="Menlo" panose="020B0609030804020204" pitchFamily="49" charset="0"/>
                <a:ea typeface="Menlo" panose="020B0609030804020204" pitchFamily="49" charset="0"/>
                <a:cs typeface="Menlo" panose="020B0609030804020204" pitchFamily="49" charset="0"/>
              </a:rPr>
              <a:t>Streaming request</a:t>
            </a:r>
          </a:p>
          <a:p>
            <a:r>
              <a:rPr lang="en-US" sz="2400" dirty="0">
                <a:latin typeface="Menlo" panose="020B0609030804020204" pitchFamily="49" charset="0"/>
                <a:ea typeface="Menlo" panose="020B0609030804020204" pitchFamily="49" charset="0"/>
                <a:cs typeface="Menlo" panose="020B0609030804020204" pitchFamily="49" charset="0"/>
              </a:rPr>
              <a:t>Streaming response</a:t>
            </a:r>
          </a:p>
          <a:p>
            <a:endParaRPr lang="en-US" sz="2400" dirty="0">
              <a:latin typeface="Menlo" panose="020B0609030804020204" pitchFamily="49" charset="0"/>
              <a:ea typeface="Menlo" panose="020B0609030804020204" pitchFamily="49" charset="0"/>
              <a:cs typeface="Menlo" panose="020B0609030804020204" pitchFamily="49" charset="0"/>
            </a:endParaRPr>
          </a:p>
          <a:p>
            <a:r>
              <a:rPr lang="en-US" sz="2400" dirty="0">
                <a:latin typeface="Menlo" panose="020B0609030804020204" pitchFamily="49" charset="0"/>
                <a:ea typeface="Menlo" panose="020B0609030804020204" pitchFamily="49" charset="0"/>
                <a:cs typeface="Menlo" panose="020B0609030804020204" pitchFamily="49" charset="0"/>
              </a:rPr>
              <a:t>Streaming request</a:t>
            </a:r>
          </a:p>
          <a:p>
            <a:r>
              <a:rPr lang="en-US" sz="2400" dirty="0">
                <a:latin typeface="Menlo" panose="020B0609030804020204" pitchFamily="49" charset="0"/>
                <a:ea typeface="Menlo" panose="020B0609030804020204" pitchFamily="49" charset="0"/>
                <a:cs typeface="Menlo" panose="020B0609030804020204" pitchFamily="49" charset="0"/>
              </a:rPr>
              <a:t>Streaming response</a:t>
            </a:r>
          </a:p>
          <a:p>
            <a:endParaRPr lang="en-US" sz="2400" dirty="0">
              <a:latin typeface="Menlo" panose="020B0609030804020204" pitchFamily="49" charset="0"/>
              <a:ea typeface="Menlo" panose="020B0609030804020204" pitchFamily="49" charset="0"/>
              <a:cs typeface="Menlo" panose="020B0609030804020204" pitchFamily="49" charset="0"/>
            </a:endParaRPr>
          </a:p>
          <a:p>
            <a:r>
              <a:rPr lang="en-US" sz="2400" dirty="0">
                <a:highlight>
                  <a:srgbClr val="FFFF00"/>
                </a:highlight>
                <a:latin typeface="Menlo" panose="020B0609030804020204" pitchFamily="49" charset="0"/>
                <a:ea typeface="Menlo" panose="020B0609030804020204" pitchFamily="49" charset="0"/>
                <a:cs typeface="Menlo" panose="020B0609030804020204" pitchFamily="49" charset="0"/>
              </a:rPr>
              <a:t>3.0214710235595703</a:t>
            </a:r>
          </a:p>
        </p:txBody>
      </p:sp>
    </p:spTree>
    <p:extLst>
      <p:ext uri="{BB962C8B-B14F-4D97-AF65-F5344CB8AC3E}">
        <p14:creationId xmlns:p14="http://schemas.microsoft.com/office/powerpoint/2010/main" val="3573530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7991-E76C-D848-A95D-2CF0561B860E}"/>
              </a:ext>
            </a:extLst>
          </p:cNvPr>
          <p:cNvSpPr>
            <a:spLocks noGrp="1"/>
          </p:cNvSpPr>
          <p:nvPr>
            <p:ph type="title"/>
          </p:nvPr>
        </p:nvSpPr>
        <p:spPr>
          <a:xfrm>
            <a:off x="841248" y="334644"/>
            <a:ext cx="10509504" cy="1076914"/>
          </a:xfrm>
        </p:spPr>
        <p:txBody>
          <a:bodyPr anchor="ctr">
            <a:normAutofit/>
          </a:bodyPr>
          <a:lstStyle/>
          <a:p>
            <a:r>
              <a:rPr lang="en-US" dirty="0"/>
              <a:t>Key takeaways</a:t>
            </a:r>
          </a:p>
        </p:txBody>
      </p:sp>
      <p:graphicFrame>
        <p:nvGraphicFramePr>
          <p:cNvPr id="15" name="Content Placeholder 2">
            <a:extLst>
              <a:ext uri="{FF2B5EF4-FFF2-40B4-BE49-F238E27FC236}">
                <a16:creationId xmlns:a16="http://schemas.microsoft.com/office/drawing/2014/main" id="{B41804B2-6DDB-0F5E-1DF3-4A5E16203B48}"/>
              </a:ext>
            </a:extLst>
          </p:cNvPr>
          <p:cNvGraphicFramePr>
            <a:graphicFrameLocks noGrp="1"/>
          </p:cNvGraphicFramePr>
          <p:nvPr>
            <p:ph idx="1"/>
            <p:extLst>
              <p:ext uri="{D42A27DB-BD31-4B8C-83A1-F6EECF244321}">
                <p14:modId xmlns:p14="http://schemas.microsoft.com/office/powerpoint/2010/main" val="4013613473"/>
              </p:ext>
            </p:extLst>
          </p:nvPr>
        </p:nvGraphicFramePr>
        <p:xfrm>
          <a:off x="405062" y="1616242"/>
          <a:ext cx="11494169"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5A3A1A78-E9A5-DC89-8DF8-02E826F12C6B}"/>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DFFD8DB2-DDC3-4DCE-DB9C-86E704525680}"/>
              </a:ext>
            </a:extLst>
          </p:cNvPr>
          <p:cNvSpPr>
            <a:spLocks noGrp="1"/>
          </p:cNvSpPr>
          <p:nvPr>
            <p:ph type="sldNum" sz="quarter" idx="12"/>
          </p:nvPr>
        </p:nvSpPr>
        <p:spPr/>
        <p:txBody>
          <a:bodyPr/>
          <a:lstStyle/>
          <a:p>
            <a:fld id="{B2DC25EE-239B-4C5F-AAD1-255A7D5F1EE2}" type="slidenum">
              <a:rPr lang="en-US" smtClean="0"/>
              <a:t>42</a:t>
            </a:fld>
            <a:endParaRPr lang="en-US"/>
          </a:p>
        </p:txBody>
      </p:sp>
    </p:spTree>
    <p:extLst>
      <p:ext uri="{BB962C8B-B14F-4D97-AF65-F5344CB8AC3E}">
        <p14:creationId xmlns:p14="http://schemas.microsoft.com/office/powerpoint/2010/main" val="1970712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4E92-A783-184A-9AB5-DB01AD1D7B04}"/>
              </a:ext>
            </a:extLst>
          </p:cNvPr>
          <p:cNvSpPr>
            <a:spLocks noGrp="1"/>
          </p:cNvSpPr>
          <p:nvPr>
            <p:ph type="title"/>
          </p:nvPr>
        </p:nvSpPr>
        <p:spPr>
          <a:xfrm>
            <a:off x="514251" y="229992"/>
            <a:ext cx="7065644" cy="1243584"/>
          </a:xfrm>
        </p:spPr>
        <p:txBody>
          <a:bodyPr>
            <a:normAutofit/>
          </a:bodyPr>
          <a:lstStyle/>
          <a:p>
            <a:r>
              <a:rPr lang="en-US" sz="3400" dirty="0"/>
              <a:t>Check out my </a:t>
            </a:r>
            <a:r>
              <a:rPr lang="en-US" sz="3400" dirty="0" err="1"/>
              <a:t>PyCon</a:t>
            </a:r>
            <a:r>
              <a:rPr lang="en-US" sz="3400" dirty="0"/>
              <a:t> US 2022 Talk!</a:t>
            </a:r>
          </a:p>
        </p:txBody>
      </p:sp>
      <p:sp>
        <p:nvSpPr>
          <p:cNvPr id="3" name="Content Placeholder 2">
            <a:extLst>
              <a:ext uri="{FF2B5EF4-FFF2-40B4-BE49-F238E27FC236}">
                <a16:creationId xmlns:a16="http://schemas.microsoft.com/office/drawing/2014/main" id="{49D28D54-3EC1-1548-9163-58957E52A211}"/>
              </a:ext>
            </a:extLst>
          </p:cNvPr>
          <p:cNvSpPr>
            <a:spLocks noGrp="1"/>
          </p:cNvSpPr>
          <p:nvPr>
            <p:ph idx="1"/>
          </p:nvPr>
        </p:nvSpPr>
        <p:spPr>
          <a:xfrm>
            <a:off x="277609" y="2874561"/>
            <a:ext cx="6792067" cy="3664351"/>
          </a:xfrm>
        </p:spPr>
        <p:txBody>
          <a:bodyPr>
            <a:normAutofit lnSpcReduction="10000"/>
          </a:bodyPr>
          <a:lstStyle/>
          <a:p>
            <a:pPr marL="457200" lvl="1" indent="0">
              <a:buNone/>
            </a:pPr>
            <a:r>
              <a:rPr lang="en-US" sz="3200" dirty="0"/>
              <a:t>Using middleware to:</a:t>
            </a:r>
          </a:p>
          <a:p>
            <a:pPr lvl="1">
              <a:buFontTx/>
              <a:buChar char="-"/>
            </a:pPr>
            <a:endParaRPr lang="en-US" sz="3200" dirty="0"/>
          </a:p>
          <a:p>
            <a:pPr lvl="1">
              <a:buFontTx/>
              <a:buChar char="-"/>
            </a:pPr>
            <a:r>
              <a:rPr lang="en-US" sz="3200" dirty="0"/>
              <a:t>Migrate between WSGI frameworks</a:t>
            </a:r>
          </a:p>
          <a:p>
            <a:pPr lvl="1">
              <a:buFontTx/>
              <a:buChar char="-"/>
            </a:pPr>
            <a:endParaRPr lang="en-US" sz="3200" dirty="0"/>
          </a:p>
          <a:p>
            <a:pPr lvl="1">
              <a:buFontTx/>
              <a:buChar char="-"/>
            </a:pPr>
            <a:r>
              <a:rPr lang="en-US" sz="3200" dirty="0"/>
              <a:t>Migrate between WSGI and ASGI frameworks</a:t>
            </a:r>
          </a:p>
          <a:p>
            <a:pPr lvl="1">
              <a:buFontTx/>
              <a:buChar char="-"/>
            </a:pPr>
            <a:endParaRPr lang="en-US" sz="3200" dirty="0"/>
          </a:p>
          <a:p>
            <a:pPr lvl="1">
              <a:buFontTx/>
              <a:buChar char="-"/>
            </a:pPr>
            <a:r>
              <a:rPr lang="en-US" sz="3200" dirty="0"/>
              <a:t>More!</a:t>
            </a:r>
          </a:p>
        </p:txBody>
      </p:sp>
      <p:sp>
        <p:nvSpPr>
          <p:cNvPr id="4" name="Footer Placeholder 3">
            <a:extLst>
              <a:ext uri="{FF2B5EF4-FFF2-40B4-BE49-F238E27FC236}">
                <a16:creationId xmlns:a16="http://schemas.microsoft.com/office/drawing/2014/main" id="{7A40373F-6CF8-41E2-D59B-4AAA980AEBF8}"/>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F60B8690-FBCE-8BA4-EB2D-AF8BED23E779}"/>
              </a:ext>
            </a:extLst>
          </p:cNvPr>
          <p:cNvSpPr>
            <a:spLocks noGrp="1"/>
          </p:cNvSpPr>
          <p:nvPr>
            <p:ph type="sldNum" sz="quarter" idx="12"/>
          </p:nvPr>
        </p:nvSpPr>
        <p:spPr/>
        <p:txBody>
          <a:bodyPr/>
          <a:lstStyle/>
          <a:p>
            <a:fld id="{B2DC25EE-239B-4C5F-AAD1-255A7D5F1EE2}" type="slidenum">
              <a:rPr lang="en-US" smtClean="0"/>
              <a:t>43</a:t>
            </a:fld>
            <a:endParaRPr lang="en-US"/>
          </a:p>
        </p:txBody>
      </p:sp>
      <p:pic>
        <p:nvPicPr>
          <p:cNvPr id="8" name="Picture 7">
            <a:extLst>
              <a:ext uri="{FF2B5EF4-FFF2-40B4-BE49-F238E27FC236}">
                <a16:creationId xmlns:a16="http://schemas.microsoft.com/office/drawing/2014/main" id="{2534BB7E-825C-C788-E8B0-A4D33F34BECB}"/>
              </a:ext>
            </a:extLst>
          </p:cNvPr>
          <p:cNvPicPr>
            <a:picLocks noChangeAspect="1"/>
          </p:cNvPicPr>
          <p:nvPr/>
        </p:nvPicPr>
        <p:blipFill>
          <a:blip r:embed="rId3"/>
          <a:stretch>
            <a:fillRect/>
          </a:stretch>
        </p:blipFill>
        <p:spPr>
          <a:xfrm>
            <a:off x="7247020" y="2452716"/>
            <a:ext cx="5088475" cy="3048986"/>
          </a:xfrm>
          <a:prstGeom prst="rect">
            <a:avLst/>
          </a:prstGeom>
        </p:spPr>
      </p:pic>
    </p:spTree>
    <p:extLst>
      <p:ext uri="{BB962C8B-B14F-4D97-AF65-F5344CB8AC3E}">
        <p14:creationId xmlns:p14="http://schemas.microsoft.com/office/powerpoint/2010/main" val="3366266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4E92-A783-184A-9AB5-DB01AD1D7B04}"/>
              </a:ext>
            </a:extLst>
          </p:cNvPr>
          <p:cNvSpPr>
            <a:spLocks noGrp="1"/>
          </p:cNvSpPr>
          <p:nvPr>
            <p:ph type="title"/>
          </p:nvPr>
        </p:nvSpPr>
        <p:spPr>
          <a:xfrm>
            <a:off x="514251" y="229992"/>
            <a:ext cx="4832802" cy="1243584"/>
          </a:xfrm>
        </p:spPr>
        <p:txBody>
          <a:bodyPr>
            <a:normAutofit/>
          </a:bodyPr>
          <a:lstStyle/>
          <a:p>
            <a:r>
              <a:rPr lang="en-US" sz="3400" dirty="0"/>
              <a:t>Thanks!</a:t>
            </a:r>
          </a:p>
        </p:txBody>
      </p:sp>
      <p:sp>
        <p:nvSpPr>
          <p:cNvPr id="3" name="Content Placeholder 2">
            <a:extLst>
              <a:ext uri="{FF2B5EF4-FFF2-40B4-BE49-F238E27FC236}">
                <a16:creationId xmlns:a16="http://schemas.microsoft.com/office/drawing/2014/main" id="{49D28D54-3EC1-1548-9163-58957E52A211}"/>
              </a:ext>
            </a:extLst>
          </p:cNvPr>
          <p:cNvSpPr>
            <a:spLocks noGrp="1"/>
          </p:cNvSpPr>
          <p:nvPr>
            <p:ph idx="1"/>
          </p:nvPr>
        </p:nvSpPr>
        <p:spPr>
          <a:xfrm>
            <a:off x="302586" y="2190325"/>
            <a:ext cx="6792067" cy="3664351"/>
          </a:xfrm>
        </p:spPr>
        <p:txBody>
          <a:bodyPr>
            <a:normAutofit fontScale="92500" lnSpcReduction="20000"/>
          </a:bodyPr>
          <a:lstStyle/>
          <a:p>
            <a:pPr marL="0" indent="0">
              <a:buNone/>
            </a:pPr>
            <a:r>
              <a:rPr lang="en-US" sz="4000" dirty="0">
                <a:hlinkClick r:id="rId3"/>
              </a:rPr>
              <a:t>https://echorand.me</a:t>
            </a:r>
            <a:endParaRPr lang="en-US" sz="3200" dirty="0"/>
          </a:p>
          <a:p>
            <a:endParaRPr lang="en-US" sz="3200" dirty="0"/>
          </a:p>
          <a:p>
            <a:r>
              <a:rPr lang="en-US" sz="3900" dirty="0"/>
              <a:t>Check out my books!</a:t>
            </a:r>
          </a:p>
          <a:p>
            <a:pPr lvl="1"/>
            <a:r>
              <a:rPr lang="en-US" sz="3900" dirty="0"/>
              <a:t>Doing Math with Python: </a:t>
            </a:r>
            <a:r>
              <a:rPr lang="en-US" sz="3900" dirty="0">
                <a:hlinkClick r:id="rId4"/>
              </a:rPr>
              <a:t>https://doingmathwithpython.github.io</a:t>
            </a:r>
            <a:r>
              <a:rPr lang="en-US" sz="3900" dirty="0"/>
              <a:t> </a:t>
            </a:r>
          </a:p>
          <a:p>
            <a:pPr lvl="1"/>
            <a:r>
              <a:rPr lang="en-US" sz="3900" dirty="0"/>
              <a:t>Practical Go: </a:t>
            </a:r>
            <a:r>
              <a:rPr lang="en-US" sz="3900" dirty="0">
                <a:hlinkClick r:id="rId5"/>
              </a:rPr>
              <a:t>https://practicalgobook.net</a:t>
            </a:r>
            <a:endParaRPr lang="en-US" sz="3200" dirty="0"/>
          </a:p>
          <a:p>
            <a:pPr marL="457200" lvl="1" indent="0">
              <a:buNone/>
            </a:pPr>
            <a:endParaRPr lang="en-US" sz="3200" dirty="0"/>
          </a:p>
        </p:txBody>
      </p:sp>
      <p:pic>
        <p:nvPicPr>
          <p:cNvPr id="7" name="Picture 6" descr="A picture containing text&#10;&#10;Description automatically generated">
            <a:extLst>
              <a:ext uri="{FF2B5EF4-FFF2-40B4-BE49-F238E27FC236}">
                <a16:creationId xmlns:a16="http://schemas.microsoft.com/office/drawing/2014/main" id="{2C95CF86-ED1F-6DD3-4155-41A49EC33F02}"/>
              </a:ext>
            </a:extLst>
          </p:cNvPr>
          <p:cNvPicPr>
            <a:picLocks noChangeAspect="1"/>
          </p:cNvPicPr>
          <p:nvPr/>
        </p:nvPicPr>
        <p:blipFill rotWithShape="1">
          <a:blip r:embed="rId6"/>
          <a:srcRect r="5" b="3375"/>
          <a:stretch/>
        </p:blipFill>
        <p:spPr>
          <a:xfrm>
            <a:off x="8056775" y="517600"/>
            <a:ext cx="2137921" cy="2598579"/>
          </a:xfrm>
          <a:prstGeom prst="rect">
            <a:avLst/>
          </a:prstGeom>
        </p:spPr>
      </p:pic>
      <p:pic>
        <p:nvPicPr>
          <p:cNvPr id="5" name="Picture 4" descr="Logo, company name&#10;&#10;Description automatically generated">
            <a:extLst>
              <a:ext uri="{FF2B5EF4-FFF2-40B4-BE49-F238E27FC236}">
                <a16:creationId xmlns:a16="http://schemas.microsoft.com/office/drawing/2014/main" id="{8E0893B4-A19D-BF8A-C1A0-3AEFA7704FDF}"/>
              </a:ext>
            </a:extLst>
          </p:cNvPr>
          <p:cNvPicPr>
            <a:picLocks noChangeAspect="1"/>
          </p:cNvPicPr>
          <p:nvPr/>
        </p:nvPicPr>
        <p:blipFill rotWithShape="1">
          <a:blip r:embed="rId7"/>
          <a:srcRect t="1408" r="-3" b="-3"/>
          <a:stretch/>
        </p:blipFill>
        <p:spPr>
          <a:xfrm>
            <a:off x="8058366" y="3429000"/>
            <a:ext cx="2136330" cy="2600312"/>
          </a:xfrm>
          <a:prstGeom prst="rect">
            <a:avLst/>
          </a:prstGeom>
        </p:spPr>
      </p:pic>
      <p:sp>
        <p:nvSpPr>
          <p:cNvPr id="4" name="Footer Placeholder 3">
            <a:extLst>
              <a:ext uri="{FF2B5EF4-FFF2-40B4-BE49-F238E27FC236}">
                <a16:creationId xmlns:a16="http://schemas.microsoft.com/office/drawing/2014/main" id="{7A40373F-6CF8-41E2-D59B-4AAA980AEBF8}"/>
              </a:ext>
            </a:extLst>
          </p:cNvPr>
          <p:cNvSpPr>
            <a:spLocks noGrp="1"/>
          </p:cNvSpPr>
          <p:nvPr>
            <p:ph type="ftr" sz="quarter" idx="11"/>
          </p:nvPr>
        </p:nvSpPr>
        <p:spPr/>
        <p:txBody>
          <a:bodyPr/>
          <a:lstStyle/>
          <a:p>
            <a:r>
              <a:rPr lang="en-US"/>
              <a:t>Shared Functionality using Middleware - Kiwi PyCon XI</a:t>
            </a:r>
          </a:p>
        </p:txBody>
      </p:sp>
      <p:sp>
        <p:nvSpPr>
          <p:cNvPr id="6" name="Slide Number Placeholder 5">
            <a:extLst>
              <a:ext uri="{FF2B5EF4-FFF2-40B4-BE49-F238E27FC236}">
                <a16:creationId xmlns:a16="http://schemas.microsoft.com/office/drawing/2014/main" id="{F60B8690-FBCE-8BA4-EB2D-AF8BED23E779}"/>
              </a:ext>
            </a:extLst>
          </p:cNvPr>
          <p:cNvSpPr>
            <a:spLocks noGrp="1"/>
          </p:cNvSpPr>
          <p:nvPr>
            <p:ph type="sldNum" sz="quarter" idx="12"/>
          </p:nvPr>
        </p:nvSpPr>
        <p:spPr/>
        <p:txBody>
          <a:bodyPr/>
          <a:lstStyle/>
          <a:p>
            <a:fld id="{B2DC25EE-239B-4C5F-AAD1-255A7D5F1EE2}" type="slidenum">
              <a:rPr lang="en-US" smtClean="0"/>
              <a:t>44</a:t>
            </a:fld>
            <a:endParaRPr lang="en-US"/>
          </a:p>
        </p:txBody>
      </p:sp>
    </p:spTree>
    <p:extLst>
      <p:ext uri="{BB962C8B-B14F-4D97-AF65-F5344CB8AC3E}">
        <p14:creationId xmlns:p14="http://schemas.microsoft.com/office/powerpoint/2010/main" val="416766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3B87-E4AE-EA43-8D4A-A845009ED43E}"/>
              </a:ext>
            </a:extLst>
          </p:cNvPr>
          <p:cNvSpPr>
            <a:spLocks noGrp="1"/>
          </p:cNvSpPr>
          <p:nvPr>
            <p:ph type="title"/>
          </p:nvPr>
        </p:nvSpPr>
        <p:spPr/>
        <p:txBody>
          <a:bodyPr>
            <a:normAutofit/>
          </a:bodyPr>
          <a:lstStyle/>
          <a:p>
            <a:r>
              <a:rPr lang="en-US" dirty="0"/>
              <a:t>Today’s working definition</a:t>
            </a:r>
          </a:p>
        </p:txBody>
      </p:sp>
      <p:sp>
        <p:nvSpPr>
          <p:cNvPr id="3" name="Content Placeholder 2">
            <a:extLst>
              <a:ext uri="{FF2B5EF4-FFF2-40B4-BE49-F238E27FC236}">
                <a16:creationId xmlns:a16="http://schemas.microsoft.com/office/drawing/2014/main" id="{134F8929-701E-C848-AFC7-515D553BAE6B}"/>
              </a:ext>
            </a:extLst>
          </p:cNvPr>
          <p:cNvSpPr>
            <a:spLocks noGrp="1"/>
          </p:cNvSpPr>
          <p:nvPr>
            <p:ph idx="1"/>
          </p:nvPr>
        </p:nvSpPr>
        <p:spPr/>
        <p:txBody>
          <a:bodyPr>
            <a:normAutofit/>
          </a:bodyPr>
          <a:lstStyle/>
          <a:p>
            <a:pPr marL="0" indent="0">
              <a:buNone/>
            </a:pPr>
            <a:r>
              <a:rPr lang="en-US" sz="3200" u="sng" dirty="0"/>
              <a:t>PEP 333 – Python Web Server Gateway Interface v1.0</a:t>
            </a:r>
          </a:p>
          <a:p>
            <a:pPr marL="0" indent="0">
              <a:buNone/>
            </a:pPr>
            <a:endParaRPr lang="en-US" sz="3200" i="1" dirty="0"/>
          </a:p>
          <a:p>
            <a:pPr marL="0" indent="0">
              <a:buNone/>
            </a:pPr>
            <a:r>
              <a:rPr lang="en-US" sz="3200" i="1" dirty="0"/>
              <a:t>.. it is also possible to create “middleware” components that implement both sides of this specification. </a:t>
            </a:r>
          </a:p>
          <a:p>
            <a:pPr marL="0" indent="0">
              <a:buNone/>
            </a:pPr>
            <a:endParaRPr lang="en-US" sz="3200" i="1" dirty="0"/>
          </a:p>
          <a:p>
            <a:pPr marL="0" indent="0">
              <a:buNone/>
            </a:pPr>
            <a:r>
              <a:rPr lang="en-US" sz="3200" i="1" dirty="0"/>
              <a:t>..and can be used to provide extended APIs, content transformation, navigation, and other useful functions.</a:t>
            </a:r>
          </a:p>
          <a:p>
            <a:pPr marL="0" indent="0">
              <a:buNone/>
            </a:pPr>
            <a:endParaRPr lang="en-US" sz="3200" i="1" dirty="0"/>
          </a:p>
          <a:p>
            <a:pPr marL="0" indent="0">
              <a:buNone/>
            </a:pPr>
            <a:endParaRPr lang="en-US" sz="3200" u="sng" dirty="0"/>
          </a:p>
        </p:txBody>
      </p:sp>
      <p:sp>
        <p:nvSpPr>
          <p:cNvPr id="4" name="Footer Placeholder 3">
            <a:extLst>
              <a:ext uri="{FF2B5EF4-FFF2-40B4-BE49-F238E27FC236}">
                <a16:creationId xmlns:a16="http://schemas.microsoft.com/office/drawing/2014/main" id="{3B18B675-E027-94DE-0728-C4DD5A17F2F4}"/>
              </a:ext>
            </a:extLst>
          </p:cNvPr>
          <p:cNvSpPr>
            <a:spLocks noGrp="1"/>
          </p:cNvSpPr>
          <p:nvPr>
            <p:ph type="ftr" sz="quarter" idx="11"/>
          </p:nvPr>
        </p:nvSpPr>
        <p:spPr/>
        <p:txBody>
          <a:bodyPr/>
          <a:lstStyle/>
          <a:p>
            <a:r>
              <a:rPr lang="en-US"/>
              <a:t>Shared Functionality using Middleware - Kiwi PyCon XI</a:t>
            </a:r>
          </a:p>
        </p:txBody>
      </p:sp>
      <p:sp>
        <p:nvSpPr>
          <p:cNvPr id="5" name="Slide Number Placeholder 4">
            <a:extLst>
              <a:ext uri="{FF2B5EF4-FFF2-40B4-BE49-F238E27FC236}">
                <a16:creationId xmlns:a16="http://schemas.microsoft.com/office/drawing/2014/main" id="{F13E73AF-1FF8-7695-1404-8D6831E963EB}"/>
              </a:ext>
            </a:extLst>
          </p:cNvPr>
          <p:cNvSpPr>
            <a:spLocks noGrp="1"/>
          </p:cNvSpPr>
          <p:nvPr>
            <p:ph type="sldNum" sz="quarter" idx="12"/>
          </p:nvPr>
        </p:nvSpPr>
        <p:spPr/>
        <p:txBody>
          <a:bodyPr/>
          <a:lstStyle/>
          <a:p>
            <a:fld id="{B2DC25EE-239B-4C5F-AAD1-255A7D5F1EE2}" type="slidenum">
              <a:rPr lang="en-US" smtClean="0"/>
              <a:t>5</a:t>
            </a:fld>
            <a:endParaRPr lang="en-US"/>
          </a:p>
        </p:txBody>
      </p:sp>
    </p:spTree>
    <p:extLst>
      <p:ext uri="{BB962C8B-B14F-4D97-AF65-F5344CB8AC3E}">
        <p14:creationId xmlns:p14="http://schemas.microsoft.com/office/powerpoint/2010/main" val="2682380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mj-lt"/>
                <a:ea typeface="+mj-ea"/>
                <a:cs typeface="+mj-cs"/>
              </a:rPr>
              <a:t>Middleware for WSGI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FF968DEF-AFA5-E042-457E-EB1DBAC03FEF}"/>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60DB8EF9-EC4F-FCB6-22EC-F3ADA41324A2}"/>
              </a:ext>
            </a:extLst>
          </p:cNvPr>
          <p:cNvSpPr>
            <a:spLocks noGrp="1"/>
          </p:cNvSpPr>
          <p:nvPr>
            <p:ph type="sldNum" sz="quarter" idx="12"/>
          </p:nvPr>
        </p:nvSpPr>
        <p:spPr/>
        <p:txBody>
          <a:bodyPr/>
          <a:lstStyle/>
          <a:p>
            <a:fld id="{B2DC25EE-239B-4C5F-AAD1-255A7D5F1EE2}" type="slidenum">
              <a:rPr lang="en-US" smtClean="0"/>
              <a:t>6</a:t>
            </a:fld>
            <a:endParaRPr lang="en-US"/>
          </a:p>
        </p:txBody>
      </p:sp>
    </p:spTree>
    <p:extLst>
      <p:ext uri="{BB962C8B-B14F-4D97-AF65-F5344CB8AC3E}">
        <p14:creationId xmlns:p14="http://schemas.microsoft.com/office/powerpoint/2010/main" val="296474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DAD460-9AB3-74C3-1F05-FF051FE960A9}"/>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a:t>A Flask Application</a:t>
            </a:r>
            <a:endParaRPr lang="en-US" dirty="0"/>
          </a:p>
        </p:txBody>
      </p:sp>
      <p:sp>
        <p:nvSpPr>
          <p:cNvPr id="6" name="TextBox 5">
            <a:extLst>
              <a:ext uri="{FF2B5EF4-FFF2-40B4-BE49-F238E27FC236}">
                <a16:creationId xmlns:a16="http://schemas.microsoft.com/office/drawing/2014/main" id="{71529D19-BB1F-DC22-7669-1081F5060BB3}"/>
              </a:ext>
            </a:extLst>
          </p:cNvPr>
          <p:cNvSpPr txBox="1"/>
          <p:nvPr/>
        </p:nvSpPr>
        <p:spPr>
          <a:xfrm>
            <a:off x="901690" y="2090172"/>
            <a:ext cx="10985510" cy="2677656"/>
          </a:xfrm>
          <a:prstGeom prst="rect">
            <a:avLst/>
          </a:prstGeom>
          <a:noFill/>
        </p:spPr>
        <p:txBody>
          <a:bodyPr wrap="square">
            <a:spAutoFit/>
          </a:bodyPr>
          <a:lstStyle/>
          <a:p>
            <a:r>
              <a:rPr lang="en-AU" sz="2400" dirty="0">
                <a:solidFill>
                  <a:srgbClr val="1F1F1F"/>
                </a:solidFill>
                <a:effectLst/>
                <a:latin typeface="Menlo" panose="020B0609030804020204" pitchFamily="49" charset="0"/>
              </a:rPr>
              <a:t>bp = Blueprint(</a:t>
            </a:r>
            <a:r>
              <a:rPr lang="en-AU" sz="2400" dirty="0">
                <a:solidFill>
                  <a:srgbClr val="900112"/>
                </a:solidFill>
                <a:effectLst/>
                <a:latin typeface="Menlo" panose="020B0609030804020204" pitchFamily="49" charset="0"/>
              </a:rPr>
              <a:t>"blog"</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__name__</a:t>
            </a:r>
            <a:r>
              <a:rPr lang="en-AU" sz="2400" dirty="0">
                <a:solidFill>
                  <a:srgbClr val="1F1F1F"/>
                </a:solidFill>
                <a:effectLst/>
                <a:latin typeface="Menlo" panose="020B0609030804020204" pitchFamily="49" charset="0"/>
              </a:rPr>
              <a:t>)</a:t>
            </a:r>
          </a:p>
          <a:p>
            <a:br>
              <a:rPr lang="en-AU" sz="2400" dirty="0">
                <a:solidFill>
                  <a:srgbClr val="1F1F1F"/>
                </a:solidFill>
                <a:effectLst/>
                <a:latin typeface="Menlo" panose="020B0609030804020204" pitchFamily="49" charset="0"/>
              </a:rPr>
            </a:br>
            <a:r>
              <a:rPr lang="en-AU" sz="2400" dirty="0">
                <a:solidFill>
                  <a:srgbClr val="654C1D"/>
                </a:solidFill>
                <a:effectLst/>
                <a:latin typeface="Menlo" panose="020B0609030804020204" pitchFamily="49" charset="0"/>
              </a:rPr>
              <a:t>@</a:t>
            </a:r>
            <a:r>
              <a:rPr lang="en-AU" sz="2400" dirty="0" err="1">
                <a:solidFill>
                  <a:srgbClr val="654C1D"/>
                </a:solidFill>
                <a:effectLst/>
                <a:latin typeface="Menlo" panose="020B0609030804020204" pitchFamily="49" charset="0"/>
              </a:rPr>
              <a:t>bp.route</a:t>
            </a:r>
            <a:r>
              <a:rPr lang="en-AU" sz="2400" dirty="0">
                <a:solidFill>
                  <a:srgbClr val="1F1F1F"/>
                </a:solidFill>
                <a:effectLst/>
                <a:latin typeface="Menlo" panose="020B0609030804020204" pitchFamily="49" charset="0"/>
              </a:rPr>
              <a:t>(</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a:t>
            </a:r>
            <a:endParaRPr lang="en-AU" sz="2400" dirty="0">
              <a:solidFill>
                <a:srgbClr val="654C1D"/>
              </a:solidFill>
              <a:effectLst/>
              <a:latin typeface="Menlo" panose="020B0609030804020204" pitchFamily="49" charset="0"/>
            </a:endParaRPr>
          </a:p>
          <a:p>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dirty="0">
                <a:solidFill>
                  <a:srgbClr val="654C1D"/>
                </a:solidFill>
                <a:effectLst/>
                <a:latin typeface="Menlo" panose="020B0609030804020204" pitchFamily="49" charset="0"/>
              </a:rPr>
              <a:t>index</a:t>
            </a:r>
            <a:r>
              <a:rPr lang="en-AU" sz="2400" dirty="0">
                <a:solidFill>
                  <a:srgbClr val="1F1F1F"/>
                </a:solidFill>
                <a:effectLst/>
                <a:latin typeface="Menlo" panose="020B0609030804020204" pitchFamily="49" charset="0"/>
              </a:rPr>
              <a:t>():</a:t>
            </a:r>
            <a:endParaRPr lang="en-AU" sz="2400" dirty="0">
              <a:solidFill>
                <a:srgbClr val="654C1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dirty="0" err="1">
                <a:solidFill>
                  <a:srgbClr val="1F1F1F"/>
                </a:solidFill>
                <a:effectLst/>
                <a:latin typeface="Menlo" panose="020B0609030804020204" pitchFamily="49" charset="0"/>
              </a:rPr>
              <a:t>render_template</a:t>
            </a:r>
            <a:r>
              <a:rPr lang="en-AU" sz="2400" dirty="0">
                <a:solidFill>
                  <a:srgbClr val="1F1F1F"/>
                </a:solidFill>
                <a:effectLst/>
                <a:latin typeface="Menlo" panose="020B0609030804020204" pitchFamily="49" charset="0"/>
              </a:rPr>
              <a:t>(</a:t>
            </a:r>
            <a:r>
              <a:rPr lang="en-AU" sz="2400" dirty="0">
                <a:solidFill>
                  <a:srgbClr val="900112"/>
                </a:solidFill>
                <a:effectLst/>
                <a:latin typeface="Menlo" panose="020B0609030804020204" pitchFamily="49" charset="0"/>
              </a:rPr>
              <a:t>"blog/</a:t>
            </a:r>
            <a:r>
              <a:rPr lang="en-AU" sz="2400" dirty="0" err="1">
                <a:solidFill>
                  <a:srgbClr val="900112"/>
                </a:solidFill>
                <a:effectLst/>
                <a:latin typeface="Menlo" panose="020B0609030804020204" pitchFamily="49" charset="0"/>
              </a:rPr>
              <a:t>index.html</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posts</a:t>
            </a:r>
            <a:r>
              <a:rPr lang="en-AU" sz="2400" dirty="0">
                <a:solidFill>
                  <a:srgbClr val="1F1F1F"/>
                </a:solidFill>
                <a:effectLst/>
                <a:latin typeface="Menlo" panose="020B0609030804020204" pitchFamily="49" charset="0"/>
              </a:rPr>
              <a:t>=posts)</a:t>
            </a:r>
          </a:p>
          <a:p>
            <a:br>
              <a:rPr lang="en-AU" sz="2400" dirty="0">
                <a:solidFill>
                  <a:srgbClr val="1F1F1F"/>
                </a:solidFill>
                <a:effectLst/>
                <a:latin typeface="Menlo" panose="020B0609030804020204" pitchFamily="49" charset="0"/>
              </a:rPr>
            </a:br>
            <a:endParaRPr lang="en-AU" sz="2400" dirty="0">
              <a:solidFill>
                <a:srgbClr val="1F1F1F"/>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0F72FC03-775A-DFD6-8ADF-273D3D84E050}"/>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11201119-7235-E55D-40D2-25C91662E85E}"/>
              </a:ext>
            </a:extLst>
          </p:cNvPr>
          <p:cNvSpPr>
            <a:spLocks noGrp="1"/>
          </p:cNvSpPr>
          <p:nvPr>
            <p:ph type="sldNum" sz="quarter" idx="12"/>
          </p:nvPr>
        </p:nvSpPr>
        <p:spPr/>
        <p:txBody>
          <a:bodyPr/>
          <a:lstStyle/>
          <a:p>
            <a:fld id="{B2DC25EE-239B-4C5F-AAD1-255A7D5F1EE2}" type="slidenum">
              <a:rPr lang="en-US" smtClean="0"/>
              <a:t>7</a:t>
            </a:fld>
            <a:endParaRPr lang="en-US"/>
          </a:p>
        </p:txBody>
      </p:sp>
    </p:spTree>
    <p:extLst>
      <p:ext uri="{BB962C8B-B14F-4D97-AF65-F5344CB8AC3E}">
        <p14:creationId xmlns:p14="http://schemas.microsoft.com/office/powerpoint/2010/main" val="341767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901690" y="164944"/>
            <a:ext cx="7415592" cy="1371600"/>
          </a:xfrm>
        </p:spPr>
        <p:txBody>
          <a:bodyPr vert="horz" lIns="91440" tIns="45720" rIns="91440" bIns="45720" rtlCol="0" anchor="ctr">
            <a:normAutofit/>
          </a:bodyPr>
          <a:lstStyle/>
          <a:p>
            <a:r>
              <a:rPr lang="en-US" dirty="0"/>
              <a:t>Flask middleware</a:t>
            </a:r>
          </a:p>
        </p:txBody>
      </p:sp>
      <p:sp>
        <p:nvSpPr>
          <p:cNvPr id="5" name="TextBox 4">
            <a:extLst>
              <a:ext uri="{FF2B5EF4-FFF2-40B4-BE49-F238E27FC236}">
                <a16:creationId xmlns:a16="http://schemas.microsoft.com/office/drawing/2014/main" id="{5C1C3D2E-77FA-558F-631B-F3B060F3AEFE}"/>
              </a:ext>
            </a:extLst>
          </p:cNvPr>
          <p:cNvSpPr txBox="1"/>
          <p:nvPr/>
        </p:nvSpPr>
        <p:spPr>
          <a:xfrm>
            <a:off x="901690" y="1777175"/>
            <a:ext cx="10413333" cy="1200329"/>
          </a:xfrm>
          <a:prstGeom prst="rect">
            <a:avLst/>
          </a:prstGeom>
          <a:solidFill>
            <a:schemeClr val="bg1"/>
          </a:solid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bp.before_request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start_render_timer</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err="1">
                <a:solidFill>
                  <a:srgbClr val="1F1F1F"/>
                </a:solidFill>
                <a:latin typeface="Menlo" panose="020B0609030804020204" pitchFamily="49" charset="0"/>
              </a:rPr>
              <a:t>g.start_render</a:t>
            </a:r>
            <a:r>
              <a:rPr lang="en-AU" sz="2400" b="1" dirty="0">
                <a:solidFill>
                  <a:srgbClr val="1F1F1F"/>
                </a:solidFill>
                <a:latin typeface="Menlo" panose="020B0609030804020204" pitchFamily="49" charset="0"/>
              </a:rPr>
              <a:t> = </a:t>
            </a:r>
            <a:r>
              <a:rPr lang="en-AU" sz="2400" b="1" dirty="0" err="1">
                <a:solidFill>
                  <a:srgbClr val="1F1F1F"/>
                </a:solidFill>
                <a:latin typeface="Menlo" panose="020B0609030804020204" pitchFamily="49" charset="0"/>
              </a:rPr>
              <a:t>time.time</a:t>
            </a:r>
            <a:r>
              <a:rPr lang="en-AU" sz="2400" b="1" dirty="0">
                <a:solidFill>
                  <a:srgbClr val="1F1F1F"/>
                </a:solidFill>
                <a:latin typeface="Menlo" panose="020B0609030804020204" pitchFamily="49" charset="0"/>
              </a:rPr>
              <a:t>()</a:t>
            </a:r>
          </a:p>
        </p:txBody>
      </p:sp>
      <p:sp>
        <p:nvSpPr>
          <p:cNvPr id="6" name="TextBox 5">
            <a:extLst>
              <a:ext uri="{FF2B5EF4-FFF2-40B4-BE49-F238E27FC236}">
                <a16:creationId xmlns:a16="http://schemas.microsoft.com/office/drawing/2014/main" id="{7B5F75F2-E306-CDEC-E96F-24A1F354C41A}"/>
              </a:ext>
            </a:extLst>
          </p:cNvPr>
          <p:cNvSpPr txBox="1"/>
          <p:nvPr/>
        </p:nvSpPr>
        <p:spPr>
          <a:xfrm>
            <a:off x="1028697" y="3684074"/>
            <a:ext cx="10930692" cy="1569660"/>
          </a:xfrm>
          <a:prstGeom prst="rect">
            <a:avLst/>
          </a:prstGeom>
          <a:solidFill>
            <a:schemeClr val="bg1"/>
          </a:solid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bp.after_request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stop_render_timer</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response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print</a:t>
            </a:r>
            <a:r>
              <a:rPr lang="en-AU" sz="2400" b="1" dirty="0">
                <a:solidFill>
                  <a:srgbClr val="1F1F1F"/>
                </a:solidFill>
                <a:latin typeface="Menlo" panose="020B0609030804020204" pitchFamily="49" charset="0"/>
              </a:rPr>
              <a:t>(</a:t>
            </a:r>
            <a:r>
              <a:rPr lang="en-AU" sz="2400" b="1" dirty="0" err="1">
                <a:solidFill>
                  <a:srgbClr val="0000FF"/>
                </a:solidFill>
                <a:latin typeface="Menlo" panose="020B0609030804020204" pitchFamily="49" charset="0"/>
              </a:rPr>
              <a:t>f</a:t>
            </a:r>
            <a:r>
              <a:rPr lang="en-AU" sz="2400" b="1" dirty="0" err="1">
                <a:solidFill>
                  <a:srgbClr val="900112"/>
                </a:solidFill>
                <a:latin typeface="Menlo" panose="020B0609030804020204" pitchFamily="49" charset="0"/>
              </a:rPr>
              <a:t>”latency</a:t>
            </a:r>
            <a:r>
              <a:rPr lang="en-AU" sz="2400" b="1" dirty="0">
                <a:solidFill>
                  <a:srgbClr val="900112"/>
                </a:solidFill>
                <a:latin typeface="Menlo" panose="020B0609030804020204" pitchFamily="49" charset="0"/>
              </a:rPr>
              <a:t>:</a:t>
            </a:r>
            <a:r>
              <a:rPr lang="en-AU" sz="2400" b="1" dirty="0">
                <a:solidFill>
                  <a:srgbClr val="0000FF"/>
                </a:solidFill>
                <a:latin typeface="Menlo" panose="020B0609030804020204" pitchFamily="49" charset="0"/>
              </a:rPr>
              <a:t>{</a:t>
            </a:r>
            <a:r>
              <a:rPr lang="en-AU" sz="2400" b="1" dirty="0" err="1">
                <a:solidFill>
                  <a:srgbClr val="1F1F1F"/>
                </a:solidFill>
                <a:latin typeface="Menlo" panose="020B0609030804020204" pitchFamily="49" charset="0"/>
              </a:rPr>
              <a:t>time.time</a:t>
            </a:r>
            <a:r>
              <a:rPr lang="en-AU" sz="2400" b="1" dirty="0">
                <a:solidFill>
                  <a:srgbClr val="1F1F1F"/>
                </a:solidFill>
                <a:latin typeface="Menlo" panose="020B0609030804020204" pitchFamily="49" charset="0"/>
              </a:rPr>
              <a:t>()-</a:t>
            </a:r>
            <a:r>
              <a:rPr lang="en-AU" sz="2400" b="1" dirty="0" err="1">
                <a:solidFill>
                  <a:srgbClr val="1F1F1F"/>
                </a:solidFill>
                <a:latin typeface="Menlo" panose="020B0609030804020204" pitchFamily="49" charset="0"/>
              </a:rPr>
              <a:t>g.start_render</a:t>
            </a:r>
            <a:r>
              <a:rPr lang="en-AU" sz="2400" b="1" dirty="0">
                <a:solidFill>
                  <a:srgbClr val="0000FF"/>
                </a:solidFill>
                <a:latin typeface="Menlo" panose="020B0609030804020204" pitchFamily="49" charset="0"/>
              </a:rPr>
              <a:t>}</a:t>
            </a:r>
            <a:r>
              <a:rPr lang="en-AU" sz="2400" b="1" dirty="0">
                <a:solidFill>
                  <a:srgbClr val="900112"/>
                </a:solidFill>
                <a:latin typeface="Menlo" panose="020B0609030804020204" pitchFamily="49" charset="0"/>
              </a:rPr>
              <a:t> seconds"</a:t>
            </a:r>
            <a:r>
              <a:rPr lang="en-AU" sz="2400" b="1"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response</a:t>
            </a:r>
          </a:p>
        </p:txBody>
      </p:sp>
      <p:sp>
        <p:nvSpPr>
          <p:cNvPr id="2" name="Footer Placeholder 1">
            <a:extLst>
              <a:ext uri="{FF2B5EF4-FFF2-40B4-BE49-F238E27FC236}">
                <a16:creationId xmlns:a16="http://schemas.microsoft.com/office/drawing/2014/main" id="{58FEFE48-4F2C-1317-F22F-FD00C7BEB7F5}"/>
              </a:ext>
            </a:extLst>
          </p:cNvPr>
          <p:cNvSpPr>
            <a:spLocks noGrp="1"/>
          </p:cNvSpPr>
          <p:nvPr>
            <p:ph type="ftr" sz="quarter" idx="11"/>
          </p:nvPr>
        </p:nvSpPr>
        <p:spPr/>
        <p:txBody>
          <a:bodyPr/>
          <a:lstStyle/>
          <a:p>
            <a:r>
              <a:rPr lang="en-US"/>
              <a:t>Shared Functionality using Middleware - Kiwi PyCon XI</a:t>
            </a:r>
          </a:p>
        </p:txBody>
      </p:sp>
      <p:sp>
        <p:nvSpPr>
          <p:cNvPr id="3" name="Slide Number Placeholder 2">
            <a:extLst>
              <a:ext uri="{FF2B5EF4-FFF2-40B4-BE49-F238E27FC236}">
                <a16:creationId xmlns:a16="http://schemas.microsoft.com/office/drawing/2014/main" id="{0873979D-2174-4B45-883C-DFC91F9CE1E5}"/>
              </a:ext>
            </a:extLst>
          </p:cNvPr>
          <p:cNvSpPr>
            <a:spLocks noGrp="1"/>
          </p:cNvSpPr>
          <p:nvPr>
            <p:ph type="sldNum" sz="quarter" idx="12"/>
          </p:nvPr>
        </p:nvSpPr>
        <p:spPr/>
        <p:txBody>
          <a:bodyPr/>
          <a:lstStyle/>
          <a:p>
            <a:fld id="{B2DC25EE-239B-4C5F-AAD1-255A7D5F1EE2}" type="slidenum">
              <a:rPr lang="en-US" smtClean="0"/>
              <a:t>8</a:t>
            </a:fld>
            <a:endParaRPr lang="en-US"/>
          </a:p>
        </p:txBody>
      </p:sp>
    </p:spTree>
    <p:extLst>
      <p:ext uri="{BB962C8B-B14F-4D97-AF65-F5344CB8AC3E}">
        <p14:creationId xmlns:p14="http://schemas.microsoft.com/office/powerpoint/2010/main" val="141486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D6777A-EF2A-C921-A8C2-67305E9FA801}"/>
              </a:ext>
            </a:extLst>
          </p:cNvPr>
          <p:cNvSpPr>
            <a:spLocks noGrp="1"/>
          </p:cNvSpPr>
          <p:nvPr>
            <p:ph type="title"/>
          </p:nvPr>
        </p:nvSpPr>
        <p:spPr>
          <a:xfrm>
            <a:off x="901689" y="405575"/>
            <a:ext cx="9715511" cy="1371600"/>
          </a:xfrm>
        </p:spPr>
        <p:txBody>
          <a:bodyPr vert="horz" lIns="91440" tIns="45720" rIns="91440" bIns="45720" rtlCol="0" anchor="ctr">
            <a:normAutofit/>
          </a:bodyPr>
          <a:lstStyle/>
          <a:p>
            <a:r>
              <a:rPr lang="en-US" dirty="0"/>
              <a:t>A Django Application: View function</a:t>
            </a:r>
          </a:p>
        </p:txBody>
      </p:sp>
      <p:sp>
        <p:nvSpPr>
          <p:cNvPr id="5" name="TextBox 4">
            <a:extLst>
              <a:ext uri="{FF2B5EF4-FFF2-40B4-BE49-F238E27FC236}">
                <a16:creationId xmlns:a16="http://schemas.microsoft.com/office/drawing/2014/main" id="{54324DDB-DF1C-3FE8-EB80-0FA01DD78A23}"/>
              </a:ext>
            </a:extLst>
          </p:cNvPr>
          <p:cNvSpPr txBox="1"/>
          <p:nvPr/>
        </p:nvSpPr>
        <p:spPr>
          <a:xfrm>
            <a:off x="1320937" y="2723523"/>
            <a:ext cx="8877013" cy="830997"/>
          </a:xfrm>
          <a:prstGeom prst="rect">
            <a:avLst/>
          </a:prstGeom>
          <a:noFill/>
        </p:spPr>
        <p:txBody>
          <a:bodyPr wrap="square">
            <a:spAutoFit/>
          </a:bodyPr>
          <a:lstStyle/>
          <a:p>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index</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request</a:t>
            </a:r>
            <a:r>
              <a:rPr lang="en-AU" sz="2400" b="1" dirty="0">
                <a:solidFill>
                  <a:srgbClr val="1F1F1F"/>
                </a:solidFill>
                <a:latin typeface="Menlo" panose="020B0609030804020204" pitchFamily="49" charset="0"/>
              </a:rPr>
              <a:t>):</a:t>
            </a:r>
            <a:endParaRPr lang="en-AU" sz="2400" b="1"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HttpResponse</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"Hello, world”)</a:t>
            </a:r>
            <a:endParaRPr lang="en-AU" sz="24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973D698F-287D-17DE-116C-43F0BF380E4E}"/>
              </a:ext>
            </a:extLst>
          </p:cNvPr>
          <p:cNvSpPr>
            <a:spLocks noGrp="1"/>
          </p:cNvSpPr>
          <p:nvPr>
            <p:ph type="ftr" sz="quarter" idx="11"/>
          </p:nvPr>
        </p:nvSpPr>
        <p:spPr/>
        <p:txBody>
          <a:bodyPr/>
          <a:lstStyle/>
          <a:p>
            <a:r>
              <a:rPr lang="en-US"/>
              <a:t>Shared Functionality using Middleware - Kiwi PyCon XI</a:t>
            </a:r>
          </a:p>
        </p:txBody>
      </p:sp>
      <p:sp>
        <p:nvSpPr>
          <p:cNvPr id="4" name="Slide Number Placeholder 3">
            <a:extLst>
              <a:ext uri="{FF2B5EF4-FFF2-40B4-BE49-F238E27FC236}">
                <a16:creationId xmlns:a16="http://schemas.microsoft.com/office/drawing/2014/main" id="{E36D2EC7-29DF-C2CC-0151-F7E7BD03200A}"/>
              </a:ext>
            </a:extLst>
          </p:cNvPr>
          <p:cNvSpPr>
            <a:spLocks noGrp="1"/>
          </p:cNvSpPr>
          <p:nvPr>
            <p:ph type="sldNum" sz="quarter" idx="12"/>
          </p:nvPr>
        </p:nvSpPr>
        <p:spPr/>
        <p:txBody>
          <a:bodyPr/>
          <a:lstStyle/>
          <a:p>
            <a:fld id="{B2DC25EE-239B-4C5F-AAD1-255A7D5F1EE2}" type="slidenum">
              <a:rPr lang="en-US" smtClean="0"/>
              <a:t>9</a:t>
            </a:fld>
            <a:endParaRPr lang="en-US"/>
          </a:p>
        </p:txBody>
      </p:sp>
    </p:spTree>
    <p:extLst>
      <p:ext uri="{BB962C8B-B14F-4D97-AF65-F5344CB8AC3E}">
        <p14:creationId xmlns:p14="http://schemas.microsoft.com/office/powerpoint/2010/main" val="3755848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41486</TotalTime>
  <Words>3578</Words>
  <Application>Microsoft Macintosh PowerPoint</Application>
  <PresentationFormat>Widescreen</PresentationFormat>
  <Paragraphs>529</Paragraphs>
  <Slides>44</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Menlo</vt:lpstr>
      <vt:lpstr>Monaco</vt:lpstr>
      <vt:lpstr>Office Theme</vt:lpstr>
      <vt:lpstr>Implementing Shared Functionality using Middleware</vt:lpstr>
      <vt:lpstr>Agenda</vt:lpstr>
      <vt:lpstr>Slides and Resources</vt:lpstr>
      <vt:lpstr>Origin of “middleware”</vt:lpstr>
      <vt:lpstr>Today’s working definition</vt:lpstr>
      <vt:lpstr>Middleware for WSGI applications</vt:lpstr>
      <vt:lpstr>A Flask Application</vt:lpstr>
      <vt:lpstr>Flask middleware</vt:lpstr>
      <vt:lpstr>A Django Application: View function</vt:lpstr>
      <vt:lpstr>Django middleware – class based</vt:lpstr>
      <vt:lpstr>Activate middleware</vt:lpstr>
      <vt:lpstr>Recap</vt:lpstr>
      <vt:lpstr>PowerPoint Presentation</vt:lpstr>
      <vt:lpstr>A WSGI application</vt:lpstr>
      <vt:lpstr>A WSGI middleware</vt:lpstr>
      <vt:lpstr>WSGI application with middleware</vt:lpstr>
      <vt:lpstr>PowerPoint Presentation</vt:lpstr>
      <vt:lpstr>Flask + WSGI Middleware</vt:lpstr>
      <vt:lpstr>Django + WSGI Middleware</vt:lpstr>
      <vt:lpstr>Recap</vt:lpstr>
      <vt:lpstr>Middleware for ASGI applications</vt:lpstr>
      <vt:lpstr>A FastAPI application</vt:lpstr>
      <vt:lpstr>Using ASGI Middleware</vt:lpstr>
      <vt:lpstr>Adding the Middleware</vt:lpstr>
      <vt:lpstr>ASGI Middleware and WebSocket</vt:lpstr>
      <vt:lpstr>Recap</vt:lpstr>
      <vt:lpstr>Interceptors for gRPC applications</vt:lpstr>
      <vt:lpstr>gRPC Applications</vt:lpstr>
      <vt:lpstr>Unary-Unary gRPC Applications</vt:lpstr>
      <vt:lpstr>A gRPC service</vt:lpstr>
      <vt:lpstr>A Minimal Logging interceptor</vt:lpstr>
      <vt:lpstr>Integrating the interceptor(s)</vt:lpstr>
      <vt:lpstr>Bidi-streaming gRPC Applications</vt:lpstr>
      <vt:lpstr>A bidi streaming RPC method</vt:lpstr>
      <vt:lpstr>A logging interceptor</vt:lpstr>
      <vt:lpstr>PowerPoint Presentation</vt:lpstr>
      <vt:lpstr>Server logs</vt:lpstr>
      <vt:lpstr>Logging client-side interceptor</vt:lpstr>
      <vt:lpstr>Logging client-side interceptor</vt:lpstr>
      <vt:lpstr>Logging client-side interceptor</vt:lpstr>
      <vt:lpstr>Client-side logs</vt:lpstr>
      <vt:lpstr>Key takeaways</vt:lpstr>
      <vt:lpstr>Check out my PyCon US 2022 Talk!</vt:lpstr>
      <vt:lpstr>Thanks!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Functionality using Middleware</dc:title>
  <dc:subject/>
  <dc:creator>Amit Saha</dc:creator>
  <cp:keywords/>
  <dc:description/>
  <cp:lastModifiedBy>Amit Saha</cp:lastModifiedBy>
  <cp:revision>932</cp:revision>
  <cp:lastPrinted>2022-08-18T02:42:53Z</cp:lastPrinted>
  <dcterms:created xsi:type="dcterms:W3CDTF">2022-03-25T03:07:18Z</dcterms:created>
  <dcterms:modified xsi:type="dcterms:W3CDTF">2022-08-19T00:22:51Z</dcterms:modified>
  <cp:category/>
</cp:coreProperties>
</file>