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72"/>
  </p:notesMasterIdLst>
  <p:sldIdLst>
    <p:sldId id="256" r:id="rId2"/>
    <p:sldId id="257" r:id="rId3"/>
    <p:sldId id="340" r:id="rId4"/>
    <p:sldId id="260" r:id="rId5"/>
    <p:sldId id="261" r:id="rId6"/>
    <p:sldId id="270" r:id="rId7"/>
    <p:sldId id="266" r:id="rId8"/>
    <p:sldId id="345" r:id="rId9"/>
    <p:sldId id="369" r:id="rId10"/>
    <p:sldId id="366" r:id="rId11"/>
    <p:sldId id="380" r:id="rId12"/>
    <p:sldId id="285" r:id="rId13"/>
    <p:sldId id="346" r:id="rId14"/>
    <p:sldId id="355" r:id="rId15"/>
    <p:sldId id="356" r:id="rId16"/>
    <p:sldId id="305" r:id="rId17"/>
    <p:sldId id="343" r:id="rId18"/>
    <p:sldId id="299" r:id="rId19"/>
    <p:sldId id="342" r:id="rId20"/>
    <p:sldId id="375" r:id="rId21"/>
    <p:sldId id="376" r:id="rId22"/>
    <p:sldId id="352" r:id="rId23"/>
    <p:sldId id="353" r:id="rId24"/>
    <p:sldId id="319" r:id="rId25"/>
    <p:sldId id="377" r:id="rId26"/>
    <p:sldId id="322" r:id="rId27"/>
    <p:sldId id="321" r:id="rId28"/>
    <p:sldId id="372" r:id="rId29"/>
    <p:sldId id="378" r:id="rId30"/>
    <p:sldId id="325" r:id="rId31"/>
    <p:sldId id="357" r:id="rId32"/>
    <p:sldId id="312" r:id="rId33"/>
    <p:sldId id="326" r:id="rId34"/>
    <p:sldId id="371" r:id="rId35"/>
    <p:sldId id="271" r:id="rId36"/>
    <p:sldId id="358" r:id="rId37"/>
    <p:sldId id="328" r:id="rId38"/>
    <p:sldId id="367" r:id="rId39"/>
    <p:sldId id="360" r:id="rId40"/>
    <p:sldId id="361" r:id="rId41"/>
    <p:sldId id="330" r:id="rId42"/>
    <p:sldId id="335" r:id="rId43"/>
    <p:sldId id="331" r:id="rId44"/>
    <p:sldId id="363" r:id="rId45"/>
    <p:sldId id="379" r:id="rId46"/>
    <p:sldId id="338" r:id="rId47"/>
    <p:sldId id="339" r:id="rId48"/>
    <p:sldId id="381" r:id="rId49"/>
    <p:sldId id="310" r:id="rId50"/>
    <p:sldId id="365"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8" r:id="rId64"/>
    <p:sldId id="395" r:id="rId65"/>
    <p:sldId id="397" r:id="rId66"/>
    <p:sldId id="399" r:id="rId67"/>
    <p:sldId id="400" r:id="rId68"/>
    <p:sldId id="401" r:id="rId69"/>
    <p:sldId id="402" r:id="rId70"/>
    <p:sldId id="25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4"/>
    <p:restoredTop sz="86761"/>
  </p:normalViewPr>
  <p:slideViewPr>
    <p:cSldViewPr snapToGrid="0" snapToObjects="1">
      <p:cViewPr varScale="1">
        <p:scale>
          <a:sx n="106" d="100"/>
          <a:sy n="106" d="100"/>
        </p:scale>
        <p:origin x="1104" y="184"/>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CB2CFEDC-E099-6840-8D82-88E0492F31E0}">
      <dgm:prSet/>
      <dgm:spPr>
        <a:solidFill>
          <a:schemeClr val="tx2"/>
        </a:solidFill>
      </dgm:spPr>
      <dgm:t>
        <a:bodyPr/>
        <a:lstStyle/>
        <a:p>
          <a:r>
            <a:rPr lang="en-US" dirty="0" err="1"/>
            <a:t>gRPC</a:t>
          </a:r>
          <a:r>
            <a:rPr lang="en-US" dirty="0"/>
            <a:t> Middleware</a:t>
          </a:r>
        </a:p>
      </dgm:t>
    </dgm:pt>
    <dgm:pt modelId="{D7467DBC-68D5-EF4C-8403-CF48519C279F}" type="parTrans" cxnId="{F0F36231-ECE7-E146-A42F-3F11FAF31C4E}">
      <dgm:prSet/>
      <dgm:spPr/>
      <dgm:t>
        <a:bodyPr/>
        <a:lstStyle/>
        <a:p>
          <a:endParaRPr lang="en-GB"/>
        </a:p>
      </dgm:t>
    </dgm:pt>
    <dgm:pt modelId="{C0BC61F3-BDB1-E342-A8C3-F4BF6D82736E}" type="sibTrans" cxnId="{F0F36231-ECE7-E146-A42F-3F11FAF31C4E}">
      <dgm:prSet/>
      <dgm:spPr/>
      <dgm:t>
        <a:bodyPr/>
        <a:lstStyle/>
        <a:p>
          <a:endParaRPr lang="en-GB"/>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4"/>
      <dgm:spPr/>
    </dgm:pt>
    <dgm:pt modelId="{5ED1C187-A455-6644-BCB6-A984D8A10623}" type="pres">
      <dgm:prSet presAssocID="{74AEDE69-E033-4BAE-BC1E-096ECB2B1165}" presName="rootConnector" presStyleLbl="node1" presStyleIdx="0" presStyleCnt="4"/>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4"/>
      <dgm:spPr/>
    </dgm:pt>
    <dgm:pt modelId="{3C8B214C-E92B-7142-8B75-043967A49E26}" type="pres">
      <dgm:prSet presAssocID="{FD471756-603F-4BB9-A0FA-5BB42998E74D}" presName="rootConnector" presStyleLbl="node1" presStyleIdx="1" presStyleCnt="4"/>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4"/>
      <dgm:spPr/>
    </dgm:pt>
    <dgm:pt modelId="{95B8D1C5-02C8-0148-A007-F604A6B56F88}" type="pres">
      <dgm:prSet presAssocID="{71897A3C-610B-4971-BEFE-A03A166E237B}" presName="rootConnector" presStyleLbl="node1" presStyleIdx="2" presStyleCnt="4"/>
      <dgm:spPr/>
    </dgm:pt>
    <dgm:pt modelId="{826D1E37-D721-3E47-9BD9-C6C2A843107F}" type="pres">
      <dgm:prSet presAssocID="{71897A3C-610B-4971-BEFE-A03A166E237B}" presName="childShape" presStyleCnt="0"/>
      <dgm:spPr/>
    </dgm:pt>
    <dgm:pt modelId="{CA0D5D43-C03A-5D41-9C96-C833DF1D524C}" type="pres">
      <dgm:prSet presAssocID="{CB2CFEDC-E099-6840-8D82-88E0492F31E0}" presName="root" presStyleCnt="0"/>
      <dgm:spPr/>
    </dgm:pt>
    <dgm:pt modelId="{313C679D-330C-294C-95FD-10BC954A5FCE}" type="pres">
      <dgm:prSet presAssocID="{CB2CFEDC-E099-6840-8D82-88E0492F31E0}" presName="rootComposite" presStyleCnt="0"/>
      <dgm:spPr/>
    </dgm:pt>
    <dgm:pt modelId="{5C964300-4E01-DD4C-8CB4-BB8A1335A612}" type="pres">
      <dgm:prSet presAssocID="{CB2CFEDC-E099-6840-8D82-88E0492F31E0}" presName="rootText" presStyleLbl="node1" presStyleIdx="3" presStyleCnt="4"/>
      <dgm:spPr/>
    </dgm:pt>
    <dgm:pt modelId="{3D8D62E9-2B4B-364C-B033-5E8D913F0AA8}" type="pres">
      <dgm:prSet presAssocID="{CB2CFEDC-E099-6840-8D82-88E0492F31E0}" presName="rootConnector" presStyleLbl="node1" presStyleIdx="3" presStyleCnt="4"/>
      <dgm:spPr/>
    </dgm:pt>
    <dgm:pt modelId="{F4A26A59-0EFE-C742-B9BC-B97DEB29133F}" type="pres">
      <dgm:prSet presAssocID="{CB2CFEDC-E099-6840-8D82-88E0492F31E0}" presName="childShape" presStyleCnt="0"/>
      <dgm:spPr/>
    </dgm:pt>
  </dgm:ptLst>
  <dgm:cxnLst>
    <dgm:cxn modelId="{5F8A5D0E-6907-544A-9F06-86ECF5C6F8E2}" type="presOf" srcId="{CB2CFEDC-E099-6840-8D82-88E0492F31E0}" destId="{3D8D62E9-2B4B-364C-B033-5E8D913F0AA8}" srcOrd="1" destOrd="0" presId="urn:microsoft.com/office/officeart/2005/8/layout/hierarchy3"/>
    <dgm:cxn modelId="{80398615-E690-4EDD-8301-17468B318F80}" srcId="{B80BF5C7-321E-4530-9003-DCB6A703D336}" destId="{FD471756-603F-4BB9-A0FA-5BB42998E74D}" srcOrd="1" destOrd="0" parTransId="{D51A0915-F16A-4D70-8658-AED73A0A8C97}" sibTransId="{DFCFC30A-238E-4C17-8162-01085CDA9AE5}"/>
    <dgm:cxn modelId="{F0F36231-ECE7-E146-A42F-3F11FAF31C4E}" srcId="{B80BF5C7-321E-4530-9003-DCB6A703D336}" destId="{CB2CFEDC-E099-6840-8D82-88E0492F31E0}" srcOrd="3" destOrd="0" parTransId="{D7467DBC-68D5-EF4C-8403-CF48519C279F}" sibTransId="{C0BC61F3-BDB1-E342-A8C3-F4BF6D82736E}"/>
    <dgm:cxn modelId="{82106739-AA2B-C749-9C44-10B4EA1FF581}" type="presOf" srcId="{CB2CFEDC-E099-6840-8D82-88E0492F31E0}" destId="{5C964300-4E01-DD4C-8CB4-BB8A1335A612}" srcOrd="0" destOrd="0" presId="urn:microsoft.com/office/officeart/2005/8/layout/hierarchy3"/>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 modelId="{2895BDC1-A988-784A-943A-1FDBEA63D6CF}" type="presParOf" srcId="{251BF79C-4B1D-384B-A8E7-1DADA18F0D36}" destId="{CA0D5D43-C03A-5D41-9C96-C833DF1D524C}" srcOrd="3" destOrd="0" presId="urn:microsoft.com/office/officeart/2005/8/layout/hierarchy3"/>
    <dgm:cxn modelId="{BFEF97D5-DB54-554E-91D4-1CF1A30C072E}" type="presParOf" srcId="{CA0D5D43-C03A-5D41-9C96-C833DF1D524C}" destId="{313C679D-330C-294C-95FD-10BC954A5FCE}" srcOrd="0" destOrd="0" presId="urn:microsoft.com/office/officeart/2005/8/layout/hierarchy3"/>
    <dgm:cxn modelId="{77148407-71A6-2145-94C4-ED4DF650338E}" type="presParOf" srcId="{313C679D-330C-294C-95FD-10BC954A5FCE}" destId="{5C964300-4E01-DD4C-8CB4-BB8A1335A612}" srcOrd="0" destOrd="0" presId="urn:microsoft.com/office/officeart/2005/8/layout/hierarchy3"/>
    <dgm:cxn modelId="{A9516A44-61DE-E34C-89CF-404E606EA326}" type="presParOf" srcId="{313C679D-330C-294C-95FD-10BC954A5FCE}" destId="{3D8D62E9-2B4B-364C-B033-5E8D913F0AA8}" srcOrd="1" destOrd="0" presId="urn:microsoft.com/office/officeart/2005/8/layout/hierarchy3"/>
    <dgm:cxn modelId="{4D49370E-F5E8-7F47-BF12-FE1745ABDF0D}" type="presParOf" srcId="{CA0D5D43-C03A-5D41-9C96-C833DF1D524C}" destId="{F4A26A59-0EFE-C742-B9BC-B97DEB29133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before_request_f1()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before_request_f2()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dgm:pt>
    <dgm:pt modelId="{4698F152-E414-4F46-8E93-44F208739C17}" type="pres">
      <dgm:prSet presAssocID="{D8A6AC49-BF12-7D45-B3E0-1B771F3E3B79}" presName="ThreeConn_2-3" presStyleLbl="fgAccFollowNode1" presStyleIdx="1" presStyleCnt="2">
        <dgm:presLayoutVars>
          <dgm:bulletEnabled val="1"/>
        </dgm:presLayoutVars>
      </dgm:prSet>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after_request_f1()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after_request_f2()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a:prstGeom prst="upArrow">
          <a:avLst/>
        </a:prstGeom>
      </dgm:spPr>
    </dgm:pt>
    <dgm:pt modelId="{4698F152-E414-4F46-8E93-44F208739C17}" type="pres">
      <dgm:prSet presAssocID="{D8A6AC49-BF12-7D45-B3E0-1B771F3E3B79}" presName="ThreeConn_2-3" presStyleLbl="fgAccFollowNode1" presStyleIdx="1" presStyleCnt="2">
        <dgm:presLayoutVars>
          <dgm:bulletEnabled val="1"/>
        </dgm:presLayoutVars>
      </dgm:prSet>
      <dgm:spPr>
        <a:prstGeom prst="upArrow">
          <a:avLst/>
        </a:prstGeom>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92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Middleware in Computing</a:t>
          </a:r>
        </a:p>
      </dsp:txBody>
      <dsp:txXfrm>
        <a:off x="34333" y="1657920"/>
        <a:ext cx="2148183" cy="1041683"/>
      </dsp:txXfrm>
    </dsp:sp>
    <dsp:sp modelId="{F95CD12B-A183-3448-A894-603662F01A28}">
      <dsp:nvSpPr>
        <dsp:cNvPr id="0" name=""/>
        <dsp:cNvSpPr/>
      </dsp:nvSpPr>
      <dsp:spPr>
        <a:xfrm>
          <a:off x="276817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WSGI Middleware</a:t>
          </a:r>
        </a:p>
      </dsp:txBody>
      <dsp:txXfrm>
        <a:off x="2800583" y="1657920"/>
        <a:ext cx="2148183" cy="1041683"/>
      </dsp:txXfrm>
    </dsp:sp>
    <dsp:sp modelId="{5D19064A-759C-DC40-8C45-5EBB148E13EC}">
      <dsp:nvSpPr>
        <dsp:cNvPr id="0" name=""/>
        <dsp:cNvSpPr/>
      </dsp:nvSpPr>
      <dsp:spPr>
        <a:xfrm>
          <a:off x="553442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ASGI Middleware</a:t>
          </a:r>
        </a:p>
      </dsp:txBody>
      <dsp:txXfrm>
        <a:off x="5566832" y="1657920"/>
        <a:ext cx="2148183" cy="1041683"/>
      </dsp:txXfrm>
    </dsp:sp>
    <dsp:sp modelId="{5C964300-4E01-DD4C-8CB4-BB8A1335A612}">
      <dsp:nvSpPr>
        <dsp:cNvPr id="0" name=""/>
        <dsp:cNvSpPr/>
      </dsp:nvSpPr>
      <dsp:spPr>
        <a:xfrm>
          <a:off x="830067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err="1"/>
            <a:t>gRPC</a:t>
          </a:r>
          <a:r>
            <a:rPr lang="en-US" sz="2900" kern="1200" dirty="0"/>
            <a:t> Middleware</a:t>
          </a:r>
        </a:p>
      </dsp:txBody>
      <dsp:txXfrm>
        <a:off x="8333082" y="1657920"/>
        <a:ext cx="2148183" cy="1041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47587" y="950525"/>
        <a:ext cx="448105" cy="613088"/>
      </dsp:txXfrm>
    </dsp:sp>
    <dsp:sp modelId="{4698F152-E414-4F46-8E93-44F208739C17}">
      <dsp:nvSpPr>
        <dsp:cNvPr id="0" name=""/>
        <dsp:cNvSpPr/>
      </dsp:nvSpPr>
      <dsp:spPr>
        <a:xfrm>
          <a:off x="3624184" y="240451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07499" y="2404515"/>
        <a:ext cx="448105" cy="613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67956" y="1154209"/>
        <a:ext cx="407367" cy="611051"/>
      </dsp:txXfrm>
    </dsp:sp>
    <dsp:sp modelId="{4698F152-E414-4F46-8E93-44F208739C17}">
      <dsp:nvSpPr>
        <dsp:cNvPr id="0" name=""/>
        <dsp:cNvSpPr/>
      </dsp:nvSpPr>
      <dsp:spPr>
        <a:xfrm>
          <a:off x="3624184" y="240451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27868" y="2608199"/>
        <a:ext cx="407367" cy="611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Can be defined generally as an </a:t>
          </a:r>
          <a:r>
            <a:rPr lang="en-US" sz="2600" u="sng" kern="1200" dirty="0"/>
            <a:t>WSGI or ASGI</a:t>
          </a:r>
          <a:r>
            <a:rPr lang="en-US" sz="2600" kern="1200" dirty="0"/>
            <a:t> application or be framework specific</a:t>
          </a:r>
          <a:endParaRPr lang="en-US" sz="2600" u="sng" kern="1200" dirty="0"/>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Can be defined generally as an </a:t>
          </a:r>
          <a:r>
            <a:rPr lang="en-US" sz="2600" u="sng" kern="1200" dirty="0"/>
            <a:t>WSGI or ASGI</a:t>
          </a:r>
          <a:r>
            <a:rPr lang="en-US" sz="2600" kern="1200" dirty="0"/>
            <a:t> application or be framework specific</a:t>
          </a:r>
          <a:endParaRPr lang="en-US" sz="2600" u="sng" kern="1200" dirty="0"/>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“implementing shared functionality using middleware”. My name is Amit Saha and I work as a software engineer at Atlassian, in Sydney, Australia. </a:t>
            </a:r>
          </a:p>
          <a:p>
            <a:pPr marL="0" indent="0">
              <a:buNone/>
            </a:pPr>
            <a:r>
              <a:rPr lang="en-US" sz="1200" dirty="0"/>
              <a:t>	</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 today.</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13</a:t>
            </a:fld>
            <a:endParaRPr lang="en-US"/>
          </a:p>
        </p:txBody>
      </p:sp>
    </p:spTree>
    <p:extLst>
      <p:ext uri="{BB962C8B-B14F-4D97-AF65-F5344CB8AC3E}">
        <p14:creationId xmlns:p14="http://schemas.microsoft.com/office/powerpoint/2010/main" val="182613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based middleware returns another function – a closure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272327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Django, the ordering of the elements in the list in the previous slide matters. For an incoming request, the first middleware is called before the next middleware before the view function is called. Once a response has been generated, the middleware defined are invoked in the reverse order.</a:t>
            </a:r>
          </a:p>
          <a:p>
            <a:endParaRPr lang="en-US" dirty="0"/>
          </a:p>
          <a:p>
            <a:r>
              <a:rPr lang="en-US" dirty="0"/>
              <a:t>One key difference </a:t>
            </a:r>
            <a:r>
              <a:rPr lang="en-US" dirty="0" err="1"/>
              <a:t>betweek</a:t>
            </a:r>
            <a:r>
              <a:rPr lang="en-US" dirty="0"/>
              <a:t> Flask and Django middleware is that in Flask, your middleware may not be invoked for both request and the response to the request where as in Django, a middleware is always invoked when the request is being sent to the view function and when the response is being sent back.</a:t>
            </a:r>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204638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have just seen, the way we write a middleware for Flask is different from Django. Could we write middleware in a framework independent way? It turns out we can. These are WSGI frameworks, which means they define WSGI </a:t>
            </a:r>
            <a:r>
              <a:rPr lang="en-US" sz="1200" dirty="0" err="1"/>
              <a:t>applications..and</a:t>
            </a:r>
            <a:r>
              <a:rPr lang="en-US" sz="1200" dirty="0"/>
              <a:t> there lies the answer as we shall see next.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Frameworks implement their own mechanisms to define middleware, WSGI middleware = Another WSGI application, So that means if we implement a functionality using WSGI middleware, they are framework independent, let’s see how they work.</a:t>
            </a:r>
          </a:p>
          <a:p>
            <a:pPr marL="0" indent="0">
              <a:buNone/>
            </a:pPr>
            <a:endParaRPr lang="en-US" sz="1200" dirty="0"/>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25611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you haven’t had the chance to yet peel the layers of the web frameworks you are using and really explore how middleware works. My goal in this talk is to take you through an exploration how middleware works in the context of web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and finally </a:t>
            </a:r>
            <a:r>
              <a:rPr lang="en-US" dirty="0" err="1"/>
              <a:t>gRPC</a:t>
            </a:r>
            <a:r>
              <a:rPr lang="en-US" dirty="0"/>
              <a:t>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283514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27</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We saw that a middleware, the </a:t>
            </a:r>
            <a:r>
              <a:rPr lang="en-US" sz="1200" dirty="0" err="1"/>
              <a:t>OpenTelemetry</a:t>
            </a:r>
            <a:r>
              <a:rPr lang="en-US" sz="1200" dirty="0"/>
              <a:t> middleware is an WSGI middleware. And since it is written as an WSGI middleware, we can use the same middleware for both Flask and Django applications by wrapping the original WSGI application inside the </a:t>
            </a:r>
            <a:r>
              <a:rPr lang="en-US" sz="1200" dirty="0" err="1"/>
              <a:t>OpenTelemetry</a:t>
            </a:r>
            <a:r>
              <a:rPr lang="en-US" sz="1200" dirty="0"/>
              <a:t> </a:t>
            </a:r>
            <a:r>
              <a:rPr lang="en-US" sz="1200" dirty="0" err="1"/>
              <a:t>middlewae</a:t>
            </a:r>
            <a:r>
              <a:rPr lang="en-US" sz="1200" dirty="0"/>
              <a:t>. That sounds like a win, right? I am not sure if there are any pitfalls to doing that though.</a:t>
            </a:r>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2214642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same technique of wrapping an WSGI application inside other to help in scenarios such as framework migration. For example, say you have a Django application – you are migrating some views to Flask. What you can do is, write a middleware to embed the Django application inside the Flask application. Let’s see how.</a:t>
            </a:r>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827600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 class </a:t>
            </a:r>
            <a:r>
              <a:rPr lang="en-US" dirty="0" err="1"/>
              <a:t>FlaskAppWrapper</a:t>
            </a:r>
            <a:r>
              <a:rPr lang="en-US" dirty="0"/>
              <a:t>, I have omitted the constructor here for brevity.</a:t>
            </a:r>
          </a:p>
          <a:p>
            <a:endParaRPr lang="en-US" dirty="0"/>
          </a:p>
          <a:p>
            <a:r>
              <a:rPr lang="en-US" dirty="0" err="1"/>
              <a:t>Flask_app</a:t>
            </a:r>
            <a:r>
              <a:rPr lang="en-US" dirty="0"/>
              <a:t> refers to the Flask application. We first invoke the flask WSGI application to process the current request. If we get any response status other than a 404, we return the response.</a:t>
            </a:r>
          </a:p>
          <a:p>
            <a:endParaRPr lang="en-US" dirty="0"/>
          </a:p>
          <a:p>
            <a:r>
              <a:rPr lang="en-US" dirty="0"/>
              <a:t>If however, we get a 404 response indicating there is no registered view function for a particular request path, we then invoke the Django application which is referred to by the </a:t>
            </a:r>
            <a:r>
              <a:rPr lang="en-US" dirty="0" err="1"/>
              <a:t>self.wsgi_app</a:t>
            </a:r>
            <a:r>
              <a:rPr lang="en-US" dirty="0"/>
              <a:t> attribute.</a:t>
            </a:r>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update the </a:t>
            </a:r>
            <a:r>
              <a:rPr lang="en-US" dirty="0" err="1"/>
              <a:t>wsgi.py</a:t>
            </a:r>
            <a:r>
              <a:rPr lang="en-US" dirty="0"/>
              <a:t> module of the Django application to define the module level application variable as shown.</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224240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looks as follows.</a:t>
            </a:r>
          </a:p>
        </p:txBody>
      </p:sp>
      <p:sp>
        <p:nvSpPr>
          <p:cNvPr id="4" name="Slide Number Placeholder 3"/>
          <p:cNvSpPr>
            <a:spLocks noGrp="1"/>
          </p:cNvSpPr>
          <p:nvPr>
            <p:ph type="sldNum" sz="quarter" idx="5"/>
          </p:nvPr>
        </p:nvSpPr>
        <p:spPr/>
        <p:txBody>
          <a:bodyPr/>
          <a:lstStyle/>
          <a:p>
            <a:fld id="{E077B1E2-0FF4-C94D-843F-E7F3AC3CC653}" type="slidenum">
              <a:rPr lang="en-US" smtClean="0"/>
              <a:t>33</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take a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35</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follow our curiosity!</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846281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defining a middleware as an ASGI middleware, you could also use the </a:t>
            </a:r>
            <a:r>
              <a:rPr lang="en-US" dirty="0" err="1"/>
              <a:t>FastAPI</a:t>
            </a:r>
            <a:r>
              <a:rPr lang="en-US" dirty="0"/>
              <a:t>/</a:t>
            </a:r>
            <a:r>
              <a:rPr lang="en-US" dirty="0" err="1"/>
              <a:t>Starlette</a:t>
            </a:r>
            <a:r>
              <a:rPr lang="en-US" dirty="0"/>
              <a:t> specific approach of using the </a:t>
            </a:r>
            <a:r>
              <a:rPr lang="en-US" dirty="0" err="1"/>
              <a:t>app.middleware</a:t>
            </a:r>
            <a:r>
              <a:rPr lang="en-US" dirty="0"/>
              <a:t> decorator.</a:t>
            </a:r>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409217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44</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ASGI middleware is an ASGI application, ASGI middleware is framework independent. An ASGI middleware supports HTTP and </a:t>
            </a:r>
            <a:r>
              <a:rPr lang="en-US" sz="1200" dirty="0" err="1"/>
              <a:t>WebSockets</a:t>
            </a:r>
            <a:r>
              <a:rPr lang="en-US" sz="1200" dirty="0"/>
              <a:t>.</a:t>
            </a:r>
          </a:p>
          <a:p>
            <a:pPr marL="0" indent="0">
              <a:buNone/>
            </a:pPr>
            <a:endParaRPr lang="en-US" sz="1200" dirty="0"/>
          </a:p>
          <a:p>
            <a:pPr marL="0" indent="0">
              <a:buNone/>
            </a:pPr>
            <a:r>
              <a:rPr lang="en-US" sz="1200" dirty="0"/>
              <a:t>Let’s go back to our migration story again, say you want to serve requests to your existing WSGI application from your ASGI application while you add new functionality in your ASGI application. What can you do?</a:t>
            </a:r>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21686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WSGIMidleware</a:t>
            </a:r>
            <a:r>
              <a:rPr lang="en-US" dirty="0"/>
              <a:t> to associate a path to an WSGI application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46</a:t>
            </a:fld>
            <a:endParaRPr lang="en-US"/>
          </a:p>
        </p:txBody>
      </p:sp>
    </p:spTree>
    <p:extLst>
      <p:ext uri="{BB962C8B-B14F-4D97-AF65-F5344CB8AC3E}">
        <p14:creationId xmlns:p14="http://schemas.microsoft.com/office/powerpoint/2010/main" val="965319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47</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48</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49</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56</a:t>
            </a:fld>
            <a:endParaRPr lang="en-US"/>
          </a:p>
        </p:txBody>
      </p:sp>
    </p:spTree>
    <p:extLst>
      <p:ext uri="{BB962C8B-B14F-4D97-AF65-F5344CB8AC3E}">
        <p14:creationId xmlns:p14="http://schemas.microsoft.com/office/powerpoint/2010/main" val="319115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59</a:t>
            </a:fld>
            <a:endParaRPr lang="en-US"/>
          </a:p>
        </p:txBody>
      </p:sp>
    </p:spTree>
    <p:extLst>
      <p:ext uri="{BB962C8B-B14F-4D97-AF65-F5344CB8AC3E}">
        <p14:creationId xmlns:p14="http://schemas.microsoft.com/office/powerpoint/2010/main" val="1572308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64</a:t>
            </a:fld>
            <a:endParaRPr lang="en-US"/>
          </a:p>
        </p:txBody>
      </p:sp>
    </p:spTree>
    <p:extLst>
      <p:ext uri="{BB962C8B-B14F-4D97-AF65-F5344CB8AC3E}">
        <p14:creationId xmlns:p14="http://schemas.microsoft.com/office/powerpoint/2010/main" val="2417478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69</a:t>
            </a:fld>
            <a:endParaRPr lang="en-US"/>
          </a:p>
        </p:txBody>
      </p:sp>
    </p:spTree>
    <p:extLst>
      <p:ext uri="{BB962C8B-B14F-4D97-AF65-F5344CB8AC3E}">
        <p14:creationId xmlns:p14="http://schemas.microsoft.com/office/powerpoint/2010/main" val="999463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70</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usage of the term in the previous slide is quite far from what we will be discussing today, some key ideas from back then are relevant today I think. Sure, we are not going to talk about hardware today, but there is something that seems quite applicable to be when I discovered that middleware was referred to as “glue”, ”an interface between </a:t>
            </a:r>
            <a:r>
              <a:rPr lang="en-US" dirty="0" err="1"/>
              <a:t>hardward</a:t>
            </a:r>
            <a:r>
              <a:rPr lang="en-US" dirty="0"/>
              <a:t> and software” or “services sitting above the transport layer and below the application environment”.</a:t>
            </a:r>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406432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ordering specified middleware is significant. For Flask, the middleware defined via </a:t>
            </a:r>
            <a:r>
              <a:rPr lang="en-US" dirty="0" err="1"/>
              <a:t>before_request</a:t>
            </a:r>
            <a:r>
              <a:rPr lang="en-US" dirty="0"/>
              <a:t> are called in order. The middleware defined via </a:t>
            </a:r>
            <a:r>
              <a:rPr lang="en-US" dirty="0" err="1"/>
              <a:t>after_request</a:t>
            </a:r>
            <a:r>
              <a:rPr lang="en-US" dirty="0"/>
              <a:t> are called in </a:t>
            </a:r>
            <a:r>
              <a:rPr lang="en-US" dirty="0" err="1"/>
              <a:t>reverse_order</a:t>
            </a:r>
            <a:r>
              <a:rPr lang="en-US" dirty="0"/>
              <a:t>. </a:t>
            </a:r>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167257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93414AC1-D946-734E-A67E-C337D4E46C2D}" type="datetime1">
              <a:rPr lang="en-AU" smtClean="0"/>
              <a:t>18/8/2022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Kiwi PyCon XI</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4719CC9-E8A5-774D-808E-615766AE1409}" type="datetime1">
              <a:rPr lang="en-AU" smtClean="0"/>
              <a:t>18/8/2022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F588C7C0-C829-0D49-AB4D-BE07F54D1422}" type="datetime1">
              <a:rPr lang="en-AU" smtClean="0"/>
              <a:t>18/8/2022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242C3E42-BBD4-4942-9E72-AC3F8A946E1C}" type="datetime1">
              <a:rPr lang="en-AU" smtClean="0"/>
              <a:t>18/8/2022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95283C06-7A32-BF4E-AB06-C7C950E0211B}" type="datetime1">
              <a:rPr lang="en-AU" smtClean="0"/>
              <a:t>18/8/2022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ECE6C1A0-2A20-CD48-91C0-6ED899BC59DC}" type="datetime1">
              <a:rPr lang="en-AU" smtClean="0"/>
              <a:t>18/8/2022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1F5061F7-A8DB-9943-BABF-57DE86A7009A}" type="datetime1">
              <a:rPr lang="en-AU" smtClean="0"/>
              <a:t>18/8/2022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Kiwi PyCon XI</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2320BD98-6227-0C46-8123-508DA5ABCD74}" type="datetime1">
              <a:rPr lang="en-AU" smtClean="0"/>
              <a:t>18/8/2022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AD2CA7C-819E-004C-B440-36B57C2EC533}" type="datetime1">
              <a:rPr lang="en-AU" smtClean="0"/>
              <a:t>18/8/2022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B5C5D15-3F04-D144-8173-A4B18EC4281B}" type="datetime1">
              <a:rPr lang="en-AU" smtClean="0"/>
              <a:t>18/8/2022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BF575008-A2B0-A947-88F3-801BFFDC0DC1}" type="datetime1">
              <a:rPr lang="en-AU" smtClean="0"/>
              <a:t>18/8/2022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45C06-71A5-EF48-9800-F43314F1C635}" type="datetime1">
              <a:rPr lang="en-AU" smtClean="0"/>
              <a:t>18/8/2022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chorand.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jangoproject.com/en/4.0/ref/middle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opentelemetry-python-contrib.readthedocs.io/en/latest/instrumentation/wsgi/wsgi.html"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fontScale="90000"/>
          </a:bodyPr>
          <a:lstStyle/>
          <a:p>
            <a:r>
              <a:rPr lang="en-US" sz="5400" dirty="0"/>
              <a:t>Implementing 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ASGI and </a:t>
            </a:r>
            <a:r>
              <a:rPr lang="en-US" dirty="0" err="1"/>
              <a:t>gRPC</a:t>
            </a:r>
            <a:r>
              <a:rPr lang="en-US" dirty="0"/>
              <a:t> applications</a:t>
            </a:r>
          </a:p>
        </p:txBody>
      </p:sp>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3"/>
              </a:rPr>
              <a:t>https://echorand.me</a:t>
            </a:r>
            <a:r>
              <a:rPr lang="en-US" sz="3200" dirty="0"/>
              <a:t> </a:t>
            </a:r>
          </a:p>
        </p:txBody>
      </p:sp>
      <p:pic>
        <p:nvPicPr>
          <p:cNvPr id="1026" name="Picture 2">
            <a:extLst>
              <a:ext uri="{FF2B5EF4-FFF2-40B4-BE49-F238E27FC236}">
                <a16:creationId xmlns:a16="http://schemas.microsoft.com/office/drawing/2014/main" id="{B4E73C9C-66DA-60C6-F6D9-B1DEE70F1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681" y="4872922"/>
            <a:ext cx="4053491" cy="87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02819" y="128980"/>
            <a:ext cx="9318698" cy="1170432"/>
          </a:xfrm>
        </p:spPr>
        <p:txBody>
          <a:bodyPr anchor="b">
            <a:normAutofit/>
          </a:bodyPr>
          <a:lstStyle/>
          <a:p>
            <a:r>
              <a:rPr lang="en-US" sz="3400" dirty="0"/>
              <a:t>(Optional) Before and After request functions </a:t>
            </a:r>
          </a:p>
        </p:txBody>
      </p:sp>
      <p:sp>
        <p:nvSpPr>
          <p:cNvPr id="4" name="Content Placeholder 3">
            <a:extLst>
              <a:ext uri="{FF2B5EF4-FFF2-40B4-BE49-F238E27FC236}">
                <a16:creationId xmlns:a16="http://schemas.microsoft.com/office/drawing/2014/main" id="{CB576858-8274-CE40-AF7B-20BB08B942F0}"/>
              </a:ext>
            </a:extLst>
          </p:cNvPr>
          <p:cNvSpPr>
            <a:spLocks noGrp="1"/>
          </p:cNvSpPr>
          <p:nvPr>
            <p:ph idx="1"/>
          </p:nvPr>
        </p:nvSpPr>
        <p:spPr>
          <a:xfrm>
            <a:off x="2478505" y="1766953"/>
            <a:ext cx="7134727" cy="3791635"/>
          </a:xfrm>
        </p:spPr>
        <p:txBody>
          <a:bodyPr>
            <a:normAutofit fontScale="92500" lnSpcReduction="10000"/>
          </a:bodyPr>
          <a:lstStyle/>
          <a:p>
            <a:r>
              <a:rPr lang="en-US" sz="2400" dirty="0" err="1">
                <a:latin typeface="Monaco" pitchFamily="2" charset="77"/>
              </a:rPr>
              <a:t>wsgi_app</a:t>
            </a:r>
            <a:r>
              <a:rPr lang="en-US" sz="2400" dirty="0">
                <a:latin typeface="Monaco" pitchFamily="2" charset="77"/>
              </a:rPr>
              <a:t>()</a:t>
            </a:r>
          </a:p>
          <a:p>
            <a:pPr lvl="1"/>
            <a:r>
              <a:rPr lang="en-US" dirty="0" err="1">
                <a:latin typeface="Monaco" pitchFamily="2" charset="77"/>
              </a:rPr>
              <a:t>full_dispatch_request</a:t>
            </a:r>
            <a:r>
              <a:rPr lang="en-US" dirty="0">
                <a:latin typeface="Monaco" pitchFamily="2" charset="77"/>
              </a:rPr>
              <a:t>()</a:t>
            </a:r>
          </a:p>
          <a:p>
            <a:pPr lvl="2"/>
            <a:r>
              <a:rPr lang="en-US" sz="2400" dirty="0" err="1">
                <a:latin typeface="Monaco" pitchFamily="2" charset="77"/>
              </a:rPr>
              <a:t>preprocess_request</a:t>
            </a:r>
            <a:endParaRPr lang="en-US" sz="2400" dirty="0">
              <a:latin typeface="Monaco" pitchFamily="2" charset="77"/>
            </a:endParaRPr>
          </a:p>
          <a:p>
            <a:pPr lvl="3"/>
            <a:r>
              <a:rPr lang="en-US" sz="2400" dirty="0" err="1">
                <a:latin typeface="Monaco" pitchFamily="2" charset="77"/>
              </a:rPr>
              <a:t>before_request_funcs</a:t>
            </a:r>
            <a:endParaRPr lang="en-US" sz="2400" dirty="0">
              <a:latin typeface="Monaco" pitchFamily="2" charset="77"/>
            </a:endParaRPr>
          </a:p>
          <a:p>
            <a:pPr lvl="2"/>
            <a:r>
              <a:rPr lang="en-US" sz="2400" dirty="0">
                <a:latin typeface="Monaco" pitchFamily="2" charset="77"/>
              </a:rPr>
              <a:t>(If none of the methods returns Non-None)</a:t>
            </a:r>
          </a:p>
          <a:p>
            <a:pPr lvl="2"/>
            <a:r>
              <a:rPr lang="en-US" sz="2400" dirty="0" err="1">
                <a:latin typeface="Monaco" pitchFamily="2" charset="77"/>
              </a:rPr>
              <a:t>dispatch_request</a:t>
            </a:r>
            <a:endParaRPr lang="en-US" sz="2400" dirty="0">
              <a:latin typeface="Monaco" pitchFamily="2" charset="77"/>
            </a:endParaRPr>
          </a:p>
          <a:p>
            <a:pPr lvl="2"/>
            <a:r>
              <a:rPr lang="en-US" sz="2400" dirty="0" err="1">
                <a:latin typeface="Monaco" pitchFamily="2" charset="77"/>
              </a:rPr>
              <a:t>finalize_request</a:t>
            </a:r>
            <a:endParaRPr lang="en-US" sz="2400" dirty="0">
              <a:latin typeface="Monaco" pitchFamily="2" charset="77"/>
            </a:endParaRPr>
          </a:p>
          <a:p>
            <a:pPr lvl="3"/>
            <a:r>
              <a:rPr lang="en-US" sz="2400" dirty="0" err="1">
                <a:latin typeface="Monaco" pitchFamily="2" charset="77"/>
              </a:rPr>
              <a:t>make_response</a:t>
            </a:r>
            <a:endParaRPr lang="en-US" sz="2400" dirty="0">
              <a:latin typeface="Monaco" pitchFamily="2" charset="77"/>
            </a:endParaRPr>
          </a:p>
          <a:p>
            <a:pPr lvl="3"/>
            <a:r>
              <a:rPr lang="en-US" sz="2400" dirty="0" err="1">
                <a:latin typeface="Monaco" pitchFamily="2" charset="77"/>
              </a:rPr>
              <a:t>process_response</a:t>
            </a:r>
            <a:endParaRPr lang="en-US" sz="2400" dirty="0">
              <a:latin typeface="Monaco" pitchFamily="2" charset="77"/>
            </a:endParaRPr>
          </a:p>
          <a:p>
            <a:pPr lvl="4"/>
            <a:r>
              <a:rPr lang="en-US" sz="2400" dirty="0" err="1">
                <a:latin typeface="Monaco" pitchFamily="2" charset="77"/>
              </a:rPr>
              <a:t>after_request_funcs</a:t>
            </a:r>
            <a:endParaRPr lang="en-US" sz="2400" dirty="0">
              <a:latin typeface="Monaco" pitchFamily="2" charset="77"/>
            </a:endParaRPr>
          </a:p>
          <a:p>
            <a:pPr lvl="3"/>
            <a:endParaRPr lang="en-US" sz="2400" dirty="0">
              <a:latin typeface="Monaco" pitchFamily="2" charset="77"/>
            </a:endParaRPr>
          </a:p>
          <a:p>
            <a:pPr lvl="3"/>
            <a:endParaRPr lang="en-US" sz="2400" dirty="0">
              <a:latin typeface="Monaco" pitchFamily="2" charset="77"/>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
        <p:nvSpPr>
          <p:cNvPr id="2" name="Footer Placeholder 1">
            <a:extLst>
              <a:ext uri="{FF2B5EF4-FFF2-40B4-BE49-F238E27FC236}">
                <a16:creationId xmlns:a16="http://schemas.microsoft.com/office/drawing/2014/main" id="{85B123E1-2366-6A0F-C2E6-CFBD15C0D6BE}"/>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4BF29B29-1A37-8F41-5996-CFEACCB008B9}"/>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230491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Flask</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285224632"/>
              </p:ext>
            </p:extLst>
          </p:nvPr>
        </p:nvGraphicFramePr>
        <p:xfrm>
          <a:off x="1297166" y="1825623"/>
          <a:ext cx="4798833" cy="417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ABA70C68-5FA2-09D4-3FA3-CCEBC61F06A8}"/>
              </a:ext>
            </a:extLst>
          </p:cNvPr>
          <p:cNvSpPr txBox="1"/>
          <p:nvPr/>
        </p:nvSpPr>
        <p:spPr>
          <a:xfrm>
            <a:off x="-41798" y="3329916"/>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10465191" y="3622303"/>
            <a:ext cx="1777218" cy="584775"/>
          </a:xfrm>
          <a:prstGeom prst="rect">
            <a:avLst/>
          </a:prstGeom>
          <a:noFill/>
        </p:spPr>
        <p:txBody>
          <a:bodyPr wrap="squar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11</a:t>
            </a:fld>
            <a:endParaRPr lang="en-US"/>
          </a:p>
        </p:txBody>
      </p:sp>
      <p:graphicFrame>
        <p:nvGraphicFramePr>
          <p:cNvPr id="13" name="Content Placeholder 3">
            <a:extLst>
              <a:ext uri="{FF2B5EF4-FFF2-40B4-BE49-F238E27FC236}">
                <a16:creationId xmlns:a16="http://schemas.microsoft.com/office/drawing/2014/main" id="{472DC7CA-E09A-0402-B6DE-5B96FB72BB5F}"/>
              </a:ext>
            </a:extLst>
          </p:cNvPr>
          <p:cNvGraphicFramePr>
            <a:graphicFrameLocks/>
          </p:cNvGraphicFramePr>
          <p:nvPr>
            <p:extLst>
              <p:ext uri="{D42A27DB-BD31-4B8C-83A1-F6EECF244321}">
                <p14:modId xmlns:p14="http://schemas.microsoft.com/office/powerpoint/2010/main" val="2436611202"/>
              </p:ext>
            </p:extLst>
          </p:nvPr>
        </p:nvGraphicFramePr>
        <p:xfrm>
          <a:off x="5997503" y="1750893"/>
          <a:ext cx="4798833" cy="4178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6570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2" y="95821"/>
            <a:ext cx="9330729" cy="830611"/>
          </a:xfrm>
        </p:spPr>
        <p:txBody>
          <a:bodyPr anchor="b">
            <a:normAutofit/>
          </a:bodyPr>
          <a:lstStyle/>
          <a:p>
            <a:r>
              <a:rPr lang="en-US" sz="3400" dirty="0"/>
              <a:t>(Optional) Implementation of middleware in Flask</a:t>
            </a:r>
          </a:p>
        </p:txBody>
      </p:sp>
      <p:sp>
        <p:nvSpPr>
          <p:cNvPr id="9" name="TextBox 8">
            <a:extLst>
              <a:ext uri="{FF2B5EF4-FFF2-40B4-BE49-F238E27FC236}">
                <a16:creationId xmlns:a16="http://schemas.microsoft.com/office/drawing/2014/main" id="{513D4D42-7C4C-85D9-4D49-9488A7090112}"/>
              </a:ext>
            </a:extLst>
          </p:cNvPr>
          <p:cNvSpPr txBox="1"/>
          <p:nvPr/>
        </p:nvSpPr>
        <p:spPr>
          <a:xfrm>
            <a:off x="551110" y="1490008"/>
            <a:ext cx="10349501" cy="1938992"/>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.before_request_funcs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is</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None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endParaRPr lang="en-AU" sz="2400" dirty="0">
              <a:solidFill>
                <a:srgbClr val="1F1F1F"/>
              </a:solidFill>
              <a:latin typeface="Menlo" panose="020B0609030804020204" pitchFamily="49" charset="0"/>
            </a:endParaRPr>
          </a:p>
          <a:p>
            <a:endParaRPr lang="en-AU" sz="2400" dirty="0">
              <a:solidFill>
                <a:srgbClr val="CACACA"/>
              </a:solidFill>
              <a:latin typeface="Menlo" panose="020B0609030804020204" pitchFamily="49" charset="0"/>
            </a:endParaRPr>
          </a:p>
        </p:txBody>
      </p:sp>
      <p:sp>
        <p:nvSpPr>
          <p:cNvPr id="10" name="TextBox 9">
            <a:extLst>
              <a:ext uri="{FF2B5EF4-FFF2-40B4-BE49-F238E27FC236}">
                <a16:creationId xmlns:a16="http://schemas.microsoft.com/office/drawing/2014/main" id="{335BDAC9-9B61-D246-2B64-7968CA467011}"/>
              </a:ext>
            </a:extLst>
          </p:cNvPr>
          <p:cNvSpPr txBox="1"/>
          <p:nvPr/>
        </p:nvSpPr>
        <p:spPr>
          <a:xfrm>
            <a:off x="551110" y="3728287"/>
            <a:ext cx="10523053" cy="1200329"/>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reversed</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.after_request_funcs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)(response)</a:t>
            </a:r>
          </a:p>
          <a:p>
            <a:endParaRPr lang="en-AU" sz="2400" dirty="0">
              <a:solidFill>
                <a:srgbClr val="CACACA"/>
              </a:solidFill>
              <a:latin typeface="Menlo" panose="020B0609030804020204" pitchFamily="49" charset="0"/>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
        <p:nvSpPr>
          <p:cNvPr id="2" name="Footer Placeholder 1">
            <a:extLst>
              <a:ext uri="{FF2B5EF4-FFF2-40B4-BE49-F238E27FC236}">
                <a16:creationId xmlns:a16="http://schemas.microsoft.com/office/drawing/2014/main" id="{A49F73DD-263E-A5B2-1A71-977FC649E5A9}"/>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4D31736-24C5-5A3A-DD15-FFFA0F9562C3}"/>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0107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375584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503375"/>
            <a:ext cx="11279869"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return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32245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05EB55-9ED1-018C-1402-42623898DE20}"/>
              </a:ext>
            </a:extLst>
          </p:cNvPr>
          <p:cNvSpPr txBox="1"/>
          <p:nvPr/>
        </p:nvSpPr>
        <p:spPr>
          <a:xfrm>
            <a:off x="751972" y="1558778"/>
            <a:ext cx="11808995" cy="5262979"/>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print(“</a:t>
            </a:r>
            <a:r>
              <a:rPr lang="en-AU" sz="2400" dirty="0" err="1">
                <a:solidFill>
                  <a:srgbClr val="1F1F1F"/>
                </a:solidFill>
                <a:latin typeface="Menlo" panose="020B0609030804020204" pitchFamily="49" charset="0"/>
              </a:rPr>
              <a:t>Latency:f</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seconds”)</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6" name="Title 1">
            <a:extLst>
              <a:ext uri="{FF2B5EF4-FFF2-40B4-BE49-F238E27FC236}">
                <a16:creationId xmlns:a16="http://schemas.microsoft.com/office/drawing/2014/main" id="{F9292D0D-38DC-995A-DE1E-5078BFBD5AF0}"/>
              </a:ext>
            </a:extLst>
          </p:cNvPr>
          <p:cNvSpPr txBox="1">
            <a:spLocks/>
          </p:cNvSpPr>
          <p:nvPr/>
        </p:nvSpPr>
        <p:spPr>
          <a:xfrm>
            <a:off x="751973" y="187178"/>
            <a:ext cx="1002832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Django middleware – function based</a:t>
            </a:r>
          </a:p>
        </p:txBody>
      </p:sp>
      <p:sp>
        <p:nvSpPr>
          <p:cNvPr id="7" name="Footer Placeholder 6">
            <a:extLst>
              <a:ext uri="{FF2B5EF4-FFF2-40B4-BE49-F238E27FC236}">
                <a16:creationId xmlns:a16="http://schemas.microsoft.com/office/drawing/2014/main" id="{5F0C9737-52FE-034D-0204-D262FE751172}"/>
              </a:ext>
            </a:extLst>
          </p:cNvPr>
          <p:cNvSpPr>
            <a:spLocks noGrp="1"/>
          </p:cNvSpPr>
          <p:nvPr>
            <p:ph type="ftr" sz="quarter" idx="11"/>
          </p:nvPr>
        </p:nvSpPr>
        <p:spPr/>
        <p:txBody>
          <a:bodyPr/>
          <a:lstStyle/>
          <a:p>
            <a:r>
              <a:rPr lang="en-US"/>
              <a:t>Shared Functionality using Middleware - Kiwi PyCon XI</a:t>
            </a:r>
          </a:p>
        </p:txBody>
      </p:sp>
      <p:sp>
        <p:nvSpPr>
          <p:cNvPr id="8" name="Slide Number Placeholder 7">
            <a:extLst>
              <a:ext uri="{FF2B5EF4-FFF2-40B4-BE49-F238E27FC236}">
                <a16:creationId xmlns:a16="http://schemas.microsoft.com/office/drawing/2014/main" id="{4F2F61F2-66D2-40D2-4B28-F5CB4DFCF489}"/>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421953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10908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Django</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50409" y="3835170"/>
            <a:ext cx="1777218" cy="584775"/>
          </a:xfrm>
          <a:prstGeom prst="rect">
            <a:avLst/>
          </a:prstGeom>
          <a:noFill/>
        </p:spPr>
        <p:txBody>
          <a:bodyPr wrap="non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78930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0F24A-D0E5-FC4B-9B29-E6568C1B6691}"/>
              </a:ext>
            </a:extLst>
          </p:cNvPr>
          <p:cNvSpPr>
            <a:spLocks noGrp="1"/>
          </p:cNvSpPr>
          <p:nvPr>
            <p:ph type="title"/>
          </p:nvPr>
        </p:nvSpPr>
        <p:spPr/>
        <p:txBody>
          <a:bodyPr/>
          <a:lstStyle/>
          <a:p>
            <a:r>
              <a:rPr lang="en-US" dirty="0"/>
              <a:t>(Optional) Built-In Middleware</a:t>
            </a:r>
          </a:p>
        </p:txBody>
      </p:sp>
      <p:sp>
        <p:nvSpPr>
          <p:cNvPr id="4" name="Content Placeholder 3">
            <a:extLst>
              <a:ext uri="{FF2B5EF4-FFF2-40B4-BE49-F238E27FC236}">
                <a16:creationId xmlns:a16="http://schemas.microsoft.com/office/drawing/2014/main" id="{00901243-F930-4543-B88C-8AC8D314B2D2}"/>
              </a:ext>
            </a:extLst>
          </p:cNvPr>
          <p:cNvSpPr>
            <a:spLocks noGrp="1"/>
          </p:cNvSpPr>
          <p:nvPr>
            <p:ph idx="1"/>
          </p:nvPr>
        </p:nvSpPr>
        <p:spPr/>
        <p:txBody>
          <a:bodyPr/>
          <a:lstStyle/>
          <a:p>
            <a:pPr marL="0" indent="0">
              <a:buNone/>
            </a:pPr>
            <a:r>
              <a:rPr lang="en-US" dirty="0"/>
              <a:t>Cache middleware</a:t>
            </a:r>
          </a:p>
          <a:p>
            <a:pPr marL="0" indent="0">
              <a:buNone/>
            </a:pPr>
            <a:endParaRPr lang="en-US" dirty="0"/>
          </a:p>
          <a:p>
            <a:pPr marL="0" indent="0">
              <a:buNone/>
            </a:pPr>
            <a:r>
              <a:rPr lang="en-US" dirty="0" err="1"/>
              <a:t>GZip</a:t>
            </a:r>
            <a:r>
              <a:rPr lang="en-US" dirty="0"/>
              <a:t> middleware</a:t>
            </a:r>
          </a:p>
          <a:p>
            <a:pPr marL="0" indent="0">
              <a:buNone/>
            </a:pPr>
            <a:endParaRPr lang="en-US" dirty="0"/>
          </a:p>
          <a:p>
            <a:pPr marL="0" indent="0">
              <a:buNone/>
            </a:pPr>
            <a:r>
              <a:rPr lang="en-US" dirty="0"/>
              <a:t>Message middleware</a:t>
            </a:r>
          </a:p>
          <a:p>
            <a:pPr marL="0" indent="0">
              <a:buNone/>
            </a:pPr>
            <a:endParaRPr lang="en-US" dirty="0"/>
          </a:p>
          <a:p>
            <a:pPr marL="0" indent="0">
              <a:buNone/>
            </a:pPr>
            <a:r>
              <a:rPr lang="en-US" dirty="0"/>
              <a:t>Security Middleware</a:t>
            </a:r>
          </a:p>
          <a:p>
            <a:pPr marL="0" indent="0">
              <a:buNone/>
            </a:pPr>
            <a:endParaRPr lang="en-US" dirty="0"/>
          </a:p>
        </p:txBody>
      </p:sp>
      <p:sp>
        <p:nvSpPr>
          <p:cNvPr id="2" name="TextBox 1">
            <a:extLst>
              <a:ext uri="{FF2B5EF4-FFF2-40B4-BE49-F238E27FC236}">
                <a16:creationId xmlns:a16="http://schemas.microsoft.com/office/drawing/2014/main" id="{E62A4188-8BF1-EAA6-36C8-4064E124D533}"/>
              </a:ext>
            </a:extLst>
          </p:cNvPr>
          <p:cNvSpPr txBox="1"/>
          <p:nvPr/>
        </p:nvSpPr>
        <p:spPr>
          <a:xfrm>
            <a:off x="6376737" y="2851484"/>
            <a:ext cx="5507341" cy="369332"/>
          </a:xfrm>
          <a:prstGeom prst="rect">
            <a:avLst/>
          </a:prstGeom>
          <a:noFill/>
        </p:spPr>
        <p:txBody>
          <a:bodyPr wrap="none" rtlCol="0">
            <a:spAutoFit/>
          </a:bodyPr>
          <a:lstStyle/>
          <a:p>
            <a:r>
              <a:rPr lang="en-US" dirty="0">
                <a:hlinkClick r:id="rId2"/>
              </a:rPr>
              <a:t>https://docs.djangoproject.com/en/4.0/ref/middleware/</a:t>
            </a:r>
            <a:r>
              <a:rPr lang="en-US" dirty="0"/>
              <a:t> </a:t>
            </a:r>
          </a:p>
        </p:txBody>
      </p:sp>
      <p:sp>
        <p:nvSpPr>
          <p:cNvPr id="5" name="Footer Placeholder 4">
            <a:extLst>
              <a:ext uri="{FF2B5EF4-FFF2-40B4-BE49-F238E27FC236}">
                <a16:creationId xmlns:a16="http://schemas.microsoft.com/office/drawing/2014/main" id="{80284B9A-488F-6A4E-17F0-DF7321085002}"/>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2A13A71F-3C45-9593-2B83-8C620BAF1EA4}"/>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323453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B30-2687-305F-B40D-6ED04F0F9376}"/>
              </a:ext>
            </a:extLst>
          </p:cNvPr>
          <p:cNvSpPr>
            <a:spLocks noGrp="1"/>
          </p:cNvSpPr>
          <p:nvPr>
            <p:ph type="title"/>
          </p:nvPr>
        </p:nvSpPr>
        <p:spPr>
          <a:xfrm>
            <a:off x="0" y="160720"/>
            <a:ext cx="7985759" cy="868823"/>
          </a:xfrm>
        </p:spPr>
        <p:txBody>
          <a:bodyPr vert="horz" lIns="91440" tIns="45720" rIns="91440" bIns="45720" rtlCol="0" anchor="ctr">
            <a:normAutofit/>
          </a:bodyPr>
          <a:lstStyle/>
          <a:p>
            <a:pPr algn="ctr"/>
            <a:r>
              <a:rPr lang="en-US" dirty="0"/>
              <a:t>(Optional) Security Middleware</a:t>
            </a:r>
          </a:p>
        </p:txBody>
      </p:sp>
      <p:sp>
        <p:nvSpPr>
          <p:cNvPr id="9" name="TextBox 8">
            <a:extLst>
              <a:ext uri="{FF2B5EF4-FFF2-40B4-BE49-F238E27FC236}">
                <a16:creationId xmlns:a16="http://schemas.microsoft.com/office/drawing/2014/main" id="{541F8444-1498-01BD-2ABB-00D72B1763F4}"/>
              </a:ext>
            </a:extLst>
          </p:cNvPr>
          <p:cNvSpPr txBox="1"/>
          <p:nvPr/>
        </p:nvSpPr>
        <p:spPr>
          <a:xfrm>
            <a:off x="186487" y="1215332"/>
            <a:ext cx="11736807" cy="5047536"/>
          </a:xfrm>
          <a:prstGeom prst="rect">
            <a:avLst/>
          </a:prstGeom>
          <a:noFill/>
        </p:spPr>
        <p:txBody>
          <a:bodyPr wrap="square">
            <a:spAutoFit/>
          </a:bodyPr>
          <a:lstStyle/>
          <a:p>
            <a:r>
              <a:rPr lang="en-US" sz="2300" dirty="0">
                <a:latin typeface="Monaco" pitchFamily="2" charset="77"/>
              </a:rPr>
              <a:t>class </a:t>
            </a:r>
            <a:r>
              <a:rPr lang="en-US" sz="2300" dirty="0" err="1">
                <a:latin typeface="Monaco" pitchFamily="2" charset="77"/>
              </a:rPr>
              <a:t>SecurityMiddleware</a:t>
            </a:r>
            <a:r>
              <a:rPr lang="en-US" sz="2300" dirty="0">
                <a:latin typeface="Monaco" pitchFamily="2" charset="77"/>
              </a:rPr>
              <a:t>(</a:t>
            </a:r>
            <a:r>
              <a:rPr lang="en-US" sz="2300" dirty="0" err="1">
                <a:latin typeface="Monaco" pitchFamily="2" charset="77"/>
              </a:rPr>
              <a:t>MiddlewareMixin</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__</a:t>
            </a:r>
            <a:r>
              <a:rPr lang="en-US" sz="2300" dirty="0" err="1">
                <a:latin typeface="Monaco" pitchFamily="2" charset="77"/>
              </a:rPr>
              <a:t>init</a:t>
            </a:r>
            <a:r>
              <a:rPr lang="en-US" sz="2300" dirty="0">
                <a:latin typeface="Monaco" pitchFamily="2" charset="77"/>
              </a:rPr>
              <a:t>__(self, </a:t>
            </a:r>
            <a:r>
              <a:rPr lang="en-US" sz="2300" dirty="0" err="1">
                <a:latin typeface="Monaco" pitchFamily="2" charset="77"/>
              </a:rPr>
              <a:t>get_response</a:t>
            </a:r>
            <a:r>
              <a:rPr lang="en-US" sz="2300" dirty="0">
                <a:latin typeface="Monaco" pitchFamily="2" charset="77"/>
              </a:rPr>
              <a:t>):</a:t>
            </a:r>
          </a:p>
          <a:p>
            <a:r>
              <a:rPr lang="en-US" sz="2300" dirty="0">
                <a:latin typeface="Monaco" pitchFamily="2" charset="77"/>
              </a:rPr>
              <a:t>        super().__</a:t>
            </a:r>
            <a:r>
              <a:rPr lang="en-US" sz="2300" dirty="0" err="1">
                <a:latin typeface="Monaco" pitchFamily="2" charset="77"/>
              </a:rPr>
              <a:t>init</a:t>
            </a:r>
            <a:r>
              <a:rPr lang="en-US" sz="2300" dirty="0">
                <a:latin typeface="Monaco" pitchFamily="2" charset="77"/>
              </a:rPr>
              <a:t>__(</a:t>
            </a:r>
            <a:r>
              <a:rPr lang="en-US" sz="2300" dirty="0" err="1">
                <a:latin typeface="Monaco" pitchFamily="2" charset="77"/>
              </a:rPr>
              <a:t>get_response</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process_request</a:t>
            </a:r>
            <a:r>
              <a:rPr lang="en-US" sz="2300" dirty="0">
                <a:latin typeface="Monaco" pitchFamily="2" charset="77"/>
              </a:rPr>
              <a:t>(self, request):</a:t>
            </a:r>
          </a:p>
          <a:p>
            <a:r>
              <a:rPr lang="en-US" sz="2300" dirty="0">
                <a:latin typeface="Monaco" pitchFamily="2" charset="77"/>
              </a:rPr>
              <a:t>        # &lt;code snipped&gt;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process_response</a:t>
            </a:r>
            <a:r>
              <a:rPr lang="en-US" sz="2300" dirty="0">
                <a:latin typeface="Monaco" pitchFamily="2" charset="77"/>
              </a:rPr>
              <a:t>(self, request, response):</a:t>
            </a:r>
          </a:p>
          <a:p>
            <a:endParaRPr lang="en-US" sz="2300" dirty="0">
              <a:latin typeface="Monaco" pitchFamily="2" charset="77"/>
            </a:endParaRPr>
          </a:p>
          <a:p>
            <a:r>
              <a:rPr lang="en-US" sz="2300" dirty="0">
                <a:latin typeface="Monaco" pitchFamily="2" charset="77"/>
              </a:rPr>
              <a:t>        </a:t>
            </a:r>
            <a:r>
              <a:rPr lang="en-US" sz="2300" dirty="0" err="1">
                <a:latin typeface="Monaco" pitchFamily="2" charset="77"/>
              </a:rPr>
              <a:t>response.headers</a:t>
            </a:r>
            <a:r>
              <a:rPr lang="en-US" sz="2300" dirty="0">
                <a:latin typeface="Monaco" pitchFamily="2" charset="77"/>
              </a:rPr>
              <a:t>["Strict-Transport-Security"] = </a:t>
            </a:r>
            <a:r>
              <a:rPr lang="en-US" sz="2300" dirty="0" err="1">
                <a:latin typeface="Monaco" pitchFamily="2" charset="77"/>
              </a:rPr>
              <a:t>sts_header</a:t>
            </a:r>
            <a:endParaRPr lang="en-US" sz="2300" dirty="0">
              <a:latin typeface="Monaco" pitchFamily="2" charset="77"/>
            </a:endParaRPr>
          </a:p>
          <a:p>
            <a:endParaRPr lang="en-US" sz="2300" dirty="0">
              <a:latin typeface="Monaco" pitchFamily="2" charset="77"/>
            </a:endParaRPr>
          </a:p>
          <a:p>
            <a:r>
              <a:rPr lang="en-US" sz="2300" dirty="0">
                <a:latin typeface="Monaco" pitchFamily="2" charset="77"/>
              </a:rPr>
              <a:t>        # &lt;code snipped&gt;</a:t>
            </a:r>
          </a:p>
          <a:p>
            <a:r>
              <a:rPr lang="en-US" sz="2300" dirty="0">
                <a:latin typeface="Monaco" pitchFamily="2" charset="77"/>
              </a:rPr>
              <a:t>        return response</a:t>
            </a:r>
          </a:p>
        </p:txBody>
      </p:sp>
      <p:sp>
        <p:nvSpPr>
          <p:cNvPr id="3" name="Footer Placeholder 2">
            <a:extLst>
              <a:ext uri="{FF2B5EF4-FFF2-40B4-BE49-F238E27FC236}">
                <a16:creationId xmlns:a16="http://schemas.microsoft.com/office/drawing/2014/main" id="{7DD0F68D-AAD6-0C16-7B17-212B60953483}"/>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292DEE66-A51C-E8EB-E064-55013E5BFAA7}"/>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66591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3305711238"/>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Using middleware, you define custom code to run before and after request processing</a:t>
            </a:r>
          </a:p>
          <a:p>
            <a:pPr marL="0" indent="0">
              <a:buNone/>
            </a:pPr>
            <a:endParaRPr lang="en-US" sz="3600" dirty="0"/>
          </a:p>
          <a:p>
            <a:pPr marL="0" indent="0">
              <a:buNone/>
            </a:pPr>
            <a:r>
              <a:rPr lang="en-US" sz="3600" dirty="0"/>
              <a:t>WSGI Frameworks define their own  mechanism to define middleware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258554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243472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421792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395187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60684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348916"/>
            <a:ext cx="8361376" cy="741428"/>
          </a:xfrm>
        </p:spPr>
        <p:txBody>
          <a:bodyPr>
            <a:normAutofit/>
          </a:bodyPr>
          <a:lstStyle/>
          <a:p>
            <a:r>
              <a:rPr lang="en-US" sz="4400" dirty="0" err="1"/>
              <a:t>OpenTelemetry</a:t>
            </a:r>
            <a:r>
              <a:rPr lang="en-US" sz="4400" dirty="0"/>
              <a:t> WSGI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263316" y="5633077"/>
            <a:ext cx="9270487" cy="369332"/>
          </a:xfrm>
          <a:prstGeom prst="rect">
            <a:avLst/>
          </a:prstGeom>
          <a:noFill/>
        </p:spPr>
        <p:txBody>
          <a:bodyPr wrap="none" rtlCol="0">
            <a:spAutoFit/>
          </a:bodyPr>
          <a:lstStyle/>
          <a:p>
            <a:r>
              <a:rPr lang="en-US" dirty="0">
                <a:hlinkClick r:id="rId3"/>
              </a:rPr>
              <a:t>https://opentelemetry-python-contrib.readthedocs.io/en/latest/instrumentation/wsgi/wsgi.html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838200" y="1285732"/>
            <a:ext cx="10988842" cy="4893647"/>
          </a:xfrm>
          <a:prstGeom prst="rect">
            <a:avLst/>
          </a:prstGeom>
          <a:solidFill>
            <a:schemeClr val="bg1"/>
          </a:solid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OpenTelemetryMiddleware</a:t>
            </a:r>
            <a:r>
              <a:rPr lang="en-AU" sz="2400"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wsgi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wsgi</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7001"/>
                </a:solidFill>
                <a:latin typeface="Menlo" panose="020B0609030804020204" pitchFamily="49" charset="0"/>
              </a:rPr>
              <a:t># other things</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environ</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start_response</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iterable</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ex:</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do other stuff</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8FA57CB6-4F4F-423D-265A-EFA9B9496129}"/>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00FE4D9-650D-E2C5-A861-B6826F3D305F}"/>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138768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89443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416320"/>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1872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29</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2838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3"/>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32D6276-66EC-8C2B-1CA3-A37681922976}"/>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BBCE898-49DB-DCF2-6D6F-986011E918BF}"/>
              </a:ext>
            </a:extLst>
          </p:cNvPr>
          <p:cNvSpPr>
            <a:spLocks noGrp="1"/>
          </p:cNvSpPr>
          <p:nvPr>
            <p:ph type="sldNum" sz="quarter" idx="12"/>
          </p:nvPr>
        </p:nvSpPr>
        <p:spPr/>
        <p:txBody>
          <a:bodyPr/>
          <a:lstStyle/>
          <a:p>
            <a:fld id="{B2DC25EE-239B-4C5F-AAD1-255A7D5F1EE2}" type="slidenum">
              <a:rPr lang="en-US" smtClean="0"/>
              <a:t>30</a:t>
            </a:fld>
            <a:endParaRPr lang="en-US"/>
          </a:p>
        </p:txBody>
      </p:sp>
    </p:spTree>
    <p:extLst>
      <p:ext uri="{BB962C8B-B14F-4D97-AF65-F5344CB8AC3E}">
        <p14:creationId xmlns:p14="http://schemas.microsoft.com/office/powerpoint/2010/main" val="229451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b="1" dirty="0" err="1">
                <a:solidFill>
                  <a:srgbClr val="1F1F1F"/>
                </a:solidFill>
                <a:highlight>
                  <a:srgbClr val="FFFF00"/>
                </a:highlight>
                <a:latin typeface="Menlo" panose="020B0609030804020204" pitchFamily="49" charset="0"/>
              </a:rPr>
              <a:t>flask_app</a:t>
            </a:r>
            <a:r>
              <a:rPr lang="en-AU" sz="2400" dirty="0" err="1">
                <a:solidFill>
                  <a:srgbClr val="1F1F1F"/>
                </a:solidFill>
                <a:latin typeface="Menlo" panose="020B0609030804020204" pitchFamily="49" charset="0"/>
              </a:rPr>
              <a:t>.app.wsgi_app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b="1" dirty="0" err="1">
                <a:solidFill>
                  <a:srgbClr val="0000FF"/>
                </a:solidFill>
                <a:highlight>
                  <a:srgbClr val="FFFF00"/>
                </a:highlight>
                <a:latin typeface="Menlo" panose="020B0609030804020204" pitchFamily="49" charset="0"/>
              </a:rPr>
              <a:t>self</a:t>
            </a:r>
            <a:r>
              <a:rPr lang="en-AU" sz="2400" b="1" dirty="0" err="1">
                <a:solidFill>
                  <a:srgbClr val="1F1F1F"/>
                </a:solidFill>
                <a:highlight>
                  <a:srgbClr val="FFFF00"/>
                </a:highlight>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A4B6155E-59EF-3852-D6F6-43C81255A6A5}"/>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37B6D67-433A-4B0B-1566-1669310A4064}"/>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3750578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b="1" dirty="0" err="1">
                <a:solidFill>
                  <a:srgbClr val="1F1F1F"/>
                </a:solidFill>
                <a:highlight>
                  <a:srgbClr val="FFFF00"/>
                </a:highlight>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D77073BD-C015-88A7-B1CB-02CE67A26496}"/>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1281DDF2-D800-1C1C-9502-EE761695C6BB}"/>
              </a:ext>
            </a:extLst>
          </p:cNvPr>
          <p:cNvSpPr>
            <a:spLocks noGrp="1"/>
          </p:cNvSpPr>
          <p:nvPr>
            <p:ph type="sldNum" sz="quarter" idx="12"/>
          </p:nvPr>
        </p:nvSpPr>
        <p:spPr/>
        <p:txBody>
          <a:bodyPr/>
          <a:lstStyle/>
          <a:p>
            <a:fld id="{B2DC25EE-239B-4C5F-AAD1-255A7D5F1EE2}" type="slidenum">
              <a:rPr lang="en-US" smtClean="0"/>
              <a:t>32</a:t>
            </a:fld>
            <a:endParaRPr lang="en-US"/>
          </a:p>
        </p:txBody>
      </p:sp>
    </p:spTree>
    <p:extLst>
      <p:ext uri="{BB962C8B-B14F-4D97-AF65-F5344CB8AC3E}">
        <p14:creationId xmlns:p14="http://schemas.microsoft.com/office/powerpoint/2010/main" val="749089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2312784" y="1366703"/>
            <a:ext cx="9347504" cy="1600199"/>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35940" y="1482413"/>
            <a:ext cx="1451038" cy="769441"/>
          </a:xfrm>
          <a:prstGeom prst="rect">
            <a:avLst/>
          </a:prstGeom>
          <a:noFill/>
        </p:spPr>
        <p:txBody>
          <a:bodyPr wrap="none" rtlCol="0">
            <a:spAutoFit/>
          </a:bodyPr>
          <a:lstStyle/>
          <a:p>
            <a:r>
              <a:rPr lang="en-US" sz="4400" dirty="0"/>
              <a:t>Flask </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2167990" y="3412072"/>
            <a:ext cx="9839526" cy="240734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99817" y="3836706"/>
            <a:ext cx="1923283" cy="769441"/>
          </a:xfrm>
          <a:prstGeom prst="rect">
            <a:avLst/>
          </a:prstGeom>
          <a:noFill/>
        </p:spPr>
        <p:txBody>
          <a:bodyPr wrap="none" rtlCol="0">
            <a:spAutoFit/>
          </a:bodyPr>
          <a:lstStyle/>
          <a:p>
            <a:r>
              <a:rPr lang="en-US" sz="4400" dirty="0"/>
              <a:t>Django </a:t>
            </a:r>
          </a:p>
        </p:txBody>
      </p:sp>
      <p:sp>
        <p:nvSpPr>
          <p:cNvPr id="3" name="Footer Placeholder 2">
            <a:extLst>
              <a:ext uri="{FF2B5EF4-FFF2-40B4-BE49-F238E27FC236}">
                <a16:creationId xmlns:a16="http://schemas.microsoft.com/office/drawing/2014/main" id="{591FDBC0-833C-A12E-3A85-DF98F1BC5C4B}"/>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07BDF0BA-412C-F252-C40B-333FF2289B27}"/>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185440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Flask and Django implement custom mechanisms to allow users to define middleware</a:t>
            </a:r>
          </a:p>
          <a:p>
            <a:pPr marL="0" indent="0">
              <a:buNone/>
            </a:pPr>
            <a:endParaRPr lang="en-US" sz="3600" dirty="0"/>
          </a:p>
          <a:p>
            <a:pPr marL="0" indent="0">
              <a:buNone/>
            </a:pPr>
            <a:r>
              <a:rPr lang="en-US" sz="3600" dirty="0"/>
              <a:t>WSGI middleware is framework agnostic</a:t>
            </a:r>
          </a:p>
          <a:p>
            <a:pPr marL="0" indent="0">
              <a:buNone/>
            </a:pPr>
            <a:endParaRPr lang="en-US" sz="3600" dirty="0"/>
          </a:p>
          <a:p>
            <a:pPr marL="0" indent="0">
              <a:buNone/>
            </a:pPr>
            <a:r>
              <a:rPr lang="en-US" sz="3600" dirty="0"/>
              <a:t>Use the wrapping technique to include WSGI middleware</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34</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523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35</a:t>
            </a:fld>
            <a:endParaRPr lang="en-US"/>
          </a:p>
        </p:txBody>
      </p:sp>
    </p:spTree>
    <p:extLst>
      <p:ext uri="{BB962C8B-B14F-4D97-AF65-F5344CB8AC3E}">
        <p14:creationId xmlns:p14="http://schemas.microsoft.com/office/powerpoint/2010/main" val="384373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An 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2AB930E3-5C43-73E4-1636-46FEA7252B84}"/>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3895E759-F881-C115-58B4-085241791A3D}"/>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130371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An ASGI Middleware</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F03C28CF-D67A-39DB-7709-3AEE6D527FE6}"/>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0A239112-2155-FC71-87BC-20E7ECFF6B16}"/>
              </a:ext>
            </a:extLst>
          </p:cNvPr>
          <p:cNvSpPr>
            <a:spLocks noGrp="1"/>
          </p:cNvSpPr>
          <p:nvPr>
            <p:ph type="sldNum" sz="quarter" idx="12"/>
          </p:nvPr>
        </p:nvSpPr>
        <p:spPr/>
        <p:txBody>
          <a:bodyPr/>
          <a:lstStyle/>
          <a:p>
            <a:fld id="{B2DC25EE-239B-4C5F-AAD1-255A7D5F1EE2}" type="slidenum">
              <a:rPr lang="en-US" smtClean="0"/>
              <a:t>37</a:t>
            </a:fld>
            <a:endParaRPr lang="en-US"/>
          </a:p>
        </p:txBody>
      </p:sp>
    </p:spTree>
    <p:extLst>
      <p:ext uri="{BB962C8B-B14F-4D97-AF65-F5344CB8AC3E}">
        <p14:creationId xmlns:p14="http://schemas.microsoft.com/office/powerpoint/2010/main" val="399530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193778" y="3333652"/>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08C5E8F4-52D9-0578-AC89-3869335EF05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B2F20607-2F3A-CAE5-FA0E-AEA71D975746}"/>
              </a:ext>
            </a:extLst>
          </p:cNvPr>
          <p:cNvSpPr>
            <a:spLocks noGrp="1"/>
          </p:cNvSpPr>
          <p:nvPr>
            <p:ph type="sldNum" sz="quarter" idx="12"/>
          </p:nvPr>
        </p:nvSpPr>
        <p:spPr/>
        <p:txBody>
          <a:bodyPr/>
          <a:lstStyle/>
          <a:p>
            <a:fld id="{B2DC25EE-239B-4C5F-AAD1-255A7D5F1EE2}" type="slidenum">
              <a:rPr lang="en-US" smtClean="0"/>
              <a:t>38</a:t>
            </a:fld>
            <a:endParaRPr lang="en-US"/>
          </a:p>
        </p:txBody>
      </p:sp>
    </p:spTree>
    <p:extLst>
      <p:ext uri="{BB962C8B-B14F-4D97-AF65-F5344CB8AC3E}">
        <p14:creationId xmlns:p14="http://schemas.microsoft.com/office/powerpoint/2010/main" val="367826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39</a:t>
            </a:fld>
            <a:endParaRPr lang="en-US"/>
          </a:p>
        </p:txBody>
      </p:sp>
    </p:spTree>
    <p:extLst>
      <p:ext uri="{BB962C8B-B14F-4D97-AF65-F5344CB8AC3E}">
        <p14:creationId xmlns:p14="http://schemas.microsoft.com/office/powerpoint/2010/main" val="112609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585871"/>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40</a:t>
            </a:fld>
            <a:endParaRPr lang="en-US"/>
          </a:p>
        </p:txBody>
      </p:sp>
    </p:spTree>
    <p:extLst>
      <p:ext uri="{BB962C8B-B14F-4D97-AF65-F5344CB8AC3E}">
        <p14:creationId xmlns:p14="http://schemas.microsoft.com/office/powerpoint/2010/main" val="425648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424277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2288740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err="1"/>
              <a:t>FastAPI</a:t>
            </a:r>
            <a:r>
              <a:rPr lang="en-US" dirty="0"/>
              <a:t>/</a:t>
            </a:r>
            <a:r>
              <a:rPr lang="en-US" dirty="0" err="1"/>
              <a:t>Starlette</a:t>
            </a:r>
            <a:r>
              <a:rPr lang="en-US" dirty="0"/>
              <a:t> specific approach</a:t>
            </a:r>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
        <p:nvSpPr>
          <p:cNvPr id="3" name="Footer Placeholder 2">
            <a:extLst>
              <a:ext uri="{FF2B5EF4-FFF2-40B4-BE49-F238E27FC236}">
                <a16:creationId xmlns:a16="http://schemas.microsoft.com/office/drawing/2014/main" id="{18E916E7-E0F0-8801-F2F2-E177CAD3D6A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F0F1889A-6760-97A5-A12C-D7E2F5F7E99B}"/>
              </a:ext>
            </a:extLst>
          </p:cNvPr>
          <p:cNvSpPr>
            <a:spLocks noGrp="1"/>
          </p:cNvSpPr>
          <p:nvPr>
            <p:ph type="sldNum" sz="quarter" idx="12"/>
          </p:nvPr>
        </p:nvSpPr>
        <p:spPr/>
        <p:txBody>
          <a:bodyPr/>
          <a:lstStyle/>
          <a:p>
            <a:fld id="{B2DC25EE-239B-4C5F-AAD1-255A7D5F1EE2}" type="slidenum">
              <a:rPr lang="en-US" smtClean="0"/>
              <a:t>43</a:t>
            </a:fld>
            <a:endParaRPr lang="en-US"/>
          </a:p>
        </p:txBody>
      </p:sp>
    </p:spTree>
    <p:extLst>
      <p:ext uri="{BB962C8B-B14F-4D97-AF65-F5344CB8AC3E}">
        <p14:creationId xmlns:p14="http://schemas.microsoft.com/office/powerpoint/2010/main" val="209272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1064347" y="3647"/>
            <a:ext cx="10515600" cy="1325563"/>
          </a:xfrm>
        </p:spPr>
        <p:txBody>
          <a:bodyPr vert="horz" lIns="91440" tIns="45720" rIns="91440" bIns="45720" rtlCol="0" anchor="b">
            <a:normAutofit/>
          </a:bodyPr>
          <a:lstStyle/>
          <a:p>
            <a:pPr algn="ctr"/>
            <a:r>
              <a:rPr lang="en-US" sz="5200" dirty="0"/>
              <a:t>Framework Implementation</a:t>
            </a: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785652"/>
          </a:xfrm>
          <a:prstGeom prst="rect">
            <a:avLst/>
          </a:prstGeom>
          <a:noFill/>
        </p:spPr>
        <p:txBody>
          <a:bodyPr wrap="square">
            <a:spAutoFit/>
          </a:bodyPr>
          <a:lstStyle/>
          <a:p>
            <a:r>
              <a:rPr lang="en-AU" sz="2400" dirty="0">
                <a:latin typeface="Menlo" panose="020B0609030804020204" pitchFamily="49" charset="0"/>
              </a:rPr>
              <a:t>#</a:t>
            </a:r>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base.py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
        <p:nvSpPr>
          <p:cNvPr id="3" name="Footer Placeholder 2">
            <a:extLst>
              <a:ext uri="{FF2B5EF4-FFF2-40B4-BE49-F238E27FC236}">
                <a16:creationId xmlns:a16="http://schemas.microsoft.com/office/drawing/2014/main" id="{EDF6801B-EDC0-9CA3-5D55-235B9F1CE756}"/>
              </a:ext>
            </a:extLst>
          </p:cNvPr>
          <p:cNvSpPr>
            <a:spLocks noGrp="1"/>
          </p:cNvSpPr>
          <p:nvPr>
            <p:ph type="ftr" sz="quarter" idx="11"/>
          </p:nvPr>
        </p:nvSpPr>
        <p:spPr/>
        <p:txBody>
          <a:bodyPr/>
          <a:lstStyle/>
          <a:p>
            <a:r>
              <a:rPr lang="en-US"/>
              <a:t>Shared Functionality using Middleware - Kiwi PyCon XI</a:t>
            </a:r>
            <a:endParaRPr lang="en-US" dirty="0"/>
          </a:p>
        </p:txBody>
      </p:sp>
      <p:sp>
        <p:nvSpPr>
          <p:cNvPr id="4" name="Slide Number Placeholder 3">
            <a:extLst>
              <a:ext uri="{FF2B5EF4-FFF2-40B4-BE49-F238E27FC236}">
                <a16:creationId xmlns:a16="http://schemas.microsoft.com/office/drawing/2014/main" id="{3681E3CD-598E-0EA0-F229-3FF785BE8428}"/>
              </a:ext>
            </a:extLst>
          </p:cNvPr>
          <p:cNvSpPr>
            <a:spLocks noGrp="1"/>
          </p:cNvSpPr>
          <p:nvPr>
            <p:ph type="sldNum" sz="quarter" idx="12"/>
          </p:nvPr>
        </p:nvSpPr>
        <p:spPr/>
        <p:txBody>
          <a:bodyPr/>
          <a:lstStyle/>
          <a:p>
            <a:fld id="{B2DC25EE-239B-4C5F-AAD1-255A7D5F1EE2}" type="slidenum">
              <a:rPr lang="en-US" smtClean="0"/>
              <a:t>44</a:t>
            </a:fld>
            <a:endParaRPr lang="en-US"/>
          </a:p>
        </p:txBody>
      </p:sp>
    </p:spTree>
    <p:extLst>
      <p:ext uri="{BB962C8B-B14F-4D97-AF65-F5344CB8AC3E}">
        <p14:creationId xmlns:p14="http://schemas.microsoft.com/office/powerpoint/2010/main" val="93191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45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4025071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260520" y="1190523"/>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668146"/>
            <a:ext cx="8220758" cy="230832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highlight>
                  <a:srgbClr val="FFFF00"/>
                </a:highlight>
                <a:latin typeface="Menlo" panose="020B0609030804020204" pitchFamily="49" charset="0"/>
              </a:rPr>
              <a:t>app.mount</a:t>
            </a:r>
            <a:r>
              <a:rPr lang="en-AU" sz="2400" b="1" dirty="0">
                <a:solidFill>
                  <a:srgbClr val="1F1F1F"/>
                </a:solidFill>
                <a:highlight>
                  <a:srgbClr val="FFFF00"/>
                </a:highlight>
                <a:latin typeface="Menlo" panose="020B0609030804020204" pitchFamily="49" charset="0"/>
              </a:rPr>
              <a:t>(</a:t>
            </a:r>
            <a:r>
              <a:rPr lang="en-AU" sz="2400" b="1" dirty="0">
                <a:solidFill>
                  <a:srgbClr val="900112"/>
                </a:solidFill>
                <a:highlight>
                  <a:srgbClr val="FFFF00"/>
                </a:highlight>
                <a:latin typeface="Menlo" panose="020B0609030804020204" pitchFamily="49" charset="0"/>
              </a:rPr>
              <a:t>"/v1"</a:t>
            </a:r>
            <a:r>
              <a:rPr lang="en-AU" sz="2400" b="1" dirty="0">
                <a:solidFill>
                  <a:srgbClr val="1F1F1F"/>
                </a:solidFill>
                <a:highlight>
                  <a:srgbClr val="FFFF00"/>
                </a:highlight>
                <a:latin typeface="Menlo" panose="020B0609030804020204" pitchFamily="49" charset="0"/>
              </a:rPr>
              <a:t>, </a:t>
            </a:r>
            <a:r>
              <a:rPr lang="en-AU" sz="2400" b="1" dirty="0" err="1">
                <a:solidFill>
                  <a:srgbClr val="1F1F1F"/>
                </a:solidFill>
                <a:highlight>
                  <a:srgbClr val="FFFF00"/>
                </a:highlight>
                <a:latin typeface="Menlo" panose="020B0609030804020204" pitchFamily="49" charset="0"/>
              </a:rPr>
              <a:t>WSGIMiddleware</a:t>
            </a:r>
            <a:r>
              <a:rPr lang="en-AU" sz="2400" b="1" dirty="0">
                <a:solidFill>
                  <a:srgbClr val="1F1F1F"/>
                </a:solidFill>
                <a:highlight>
                  <a:srgbClr val="FFFF00"/>
                </a:highlight>
                <a:latin typeface="Menlo" panose="020B0609030804020204" pitchFamily="49" charset="0"/>
              </a:rPr>
              <a:t>(</a:t>
            </a:r>
            <a:r>
              <a:rPr lang="en-AU" sz="2400" b="1" dirty="0" err="1">
                <a:solidFill>
                  <a:srgbClr val="1F1F1F"/>
                </a:solidFill>
                <a:highlight>
                  <a:srgbClr val="FFFF00"/>
                </a:highlight>
                <a:latin typeface="Menlo" panose="020B0609030804020204" pitchFamily="49" charset="0"/>
              </a:rPr>
              <a:t>flask_app</a:t>
            </a:r>
            <a:r>
              <a:rPr lang="en-AU" sz="2400" b="1" dirty="0">
                <a:solidFill>
                  <a:srgbClr val="1F1F1F"/>
                </a:solidFill>
                <a:highlight>
                  <a:srgbClr val="FFFF00"/>
                </a:highlight>
                <a:latin typeface="Menlo" panose="020B0609030804020204" pitchFamily="49" charset="0"/>
              </a:rPr>
              <a:t>))</a:t>
            </a:r>
            <a:endParaRPr lang="en-AU" sz="2400" dirty="0">
              <a:effectLst/>
              <a:highlight>
                <a:srgbClr val="FFFF00"/>
              </a:highlight>
              <a:latin typeface="Menlo" panose="020B0609030804020204" pitchFamily="49" charset="0"/>
            </a:endParaRPr>
          </a:p>
        </p:txBody>
      </p:sp>
      <p:sp>
        <p:nvSpPr>
          <p:cNvPr id="3" name="Footer Placeholder 2">
            <a:extLst>
              <a:ext uri="{FF2B5EF4-FFF2-40B4-BE49-F238E27FC236}">
                <a16:creationId xmlns:a16="http://schemas.microsoft.com/office/drawing/2014/main" id="{9CE7FCE3-B854-8AB9-6998-BC4456FFBF7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AB9DA4F4-0FDA-B1B6-FE2C-860F912E9EA7}"/>
              </a:ext>
            </a:extLst>
          </p:cNvPr>
          <p:cNvSpPr>
            <a:spLocks noGrp="1"/>
          </p:cNvSpPr>
          <p:nvPr>
            <p:ph type="sldNum" sz="quarter" idx="12"/>
          </p:nvPr>
        </p:nvSpPr>
        <p:spPr/>
        <p:txBody>
          <a:bodyPr/>
          <a:lstStyle/>
          <a:p>
            <a:fld id="{B2DC25EE-239B-4C5F-AAD1-255A7D5F1EE2}" type="slidenum">
              <a:rPr lang="en-US" smtClean="0"/>
              <a:t>46</a:t>
            </a:fld>
            <a:endParaRPr lang="en-US"/>
          </a:p>
        </p:txBody>
      </p:sp>
    </p:spTree>
    <p:extLst>
      <p:ext uri="{BB962C8B-B14F-4D97-AF65-F5344CB8AC3E}">
        <p14:creationId xmlns:p14="http://schemas.microsoft.com/office/powerpoint/2010/main" val="2735403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130334" y="271365"/>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3416320"/>
          </a:xfrm>
          <a:prstGeom prst="rect">
            <a:avLst/>
          </a:prstGeom>
          <a:noFill/>
        </p:spPr>
        <p:txBody>
          <a:bodyPr wrap="square">
            <a:spAutoFit/>
          </a:bodyPr>
          <a:lstStyle/>
          <a:p>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wsgi.py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7947BDC-87E0-F067-F438-7173D37E02A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91AFF6C-BE8A-E164-9946-6D46BBD78937}"/>
              </a:ext>
            </a:extLst>
          </p:cNvPr>
          <p:cNvSpPr>
            <a:spLocks noGrp="1"/>
          </p:cNvSpPr>
          <p:nvPr>
            <p:ph type="sldNum" sz="quarter" idx="12"/>
          </p:nvPr>
        </p:nvSpPr>
        <p:spPr/>
        <p:txBody>
          <a:bodyPr/>
          <a:lstStyle/>
          <a:p>
            <a:fld id="{B2DC25EE-239B-4C5F-AAD1-255A7D5F1EE2}" type="slidenum">
              <a:rPr lang="en-US" smtClean="0"/>
              <a:t>47</a:t>
            </a:fld>
            <a:endParaRPr lang="en-US"/>
          </a:p>
        </p:txBody>
      </p:sp>
    </p:spTree>
    <p:extLst>
      <p:ext uri="{BB962C8B-B14F-4D97-AF65-F5344CB8AC3E}">
        <p14:creationId xmlns:p14="http://schemas.microsoft.com/office/powerpoint/2010/main" val="603778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ASGI middleware is framework agnostic</a:t>
            </a:r>
          </a:p>
          <a:p>
            <a:pPr marL="0" indent="0">
              <a:buNone/>
            </a:pPr>
            <a:endParaRPr lang="en-US" sz="3600" dirty="0"/>
          </a:p>
          <a:p>
            <a:pPr marL="0" indent="0">
              <a:buNone/>
            </a:pPr>
            <a:r>
              <a:rPr lang="en-US" sz="3600" dirty="0" err="1"/>
              <a:t>FastAPI</a:t>
            </a:r>
            <a:r>
              <a:rPr lang="en-US" sz="3600" dirty="0"/>
              <a:t> has helper methods to add ASGI middleware</a:t>
            </a:r>
          </a:p>
          <a:p>
            <a:pPr marL="0" indent="0">
              <a:buNone/>
            </a:pPr>
            <a:endParaRPr lang="en-US" sz="3600" dirty="0"/>
          </a:p>
          <a:p>
            <a:pPr marL="0" indent="0">
              <a:buNone/>
            </a:pPr>
            <a:r>
              <a:rPr lang="en-US" sz="3600" dirty="0" err="1"/>
              <a:t>WSGIMiddleware</a:t>
            </a:r>
            <a:r>
              <a:rPr lang="en-US" sz="3600" dirty="0"/>
              <a:t> allows you to forward requests to an WSGI application</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48</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194638285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49</a:t>
            </a:fld>
            <a:endParaRPr lang="en-US"/>
          </a:p>
        </p:txBody>
      </p:sp>
    </p:spTree>
    <p:extLst>
      <p:ext uri="{BB962C8B-B14F-4D97-AF65-F5344CB8AC3E}">
        <p14:creationId xmlns:p14="http://schemas.microsoft.com/office/powerpoint/2010/main" val="21143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
        <p:nvSpPr>
          <p:cNvPr id="4" name="Footer Placeholder 3">
            <a:extLst>
              <a:ext uri="{FF2B5EF4-FFF2-40B4-BE49-F238E27FC236}">
                <a16:creationId xmlns:a16="http://schemas.microsoft.com/office/drawing/2014/main" id="{96696DBD-E331-9859-ADD2-99B4CD68067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7C92C09E-61B1-2356-729F-6902216061D9}"/>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53741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a:xfrm>
            <a:off x="838200" y="2824246"/>
            <a:ext cx="9857874" cy="1735722"/>
          </a:xfrm>
        </p:spPr>
        <p:txBody>
          <a:bodyPr/>
          <a:lstStyle/>
          <a:p>
            <a:pPr marL="0" indent="0">
              <a:buNone/>
            </a:pPr>
            <a:r>
              <a:rPr lang="en-US" dirty="0"/>
              <a:t>Check out the source code of the built-in and community middleware in Flask, Django and </a:t>
            </a:r>
            <a:r>
              <a:rPr lang="en-US" dirty="0" err="1"/>
              <a:t>FastAPI</a:t>
            </a:r>
            <a:r>
              <a:rPr lang="en-US" dirty="0"/>
              <a:t>!</a:t>
            </a:r>
          </a:p>
        </p:txBody>
      </p:sp>
      <p:sp>
        <p:nvSpPr>
          <p:cNvPr id="4" name="Footer Placeholder 3">
            <a:extLst>
              <a:ext uri="{FF2B5EF4-FFF2-40B4-BE49-F238E27FC236}">
                <a16:creationId xmlns:a16="http://schemas.microsoft.com/office/drawing/2014/main" id="{22B5BD6F-772B-4CA4-1F77-48E20758E121}"/>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A41BBB0A-3910-6B19-DEA8-376130F0E15B}"/>
              </a:ext>
            </a:extLst>
          </p:cNvPr>
          <p:cNvSpPr>
            <a:spLocks noGrp="1"/>
          </p:cNvSpPr>
          <p:nvPr>
            <p:ph type="sldNum" sz="quarter" idx="12"/>
          </p:nvPr>
        </p:nvSpPr>
        <p:spPr/>
        <p:txBody>
          <a:bodyPr/>
          <a:lstStyle/>
          <a:p>
            <a:fld id="{B2DC25EE-239B-4C5F-AAD1-255A7D5F1EE2}" type="slidenum">
              <a:rPr lang="en-US" smtClean="0"/>
              <a:t>50</a:t>
            </a:fld>
            <a:endParaRPr lang="en-US"/>
          </a:p>
        </p:txBody>
      </p:sp>
    </p:spTree>
    <p:extLst>
      <p:ext uri="{BB962C8B-B14F-4D97-AF65-F5344CB8AC3E}">
        <p14:creationId xmlns:p14="http://schemas.microsoft.com/office/powerpoint/2010/main" val="4282630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Interceptors for </a:t>
            </a:r>
            <a:r>
              <a:rPr lang="en-US" sz="8000" kern="1200" dirty="0" err="1">
                <a:solidFill>
                  <a:schemeClr val="tx1"/>
                </a:solidFill>
                <a:latin typeface="+mj-lt"/>
                <a:ea typeface="+mj-ea"/>
                <a:cs typeface="+mj-cs"/>
              </a:rPr>
              <a:t>gRPC</a:t>
            </a:r>
            <a:r>
              <a:rPr lang="en-US" sz="8000" kern="1200" dirty="0">
                <a:solidFill>
                  <a:schemeClr val="tx1"/>
                </a:solidFill>
                <a:latin typeface="+mj-lt"/>
                <a:ea typeface="+mj-ea"/>
                <a:cs typeface="+mj-cs"/>
              </a:rPr>
              <a:t> applications</a:t>
            </a: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dirty="0"/>
              <a:t>Shared Functionality using Middleware - Kiwi </a:t>
            </a:r>
            <a:r>
              <a:rPr lang="en-US" dirty="0" err="1"/>
              <a:t>PyCon</a:t>
            </a:r>
            <a:r>
              <a:rPr lang="en-US" dirty="0"/>
              <a:t>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51</a:t>
            </a:fld>
            <a:endParaRPr lang="en-US"/>
          </a:p>
        </p:txBody>
      </p:sp>
    </p:spTree>
    <p:extLst>
      <p:ext uri="{BB962C8B-B14F-4D97-AF65-F5344CB8AC3E}">
        <p14:creationId xmlns:p14="http://schemas.microsoft.com/office/powerpoint/2010/main" val="2177389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A8D57F-640F-6DA7-E9BA-844744E9709D}"/>
              </a:ext>
            </a:extLst>
          </p:cNvPr>
          <p:cNvSpPr>
            <a:spLocks noGrp="1"/>
          </p:cNvSpPr>
          <p:nvPr>
            <p:ph type="title"/>
          </p:nvPr>
        </p:nvSpPr>
        <p:spPr/>
        <p:txBody>
          <a:bodyPr/>
          <a:lstStyle/>
          <a:p>
            <a:r>
              <a:rPr lang="en-US" dirty="0" err="1"/>
              <a:t>gRPC</a:t>
            </a:r>
            <a:r>
              <a:rPr lang="en-US" dirty="0"/>
              <a:t> Applications</a:t>
            </a:r>
          </a:p>
        </p:txBody>
      </p:sp>
      <p:sp>
        <p:nvSpPr>
          <p:cNvPr id="10" name="Content Placeholder 9">
            <a:extLst>
              <a:ext uri="{FF2B5EF4-FFF2-40B4-BE49-F238E27FC236}">
                <a16:creationId xmlns:a16="http://schemas.microsoft.com/office/drawing/2014/main" id="{BCA91DB7-A5EB-7BFF-8DB8-4E33C4A77740}"/>
              </a:ext>
            </a:extLst>
          </p:cNvPr>
          <p:cNvSpPr>
            <a:spLocks noGrp="1"/>
          </p:cNvSpPr>
          <p:nvPr>
            <p:ph sz="half" idx="1"/>
          </p:nvPr>
        </p:nvSpPr>
        <p:spPr/>
        <p:txBody>
          <a:bodyPr>
            <a:normAutofit lnSpcReduction="10000"/>
          </a:bodyPr>
          <a:lstStyle/>
          <a:p>
            <a:pPr marL="0" indent="0">
              <a:buNone/>
            </a:pPr>
            <a:r>
              <a:rPr lang="en-US" sz="3600" u="sng" dirty="0"/>
              <a:t>Unary-Unary</a:t>
            </a:r>
          </a:p>
          <a:p>
            <a:pPr marL="0" indent="0">
              <a:buNone/>
            </a:pPr>
            <a:endParaRPr lang="en-US" sz="3600" dirty="0"/>
          </a:p>
          <a:p>
            <a:r>
              <a:rPr lang="en-US" sz="3600" dirty="0"/>
              <a:t>One request, one response (</a:t>
            </a:r>
            <a:r>
              <a:rPr lang="en-US" sz="3600" i="1" dirty="0" err="1"/>
              <a:t>Protobuf</a:t>
            </a:r>
            <a:r>
              <a:rPr lang="en-US" sz="3600" i="1" dirty="0"/>
              <a:t> message</a:t>
            </a:r>
            <a:r>
              <a:rPr lang="en-US" sz="3600" dirty="0"/>
              <a:t>)</a:t>
            </a:r>
          </a:p>
          <a:p>
            <a:pPr marL="0" indent="0">
              <a:buNone/>
            </a:pPr>
            <a:endParaRPr lang="en-US" sz="3600" dirty="0"/>
          </a:p>
        </p:txBody>
      </p:sp>
      <p:sp>
        <p:nvSpPr>
          <p:cNvPr id="11" name="Content Placeholder 10">
            <a:extLst>
              <a:ext uri="{FF2B5EF4-FFF2-40B4-BE49-F238E27FC236}">
                <a16:creationId xmlns:a16="http://schemas.microsoft.com/office/drawing/2014/main" id="{D4916DE7-CE14-419B-400F-23949D3B1223}"/>
              </a:ext>
            </a:extLst>
          </p:cNvPr>
          <p:cNvSpPr>
            <a:spLocks noGrp="1"/>
          </p:cNvSpPr>
          <p:nvPr>
            <p:ph sz="half" idx="2"/>
          </p:nvPr>
        </p:nvSpPr>
        <p:spPr/>
        <p:txBody>
          <a:bodyPr>
            <a:normAutofit lnSpcReduction="10000"/>
          </a:bodyPr>
          <a:lstStyle/>
          <a:p>
            <a:pPr marL="0" indent="0">
              <a:buNone/>
            </a:pPr>
            <a:r>
              <a:rPr lang="en-US" sz="3600" u="sng" dirty="0"/>
              <a:t>Bidirectional streaming</a:t>
            </a:r>
          </a:p>
          <a:p>
            <a:pPr marL="0" indent="0">
              <a:buNone/>
            </a:pPr>
            <a:endParaRPr lang="en-US" sz="3600" dirty="0"/>
          </a:p>
          <a:p>
            <a:r>
              <a:rPr lang="en-US" sz="3600" dirty="0"/>
              <a:t>One or more requests and responses (</a:t>
            </a:r>
            <a:r>
              <a:rPr lang="en-US" sz="3600" i="1" dirty="0" err="1"/>
              <a:t>Protobuf</a:t>
            </a:r>
            <a:r>
              <a:rPr lang="en-US" sz="3600" i="1" dirty="0"/>
              <a:t> messages</a:t>
            </a:r>
            <a:r>
              <a:rPr lang="en-US" sz="3600" dirty="0"/>
              <a:t>)</a:t>
            </a:r>
          </a:p>
          <a:p>
            <a:pPr marL="0" indent="0">
              <a:buNone/>
            </a:pPr>
            <a:endParaRPr lang="en-US" sz="3600" dirty="0"/>
          </a:p>
          <a:p>
            <a:pPr marL="0" indent="0">
              <a:buNone/>
            </a:pPr>
            <a:r>
              <a:rPr lang="en-US" sz="3600" dirty="0"/>
              <a:t>Think of it like a </a:t>
            </a:r>
            <a:r>
              <a:rPr lang="en-US" sz="3600" i="1" dirty="0"/>
              <a:t>WebSocket</a:t>
            </a:r>
            <a:r>
              <a:rPr lang="en-US" sz="3600" dirty="0"/>
              <a:t> connection</a:t>
            </a:r>
          </a:p>
        </p:txBody>
      </p:sp>
      <p:sp>
        <p:nvSpPr>
          <p:cNvPr id="4" name="Footer Placeholder 3">
            <a:extLst>
              <a:ext uri="{FF2B5EF4-FFF2-40B4-BE49-F238E27FC236}">
                <a16:creationId xmlns:a16="http://schemas.microsoft.com/office/drawing/2014/main" id="{1E8ACB59-B829-9429-0232-4F8BAF8E569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B532AC6F-2E26-6C5D-3595-1F52C75F02DE}"/>
              </a:ext>
            </a:extLst>
          </p:cNvPr>
          <p:cNvSpPr>
            <a:spLocks noGrp="1"/>
          </p:cNvSpPr>
          <p:nvPr>
            <p:ph type="sldNum" sz="quarter" idx="12"/>
          </p:nvPr>
        </p:nvSpPr>
        <p:spPr/>
        <p:txBody>
          <a:bodyPr/>
          <a:lstStyle/>
          <a:p>
            <a:fld id="{B2DC25EE-239B-4C5F-AAD1-255A7D5F1EE2}" type="slidenum">
              <a:rPr lang="en-US" smtClean="0"/>
              <a:t>52</a:t>
            </a:fld>
            <a:endParaRPr lang="en-US"/>
          </a:p>
        </p:txBody>
      </p:sp>
    </p:spTree>
    <p:extLst>
      <p:ext uri="{BB962C8B-B14F-4D97-AF65-F5344CB8AC3E}">
        <p14:creationId xmlns:p14="http://schemas.microsoft.com/office/powerpoint/2010/main" val="3375667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Unary-Unary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53</a:t>
            </a:fld>
            <a:endParaRPr lang="en-US"/>
          </a:p>
        </p:txBody>
      </p:sp>
    </p:spTree>
    <p:extLst>
      <p:ext uri="{BB962C8B-B14F-4D97-AF65-F5344CB8AC3E}">
        <p14:creationId xmlns:p14="http://schemas.microsoft.com/office/powerpoint/2010/main" val="2616772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136525"/>
            <a:ext cx="10515600" cy="1325563"/>
          </a:xfrm>
        </p:spPr>
        <p:txBody>
          <a:bodyPr/>
          <a:lstStyle/>
          <a:p>
            <a:r>
              <a:rPr lang="en-US" dirty="0"/>
              <a:t>A </a:t>
            </a:r>
            <a:r>
              <a:rPr lang="en-US" dirty="0" err="1"/>
              <a:t>gRPC</a:t>
            </a:r>
            <a:r>
              <a:rPr lang="en-US" dirty="0"/>
              <a:t> server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54</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3880723" cy="5016758"/>
          </a:xfrm>
          <a:prstGeom prst="rect">
            <a:avLst/>
          </a:prstGeom>
          <a:noFill/>
        </p:spPr>
        <p:txBody>
          <a:bodyPr wrap="non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a:solidFill>
                  <a:srgbClr val="154C60"/>
                </a:solidFill>
                <a:latin typeface="Menlo" panose="020B0609030804020204" pitchFamily="49" charset="0"/>
              </a:rPr>
              <a:t>Identity</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identity_pb2_grpc</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IdentityServicer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br>
              <a:rPr lang="en-AU" sz="2000" dirty="0">
                <a:solidFill>
                  <a:srgbClr val="1F1F1F"/>
                </a:solidFill>
                <a:latin typeface="Menlo" panose="020B0609030804020204" pitchFamily="49" charset="0"/>
              </a:rPr>
            </a:b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ValidateToken</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request</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user_details</a:t>
            </a:r>
            <a:r>
              <a:rPr lang="en-AU" sz="2000" dirty="0">
                <a:solidFill>
                  <a:srgbClr val="1F1F1F"/>
                </a:solidFill>
                <a:latin typeface="Menlo" panose="020B0609030804020204" pitchFamily="49" charset="0"/>
              </a:rPr>
              <a:t> = identity_pb2.ValidateTokenReply(</a:t>
            </a:r>
            <a:r>
              <a:rPr lang="en-AU" sz="2000" dirty="0" err="1">
                <a:solidFill>
                  <a:srgbClr val="00006D"/>
                </a:solidFill>
                <a:latin typeface="Menlo" panose="020B0609030804020204" pitchFamily="49" charset="0"/>
              </a:rPr>
              <a:t>user_id</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"default-user-id"</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user_details</a:t>
            </a:r>
            <a:r>
              <a:rPr lang="en-AU" sz="2000" dirty="0">
                <a:solidFill>
                  <a:srgbClr val="1F1F1F"/>
                </a:solidFill>
                <a:latin typeface="Menlo" panose="020B0609030804020204" pitchFamily="49" charset="0"/>
              </a:rPr>
              <a:t> </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1F1F1F"/>
                </a:solidFill>
                <a:highlight>
                  <a:srgbClr val="FFFF00"/>
                </a:highlight>
                <a:latin typeface="Menlo" panose="020B0609030804020204" pitchFamily="49" charset="0"/>
              </a:rPr>
              <a:t>server = </a:t>
            </a:r>
            <a:r>
              <a:rPr lang="en-AU" sz="2000" dirty="0" err="1">
                <a:solidFill>
                  <a:srgbClr val="1F1F1F"/>
                </a:solidFill>
                <a:highlight>
                  <a:srgbClr val="FFFF00"/>
                </a:highlight>
                <a:latin typeface="Menlo" panose="020B0609030804020204" pitchFamily="49" charset="0"/>
              </a:rPr>
              <a:t>grpc.server</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futures.ThreadPoolExecutor</a:t>
            </a:r>
            <a:r>
              <a:rPr lang="en-AU" sz="2000" dirty="0">
                <a:solidFill>
                  <a:srgbClr val="1F1F1F"/>
                </a:solidFill>
                <a:highlight>
                  <a:srgbClr val="FFFF00"/>
                </a:highlight>
                <a:latin typeface="Menlo" panose="020B0609030804020204" pitchFamily="49" charset="0"/>
              </a:rPr>
              <a:t>(</a:t>
            </a:r>
            <a:r>
              <a:rPr lang="en-AU" sz="2000" dirty="0" err="1">
                <a:solidFill>
                  <a:srgbClr val="00006D"/>
                </a:solidFill>
                <a:highlight>
                  <a:srgbClr val="FFFF00"/>
                </a:highlight>
                <a:latin typeface="Menlo" panose="020B0609030804020204" pitchFamily="49" charset="0"/>
              </a:rPr>
              <a:t>max_workers</a:t>
            </a:r>
            <a:r>
              <a:rPr lang="en-AU" sz="2000" dirty="0">
                <a:solidFill>
                  <a:srgbClr val="1F1F1F"/>
                </a:solidFill>
                <a:highlight>
                  <a:srgbClr val="FFFF00"/>
                </a:highlight>
                <a:latin typeface="Menlo" panose="020B0609030804020204" pitchFamily="49" charset="0"/>
              </a:rPr>
              <a:t>=</a:t>
            </a:r>
            <a:r>
              <a:rPr lang="en-AU" sz="2000" dirty="0">
                <a:solidFill>
                  <a:srgbClr val="105C38"/>
                </a:solidFill>
                <a:highlight>
                  <a:srgbClr val="FFFF00"/>
                </a:highlight>
                <a:latin typeface="Menlo" panose="020B0609030804020204" pitchFamily="49" charset="0"/>
              </a:rPr>
              <a:t>10</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p>
          <a:p>
            <a:r>
              <a:rPr lang="en-AU" sz="2000" dirty="0">
                <a:solidFill>
                  <a:srgbClr val="1F1F1F"/>
                </a:solidFill>
                <a:latin typeface="Menlo" panose="020B0609030804020204" pitchFamily="49" charset="0"/>
              </a:rPr>
              <a:t>    identity_pb2_grpc.add_IdentityServicer_to_server(</a:t>
            </a:r>
          </a:p>
          <a:p>
            <a:r>
              <a:rPr lang="en-AU" sz="2000" dirty="0">
                <a:solidFill>
                  <a:srgbClr val="1F1F1F"/>
                </a:solidFill>
                <a:latin typeface="Menlo" panose="020B0609030804020204" pitchFamily="49" charset="0"/>
              </a:rPr>
              <a:t>        Identity(), server,</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a:t>
            </a:r>
          </a:p>
          <a:p>
            <a:endParaRPr lang="en-US" sz="2000" dirty="0"/>
          </a:p>
        </p:txBody>
      </p:sp>
    </p:spTree>
    <p:extLst>
      <p:ext uri="{BB962C8B-B14F-4D97-AF65-F5344CB8AC3E}">
        <p14:creationId xmlns:p14="http://schemas.microsoft.com/office/powerpoint/2010/main" val="1649604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55</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5016758"/>
          </a:xfrm>
          <a:prstGeom prst="rect">
            <a:avLst/>
          </a:prstGeom>
          <a:noFill/>
        </p:spPr>
        <p:txBody>
          <a:bodyPr wrap="square" rtlCol="0">
            <a:spAutoFit/>
          </a:bodyPr>
          <a:lstStyle/>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a:t>
            </a:r>
            <a:endParaRPr lang="en-AU" sz="2000" dirty="0">
              <a:solidFill>
                <a:srgbClr val="A40F0D"/>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highlight>
                  <a:srgbClr val="FFFF00"/>
                </a:highlight>
                <a:latin typeface="Menlo" panose="020B0609030804020204" pitchFamily="49" charset="0"/>
              </a:rPr>
              <a:t>class</a:t>
            </a:r>
            <a:r>
              <a:rPr lang="en-AU" sz="2000" dirty="0">
                <a:solidFill>
                  <a:srgbClr val="1F1F1F"/>
                </a:solidFill>
                <a:highlight>
                  <a:srgbClr val="FFFF00"/>
                </a:highlight>
                <a:latin typeface="Menlo" panose="020B0609030804020204" pitchFamily="49" charset="0"/>
              </a:rPr>
              <a:t> </a:t>
            </a:r>
            <a:r>
              <a:rPr lang="en-AU" sz="2000" dirty="0" err="1">
                <a:solidFill>
                  <a:srgbClr val="154C60"/>
                </a:solidFill>
                <a:highlight>
                  <a:srgbClr val="FFFF00"/>
                </a:highlight>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ServerInterceptor</a:t>
            </a:r>
            <a:r>
              <a:rPr lang="en-AU" sz="2000" dirty="0">
                <a:solidFill>
                  <a:srgbClr val="1F1F1F"/>
                </a:solidFill>
                <a:highlight>
                  <a:srgbClr val="FFFF00"/>
                </a:highlight>
                <a:latin typeface="Menlo" panose="020B0609030804020204" pitchFamily="49" charset="0"/>
              </a:rPr>
              <a:t>):</a:t>
            </a:r>
            <a:endParaRPr lang="en-AU" sz="2000" dirty="0">
              <a:solidFill>
                <a:srgbClr val="154C60"/>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__</a:t>
            </a:r>
            <a:r>
              <a:rPr lang="en-AU" sz="2000" dirty="0" err="1">
                <a:solidFill>
                  <a:srgbClr val="4A10AE"/>
                </a:solidFill>
                <a:latin typeface="Menlo" panose="020B0609030804020204" pitchFamily="49" charset="0"/>
              </a:rPr>
              <a:t>init</a:t>
            </a:r>
            <a:r>
              <a:rPr lang="en-AU" sz="2000" dirty="0">
                <a:solidFill>
                  <a:srgbClr val="4A10AE"/>
                </a:solidFill>
                <a:latin typeface="Menlo" panose="020B0609030804020204" pitchFamily="49" charset="0"/>
              </a:rPr>
              <a:t>__</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pass</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highlight>
                  <a:srgbClr val="FFFF00"/>
                </a:highlight>
                <a:latin typeface="Menlo" panose="020B0609030804020204" pitchFamily="49" charset="0"/>
              </a:rPr>
              <a:t>def</a:t>
            </a:r>
            <a:r>
              <a:rPr lang="en-AU" sz="2000" dirty="0">
                <a:solidFill>
                  <a:srgbClr val="1F1F1F"/>
                </a:solidFill>
                <a:highlight>
                  <a:srgbClr val="FFFF00"/>
                </a:highlight>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highlight>
                  <a:srgbClr val="FFFF00"/>
                </a:highlight>
                <a:latin typeface="Menlo" panose="020B0609030804020204" pitchFamily="49" charset="0"/>
              </a:rPr>
              <a:t>(</a:t>
            </a:r>
            <a:r>
              <a:rPr lang="en-AU" sz="2000" dirty="0">
                <a:solidFill>
                  <a:srgbClr val="00006D"/>
                </a:solidFill>
                <a:highlight>
                  <a:srgbClr val="FFFF00"/>
                </a:highlight>
                <a:latin typeface="Menlo" panose="020B0609030804020204" pitchFamily="49" charset="0"/>
              </a:rPr>
              <a:t>self</a:t>
            </a:r>
            <a:r>
              <a:rPr lang="en-AU" sz="2000" dirty="0">
                <a:solidFill>
                  <a:srgbClr val="1F1F1F"/>
                </a:solidFill>
                <a:highlight>
                  <a:srgbClr val="FFFF00"/>
                </a:highlight>
                <a:latin typeface="Menlo" panose="020B0609030804020204" pitchFamily="49" charset="0"/>
              </a:rPr>
              <a:t>, </a:t>
            </a:r>
            <a:r>
              <a:rPr lang="en-AU" sz="2000" dirty="0">
                <a:solidFill>
                  <a:srgbClr val="00006D"/>
                </a:solidFill>
                <a:highlight>
                  <a:srgbClr val="FFFF00"/>
                </a:highlight>
                <a:latin typeface="Menlo" panose="020B0609030804020204" pitchFamily="49" charset="0"/>
              </a:rPr>
              <a:t>continuation</a:t>
            </a:r>
            <a:r>
              <a:rPr lang="en-AU" sz="2000" dirty="0">
                <a:solidFill>
                  <a:srgbClr val="1F1F1F"/>
                </a:solidFill>
                <a:highlight>
                  <a:srgbClr val="FFFF00"/>
                </a:highlight>
                <a:latin typeface="Menlo" panose="020B0609030804020204" pitchFamily="49" charset="0"/>
              </a:rPr>
              <a:t>, </a:t>
            </a:r>
            <a:r>
              <a:rPr lang="en-AU" sz="2000" dirty="0" err="1">
                <a:solidFill>
                  <a:srgbClr val="00006D"/>
                </a:solidFill>
                <a:highlight>
                  <a:srgbClr val="FFFF00"/>
                </a:highlight>
                <a:latin typeface="Menlo" panose="020B0609030804020204" pitchFamily="49" charset="0"/>
              </a:rPr>
              <a:t>handler_call_details</a:t>
            </a:r>
            <a:r>
              <a:rPr lang="en-AU" sz="2000" dirty="0">
                <a:solidFill>
                  <a:srgbClr val="1F1F1F"/>
                </a:solidFill>
                <a:highlight>
                  <a:srgbClr val="FFFF00"/>
                </a:highlight>
                <a:latin typeface="Menlo" panose="020B0609030804020204" pitchFamily="49" charset="0"/>
              </a:rPr>
              <a:t>):</a:t>
            </a:r>
            <a:endParaRPr lang="en-AU" sz="2000" dirty="0">
              <a:solidFill>
                <a:srgbClr val="00006D"/>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handler_call_details.method</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handler_call_details.invocation_metadata</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highlight>
                  <a:srgbClr val="FFFF00"/>
                </a:highlight>
                <a:latin typeface="Menlo" panose="020B0609030804020204" pitchFamily="49" charset="0"/>
              </a:rPr>
              <a:t>return</a:t>
            </a:r>
            <a:r>
              <a:rPr lang="en-AU" sz="2000" dirty="0">
                <a:solidFill>
                  <a:srgbClr val="1F1F1F"/>
                </a:solidFill>
                <a:highlight>
                  <a:srgbClr val="FFFF00"/>
                </a:highlight>
                <a:latin typeface="Menlo" panose="020B0609030804020204" pitchFamily="49" charset="0"/>
              </a:rPr>
              <a:t> continuation(</a:t>
            </a:r>
            <a:r>
              <a:rPr lang="en-AU" sz="2000" dirty="0" err="1">
                <a:solidFill>
                  <a:srgbClr val="1F1F1F"/>
                </a:solidFill>
                <a:highlight>
                  <a:srgbClr val="FFFF00"/>
                </a:highlight>
                <a:latin typeface="Menlo" panose="020B0609030804020204" pitchFamily="49" charset="0"/>
              </a:rPr>
              <a:t>handler_call_details</a:t>
            </a:r>
            <a:r>
              <a:rPr lang="en-AU" sz="2000" dirty="0">
                <a:solidFill>
                  <a:srgbClr val="1F1F1F"/>
                </a:solidFill>
                <a:highlight>
                  <a:srgbClr val="FFFF00"/>
                </a:highlight>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Tree>
    <p:extLst>
      <p:ext uri="{BB962C8B-B14F-4D97-AF65-F5344CB8AC3E}">
        <p14:creationId xmlns:p14="http://schemas.microsoft.com/office/powerpoint/2010/main" val="4267023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Integrating the interceptor(s)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56</a:t>
            </a:fld>
            <a:endParaRPr lang="en-US"/>
          </a:p>
        </p:txBody>
      </p:sp>
      <p:sp>
        <p:nvSpPr>
          <p:cNvPr id="6" name="TextBox 5">
            <a:extLst>
              <a:ext uri="{FF2B5EF4-FFF2-40B4-BE49-F238E27FC236}">
                <a16:creationId xmlns:a16="http://schemas.microsoft.com/office/drawing/2014/main" id="{661BCDA9-1783-CC9C-B81A-AF08D677453A}"/>
              </a:ext>
            </a:extLst>
          </p:cNvPr>
          <p:cNvSpPr txBox="1"/>
          <p:nvPr/>
        </p:nvSpPr>
        <p:spPr>
          <a:xfrm>
            <a:off x="272716" y="1325563"/>
            <a:ext cx="8795084" cy="2554545"/>
          </a:xfrm>
          <a:prstGeom prst="rect">
            <a:avLst/>
          </a:prstGeom>
          <a:noFill/>
        </p:spPr>
        <p:txBody>
          <a:bodyPr wrap="square" rtlCol="0">
            <a:spAutoFit/>
          </a:bodyPr>
          <a:lstStyle/>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server = </a:t>
            </a:r>
            <a:r>
              <a:rPr lang="en-AU" sz="2000" dirty="0" err="1">
                <a:solidFill>
                  <a:srgbClr val="1F1F1F"/>
                </a:solidFill>
                <a:latin typeface="Menlo" panose="020B0609030804020204" pitchFamily="49" charset="0"/>
              </a:rPr>
              <a:t>grpc.server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futures.ThreadPoolExecutor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max_workers</a:t>
            </a:r>
            <a:r>
              <a:rPr lang="en-AU" sz="2000" dirty="0">
                <a:solidFill>
                  <a:srgbClr val="1F1F1F"/>
                </a:solidFill>
                <a:latin typeface="Menlo" panose="020B0609030804020204" pitchFamily="49" charset="0"/>
              </a:rPr>
              <a:t>=</a:t>
            </a:r>
            <a:r>
              <a:rPr lang="en-AU" sz="2000" dirty="0">
                <a:solidFill>
                  <a:srgbClr val="105C38"/>
                </a:solidFill>
                <a:latin typeface="Menlo" panose="020B0609030804020204" pitchFamily="49" charset="0"/>
              </a:rPr>
              <a:t>10</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00006D"/>
                </a:solidFill>
                <a:highlight>
                  <a:srgbClr val="FFFF00"/>
                </a:highlight>
                <a:latin typeface="Menlo" panose="020B0609030804020204" pitchFamily="49" charset="0"/>
              </a:rPr>
              <a:t>interceptors</a:t>
            </a:r>
            <a:r>
              <a:rPr lang="en-AU" sz="2000" dirty="0">
                <a:solidFill>
                  <a:srgbClr val="1F1F1F"/>
                </a:solidFill>
                <a:highlight>
                  <a:srgbClr val="FFFF00"/>
                </a:highlight>
                <a:latin typeface="Menlo" panose="020B0609030804020204" pitchFamily="49" charset="0"/>
              </a:rPr>
              <a:t> = (</a:t>
            </a:r>
            <a:r>
              <a:rPr lang="en-AU" sz="2000" dirty="0" err="1">
                <a:solidFill>
                  <a:srgbClr val="1F1F1F"/>
                </a:solidFill>
                <a:highlight>
                  <a:srgbClr val="FFFF00"/>
                </a:highlight>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 Rest of the server</a:t>
            </a:r>
          </a:p>
          <a:p>
            <a:endParaRPr lang="en-US" sz="2000" dirty="0"/>
          </a:p>
        </p:txBody>
      </p:sp>
      <p:sp>
        <p:nvSpPr>
          <p:cNvPr id="7" name="TextBox 6">
            <a:extLst>
              <a:ext uri="{FF2B5EF4-FFF2-40B4-BE49-F238E27FC236}">
                <a16:creationId xmlns:a16="http://schemas.microsoft.com/office/drawing/2014/main" id="{1C0F3B20-D642-7162-B464-9EF4D5589A9A}"/>
              </a:ext>
            </a:extLst>
          </p:cNvPr>
          <p:cNvSpPr txBox="1"/>
          <p:nvPr/>
        </p:nvSpPr>
        <p:spPr>
          <a:xfrm>
            <a:off x="454460" y="5347771"/>
            <a:ext cx="13572946" cy="400110"/>
          </a:xfrm>
          <a:prstGeom prst="rect">
            <a:avLst/>
          </a:prstGeom>
          <a:noFill/>
        </p:spPr>
        <p:txBody>
          <a:bodyPr wrap="none" rtlCol="0">
            <a:spAutoFit/>
          </a:bodyPr>
          <a:lstStyle/>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/Identity/</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ValidateToken</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(_Metadatum(‘</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-python/1.48.0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-c/26.0.0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osx</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 chttp2)'),)</a:t>
            </a:r>
          </a:p>
        </p:txBody>
      </p:sp>
      <p:sp>
        <p:nvSpPr>
          <p:cNvPr id="9" name="TextBox 8">
            <a:extLst>
              <a:ext uri="{FF2B5EF4-FFF2-40B4-BE49-F238E27FC236}">
                <a16:creationId xmlns:a16="http://schemas.microsoft.com/office/drawing/2014/main" id="{B9E51288-A891-1352-364C-7ED7721D1A60}"/>
              </a:ext>
            </a:extLst>
          </p:cNvPr>
          <p:cNvSpPr txBox="1"/>
          <p:nvPr/>
        </p:nvSpPr>
        <p:spPr>
          <a:xfrm>
            <a:off x="469232" y="4463716"/>
            <a:ext cx="2010230" cy="584775"/>
          </a:xfrm>
          <a:prstGeom prst="rect">
            <a:avLst/>
          </a:prstGeom>
          <a:noFill/>
        </p:spPr>
        <p:txBody>
          <a:bodyPr wrap="none" rtlCol="0">
            <a:spAutoFit/>
          </a:bodyPr>
          <a:lstStyle/>
          <a:p>
            <a:r>
              <a:rPr lang="en-US" sz="3200" dirty="0"/>
              <a:t>Server logs</a:t>
            </a:r>
            <a:endParaRPr lang="en-US" dirty="0"/>
          </a:p>
        </p:txBody>
      </p:sp>
    </p:spTree>
    <p:extLst>
      <p:ext uri="{BB962C8B-B14F-4D97-AF65-F5344CB8AC3E}">
        <p14:creationId xmlns:p14="http://schemas.microsoft.com/office/powerpoint/2010/main" val="3534686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136525"/>
            <a:ext cx="10515600" cy="1325563"/>
          </a:xfrm>
        </p:spPr>
        <p:txBody>
          <a:bodyPr/>
          <a:lstStyle/>
          <a:p>
            <a:r>
              <a:rPr lang="en-US" dirty="0"/>
              <a:t>A </a:t>
            </a:r>
            <a:r>
              <a:rPr lang="en-US" dirty="0" err="1"/>
              <a:t>gRPC</a:t>
            </a:r>
            <a:r>
              <a:rPr lang="en-US" dirty="0"/>
              <a:t> Client</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57</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2495728" cy="5016758"/>
          </a:xfrm>
          <a:prstGeom prst="rect">
            <a:avLst/>
          </a:prstGeom>
          <a:noFill/>
        </p:spPr>
        <p:txBody>
          <a:bodyPr wrap="none" rtlCol="0">
            <a:spAutoFit/>
          </a:bodyPr>
          <a:lstStyle/>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a:t>
            </a:r>
            <a:endParaRPr lang="en-AU" sz="2000" dirty="0">
              <a:solidFill>
                <a:srgbClr val="A40F0D"/>
              </a:solidFill>
              <a:latin typeface="Menlo" panose="020B0609030804020204" pitchFamily="49" charset="0"/>
            </a:endParaRPr>
          </a:p>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identity_pb2</a:t>
            </a:r>
          </a:p>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identity_pb2_grpc</a:t>
            </a:r>
          </a:p>
          <a:p>
            <a:endParaRPr lang="en-AU" sz="2000" dirty="0">
              <a:solidFill>
                <a:srgbClr val="0F3772"/>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run</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channel_credentials</a:t>
            </a:r>
            <a:r>
              <a:rPr lang="en-AU" sz="2000" dirty="0">
                <a:solidFill>
                  <a:srgbClr val="1F1F1F"/>
                </a:solidFill>
                <a:latin typeface="Menlo" panose="020B0609030804020204" pitchFamily="49" charset="0"/>
              </a:rPr>
              <a:t> = </a:t>
            </a:r>
            <a:r>
              <a:rPr lang="en-AU" sz="2000" dirty="0" err="1">
                <a:solidFill>
                  <a:srgbClr val="1F1F1F"/>
                </a:solidFill>
                <a:latin typeface="Menlo" panose="020B0609030804020204" pitchFamily="49" charset="0"/>
              </a:rPr>
              <a:t>grpc.ssl_channel_credentials</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server_cert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with</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grpc.secure_channel</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'localhost:50051'</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channel_credentials</a:t>
            </a:r>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as</a:t>
            </a:r>
            <a:r>
              <a:rPr lang="en-AU" sz="2000" dirty="0">
                <a:solidFill>
                  <a:srgbClr val="1F1F1F"/>
                </a:solidFill>
                <a:latin typeface="Menlo" panose="020B0609030804020204" pitchFamily="49" charset="0"/>
              </a:rPr>
              <a:t> channel:</a:t>
            </a:r>
          </a:p>
          <a:p>
            <a:r>
              <a:rPr lang="en-AU" sz="2000" dirty="0">
                <a:solidFill>
                  <a:srgbClr val="1F1F1F"/>
                </a:solidFill>
                <a:latin typeface="Menlo" panose="020B0609030804020204" pitchFamily="49" charset="0"/>
              </a:rPr>
              <a:t>        stub = identity_pb2_grpc.IdentityStub(channel)</a:t>
            </a:r>
          </a:p>
          <a:p>
            <a:r>
              <a:rPr lang="en-AU" sz="2000" dirty="0">
                <a:solidFill>
                  <a:srgbClr val="1F1F1F"/>
                </a:solidFill>
                <a:latin typeface="Menlo" panose="020B0609030804020204" pitchFamily="49" charset="0"/>
              </a:rPr>
              <a:t>        response = </a:t>
            </a:r>
            <a:r>
              <a:rPr lang="en-AU" sz="2000" dirty="0" err="1">
                <a:solidFill>
                  <a:srgbClr val="1F1F1F"/>
                </a:solidFill>
                <a:latin typeface="Menlo" panose="020B0609030804020204" pitchFamily="49" charset="0"/>
              </a:rPr>
              <a:t>stub.ValidateToken</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identity_pb2.ValidateTokenRequest(</a:t>
            </a:r>
            <a:r>
              <a:rPr lang="en-AU" sz="2000" dirty="0">
                <a:solidFill>
                  <a:srgbClr val="00006D"/>
                </a:solidFill>
                <a:latin typeface="Menlo" panose="020B0609030804020204" pitchFamily="49" charset="0"/>
              </a:rPr>
              <a:t>token</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"a-token"</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"Reply:"</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response.user_id</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Tree>
    <p:extLst>
      <p:ext uri="{BB962C8B-B14F-4D97-AF65-F5344CB8AC3E}">
        <p14:creationId xmlns:p14="http://schemas.microsoft.com/office/powerpoint/2010/main" val="3443347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58</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4154984"/>
          </a:xfrm>
          <a:prstGeom prst="rect">
            <a:avLst/>
          </a:prstGeom>
          <a:noFill/>
        </p:spPr>
        <p:txBody>
          <a:bodyPr wrap="square" rtlCol="0">
            <a:spAutoFit/>
          </a:bodyPr>
          <a:lstStyle/>
          <a:p>
            <a:r>
              <a:rPr lang="en-AU" sz="2400" dirty="0">
                <a:solidFill>
                  <a:srgbClr val="A40F0D"/>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grpc</a:t>
            </a:r>
            <a:endParaRPr lang="en-AU" sz="2400" dirty="0">
              <a:solidFill>
                <a:srgbClr val="A40F0D"/>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0F3772"/>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154C60"/>
                </a:solidFill>
                <a:latin typeface="Menlo" panose="020B0609030804020204" pitchFamily="49" charset="0"/>
              </a:rPr>
              <a:t>LoggingClientInterceptor</a:t>
            </a:r>
            <a:r>
              <a:rPr lang="en-AU" sz="2400" dirty="0">
                <a:solidFill>
                  <a:srgbClr val="1F1F1F"/>
                </a:solidFill>
                <a:latin typeface="Menlo" panose="020B0609030804020204" pitchFamily="49" charset="0"/>
              </a:rPr>
              <a:t>(</a:t>
            </a:r>
            <a:r>
              <a:rPr lang="en-AU" sz="2400" dirty="0" err="1">
                <a:solidFill>
                  <a:srgbClr val="154C60"/>
                </a:solidFill>
                <a:latin typeface="Menlo" panose="020B0609030804020204" pitchFamily="49" charset="0"/>
              </a:rPr>
              <a:t>grpc</a:t>
            </a:r>
            <a:r>
              <a:rPr lang="en-AU" sz="2400" dirty="0" err="1">
                <a:solidFill>
                  <a:srgbClr val="1F1F1F"/>
                </a:solidFill>
                <a:latin typeface="Menlo" panose="020B0609030804020204" pitchFamily="49" charset="0"/>
              </a:rPr>
              <a:t>.</a:t>
            </a:r>
            <a:r>
              <a:rPr lang="en-AU" sz="2400" dirty="0" err="1">
                <a:solidFill>
                  <a:srgbClr val="154C60"/>
                </a:solidFill>
                <a:latin typeface="Menlo" panose="020B0609030804020204" pitchFamily="49" charset="0"/>
              </a:rPr>
              <a:t>UnaryUnaryClientInterceptor</a:t>
            </a:r>
            <a:r>
              <a:rPr lang="en-AU" sz="2400"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4A10AE"/>
                </a:solidFill>
                <a:latin typeface="Menlo" panose="020B0609030804020204" pitchFamily="49" charset="0"/>
              </a:rPr>
              <a:t>intercept_unary_unary</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continuation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client_call_details</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"Call details"</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client_call_details</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continuation(</a:t>
            </a:r>
            <a:r>
              <a:rPr lang="en-AU" sz="2400" dirty="0" err="1">
                <a:solidFill>
                  <a:srgbClr val="1F1F1F"/>
                </a:solidFill>
                <a:latin typeface="Menlo" panose="020B0609030804020204" pitchFamily="49" charset="0"/>
              </a:rPr>
              <a:t>client_call_details</a:t>
            </a:r>
            <a:r>
              <a:rPr lang="en-AU" sz="2400" dirty="0">
                <a:solidFill>
                  <a:srgbClr val="1F1F1F"/>
                </a:solidFill>
                <a:latin typeface="Menlo" panose="020B0609030804020204" pitchFamily="49" charset="0"/>
              </a:rPr>
              <a:t>, request)</a:t>
            </a: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US" sz="2400" dirty="0"/>
          </a:p>
        </p:txBody>
      </p:sp>
    </p:spTree>
    <p:extLst>
      <p:ext uri="{BB962C8B-B14F-4D97-AF65-F5344CB8AC3E}">
        <p14:creationId xmlns:p14="http://schemas.microsoft.com/office/powerpoint/2010/main" val="121079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Integrating the interceptor(s)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59</a:t>
            </a:fld>
            <a:endParaRPr lang="en-US"/>
          </a:p>
        </p:txBody>
      </p:sp>
      <p:sp>
        <p:nvSpPr>
          <p:cNvPr id="6" name="TextBox 5">
            <a:extLst>
              <a:ext uri="{FF2B5EF4-FFF2-40B4-BE49-F238E27FC236}">
                <a16:creationId xmlns:a16="http://schemas.microsoft.com/office/drawing/2014/main" id="{661BCDA9-1783-CC9C-B81A-AF08D677453A}"/>
              </a:ext>
            </a:extLst>
          </p:cNvPr>
          <p:cNvSpPr txBox="1"/>
          <p:nvPr/>
        </p:nvSpPr>
        <p:spPr>
          <a:xfrm>
            <a:off x="272715" y="1325563"/>
            <a:ext cx="12035590" cy="4093428"/>
          </a:xfrm>
          <a:prstGeom prst="rect">
            <a:avLst/>
          </a:prstGeom>
          <a:noFill/>
        </p:spPr>
        <p:txBody>
          <a:bodyPr wrap="square" rtlCol="0">
            <a:spAutoFit/>
          </a:bodyPr>
          <a:lstStyle/>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logging_client_interceptor</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run</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with</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grpc.secure_channel</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'localhost:50051'</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channel_credentials</a:t>
            </a:r>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as</a:t>
            </a:r>
            <a:r>
              <a:rPr lang="en-AU" sz="2000" dirty="0">
                <a:solidFill>
                  <a:srgbClr val="1F1F1F"/>
                </a:solidFill>
                <a:latin typeface="Menlo" panose="020B0609030804020204" pitchFamily="49" charset="0"/>
              </a:rPr>
              <a:t> channel:</a:t>
            </a:r>
          </a:p>
          <a:p>
            <a:r>
              <a:rPr lang="en-AU" sz="2000" dirty="0">
                <a:solidFill>
                  <a:srgbClr val="1F1F1F"/>
                </a:solidFill>
                <a:latin typeface="Menlo" panose="020B0609030804020204" pitchFamily="49" charset="0"/>
              </a:rPr>
              <a:t>        </a:t>
            </a:r>
            <a:r>
              <a:rPr lang="en-AU" sz="2000" dirty="0" err="1">
                <a:solidFill>
                  <a:srgbClr val="0F3772"/>
                </a:solidFill>
                <a:latin typeface="Menlo" panose="020B0609030804020204" pitchFamily="49" charset="0"/>
              </a:rPr>
              <a:t>intercepted_channel</a:t>
            </a:r>
            <a:r>
              <a:rPr lang="en-AU" sz="2000" dirty="0">
                <a:solidFill>
                  <a:srgbClr val="0F3772"/>
                </a:solidFill>
                <a:latin typeface="Menlo" panose="020B0609030804020204" pitchFamily="49" charset="0"/>
              </a:rPr>
              <a:t> = </a:t>
            </a:r>
            <a:r>
              <a:rPr lang="en-AU" sz="2000" dirty="0" err="1">
                <a:solidFill>
                  <a:srgbClr val="0F3772"/>
                </a:solidFill>
                <a:highlight>
                  <a:srgbClr val="FFFF00"/>
                </a:highlight>
                <a:latin typeface="Menlo" panose="020B0609030804020204" pitchFamily="49" charset="0"/>
              </a:rPr>
              <a:t>grpc.intercept_channel</a:t>
            </a:r>
            <a:r>
              <a:rPr lang="en-AU" sz="2000" dirty="0">
                <a:solidFill>
                  <a:srgbClr val="0F3772"/>
                </a:solidFill>
                <a:latin typeface="Menlo" panose="020B0609030804020204" pitchFamily="49" charset="0"/>
              </a:rPr>
              <a:t>(</a:t>
            </a:r>
          </a:p>
          <a:p>
            <a:r>
              <a:rPr lang="en-AU" sz="2000" dirty="0">
                <a:solidFill>
                  <a:srgbClr val="0F3772"/>
                </a:solidFill>
                <a:latin typeface="Menlo" panose="020B0609030804020204" pitchFamily="49" charset="0"/>
              </a:rPr>
              <a:t>                </a:t>
            </a:r>
            <a:r>
              <a:rPr lang="en-AU" sz="2000" dirty="0">
                <a:solidFill>
                  <a:srgbClr val="0F3772"/>
                </a:solidFill>
                <a:highlight>
                  <a:srgbClr val="FFFF00"/>
                </a:highlight>
                <a:latin typeface="Menlo" panose="020B0609030804020204" pitchFamily="49" charset="0"/>
              </a:rPr>
              <a:t>channel</a:t>
            </a:r>
            <a:r>
              <a:rPr lang="en-AU" sz="2000" dirty="0">
                <a:solidFill>
                  <a:srgbClr val="0F3772"/>
                </a:solidFill>
                <a:latin typeface="Menlo" panose="020B0609030804020204" pitchFamily="49" charset="0"/>
              </a:rPr>
              <a:t>,</a:t>
            </a:r>
          </a:p>
          <a:p>
            <a:r>
              <a:rPr lang="en-AU" sz="2000" dirty="0">
                <a:solidFill>
                  <a:srgbClr val="0F3772"/>
                </a:solidFill>
                <a:latin typeface="Menlo" panose="020B0609030804020204" pitchFamily="49" charset="0"/>
              </a:rPr>
              <a:t>                </a:t>
            </a:r>
            <a:r>
              <a:rPr lang="en-AU" sz="2000" dirty="0" err="1">
                <a:solidFill>
                  <a:srgbClr val="0F3772"/>
                </a:solidFill>
                <a:highlight>
                  <a:srgbClr val="FFFF00"/>
                </a:highlight>
                <a:latin typeface="Menlo" panose="020B0609030804020204" pitchFamily="49" charset="0"/>
              </a:rPr>
              <a:t>logging_client_interceptor.LoggingClientInterceptor</a:t>
            </a:r>
            <a:r>
              <a:rPr lang="en-AU" sz="2000" dirty="0">
                <a:solidFill>
                  <a:srgbClr val="0F3772"/>
                </a:solidFill>
                <a:highlight>
                  <a:srgbClr val="FFFF00"/>
                </a:highlight>
                <a:latin typeface="Menlo" panose="020B0609030804020204" pitchFamily="49" charset="0"/>
              </a:rPr>
              <a:t>()</a:t>
            </a:r>
            <a:r>
              <a:rPr lang="en-AU" sz="2000" dirty="0">
                <a:solidFill>
                  <a:srgbClr val="0F3772"/>
                </a:solidFill>
                <a:latin typeface="Menlo" panose="020B0609030804020204" pitchFamily="49" charset="0"/>
              </a:rPr>
              <a:t> </a:t>
            </a:r>
          </a:p>
          <a:p>
            <a:r>
              <a:rPr lang="en-AU" sz="2000" dirty="0">
                <a:solidFill>
                  <a:srgbClr val="0F3772"/>
                </a:solidFill>
                <a:latin typeface="Menlo" panose="020B0609030804020204" pitchFamily="49" charset="0"/>
              </a:rPr>
              <a:t>        )</a:t>
            </a:r>
          </a:p>
          <a:p>
            <a:r>
              <a:rPr lang="en-AU" sz="2000" dirty="0">
                <a:solidFill>
                  <a:srgbClr val="1F1F1F"/>
                </a:solidFill>
                <a:latin typeface="Menlo" panose="020B0609030804020204" pitchFamily="49" charset="0"/>
              </a:rPr>
              <a:t>        stub = identity_pb2_grpc.IdentityStub(</a:t>
            </a:r>
            <a:r>
              <a:rPr lang="en-AU" sz="2000" dirty="0" err="1">
                <a:solidFill>
                  <a:srgbClr val="1F1F1F"/>
                </a:solidFill>
                <a:highlight>
                  <a:srgbClr val="FFFF00"/>
                </a:highlight>
                <a:latin typeface="Menlo" panose="020B0609030804020204" pitchFamily="49" charset="0"/>
              </a:rPr>
              <a:t>intercepted_channel</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 Rest of client   </a:t>
            </a:r>
            <a:endParaRPr lang="en-US" sz="2000" dirty="0"/>
          </a:p>
        </p:txBody>
      </p:sp>
    </p:spTree>
    <p:extLst>
      <p:ext uri="{BB962C8B-B14F-4D97-AF65-F5344CB8AC3E}">
        <p14:creationId xmlns:p14="http://schemas.microsoft.com/office/powerpoint/2010/main" val="119458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u="sng" dirty="0"/>
              <a:t>PEP 333 – Python Web Server Gateway Interface v1.0</a:t>
            </a:r>
          </a:p>
          <a:p>
            <a:pPr marL="0" indent="0">
              <a:buNone/>
            </a:pPr>
            <a:endParaRPr lang="en-US" sz="3200" i="1" dirty="0"/>
          </a:p>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endParaRPr lang="en-US" sz="3200" u="sng" dirty="0"/>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6823808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Bidi-streaming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60</a:t>
            </a:fld>
            <a:endParaRPr lang="en-US"/>
          </a:p>
        </p:txBody>
      </p:sp>
    </p:spTree>
    <p:extLst>
      <p:ext uri="{BB962C8B-B14F-4D97-AF65-F5344CB8AC3E}">
        <p14:creationId xmlns:p14="http://schemas.microsoft.com/office/powerpoint/2010/main" val="2628440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136525"/>
            <a:ext cx="10515600" cy="1325563"/>
          </a:xfrm>
        </p:spPr>
        <p:txBody>
          <a:bodyPr/>
          <a:lstStyle/>
          <a:p>
            <a:r>
              <a:rPr lang="en-US" dirty="0"/>
              <a:t>A bidi streaming RPC method</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61</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9417963" cy="2554545"/>
          </a:xfrm>
          <a:prstGeom prst="rect">
            <a:avLst/>
          </a:prstGeom>
          <a:noFill/>
        </p:spPr>
        <p:txBody>
          <a:bodyPr wrap="non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a:solidFill>
                  <a:srgbClr val="154C60"/>
                </a:solidFill>
                <a:latin typeface="Menlo" panose="020B0609030804020204" pitchFamily="49" charset="0"/>
              </a:rPr>
              <a:t>Identity</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identity_pb2_grpc</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IdentityServicer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br>
              <a:rPr lang="en-AU" sz="2000" dirty="0">
                <a:solidFill>
                  <a:srgbClr val="1F1F1F"/>
                </a:solidFill>
                <a:latin typeface="Menlo" panose="020B0609030804020204" pitchFamily="49" charset="0"/>
              </a:rPr>
            </a:b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ExpireToken</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request_iterator</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p>
          <a:p>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for</a:t>
            </a:r>
            <a:r>
              <a:rPr lang="en-AU" sz="2000" dirty="0">
                <a:solidFill>
                  <a:srgbClr val="1F1F1F"/>
                </a:solidFill>
                <a:latin typeface="Menlo" panose="020B0609030804020204" pitchFamily="49" charset="0"/>
              </a:rPr>
              <a:t> r </a:t>
            </a:r>
            <a:r>
              <a:rPr lang="en-AU" sz="2000" dirty="0">
                <a:solidFill>
                  <a:srgbClr val="A40F0D"/>
                </a:solidFill>
                <a:latin typeface="Menlo" panose="020B0609030804020204" pitchFamily="49" charset="0"/>
              </a:rPr>
              <a:t>in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request_iterator</a:t>
            </a:r>
            <a:r>
              <a:rPr lang="en-AU" sz="2000" dirty="0">
                <a:solidFill>
                  <a:srgbClr val="1F1F1F"/>
                </a:solidFill>
                <a:latin typeface="Menlo" panose="020B0609030804020204" pitchFamily="49" charset="0"/>
              </a:rPr>
              <a:t>:</a:t>
            </a: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yield</a:t>
            </a:r>
            <a:r>
              <a:rPr lang="en-AU" sz="2000" dirty="0">
                <a:solidFill>
                  <a:srgbClr val="1F1F1F"/>
                </a:solidFill>
                <a:latin typeface="Menlo" panose="020B0609030804020204" pitchFamily="49" charset="0"/>
              </a:rPr>
              <a:t> identity_pb2.ExpireTokenReply(</a:t>
            </a:r>
            <a:r>
              <a:rPr lang="en-AU" sz="2000" dirty="0">
                <a:solidFill>
                  <a:srgbClr val="00006D"/>
                </a:solidFill>
                <a:latin typeface="Menlo" panose="020B0609030804020204" pitchFamily="49" charset="0"/>
              </a:rPr>
              <a:t>result</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True</a:t>
            </a:r>
            <a:r>
              <a:rPr lang="en-AU" sz="2000" dirty="0">
                <a:solidFill>
                  <a:srgbClr val="1F1F1F"/>
                </a:solidFill>
                <a:latin typeface="Menlo" panose="020B0609030804020204" pitchFamily="49" charset="0"/>
              </a:rPr>
              <a:t>)</a:t>
            </a:r>
          </a:p>
          <a:p>
            <a:endParaRPr lang="en-US" sz="2000" dirty="0"/>
          </a:p>
        </p:txBody>
      </p:sp>
    </p:spTree>
    <p:extLst>
      <p:ext uri="{BB962C8B-B14F-4D97-AF65-F5344CB8AC3E}">
        <p14:creationId xmlns:p14="http://schemas.microsoft.com/office/powerpoint/2010/main" val="443972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62</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2079884" cy="6863417"/>
          </a:xfrm>
          <a:prstGeom prst="rect">
            <a:avLst/>
          </a:prstGeom>
          <a:noFill/>
        </p:spPr>
        <p:txBody>
          <a:bodyPr wrap="squar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LoggingInterceptor</a:t>
            </a:r>
            <a:r>
              <a:rPr lang="en-AU" sz="2000" dirty="0">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grpc</a:t>
            </a:r>
            <a:r>
              <a:rPr lang="en-AU" sz="2000" dirty="0" err="1">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ServerInterceptor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handler_call_details</a:t>
            </a:r>
            <a:r>
              <a:rPr lang="en-AU" sz="2000" dirty="0">
                <a:solidFill>
                  <a:srgbClr val="1F1F1F"/>
                </a:solidFill>
                <a:latin typeface="Menlo" panose="020B0609030804020204" pitchFamily="49" charset="0"/>
              </a:rPr>
              <a: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logging_wrapper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behavior</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request_streaming</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response_streaming</a:t>
            </a:r>
            <a:r>
              <a:rPr lang="en-AU" sz="2000" dirty="0">
                <a:solidFill>
                  <a:srgbClr val="1F1F1F"/>
                </a:solidFill>
                <a:latin typeface="Menlo" panose="020B0609030804020204" pitchFamily="49" charset="0"/>
              </a:rPr>
              <a:t>):</a:t>
            </a:r>
          </a:p>
          <a:p>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logging_interceptor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request_or_iterator</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 More stuff</a:t>
            </a: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highlight>
                  <a:srgbClr val="FFFF00"/>
                </a:highlight>
                <a:latin typeface="Menlo" panose="020B0609030804020204" pitchFamily="49" charset="0"/>
              </a:rPr>
              <a:t>if</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request_streaming</a:t>
            </a:r>
            <a:r>
              <a:rPr lang="en-AU" sz="2000" dirty="0">
                <a:solidFill>
                  <a:srgbClr val="1F1F1F"/>
                </a:solidFill>
                <a:highlight>
                  <a:srgbClr val="FFFF00"/>
                </a:highlight>
                <a:latin typeface="Menlo" panose="020B0609030804020204" pitchFamily="49" charset="0"/>
              </a:rPr>
              <a:t> </a:t>
            </a:r>
            <a:r>
              <a:rPr lang="en-AU" sz="2000" dirty="0">
                <a:solidFill>
                  <a:srgbClr val="0F3772"/>
                </a:solidFill>
                <a:highlight>
                  <a:srgbClr val="FFFF00"/>
                </a:highlight>
                <a:latin typeface="Menlo" panose="020B0609030804020204" pitchFamily="49" charset="0"/>
              </a:rPr>
              <a:t>or</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response_streaming</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self</a:t>
            </a:r>
            <a:r>
              <a:rPr lang="en-AU" sz="2000" dirty="0">
                <a:solidFill>
                  <a:srgbClr val="1F1F1F"/>
                </a:solidFill>
                <a:latin typeface="Menlo" panose="020B0609030804020204" pitchFamily="49" charset="0"/>
              </a:rPr>
              <a:t>._</a:t>
            </a:r>
            <a:r>
              <a:rPr lang="en-AU" sz="2000" dirty="0" err="1">
                <a:solidFill>
                  <a:srgbClr val="1F1F1F"/>
                </a:solidFill>
                <a:latin typeface="Menlo" panose="020B0609030804020204" pitchFamily="49" charset="0"/>
              </a:rPr>
              <a:t>intercept_server_stream</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context,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 context)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 More stuff</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p>
          <a:p>
            <a:endParaRPr lang="en-US" sz="2000" dirty="0"/>
          </a:p>
        </p:txBody>
      </p:sp>
      <p:sp>
        <p:nvSpPr>
          <p:cNvPr id="6" name="TextBox 5">
            <a:extLst>
              <a:ext uri="{FF2B5EF4-FFF2-40B4-BE49-F238E27FC236}">
                <a16:creationId xmlns:a16="http://schemas.microsoft.com/office/drawing/2014/main" id="{700EE1FB-E4E3-EB22-2EE2-4B6F235F2250}"/>
              </a:ext>
            </a:extLst>
          </p:cNvPr>
          <p:cNvSpPr txBox="1"/>
          <p:nvPr/>
        </p:nvSpPr>
        <p:spPr>
          <a:xfrm>
            <a:off x="112116" y="2947737"/>
            <a:ext cx="1648326" cy="2246769"/>
          </a:xfrm>
          <a:prstGeom prst="rect">
            <a:avLst/>
          </a:prstGeom>
          <a:noFill/>
        </p:spPr>
        <p:txBody>
          <a:bodyPr wrap="square" rtlCol="0">
            <a:spAutoFit/>
          </a:bodyPr>
          <a:lstStyle/>
          <a:p>
            <a:r>
              <a:rPr lang="en-US" sz="2800" dirty="0"/>
              <a:t>Called once when the stream is created</a:t>
            </a:r>
          </a:p>
        </p:txBody>
      </p:sp>
      <p:cxnSp>
        <p:nvCxnSpPr>
          <p:cNvPr id="8" name="Straight Arrow Connector 7">
            <a:extLst>
              <a:ext uri="{FF2B5EF4-FFF2-40B4-BE49-F238E27FC236}">
                <a16:creationId xmlns:a16="http://schemas.microsoft.com/office/drawing/2014/main" id="{5A91A229-785B-96FF-E7B6-302CFE67B23E}"/>
              </a:ext>
            </a:extLst>
          </p:cNvPr>
          <p:cNvCxnSpPr>
            <a:cxnSpLocks/>
          </p:cNvCxnSpPr>
          <p:nvPr/>
        </p:nvCxnSpPr>
        <p:spPr>
          <a:xfrm flipV="1">
            <a:off x="589547" y="2237874"/>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823EDF-A568-52B2-D5E5-9745EB47B80B}"/>
              </a:ext>
            </a:extLst>
          </p:cNvPr>
          <p:cNvSpPr txBox="1"/>
          <p:nvPr/>
        </p:nvSpPr>
        <p:spPr>
          <a:xfrm>
            <a:off x="9395304" y="5009840"/>
            <a:ext cx="2576118" cy="954107"/>
          </a:xfrm>
          <a:prstGeom prst="rect">
            <a:avLst/>
          </a:prstGeom>
          <a:noFill/>
        </p:spPr>
        <p:txBody>
          <a:bodyPr wrap="square" rtlCol="0">
            <a:spAutoFit/>
          </a:bodyPr>
          <a:lstStyle/>
          <a:p>
            <a:r>
              <a:rPr lang="en-US" sz="2800" dirty="0"/>
              <a:t>Unary-Unary RPC methods</a:t>
            </a:r>
          </a:p>
        </p:txBody>
      </p:sp>
      <p:cxnSp>
        <p:nvCxnSpPr>
          <p:cNvPr id="12" name="Straight Arrow Connector 11">
            <a:extLst>
              <a:ext uri="{FF2B5EF4-FFF2-40B4-BE49-F238E27FC236}">
                <a16:creationId xmlns:a16="http://schemas.microsoft.com/office/drawing/2014/main" id="{DD7EBDB2-DA06-810F-2739-E4ECCF9663B9}"/>
              </a:ext>
            </a:extLst>
          </p:cNvPr>
          <p:cNvCxnSpPr/>
          <p:nvPr/>
        </p:nvCxnSpPr>
        <p:spPr>
          <a:xfrm flipH="1">
            <a:off x="9360568" y="5739063"/>
            <a:ext cx="1267148"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89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CAA69E-158B-2FD5-AF7A-4E390A656A2F}"/>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3721D2DC-42CC-4AA2-95AB-A254F0421222}"/>
              </a:ext>
            </a:extLst>
          </p:cNvPr>
          <p:cNvSpPr>
            <a:spLocks noGrp="1"/>
          </p:cNvSpPr>
          <p:nvPr>
            <p:ph type="sldNum" sz="quarter" idx="12"/>
          </p:nvPr>
        </p:nvSpPr>
        <p:spPr/>
        <p:txBody>
          <a:bodyPr/>
          <a:lstStyle/>
          <a:p>
            <a:fld id="{B2DC25EE-239B-4C5F-AAD1-255A7D5F1EE2}" type="slidenum">
              <a:rPr lang="en-US" smtClean="0"/>
              <a:t>63</a:t>
            </a:fld>
            <a:endParaRPr lang="en-US"/>
          </a:p>
        </p:txBody>
      </p:sp>
      <p:sp>
        <p:nvSpPr>
          <p:cNvPr id="6" name="TextBox 5">
            <a:extLst>
              <a:ext uri="{FF2B5EF4-FFF2-40B4-BE49-F238E27FC236}">
                <a16:creationId xmlns:a16="http://schemas.microsoft.com/office/drawing/2014/main" id="{434387D1-28C1-A45E-F795-164F82D5CDAC}"/>
              </a:ext>
            </a:extLst>
          </p:cNvPr>
          <p:cNvSpPr txBox="1"/>
          <p:nvPr/>
        </p:nvSpPr>
        <p:spPr>
          <a:xfrm>
            <a:off x="481263" y="908635"/>
            <a:ext cx="12736179" cy="4832092"/>
          </a:xfrm>
          <a:prstGeom prst="rect">
            <a:avLst/>
          </a:prstGeom>
          <a:noFill/>
        </p:spPr>
        <p:txBody>
          <a:bodyPr wrap="none" rtlCol="0">
            <a:spAutoFit/>
          </a:bodyPr>
          <a:lstStyle/>
          <a:p>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_</a:t>
            </a:r>
            <a:r>
              <a:rPr lang="en-AU" sz="2800" dirty="0" err="1">
                <a:solidFill>
                  <a:srgbClr val="4A10AE"/>
                </a:solidFill>
                <a:latin typeface="Menlo" panose="020B0609030804020204" pitchFamily="49" charset="0"/>
              </a:rPr>
              <a:t>intercept_server_stream</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self</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endParaRPr lang="en-AU" sz="2800" dirty="0"/>
          </a:p>
          <a:p>
            <a:r>
              <a:rPr lang="en-AU" sz="2800" dirty="0">
                <a:solidFill>
                  <a:srgbClr val="1F1F1F"/>
                </a:solidFill>
                <a:latin typeface="Menlo" panose="020B0609030804020204" pitchFamily="49" charset="0"/>
              </a:rPr>
              <a:t>    ):</a:t>
            </a:r>
            <a:endParaRPr lang="en-AU" sz="2800" dirty="0"/>
          </a:p>
          <a:p>
            <a:r>
              <a:rPr lang="en-AU" sz="2800" dirty="0">
                <a:solidFill>
                  <a:srgbClr val="1F1F1F"/>
                </a:solidFill>
                <a:latin typeface="Menlo" panose="020B0609030804020204" pitchFamily="49" charset="0"/>
              </a:rPr>
              <a:t>        </a:t>
            </a:r>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err="1">
                <a:solidFill>
                  <a:srgbClr val="4A10AE"/>
                </a:solidFill>
                <a:latin typeface="Menlo" panose="020B0609030804020204" pitchFamily="49" charset="0"/>
              </a:rPr>
              <a:t>wrapd</a:t>
            </a:r>
            <a:r>
              <a:rPr lang="en-AU" sz="2800" dirty="0">
                <a:solidFill>
                  <a:srgbClr val="1F1F1F"/>
                </a:solidFill>
                <a:latin typeface="Menlo" panose="020B0609030804020204" pitchFamily="49" charset="0"/>
              </a:rPr>
              <a:t>(</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for</a:t>
            </a:r>
            <a:r>
              <a:rPr lang="en-AU" sz="2800" dirty="0">
                <a:solidFill>
                  <a:srgbClr val="1F1F1F"/>
                </a:solidFill>
                <a:latin typeface="Menlo" panose="020B0609030804020204" pitchFamily="49" charset="0"/>
              </a:rPr>
              <a:t> r </a:t>
            </a:r>
            <a:r>
              <a:rPr lang="en-AU" sz="2800" dirty="0">
                <a:solidFill>
                  <a:srgbClr val="A40F0D"/>
                </a:solidFill>
                <a:latin typeface="Menlo" panose="020B0609030804020204" pitchFamily="49" charset="0"/>
              </a:rPr>
              <a:t>in</a:t>
            </a:r>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request_or_iterator</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print</a:t>
            </a:r>
            <a:r>
              <a:rPr lang="en-AU" sz="2800" dirty="0">
                <a:solidFill>
                  <a:srgbClr val="1F1F1F"/>
                </a:solidFill>
                <a:latin typeface="Menlo" panose="020B0609030804020204" pitchFamily="49" charset="0"/>
              </a:rPr>
              <a:t>(</a:t>
            </a:r>
            <a:r>
              <a:rPr lang="en-AU" sz="2800" dirty="0">
                <a:solidFill>
                  <a:srgbClr val="0F3772"/>
                </a:solidFill>
                <a:latin typeface="Menlo" panose="020B0609030804020204" pitchFamily="49" charset="0"/>
              </a:rPr>
              <a:t>"Processing stream message"</a:t>
            </a:r>
            <a:r>
              <a:rPr lang="en-AU" sz="2800" dirty="0">
                <a:solidFill>
                  <a:srgbClr val="1F1F1F"/>
                </a:solidFill>
                <a:latin typeface="Menlo" panose="020B0609030804020204" pitchFamily="49" charset="0"/>
              </a:rPr>
              <a:t>, r)</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resp = </a:t>
            </a:r>
            <a:r>
              <a:rPr lang="en-AU" sz="2800" dirty="0" err="1">
                <a:solidFill>
                  <a:srgbClr val="1F1F1F"/>
                </a:solidFill>
                <a:latin typeface="Menlo" panose="020B0609030804020204" pitchFamily="49" charset="0"/>
              </a:rPr>
              <a:t>behavior</a:t>
            </a:r>
            <a:r>
              <a:rPr lang="en-AU" sz="2800" dirty="0">
                <a:solidFill>
                  <a:srgbClr val="1F1F1F"/>
                </a:solidFill>
                <a:latin typeface="Menlo" panose="020B0609030804020204" pitchFamily="49" charset="0"/>
              </a:rPr>
              <a:t>(</a:t>
            </a:r>
            <a:r>
              <a:rPr lang="en-AU" sz="2800" dirty="0">
                <a:solidFill>
                  <a:srgbClr val="154C60"/>
                </a:solidFill>
                <a:latin typeface="Menlo" panose="020B0609030804020204" pitchFamily="49" charset="0"/>
              </a:rPr>
              <a:t>list</a:t>
            </a:r>
            <a:r>
              <a:rPr lang="en-AU" sz="2800" dirty="0">
                <a:solidFill>
                  <a:srgbClr val="1F1F1F"/>
                </a:solidFill>
                <a:latin typeface="Menlo" panose="020B0609030804020204" pitchFamily="49" charset="0"/>
              </a:rPr>
              <a:t>([r]), context)</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yield from</a:t>
            </a:r>
            <a:r>
              <a:rPr lang="en-AU" sz="2800" dirty="0">
                <a:solidFill>
                  <a:srgbClr val="1F1F1F"/>
                </a:solidFill>
                <a:latin typeface="Menlo" panose="020B0609030804020204" pitchFamily="49" charset="0"/>
              </a:rPr>
              <a:t> resp</a:t>
            </a:r>
            <a:endParaRPr lang="en-AU" sz="2800" dirty="0"/>
          </a:p>
          <a:p>
            <a:r>
              <a:rPr lang="en-AU" sz="2800" dirty="0">
                <a:solidFill>
                  <a:srgbClr val="1F1F1F"/>
                </a:solidFill>
                <a:latin typeface="Menlo" panose="020B0609030804020204" pitchFamily="49" charset="0"/>
              </a:rPr>
              <a:t>       </a:t>
            </a:r>
            <a:endParaRPr lang="en-US" sz="2800" dirty="0"/>
          </a:p>
        </p:txBody>
      </p:sp>
      <p:sp>
        <p:nvSpPr>
          <p:cNvPr id="7" name="TextBox 6">
            <a:extLst>
              <a:ext uri="{FF2B5EF4-FFF2-40B4-BE49-F238E27FC236}">
                <a16:creationId xmlns:a16="http://schemas.microsoft.com/office/drawing/2014/main" id="{EE85784D-F957-337F-F507-45016BF547BC}"/>
              </a:ext>
            </a:extLst>
          </p:cNvPr>
          <p:cNvSpPr txBox="1"/>
          <p:nvPr/>
        </p:nvSpPr>
        <p:spPr>
          <a:xfrm>
            <a:off x="184663" y="3429000"/>
            <a:ext cx="2743199" cy="2677656"/>
          </a:xfrm>
          <a:prstGeom prst="rect">
            <a:avLst/>
          </a:prstGeom>
          <a:noFill/>
        </p:spPr>
        <p:txBody>
          <a:bodyPr wrap="square" rtlCol="0">
            <a:spAutoFit/>
          </a:bodyPr>
          <a:lstStyle/>
          <a:p>
            <a:r>
              <a:rPr lang="en-US" sz="2800" dirty="0"/>
              <a:t>This loop is executed for every message exchanged during the stream session</a:t>
            </a:r>
          </a:p>
        </p:txBody>
      </p:sp>
      <p:cxnSp>
        <p:nvCxnSpPr>
          <p:cNvPr id="8" name="Straight Arrow Connector 7">
            <a:extLst>
              <a:ext uri="{FF2B5EF4-FFF2-40B4-BE49-F238E27FC236}">
                <a16:creationId xmlns:a16="http://schemas.microsoft.com/office/drawing/2014/main" id="{23E37AF6-1673-8261-F8B6-1831E4659BA4}"/>
              </a:ext>
            </a:extLst>
          </p:cNvPr>
          <p:cNvCxnSpPr>
            <a:cxnSpLocks/>
          </p:cNvCxnSpPr>
          <p:nvPr/>
        </p:nvCxnSpPr>
        <p:spPr>
          <a:xfrm flipV="1">
            <a:off x="2466472" y="3429000"/>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8279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Server logs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64</a:t>
            </a:fld>
            <a:endParaRPr lang="en-US"/>
          </a:p>
        </p:txBody>
      </p:sp>
      <p:sp>
        <p:nvSpPr>
          <p:cNvPr id="7" name="TextBox 6">
            <a:extLst>
              <a:ext uri="{FF2B5EF4-FFF2-40B4-BE49-F238E27FC236}">
                <a16:creationId xmlns:a16="http://schemas.microsoft.com/office/drawing/2014/main" id="{1C0F3B20-D642-7162-B464-9EF4D5589A9A}"/>
              </a:ext>
            </a:extLst>
          </p:cNvPr>
          <p:cNvSpPr txBox="1"/>
          <p:nvPr/>
        </p:nvSpPr>
        <p:spPr>
          <a:xfrm>
            <a:off x="370239" y="1618695"/>
            <a:ext cx="11110734" cy="2862322"/>
          </a:xfrm>
          <a:prstGeom prst="rect">
            <a:avLst/>
          </a:prstGeom>
          <a:noFill/>
        </p:spPr>
        <p:txBody>
          <a:bodyPr wrap="none" rtlCol="0">
            <a:spAutoFit/>
          </a:bodyPr>
          <a:lstStyle/>
          <a:p>
            <a:r>
              <a:rPr lang="en-US" sz="2000" dirty="0">
                <a:latin typeface="Menlo" panose="020B0609030804020204" pitchFamily="49" charset="0"/>
                <a:ea typeface="Menlo" panose="020B0609030804020204" pitchFamily="49" charset="0"/>
                <a:cs typeface="Menlo" panose="020B0609030804020204" pitchFamily="49" charset="0"/>
              </a:rPr>
              <a:t>/Identity/</a:t>
            </a:r>
            <a:r>
              <a:rPr lang="en-US" sz="2000" dirty="0" err="1">
                <a:latin typeface="Menlo" panose="020B0609030804020204" pitchFamily="49" charset="0"/>
                <a:ea typeface="Menlo" panose="020B0609030804020204" pitchFamily="49" charset="0"/>
                <a:cs typeface="Menlo" panose="020B0609030804020204" pitchFamily="49" charset="0"/>
              </a:rPr>
              <a:t>ExpireToken</a:t>
            </a:r>
            <a:r>
              <a:rPr lang="en-US" sz="2000" dirty="0">
                <a:latin typeface="Menlo" panose="020B0609030804020204" pitchFamily="49" charset="0"/>
                <a:ea typeface="Menlo" panose="020B0609030804020204" pitchFamily="49" charset="0"/>
                <a:cs typeface="Menlo" panose="020B0609030804020204" pitchFamily="49" charset="0"/>
              </a:rPr>
              <a:t> (_Metadatum(key='user-agent’, ..(</a:t>
            </a:r>
            <a:r>
              <a:rPr lang="en-US" sz="2000" dirty="0" err="1">
                <a:latin typeface="Menlo" panose="020B0609030804020204" pitchFamily="49" charset="0"/>
                <a:ea typeface="Menlo" panose="020B0609030804020204" pitchFamily="49" charset="0"/>
                <a:cs typeface="Menlo" panose="020B0609030804020204" pitchFamily="49" charset="0"/>
              </a:rPr>
              <a:t>osx</a:t>
            </a:r>
            <a:r>
              <a:rPr lang="en-US" sz="2000" dirty="0">
                <a:latin typeface="Menlo" panose="020B0609030804020204" pitchFamily="49" charset="0"/>
                <a:ea typeface="Menlo" panose="020B0609030804020204" pitchFamily="49" charset="0"/>
                <a:cs typeface="Menlo" panose="020B0609030804020204" pitchFamily="49" charset="0"/>
              </a:rPr>
              <a:t>; chttp2)'),)</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"a-token"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"b-token"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"c-token"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Stream duration: 3.0171940326690674 seconds</a:t>
            </a:r>
          </a:p>
        </p:txBody>
      </p:sp>
    </p:spTree>
    <p:extLst>
      <p:ext uri="{BB962C8B-B14F-4D97-AF65-F5344CB8AC3E}">
        <p14:creationId xmlns:p14="http://schemas.microsoft.com/office/powerpoint/2010/main" val="3514562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65</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4708981"/>
          </a:xfrm>
          <a:prstGeom prst="rect">
            <a:avLst/>
          </a:prstGeom>
          <a:noFill/>
        </p:spPr>
        <p:txBody>
          <a:bodyPr wrap="squar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LoggingClientInterceptor</a:t>
            </a:r>
            <a:r>
              <a:rPr lang="en-AU" sz="2000" dirty="0">
                <a:solidFill>
                  <a:srgbClr val="1F1F1F"/>
                </a:solidFill>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UnaryUnaryClientInterceptor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StreamStreamClientInterceptor</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intercept_unary_unary</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client_call_details</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request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intercept_stream_stream</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client_call_details</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request_iterator</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Tree>
    <p:extLst>
      <p:ext uri="{BB962C8B-B14F-4D97-AF65-F5344CB8AC3E}">
        <p14:creationId xmlns:p14="http://schemas.microsoft.com/office/powerpoint/2010/main" val="2514964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66</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4093428"/>
          </a:xfrm>
          <a:prstGeom prst="rect">
            <a:avLst/>
          </a:prstGeom>
          <a:noFill/>
        </p:spPr>
        <p:txBody>
          <a:bodyPr wrap="square" rtlCol="0">
            <a:spAutoFit/>
          </a:bodyPr>
          <a:lstStyle/>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intercept_stream_stream</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client_call_details</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request_iterator</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response_it</a:t>
            </a:r>
            <a:r>
              <a:rPr lang="en-AU" sz="2000" dirty="0">
                <a:solidFill>
                  <a:srgbClr val="1F1F1F"/>
                </a:solidFill>
                <a:latin typeface="Menlo" panose="020B0609030804020204" pitchFamily="49" charset="0"/>
              </a:rPr>
              <a:t> = continuation(</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client_call_details</a:t>
            </a:r>
            <a:r>
              <a:rPr lang="en-AU" sz="2000" dirty="0">
                <a:solidFill>
                  <a:srgbClr val="1F1F1F"/>
                </a:solidFill>
                <a:latin typeface="Menlo" panose="020B0609030804020204" pitchFamily="49" charset="0"/>
              </a:rPr>
              <a:t>, </a:t>
            </a:r>
          </a:p>
          <a:p>
            <a:r>
              <a:rPr lang="en-AU" sz="2000" dirty="0">
                <a:solidFill>
                  <a:srgbClr val="0F3772"/>
                </a:solidFill>
                <a:latin typeface="Menlo" panose="020B0609030804020204" pitchFamily="49" charset="0"/>
              </a:rPr>
              <a:t>             </a:t>
            </a:r>
            <a:r>
              <a:rPr lang="en-AU" sz="2000" dirty="0">
                <a:solidFill>
                  <a:srgbClr val="0F3772"/>
                </a:solidFill>
                <a:highlight>
                  <a:srgbClr val="FFFF00"/>
                </a:highlight>
                <a:latin typeface="Menlo" panose="020B0609030804020204" pitchFamily="49" charset="0"/>
              </a:rPr>
              <a:t>self</a:t>
            </a:r>
            <a:r>
              <a:rPr lang="en-AU" sz="2000" dirty="0">
                <a:solidFill>
                  <a:srgbClr val="1F1F1F"/>
                </a:solidFill>
                <a:highlight>
                  <a:srgbClr val="FFFF00"/>
                </a:highlight>
                <a:latin typeface="Menlo" panose="020B0609030804020204" pitchFamily="49" charset="0"/>
              </a:rPr>
              <a:t>._</a:t>
            </a:r>
            <a:r>
              <a:rPr lang="en-AU" sz="2000" dirty="0" err="1">
                <a:solidFill>
                  <a:srgbClr val="1F1F1F"/>
                </a:solidFill>
                <a:highlight>
                  <a:srgbClr val="FFFF00"/>
                </a:highlight>
                <a:latin typeface="Menlo" panose="020B0609030804020204" pitchFamily="49" charset="0"/>
              </a:rPr>
              <a:t>intercept_request_stream_msg</a:t>
            </a:r>
            <a:r>
              <a:rPr lang="en-AU" sz="2000" dirty="0">
                <a:solidFill>
                  <a:srgbClr val="1F1F1F"/>
                </a:solidFill>
                <a:highlight>
                  <a:srgbClr val="FFFF00"/>
                </a:highlight>
                <a:latin typeface="Menlo" panose="020B0609030804020204" pitchFamily="49" charset="0"/>
              </a:rPr>
              <a:t>(</a:t>
            </a:r>
            <a:r>
              <a:rPr lang="en-AU" sz="2000" dirty="0" err="1">
                <a:solidFill>
                  <a:srgbClr val="1F1F1F"/>
                </a:solidFill>
                <a:highlight>
                  <a:srgbClr val="FFFF00"/>
                </a:highlight>
                <a:latin typeface="Menlo" panose="020B0609030804020204" pitchFamily="49" charset="0"/>
              </a:rPr>
              <a:t>request_iterator</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yield from</a:t>
            </a:r>
            <a:r>
              <a:rPr lang="en-AU" sz="2000" dirty="0">
                <a:solidFill>
                  <a:srgbClr val="1F1F1F"/>
                </a:solidFill>
                <a:latin typeface="Menlo" panose="020B0609030804020204" pitchFamily="49" charset="0"/>
              </a:rPr>
              <a:t> </a:t>
            </a:r>
            <a:r>
              <a:rPr lang="en-AU" sz="2000" dirty="0">
                <a:solidFill>
                  <a:srgbClr val="0F3772"/>
                </a:solidFill>
                <a:highlight>
                  <a:srgbClr val="FFFF00"/>
                </a:highlight>
                <a:latin typeface="Menlo" panose="020B0609030804020204" pitchFamily="49" charset="0"/>
              </a:rPr>
              <a:t>self</a:t>
            </a:r>
            <a:r>
              <a:rPr lang="en-AU" sz="2000" dirty="0">
                <a:solidFill>
                  <a:srgbClr val="1F1F1F"/>
                </a:solidFill>
                <a:highlight>
                  <a:srgbClr val="FFFF00"/>
                </a:highlight>
                <a:latin typeface="Menlo" panose="020B0609030804020204" pitchFamily="49" charset="0"/>
              </a:rPr>
              <a:t>._</a:t>
            </a:r>
            <a:r>
              <a:rPr lang="en-AU" sz="2000" dirty="0" err="1">
                <a:solidFill>
                  <a:srgbClr val="1F1F1F"/>
                </a:solidFill>
                <a:highlight>
                  <a:srgbClr val="FFFF00"/>
                </a:highlight>
                <a:latin typeface="Menlo" panose="020B0609030804020204" pitchFamily="49" charset="0"/>
              </a:rPr>
              <a:t>intercept_response_stream_msg</a:t>
            </a:r>
            <a:r>
              <a:rPr lang="en-AU" sz="2000" dirty="0">
                <a:solidFill>
                  <a:srgbClr val="1F1F1F"/>
                </a:solidFill>
                <a:highlight>
                  <a:srgbClr val="FFFF00"/>
                </a:highlight>
                <a:latin typeface="Menlo" panose="020B0609030804020204" pitchFamily="49" charset="0"/>
              </a:rPr>
              <a:t>(</a:t>
            </a:r>
            <a:r>
              <a:rPr lang="en-AU" sz="2000" dirty="0" err="1">
                <a:solidFill>
                  <a:srgbClr val="1F1F1F"/>
                </a:solidFill>
                <a:highlight>
                  <a:srgbClr val="FFFF00"/>
                </a:highlight>
                <a:latin typeface="Menlo" panose="020B0609030804020204" pitchFamily="49" charset="0"/>
              </a:rPr>
              <a:t>response_it</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stream_duration</a:t>
            </a:r>
            <a:r>
              <a:rPr lang="en-AU" sz="2000" dirty="0">
                <a:solidFill>
                  <a:srgbClr val="1F1F1F"/>
                </a:solidFill>
                <a:latin typeface="Menlo" panose="020B0609030804020204" pitchFamily="49" charset="0"/>
              </a:rPr>
              <a:t> = </a:t>
            </a:r>
            <a:r>
              <a:rPr lang="en-AU" sz="2000" dirty="0" err="1">
                <a:solidFill>
                  <a:srgbClr val="1F1F1F"/>
                </a:solidFill>
                <a:latin typeface="Menlo" panose="020B0609030804020204" pitchFamily="49" charset="0"/>
              </a:rPr>
              <a:t>time.time</a:t>
            </a:r>
            <a:r>
              <a:rPr lang="en-AU" sz="2000" dirty="0">
                <a:solidFill>
                  <a:srgbClr val="1F1F1F"/>
                </a:solidFill>
                <a:latin typeface="Menlo" panose="020B0609030804020204" pitchFamily="49" charset="0"/>
              </a:rPr>
              <a:t>() - </a:t>
            </a:r>
            <a:r>
              <a:rPr lang="en-AU" sz="2000" dirty="0" err="1">
                <a:solidFill>
                  <a:srgbClr val="0F3772"/>
                </a:solidFill>
                <a:latin typeface="Menlo" panose="020B0609030804020204" pitchFamily="49" charset="0"/>
              </a:rPr>
              <a:t>self</a:t>
            </a:r>
            <a:r>
              <a:rPr lang="en-AU" sz="2000" dirty="0" err="1">
                <a:solidFill>
                  <a:srgbClr val="1F1F1F"/>
                </a:solidFill>
                <a:latin typeface="Menlo" panose="020B0609030804020204" pitchFamily="49" charset="0"/>
              </a:rPr>
              <a:t>.stream_started</a:t>
            </a: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"Stream duration: {0} </a:t>
            </a:r>
            <a:r>
              <a:rPr lang="en-AU" sz="2000" dirty="0" err="1">
                <a:solidFill>
                  <a:srgbClr val="0F3772"/>
                </a:solidFill>
                <a:latin typeface="Menlo" panose="020B0609030804020204" pitchFamily="49" charset="0"/>
              </a:rPr>
              <a:t>seconds"</a:t>
            </a:r>
            <a:r>
              <a:rPr lang="en-AU" sz="2000" dirty="0" err="1">
                <a:solidFill>
                  <a:srgbClr val="1F1F1F"/>
                </a:solidFill>
                <a:latin typeface="Menlo" panose="020B0609030804020204" pitchFamily="49" charset="0"/>
              </a:rPr>
              <a:t>.format</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stream_duration</a:t>
            </a:r>
            <a:r>
              <a:rPr lang="en-AU" sz="2000" dirty="0">
                <a:solidFill>
                  <a:srgbClr val="1F1F1F"/>
                </a:solidFill>
                <a:latin typeface="Menlo" panose="020B0609030804020204" pitchFamily="49" charset="0"/>
              </a:rPr>
              <a:t>))</a:t>
            </a:r>
          </a:p>
          <a:p>
            <a:endParaRPr lang="en-US" sz="2000" dirty="0"/>
          </a:p>
        </p:txBody>
      </p:sp>
    </p:spTree>
    <p:extLst>
      <p:ext uri="{BB962C8B-B14F-4D97-AF65-F5344CB8AC3E}">
        <p14:creationId xmlns:p14="http://schemas.microsoft.com/office/powerpoint/2010/main" val="1211822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67</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3170099"/>
          </a:xfrm>
          <a:prstGeom prst="rect">
            <a:avLst/>
          </a:prstGeom>
          <a:noFill/>
        </p:spPr>
        <p:txBody>
          <a:bodyPr wrap="square" rtlCol="0">
            <a:spAutoFit/>
          </a:bodyPr>
          <a:lstStyle/>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_</a:t>
            </a:r>
            <a:r>
              <a:rPr lang="en-AU" sz="2000" dirty="0" err="1">
                <a:solidFill>
                  <a:srgbClr val="4A10AE"/>
                </a:solidFill>
                <a:latin typeface="Menlo" panose="020B0609030804020204" pitchFamily="49" charset="0"/>
              </a:rPr>
              <a:t>intercept_request_stream_msg</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request_iterator</a:t>
            </a:r>
            <a:r>
              <a:rPr lang="en-AU" sz="2000" dirty="0">
                <a:solidFill>
                  <a:srgbClr val="1F1F1F"/>
                </a:solidFill>
                <a:latin typeface="Menlo" panose="020B0609030804020204" pitchFamily="49" charset="0"/>
              </a:rPr>
              <a:t>):</a:t>
            </a:r>
            <a:endParaRPr lang="en-AU" sz="2000" dirty="0">
              <a:solidFill>
                <a:srgbClr val="4A10AE"/>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for</a:t>
            </a:r>
            <a:r>
              <a:rPr lang="en-AU" sz="2000" dirty="0">
                <a:solidFill>
                  <a:srgbClr val="1F1F1F"/>
                </a:solidFill>
                <a:latin typeface="Menlo" panose="020B0609030804020204" pitchFamily="49" charset="0"/>
              </a:rPr>
              <a:t> r </a:t>
            </a:r>
            <a:r>
              <a:rPr lang="en-AU" sz="2000" dirty="0">
                <a:solidFill>
                  <a:srgbClr val="A40F0D"/>
                </a:solidFill>
                <a:latin typeface="Menlo" panose="020B0609030804020204" pitchFamily="49" charset="0"/>
              </a:rPr>
              <a:t>in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request_iterator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"Streaming request"</a:t>
            </a:r>
            <a:r>
              <a:rPr lang="en-AU" sz="2000" dirty="0">
                <a:solidFill>
                  <a:srgbClr val="1F1F1F"/>
                </a:solidFill>
                <a:latin typeface="Menlo" panose="020B0609030804020204" pitchFamily="49" charset="0"/>
              </a:rPr>
              <a:t>)</a:t>
            </a:r>
            <a:endParaRPr lang="en-AU" sz="2000" dirty="0">
              <a:solidFill>
                <a:srgbClr val="0F3772"/>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yield</a:t>
            </a:r>
            <a:r>
              <a:rPr lang="en-AU" sz="2000" dirty="0">
                <a:solidFill>
                  <a:srgbClr val="1F1F1F"/>
                </a:solidFill>
                <a:latin typeface="Menlo" panose="020B0609030804020204" pitchFamily="49" charset="0"/>
              </a:rPr>
              <a:t> r</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_</a:t>
            </a:r>
            <a:r>
              <a:rPr lang="en-AU" sz="2000" dirty="0" err="1">
                <a:solidFill>
                  <a:srgbClr val="4A10AE"/>
                </a:solidFill>
                <a:latin typeface="Menlo" panose="020B0609030804020204" pitchFamily="49" charset="0"/>
              </a:rPr>
              <a:t>intercept_response_stream_msg</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response_iterator</a:t>
            </a:r>
            <a:r>
              <a:rPr lang="en-AU" sz="2000" dirty="0">
                <a:solidFill>
                  <a:srgbClr val="1F1F1F"/>
                </a:solidFill>
                <a:latin typeface="Menlo" panose="020B0609030804020204" pitchFamily="49" charset="0"/>
              </a:rPr>
              <a:t>):</a:t>
            </a:r>
            <a:endParaRPr lang="en-AU" sz="2000" dirty="0">
              <a:solidFill>
                <a:srgbClr val="4A10AE"/>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for</a:t>
            </a:r>
            <a:r>
              <a:rPr lang="en-AU" sz="2000" dirty="0">
                <a:solidFill>
                  <a:srgbClr val="1F1F1F"/>
                </a:solidFill>
                <a:latin typeface="Menlo" panose="020B0609030804020204" pitchFamily="49" charset="0"/>
              </a:rPr>
              <a:t> r </a:t>
            </a:r>
            <a:r>
              <a:rPr lang="en-AU" sz="2000" dirty="0">
                <a:solidFill>
                  <a:srgbClr val="A40F0D"/>
                </a:solidFill>
                <a:latin typeface="Menlo" panose="020B0609030804020204" pitchFamily="49" charset="0"/>
              </a:rPr>
              <a:t>in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response_iterator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a:solidFill>
                  <a:srgbClr val="0F3772"/>
                </a:solidFill>
                <a:latin typeface="Menlo" panose="020B0609030804020204" pitchFamily="49" charset="0"/>
              </a:rPr>
              <a:t>"Streaming response"</a:t>
            </a:r>
            <a:r>
              <a:rPr lang="en-AU" sz="2000" dirty="0">
                <a:solidFill>
                  <a:srgbClr val="1F1F1F"/>
                </a:solidFill>
                <a:latin typeface="Menlo" panose="020B0609030804020204" pitchFamily="49" charset="0"/>
              </a:rPr>
              <a:t>)</a:t>
            </a:r>
            <a:endParaRPr lang="en-AU" sz="2000" dirty="0">
              <a:solidFill>
                <a:srgbClr val="0F3772"/>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yield</a:t>
            </a:r>
            <a:r>
              <a:rPr lang="en-AU" sz="2000" dirty="0">
                <a:solidFill>
                  <a:srgbClr val="1F1F1F"/>
                </a:solidFill>
                <a:latin typeface="Menlo" panose="020B0609030804020204" pitchFamily="49" charset="0"/>
              </a:rPr>
              <a:t> r</a:t>
            </a:r>
          </a:p>
        </p:txBody>
      </p:sp>
    </p:spTree>
    <p:extLst>
      <p:ext uri="{BB962C8B-B14F-4D97-AF65-F5344CB8AC3E}">
        <p14:creationId xmlns:p14="http://schemas.microsoft.com/office/powerpoint/2010/main" val="521072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F55B-9F2F-2AB6-3E4F-41EF5BE4167A}"/>
              </a:ext>
            </a:extLst>
          </p:cNvPr>
          <p:cNvSpPr>
            <a:spLocks noGrp="1"/>
          </p:cNvSpPr>
          <p:nvPr>
            <p:ph type="title"/>
          </p:nvPr>
        </p:nvSpPr>
        <p:spPr/>
        <p:txBody>
          <a:bodyPr/>
          <a:lstStyle/>
          <a:p>
            <a:r>
              <a:rPr lang="en-US" dirty="0"/>
              <a:t>Client side logs</a:t>
            </a:r>
          </a:p>
        </p:txBody>
      </p:sp>
      <p:sp>
        <p:nvSpPr>
          <p:cNvPr id="4" name="Footer Placeholder 3">
            <a:extLst>
              <a:ext uri="{FF2B5EF4-FFF2-40B4-BE49-F238E27FC236}">
                <a16:creationId xmlns:a16="http://schemas.microsoft.com/office/drawing/2014/main" id="{BCF6C49C-BFB0-927F-85CE-129C0E098670}"/>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BDD8380D-B950-F420-541D-137510803B1F}"/>
              </a:ext>
            </a:extLst>
          </p:cNvPr>
          <p:cNvSpPr>
            <a:spLocks noGrp="1"/>
          </p:cNvSpPr>
          <p:nvPr>
            <p:ph type="sldNum" sz="quarter" idx="12"/>
          </p:nvPr>
        </p:nvSpPr>
        <p:spPr/>
        <p:txBody>
          <a:bodyPr/>
          <a:lstStyle/>
          <a:p>
            <a:fld id="{B2DC25EE-239B-4C5F-AAD1-255A7D5F1EE2}" type="slidenum">
              <a:rPr lang="en-US" smtClean="0"/>
              <a:t>68</a:t>
            </a:fld>
            <a:endParaRPr lang="en-US"/>
          </a:p>
        </p:txBody>
      </p:sp>
      <p:sp>
        <p:nvSpPr>
          <p:cNvPr id="6" name="TextBox 5">
            <a:extLst>
              <a:ext uri="{FF2B5EF4-FFF2-40B4-BE49-F238E27FC236}">
                <a16:creationId xmlns:a16="http://schemas.microsoft.com/office/drawing/2014/main" id="{D441BB97-CE61-2609-AB7D-CF0690F3DDA7}"/>
              </a:ext>
            </a:extLst>
          </p:cNvPr>
          <p:cNvSpPr txBox="1"/>
          <p:nvPr/>
        </p:nvSpPr>
        <p:spPr>
          <a:xfrm>
            <a:off x="481263" y="1392030"/>
            <a:ext cx="12271308" cy="4524315"/>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Call details _</a:t>
            </a:r>
            <a:r>
              <a:rPr lang="en-US" sz="2400" dirty="0" err="1">
                <a:latin typeface="Menlo" panose="020B0609030804020204" pitchFamily="49" charset="0"/>
                <a:ea typeface="Menlo" panose="020B0609030804020204" pitchFamily="49" charset="0"/>
                <a:cs typeface="Menlo" panose="020B0609030804020204" pitchFamily="49" charset="0"/>
              </a:rPr>
              <a:t>ClientCallDetails</a:t>
            </a:r>
            <a:r>
              <a:rPr lang="en-US" sz="2400" dirty="0">
                <a:latin typeface="Menlo" panose="020B0609030804020204" pitchFamily="49" charset="0"/>
                <a:ea typeface="Menlo" panose="020B0609030804020204" pitchFamily="49" charset="0"/>
                <a:cs typeface="Menlo" panose="020B0609030804020204" pitchFamily="49" charset="0"/>
              </a:rPr>
              <a:t>(method='/Identity/</a:t>
            </a:r>
            <a:r>
              <a:rPr lang="en-US" sz="2400" dirty="0" err="1">
                <a:latin typeface="Menlo" panose="020B0609030804020204" pitchFamily="49" charset="0"/>
                <a:ea typeface="Menlo" panose="020B0609030804020204" pitchFamily="49" charset="0"/>
                <a:cs typeface="Menlo" panose="020B0609030804020204" pitchFamily="49" charset="0"/>
              </a:rPr>
              <a:t>ExpireToken</a:t>
            </a:r>
            <a:r>
              <a:rPr lang="en-US" sz="2400" dirty="0">
                <a:latin typeface="Menlo" panose="020B0609030804020204" pitchFamily="49" charset="0"/>
                <a:ea typeface="Menlo" panose="020B0609030804020204" pitchFamily="49" charset="0"/>
                <a:cs typeface="Menlo" panose="020B0609030804020204" pitchFamily="49" charset="0"/>
              </a:rPr>
              <a:t>’..)</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3.0214710235595703</a:t>
            </a:r>
          </a:p>
        </p:txBody>
      </p:sp>
    </p:spTree>
    <p:extLst>
      <p:ext uri="{BB962C8B-B14F-4D97-AF65-F5344CB8AC3E}">
        <p14:creationId xmlns:p14="http://schemas.microsoft.com/office/powerpoint/2010/main" val="3573530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69</a:t>
            </a:fld>
            <a:endParaRPr lang="en-US"/>
          </a:p>
        </p:txBody>
      </p:sp>
    </p:spTree>
    <p:extLst>
      <p:ext uri="{BB962C8B-B14F-4D97-AF65-F5344CB8AC3E}">
        <p14:creationId xmlns:p14="http://schemas.microsoft.com/office/powerpoint/2010/main" val="197071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2964749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4832802" cy="1243584"/>
          </a:xfrm>
        </p:spPr>
        <p:txBody>
          <a:bodyPr>
            <a:normAutofit/>
          </a:bodyPr>
          <a:lstStyle/>
          <a:p>
            <a:r>
              <a:rPr lang="en-US" sz="3400" dirty="0"/>
              <a:t>Thanks!</a:t>
            </a:r>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302586" y="2190325"/>
            <a:ext cx="6792067" cy="3664351"/>
          </a:xfrm>
        </p:spPr>
        <p:txBody>
          <a:bodyPr>
            <a:normAutofit lnSpcReduction="10000"/>
          </a:bodyPr>
          <a:lstStyle/>
          <a:p>
            <a:r>
              <a:rPr lang="en-US" sz="3200" dirty="0">
                <a:hlinkClick r:id="rId3"/>
              </a:rPr>
              <a:t>https://echorand.me</a:t>
            </a:r>
            <a:endParaRPr lang="en-US" sz="3200" dirty="0"/>
          </a:p>
          <a:p>
            <a:r>
              <a:rPr lang="en-US" sz="3200" dirty="0">
                <a:hlinkClick r:id="rId4"/>
              </a:rPr>
              <a:t>mail@echorand.me</a:t>
            </a:r>
            <a:endParaRPr lang="en-US" sz="3200" dirty="0"/>
          </a:p>
          <a:p>
            <a:r>
              <a:rPr lang="en-US" sz="3200" dirty="0"/>
              <a:t>Check out my books!</a:t>
            </a:r>
          </a:p>
          <a:p>
            <a:pPr lvl="1"/>
            <a:r>
              <a:rPr lang="en-US" sz="3200" dirty="0"/>
              <a:t>Practical Go: </a:t>
            </a:r>
            <a:r>
              <a:rPr lang="en-US" sz="3200" dirty="0">
                <a:hlinkClick r:id="rId5"/>
              </a:rPr>
              <a:t>https://practicalgobook.net</a:t>
            </a:r>
            <a:r>
              <a:rPr lang="en-US" sz="3200" dirty="0"/>
              <a:t> </a:t>
            </a:r>
          </a:p>
          <a:p>
            <a:pPr lvl="1"/>
            <a:r>
              <a:rPr lang="en-US" sz="3200" dirty="0"/>
              <a:t>Doing Math with Python: </a:t>
            </a:r>
            <a:r>
              <a:rPr lang="en-US" sz="3200" dirty="0">
                <a:hlinkClick r:id="rId6"/>
              </a:rPr>
              <a:t>https://doingmathwithpython.github.io</a:t>
            </a:r>
            <a:r>
              <a:rPr lang="en-US" sz="3200" dirty="0"/>
              <a:t> </a:t>
            </a:r>
          </a:p>
          <a:p>
            <a:pPr marL="457200" lvl="1" indent="0">
              <a:buNone/>
            </a:pPr>
            <a:endParaRPr lang="en-US" sz="3200"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70</a:t>
            </a:fld>
            <a:endParaRPr lang="en-US"/>
          </a:p>
        </p:txBody>
      </p:sp>
    </p:spTree>
    <p:extLst>
      <p:ext uri="{BB962C8B-B14F-4D97-AF65-F5344CB8AC3E}">
        <p14:creationId xmlns:p14="http://schemas.microsoft.com/office/powerpoint/2010/main" val="272141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41767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4148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39939</TotalTime>
  <Words>5699</Words>
  <Application>Microsoft Macintosh PowerPoint</Application>
  <PresentationFormat>Widescreen</PresentationFormat>
  <Paragraphs>817</Paragraphs>
  <Slides>70</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Courier</vt:lpstr>
      <vt:lpstr>Menlo</vt:lpstr>
      <vt:lpstr>Monaco</vt:lpstr>
      <vt:lpstr>Office Theme</vt:lpstr>
      <vt:lpstr>Implementing Shared Functionality using Middleware</vt:lpstr>
      <vt:lpstr>Agenda</vt:lpstr>
      <vt:lpstr>Slides and Resources</vt:lpstr>
      <vt:lpstr>Origin of “middleware”</vt:lpstr>
      <vt:lpstr>Key relevant ideas from back then</vt:lpstr>
      <vt:lpstr>Today’s working definition</vt:lpstr>
      <vt:lpstr>Middleware for WSGI applications</vt:lpstr>
      <vt:lpstr>A Flask Application</vt:lpstr>
      <vt:lpstr>Flask middleware</vt:lpstr>
      <vt:lpstr>(Optional) Before and After request functions </vt:lpstr>
      <vt:lpstr>Multiple middleware in Flask</vt:lpstr>
      <vt:lpstr>(Optional) Implementation of middleware in Flask</vt:lpstr>
      <vt:lpstr>A Django Application: View function</vt:lpstr>
      <vt:lpstr>Django middleware – class based</vt:lpstr>
      <vt:lpstr>PowerPoint Presentation</vt:lpstr>
      <vt:lpstr>Activate middleware</vt:lpstr>
      <vt:lpstr>Multiple middleware in Django</vt:lpstr>
      <vt:lpstr>(Optional) Built-In Middleware</vt:lpstr>
      <vt:lpstr>(Optional) Security Middleware</vt:lpstr>
      <vt:lpstr>Recap</vt:lpstr>
      <vt:lpstr>PowerPoint Presentation</vt:lpstr>
      <vt:lpstr>A WSGI application</vt:lpstr>
      <vt:lpstr>A WSGI middleware</vt:lpstr>
      <vt:lpstr>WSGI application with middleware</vt:lpstr>
      <vt:lpstr>PowerPoint Presentation</vt:lpstr>
      <vt:lpstr>OpenTelemetry WSGI Middleware</vt:lpstr>
      <vt:lpstr>Flask + WSGI Middleware</vt:lpstr>
      <vt:lpstr>Django + WSGI Middleware</vt:lpstr>
      <vt:lpstr>PowerPoint Presentation</vt:lpstr>
      <vt:lpstr>Middleware for wrapping another WSGI application</vt:lpstr>
      <vt:lpstr>Wrapper Middleware</vt:lpstr>
      <vt:lpstr>Wrapping Django Application</vt:lpstr>
      <vt:lpstr>Wrapping a WSGI application</vt:lpstr>
      <vt:lpstr>Recap</vt:lpstr>
      <vt:lpstr>Middleware for ASGI applications</vt:lpstr>
      <vt:lpstr>An ASGI  HTTP application</vt:lpstr>
      <vt:lpstr>An ASGI Middleware</vt:lpstr>
      <vt:lpstr>ASGI application with middleware</vt:lpstr>
      <vt:lpstr>A FastAPI application</vt:lpstr>
      <vt:lpstr>Using ASGI Middleware</vt:lpstr>
      <vt:lpstr>Adding the Middleware</vt:lpstr>
      <vt:lpstr>ASGI Middleware and WebSocket</vt:lpstr>
      <vt:lpstr>FastAPI/Starlette specific approach</vt:lpstr>
      <vt:lpstr>Framework Implementation</vt:lpstr>
      <vt:lpstr>PowerPoint Presentation</vt:lpstr>
      <vt:lpstr>Integrate a WSGI application </vt:lpstr>
      <vt:lpstr>WSGIMiddleware Implementation</vt:lpstr>
      <vt:lpstr>Recap</vt:lpstr>
      <vt:lpstr>Key takeaways</vt:lpstr>
      <vt:lpstr>Exercise!</vt:lpstr>
      <vt:lpstr>Interceptors for gRPC applications</vt:lpstr>
      <vt:lpstr>gRPC Applications</vt:lpstr>
      <vt:lpstr>Unary-Unary gRPC Applications</vt:lpstr>
      <vt:lpstr>A gRPC server</vt:lpstr>
      <vt:lpstr>A logging interceptor</vt:lpstr>
      <vt:lpstr>Integrating the interceptor(s)</vt:lpstr>
      <vt:lpstr>A gRPC Client</vt:lpstr>
      <vt:lpstr>A logging interceptor</vt:lpstr>
      <vt:lpstr>Integrating the interceptor(s)</vt:lpstr>
      <vt:lpstr>Bidi-streaming gRPC Applications</vt:lpstr>
      <vt:lpstr>A bidi streaming RPC method</vt:lpstr>
      <vt:lpstr>A logging interceptor</vt:lpstr>
      <vt:lpstr>PowerPoint Presentation</vt:lpstr>
      <vt:lpstr>Server logs</vt:lpstr>
      <vt:lpstr>Logging client-side interceptor</vt:lpstr>
      <vt:lpstr>Logging client-side interceptor</vt:lpstr>
      <vt:lpstr>Logging client-side interceptor</vt:lpstr>
      <vt:lpstr>Client side logs</vt:lpstr>
      <vt:lpstr>Key takeaways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subject/>
  <dc:creator>Amit Saha</dc:creator>
  <cp:keywords/>
  <dc:description/>
  <cp:lastModifiedBy>Amit Saha</cp:lastModifiedBy>
  <cp:revision>870</cp:revision>
  <dcterms:created xsi:type="dcterms:W3CDTF">2022-03-25T03:07:18Z</dcterms:created>
  <dcterms:modified xsi:type="dcterms:W3CDTF">2022-08-17T22:33:49Z</dcterms:modified>
  <cp:category/>
</cp:coreProperties>
</file>