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58"/>
  </p:notesMasterIdLst>
  <p:sldIdLst>
    <p:sldId id="256" r:id="rId2"/>
    <p:sldId id="257" r:id="rId3"/>
    <p:sldId id="340" r:id="rId4"/>
    <p:sldId id="260" r:id="rId5"/>
    <p:sldId id="261" r:id="rId6"/>
    <p:sldId id="269" r:id="rId7"/>
    <p:sldId id="270" r:id="rId8"/>
    <p:sldId id="266" r:id="rId9"/>
    <p:sldId id="352" r:id="rId10"/>
    <p:sldId id="353" r:id="rId11"/>
    <p:sldId id="319" r:id="rId12"/>
    <p:sldId id="318" r:id="rId13"/>
    <p:sldId id="320" r:id="rId14"/>
    <p:sldId id="276" r:id="rId15"/>
    <p:sldId id="345" r:id="rId16"/>
    <p:sldId id="354" r:id="rId17"/>
    <p:sldId id="285" r:id="rId18"/>
    <p:sldId id="366" r:id="rId19"/>
    <p:sldId id="321" r:id="rId20"/>
    <p:sldId id="322" r:id="rId21"/>
    <p:sldId id="278" r:id="rId22"/>
    <p:sldId id="346" r:id="rId23"/>
    <p:sldId id="355" r:id="rId24"/>
    <p:sldId id="356" r:id="rId25"/>
    <p:sldId id="305" r:id="rId26"/>
    <p:sldId id="343" r:id="rId27"/>
    <p:sldId id="344" r:id="rId28"/>
    <p:sldId id="299" r:id="rId29"/>
    <p:sldId id="342" r:id="rId30"/>
    <p:sldId id="325" r:id="rId31"/>
    <p:sldId id="348" r:id="rId32"/>
    <p:sldId id="357" r:id="rId33"/>
    <p:sldId id="312" r:id="rId34"/>
    <p:sldId id="326" r:id="rId35"/>
    <p:sldId id="271" r:id="rId36"/>
    <p:sldId id="358" r:id="rId37"/>
    <p:sldId id="328" r:id="rId38"/>
    <p:sldId id="359" r:id="rId39"/>
    <p:sldId id="367" r:id="rId40"/>
    <p:sldId id="275" r:id="rId41"/>
    <p:sldId id="360" r:id="rId42"/>
    <p:sldId id="361" r:id="rId43"/>
    <p:sldId id="330" r:id="rId44"/>
    <p:sldId id="331" r:id="rId45"/>
    <p:sldId id="363" r:id="rId46"/>
    <p:sldId id="364" r:id="rId47"/>
    <p:sldId id="332" r:id="rId48"/>
    <p:sldId id="334" r:id="rId49"/>
    <p:sldId id="307" r:id="rId50"/>
    <p:sldId id="335" r:id="rId51"/>
    <p:sldId id="338" r:id="rId52"/>
    <p:sldId id="339" r:id="rId53"/>
    <p:sldId id="304" r:id="rId54"/>
    <p:sldId id="310" r:id="rId55"/>
    <p:sldId id="365" r:id="rId56"/>
    <p:sldId id="25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9"/>
    <p:restoredTop sz="86690"/>
  </p:normalViewPr>
  <p:slideViewPr>
    <p:cSldViewPr snapToGrid="0" snapToObjects="1">
      <p:cViewPr varScale="1">
        <p:scale>
          <a:sx n="106" d="100"/>
          <a:sy n="106" d="100"/>
        </p:scale>
        <p:origin x="1104" y="176"/>
      </p:cViewPr>
      <p:guideLst/>
    </p:cSldViewPr>
  </p:slideViewPr>
  <p:outlineViewPr>
    <p:cViewPr>
      <p:scale>
        <a:sx n="33" d="100"/>
        <a:sy n="33" d="100"/>
      </p:scale>
      <p:origin x="0" y="-5144"/>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BF5C7-321E-4530-9003-DCB6A703D336}"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74AEDE69-E033-4BAE-BC1E-096ECB2B1165}">
      <dgm:prSet/>
      <dgm:spPr>
        <a:solidFill>
          <a:schemeClr val="tx2"/>
        </a:solidFill>
      </dgm:spPr>
      <dgm:t>
        <a:bodyPr/>
        <a:lstStyle/>
        <a:p>
          <a:r>
            <a:rPr lang="en-US" dirty="0"/>
            <a:t>Middleware in Computing</a:t>
          </a:r>
        </a:p>
      </dgm:t>
    </dgm:pt>
    <dgm:pt modelId="{398B22EA-ACB8-4599-9920-89B6AABC3E39}" type="parTrans" cxnId="{B850C454-5B7A-42B8-B95C-4DEFD8E41DB6}">
      <dgm:prSet/>
      <dgm:spPr/>
      <dgm:t>
        <a:bodyPr/>
        <a:lstStyle/>
        <a:p>
          <a:endParaRPr lang="en-US"/>
        </a:p>
      </dgm:t>
    </dgm:pt>
    <dgm:pt modelId="{ABB68649-A115-42CA-B1BA-94E1EE294CB8}" type="sibTrans" cxnId="{B850C454-5B7A-42B8-B95C-4DEFD8E41DB6}">
      <dgm:prSet/>
      <dgm:spPr/>
      <dgm:t>
        <a:bodyPr/>
        <a:lstStyle/>
        <a:p>
          <a:endParaRPr lang="en-US"/>
        </a:p>
      </dgm:t>
    </dgm:pt>
    <dgm:pt modelId="{FD471756-603F-4BB9-A0FA-5BB42998E74D}">
      <dgm:prSet/>
      <dgm:spPr>
        <a:solidFill>
          <a:schemeClr val="tx2"/>
        </a:solidFill>
      </dgm:spPr>
      <dgm:t>
        <a:bodyPr/>
        <a:lstStyle/>
        <a:p>
          <a:r>
            <a:rPr lang="en-US" dirty="0"/>
            <a:t>WSGI Middleware</a:t>
          </a:r>
        </a:p>
      </dgm:t>
    </dgm:pt>
    <dgm:pt modelId="{D51A0915-F16A-4D70-8658-AED73A0A8C97}" type="parTrans" cxnId="{80398615-E690-4EDD-8301-17468B318F80}">
      <dgm:prSet/>
      <dgm:spPr/>
      <dgm:t>
        <a:bodyPr/>
        <a:lstStyle/>
        <a:p>
          <a:endParaRPr lang="en-US"/>
        </a:p>
      </dgm:t>
    </dgm:pt>
    <dgm:pt modelId="{DFCFC30A-238E-4C17-8162-01085CDA9AE5}" type="sibTrans" cxnId="{80398615-E690-4EDD-8301-17468B318F80}">
      <dgm:prSet/>
      <dgm:spPr/>
      <dgm:t>
        <a:bodyPr/>
        <a:lstStyle/>
        <a:p>
          <a:endParaRPr lang="en-US"/>
        </a:p>
      </dgm:t>
    </dgm:pt>
    <dgm:pt modelId="{71897A3C-610B-4971-BEFE-A03A166E237B}">
      <dgm:prSet/>
      <dgm:spPr>
        <a:solidFill>
          <a:schemeClr val="tx2"/>
        </a:solidFill>
      </dgm:spPr>
      <dgm:t>
        <a:bodyPr/>
        <a:lstStyle/>
        <a:p>
          <a:r>
            <a:rPr lang="en-US" dirty="0"/>
            <a:t>ASGI Middleware</a:t>
          </a:r>
        </a:p>
      </dgm:t>
    </dgm:pt>
    <dgm:pt modelId="{36861219-4137-4A3B-A077-A43DC92AC61E}" type="parTrans" cxnId="{445813D6-DF91-418E-A345-2D4B77230824}">
      <dgm:prSet/>
      <dgm:spPr/>
      <dgm:t>
        <a:bodyPr/>
        <a:lstStyle/>
        <a:p>
          <a:endParaRPr lang="en-US"/>
        </a:p>
      </dgm:t>
    </dgm:pt>
    <dgm:pt modelId="{8CDD65CB-1C8A-49CB-998B-D5DCEDA70D89}" type="sibTrans" cxnId="{445813D6-DF91-418E-A345-2D4B77230824}">
      <dgm:prSet/>
      <dgm:spPr/>
      <dgm:t>
        <a:bodyPr/>
        <a:lstStyle/>
        <a:p>
          <a:endParaRPr lang="en-US"/>
        </a:p>
      </dgm:t>
    </dgm:pt>
    <dgm:pt modelId="{251BF79C-4B1D-384B-A8E7-1DADA18F0D36}" type="pres">
      <dgm:prSet presAssocID="{B80BF5C7-321E-4530-9003-DCB6A703D336}" presName="diagram" presStyleCnt="0">
        <dgm:presLayoutVars>
          <dgm:chPref val="1"/>
          <dgm:dir/>
          <dgm:animOne val="branch"/>
          <dgm:animLvl val="lvl"/>
          <dgm:resizeHandles/>
        </dgm:presLayoutVars>
      </dgm:prSet>
      <dgm:spPr/>
    </dgm:pt>
    <dgm:pt modelId="{26819FCD-B55D-8346-911E-D48AAD30015E}" type="pres">
      <dgm:prSet presAssocID="{74AEDE69-E033-4BAE-BC1E-096ECB2B1165}" presName="root" presStyleCnt="0"/>
      <dgm:spPr/>
    </dgm:pt>
    <dgm:pt modelId="{40B7ED22-8B6B-3240-87DA-8DDDEAB95BDB}" type="pres">
      <dgm:prSet presAssocID="{74AEDE69-E033-4BAE-BC1E-096ECB2B1165}" presName="rootComposite" presStyleCnt="0"/>
      <dgm:spPr/>
    </dgm:pt>
    <dgm:pt modelId="{93ACCA79-51C3-0240-BF43-ADA83D0B8B64}" type="pres">
      <dgm:prSet presAssocID="{74AEDE69-E033-4BAE-BC1E-096ECB2B1165}" presName="rootText" presStyleLbl="node1" presStyleIdx="0" presStyleCnt="3"/>
      <dgm:spPr/>
    </dgm:pt>
    <dgm:pt modelId="{5ED1C187-A455-6644-BCB6-A984D8A10623}" type="pres">
      <dgm:prSet presAssocID="{74AEDE69-E033-4BAE-BC1E-096ECB2B1165}" presName="rootConnector" presStyleLbl="node1" presStyleIdx="0" presStyleCnt="3"/>
      <dgm:spPr/>
    </dgm:pt>
    <dgm:pt modelId="{EBA9180E-A76D-984D-A736-5F7A8278C119}" type="pres">
      <dgm:prSet presAssocID="{74AEDE69-E033-4BAE-BC1E-096ECB2B1165}" presName="childShape" presStyleCnt="0"/>
      <dgm:spPr/>
    </dgm:pt>
    <dgm:pt modelId="{EF34A2BE-2B90-434D-A966-C252EC22C1F8}" type="pres">
      <dgm:prSet presAssocID="{FD471756-603F-4BB9-A0FA-5BB42998E74D}" presName="root" presStyleCnt="0"/>
      <dgm:spPr/>
    </dgm:pt>
    <dgm:pt modelId="{475DC76F-E673-1742-A9CE-C5520835FD3F}" type="pres">
      <dgm:prSet presAssocID="{FD471756-603F-4BB9-A0FA-5BB42998E74D}" presName="rootComposite" presStyleCnt="0"/>
      <dgm:spPr/>
    </dgm:pt>
    <dgm:pt modelId="{F95CD12B-A183-3448-A894-603662F01A28}" type="pres">
      <dgm:prSet presAssocID="{FD471756-603F-4BB9-A0FA-5BB42998E74D}" presName="rootText" presStyleLbl="node1" presStyleIdx="1" presStyleCnt="3"/>
      <dgm:spPr/>
    </dgm:pt>
    <dgm:pt modelId="{3C8B214C-E92B-7142-8B75-043967A49E26}" type="pres">
      <dgm:prSet presAssocID="{FD471756-603F-4BB9-A0FA-5BB42998E74D}" presName="rootConnector" presStyleLbl="node1" presStyleIdx="1" presStyleCnt="3"/>
      <dgm:spPr/>
    </dgm:pt>
    <dgm:pt modelId="{AC93517A-1FC6-2B40-AB71-FE6DBE1CF31D}" type="pres">
      <dgm:prSet presAssocID="{FD471756-603F-4BB9-A0FA-5BB42998E74D}" presName="childShape" presStyleCnt="0"/>
      <dgm:spPr/>
    </dgm:pt>
    <dgm:pt modelId="{96B160B5-1102-BD41-B78A-827E8B1E7EC5}" type="pres">
      <dgm:prSet presAssocID="{71897A3C-610B-4971-BEFE-A03A166E237B}" presName="root" presStyleCnt="0"/>
      <dgm:spPr/>
    </dgm:pt>
    <dgm:pt modelId="{4561DA84-B1A7-7740-8CDB-16836D807B75}" type="pres">
      <dgm:prSet presAssocID="{71897A3C-610B-4971-BEFE-A03A166E237B}" presName="rootComposite" presStyleCnt="0"/>
      <dgm:spPr/>
    </dgm:pt>
    <dgm:pt modelId="{5D19064A-759C-DC40-8C45-5EBB148E13EC}" type="pres">
      <dgm:prSet presAssocID="{71897A3C-610B-4971-BEFE-A03A166E237B}" presName="rootText" presStyleLbl="node1" presStyleIdx="2" presStyleCnt="3"/>
      <dgm:spPr/>
    </dgm:pt>
    <dgm:pt modelId="{95B8D1C5-02C8-0148-A007-F604A6B56F88}" type="pres">
      <dgm:prSet presAssocID="{71897A3C-610B-4971-BEFE-A03A166E237B}" presName="rootConnector" presStyleLbl="node1" presStyleIdx="2" presStyleCnt="3"/>
      <dgm:spPr/>
    </dgm:pt>
    <dgm:pt modelId="{826D1E37-D721-3E47-9BD9-C6C2A843107F}" type="pres">
      <dgm:prSet presAssocID="{71897A3C-610B-4971-BEFE-A03A166E237B}" presName="childShape" presStyleCnt="0"/>
      <dgm:spPr/>
    </dgm:pt>
  </dgm:ptLst>
  <dgm:cxnLst>
    <dgm:cxn modelId="{80398615-E690-4EDD-8301-17468B318F80}" srcId="{B80BF5C7-321E-4530-9003-DCB6A703D336}" destId="{FD471756-603F-4BB9-A0FA-5BB42998E74D}" srcOrd="1" destOrd="0" parTransId="{D51A0915-F16A-4D70-8658-AED73A0A8C97}" sibTransId="{DFCFC30A-238E-4C17-8162-01085CDA9AE5}"/>
    <dgm:cxn modelId="{B850C454-5B7A-42B8-B95C-4DEFD8E41DB6}" srcId="{B80BF5C7-321E-4530-9003-DCB6A703D336}" destId="{74AEDE69-E033-4BAE-BC1E-096ECB2B1165}" srcOrd="0" destOrd="0" parTransId="{398B22EA-ACB8-4599-9920-89B6AABC3E39}" sibTransId="{ABB68649-A115-42CA-B1BA-94E1EE294CB8}"/>
    <dgm:cxn modelId="{12D25272-253C-6346-B1F8-F80827D41AE6}" type="presOf" srcId="{71897A3C-610B-4971-BEFE-A03A166E237B}" destId="{5D19064A-759C-DC40-8C45-5EBB148E13EC}" srcOrd="0" destOrd="0" presId="urn:microsoft.com/office/officeart/2005/8/layout/hierarchy3"/>
    <dgm:cxn modelId="{DD6CBD79-7C3F-5142-9851-0B9B5E8BA3CD}" type="presOf" srcId="{B80BF5C7-321E-4530-9003-DCB6A703D336}" destId="{251BF79C-4B1D-384B-A8E7-1DADA18F0D36}" srcOrd="0" destOrd="0" presId="urn:microsoft.com/office/officeart/2005/8/layout/hierarchy3"/>
    <dgm:cxn modelId="{8FE81D87-D760-7642-939F-F56041128655}" type="presOf" srcId="{71897A3C-610B-4971-BEFE-A03A166E237B}" destId="{95B8D1C5-02C8-0148-A007-F604A6B56F88}" srcOrd="1" destOrd="0" presId="urn:microsoft.com/office/officeart/2005/8/layout/hierarchy3"/>
    <dgm:cxn modelId="{4F5557A1-21EB-854D-A562-7711ED298626}" type="presOf" srcId="{74AEDE69-E033-4BAE-BC1E-096ECB2B1165}" destId="{93ACCA79-51C3-0240-BF43-ADA83D0B8B64}" srcOrd="0" destOrd="0" presId="urn:microsoft.com/office/officeart/2005/8/layout/hierarchy3"/>
    <dgm:cxn modelId="{445813D6-DF91-418E-A345-2D4B77230824}" srcId="{B80BF5C7-321E-4530-9003-DCB6A703D336}" destId="{71897A3C-610B-4971-BEFE-A03A166E237B}" srcOrd="2" destOrd="0" parTransId="{36861219-4137-4A3B-A077-A43DC92AC61E}" sibTransId="{8CDD65CB-1C8A-49CB-998B-D5DCEDA70D89}"/>
    <dgm:cxn modelId="{357B35D8-AF20-3B42-A0AC-13505F3AFAEB}" type="presOf" srcId="{FD471756-603F-4BB9-A0FA-5BB42998E74D}" destId="{3C8B214C-E92B-7142-8B75-043967A49E26}" srcOrd="1" destOrd="0" presId="urn:microsoft.com/office/officeart/2005/8/layout/hierarchy3"/>
    <dgm:cxn modelId="{C13071E0-AB67-D84E-8A9D-5C266A02CF42}" type="presOf" srcId="{74AEDE69-E033-4BAE-BC1E-096ECB2B1165}" destId="{5ED1C187-A455-6644-BCB6-A984D8A10623}" srcOrd="1" destOrd="0" presId="urn:microsoft.com/office/officeart/2005/8/layout/hierarchy3"/>
    <dgm:cxn modelId="{608C04E2-FEF5-CC46-8AFA-5E345894D28F}" type="presOf" srcId="{FD471756-603F-4BB9-A0FA-5BB42998E74D}" destId="{F95CD12B-A183-3448-A894-603662F01A28}" srcOrd="0" destOrd="0" presId="urn:microsoft.com/office/officeart/2005/8/layout/hierarchy3"/>
    <dgm:cxn modelId="{8433F1D2-025A-BE43-AA34-9039896F3E0D}" type="presParOf" srcId="{251BF79C-4B1D-384B-A8E7-1DADA18F0D36}" destId="{26819FCD-B55D-8346-911E-D48AAD30015E}" srcOrd="0" destOrd="0" presId="urn:microsoft.com/office/officeart/2005/8/layout/hierarchy3"/>
    <dgm:cxn modelId="{50C6B349-3879-214B-8317-EB055AC382A1}" type="presParOf" srcId="{26819FCD-B55D-8346-911E-D48AAD30015E}" destId="{40B7ED22-8B6B-3240-87DA-8DDDEAB95BDB}" srcOrd="0" destOrd="0" presId="urn:microsoft.com/office/officeart/2005/8/layout/hierarchy3"/>
    <dgm:cxn modelId="{A6F90B1D-1BE7-8846-806B-4AC48DEC132C}" type="presParOf" srcId="{40B7ED22-8B6B-3240-87DA-8DDDEAB95BDB}" destId="{93ACCA79-51C3-0240-BF43-ADA83D0B8B64}" srcOrd="0" destOrd="0" presId="urn:microsoft.com/office/officeart/2005/8/layout/hierarchy3"/>
    <dgm:cxn modelId="{81ADCBF9-075A-7740-A913-1EF01BB12EDA}" type="presParOf" srcId="{40B7ED22-8B6B-3240-87DA-8DDDEAB95BDB}" destId="{5ED1C187-A455-6644-BCB6-A984D8A10623}" srcOrd="1" destOrd="0" presId="urn:microsoft.com/office/officeart/2005/8/layout/hierarchy3"/>
    <dgm:cxn modelId="{98FE57E5-326A-A24C-98D1-52E1470CCD43}" type="presParOf" srcId="{26819FCD-B55D-8346-911E-D48AAD30015E}" destId="{EBA9180E-A76D-984D-A736-5F7A8278C119}" srcOrd="1" destOrd="0" presId="urn:microsoft.com/office/officeart/2005/8/layout/hierarchy3"/>
    <dgm:cxn modelId="{6262E640-4CC4-8D46-9043-3661352EA69E}" type="presParOf" srcId="{251BF79C-4B1D-384B-A8E7-1DADA18F0D36}" destId="{EF34A2BE-2B90-434D-A966-C252EC22C1F8}" srcOrd="1" destOrd="0" presId="urn:microsoft.com/office/officeart/2005/8/layout/hierarchy3"/>
    <dgm:cxn modelId="{1F3EB565-1E96-7241-8588-7B8BDEDFBF5E}" type="presParOf" srcId="{EF34A2BE-2B90-434D-A966-C252EC22C1F8}" destId="{475DC76F-E673-1742-A9CE-C5520835FD3F}" srcOrd="0" destOrd="0" presId="urn:microsoft.com/office/officeart/2005/8/layout/hierarchy3"/>
    <dgm:cxn modelId="{2B2992CE-98DA-4245-9467-A918A2D41412}" type="presParOf" srcId="{475DC76F-E673-1742-A9CE-C5520835FD3F}" destId="{F95CD12B-A183-3448-A894-603662F01A28}" srcOrd="0" destOrd="0" presId="urn:microsoft.com/office/officeart/2005/8/layout/hierarchy3"/>
    <dgm:cxn modelId="{E1844DF6-28BC-794E-A479-87FC4460C167}" type="presParOf" srcId="{475DC76F-E673-1742-A9CE-C5520835FD3F}" destId="{3C8B214C-E92B-7142-8B75-043967A49E26}" srcOrd="1" destOrd="0" presId="urn:microsoft.com/office/officeart/2005/8/layout/hierarchy3"/>
    <dgm:cxn modelId="{CD6E8B2A-4B32-1941-AFEE-8D97A1590720}" type="presParOf" srcId="{EF34A2BE-2B90-434D-A966-C252EC22C1F8}" destId="{AC93517A-1FC6-2B40-AB71-FE6DBE1CF31D}" srcOrd="1" destOrd="0" presId="urn:microsoft.com/office/officeart/2005/8/layout/hierarchy3"/>
    <dgm:cxn modelId="{C9E6E240-64A9-4545-8F4E-D0CC741C8E1E}" type="presParOf" srcId="{251BF79C-4B1D-384B-A8E7-1DADA18F0D36}" destId="{96B160B5-1102-BD41-B78A-827E8B1E7EC5}" srcOrd="2" destOrd="0" presId="urn:microsoft.com/office/officeart/2005/8/layout/hierarchy3"/>
    <dgm:cxn modelId="{3CD95186-CB1C-D04B-A1BC-1C0BCA7318D2}" type="presParOf" srcId="{96B160B5-1102-BD41-B78A-827E8B1E7EC5}" destId="{4561DA84-B1A7-7740-8CDB-16836D807B75}" srcOrd="0" destOrd="0" presId="urn:microsoft.com/office/officeart/2005/8/layout/hierarchy3"/>
    <dgm:cxn modelId="{95041673-8307-9942-B0CF-AC0DCC4C5885}" type="presParOf" srcId="{4561DA84-B1A7-7740-8CDB-16836D807B75}" destId="{5D19064A-759C-DC40-8C45-5EBB148E13EC}" srcOrd="0" destOrd="0" presId="urn:microsoft.com/office/officeart/2005/8/layout/hierarchy3"/>
    <dgm:cxn modelId="{7404B4F4-E212-F542-A7A1-7E581BA427E6}" type="presParOf" srcId="{4561DA84-B1A7-7740-8CDB-16836D807B75}" destId="{95B8D1C5-02C8-0148-A007-F604A6B56F88}" srcOrd="1" destOrd="0" presId="urn:microsoft.com/office/officeart/2005/8/layout/hierarchy3"/>
    <dgm:cxn modelId="{A1862857-B054-4A4C-93EF-38584A316AAD}" type="presParOf" srcId="{96B160B5-1102-BD41-B78A-827E8B1E7EC5}" destId="{826D1E37-D721-3E47-9BD9-C6C2A843107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263709-0AA2-4F1B-90AB-4CF1897F822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B1217FC-326A-4E23-B5CF-9759048B08CE}">
      <dgm:prSet/>
      <dgm:spPr>
        <a:solidFill>
          <a:schemeClr val="tx2"/>
        </a:solidFill>
      </dgm:spPr>
      <dgm:t>
        <a:bodyPr/>
        <a:lstStyle/>
        <a:p>
          <a:r>
            <a:rPr lang="en-US" dirty="0"/>
            <a:t>WSGI server gets request</a:t>
          </a:r>
        </a:p>
      </dgm:t>
      <dgm:extLst>
        <a:ext uri="{E40237B7-FDA0-4F09-8148-C483321AD2D9}">
          <dgm14:cNvPr xmlns:dgm14="http://schemas.microsoft.com/office/drawing/2010/diagram" id="0" name="" descr="The incoming request is first processed by the WSGI server. Then, the request is processed by the middleware - MyExceptionProcessor, which eventually calls the simple_handler() function which is the user-defined WSGI application. &#10;&#10;Once the WSGI application has finished processing the request, it sends back the response  which flows in the reverse order - first it is processed by the middleware, MyExceptionProcessor and then to the WSGI server."/>
        </a:ext>
      </dgm:extLst>
    </dgm:pt>
    <dgm:pt modelId="{84EACE78-3E59-40B5-BE86-8E198C3EFE04}" type="parTrans" cxnId="{EBF3B8AA-ABB6-44AA-A44B-80E18FA8CF8B}">
      <dgm:prSet/>
      <dgm:spPr/>
      <dgm:t>
        <a:bodyPr/>
        <a:lstStyle/>
        <a:p>
          <a:endParaRPr lang="en-US"/>
        </a:p>
      </dgm:t>
    </dgm:pt>
    <dgm:pt modelId="{F89AE8CD-EC10-44A5-A83D-E793AEB47E5E}" type="sibTrans" cxnId="{EBF3B8AA-ABB6-44AA-A44B-80E18FA8CF8B}">
      <dgm:prSet/>
      <dgm:spPr/>
      <dgm:t>
        <a:bodyPr/>
        <a:lstStyle/>
        <a:p>
          <a:endParaRPr lang="en-US"/>
        </a:p>
      </dgm:t>
    </dgm:pt>
    <dgm:pt modelId="{B28DF3DA-C1DD-4303-888D-128547563374}">
      <dgm:prSet/>
      <dgm:spPr>
        <a:solidFill>
          <a:schemeClr val="tx2"/>
        </a:solidFill>
      </dgm:spPr>
      <dgm:t>
        <a:bodyPr/>
        <a:lstStyle/>
        <a:p>
          <a:r>
            <a:rPr lang="en-US" dirty="0" err="1">
              <a:latin typeface="Monaco" pitchFamily="2" charset="77"/>
            </a:rPr>
            <a:t>MyExceptionProcessor</a:t>
          </a:r>
          <a:endParaRPr lang="en-US" dirty="0">
            <a:latin typeface="Monaco" pitchFamily="2" charset="77"/>
          </a:endParaRPr>
        </a:p>
      </dgm:t>
    </dgm:pt>
    <dgm:pt modelId="{5D6BB2AC-0CF0-4105-9911-2F29D4F34D3A}" type="parTrans" cxnId="{612E42E7-ACEE-488B-A20A-099C31E557DE}">
      <dgm:prSet/>
      <dgm:spPr/>
      <dgm:t>
        <a:bodyPr/>
        <a:lstStyle/>
        <a:p>
          <a:endParaRPr lang="en-US"/>
        </a:p>
      </dgm:t>
    </dgm:pt>
    <dgm:pt modelId="{107FC91B-26D6-45B7-9CE2-E465CD3BC99E}" type="sibTrans" cxnId="{612E42E7-ACEE-488B-A20A-099C31E557DE}">
      <dgm:prSet/>
      <dgm:spPr/>
      <dgm:t>
        <a:bodyPr/>
        <a:lstStyle/>
        <a:p>
          <a:endParaRPr lang="en-US"/>
        </a:p>
      </dgm:t>
    </dgm:pt>
    <dgm:pt modelId="{D3976915-CAF6-B246-82D8-4D51575AE097}">
      <dgm:prSet/>
      <dgm:spPr>
        <a:solidFill>
          <a:schemeClr val="tx2"/>
        </a:solidFill>
      </dgm:spPr>
      <dgm:t>
        <a:bodyPr/>
        <a:lstStyle/>
        <a:p>
          <a:r>
            <a:rPr lang="en-US" dirty="0" err="1">
              <a:latin typeface="Monaco" pitchFamily="2" charset="77"/>
            </a:rPr>
            <a:t>simple_handler</a:t>
          </a:r>
          <a:r>
            <a:rPr lang="en-US" dirty="0">
              <a:latin typeface="Monaco" pitchFamily="2" charset="77"/>
            </a:rPr>
            <a:t>()</a:t>
          </a:r>
        </a:p>
      </dgm:t>
    </dgm:pt>
    <dgm:pt modelId="{F80C53B3-236B-2045-8CC7-60E22F194B33}" type="parTrans" cxnId="{1FE74C40-B55B-244A-8A34-56F22419704A}">
      <dgm:prSet/>
      <dgm:spPr/>
      <dgm:t>
        <a:bodyPr/>
        <a:lstStyle/>
        <a:p>
          <a:endParaRPr lang="en-GB"/>
        </a:p>
      </dgm:t>
    </dgm:pt>
    <dgm:pt modelId="{B729693E-880C-6E4E-9814-378C5236CC5F}" type="sibTrans" cxnId="{1FE74C40-B55B-244A-8A34-56F22419704A}">
      <dgm:prSet/>
      <dgm:spPr/>
      <dgm:t>
        <a:bodyPr/>
        <a:lstStyle/>
        <a:p>
          <a:endParaRPr lang="en-GB"/>
        </a:p>
      </dgm:t>
    </dgm:pt>
    <dgm:pt modelId="{D31DBECB-9101-654F-BF4A-F76D0A9FB0C4}" type="pres">
      <dgm:prSet presAssocID="{9D263709-0AA2-4F1B-90AB-4CF1897F8225}" presName="outerComposite" presStyleCnt="0">
        <dgm:presLayoutVars>
          <dgm:chMax val="5"/>
          <dgm:dir/>
          <dgm:resizeHandles val="exact"/>
        </dgm:presLayoutVars>
      </dgm:prSet>
      <dgm:spPr/>
    </dgm:pt>
    <dgm:pt modelId="{BEE8EDCE-B98A-8B47-B28C-644206A30EFE}" type="pres">
      <dgm:prSet presAssocID="{9D263709-0AA2-4F1B-90AB-4CF1897F8225}" presName="dummyMaxCanvas" presStyleCnt="0">
        <dgm:presLayoutVars/>
      </dgm:prSet>
      <dgm:spPr/>
    </dgm:pt>
    <dgm:pt modelId="{1A95B0DE-0CFA-5842-A4A7-9248FA1E5048}" type="pres">
      <dgm:prSet presAssocID="{9D263709-0AA2-4F1B-90AB-4CF1897F8225}" presName="ThreeNodes_1" presStyleLbl="node1" presStyleIdx="0" presStyleCnt="3" custLinFactY="-12634" custLinFactNeighborX="5479" custLinFactNeighborY="-100000">
        <dgm:presLayoutVars>
          <dgm:bulletEnabled val="1"/>
        </dgm:presLayoutVars>
      </dgm:prSet>
      <dgm:spPr/>
    </dgm:pt>
    <dgm:pt modelId="{A04E5FBD-33FB-A342-9B7C-AD2D6FE102D5}" type="pres">
      <dgm:prSet presAssocID="{9D263709-0AA2-4F1B-90AB-4CF1897F8225}" presName="ThreeNodes_2" presStyleLbl="node1" presStyleIdx="1" presStyleCnt="3">
        <dgm:presLayoutVars>
          <dgm:bulletEnabled val="1"/>
        </dgm:presLayoutVars>
      </dgm:prSet>
      <dgm:spPr/>
    </dgm:pt>
    <dgm:pt modelId="{3EC8E320-0FE1-3348-8B83-22C618A60FEE}" type="pres">
      <dgm:prSet presAssocID="{9D263709-0AA2-4F1B-90AB-4CF1897F8225}" presName="ThreeNodes_3" presStyleLbl="node1" presStyleIdx="2" presStyleCnt="3">
        <dgm:presLayoutVars>
          <dgm:bulletEnabled val="1"/>
        </dgm:presLayoutVars>
      </dgm:prSet>
      <dgm:spPr/>
    </dgm:pt>
    <dgm:pt modelId="{F536BA38-9E18-034F-9E9D-8F14B91EFF2E}" type="pres">
      <dgm:prSet presAssocID="{9D263709-0AA2-4F1B-90AB-4CF1897F8225}" presName="ThreeConn_1-2" presStyleLbl="fgAccFollowNode1" presStyleIdx="0" presStyleCnt="2">
        <dgm:presLayoutVars>
          <dgm:bulletEnabled val="1"/>
        </dgm:presLayoutVars>
      </dgm:prSet>
      <dgm:spPr/>
    </dgm:pt>
    <dgm:pt modelId="{1E9F2E8A-34C3-1D4F-8C77-2CFE36EB2E12}" type="pres">
      <dgm:prSet presAssocID="{9D263709-0AA2-4F1B-90AB-4CF1897F8225}" presName="ThreeConn_2-3" presStyleLbl="fgAccFollowNode1" presStyleIdx="1" presStyleCnt="2">
        <dgm:presLayoutVars>
          <dgm:bulletEnabled val="1"/>
        </dgm:presLayoutVars>
      </dgm:prSet>
      <dgm:spPr/>
    </dgm:pt>
    <dgm:pt modelId="{887B9C11-55F3-D143-AF54-A39B19AB57EF}" type="pres">
      <dgm:prSet presAssocID="{9D263709-0AA2-4F1B-90AB-4CF1897F8225}" presName="ThreeNodes_1_text" presStyleLbl="node1" presStyleIdx="2" presStyleCnt="3">
        <dgm:presLayoutVars>
          <dgm:bulletEnabled val="1"/>
        </dgm:presLayoutVars>
      </dgm:prSet>
      <dgm:spPr/>
    </dgm:pt>
    <dgm:pt modelId="{C2780516-9246-AE4C-82EF-A41D884C9F12}" type="pres">
      <dgm:prSet presAssocID="{9D263709-0AA2-4F1B-90AB-4CF1897F8225}" presName="ThreeNodes_2_text" presStyleLbl="node1" presStyleIdx="2" presStyleCnt="3">
        <dgm:presLayoutVars>
          <dgm:bulletEnabled val="1"/>
        </dgm:presLayoutVars>
      </dgm:prSet>
      <dgm:spPr/>
    </dgm:pt>
    <dgm:pt modelId="{ED27A342-5B01-4546-ADBD-B2F0F3EC5DCA}" type="pres">
      <dgm:prSet presAssocID="{9D263709-0AA2-4F1B-90AB-4CF1897F8225}" presName="ThreeNodes_3_text" presStyleLbl="node1" presStyleIdx="2" presStyleCnt="3">
        <dgm:presLayoutVars>
          <dgm:bulletEnabled val="1"/>
        </dgm:presLayoutVars>
      </dgm:prSet>
      <dgm:spPr/>
    </dgm:pt>
  </dgm:ptLst>
  <dgm:cxnLst>
    <dgm:cxn modelId="{D6394C17-F169-CC42-BB69-9641AE5B2EAE}" type="presOf" srcId="{B28DF3DA-C1DD-4303-888D-128547563374}" destId="{A04E5FBD-33FB-A342-9B7C-AD2D6FE102D5}" srcOrd="0" destOrd="0" presId="urn:microsoft.com/office/officeart/2005/8/layout/vProcess5"/>
    <dgm:cxn modelId="{1AE9EF20-E5D8-5B45-AB0E-95E7C57D6853}" type="presOf" srcId="{D3976915-CAF6-B246-82D8-4D51575AE097}" destId="{3EC8E320-0FE1-3348-8B83-22C618A60FEE}" srcOrd="0" destOrd="0" presId="urn:microsoft.com/office/officeart/2005/8/layout/vProcess5"/>
    <dgm:cxn modelId="{56761537-CA24-4E45-BE99-44C93BAC4BE0}" type="presOf" srcId="{B28DF3DA-C1DD-4303-888D-128547563374}" destId="{C2780516-9246-AE4C-82EF-A41D884C9F12}" srcOrd="1" destOrd="0" presId="urn:microsoft.com/office/officeart/2005/8/layout/vProcess5"/>
    <dgm:cxn modelId="{1FE74C40-B55B-244A-8A34-56F22419704A}" srcId="{9D263709-0AA2-4F1B-90AB-4CF1897F8225}" destId="{D3976915-CAF6-B246-82D8-4D51575AE097}" srcOrd="2" destOrd="0" parTransId="{F80C53B3-236B-2045-8CC7-60E22F194B33}" sibTransId="{B729693E-880C-6E4E-9814-378C5236CC5F}"/>
    <dgm:cxn modelId="{E73CE35B-E64F-8B4B-89FD-493FE6ABC1F6}" type="presOf" srcId="{FB1217FC-326A-4E23-B5CF-9759048B08CE}" destId="{1A95B0DE-0CFA-5842-A4A7-9248FA1E5048}" srcOrd="0" destOrd="0" presId="urn:microsoft.com/office/officeart/2005/8/layout/vProcess5"/>
    <dgm:cxn modelId="{363D1A79-9F78-284C-BF7A-137CB219C4D5}" type="presOf" srcId="{F89AE8CD-EC10-44A5-A83D-E793AEB47E5E}" destId="{F536BA38-9E18-034F-9E9D-8F14B91EFF2E}" srcOrd="0" destOrd="0" presId="urn:microsoft.com/office/officeart/2005/8/layout/vProcess5"/>
    <dgm:cxn modelId="{74C46688-436E-114A-B31F-0656F1C59104}" type="presOf" srcId="{9D263709-0AA2-4F1B-90AB-4CF1897F8225}" destId="{D31DBECB-9101-654F-BF4A-F76D0A9FB0C4}" srcOrd="0" destOrd="0" presId="urn:microsoft.com/office/officeart/2005/8/layout/vProcess5"/>
    <dgm:cxn modelId="{F062CA9D-1F5D-F34E-9254-64418256C3AD}" type="presOf" srcId="{FB1217FC-326A-4E23-B5CF-9759048B08CE}" destId="{887B9C11-55F3-D143-AF54-A39B19AB57EF}" srcOrd="1" destOrd="0" presId="urn:microsoft.com/office/officeart/2005/8/layout/vProcess5"/>
    <dgm:cxn modelId="{EBF3B8AA-ABB6-44AA-A44B-80E18FA8CF8B}" srcId="{9D263709-0AA2-4F1B-90AB-4CF1897F8225}" destId="{FB1217FC-326A-4E23-B5CF-9759048B08CE}" srcOrd="0" destOrd="0" parTransId="{84EACE78-3E59-40B5-BE86-8E198C3EFE04}" sibTransId="{F89AE8CD-EC10-44A5-A83D-E793AEB47E5E}"/>
    <dgm:cxn modelId="{BD84EAAC-3440-1841-9C9C-6AC9840A8DF3}" type="presOf" srcId="{D3976915-CAF6-B246-82D8-4D51575AE097}" destId="{ED27A342-5B01-4546-ADBD-B2F0F3EC5DCA}" srcOrd="1" destOrd="0" presId="urn:microsoft.com/office/officeart/2005/8/layout/vProcess5"/>
    <dgm:cxn modelId="{EFA323C0-B61E-974A-B1AC-29F19CBFFFF2}" type="presOf" srcId="{107FC91B-26D6-45B7-9CE2-E465CD3BC99E}" destId="{1E9F2E8A-34C3-1D4F-8C77-2CFE36EB2E12}" srcOrd="0" destOrd="0" presId="urn:microsoft.com/office/officeart/2005/8/layout/vProcess5"/>
    <dgm:cxn modelId="{612E42E7-ACEE-488B-A20A-099C31E557DE}" srcId="{9D263709-0AA2-4F1B-90AB-4CF1897F8225}" destId="{B28DF3DA-C1DD-4303-888D-128547563374}" srcOrd="1" destOrd="0" parTransId="{5D6BB2AC-0CF0-4105-9911-2F29D4F34D3A}" sibTransId="{107FC91B-26D6-45B7-9CE2-E465CD3BC99E}"/>
    <dgm:cxn modelId="{FCE59B8D-251B-D24E-AFF1-F005DCC9332C}" type="presParOf" srcId="{D31DBECB-9101-654F-BF4A-F76D0A9FB0C4}" destId="{BEE8EDCE-B98A-8B47-B28C-644206A30EFE}" srcOrd="0" destOrd="0" presId="urn:microsoft.com/office/officeart/2005/8/layout/vProcess5"/>
    <dgm:cxn modelId="{266F33E9-3EA6-004C-8DB2-CEB5601AB1FD}" type="presParOf" srcId="{D31DBECB-9101-654F-BF4A-F76D0A9FB0C4}" destId="{1A95B0DE-0CFA-5842-A4A7-9248FA1E5048}" srcOrd="1" destOrd="0" presId="urn:microsoft.com/office/officeart/2005/8/layout/vProcess5"/>
    <dgm:cxn modelId="{485E5030-624A-DB40-96B1-931A7310A96E}" type="presParOf" srcId="{D31DBECB-9101-654F-BF4A-F76D0A9FB0C4}" destId="{A04E5FBD-33FB-A342-9B7C-AD2D6FE102D5}" srcOrd="2" destOrd="0" presId="urn:microsoft.com/office/officeart/2005/8/layout/vProcess5"/>
    <dgm:cxn modelId="{B18A5DC3-D776-8443-8D3A-FEBA5C171DEA}" type="presParOf" srcId="{D31DBECB-9101-654F-BF4A-F76D0A9FB0C4}" destId="{3EC8E320-0FE1-3348-8B83-22C618A60FEE}" srcOrd="3" destOrd="0" presId="urn:microsoft.com/office/officeart/2005/8/layout/vProcess5"/>
    <dgm:cxn modelId="{18ACCA77-AAB6-2042-B190-7BB64C344451}" type="presParOf" srcId="{D31DBECB-9101-654F-BF4A-F76D0A9FB0C4}" destId="{F536BA38-9E18-034F-9E9D-8F14B91EFF2E}" srcOrd="4" destOrd="0" presId="urn:microsoft.com/office/officeart/2005/8/layout/vProcess5"/>
    <dgm:cxn modelId="{2535735C-605E-8B40-91D4-48477F0FE2AC}" type="presParOf" srcId="{D31DBECB-9101-654F-BF4A-F76D0A9FB0C4}" destId="{1E9F2E8A-34C3-1D4F-8C77-2CFE36EB2E12}" srcOrd="5" destOrd="0" presId="urn:microsoft.com/office/officeart/2005/8/layout/vProcess5"/>
    <dgm:cxn modelId="{C67CAC31-F97E-E54E-A2EE-478FEA21EB62}" type="presParOf" srcId="{D31DBECB-9101-654F-BF4A-F76D0A9FB0C4}" destId="{887B9C11-55F3-D143-AF54-A39B19AB57EF}" srcOrd="6" destOrd="0" presId="urn:microsoft.com/office/officeart/2005/8/layout/vProcess5"/>
    <dgm:cxn modelId="{60B1448A-9253-1B4C-84EB-652C223A7270}" type="presParOf" srcId="{D31DBECB-9101-654F-BF4A-F76D0A9FB0C4}" destId="{C2780516-9246-AE4C-82EF-A41D884C9F12}" srcOrd="7" destOrd="0" presId="urn:microsoft.com/office/officeart/2005/8/layout/vProcess5"/>
    <dgm:cxn modelId="{72F11A35-4A81-234B-A2C9-75AE7CE30521}" type="presParOf" srcId="{D31DBECB-9101-654F-BF4A-F76D0A9FB0C4}" destId="{ED27A342-5B01-4546-ADBD-B2F0F3EC5DC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dgm:spPr>
        <a:solidFill>
          <a:schemeClr val="tx2"/>
        </a:solidFill>
      </dgm:spPr>
      <dgm:t>
        <a:bodyPr/>
        <a:lstStyle/>
        <a:p>
          <a:r>
            <a:rPr lang="en-GB" dirty="0"/>
            <a:t>Middleware A</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dgm:spPr>
        <a:solidFill>
          <a:schemeClr val="tx2"/>
        </a:solidFill>
      </dgm:spPr>
      <dgm:t>
        <a:bodyPr/>
        <a:lstStyle/>
        <a:p>
          <a:r>
            <a:rPr lang="en-GB" dirty="0"/>
            <a:t>Middleware B</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059BC9FA-6A10-1340-86E4-151CC05F0772}">
      <dgm:prSet phldrT="[Text]"/>
      <dgm:spPr>
        <a:solidFill>
          <a:schemeClr val="tx2"/>
        </a:solidFill>
      </dgm:spPr>
      <dgm:t>
        <a:bodyPr/>
        <a:lstStyle/>
        <a:p>
          <a:r>
            <a:rPr lang="en-GB" dirty="0"/>
            <a:t>Application Handler</a:t>
          </a:r>
        </a:p>
      </dgm:t>
    </dgm:pt>
    <dgm:pt modelId="{6BFDFCC4-0967-554A-82CA-C6DCF0B36546}" type="parTrans" cxnId="{A1A9F391-0FE3-CA43-AAA5-E0DF472D28DE}">
      <dgm:prSet/>
      <dgm:spPr/>
      <dgm:t>
        <a:bodyPr/>
        <a:lstStyle/>
        <a:p>
          <a:endParaRPr lang="en-GB"/>
        </a:p>
      </dgm:t>
    </dgm:pt>
    <dgm:pt modelId="{CB62AC06-9CEF-FF49-9784-467572D2EBF9}" type="sibTrans" cxnId="{A1A9F391-0FE3-CA43-AAA5-E0DF472D28DE}">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51C42163-FDFC-314C-9890-F32535438D77}" type="pres">
      <dgm:prSet presAssocID="{D8A6AC49-BF12-7D45-B3E0-1B771F3E3B79}" presName="ThreeNodes_1" presStyleLbl="node1" presStyleIdx="0" presStyleCnt="3">
        <dgm:presLayoutVars>
          <dgm:bulletEnabled val="1"/>
        </dgm:presLayoutVars>
      </dgm:prSet>
      <dgm:spPr/>
    </dgm:pt>
    <dgm:pt modelId="{EA134C71-9635-DD48-89E3-785293BB7097}" type="pres">
      <dgm:prSet presAssocID="{D8A6AC49-BF12-7D45-B3E0-1B771F3E3B79}" presName="ThreeNodes_2" presStyleLbl="node1" presStyleIdx="1" presStyleCnt="3">
        <dgm:presLayoutVars>
          <dgm:bulletEnabled val="1"/>
        </dgm:presLayoutVars>
      </dgm:prSet>
      <dgm:spPr/>
    </dgm:pt>
    <dgm:pt modelId="{FCDEB02B-6D7C-9D40-A8C2-D4156F3A9544}" type="pres">
      <dgm:prSet presAssocID="{D8A6AC49-BF12-7D45-B3E0-1B771F3E3B79}" presName="ThreeNodes_3" presStyleLbl="node1" presStyleIdx="2" presStyleCnt="3">
        <dgm:presLayoutVars>
          <dgm:bulletEnabled val="1"/>
        </dgm:presLayoutVars>
      </dgm:prSet>
      <dgm:spPr/>
    </dgm:pt>
    <dgm:pt modelId="{F0392FB7-02BB-2047-AE59-2CC5F0B30455}" type="pres">
      <dgm:prSet presAssocID="{D8A6AC49-BF12-7D45-B3E0-1B771F3E3B79}" presName="ThreeConn_1-2" presStyleLbl="fgAccFollowNode1" presStyleIdx="0" presStyleCnt="2" custScaleX="84941">
        <dgm:presLayoutVars>
          <dgm:bulletEnabled val="1"/>
        </dgm:presLayoutVars>
      </dgm:prSet>
      <dgm:spPr/>
    </dgm:pt>
    <dgm:pt modelId="{27DE3764-343F-CD41-A207-C6AE762915DA}" type="pres">
      <dgm:prSet presAssocID="{D8A6AC49-BF12-7D45-B3E0-1B771F3E3B79}" presName="ThreeConn_2-3" presStyleLbl="fgAccFollowNode1" presStyleIdx="1" presStyleCnt="2" custScaleX="79114" custLinFactNeighborX="4606" custLinFactNeighborY="20935">
        <dgm:presLayoutVars>
          <dgm:bulletEnabled val="1"/>
        </dgm:presLayoutVars>
      </dgm:prSet>
      <dgm:spPr/>
    </dgm:pt>
    <dgm:pt modelId="{C0937AC6-FB04-934E-81D6-7DEFC5E6DD0D}" type="pres">
      <dgm:prSet presAssocID="{D8A6AC49-BF12-7D45-B3E0-1B771F3E3B79}" presName="ThreeNodes_1_text" presStyleLbl="node1" presStyleIdx="2" presStyleCnt="3">
        <dgm:presLayoutVars>
          <dgm:bulletEnabled val="1"/>
        </dgm:presLayoutVars>
      </dgm:prSet>
      <dgm:spPr/>
    </dgm:pt>
    <dgm:pt modelId="{E2BA97A5-69E6-714A-8CFC-AD754FB64E94}" type="pres">
      <dgm:prSet presAssocID="{D8A6AC49-BF12-7D45-B3E0-1B771F3E3B79}" presName="ThreeNodes_2_text" presStyleLbl="node1" presStyleIdx="2" presStyleCnt="3">
        <dgm:presLayoutVars>
          <dgm:bulletEnabled val="1"/>
        </dgm:presLayoutVars>
      </dgm:prSet>
      <dgm:spPr/>
    </dgm:pt>
    <dgm:pt modelId="{24F14027-7EAB-354A-86E5-630B812C5F16}" type="pres">
      <dgm:prSet presAssocID="{D8A6AC49-BF12-7D45-B3E0-1B771F3E3B79}" presName="ThreeNodes_3_text" presStyleLbl="node1" presStyleIdx="2" presStyleCnt="3">
        <dgm:presLayoutVars>
          <dgm:bulletEnabled val="1"/>
        </dgm:presLayoutVars>
      </dgm:prSet>
      <dgm:spPr/>
    </dgm:pt>
  </dgm:ptLst>
  <dgm:cxnLst>
    <dgm:cxn modelId="{B107D60E-1ED6-D640-AC0A-70E0F6542E2D}" type="presOf" srcId="{A9DE9B37-B28B-DF46-A831-C5113BBEC1CD}" destId="{C0937AC6-FB04-934E-81D6-7DEFC5E6DD0D}" srcOrd="1" destOrd="0" presId="urn:microsoft.com/office/officeart/2005/8/layout/vProcess5"/>
    <dgm:cxn modelId="{088CDA13-DC04-814A-9954-1A8AB5B71D1A}" srcId="{D8A6AC49-BF12-7D45-B3E0-1B771F3E3B79}" destId="{E3B8D656-527A-6F42-985E-57F5E1636AF7}" srcOrd="1" destOrd="0" parTransId="{FF34A859-656F-594E-AC44-3B57A69E9364}" sibTransId="{8784991B-0479-0E4F-8222-B07DB15DE0C4}"/>
    <dgm:cxn modelId="{9BA4723D-63B4-0545-919E-94941349DDA8}" type="presOf" srcId="{E3B8D656-527A-6F42-985E-57F5E1636AF7}" destId="{E2BA97A5-69E6-714A-8CFC-AD754FB64E94}" srcOrd="1" destOrd="0" presId="urn:microsoft.com/office/officeart/2005/8/layout/vProcess5"/>
    <dgm:cxn modelId="{9D73DF49-FF43-264B-B75C-39EAE2F99235}" type="presOf" srcId="{A9DE9B37-B28B-DF46-A831-C5113BBEC1CD}" destId="{51C42163-FDFC-314C-9890-F32535438D77}" srcOrd="0" destOrd="0" presId="urn:microsoft.com/office/officeart/2005/8/layout/vProcess5"/>
    <dgm:cxn modelId="{27E98E6B-A8C1-B542-B69C-0501FD8B8F4E}" type="presOf" srcId="{059BC9FA-6A10-1340-86E4-151CC05F0772}" destId="{24F14027-7EAB-354A-86E5-630B812C5F16}" srcOrd="1"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A1A9F391-0FE3-CA43-AAA5-E0DF472D28DE}" srcId="{D8A6AC49-BF12-7D45-B3E0-1B771F3E3B79}" destId="{059BC9FA-6A10-1340-86E4-151CC05F0772}" srcOrd="2" destOrd="0" parTransId="{6BFDFCC4-0967-554A-82CA-C6DCF0B36546}" sibTransId="{CB62AC06-9CEF-FF49-9784-467572D2EBF9}"/>
    <dgm:cxn modelId="{52C141A8-97B1-B948-91C6-358F868F44A5}" type="presOf" srcId="{8784991B-0479-0E4F-8222-B07DB15DE0C4}" destId="{27DE3764-343F-CD41-A207-C6AE762915DA}" srcOrd="0" destOrd="0" presId="urn:microsoft.com/office/officeart/2005/8/layout/vProcess5"/>
    <dgm:cxn modelId="{68BC7DB8-1FF1-D24D-ADD3-8889DA5BF714}" type="presOf" srcId="{45809C85-A236-5A48-BF25-BB1518917B50}" destId="{F0392FB7-02BB-2047-AE59-2CC5F0B30455}" srcOrd="0"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1CFC44CA-404E-E348-9C1D-7EFF1E4213AD}" type="presOf" srcId="{E3B8D656-527A-6F42-985E-57F5E1636AF7}" destId="{EA134C71-9635-DD48-89E3-785293BB7097}" srcOrd="0" destOrd="0" presId="urn:microsoft.com/office/officeart/2005/8/layout/vProcess5"/>
    <dgm:cxn modelId="{0A1FEED4-35C9-8947-AF5D-ABD85405F2C7}" type="presOf" srcId="{059BC9FA-6A10-1340-86E4-151CC05F0772}" destId="{FCDEB02B-6D7C-9D40-A8C2-D4156F3A954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47292D43-1C5C-4E44-893E-7E5AA4823120}" type="presParOf" srcId="{41005A00-280C-834E-A22B-DC773B2CC490}" destId="{51C42163-FDFC-314C-9890-F32535438D77}" srcOrd="1" destOrd="0" presId="urn:microsoft.com/office/officeart/2005/8/layout/vProcess5"/>
    <dgm:cxn modelId="{0F367E3C-33F2-6941-BF24-4485EDCB6870}" type="presParOf" srcId="{41005A00-280C-834E-A22B-DC773B2CC490}" destId="{EA134C71-9635-DD48-89E3-785293BB7097}" srcOrd="2" destOrd="0" presId="urn:microsoft.com/office/officeart/2005/8/layout/vProcess5"/>
    <dgm:cxn modelId="{D81CC7D4-4CCE-5948-8E7B-444E697147C3}" type="presParOf" srcId="{41005A00-280C-834E-A22B-DC773B2CC490}" destId="{FCDEB02B-6D7C-9D40-A8C2-D4156F3A9544}" srcOrd="3" destOrd="0" presId="urn:microsoft.com/office/officeart/2005/8/layout/vProcess5"/>
    <dgm:cxn modelId="{F47E9B6A-F5B1-4A4B-B51A-C87304057564}" type="presParOf" srcId="{41005A00-280C-834E-A22B-DC773B2CC490}" destId="{F0392FB7-02BB-2047-AE59-2CC5F0B30455}" srcOrd="4" destOrd="0" presId="urn:microsoft.com/office/officeart/2005/8/layout/vProcess5"/>
    <dgm:cxn modelId="{841E4C76-E1D1-8042-963B-B31CD21D73AA}" type="presParOf" srcId="{41005A00-280C-834E-A22B-DC773B2CC490}" destId="{27DE3764-343F-CD41-A207-C6AE762915DA}" srcOrd="5" destOrd="0" presId="urn:microsoft.com/office/officeart/2005/8/layout/vProcess5"/>
    <dgm:cxn modelId="{10F783B1-1071-C349-B39A-AD2A914E61C3}" type="presParOf" srcId="{41005A00-280C-834E-A22B-DC773B2CC490}" destId="{C0937AC6-FB04-934E-81D6-7DEFC5E6DD0D}" srcOrd="6" destOrd="0" presId="urn:microsoft.com/office/officeart/2005/8/layout/vProcess5"/>
    <dgm:cxn modelId="{454A40EB-3A8C-C64C-889E-998DB111F045}" type="presParOf" srcId="{41005A00-280C-834E-A22B-DC773B2CC490}" destId="{E2BA97A5-69E6-714A-8CFC-AD754FB64E94}" srcOrd="7" destOrd="0" presId="urn:microsoft.com/office/officeart/2005/8/layout/vProcess5"/>
    <dgm:cxn modelId="{C888C7CB-3978-0140-BDA6-8196AC8B520B}" type="presParOf" srcId="{41005A00-280C-834E-A22B-DC773B2CC490}" destId="{24F14027-7EAB-354A-86E5-630B812C5F1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317CDC-80CD-45C9-B86C-1797EF969F2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117EBEC-9C8C-4098-A91D-D460A0BD6772}">
      <dgm:prSet/>
      <dgm:spPr>
        <a:solidFill>
          <a:schemeClr val="tx2"/>
        </a:solidFill>
      </dgm:spPr>
      <dgm:t>
        <a:bodyPr/>
        <a:lstStyle/>
        <a:p>
          <a:r>
            <a:rPr lang="en-US" dirty="0"/>
            <a:t>You have a Django application, and moving some views to a Flask backend</a:t>
          </a:r>
        </a:p>
      </dgm:t>
    </dgm:pt>
    <dgm:pt modelId="{49B42045-1E88-497E-AD17-E971D86241BE}" type="parTrans" cxnId="{BB4085D8-F6D6-4D8E-9054-9A2F11E8B6AE}">
      <dgm:prSet/>
      <dgm:spPr/>
      <dgm:t>
        <a:bodyPr/>
        <a:lstStyle/>
        <a:p>
          <a:endParaRPr lang="en-US"/>
        </a:p>
      </dgm:t>
    </dgm:pt>
    <dgm:pt modelId="{188ED67A-4F4C-4B4F-9EC4-AF428D09F46B}" type="sibTrans" cxnId="{BB4085D8-F6D6-4D8E-9054-9A2F11E8B6AE}">
      <dgm:prSet/>
      <dgm:spPr/>
      <dgm:t>
        <a:bodyPr/>
        <a:lstStyle/>
        <a:p>
          <a:endParaRPr lang="en-US"/>
        </a:p>
      </dgm:t>
    </dgm:pt>
    <dgm:pt modelId="{7197EBD3-5D88-4BF3-BD67-C8715BF1F37C}">
      <dgm:prSet/>
      <dgm:spPr>
        <a:solidFill>
          <a:schemeClr val="tx2"/>
        </a:solidFill>
      </dgm:spPr>
      <dgm:t>
        <a:bodyPr/>
        <a:lstStyle/>
        <a:p>
          <a:r>
            <a:rPr lang="en-US" dirty="0"/>
            <a:t>Write a middleware to include the Django app inside your Flask app</a:t>
          </a:r>
        </a:p>
      </dgm:t>
    </dgm:pt>
    <dgm:pt modelId="{EDB23CC6-9881-40CB-998E-1BD062DA58FF}" type="parTrans" cxnId="{113455C6-C8C5-4EB3-AAD6-2868BB868494}">
      <dgm:prSet/>
      <dgm:spPr/>
      <dgm:t>
        <a:bodyPr/>
        <a:lstStyle/>
        <a:p>
          <a:endParaRPr lang="en-US"/>
        </a:p>
      </dgm:t>
    </dgm:pt>
    <dgm:pt modelId="{105CD26F-86D7-4EFC-A4A7-2177E1136696}" type="sibTrans" cxnId="{113455C6-C8C5-4EB3-AAD6-2868BB868494}">
      <dgm:prSet/>
      <dgm:spPr/>
      <dgm:t>
        <a:bodyPr/>
        <a:lstStyle/>
        <a:p>
          <a:endParaRPr lang="en-US"/>
        </a:p>
      </dgm:t>
    </dgm:pt>
    <dgm:pt modelId="{B837B7BE-6D6A-1944-88BD-E3198E0C4891}" type="pres">
      <dgm:prSet presAssocID="{D4317CDC-80CD-45C9-B86C-1797EF969F2A}" presName="outerComposite" presStyleCnt="0">
        <dgm:presLayoutVars>
          <dgm:chMax val="5"/>
          <dgm:dir/>
          <dgm:resizeHandles val="exact"/>
        </dgm:presLayoutVars>
      </dgm:prSet>
      <dgm:spPr/>
    </dgm:pt>
    <dgm:pt modelId="{C149D921-7B91-8E43-8E47-91F89FC5C321}" type="pres">
      <dgm:prSet presAssocID="{D4317CDC-80CD-45C9-B86C-1797EF969F2A}" presName="dummyMaxCanvas" presStyleCnt="0">
        <dgm:presLayoutVars/>
      </dgm:prSet>
      <dgm:spPr/>
    </dgm:pt>
    <dgm:pt modelId="{66C63327-6EDD-7C40-906E-4D378A947333}" type="pres">
      <dgm:prSet presAssocID="{D4317CDC-80CD-45C9-B86C-1797EF969F2A}" presName="TwoNodes_1" presStyleLbl="node1" presStyleIdx="0" presStyleCnt="2">
        <dgm:presLayoutVars>
          <dgm:bulletEnabled val="1"/>
        </dgm:presLayoutVars>
      </dgm:prSet>
      <dgm:spPr/>
    </dgm:pt>
    <dgm:pt modelId="{190A063D-09C9-2049-910D-44DF55BBB8B2}" type="pres">
      <dgm:prSet presAssocID="{D4317CDC-80CD-45C9-B86C-1797EF969F2A}" presName="TwoNodes_2" presStyleLbl="node1" presStyleIdx="1" presStyleCnt="2">
        <dgm:presLayoutVars>
          <dgm:bulletEnabled val="1"/>
        </dgm:presLayoutVars>
      </dgm:prSet>
      <dgm:spPr/>
    </dgm:pt>
    <dgm:pt modelId="{E7E511B8-85B7-4243-8B17-AEB1D8E6D88B}" type="pres">
      <dgm:prSet presAssocID="{D4317CDC-80CD-45C9-B86C-1797EF969F2A}" presName="TwoConn_1-2" presStyleLbl="fgAccFollowNode1" presStyleIdx="0" presStyleCnt="1">
        <dgm:presLayoutVars>
          <dgm:bulletEnabled val="1"/>
        </dgm:presLayoutVars>
      </dgm:prSet>
      <dgm:spPr/>
    </dgm:pt>
    <dgm:pt modelId="{3EE7ECEE-1E2E-3F4E-88F4-5D1C9F08496B}" type="pres">
      <dgm:prSet presAssocID="{D4317CDC-80CD-45C9-B86C-1797EF969F2A}" presName="TwoNodes_1_text" presStyleLbl="node1" presStyleIdx="1" presStyleCnt="2">
        <dgm:presLayoutVars>
          <dgm:bulletEnabled val="1"/>
        </dgm:presLayoutVars>
      </dgm:prSet>
      <dgm:spPr/>
    </dgm:pt>
    <dgm:pt modelId="{CFAD926D-DE45-5A4E-ACAE-E903362360B3}" type="pres">
      <dgm:prSet presAssocID="{D4317CDC-80CD-45C9-B86C-1797EF969F2A}" presName="TwoNodes_2_text" presStyleLbl="node1" presStyleIdx="1" presStyleCnt="2">
        <dgm:presLayoutVars>
          <dgm:bulletEnabled val="1"/>
        </dgm:presLayoutVars>
      </dgm:prSet>
      <dgm:spPr/>
    </dgm:pt>
  </dgm:ptLst>
  <dgm:cxnLst>
    <dgm:cxn modelId="{0E9E0308-9A28-2049-B075-FF310ED9C8F4}" type="presOf" srcId="{D4317CDC-80CD-45C9-B86C-1797EF969F2A}" destId="{B837B7BE-6D6A-1944-88BD-E3198E0C4891}" srcOrd="0" destOrd="0" presId="urn:microsoft.com/office/officeart/2005/8/layout/vProcess5"/>
    <dgm:cxn modelId="{7C07ED5F-50C2-A14A-B599-7C1DF1CBB3C8}" type="presOf" srcId="{7197EBD3-5D88-4BF3-BD67-C8715BF1F37C}" destId="{190A063D-09C9-2049-910D-44DF55BBB8B2}" srcOrd="0" destOrd="0" presId="urn:microsoft.com/office/officeart/2005/8/layout/vProcess5"/>
    <dgm:cxn modelId="{3F221274-BB97-BA4E-93F5-AFC63F82B89E}" type="presOf" srcId="{9117EBEC-9C8C-4098-A91D-D460A0BD6772}" destId="{3EE7ECEE-1E2E-3F4E-88F4-5D1C9F08496B}" srcOrd="1" destOrd="0" presId="urn:microsoft.com/office/officeart/2005/8/layout/vProcess5"/>
    <dgm:cxn modelId="{113455C6-C8C5-4EB3-AAD6-2868BB868494}" srcId="{D4317CDC-80CD-45C9-B86C-1797EF969F2A}" destId="{7197EBD3-5D88-4BF3-BD67-C8715BF1F37C}" srcOrd="1" destOrd="0" parTransId="{EDB23CC6-9881-40CB-998E-1BD062DA58FF}" sibTransId="{105CD26F-86D7-4EFC-A4A7-2177E1136696}"/>
    <dgm:cxn modelId="{24188DCD-37EB-574B-8C89-285DE46AC376}" type="presOf" srcId="{188ED67A-4F4C-4B4F-9EC4-AF428D09F46B}" destId="{E7E511B8-85B7-4243-8B17-AEB1D8E6D88B}" srcOrd="0" destOrd="0" presId="urn:microsoft.com/office/officeart/2005/8/layout/vProcess5"/>
    <dgm:cxn modelId="{FB54EFCE-D515-214A-9564-B3B306E34F52}" type="presOf" srcId="{9117EBEC-9C8C-4098-A91D-D460A0BD6772}" destId="{66C63327-6EDD-7C40-906E-4D378A947333}" srcOrd="0" destOrd="0" presId="urn:microsoft.com/office/officeart/2005/8/layout/vProcess5"/>
    <dgm:cxn modelId="{BB4085D8-F6D6-4D8E-9054-9A2F11E8B6AE}" srcId="{D4317CDC-80CD-45C9-B86C-1797EF969F2A}" destId="{9117EBEC-9C8C-4098-A91D-D460A0BD6772}" srcOrd="0" destOrd="0" parTransId="{49B42045-1E88-497E-AD17-E971D86241BE}" sibTransId="{188ED67A-4F4C-4B4F-9EC4-AF428D09F46B}"/>
    <dgm:cxn modelId="{5557D7F0-EE21-1A4E-B8A0-890D6F36CFF7}" type="presOf" srcId="{7197EBD3-5D88-4BF3-BD67-C8715BF1F37C}" destId="{CFAD926D-DE45-5A4E-ACAE-E903362360B3}" srcOrd="1" destOrd="0" presId="urn:microsoft.com/office/officeart/2005/8/layout/vProcess5"/>
    <dgm:cxn modelId="{E5BE0177-7501-DF4E-92F5-CE0F40E80351}" type="presParOf" srcId="{B837B7BE-6D6A-1944-88BD-E3198E0C4891}" destId="{C149D921-7B91-8E43-8E47-91F89FC5C321}" srcOrd="0" destOrd="0" presId="urn:microsoft.com/office/officeart/2005/8/layout/vProcess5"/>
    <dgm:cxn modelId="{F8A4442F-CFF5-5041-90B5-5B4B0283EB8F}" type="presParOf" srcId="{B837B7BE-6D6A-1944-88BD-E3198E0C4891}" destId="{66C63327-6EDD-7C40-906E-4D378A947333}" srcOrd="1" destOrd="0" presId="urn:microsoft.com/office/officeart/2005/8/layout/vProcess5"/>
    <dgm:cxn modelId="{9790757B-BC09-5648-8A25-01E3B6B56C08}" type="presParOf" srcId="{B837B7BE-6D6A-1944-88BD-E3198E0C4891}" destId="{190A063D-09C9-2049-910D-44DF55BBB8B2}" srcOrd="2" destOrd="0" presId="urn:microsoft.com/office/officeart/2005/8/layout/vProcess5"/>
    <dgm:cxn modelId="{FD35D315-CBD3-3F4B-B18A-4AD5FC9B737B}" type="presParOf" srcId="{B837B7BE-6D6A-1944-88BD-E3198E0C4891}" destId="{E7E511B8-85B7-4243-8B17-AEB1D8E6D88B}" srcOrd="3" destOrd="0" presId="urn:microsoft.com/office/officeart/2005/8/layout/vProcess5"/>
    <dgm:cxn modelId="{52F6A145-AFCB-7541-B430-BE91B6364201}" type="presParOf" srcId="{B837B7BE-6D6A-1944-88BD-E3198E0C4891}" destId="{3EE7ECEE-1E2E-3F4E-88F4-5D1C9F08496B}" srcOrd="4" destOrd="0" presId="urn:microsoft.com/office/officeart/2005/8/layout/vProcess5"/>
    <dgm:cxn modelId="{F13C0AD8-46E2-9F49-A7F3-F2E5673C1126}" type="presParOf" srcId="{B837B7BE-6D6A-1944-88BD-E3198E0C4891}" destId="{CFAD926D-DE45-5A4E-ACAE-E903362360B3}"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C7B4B4-5827-4B4F-B3C6-3D387F882A1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A874430-B048-4560-93F3-DF0A4BA3F63D}">
      <dgm:prSet/>
      <dgm:spPr>
        <a:solidFill>
          <a:schemeClr val="tx2"/>
        </a:solidFill>
      </dgm:spPr>
      <dgm:t>
        <a:bodyPr/>
        <a:lstStyle/>
        <a:p>
          <a:r>
            <a:rPr lang="en-US" dirty="0"/>
            <a:t>A middleware is a </a:t>
          </a:r>
          <a:r>
            <a:rPr lang="en-US" u="sng" dirty="0"/>
            <a:t>web application</a:t>
          </a:r>
          <a:r>
            <a:rPr lang="en-US" dirty="0"/>
            <a:t> – WSGI or ASGI</a:t>
          </a:r>
        </a:p>
      </dgm:t>
    </dgm:pt>
    <dgm:pt modelId="{940E5B03-9C6A-48C6-B1B9-3E8AD55EC534}" type="parTrans" cxnId="{2A816A14-156E-4259-B4C7-419EED0B85A9}">
      <dgm:prSet/>
      <dgm:spPr/>
      <dgm:t>
        <a:bodyPr/>
        <a:lstStyle/>
        <a:p>
          <a:endParaRPr lang="en-US"/>
        </a:p>
      </dgm:t>
    </dgm:pt>
    <dgm:pt modelId="{7A9D4D5C-5A09-4B06-929F-0F622FC92DA8}" type="sibTrans" cxnId="{2A816A14-156E-4259-B4C7-419EED0B85A9}">
      <dgm:prSet phldrT="01" phldr="0"/>
      <dgm:spPr/>
      <dgm:t>
        <a:bodyPr/>
        <a:lstStyle/>
        <a:p>
          <a:r>
            <a:rPr lang="en-US"/>
            <a:t>01</a:t>
          </a:r>
        </a:p>
      </dgm:t>
    </dgm:pt>
    <dgm:pt modelId="{43D7351E-42AD-4236-9411-10222017795B}">
      <dgm:prSet/>
      <dgm:spPr>
        <a:solidFill>
          <a:schemeClr val="tx2"/>
        </a:solidFill>
      </dgm:spPr>
      <dgm:t>
        <a:bodyPr/>
        <a:lstStyle/>
        <a:p>
          <a:r>
            <a:rPr lang="en-US" dirty="0"/>
            <a:t>Code that’s acting as </a:t>
          </a:r>
          <a:r>
            <a:rPr lang="en-US" u="sng" dirty="0"/>
            <a:t>both</a:t>
          </a:r>
          <a:r>
            <a:rPr lang="en-US" dirty="0"/>
            <a:t> a client and a server</a:t>
          </a:r>
        </a:p>
      </dgm:t>
    </dgm:pt>
    <dgm:pt modelId="{26E665EE-C2BE-46EE-90F8-163FFD0CAB1C}" type="parTrans" cxnId="{71BF59C2-EFFF-45B1-A705-246D6D0567BC}">
      <dgm:prSet/>
      <dgm:spPr/>
      <dgm:t>
        <a:bodyPr/>
        <a:lstStyle/>
        <a:p>
          <a:endParaRPr lang="en-US"/>
        </a:p>
      </dgm:t>
    </dgm:pt>
    <dgm:pt modelId="{E70530F4-3FE4-467F-B057-F0213E3C631C}" type="sibTrans" cxnId="{71BF59C2-EFFF-45B1-A705-246D6D0567BC}">
      <dgm:prSet phldrT="02" phldr="0"/>
      <dgm:spPr/>
      <dgm:t>
        <a:bodyPr/>
        <a:lstStyle/>
        <a:p>
          <a:r>
            <a:rPr lang="en-US"/>
            <a:t>02</a:t>
          </a:r>
        </a:p>
      </dgm:t>
    </dgm:pt>
    <dgm:pt modelId="{F64B3072-C7F7-4BC9-B24B-806F70D64703}">
      <dgm:prSet/>
      <dgm:spPr>
        <a:solidFill>
          <a:schemeClr val="tx2"/>
        </a:solidFill>
      </dgm:spPr>
      <dgm:t>
        <a:bodyPr/>
        <a:lstStyle/>
        <a:p>
          <a:r>
            <a:rPr lang="en-US" dirty="0"/>
            <a:t>Enables </a:t>
          </a:r>
          <a:r>
            <a:rPr lang="en-US" u="sng" dirty="0"/>
            <a:t>decoupling</a:t>
          </a:r>
          <a:r>
            <a:rPr lang="en-US" dirty="0"/>
            <a:t> and </a:t>
          </a:r>
          <a:r>
            <a:rPr lang="en-US" u="sng" dirty="0"/>
            <a:t>sharing</a:t>
          </a:r>
          <a:r>
            <a:rPr lang="en-US" dirty="0"/>
            <a:t> of non-functional requirements</a:t>
          </a:r>
        </a:p>
      </dgm:t>
    </dgm:pt>
    <dgm:pt modelId="{F297274B-21F0-4929-9C28-4C55D8C8E443}" type="parTrans" cxnId="{35AFA85A-9A39-46DB-98B3-737475ABB680}">
      <dgm:prSet/>
      <dgm:spPr/>
      <dgm:t>
        <a:bodyPr/>
        <a:lstStyle/>
        <a:p>
          <a:endParaRPr lang="en-US"/>
        </a:p>
      </dgm:t>
    </dgm:pt>
    <dgm:pt modelId="{B3F9B52B-4AEA-4E34-B626-0E35CEFA4EBD}" type="sibTrans" cxnId="{35AFA85A-9A39-46DB-98B3-737475ABB680}">
      <dgm:prSet phldrT="03" phldr="0"/>
      <dgm:spPr/>
      <dgm:t>
        <a:bodyPr/>
        <a:lstStyle/>
        <a:p>
          <a:r>
            <a:rPr lang="en-US"/>
            <a:t>03</a:t>
          </a:r>
        </a:p>
      </dgm:t>
    </dgm:pt>
    <dgm:pt modelId="{5D237368-0B7F-7B40-B8E5-17EFAC636E2D}" type="pres">
      <dgm:prSet presAssocID="{F7C7B4B4-5827-4B4F-B3C6-3D387F882A1A}" presName="Name0" presStyleCnt="0">
        <dgm:presLayoutVars>
          <dgm:animLvl val="lvl"/>
          <dgm:resizeHandles val="exact"/>
        </dgm:presLayoutVars>
      </dgm:prSet>
      <dgm:spPr/>
    </dgm:pt>
    <dgm:pt modelId="{0054BCD5-CA99-754E-8D91-4382B457C44C}" type="pres">
      <dgm:prSet presAssocID="{1A874430-B048-4560-93F3-DF0A4BA3F63D}" presName="compositeNode" presStyleCnt="0">
        <dgm:presLayoutVars>
          <dgm:bulletEnabled val="1"/>
        </dgm:presLayoutVars>
      </dgm:prSet>
      <dgm:spPr/>
    </dgm:pt>
    <dgm:pt modelId="{7E6A75AD-0368-A643-8378-4FABC17F8EB2}" type="pres">
      <dgm:prSet presAssocID="{1A874430-B048-4560-93F3-DF0A4BA3F63D}" presName="bgRect" presStyleLbl="alignNode1" presStyleIdx="0" presStyleCnt="3"/>
      <dgm:spPr/>
    </dgm:pt>
    <dgm:pt modelId="{361B3220-3CF9-AC4D-84D4-102BCF1F1B61}" type="pres">
      <dgm:prSet presAssocID="{7A9D4D5C-5A09-4B06-929F-0F622FC92DA8}" presName="sibTransNodeRect" presStyleLbl="alignNode1" presStyleIdx="0" presStyleCnt="3">
        <dgm:presLayoutVars>
          <dgm:chMax val="0"/>
          <dgm:bulletEnabled val="1"/>
        </dgm:presLayoutVars>
      </dgm:prSet>
      <dgm:spPr/>
    </dgm:pt>
    <dgm:pt modelId="{F2946628-38B1-3441-9218-54B1593330F4}" type="pres">
      <dgm:prSet presAssocID="{1A874430-B048-4560-93F3-DF0A4BA3F63D}" presName="nodeRect" presStyleLbl="alignNode1" presStyleIdx="0" presStyleCnt="3">
        <dgm:presLayoutVars>
          <dgm:bulletEnabled val="1"/>
        </dgm:presLayoutVars>
      </dgm:prSet>
      <dgm:spPr/>
    </dgm:pt>
    <dgm:pt modelId="{1ECFAFB2-79C2-394A-8A60-F117EB779CDA}" type="pres">
      <dgm:prSet presAssocID="{7A9D4D5C-5A09-4B06-929F-0F622FC92DA8}" presName="sibTrans" presStyleCnt="0"/>
      <dgm:spPr/>
    </dgm:pt>
    <dgm:pt modelId="{CF8E71AF-5B6B-6D4D-AFB4-4F5414F4104D}" type="pres">
      <dgm:prSet presAssocID="{43D7351E-42AD-4236-9411-10222017795B}" presName="compositeNode" presStyleCnt="0">
        <dgm:presLayoutVars>
          <dgm:bulletEnabled val="1"/>
        </dgm:presLayoutVars>
      </dgm:prSet>
      <dgm:spPr/>
    </dgm:pt>
    <dgm:pt modelId="{178F05A3-B1F0-3548-8EE2-005FB95C3506}" type="pres">
      <dgm:prSet presAssocID="{43D7351E-42AD-4236-9411-10222017795B}" presName="bgRect" presStyleLbl="alignNode1" presStyleIdx="1" presStyleCnt="3"/>
      <dgm:spPr/>
    </dgm:pt>
    <dgm:pt modelId="{A4814F5C-83A1-0442-B5D6-2EAF150B274F}" type="pres">
      <dgm:prSet presAssocID="{E70530F4-3FE4-467F-B057-F0213E3C631C}" presName="sibTransNodeRect" presStyleLbl="alignNode1" presStyleIdx="1" presStyleCnt="3">
        <dgm:presLayoutVars>
          <dgm:chMax val="0"/>
          <dgm:bulletEnabled val="1"/>
        </dgm:presLayoutVars>
      </dgm:prSet>
      <dgm:spPr/>
    </dgm:pt>
    <dgm:pt modelId="{3C5634B2-F08E-B14E-8B5E-8FB3BA8FC256}" type="pres">
      <dgm:prSet presAssocID="{43D7351E-42AD-4236-9411-10222017795B}" presName="nodeRect" presStyleLbl="alignNode1" presStyleIdx="1" presStyleCnt="3">
        <dgm:presLayoutVars>
          <dgm:bulletEnabled val="1"/>
        </dgm:presLayoutVars>
      </dgm:prSet>
      <dgm:spPr/>
    </dgm:pt>
    <dgm:pt modelId="{CEC42B60-27E7-754E-9D94-3DEBD953C32C}" type="pres">
      <dgm:prSet presAssocID="{E70530F4-3FE4-467F-B057-F0213E3C631C}" presName="sibTrans" presStyleCnt="0"/>
      <dgm:spPr/>
    </dgm:pt>
    <dgm:pt modelId="{700E2B90-76A3-744F-82BF-F201226F08C2}" type="pres">
      <dgm:prSet presAssocID="{F64B3072-C7F7-4BC9-B24B-806F70D64703}" presName="compositeNode" presStyleCnt="0">
        <dgm:presLayoutVars>
          <dgm:bulletEnabled val="1"/>
        </dgm:presLayoutVars>
      </dgm:prSet>
      <dgm:spPr/>
    </dgm:pt>
    <dgm:pt modelId="{872C0657-D582-3440-B10C-CBF5C153094F}" type="pres">
      <dgm:prSet presAssocID="{F64B3072-C7F7-4BC9-B24B-806F70D64703}" presName="bgRect" presStyleLbl="alignNode1" presStyleIdx="2" presStyleCnt="3"/>
      <dgm:spPr/>
    </dgm:pt>
    <dgm:pt modelId="{DD09D689-A32B-7041-AD46-59FB4560B80E}" type="pres">
      <dgm:prSet presAssocID="{B3F9B52B-4AEA-4E34-B626-0E35CEFA4EBD}" presName="sibTransNodeRect" presStyleLbl="alignNode1" presStyleIdx="2" presStyleCnt="3">
        <dgm:presLayoutVars>
          <dgm:chMax val="0"/>
          <dgm:bulletEnabled val="1"/>
        </dgm:presLayoutVars>
      </dgm:prSet>
      <dgm:spPr/>
    </dgm:pt>
    <dgm:pt modelId="{66AC1823-2608-3846-B641-2B678B8C6539}" type="pres">
      <dgm:prSet presAssocID="{F64B3072-C7F7-4BC9-B24B-806F70D64703}" presName="nodeRect" presStyleLbl="alignNode1" presStyleIdx="2" presStyleCnt="3">
        <dgm:presLayoutVars>
          <dgm:bulletEnabled val="1"/>
        </dgm:presLayoutVars>
      </dgm:prSet>
      <dgm:spPr/>
    </dgm:pt>
  </dgm:ptLst>
  <dgm:cxnLst>
    <dgm:cxn modelId="{2A816A14-156E-4259-B4C7-419EED0B85A9}" srcId="{F7C7B4B4-5827-4B4F-B3C6-3D387F882A1A}" destId="{1A874430-B048-4560-93F3-DF0A4BA3F63D}" srcOrd="0" destOrd="0" parTransId="{940E5B03-9C6A-48C6-B1B9-3E8AD55EC534}" sibTransId="{7A9D4D5C-5A09-4B06-929F-0F622FC92DA8}"/>
    <dgm:cxn modelId="{885FF124-E0AA-8C4B-869A-9F385E8D398E}" type="presOf" srcId="{43D7351E-42AD-4236-9411-10222017795B}" destId="{3C5634B2-F08E-B14E-8B5E-8FB3BA8FC256}" srcOrd="1" destOrd="0" presId="urn:microsoft.com/office/officeart/2016/7/layout/LinearBlockProcessNumbered"/>
    <dgm:cxn modelId="{8E874F2F-777E-ED41-BE61-14BEA6A92B58}" type="presOf" srcId="{B3F9B52B-4AEA-4E34-B626-0E35CEFA4EBD}" destId="{DD09D689-A32B-7041-AD46-59FB4560B80E}" srcOrd="0" destOrd="0" presId="urn:microsoft.com/office/officeart/2016/7/layout/LinearBlockProcessNumbered"/>
    <dgm:cxn modelId="{27DCB132-425C-444A-B3B6-0B0147F197BF}" type="presOf" srcId="{1A874430-B048-4560-93F3-DF0A4BA3F63D}" destId="{7E6A75AD-0368-A643-8378-4FABC17F8EB2}" srcOrd="0" destOrd="0" presId="urn:microsoft.com/office/officeart/2016/7/layout/LinearBlockProcessNumbered"/>
    <dgm:cxn modelId="{32B76135-B5B9-C148-8F5B-F436899AD819}" type="presOf" srcId="{E70530F4-3FE4-467F-B057-F0213E3C631C}" destId="{A4814F5C-83A1-0442-B5D6-2EAF150B274F}" srcOrd="0" destOrd="0" presId="urn:microsoft.com/office/officeart/2016/7/layout/LinearBlockProcessNumbered"/>
    <dgm:cxn modelId="{F674D93A-E6DE-294D-867F-752AE259AAFC}" type="presOf" srcId="{F7C7B4B4-5827-4B4F-B3C6-3D387F882A1A}" destId="{5D237368-0B7F-7B40-B8E5-17EFAC636E2D}" srcOrd="0" destOrd="0" presId="urn:microsoft.com/office/officeart/2016/7/layout/LinearBlockProcessNumbered"/>
    <dgm:cxn modelId="{0DCEFE40-5FDE-944C-B905-A34546EA7FC4}" type="presOf" srcId="{7A9D4D5C-5A09-4B06-929F-0F622FC92DA8}" destId="{361B3220-3CF9-AC4D-84D4-102BCF1F1B61}" srcOrd="0" destOrd="0" presId="urn:microsoft.com/office/officeart/2016/7/layout/LinearBlockProcessNumbered"/>
    <dgm:cxn modelId="{E8284E47-8836-3948-8E25-AB136B5DE3E8}" type="presOf" srcId="{F64B3072-C7F7-4BC9-B24B-806F70D64703}" destId="{66AC1823-2608-3846-B641-2B678B8C6539}" srcOrd="1" destOrd="0" presId="urn:microsoft.com/office/officeart/2016/7/layout/LinearBlockProcessNumbered"/>
    <dgm:cxn modelId="{4D7ADC56-4D38-594E-AD76-348C20B1CF53}" type="presOf" srcId="{43D7351E-42AD-4236-9411-10222017795B}" destId="{178F05A3-B1F0-3548-8EE2-005FB95C3506}" srcOrd="0" destOrd="0" presId="urn:microsoft.com/office/officeart/2016/7/layout/LinearBlockProcessNumbered"/>
    <dgm:cxn modelId="{35AFA85A-9A39-46DB-98B3-737475ABB680}" srcId="{F7C7B4B4-5827-4B4F-B3C6-3D387F882A1A}" destId="{F64B3072-C7F7-4BC9-B24B-806F70D64703}" srcOrd="2" destOrd="0" parTransId="{F297274B-21F0-4929-9C28-4C55D8C8E443}" sibTransId="{B3F9B52B-4AEA-4E34-B626-0E35CEFA4EBD}"/>
    <dgm:cxn modelId="{3D8AA866-DCB7-B54F-A01C-7B9D31A80BF7}" type="presOf" srcId="{F64B3072-C7F7-4BC9-B24B-806F70D64703}" destId="{872C0657-D582-3440-B10C-CBF5C153094F}" srcOrd="0" destOrd="0" presId="urn:microsoft.com/office/officeart/2016/7/layout/LinearBlockProcessNumbered"/>
    <dgm:cxn modelId="{35574299-9407-0C4B-A3C7-43C77DBABC0C}" type="presOf" srcId="{1A874430-B048-4560-93F3-DF0A4BA3F63D}" destId="{F2946628-38B1-3441-9218-54B1593330F4}" srcOrd="1" destOrd="0" presId="urn:microsoft.com/office/officeart/2016/7/layout/LinearBlockProcessNumbered"/>
    <dgm:cxn modelId="{71BF59C2-EFFF-45B1-A705-246D6D0567BC}" srcId="{F7C7B4B4-5827-4B4F-B3C6-3D387F882A1A}" destId="{43D7351E-42AD-4236-9411-10222017795B}" srcOrd="1" destOrd="0" parTransId="{26E665EE-C2BE-46EE-90F8-163FFD0CAB1C}" sibTransId="{E70530F4-3FE4-467F-B057-F0213E3C631C}"/>
    <dgm:cxn modelId="{532A1EFC-932F-FD47-BB56-B5F400E9D2C0}" type="presParOf" srcId="{5D237368-0B7F-7B40-B8E5-17EFAC636E2D}" destId="{0054BCD5-CA99-754E-8D91-4382B457C44C}" srcOrd="0" destOrd="0" presId="urn:microsoft.com/office/officeart/2016/7/layout/LinearBlockProcessNumbered"/>
    <dgm:cxn modelId="{51FA9A9A-E002-4A47-B03A-9656D2D6F801}" type="presParOf" srcId="{0054BCD5-CA99-754E-8D91-4382B457C44C}" destId="{7E6A75AD-0368-A643-8378-4FABC17F8EB2}" srcOrd="0" destOrd="0" presId="urn:microsoft.com/office/officeart/2016/7/layout/LinearBlockProcessNumbered"/>
    <dgm:cxn modelId="{0E5AFF39-33B5-5345-9288-BAE519F7342F}" type="presParOf" srcId="{0054BCD5-CA99-754E-8D91-4382B457C44C}" destId="{361B3220-3CF9-AC4D-84D4-102BCF1F1B61}" srcOrd="1" destOrd="0" presId="urn:microsoft.com/office/officeart/2016/7/layout/LinearBlockProcessNumbered"/>
    <dgm:cxn modelId="{5867D76F-19D6-094A-BA2B-436C1912BCEA}" type="presParOf" srcId="{0054BCD5-CA99-754E-8D91-4382B457C44C}" destId="{F2946628-38B1-3441-9218-54B1593330F4}" srcOrd="2" destOrd="0" presId="urn:microsoft.com/office/officeart/2016/7/layout/LinearBlockProcessNumbered"/>
    <dgm:cxn modelId="{8B0A7CFF-61B2-314B-A6BC-C324B596AD24}" type="presParOf" srcId="{5D237368-0B7F-7B40-B8E5-17EFAC636E2D}" destId="{1ECFAFB2-79C2-394A-8A60-F117EB779CDA}" srcOrd="1" destOrd="0" presId="urn:microsoft.com/office/officeart/2016/7/layout/LinearBlockProcessNumbered"/>
    <dgm:cxn modelId="{4E3B8A51-1531-0D46-878D-7ECB9A85DE10}" type="presParOf" srcId="{5D237368-0B7F-7B40-B8E5-17EFAC636E2D}" destId="{CF8E71AF-5B6B-6D4D-AFB4-4F5414F4104D}" srcOrd="2" destOrd="0" presId="urn:microsoft.com/office/officeart/2016/7/layout/LinearBlockProcessNumbered"/>
    <dgm:cxn modelId="{E595BDE5-16A4-264F-9253-2315C1531E7C}" type="presParOf" srcId="{CF8E71AF-5B6B-6D4D-AFB4-4F5414F4104D}" destId="{178F05A3-B1F0-3548-8EE2-005FB95C3506}" srcOrd="0" destOrd="0" presId="urn:microsoft.com/office/officeart/2016/7/layout/LinearBlockProcessNumbered"/>
    <dgm:cxn modelId="{027BE565-1F75-9543-9C44-F88B751C32C6}" type="presParOf" srcId="{CF8E71AF-5B6B-6D4D-AFB4-4F5414F4104D}" destId="{A4814F5C-83A1-0442-B5D6-2EAF150B274F}" srcOrd="1" destOrd="0" presId="urn:microsoft.com/office/officeart/2016/7/layout/LinearBlockProcessNumbered"/>
    <dgm:cxn modelId="{A770DC5E-97F5-964E-9D8E-3A8EBB39352F}" type="presParOf" srcId="{CF8E71AF-5B6B-6D4D-AFB4-4F5414F4104D}" destId="{3C5634B2-F08E-B14E-8B5E-8FB3BA8FC256}" srcOrd="2" destOrd="0" presId="urn:microsoft.com/office/officeart/2016/7/layout/LinearBlockProcessNumbered"/>
    <dgm:cxn modelId="{06020C1B-DC22-BC49-86F9-F3E573C877D7}" type="presParOf" srcId="{5D237368-0B7F-7B40-B8E5-17EFAC636E2D}" destId="{CEC42B60-27E7-754E-9D94-3DEBD953C32C}" srcOrd="3" destOrd="0" presId="urn:microsoft.com/office/officeart/2016/7/layout/LinearBlockProcessNumbered"/>
    <dgm:cxn modelId="{E16DBA4D-907F-6D45-A5EC-5EE6530215D7}" type="presParOf" srcId="{5D237368-0B7F-7B40-B8E5-17EFAC636E2D}" destId="{700E2B90-76A3-744F-82BF-F201226F08C2}" srcOrd="4" destOrd="0" presId="urn:microsoft.com/office/officeart/2016/7/layout/LinearBlockProcessNumbered"/>
    <dgm:cxn modelId="{62E039E5-1B92-8049-9B92-7E229B359922}" type="presParOf" srcId="{700E2B90-76A3-744F-82BF-F201226F08C2}" destId="{872C0657-D582-3440-B10C-CBF5C153094F}" srcOrd="0" destOrd="0" presId="urn:microsoft.com/office/officeart/2016/7/layout/LinearBlockProcessNumbered"/>
    <dgm:cxn modelId="{6D5804A9-18FC-C14E-8BC6-1FDC80A0BAEE}" type="presParOf" srcId="{700E2B90-76A3-744F-82BF-F201226F08C2}" destId="{DD09D689-A32B-7041-AD46-59FB4560B80E}" srcOrd="1" destOrd="0" presId="urn:microsoft.com/office/officeart/2016/7/layout/LinearBlockProcessNumbered"/>
    <dgm:cxn modelId="{41AE4839-7E6D-0F43-89E7-DED7C10A0C72}" type="presParOf" srcId="{700E2B90-76A3-744F-82BF-F201226F08C2}" destId="{66AC1823-2608-3846-B641-2B678B8C653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CCA79-51C3-0240-BF43-ADA83D0B8B64}">
      <dsp:nvSpPr>
        <dsp:cNvPr id="0" name=""/>
        <dsp:cNvSpPr/>
      </dsp:nvSpPr>
      <dsp:spPr>
        <a:xfrm>
          <a:off x="1283"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Middleware in Computing</a:t>
          </a:r>
        </a:p>
      </dsp:txBody>
      <dsp:txXfrm>
        <a:off x="45271" y="1471819"/>
        <a:ext cx="2915747" cy="1413885"/>
      </dsp:txXfrm>
    </dsp:sp>
    <dsp:sp modelId="{F95CD12B-A183-3448-A894-603662F01A28}">
      <dsp:nvSpPr>
        <dsp:cNvPr id="0" name=""/>
        <dsp:cNvSpPr/>
      </dsp:nvSpPr>
      <dsp:spPr>
        <a:xfrm>
          <a:off x="3755938"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WSGI Middleware</a:t>
          </a:r>
        </a:p>
      </dsp:txBody>
      <dsp:txXfrm>
        <a:off x="3799926" y="1471819"/>
        <a:ext cx="2915747" cy="1413885"/>
      </dsp:txXfrm>
    </dsp:sp>
    <dsp:sp modelId="{5D19064A-759C-DC40-8C45-5EBB148E13EC}">
      <dsp:nvSpPr>
        <dsp:cNvPr id="0" name=""/>
        <dsp:cNvSpPr/>
      </dsp:nvSpPr>
      <dsp:spPr>
        <a:xfrm>
          <a:off x="7510592"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ASGI Middleware</a:t>
          </a:r>
        </a:p>
      </dsp:txBody>
      <dsp:txXfrm>
        <a:off x="7554580" y="1471819"/>
        <a:ext cx="2915747" cy="141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5B0DE-0CFA-5842-A4A7-9248FA1E5048}">
      <dsp:nvSpPr>
        <dsp:cNvPr id="0" name=""/>
        <dsp:cNvSpPr/>
      </dsp:nvSpPr>
      <dsp:spPr>
        <a:xfrm>
          <a:off x="489727" y="0"/>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WSGI server gets request</a:t>
          </a:r>
        </a:p>
      </dsp:txBody>
      <dsp:txXfrm>
        <a:off x="527961" y="38234"/>
        <a:ext cx="7529629" cy="1228933"/>
      </dsp:txXfrm>
    </dsp:sp>
    <dsp:sp modelId="{A04E5FBD-33FB-A342-9B7C-AD2D6FE102D5}">
      <dsp:nvSpPr>
        <dsp:cNvPr id="0" name=""/>
        <dsp:cNvSpPr/>
      </dsp:nvSpPr>
      <dsp:spPr>
        <a:xfrm>
          <a:off x="788669" y="1522968"/>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err="1">
              <a:latin typeface="Monaco" pitchFamily="2" charset="77"/>
            </a:rPr>
            <a:t>MyExceptionProcessor</a:t>
          </a:r>
          <a:endParaRPr lang="en-US" sz="4500" kern="1200" dirty="0">
            <a:latin typeface="Monaco" pitchFamily="2" charset="77"/>
          </a:endParaRPr>
        </a:p>
      </dsp:txBody>
      <dsp:txXfrm>
        <a:off x="826903" y="1561202"/>
        <a:ext cx="7224611" cy="1228933"/>
      </dsp:txXfrm>
    </dsp:sp>
    <dsp:sp modelId="{3EC8E320-0FE1-3348-8B83-22C618A60FEE}">
      <dsp:nvSpPr>
        <dsp:cNvPr id="0" name=""/>
        <dsp:cNvSpPr/>
      </dsp:nvSpPr>
      <dsp:spPr>
        <a:xfrm>
          <a:off x="1577339" y="3045936"/>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err="1">
              <a:latin typeface="Monaco" pitchFamily="2" charset="77"/>
            </a:rPr>
            <a:t>simple_handler</a:t>
          </a:r>
          <a:r>
            <a:rPr lang="en-US" sz="4500" kern="1200" dirty="0">
              <a:latin typeface="Monaco" pitchFamily="2" charset="77"/>
            </a:rPr>
            <a:t>()</a:t>
          </a:r>
        </a:p>
      </dsp:txBody>
      <dsp:txXfrm>
        <a:off x="1615573" y="3084170"/>
        <a:ext cx="7224611" cy="1228933"/>
      </dsp:txXfrm>
    </dsp:sp>
    <dsp:sp modelId="{F536BA38-9E18-034F-9E9D-8F14B91EFF2E}">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1E9F2E8A-34C3-1D4F-8C77-2CFE36EB2E12}">
      <dsp:nvSpPr>
        <dsp:cNvPr id="0" name=""/>
        <dsp:cNvSpPr/>
      </dsp:nvSpPr>
      <dsp:spPr>
        <a:xfrm>
          <a:off x="8878419" y="2504195"/>
          <a:ext cx="848510" cy="84851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42163-FDFC-314C-9890-F32535438D77}">
      <dsp:nvSpPr>
        <dsp:cNvPr id="0" name=""/>
        <dsp:cNvSpPr/>
      </dsp:nvSpPr>
      <dsp:spPr>
        <a:xfrm>
          <a:off x="0" y="0"/>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A</a:t>
          </a:r>
        </a:p>
      </dsp:txBody>
      <dsp:txXfrm>
        <a:off x="38234" y="38234"/>
        <a:ext cx="7529629" cy="1228933"/>
      </dsp:txXfrm>
    </dsp:sp>
    <dsp:sp modelId="{EA134C71-9635-DD48-89E3-785293BB7097}">
      <dsp:nvSpPr>
        <dsp:cNvPr id="0" name=""/>
        <dsp:cNvSpPr/>
      </dsp:nvSpPr>
      <dsp:spPr>
        <a:xfrm>
          <a:off x="788669" y="1522968"/>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B</a:t>
          </a:r>
        </a:p>
      </dsp:txBody>
      <dsp:txXfrm>
        <a:off x="826903" y="1561202"/>
        <a:ext cx="7224611" cy="1228933"/>
      </dsp:txXfrm>
    </dsp:sp>
    <dsp:sp modelId="{FCDEB02B-6D7C-9D40-A8C2-D4156F3A9544}">
      <dsp:nvSpPr>
        <dsp:cNvPr id="0" name=""/>
        <dsp:cNvSpPr/>
      </dsp:nvSpPr>
      <dsp:spPr>
        <a:xfrm>
          <a:off x="1577339" y="3045936"/>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Application Handler</a:t>
          </a:r>
        </a:p>
      </dsp:txBody>
      <dsp:txXfrm>
        <a:off x="1615573" y="3084170"/>
        <a:ext cx="7224611" cy="1228933"/>
      </dsp:txXfrm>
    </dsp:sp>
    <dsp:sp modelId="{F0392FB7-02BB-2047-AE59-2CC5F0B30455}">
      <dsp:nvSpPr>
        <dsp:cNvPr id="0" name=""/>
        <dsp:cNvSpPr/>
      </dsp:nvSpPr>
      <dsp:spPr>
        <a:xfrm>
          <a:off x="8153637" y="989929"/>
          <a:ext cx="720733"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315802" y="989929"/>
        <a:ext cx="396403" cy="670129"/>
      </dsp:txXfrm>
    </dsp:sp>
    <dsp:sp modelId="{27DE3764-343F-CD41-A207-C6AE762915DA}">
      <dsp:nvSpPr>
        <dsp:cNvPr id="0" name=""/>
        <dsp:cNvSpPr/>
      </dsp:nvSpPr>
      <dsp:spPr>
        <a:xfrm>
          <a:off x="9006111" y="2681830"/>
          <a:ext cx="67129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9157151" y="2681830"/>
        <a:ext cx="369210" cy="6823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63327-6EDD-7C40-906E-4D378A947333}">
      <dsp:nvSpPr>
        <dsp:cNvPr id="0" name=""/>
        <dsp:cNvSpPr/>
      </dsp:nvSpPr>
      <dsp:spPr>
        <a:xfrm>
          <a:off x="0" y="0"/>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You have a Django application, and moving some views to a Flask backend</a:t>
          </a:r>
        </a:p>
      </dsp:txBody>
      <dsp:txXfrm>
        <a:off x="57351" y="57351"/>
        <a:ext cx="6914408" cy="1843400"/>
      </dsp:txXfrm>
    </dsp:sp>
    <dsp:sp modelId="{190A063D-09C9-2049-910D-44DF55BBB8B2}">
      <dsp:nvSpPr>
        <dsp:cNvPr id="0" name=""/>
        <dsp:cNvSpPr/>
      </dsp:nvSpPr>
      <dsp:spPr>
        <a:xfrm>
          <a:off x="1577339" y="2393235"/>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Write a middleware to include the Django app inside your Flask app</a:t>
          </a:r>
        </a:p>
      </dsp:txBody>
      <dsp:txXfrm>
        <a:off x="1634690" y="2450586"/>
        <a:ext cx="5973451" cy="1843400"/>
      </dsp:txXfrm>
    </dsp:sp>
    <dsp:sp modelId="{E7E511B8-85B7-4243-8B17-AEB1D8E6D88B}">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A75AD-0368-A643-8378-4FABC17F8EB2}">
      <dsp:nvSpPr>
        <dsp:cNvPr id="0" name=""/>
        <dsp:cNvSpPr/>
      </dsp:nvSpPr>
      <dsp:spPr>
        <a:xfrm>
          <a:off x="820" y="273126"/>
          <a:ext cx="3324308" cy="3989170"/>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A middleware is a </a:t>
          </a:r>
          <a:r>
            <a:rPr lang="en-US" sz="2600" u="sng" kern="1200" dirty="0"/>
            <a:t>web application</a:t>
          </a:r>
          <a:r>
            <a:rPr lang="en-US" sz="2600" kern="1200" dirty="0"/>
            <a:t> – WSGI or ASGI</a:t>
          </a:r>
        </a:p>
      </dsp:txBody>
      <dsp:txXfrm>
        <a:off x="820" y="1868794"/>
        <a:ext cx="3324308" cy="2393502"/>
      </dsp:txXfrm>
    </dsp:sp>
    <dsp:sp modelId="{361B3220-3CF9-AC4D-84D4-102BCF1F1B61}">
      <dsp:nvSpPr>
        <dsp:cNvPr id="0" name=""/>
        <dsp:cNvSpPr/>
      </dsp:nvSpPr>
      <dsp:spPr>
        <a:xfrm>
          <a:off x="820"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0" y="273126"/>
        <a:ext cx="3324308" cy="1595668"/>
      </dsp:txXfrm>
    </dsp:sp>
    <dsp:sp modelId="{178F05A3-B1F0-3548-8EE2-005FB95C3506}">
      <dsp:nvSpPr>
        <dsp:cNvPr id="0" name=""/>
        <dsp:cNvSpPr/>
      </dsp:nvSpPr>
      <dsp:spPr>
        <a:xfrm>
          <a:off x="3591073" y="273126"/>
          <a:ext cx="3324308" cy="3989170"/>
        </a:xfrm>
        <a:prstGeom prst="rect">
          <a:avLst/>
        </a:prstGeom>
        <a:solidFill>
          <a:schemeClr val="tx2"/>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Code that’s acting as </a:t>
          </a:r>
          <a:r>
            <a:rPr lang="en-US" sz="2600" u="sng" kern="1200" dirty="0"/>
            <a:t>both</a:t>
          </a:r>
          <a:r>
            <a:rPr lang="en-US" sz="2600" kern="1200" dirty="0"/>
            <a:t> a client and a server</a:t>
          </a:r>
        </a:p>
      </dsp:txBody>
      <dsp:txXfrm>
        <a:off x="3591073" y="1868794"/>
        <a:ext cx="3324308" cy="2393502"/>
      </dsp:txXfrm>
    </dsp:sp>
    <dsp:sp modelId="{A4814F5C-83A1-0442-B5D6-2EAF150B274F}">
      <dsp:nvSpPr>
        <dsp:cNvPr id="0" name=""/>
        <dsp:cNvSpPr/>
      </dsp:nvSpPr>
      <dsp:spPr>
        <a:xfrm>
          <a:off x="3591073"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1073" y="273126"/>
        <a:ext cx="3324308" cy="1595668"/>
      </dsp:txXfrm>
    </dsp:sp>
    <dsp:sp modelId="{872C0657-D582-3440-B10C-CBF5C153094F}">
      <dsp:nvSpPr>
        <dsp:cNvPr id="0" name=""/>
        <dsp:cNvSpPr/>
      </dsp:nvSpPr>
      <dsp:spPr>
        <a:xfrm>
          <a:off x="7181326" y="273126"/>
          <a:ext cx="3324308" cy="3989170"/>
        </a:xfrm>
        <a:prstGeom prst="rect">
          <a:avLst/>
        </a:prstGeom>
        <a:solidFill>
          <a:schemeClr val="tx2"/>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Enables </a:t>
          </a:r>
          <a:r>
            <a:rPr lang="en-US" sz="2600" u="sng" kern="1200" dirty="0"/>
            <a:t>decoupling</a:t>
          </a:r>
          <a:r>
            <a:rPr lang="en-US" sz="2600" kern="1200" dirty="0"/>
            <a:t> and </a:t>
          </a:r>
          <a:r>
            <a:rPr lang="en-US" sz="2600" u="sng" kern="1200" dirty="0"/>
            <a:t>sharing</a:t>
          </a:r>
          <a:r>
            <a:rPr lang="en-US" sz="2600" kern="1200" dirty="0"/>
            <a:t> of non-functional requirements</a:t>
          </a:r>
        </a:p>
      </dsp:txBody>
      <dsp:txXfrm>
        <a:off x="7181326" y="1868794"/>
        <a:ext cx="3324308" cy="2393502"/>
      </dsp:txXfrm>
    </dsp:sp>
    <dsp:sp modelId="{DD09D689-A32B-7041-AD46-59FB4560B80E}">
      <dsp:nvSpPr>
        <dsp:cNvPr id="0" name=""/>
        <dsp:cNvSpPr/>
      </dsp:nvSpPr>
      <dsp:spPr>
        <a:xfrm>
          <a:off x="7181326"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1326" y="273126"/>
        <a:ext cx="3324308" cy="1595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D2696-61FB-C246-8F1D-187ED3A901A4}" type="datetimeFigureOut">
              <a:rPr lang="en-US" smtClean="0"/>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7B1E2-0FF4-C94D-843F-E7F3AC3CC653}" type="slidenum">
              <a:rPr lang="en-US" smtClean="0"/>
              <a:t>‹#›</a:t>
            </a:fld>
            <a:endParaRPr lang="en-US"/>
          </a:p>
        </p:txBody>
      </p:sp>
    </p:spTree>
    <p:extLst>
      <p:ext uri="{BB962C8B-B14F-4D97-AF65-F5344CB8AC3E}">
        <p14:creationId xmlns:p14="http://schemas.microsoft.com/office/powerpoint/2010/main" val="137668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Hello everyone, welcome to my talk, “shared functionality using middleware”. My name is Amit Saha and I work as a software engineer at Atlassian, in Sydney, Australia. It’s been a long journey, literally and metaphorically. I am super excited to be here standing </a:t>
            </a:r>
            <a:r>
              <a:rPr lang="en-US" sz="1200" dirty="0" err="1"/>
              <a:t>infront</a:t>
            </a:r>
            <a:r>
              <a:rPr lang="en-US" sz="1200" dirty="0"/>
              <a:t> of you all to share my learnings! This is the most excited I have ever been to be presenting at a conference, and I am not sure who is winning – my excitement or my anxiety.</a:t>
            </a:r>
          </a:p>
          <a:p>
            <a:pPr marL="0" indent="0">
              <a:buNone/>
            </a:pPr>
            <a:endParaRPr lang="en-US" sz="1200" dirty="0"/>
          </a:p>
          <a:p>
            <a:pPr marL="0" indent="0">
              <a:buNone/>
            </a:pPr>
            <a:r>
              <a:rPr lang="en-US" sz="1200" dirty="0"/>
              <a:t>Like all of you, I </a:t>
            </a:r>
            <a:r>
              <a:rPr lang="en-US" sz="1200" i="1" dirty="0"/>
              <a:t>love</a:t>
            </a:r>
            <a:r>
              <a:rPr lang="en-US" sz="1200" dirty="0"/>
              <a:t> figuring out how things work and that brings me to the agenda for my presentation.</a:t>
            </a:r>
          </a:p>
          <a:p>
            <a:pPr marL="0" indent="0">
              <a:buNone/>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a:t>
            </a:fld>
            <a:endParaRPr lang="en-US"/>
          </a:p>
        </p:txBody>
      </p:sp>
    </p:spTree>
    <p:extLst>
      <p:ext uri="{BB962C8B-B14F-4D97-AF65-F5344CB8AC3E}">
        <p14:creationId xmlns:p14="http://schemas.microsoft.com/office/powerpoint/2010/main" val="3890297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BaseHTTPMiddleware</a:t>
            </a:r>
            <a:r>
              <a:rPr lang="en-US" dirty="0"/>
              <a:t> defined in </a:t>
            </a:r>
            <a:r>
              <a:rPr lang="en-US" dirty="0" err="1"/>
              <a:t>starlette</a:t>
            </a:r>
            <a:r>
              <a:rPr lang="en-US" dirty="0"/>
              <a:t>, is an ASGI middleware which calls the function you specified.</a:t>
            </a:r>
          </a:p>
        </p:txBody>
      </p:sp>
      <p:sp>
        <p:nvSpPr>
          <p:cNvPr id="4" name="Slide Number Placeholder 3"/>
          <p:cNvSpPr>
            <a:spLocks noGrp="1"/>
          </p:cNvSpPr>
          <p:nvPr>
            <p:ph type="sldNum" sz="quarter" idx="5"/>
          </p:nvPr>
        </p:nvSpPr>
        <p:spPr/>
        <p:txBody>
          <a:bodyPr/>
          <a:lstStyle/>
          <a:p>
            <a:fld id="{E077B1E2-0FF4-C94D-843F-E7F3AC3CC653}" type="slidenum">
              <a:rPr lang="en-US" smtClean="0"/>
              <a:t>45</a:t>
            </a:fld>
            <a:endParaRPr lang="en-US"/>
          </a:p>
        </p:txBody>
      </p:sp>
    </p:spTree>
    <p:extLst>
      <p:ext uri="{BB962C8B-B14F-4D97-AF65-F5344CB8AC3E}">
        <p14:creationId xmlns:p14="http://schemas.microsoft.com/office/powerpoint/2010/main" val="365298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46</a:t>
            </a:fld>
            <a:endParaRPr lang="en-US"/>
          </a:p>
        </p:txBody>
      </p:sp>
    </p:spTree>
    <p:extLst>
      <p:ext uri="{BB962C8B-B14F-4D97-AF65-F5344CB8AC3E}">
        <p14:creationId xmlns:p14="http://schemas.microsoft.com/office/powerpoint/2010/main" val="427180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Scope lasts for the lifetime of the connection</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50</a:t>
            </a:fld>
            <a:endParaRPr lang="en-US"/>
          </a:p>
        </p:txBody>
      </p:sp>
    </p:spTree>
    <p:extLst>
      <p:ext uri="{BB962C8B-B14F-4D97-AF65-F5344CB8AC3E}">
        <p14:creationId xmlns:p14="http://schemas.microsoft.com/office/powerpoint/2010/main" val="3034705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solidFill>
                  <a:srgbClr val="0000FF"/>
                </a:solidFill>
                <a:latin typeface="Menlo" panose="020B0609030804020204" pitchFamily="49" charset="0"/>
              </a:rPr>
              <a:t># </a:t>
            </a:r>
            <a:r>
              <a:rPr lang="en-AU" sz="1200" dirty="0" err="1">
                <a:solidFill>
                  <a:srgbClr val="0000FF"/>
                </a:solidFill>
                <a:latin typeface="Menlo" panose="020B0609030804020204" pitchFamily="49" charset="0"/>
              </a:rPr>
              <a:t>WSGIResponder</a:t>
            </a:r>
            <a:r>
              <a:rPr lang="en-AU" sz="1200" dirty="0">
                <a:solidFill>
                  <a:srgbClr val="0000FF"/>
                </a:solidFill>
                <a:latin typeface="Menlo" panose="020B0609030804020204" pitchFamily="49" charset="0"/>
              </a:rPr>
              <a:t> class</a:t>
            </a:r>
          </a:p>
          <a:p>
            <a:r>
              <a:rPr lang="en-AU" sz="1200" dirty="0">
                <a:solidFill>
                  <a:srgbClr val="0000FF"/>
                </a:solidFill>
                <a:latin typeface="Menlo" panose="020B0609030804020204" pitchFamily="49" charset="0"/>
              </a:rPr>
              <a:t>    def</a:t>
            </a:r>
            <a:r>
              <a:rPr lang="en-AU" sz="1200" dirty="0">
                <a:solidFill>
                  <a:srgbClr val="1F1F1F"/>
                </a:solidFill>
                <a:latin typeface="Menlo" panose="020B0609030804020204" pitchFamily="49" charset="0"/>
              </a:rPr>
              <a:t> </a:t>
            </a:r>
            <a:r>
              <a:rPr lang="en-AU" sz="1200" dirty="0" err="1">
                <a:solidFill>
                  <a:srgbClr val="654C1D"/>
                </a:solidFill>
                <a:latin typeface="Menlo" panose="020B0609030804020204" pitchFamily="49" charset="0"/>
              </a:rPr>
              <a:t>wsgi</a:t>
            </a:r>
            <a:r>
              <a:rPr lang="en-AU" sz="1200" dirty="0">
                <a:solidFill>
                  <a:srgbClr val="1F1F1F"/>
                </a:solidFill>
                <a:latin typeface="Menlo" panose="020B0609030804020204" pitchFamily="49" charset="0"/>
              </a:rPr>
              <a:t>(</a:t>
            </a:r>
            <a:r>
              <a:rPr lang="en-AU" sz="1200" dirty="0">
                <a:solidFill>
                  <a:srgbClr val="00006D"/>
                </a:solidFill>
                <a:latin typeface="Menlo" panose="020B0609030804020204" pitchFamily="49" charset="0"/>
              </a:rPr>
              <a:t>self</a:t>
            </a:r>
            <a:r>
              <a:rPr lang="en-AU" sz="1200" dirty="0">
                <a:solidFill>
                  <a:srgbClr val="1F1F1F"/>
                </a:solidFill>
                <a:latin typeface="Menlo" panose="020B0609030804020204" pitchFamily="49" charset="0"/>
              </a:rPr>
              <a:t>, </a:t>
            </a:r>
            <a:r>
              <a:rPr lang="en-AU" sz="1200" dirty="0">
                <a:solidFill>
                  <a:srgbClr val="00006D"/>
                </a:solidFill>
                <a:latin typeface="Menlo" panose="020B0609030804020204" pitchFamily="49" charset="0"/>
              </a:rPr>
              <a:t>environ</a:t>
            </a:r>
            <a:r>
              <a:rPr lang="en-AU" sz="1200" dirty="0">
                <a:solidFill>
                  <a:srgbClr val="1F1F1F"/>
                </a:solidFill>
                <a:latin typeface="Menlo" panose="020B0609030804020204" pitchFamily="49" charset="0"/>
              </a:rPr>
              <a:t>, </a:t>
            </a:r>
            <a:r>
              <a:rPr lang="en-AU" sz="1200" dirty="0" err="1">
                <a:solidFill>
                  <a:srgbClr val="00006D"/>
                </a:solidFill>
                <a:latin typeface="Menlo" panose="020B0609030804020204" pitchFamily="49" charset="0"/>
              </a:rPr>
              <a:t>start_response</a:t>
            </a:r>
            <a:r>
              <a:rPr lang="en-AU" sz="1200" dirty="0">
                <a:solidFill>
                  <a:srgbClr val="1F1F1F"/>
                </a:solidFill>
                <a:latin typeface="Menlo" panose="020B0609030804020204" pitchFamily="49" charset="0"/>
              </a:rPr>
              <a:t>):</a:t>
            </a:r>
            <a:endParaRPr lang="en-AU" sz="1200" dirty="0">
              <a:solidFill>
                <a:srgbClr val="00006D"/>
              </a:solidFill>
              <a:latin typeface="Menlo" panose="020B0609030804020204" pitchFamily="49" charset="0"/>
            </a:endParaRPr>
          </a:p>
          <a:p>
            <a:r>
              <a:rPr lang="en-AU" sz="1200" dirty="0">
                <a:solidFill>
                  <a:srgbClr val="1F1F1F"/>
                </a:solidFill>
                <a:latin typeface="Menlo" panose="020B0609030804020204" pitchFamily="49" charset="0"/>
              </a:rPr>
              <a:t>        </a:t>
            </a:r>
            <a:r>
              <a:rPr lang="en-AU" sz="1200" dirty="0">
                <a:solidFill>
                  <a:srgbClr val="9D00D2"/>
                </a:solidFill>
                <a:latin typeface="Menlo" panose="020B0609030804020204" pitchFamily="49" charset="0"/>
              </a:rPr>
              <a:t>for</a:t>
            </a:r>
            <a:r>
              <a:rPr lang="en-AU" sz="1200" dirty="0">
                <a:solidFill>
                  <a:srgbClr val="1F1F1F"/>
                </a:solidFill>
                <a:latin typeface="Menlo" panose="020B0609030804020204" pitchFamily="49" charset="0"/>
              </a:rPr>
              <a:t> chunk </a:t>
            </a:r>
            <a:r>
              <a:rPr lang="en-AU" sz="1200" dirty="0">
                <a:solidFill>
                  <a:srgbClr val="9D00D2"/>
                </a:solidFill>
                <a:latin typeface="Menlo" panose="020B0609030804020204" pitchFamily="49" charset="0"/>
              </a:rPr>
              <a:t>in</a:t>
            </a:r>
            <a:r>
              <a:rPr lang="en-AU" sz="1200" dirty="0">
                <a:solidFill>
                  <a:srgbClr val="1F1F1F"/>
                </a:solidFill>
                <a:latin typeface="Menlo" panose="020B0609030804020204" pitchFamily="49" charset="0"/>
              </a:rPr>
              <a:t> </a:t>
            </a:r>
            <a:r>
              <a:rPr lang="en-AU" sz="1200" dirty="0" err="1">
                <a:solidFill>
                  <a:srgbClr val="0000FF"/>
                </a:solidFill>
                <a:latin typeface="Menlo" panose="020B0609030804020204" pitchFamily="49" charset="0"/>
              </a:rPr>
              <a:t>self</a:t>
            </a:r>
            <a:r>
              <a:rPr lang="en-AU" sz="1200" dirty="0" err="1">
                <a:solidFill>
                  <a:srgbClr val="1F1F1F"/>
                </a:solidFill>
                <a:latin typeface="Menlo" panose="020B0609030804020204" pitchFamily="49" charset="0"/>
              </a:rPr>
              <a:t>.app</a:t>
            </a:r>
            <a:r>
              <a:rPr lang="en-AU" sz="1200" dirty="0">
                <a:solidFill>
                  <a:srgbClr val="1F1F1F"/>
                </a:solidFill>
                <a:latin typeface="Menlo" panose="020B0609030804020204" pitchFamily="49" charset="0"/>
              </a:rPr>
              <a:t>(environ, </a:t>
            </a:r>
            <a:r>
              <a:rPr lang="en-AU" sz="1200" dirty="0" err="1">
                <a:solidFill>
                  <a:srgbClr val="1F1F1F"/>
                </a:solidFill>
                <a:latin typeface="Menlo" panose="020B0609030804020204" pitchFamily="49" charset="0"/>
              </a:rPr>
              <a:t>start_response</a:t>
            </a:r>
            <a:r>
              <a:rPr lang="en-AU" sz="1200" dirty="0">
                <a:solidFill>
                  <a:srgbClr val="1F1F1F"/>
                </a:solidFill>
                <a:latin typeface="Menlo" panose="020B0609030804020204" pitchFamily="49" charset="0"/>
              </a:rPr>
              <a:t>):</a:t>
            </a:r>
          </a:p>
          <a:p>
            <a:r>
              <a:rPr lang="en-AU" sz="1200" dirty="0">
                <a:solidFill>
                  <a:srgbClr val="1F1F1F"/>
                </a:solidFill>
                <a:latin typeface="Menlo" panose="020B0609030804020204" pitchFamily="49" charset="0"/>
              </a:rPr>
              <a:t>            # Send response</a:t>
            </a:r>
            <a:endParaRPr lang="en-AU" sz="1200" dirty="0">
              <a:solidFill>
                <a:srgbClr val="CACACA"/>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52</a:t>
            </a:fld>
            <a:endParaRPr lang="en-US"/>
          </a:p>
        </p:txBody>
      </p:sp>
    </p:spTree>
    <p:extLst>
      <p:ext uri="{BB962C8B-B14F-4D97-AF65-F5344CB8AC3E}">
        <p14:creationId xmlns:p14="http://schemas.microsoft.com/office/powerpoint/2010/main" val="15675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Client for another middleware or your application</a:t>
            </a:r>
          </a:p>
          <a:p>
            <a:pPr lvl="0"/>
            <a:r>
              <a:rPr lang="en-US" dirty="0"/>
              <a:t>Server for an external request or another middleware</a:t>
            </a:r>
            <a:endParaRPr lang="en-GB"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54</a:t>
            </a:fld>
            <a:endParaRPr lang="en-US"/>
          </a:p>
        </p:txBody>
      </p:sp>
    </p:spTree>
    <p:extLst>
      <p:ext uri="{BB962C8B-B14F-4D97-AF65-F5344CB8AC3E}">
        <p14:creationId xmlns:p14="http://schemas.microsoft.com/office/powerpoint/2010/main" val="3939391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have gained insights into the internals of middleware as they apply to WSGI and ASGI applications and go away with a few new neural pathways formed in your brain. Thank you for coming to my talk. I hope you will check out my books and enjoy the rest of your conference!</a:t>
            </a:r>
          </a:p>
        </p:txBody>
      </p:sp>
      <p:sp>
        <p:nvSpPr>
          <p:cNvPr id="4" name="Slide Number Placeholder 3"/>
          <p:cNvSpPr>
            <a:spLocks noGrp="1"/>
          </p:cNvSpPr>
          <p:nvPr>
            <p:ph type="sldNum" sz="quarter" idx="5"/>
          </p:nvPr>
        </p:nvSpPr>
        <p:spPr/>
        <p:txBody>
          <a:bodyPr/>
          <a:lstStyle/>
          <a:p>
            <a:fld id="{E077B1E2-0FF4-C94D-843F-E7F3AC3CC653}" type="slidenum">
              <a:rPr lang="en-US" smtClean="0"/>
              <a:t>56</a:t>
            </a:fld>
            <a:endParaRPr lang="en-US"/>
          </a:p>
        </p:txBody>
      </p:sp>
    </p:spTree>
    <p:extLst>
      <p:ext uri="{BB962C8B-B14F-4D97-AF65-F5344CB8AC3E}">
        <p14:creationId xmlns:p14="http://schemas.microsoft.com/office/powerpoint/2010/main" val="346146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me, you are here because you are curious. Perhaps, you haven’t had the chance to yet peel the layers of the web frameworks you are using and really explore how middleware works. My goal in this talk is to take you through an exploration how middleware works in the context of web applications today. I welcome you to join me as I take you through this what was for me an insightful journey full of ah ha moments – hopefully reproduced with high fidelity. </a:t>
            </a:r>
          </a:p>
          <a:p>
            <a:endParaRPr lang="en-US" dirty="0"/>
          </a:p>
          <a:p>
            <a:r>
              <a:rPr lang="en-US" dirty="0"/>
              <a:t>We start with a very brief history of the origin of term middleware  in computing, then we learn how middleware works in WSGI applications, followed by how middleware works in ASGI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a:t>
            </a:fld>
            <a:endParaRPr lang="en-US"/>
          </a:p>
        </p:txBody>
      </p:sp>
    </p:spTree>
    <p:extLst>
      <p:ext uri="{BB962C8B-B14F-4D97-AF65-F5344CB8AC3E}">
        <p14:creationId xmlns:p14="http://schemas.microsoft.com/office/powerpoint/2010/main" val="2687066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time you have spent in the software world, you may have heard of the term middleware outside of web applications. I remember getting free CDs for BEA </a:t>
            </a:r>
            <a:r>
              <a:rPr lang="en-US" dirty="0" err="1"/>
              <a:t>Weblogic</a:t>
            </a:r>
            <a:r>
              <a:rPr lang="en-US" dirty="0"/>
              <a:t> circa, early 2000s, didn’t do anything with them as far as I recall. The usage of the term can be found ..</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a:t>
            </a:fld>
            <a:endParaRPr lang="en-US"/>
          </a:p>
        </p:txBody>
      </p:sp>
    </p:spTree>
    <p:extLst>
      <p:ext uri="{BB962C8B-B14F-4D97-AF65-F5344CB8AC3E}">
        <p14:creationId xmlns:p14="http://schemas.microsoft.com/office/powerpoint/2010/main" val="295858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Considering a web application consists of one or more API endpoints or views:</a:t>
            </a:r>
          </a:p>
          <a:p>
            <a:pPr marL="0" indent="0">
              <a:buNone/>
            </a:pPr>
            <a:r>
              <a:rPr lang="en-US" i="1" dirty="0"/>
              <a:t>Middleware is code you write to implement functionality that is common across one or more endpoints or views</a:t>
            </a:r>
          </a:p>
          <a:p>
            <a:pPr>
              <a:buFontTx/>
              <a:buChar char="-"/>
            </a:pPr>
            <a:r>
              <a:rPr lang="en-US" dirty="0"/>
              <a:t>Count of page views</a:t>
            </a:r>
          </a:p>
          <a:p>
            <a:pPr>
              <a:buFontTx/>
              <a:buChar char="-"/>
            </a:pPr>
            <a:r>
              <a:rPr lang="en-US" dirty="0"/>
              <a:t>Error handling</a:t>
            </a:r>
          </a:p>
          <a:p>
            <a:pPr>
              <a:buFontTx/>
              <a:buChar char="-"/>
            </a:pPr>
            <a:r>
              <a:rPr lang="en-US" dirty="0"/>
              <a:t>Caching, and many others</a:t>
            </a:r>
          </a:p>
          <a:p>
            <a:pPr marL="0" indent="0">
              <a:buNone/>
            </a:pPr>
            <a:endParaRPr lang="en-US" dirty="0"/>
          </a:p>
          <a:p>
            <a:pPr marL="0" indent="0">
              <a:buNone/>
            </a:pPr>
            <a:endParaRPr lang="en-US" dirty="0"/>
          </a:p>
          <a:p>
            <a:endParaRPr lang="en-US" dirty="0"/>
          </a:p>
          <a:p>
            <a:pPr marL="0" indent="0">
              <a:buNone/>
            </a:pPr>
            <a:endParaRPr lang="en-US" u="sng"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7</a:t>
            </a:fld>
            <a:endParaRPr lang="en-US"/>
          </a:p>
        </p:txBody>
      </p:sp>
    </p:spTree>
    <p:extLst>
      <p:ext uri="{BB962C8B-B14F-4D97-AF65-F5344CB8AC3E}">
        <p14:creationId xmlns:p14="http://schemas.microsoft.com/office/powerpoint/2010/main" val="167653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Irrespective of which WSGI framework you are using, somewhere hidden underneath there is a function like this defined which kickstarts everything in your application. And this function signature is going to be the key for us to better understand WSGI middleware, so you can ignore everything for this part of this talk, except for the function signature.</a:t>
            </a:r>
          </a:p>
        </p:txBody>
      </p:sp>
      <p:sp>
        <p:nvSpPr>
          <p:cNvPr id="4" name="Slide Number Placeholder 3"/>
          <p:cNvSpPr>
            <a:spLocks noGrp="1"/>
          </p:cNvSpPr>
          <p:nvPr>
            <p:ph type="sldNum" sz="quarter" idx="5"/>
          </p:nvPr>
        </p:nvSpPr>
        <p:spPr/>
        <p:txBody>
          <a:bodyPr/>
          <a:lstStyle/>
          <a:p>
            <a:fld id="{E077B1E2-0FF4-C94D-843F-E7F3AC3CC653}" type="slidenum">
              <a:rPr lang="en-US" smtClean="0"/>
              <a:t>9</a:t>
            </a:fld>
            <a:endParaRPr lang="en-US"/>
          </a:p>
        </p:txBody>
      </p:sp>
    </p:spTree>
    <p:extLst>
      <p:ext uri="{BB962C8B-B14F-4D97-AF65-F5344CB8AC3E}">
        <p14:creationId xmlns:p14="http://schemas.microsoft.com/office/powerpoint/2010/main" val="784549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19</a:t>
            </a:fld>
            <a:endParaRPr lang="en-US"/>
          </a:p>
        </p:txBody>
      </p:sp>
    </p:spTree>
    <p:extLst>
      <p:ext uri="{BB962C8B-B14F-4D97-AF65-F5344CB8AC3E}">
        <p14:creationId xmlns:p14="http://schemas.microsoft.com/office/powerpoint/2010/main" val="163138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32</a:t>
            </a:fld>
            <a:endParaRPr lang="en-US"/>
          </a:p>
        </p:txBody>
      </p:sp>
    </p:spTree>
    <p:extLst>
      <p:ext uri="{BB962C8B-B14F-4D97-AF65-F5344CB8AC3E}">
        <p14:creationId xmlns:p14="http://schemas.microsoft.com/office/powerpoint/2010/main" val="391640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34</a:t>
            </a:fld>
            <a:endParaRPr lang="en-US"/>
          </a:p>
        </p:txBody>
      </p:sp>
    </p:spTree>
    <p:extLst>
      <p:ext uri="{BB962C8B-B14F-4D97-AF65-F5344CB8AC3E}">
        <p14:creationId xmlns:p14="http://schemas.microsoft.com/office/powerpoint/2010/main" val="3140670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remember this is the foundation for </a:t>
            </a:r>
            <a:r>
              <a:rPr lang="en-US" dirty="0" err="1"/>
              <a:t>FastAPI</a:t>
            </a:r>
            <a:r>
              <a:rPr lang="en-US" dirty="0"/>
              <a:t> or </a:t>
            </a:r>
            <a:r>
              <a:rPr lang="en-US" dirty="0" err="1"/>
              <a:t>Starlette</a:t>
            </a:r>
            <a:r>
              <a:rPr lang="en-US" dirty="0"/>
              <a:t> or any ASGI frameworks, so I want you to keep the function signature in mind here.</a:t>
            </a:r>
          </a:p>
        </p:txBody>
      </p:sp>
      <p:sp>
        <p:nvSpPr>
          <p:cNvPr id="4" name="Slide Number Placeholder 3"/>
          <p:cNvSpPr>
            <a:spLocks noGrp="1"/>
          </p:cNvSpPr>
          <p:nvPr>
            <p:ph type="sldNum" sz="quarter" idx="5"/>
          </p:nvPr>
        </p:nvSpPr>
        <p:spPr/>
        <p:txBody>
          <a:bodyPr/>
          <a:lstStyle/>
          <a:p>
            <a:fld id="{E077B1E2-0FF4-C94D-843F-E7F3AC3CC653}" type="slidenum">
              <a:rPr lang="en-US" smtClean="0"/>
              <a:t>36</a:t>
            </a:fld>
            <a:endParaRPr lang="en-US"/>
          </a:p>
        </p:txBody>
      </p:sp>
    </p:spTree>
    <p:extLst>
      <p:ext uri="{BB962C8B-B14F-4D97-AF65-F5344CB8AC3E}">
        <p14:creationId xmlns:p14="http://schemas.microsoft.com/office/powerpoint/2010/main" val="846281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F052-30CA-A63B-A000-5B7A49017C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2FF062-0879-4FE6-E9E8-F66B37A13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099823-D02E-8278-89C7-C1D931CC25FB}"/>
              </a:ext>
            </a:extLst>
          </p:cNvPr>
          <p:cNvSpPr>
            <a:spLocks noGrp="1"/>
          </p:cNvSpPr>
          <p:nvPr>
            <p:ph type="dt" sz="half" idx="10"/>
          </p:nvPr>
        </p:nvSpPr>
        <p:spPr/>
        <p:txBody>
          <a:bodyPr/>
          <a:lstStyle/>
          <a:p>
            <a:fld id="{02AC24A9-CCB6-4F8D-B8DB-C2F3692CFA5A}" type="datetimeFigureOut">
              <a:rPr lang="en-US" smtClean="0"/>
              <a:t>4/27/22</a:t>
            </a:fld>
            <a:endParaRPr lang="en-US" dirty="0"/>
          </a:p>
        </p:txBody>
      </p:sp>
      <p:sp>
        <p:nvSpPr>
          <p:cNvPr id="5" name="Footer Placeholder 4">
            <a:extLst>
              <a:ext uri="{FF2B5EF4-FFF2-40B4-BE49-F238E27FC236}">
                <a16:creationId xmlns:a16="http://schemas.microsoft.com/office/drawing/2014/main" id="{35749327-73C3-6B86-9A8E-135821BCB8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5E6C3E-1CA1-D667-BC85-67D18CB2DC64}"/>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224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FFFD-D5B5-70E9-B25D-9A16C5402F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5D3FBC-D3AB-0430-919D-9E819096A3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76233C-D71F-0DAC-1459-30F7B465FAFA}"/>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5" name="Footer Placeholder 4">
            <a:extLst>
              <a:ext uri="{FF2B5EF4-FFF2-40B4-BE49-F238E27FC236}">
                <a16:creationId xmlns:a16="http://schemas.microsoft.com/office/drawing/2014/main" id="{157A737D-FA10-B13C-30D0-2884CE2DC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4B2EF-470D-2A0A-DCD0-24B04527EF7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2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F3ED7-772C-AB52-CB17-E9F83D7FCB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AEE94B-0F7C-3EB9-640F-81C5CBBF48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73CD2-09D4-6598-BAEE-E4A4E45E8854}"/>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5" name="Footer Placeholder 4">
            <a:extLst>
              <a:ext uri="{FF2B5EF4-FFF2-40B4-BE49-F238E27FC236}">
                <a16:creationId xmlns:a16="http://schemas.microsoft.com/office/drawing/2014/main" id="{76F79A1D-6DA0-47E3-AE1E-1F11F7BD5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DEADF-DFCD-3E28-60F7-BBB790FC2A5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462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99C-FB43-8AB3-A54C-1B4A6ACBC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CE7DB0-FE6E-C063-E285-59DA1C2F30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8D5BA4-046E-44D5-0E8C-4404E428C09E}"/>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5" name="Footer Placeholder 4">
            <a:extLst>
              <a:ext uri="{FF2B5EF4-FFF2-40B4-BE49-F238E27FC236}">
                <a16:creationId xmlns:a16="http://schemas.microsoft.com/office/drawing/2014/main" id="{1909E51F-8BAC-B195-8130-FC8CE4580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2BAB4-1298-2392-6346-04996F73E5A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5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245C-79EA-C012-5F05-516ECA097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2519B1-5BE0-AE9D-374F-73539069A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B8DBAD-5BE6-6302-F2AA-962FE131CCF2}"/>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5" name="Footer Placeholder 4">
            <a:extLst>
              <a:ext uri="{FF2B5EF4-FFF2-40B4-BE49-F238E27FC236}">
                <a16:creationId xmlns:a16="http://schemas.microsoft.com/office/drawing/2014/main" id="{12B6C3D7-1AA2-1DB7-F635-CE03C2DD3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582FA-62B5-B306-0624-C270FF68741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8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EB3-56BA-74CD-4287-0D8928C33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BF50E5-4A8A-D849-5F44-BD9E7D5BDD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4C3174-E694-E295-975D-3EFB767237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3EED8C-BC9D-89C6-85DA-F8301D5A44CE}"/>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6" name="Footer Placeholder 5">
            <a:extLst>
              <a:ext uri="{FF2B5EF4-FFF2-40B4-BE49-F238E27FC236}">
                <a16:creationId xmlns:a16="http://schemas.microsoft.com/office/drawing/2014/main" id="{03BF65E4-D280-A810-5DC6-8CED28EF2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02FD5-8A12-35FF-CFD4-7D952FA26C8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6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BB7-437F-C84A-78E4-3602A6E847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821A1B-2351-3257-C6D4-AF435527B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8928EF-DD19-1435-DF61-CF1C8CB02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646FCB-492B-16F7-E4F2-B7D6BA472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5EE28-6353-CF39-DF67-FC442A1D2E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EC9B14-5790-F3AD-4F95-D9D174F4EF34}"/>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8" name="Footer Placeholder 7">
            <a:extLst>
              <a:ext uri="{FF2B5EF4-FFF2-40B4-BE49-F238E27FC236}">
                <a16:creationId xmlns:a16="http://schemas.microsoft.com/office/drawing/2014/main" id="{DED9E297-267B-F63D-0D64-91F47CF9B1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952F3C-A7D6-C138-3EE9-4EF2AF1606B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732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43E4-8BAE-F90D-0A01-C10C127C4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95EB07-3DCA-E72F-B1BD-1FF825FD5BAC}"/>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4" name="Footer Placeholder 3">
            <a:extLst>
              <a:ext uri="{FF2B5EF4-FFF2-40B4-BE49-F238E27FC236}">
                <a16:creationId xmlns:a16="http://schemas.microsoft.com/office/drawing/2014/main" id="{595E12CA-AFEF-15FC-D513-396E81ADB6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9AAC4-C72E-B1F1-2400-B78598FF486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1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3DAC2-17A6-BDF7-8BE8-E848FF95A72D}"/>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3" name="Footer Placeholder 2">
            <a:extLst>
              <a:ext uri="{FF2B5EF4-FFF2-40B4-BE49-F238E27FC236}">
                <a16:creationId xmlns:a16="http://schemas.microsoft.com/office/drawing/2014/main" id="{72F2E078-A68A-BBF7-F509-6F07D60F8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06356D-4229-8F64-BA67-9685CBCB17B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F15-E2AF-BF5A-9790-D9C2AD972B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EC95E8B-8CD1-9E17-FF65-7FCBD337B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958F87-AC7B-4A0E-4C0B-2BA8E4BE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C07CF8-A909-CCDF-C931-660A75C1A431}"/>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6" name="Footer Placeholder 5">
            <a:extLst>
              <a:ext uri="{FF2B5EF4-FFF2-40B4-BE49-F238E27FC236}">
                <a16:creationId xmlns:a16="http://schemas.microsoft.com/office/drawing/2014/main" id="{AF189CAF-87CC-AB91-292B-E6B15D38B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E0D04-206F-1C92-F43B-22238327AEB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207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56EF-FF56-04B7-961F-DE1A6544F4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AB6CEE-EA41-CF85-F906-E9FF6235F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E2C44-DFEC-565A-A369-324D1B51C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9C0182-1205-386E-557F-3768D48EDC47}"/>
              </a:ext>
            </a:extLst>
          </p:cNvPr>
          <p:cNvSpPr>
            <a:spLocks noGrp="1"/>
          </p:cNvSpPr>
          <p:nvPr>
            <p:ph type="dt" sz="half" idx="10"/>
          </p:nvPr>
        </p:nvSpPr>
        <p:spPr/>
        <p:txBody>
          <a:bodyPr/>
          <a:lstStyle/>
          <a:p>
            <a:fld id="{02AC24A9-CCB6-4F8D-B8DB-C2F3692CFA5A}" type="datetimeFigureOut">
              <a:rPr lang="en-US" smtClean="0"/>
              <a:t>4/27/22</a:t>
            </a:fld>
            <a:endParaRPr lang="en-US"/>
          </a:p>
        </p:txBody>
      </p:sp>
      <p:sp>
        <p:nvSpPr>
          <p:cNvPr id="6" name="Footer Placeholder 5">
            <a:extLst>
              <a:ext uri="{FF2B5EF4-FFF2-40B4-BE49-F238E27FC236}">
                <a16:creationId xmlns:a16="http://schemas.microsoft.com/office/drawing/2014/main" id="{FAC4BEB3-293B-E9A2-1ECA-7CE2B2533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55674-0630-8918-F9BB-8DFB24455B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06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E9173-F4DA-279F-FFF8-2BF756226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80923E-0B06-F464-2D75-BCE4FC06A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F0C98E-D9DF-9268-05F8-CF5E33D8A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4/27/22</a:t>
            </a:fld>
            <a:endParaRPr lang="en-US"/>
          </a:p>
        </p:txBody>
      </p:sp>
      <p:sp>
        <p:nvSpPr>
          <p:cNvPr id="5" name="Footer Placeholder 4">
            <a:extLst>
              <a:ext uri="{FF2B5EF4-FFF2-40B4-BE49-F238E27FC236}">
                <a16:creationId xmlns:a16="http://schemas.microsoft.com/office/drawing/2014/main" id="{ACD9482F-D993-75A2-4818-AAB9B1CF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1F12FF-70C1-FD98-A748-85D4228AD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474643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chorand.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opentelemetry-python-contrib.readthedocs.io/en/latest/instrumentation/flask/flask.html"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djangoproject.com/en/4.0/ref/middlewar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chorand.me/talk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s://fastapi.tiangolo.com/advanced/middlewar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chorand.me/" TargetMode="External"/><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ingmathwithpython.github.io/" TargetMode="External"/><Relationship Id="rId5" Type="http://schemas.openxmlformats.org/officeDocument/2006/relationships/hyperlink" Target="https://practicalgobook.net/" TargetMode="External"/><Relationship Id="rId4" Type="http://schemas.openxmlformats.org/officeDocument/2006/relationships/hyperlink" Target="mailto:mail@echorand.m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eb.archive.org/web/20191008011715/https:/be.groovie.org/2005/10/07/wsgi_and_wsgi_middleware_is_easy.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2E1B-AD96-8546-B3EC-D8EA44074EA5}"/>
              </a:ext>
            </a:extLst>
          </p:cNvPr>
          <p:cNvSpPr>
            <a:spLocks noGrp="1"/>
          </p:cNvSpPr>
          <p:nvPr>
            <p:ph type="ctrTitle"/>
          </p:nvPr>
        </p:nvSpPr>
        <p:spPr>
          <a:xfrm>
            <a:off x="489098" y="1106034"/>
            <a:ext cx="5019074" cy="3204134"/>
          </a:xfrm>
        </p:spPr>
        <p:txBody>
          <a:bodyPr vert="horz" lIns="91440" tIns="45720" rIns="91440" bIns="45720" rtlCol="0" anchor="b">
            <a:normAutofit/>
          </a:bodyPr>
          <a:lstStyle/>
          <a:p>
            <a:r>
              <a:rPr lang="en-US" sz="5400" dirty="0"/>
              <a:t>Shared Functionality using Middleware</a:t>
            </a:r>
          </a:p>
        </p:txBody>
      </p:sp>
      <p:sp>
        <p:nvSpPr>
          <p:cNvPr id="3" name="Subtitle 2">
            <a:extLst>
              <a:ext uri="{FF2B5EF4-FFF2-40B4-BE49-F238E27FC236}">
                <a16:creationId xmlns:a16="http://schemas.microsoft.com/office/drawing/2014/main" id="{F5861C5F-E4A4-8B4F-901A-F185EAFFBE57}"/>
              </a:ext>
            </a:extLst>
          </p:cNvPr>
          <p:cNvSpPr>
            <a:spLocks noGrp="1"/>
          </p:cNvSpPr>
          <p:nvPr>
            <p:ph type="subTitle" idx="1"/>
          </p:nvPr>
        </p:nvSpPr>
        <p:spPr>
          <a:xfrm>
            <a:off x="494124" y="4872922"/>
            <a:ext cx="5013698" cy="1208141"/>
          </a:xfrm>
        </p:spPr>
        <p:txBody>
          <a:bodyPr vert="horz" lIns="91440" tIns="45720" rIns="91440" bIns="45720" rtlCol="0">
            <a:normAutofit/>
          </a:bodyPr>
          <a:lstStyle/>
          <a:p>
            <a:r>
              <a:rPr lang="en-US" dirty="0"/>
              <a:t>In your WSGI and ASGI applications</a:t>
            </a:r>
          </a:p>
        </p:txBody>
      </p:sp>
      <p:pic>
        <p:nvPicPr>
          <p:cNvPr id="7" name="Picture 6" descr="PyCON US 2022 Logo">
            <a:extLst>
              <a:ext uri="{FF2B5EF4-FFF2-40B4-BE49-F238E27FC236}">
                <a16:creationId xmlns:a16="http://schemas.microsoft.com/office/drawing/2014/main" id="{1D7FA57B-636B-69F1-DF24-05CF67B1A2AF}"/>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94071" y="4115521"/>
            <a:ext cx="4708833" cy="1612775"/>
          </a:xfrm>
          <a:prstGeom prst="rect">
            <a:avLst/>
          </a:prstGeom>
        </p:spPr>
      </p:pic>
      <p:sp>
        <p:nvSpPr>
          <p:cNvPr id="5" name="TextBox 4">
            <a:extLst>
              <a:ext uri="{FF2B5EF4-FFF2-40B4-BE49-F238E27FC236}">
                <a16:creationId xmlns:a16="http://schemas.microsoft.com/office/drawing/2014/main" id="{BB74AC48-6A66-0840-91E9-56212A3EF951}"/>
              </a:ext>
            </a:extLst>
          </p:cNvPr>
          <p:cNvSpPr txBox="1"/>
          <p:nvPr/>
        </p:nvSpPr>
        <p:spPr>
          <a:xfrm>
            <a:off x="7091989" y="1846976"/>
            <a:ext cx="4343390" cy="1723549"/>
          </a:xfrm>
          <a:prstGeom prst="rect">
            <a:avLst/>
          </a:prstGeom>
          <a:noFill/>
        </p:spPr>
        <p:txBody>
          <a:bodyPr wrap="square" rtlCol="0">
            <a:spAutoFit/>
          </a:bodyPr>
          <a:lstStyle/>
          <a:p>
            <a:pPr>
              <a:spcAft>
                <a:spcPts val="600"/>
              </a:spcAft>
            </a:pPr>
            <a:r>
              <a:rPr lang="en-US" sz="3200" dirty="0"/>
              <a:t>Amit Saha</a:t>
            </a:r>
            <a:endParaRPr lang="en-US" sz="3200"/>
          </a:p>
          <a:p>
            <a:pPr>
              <a:spcAft>
                <a:spcPts val="600"/>
              </a:spcAft>
            </a:pPr>
            <a:endParaRPr lang="en-US" sz="3200"/>
          </a:p>
          <a:p>
            <a:pPr>
              <a:spcAft>
                <a:spcPts val="600"/>
              </a:spcAft>
            </a:pPr>
            <a:r>
              <a:rPr lang="en-US" sz="3200" dirty="0">
                <a:hlinkClick r:id="rId4"/>
              </a:rPr>
              <a:t>https://echorand.me</a:t>
            </a:r>
            <a:r>
              <a:rPr lang="en-US" sz="3200" dirty="0"/>
              <a:t> </a:t>
            </a:r>
            <a:endParaRPr lang="en-US" sz="3200"/>
          </a:p>
        </p:txBody>
      </p:sp>
    </p:spTree>
    <p:extLst>
      <p:ext uri="{BB962C8B-B14F-4D97-AF65-F5344CB8AC3E}">
        <p14:creationId xmlns:p14="http://schemas.microsoft.com/office/powerpoint/2010/main" val="307344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838200" y="-165548"/>
            <a:ext cx="10515600" cy="1325563"/>
          </a:xfrm>
        </p:spPr>
        <p:txBody>
          <a:bodyPr vert="horz" lIns="91440" tIns="45720" rIns="91440" bIns="45720" rtlCol="0" anchor="ctr">
            <a:normAutofit/>
          </a:bodyPr>
          <a:lstStyle/>
          <a:p>
            <a:r>
              <a:rPr lang="en-US" sz="3600" b="1" dirty="0"/>
              <a:t>A WSGI middleware</a:t>
            </a:r>
          </a:p>
        </p:txBody>
      </p:sp>
      <p:sp>
        <p:nvSpPr>
          <p:cNvPr id="5" name="TextBox 4">
            <a:extLst>
              <a:ext uri="{FF2B5EF4-FFF2-40B4-BE49-F238E27FC236}">
                <a16:creationId xmlns:a16="http://schemas.microsoft.com/office/drawing/2014/main" id="{D0AFAC3A-36B3-0640-2A3A-220791AB1DA7}"/>
              </a:ext>
            </a:extLst>
          </p:cNvPr>
          <p:cNvSpPr txBox="1"/>
          <p:nvPr/>
        </p:nvSpPr>
        <p:spPr>
          <a:xfrm>
            <a:off x="838200" y="1442480"/>
            <a:ext cx="11353800" cy="4154984"/>
          </a:xfrm>
          <a:prstGeom prst="rect">
            <a:avLst/>
          </a:prstGeom>
          <a:noFill/>
        </p:spPr>
        <p:txBody>
          <a:bodyPr wrap="square">
            <a:spAutoFit/>
          </a:bodyPr>
          <a:lstStyle/>
          <a:p>
            <a:r>
              <a:rPr lang="en-AU" sz="2400" dirty="0">
                <a:solidFill>
                  <a:srgbClr val="0000FF"/>
                </a:solidFill>
                <a:effectLst/>
                <a:latin typeface="Menlo" panose="020B0609030804020204" pitchFamily="49" charset="0"/>
              </a:rPr>
              <a:t>class</a:t>
            </a:r>
            <a:r>
              <a:rPr lang="en-AU" sz="2400" dirty="0">
                <a:solidFill>
                  <a:srgbClr val="1F1F1F"/>
                </a:solidFill>
                <a:effectLst/>
                <a:latin typeface="Menlo" panose="020B0609030804020204" pitchFamily="49" charset="0"/>
              </a:rPr>
              <a:t> </a:t>
            </a:r>
            <a:r>
              <a:rPr lang="en-AU" sz="2400" dirty="0" err="1">
                <a:solidFill>
                  <a:srgbClr val="206C87"/>
                </a:solidFill>
                <a:effectLst/>
                <a:latin typeface="Menlo" panose="020B0609030804020204" pitchFamily="49" charset="0"/>
              </a:rPr>
              <a:t>MyExceptionProcessor</a:t>
            </a:r>
            <a:r>
              <a:rPr lang="en-AU" sz="2400" dirty="0">
                <a:solidFill>
                  <a:srgbClr val="1F1F1F"/>
                </a:solidFill>
                <a:effectLst/>
                <a:latin typeface="Menlo" panose="020B0609030804020204" pitchFamily="49" charset="0"/>
              </a:rPr>
              <a:t>:</a:t>
            </a:r>
            <a:endParaRPr lang="en-AU" sz="2400" dirty="0">
              <a:solidFill>
                <a:srgbClr val="206C87"/>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__</a:t>
            </a:r>
            <a:r>
              <a:rPr lang="en-AU" sz="2400" dirty="0" err="1">
                <a:solidFill>
                  <a:srgbClr val="654C1D"/>
                </a:solidFill>
                <a:effectLst/>
                <a:latin typeface="Menlo" panose="020B0609030804020204" pitchFamily="49" charset="0"/>
              </a:rPr>
              <a:t>init</a:t>
            </a:r>
            <a:r>
              <a:rPr lang="en-AU" sz="2400" dirty="0">
                <a:solidFill>
                  <a:srgbClr val="654C1D"/>
                </a:solidFill>
                <a:effectLst/>
                <a:latin typeface="Menlo" panose="020B0609030804020204" pitchFamily="49" charset="0"/>
              </a:rPr>
              <a:t>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wsgi_app</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 = </a:t>
            </a:r>
            <a:r>
              <a:rPr lang="en-AU" sz="2400" dirty="0" err="1">
                <a:solidFill>
                  <a:srgbClr val="1F1F1F"/>
                </a:solidFill>
                <a:effectLst/>
                <a:latin typeface="Menlo" panose="020B0609030804020204" pitchFamily="49" charset="0"/>
              </a:rPr>
              <a:t>wsgi_app</a:t>
            </a:r>
            <a:endParaRPr lang="en-AU" sz="2400" dirty="0">
              <a:solidFill>
                <a:srgbClr val="1F1F1F"/>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a:solidFill>
                  <a:srgbClr val="654C1D"/>
                </a:solidFill>
                <a:effectLst/>
                <a:latin typeface="Menlo" panose="020B0609030804020204" pitchFamily="49" charset="0"/>
              </a:rPr>
              <a:t>__call__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try</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(environ,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except</a:t>
            </a:r>
            <a:r>
              <a:rPr lang="en-AU" sz="2400" dirty="0">
                <a:solidFill>
                  <a:srgbClr val="1F1F1F"/>
                </a:solidFill>
                <a:effectLst/>
                <a:latin typeface="Menlo" panose="020B0609030804020204" pitchFamily="49" charset="0"/>
              </a:rPr>
              <a:t> </a:t>
            </a:r>
            <a:r>
              <a:rPr lang="en-AU" sz="2400" dirty="0">
                <a:solidFill>
                  <a:srgbClr val="206C87"/>
                </a:solidFill>
                <a:effectLst/>
                <a:latin typeface="Menlo" panose="020B0609030804020204" pitchFamily="49" charset="0"/>
              </a:rPr>
              <a:t>Exception</a:t>
            </a:r>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as</a:t>
            </a:r>
            <a:r>
              <a:rPr lang="en-AU" sz="2400" dirty="0">
                <a:solidFill>
                  <a:srgbClr val="1F1F1F"/>
                </a:solidFill>
                <a:effectLst/>
                <a:latin typeface="Menlo" panose="020B0609030804020204" pitchFamily="49" charset="0"/>
              </a:rPr>
              <a:t> e:</a:t>
            </a:r>
          </a:p>
          <a:p>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0000FF"/>
                </a:solidFill>
                <a:effectLst/>
                <a:latin typeface="Menlo" panose="020B0609030804020204" pitchFamily="49" charset="0"/>
              </a:rPr>
              <a:t>b</a:t>
            </a:r>
            <a:r>
              <a:rPr lang="en-AU" sz="2400" dirty="0" err="1">
                <a:solidFill>
                  <a:srgbClr val="900112"/>
                </a:solidFill>
                <a:effectLst/>
                <a:latin typeface="Menlo" panose="020B0609030804020204" pitchFamily="49" charset="0"/>
              </a:rPr>
              <a:t>'An</a:t>
            </a:r>
            <a:r>
              <a:rPr lang="en-AU" sz="2400" dirty="0">
                <a:solidFill>
                  <a:srgbClr val="900112"/>
                </a:solidFill>
                <a:effectLst/>
                <a:latin typeface="Menlo" panose="020B0609030804020204" pitchFamily="49" charset="0"/>
              </a:rPr>
              <a:t> error </a:t>
            </a:r>
            <a:r>
              <a:rPr lang="en-AU" sz="2400" dirty="0" err="1">
                <a:solidFill>
                  <a:srgbClr val="900112"/>
                </a:solidFill>
                <a:effectLst/>
                <a:latin typeface="Menlo" panose="020B0609030804020204" pitchFamily="49" charset="0"/>
              </a:rPr>
              <a:t>occured</a:t>
            </a:r>
            <a:r>
              <a:rPr lang="en-AU" sz="2400" dirty="0">
                <a:solidFill>
                  <a:srgbClr val="900112"/>
                </a:solidFill>
                <a:effectLst/>
                <a:latin typeface="Menlo" panose="020B0609030804020204" pitchFamily="49" charset="0"/>
              </a:rPr>
              <a:t>!</a:t>
            </a:r>
            <a:r>
              <a:rPr lang="en-AU" sz="2400" dirty="0">
                <a:solidFill>
                  <a:srgbClr val="E60006"/>
                </a:solidFill>
                <a:effectLst/>
                <a:latin typeface="Menlo" panose="020B0609030804020204" pitchFamily="49" charset="0"/>
              </a:rPr>
              <a:t>\n</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p>
        </p:txBody>
      </p:sp>
    </p:spTree>
    <p:extLst>
      <p:ext uri="{BB962C8B-B14F-4D97-AF65-F5344CB8AC3E}">
        <p14:creationId xmlns:p14="http://schemas.microsoft.com/office/powerpoint/2010/main" val="421792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WSGI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effectLst/>
                <a:latin typeface="Menlo" panose="020B0609030804020204" pitchFamily="49" charset="0"/>
              </a:rPr>
              <a:t>app = </a:t>
            </a:r>
            <a:r>
              <a:rPr lang="en-AU" sz="2800" dirty="0" err="1">
                <a:solidFill>
                  <a:srgbClr val="1F1F1F"/>
                </a:solidFill>
                <a:effectLst/>
                <a:latin typeface="Menlo" panose="020B0609030804020204" pitchFamily="49" charset="0"/>
              </a:rPr>
              <a:t>MyExceptionProcessor</a:t>
            </a:r>
            <a:r>
              <a:rPr lang="en-AU" sz="2800" dirty="0">
                <a:solidFill>
                  <a:srgbClr val="1F1F1F"/>
                </a:solidFill>
                <a:effectLst/>
                <a:latin typeface="Menlo" panose="020B0609030804020204" pitchFamily="49" charset="0"/>
              </a:rPr>
              <a:t>(</a:t>
            </a:r>
            <a:r>
              <a:rPr lang="en-AU" sz="2800" dirty="0" err="1">
                <a:solidFill>
                  <a:srgbClr val="1F1F1F"/>
                </a:solidFill>
                <a:effectLst/>
                <a:latin typeface="Menlo" panose="020B0609030804020204" pitchFamily="49" charset="0"/>
              </a:rPr>
              <a:t>simple_handler</a:t>
            </a:r>
            <a:r>
              <a:rPr lang="en-AU" sz="2800" dirty="0">
                <a:solidFill>
                  <a:srgbClr val="1F1F1F"/>
                </a:solidFill>
                <a:effectLst/>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724300" y="3684731"/>
            <a:ext cx="11788542" cy="2339102"/>
          </a:xfrm>
          <a:prstGeom prst="rect">
            <a:avLst/>
          </a:prstGeom>
          <a:noFill/>
        </p:spPr>
        <p:txBody>
          <a:bodyPr wrap="square">
            <a:spAutoFit/>
          </a:bodyPr>
          <a:lstStyle/>
          <a:p>
            <a:r>
              <a:rPr lang="en-AU" sz="2800" dirty="0">
                <a:latin typeface="Menlo" panose="020B0609030804020204" pitchFamily="49" charset="0"/>
              </a:rPr>
              <a:t>$ </a:t>
            </a:r>
            <a:r>
              <a:rPr lang="en-AU" sz="2800" dirty="0" err="1">
                <a:latin typeface="Menlo" panose="020B0609030804020204" pitchFamily="49" charset="0"/>
              </a:rPr>
              <a:t>gunicorn</a:t>
            </a:r>
            <a:r>
              <a:rPr lang="en-AU" sz="2800" dirty="0">
                <a:latin typeface="Menlo" panose="020B0609030804020204" pitchFamily="49" charset="0"/>
              </a:rPr>
              <a:t> </a:t>
            </a:r>
            <a:r>
              <a:rPr lang="en-AU" sz="2800" dirty="0" err="1">
                <a:latin typeface="Menlo" panose="020B0609030804020204" pitchFamily="49" charset="0"/>
              </a:rPr>
              <a:t>app:app</a:t>
            </a:r>
            <a:endParaRPr lang="en-AU" sz="2800" dirty="0">
              <a:latin typeface="Menlo" panose="020B0609030804020204" pitchFamily="49" charset="0"/>
            </a:endParaRPr>
          </a:p>
          <a:p>
            <a:r>
              <a:rPr lang="en-AU" dirty="0">
                <a:latin typeface="Monaco" pitchFamily="2" charset="77"/>
              </a:rPr>
              <a:t>[2022-04-26 09:40:27 +1000] [72117] [INFO] Starting </a:t>
            </a:r>
            <a:r>
              <a:rPr lang="en-AU" dirty="0" err="1">
                <a:latin typeface="Monaco" pitchFamily="2" charset="77"/>
              </a:rPr>
              <a:t>gunicorn</a:t>
            </a:r>
            <a:r>
              <a:rPr lang="en-AU" dirty="0">
                <a:latin typeface="Monaco" pitchFamily="2" charset="77"/>
              </a:rPr>
              <a:t> 20.1.0</a:t>
            </a:r>
          </a:p>
          <a:p>
            <a:r>
              <a:rPr lang="en-AU" dirty="0">
                <a:latin typeface="Monaco" pitchFamily="2" charset="77"/>
              </a:rPr>
              <a:t>[2022-04-26 09:40:27 +1000] [72117] [INFO] Listening at: http://127.0.0.1:8000 (72117)</a:t>
            </a:r>
          </a:p>
          <a:p>
            <a:r>
              <a:rPr lang="en-AU" dirty="0">
                <a:latin typeface="Monaco" pitchFamily="2" charset="77"/>
              </a:rPr>
              <a:t>[2022-04-26 09:40:27 +1000] [72117] [INFO] Using worker: sync</a:t>
            </a:r>
          </a:p>
          <a:p>
            <a:r>
              <a:rPr lang="en-AU" dirty="0">
                <a:latin typeface="Monaco" pitchFamily="2" charset="77"/>
              </a:rPr>
              <a:t>[2022-04-26 09:40:27 +1000] [72119] [INFO] Booting worker with </a:t>
            </a:r>
            <a:r>
              <a:rPr lang="en-AU" dirty="0" err="1">
                <a:latin typeface="Monaco" pitchFamily="2" charset="77"/>
              </a:rPr>
              <a:t>pid</a:t>
            </a:r>
            <a:r>
              <a:rPr lang="en-AU" dirty="0">
                <a:latin typeface="Monaco" pitchFamily="2" charset="77"/>
              </a:rPr>
              <a:t>: 72119</a:t>
            </a:r>
            <a:endParaRPr lang="en-AU" sz="2800" dirty="0">
              <a:latin typeface="Monaco" pitchFamily="2" charset="77"/>
            </a:endParaRPr>
          </a:p>
          <a:p>
            <a:endParaRPr lang="en-AU" sz="2800" dirty="0">
              <a:effectLst/>
              <a:latin typeface="Menlo" panose="020B0609030804020204" pitchFamily="49" charset="0"/>
            </a:endParaRPr>
          </a:p>
        </p:txBody>
      </p:sp>
    </p:spTree>
    <p:extLst>
      <p:ext uri="{BB962C8B-B14F-4D97-AF65-F5344CB8AC3E}">
        <p14:creationId xmlns:p14="http://schemas.microsoft.com/office/powerpoint/2010/main" val="395187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B8AF-26CD-A9DF-CE84-AD39239B603F}"/>
              </a:ext>
            </a:extLst>
          </p:cNvPr>
          <p:cNvSpPr>
            <a:spLocks noGrp="1"/>
          </p:cNvSpPr>
          <p:nvPr>
            <p:ph type="title"/>
          </p:nvPr>
        </p:nvSpPr>
        <p:spPr/>
        <p:txBody>
          <a:bodyPr>
            <a:normAutofit/>
          </a:bodyPr>
          <a:lstStyle/>
          <a:p>
            <a:r>
              <a:rPr lang="en-US" dirty="0"/>
              <a:t>Response showing the processed exception</a:t>
            </a:r>
          </a:p>
        </p:txBody>
      </p:sp>
      <p:sp>
        <p:nvSpPr>
          <p:cNvPr id="12" name="TextBox 11">
            <a:extLst>
              <a:ext uri="{FF2B5EF4-FFF2-40B4-BE49-F238E27FC236}">
                <a16:creationId xmlns:a16="http://schemas.microsoft.com/office/drawing/2014/main" id="{E9150245-8DF1-61D8-1C69-17BB4EACEAA7}"/>
              </a:ext>
            </a:extLst>
          </p:cNvPr>
          <p:cNvSpPr txBox="1"/>
          <p:nvPr/>
        </p:nvSpPr>
        <p:spPr>
          <a:xfrm>
            <a:off x="838200" y="2090172"/>
            <a:ext cx="10515600" cy="2677656"/>
          </a:xfrm>
          <a:prstGeom prst="rect">
            <a:avLst/>
          </a:prstGeom>
          <a:solidFill>
            <a:schemeClr val="bg1"/>
          </a:solidFill>
        </p:spPr>
        <p:txBody>
          <a:bodyPr wrap="square">
            <a:spAutoFit/>
          </a:bodyPr>
          <a:lstStyle/>
          <a:p>
            <a:r>
              <a:rPr lang="en-AU" sz="2400" dirty="0">
                <a:latin typeface="Monaco" pitchFamily="2" charset="77"/>
              </a:rPr>
              <a:t>$</a:t>
            </a:r>
            <a:r>
              <a:rPr lang="en-AU" sz="2400" dirty="0">
                <a:effectLst/>
                <a:latin typeface="Monaco" pitchFamily="2" charset="77"/>
              </a:rPr>
              <a:t> curl -v http://localhost:8000</a:t>
            </a:r>
          </a:p>
          <a:p>
            <a:r>
              <a:rPr lang="en-AU" sz="2400" dirty="0">
                <a:effectLst/>
                <a:latin typeface="Monaco" pitchFamily="2" charset="77"/>
              </a:rPr>
              <a:t>..</a:t>
            </a:r>
          </a:p>
          <a:p>
            <a:r>
              <a:rPr lang="en-AU" sz="2400" dirty="0">
                <a:effectLst/>
                <a:latin typeface="Monaco" pitchFamily="2" charset="77"/>
              </a:rPr>
              <a:t>&lt; HTTP/1.0 500 Something Went Wrong</a:t>
            </a:r>
          </a:p>
          <a:p>
            <a:r>
              <a:rPr lang="en-AU" sz="2400" dirty="0">
                <a:effectLst/>
                <a:latin typeface="Monaco" pitchFamily="2" charset="77"/>
              </a:rPr>
              <a:t>..</a:t>
            </a:r>
          </a:p>
          <a:p>
            <a:r>
              <a:rPr lang="en-AU" sz="2400" dirty="0">
                <a:effectLst/>
                <a:latin typeface="Monaco" pitchFamily="2" charset="77"/>
              </a:rPr>
              <a:t>&lt; </a:t>
            </a:r>
            <a:r>
              <a:rPr lang="en-AU" sz="2400" dirty="0">
                <a:effectLst/>
                <a:highlight>
                  <a:srgbClr val="FFFF00"/>
                </a:highlight>
                <a:latin typeface="Monaco" pitchFamily="2" charset="77"/>
              </a:rPr>
              <a:t>X-Error-Processed: Handled</a:t>
            </a:r>
          </a:p>
          <a:p>
            <a:r>
              <a:rPr lang="en-AU" sz="2400" dirty="0">
                <a:effectLst/>
                <a:latin typeface="Monaco" pitchFamily="2" charset="77"/>
              </a:rPr>
              <a:t>&lt; </a:t>
            </a:r>
          </a:p>
          <a:p>
            <a:r>
              <a:rPr lang="en-AU" sz="2400" dirty="0">
                <a:effectLst/>
                <a:latin typeface="Monaco" pitchFamily="2" charset="77"/>
              </a:rPr>
              <a:t>An error </a:t>
            </a:r>
            <a:r>
              <a:rPr lang="en-AU" sz="2400" dirty="0" err="1">
                <a:effectLst/>
                <a:latin typeface="Monaco" pitchFamily="2" charset="77"/>
              </a:rPr>
              <a:t>occured</a:t>
            </a:r>
            <a:r>
              <a:rPr lang="en-AU" sz="2400" dirty="0">
                <a:effectLst/>
                <a:latin typeface="Monaco" pitchFamily="2" charset="77"/>
              </a:rPr>
              <a:t>!</a:t>
            </a:r>
          </a:p>
        </p:txBody>
      </p:sp>
    </p:spTree>
    <p:extLst>
      <p:ext uri="{BB962C8B-B14F-4D97-AF65-F5344CB8AC3E}">
        <p14:creationId xmlns:p14="http://schemas.microsoft.com/office/powerpoint/2010/main" val="202511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6B85-F312-E5D5-9D0F-AE4CEB7B413A}"/>
              </a:ext>
            </a:extLst>
          </p:cNvPr>
          <p:cNvSpPr>
            <a:spLocks noGrp="1"/>
          </p:cNvSpPr>
          <p:nvPr>
            <p:ph type="title"/>
          </p:nvPr>
        </p:nvSpPr>
        <p:spPr/>
        <p:txBody>
          <a:bodyPr/>
          <a:lstStyle/>
          <a:p>
            <a:r>
              <a:rPr lang="en-US" dirty="0"/>
              <a:t>Request and Response Flow</a:t>
            </a:r>
          </a:p>
        </p:txBody>
      </p:sp>
      <p:graphicFrame>
        <p:nvGraphicFramePr>
          <p:cNvPr id="5" name="Content Placeholder 2">
            <a:extLst>
              <a:ext uri="{FF2B5EF4-FFF2-40B4-BE49-F238E27FC236}">
                <a16:creationId xmlns:a16="http://schemas.microsoft.com/office/drawing/2014/main" id="{0330D711-4169-1750-4C63-8B300966ACF9}"/>
              </a:ext>
            </a:extLst>
          </p:cNvPr>
          <p:cNvGraphicFramePr>
            <a:graphicFrameLocks noGrp="1"/>
          </p:cNvGraphicFramePr>
          <p:nvPr>
            <p:ph idx="1"/>
            <p:extLst>
              <p:ext uri="{D42A27DB-BD31-4B8C-83A1-F6EECF244321}">
                <p14:modId xmlns:p14="http://schemas.microsoft.com/office/powerpoint/2010/main" val="29169450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Up Arrow 3">
            <a:extLst>
              <a:ext uri="{FF2B5EF4-FFF2-40B4-BE49-F238E27FC236}">
                <a16:creationId xmlns:a16="http://schemas.microsoft.com/office/drawing/2014/main" id="{7032EAA5-607E-134E-9B3C-E577ECA70931}"/>
              </a:ext>
            </a:extLst>
          </p:cNvPr>
          <p:cNvSpPr/>
          <p:nvPr/>
        </p:nvSpPr>
        <p:spPr>
          <a:xfrm>
            <a:off x="2689224" y="2875610"/>
            <a:ext cx="668255" cy="665098"/>
          </a:xfrm>
          <a:prstGeom prst="up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a:extLst>
              <a:ext uri="{FF2B5EF4-FFF2-40B4-BE49-F238E27FC236}">
                <a16:creationId xmlns:a16="http://schemas.microsoft.com/office/drawing/2014/main" id="{AE9DE49A-271D-FE4C-AF06-570FA8760406}"/>
              </a:ext>
            </a:extLst>
          </p:cNvPr>
          <p:cNvSpPr/>
          <p:nvPr/>
        </p:nvSpPr>
        <p:spPr>
          <a:xfrm>
            <a:off x="3023351" y="4404426"/>
            <a:ext cx="803045" cy="665098"/>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482FFC2-62B4-E44D-A127-EBEED0783825}"/>
              </a:ext>
            </a:extLst>
          </p:cNvPr>
          <p:cNvSpPr txBox="1"/>
          <p:nvPr/>
        </p:nvSpPr>
        <p:spPr>
          <a:xfrm>
            <a:off x="10744253" y="3544986"/>
            <a:ext cx="1078885" cy="369332"/>
          </a:xfrm>
          <a:prstGeom prst="rect">
            <a:avLst/>
          </a:prstGeom>
          <a:noFill/>
        </p:spPr>
        <p:txBody>
          <a:bodyPr wrap="none" rtlCol="0">
            <a:spAutoFit/>
          </a:bodyPr>
          <a:lstStyle/>
          <a:p>
            <a:r>
              <a:rPr lang="en-US" dirty="0"/>
              <a:t>Request</a:t>
            </a:r>
          </a:p>
        </p:txBody>
      </p:sp>
      <p:sp>
        <p:nvSpPr>
          <p:cNvPr id="12" name="TextBox 11">
            <a:extLst>
              <a:ext uri="{FF2B5EF4-FFF2-40B4-BE49-F238E27FC236}">
                <a16:creationId xmlns:a16="http://schemas.microsoft.com/office/drawing/2014/main" id="{F6E9D92D-1A7E-794E-BD9D-D493BB00B0FA}"/>
              </a:ext>
            </a:extLst>
          </p:cNvPr>
          <p:cNvSpPr txBox="1"/>
          <p:nvPr/>
        </p:nvSpPr>
        <p:spPr>
          <a:xfrm>
            <a:off x="30282" y="3729652"/>
            <a:ext cx="1261179" cy="369332"/>
          </a:xfrm>
          <a:prstGeom prst="rect">
            <a:avLst/>
          </a:prstGeom>
          <a:noFill/>
        </p:spPr>
        <p:txBody>
          <a:bodyPr wrap="none" rtlCol="0">
            <a:spAutoFit/>
          </a:bodyPr>
          <a:lstStyle/>
          <a:p>
            <a:r>
              <a:rPr lang="en-US" dirty="0"/>
              <a:t>Response</a:t>
            </a:r>
          </a:p>
        </p:txBody>
      </p:sp>
    </p:spTree>
    <p:extLst>
      <p:ext uri="{BB962C8B-B14F-4D97-AF65-F5344CB8AC3E}">
        <p14:creationId xmlns:p14="http://schemas.microsoft.com/office/powerpoint/2010/main" val="398921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Flask applications</a:t>
            </a:r>
          </a:p>
        </p:txBody>
      </p:sp>
      <p:sp>
        <p:nvSpPr>
          <p:cNvPr id="3" name="Text Placeholder 2">
            <a:extLst>
              <a:ext uri="{FF2B5EF4-FFF2-40B4-BE49-F238E27FC236}">
                <a16:creationId xmlns:a16="http://schemas.microsoft.com/office/drawing/2014/main" id="{9EEED608-8C65-7EAD-5A93-3DA003BF3060}"/>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5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DAD460-9AB3-74C3-1F05-FF051FE960A9}"/>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A Flask Application</a:t>
            </a:r>
            <a:endParaRPr lang="en-US" dirty="0"/>
          </a:p>
        </p:txBody>
      </p:sp>
      <p:sp>
        <p:nvSpPr>
          <p:cNvPr id="6" name="TextBox 5">
            <a:extLst>
              <a:ext uri="{FF2B5EF4-FFF2-40B4-BE49-F238E27FC236}">
                <a16:creationId xmlns:a16="http://schemas.microsoft.com/office/drawing/2014/main" id="{71529D19-BB1F-DC22-7669-1081F5060BB3}"/>
              </a:ext>
            </a:extLst>
          </p:cNvPr>
          <p:cNvSpPr txBox="1"/>
          <p:nvPr/>
        </p:nvSpPr>
        <p:spPr>
          <a:xfrm>
            <a:off x="901690" y="1777175"/>
            <a:ext cx="10985510" cy="2677656"/>
          </a:xfrm>
          <a:prstGeom prst="rect">
            <a:avLst/>
          </a:prstGeom>
          <a:noFill/>
        </p:spPr>
        <p:txBody>
          <a:bodyPr wrap="square">
            <a:spAutoFit/>
          </a:bodyPr>
          <a:lstStyle/>
          <a:p>
            <a:r>
              <a:rPr lang="en-AU" sz="2400" dirty="0">
                <a:solidFill>
                  <a:srgbClr val="1F1F1F"/>
                </a:solidFill>
                <a:effectLst/>
                <a:latin typeface="Menlo" panose="020B0609030804020204" pitchFamily="49" charset="0"/>
              </a:rPr>
              <a:t>bp = Blueprint(</a:t>
            </a:r>
            <a:r>
              <a:rPr lang="en-AU" sz="2400" dirty="0">
                <a:solidFill>
                  <a:srgbClr val="900112"/>
                </a:solidFill>
                <a:effectLst/>
                <a:latin typeface="Menlo" panose="020B0609030804020204" pitchFamily="49" charset="0"/>
              </a:rPr>
              <a:t>"blog"</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__name__</a:t>
            </a:r>
            <a:r>
              <a:rPr lang="en-AU" sz="2400" dirty="0">
                <a:solidFill>
                  <a:srgbClr val="1F1F1F"/>
                </a:solidFill>
                <a:effectLst/>
                <a:latin typeface="Menlo" panose="020B0609030804020204" pitchFamily="49" charset="0"/>
              </a:rPr>
              <a:t>)</a:t>
            </a:r>
          </a:p>
          <a:p>
            <a:br>
              <a:rPr lang="en-AU" sz="2400" dirty="0">
                <a:solidFill>
                  <a:srgbClr val="1F1F1F"/>
                </a:solidFill>
                <a:effectLst/>
                <a:latin typeface="Menlo" panose="020B0609030804020204" pitchFamily="49" charset="0"/>
              </a:rPr>
            </a:br>
            <a:r>
              <a:rPr lang="en-AU" sz="2400" dirty="0">
                <a:solidFill>
                  <a:srgbClr val="654C1D"/>
                </a:solidFill>
                <a:effectLst/>
                <a:latin typeface="Menlo" panose="020B0609030804020204" pitchFamily="49" charset="0"/>
              </a:rPr>
              <a:t>@</a:t>
            </a:r>
            <a:r>
              <a:rPr lang="en-AU" sz="2400" dirty="0" err="1">
                <a:solidFill>
                  <a:srgbClr val="654C1D"/>
                </a:solidFill>
                <a:effectLst/>
                <a:latin typeface="Menlo" panose="020B0609030804020204" pitchFamily="49" charset="0"/>
              </a:rPr>
              <a:t>bp.route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index</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render_template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"blog/</a:t>
            </a:r>
            <a:r>
              <a:rPr lang="en-AU" sz="2400" dirty="0" err="1">
                <a:solidFill>
                  <a:srgbClr val="900112"/>
                </a:solidFill>
                <a:effectLst/>
                <a:latin typeface="Menlo" panose="020B0609030804020204" pitchFamily="49" charset="0"/>
              </a:rPr>
              <a:t>index.html</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posts</a:t>
            </a:r>
            <a:r>
              <a:rPr lang="en-AU" sz="2400" dirty="0">
                <a:solidFill>
                  <a:srgbClr val="1F1F1F"/>
                </a:solidFill>
                <a:effectLst/>
                <a:latin typeface="Menlo" panose="020B0609030804020204" pitchFamily="49" charset="0"/>
              </a:rPr>
              <a:t>=posts)</a:t>
            </a:r>
          </a:p>
          <a:p>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p:txBody>
      </p:sp>
    </p:spTree>
    <p:extLst>
      <p:ext uri="{BB962C8B-B14F-4D97-AF65-F5344CB8AC3E}">
        <p14:creationId xmlns:p14="http://schemas.microsoft.com/office/powerpoint/2010/main" val="177500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901690" y="164944"/>
            <a:ext cx="7415592" cy="1371600"/>
          </a:xfrm>
        </p:spPr>
        <p:txBody>
          <a:bodyPr vert="horz" lIns="91440" tIns="45720" rIns="91440" bIns="45720" rtlCol="0" anchor="ctr">
            <a:normAutofit/>
          </a:bodyPr>
          <a:lstStyle/>
          <a:p>
            <a:r>
              <a:rPr lang="en-US" dirty="0"/>
              <a:t>Defining Middleware - Pattern 1</a:t>
            </a:r>
          </a:p>
        </p:txBody>
      </p:sp>
      <p:sp>
        <p:nvSpPr>
          <p:cNvPr id="5" name="TextBox 4">
            <a:extLst>
              <a:ext uri="{FF2B5EF4-FFF2-40B4-BE49-F238E27FC236}">
                <a16:creationId xmlns:a16="http://schemas.microsoft.com/office/drawing/2014/main" id="{5C1C3D2E-77FA-558F-631B-F3B060F3AEFE}"/>
              </a:ext>
            </a:extLst>
          </p:cNvPr>
          <p:cNvSpPr txBox="1"/>
          <p:nvPr/>
        </p:nvSpPr>
        <p:spPr>
          <a:xfrm>
            <a:off x="901690" y="1777175"/>
            <a:ext cx="10413333" cy="1200329"/>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bp.before_request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start_render_timer</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g.start_render</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p>
        </p:txBody>
      </p:sp>
      <p:sp>
        <p:nvSpPr>
          <p:cNvPr id="6" name="TextBox 5">
            <a:extLst>
              <a:ext uri="{FF2B5EF4-FFF2-40B4-BE49-F238E27FC236}">
                <a16:creationId xmlns:a16="http://schemas.microsoft.com/office/drawing/2014/main" id="{7B5F75F2-E306-CDEC-E96F-24A1F354C41A}"/>
              </a:ext>
            </a:extLst>
          </p:cNvPr>
          <p:cNvSpPr txBox="1"/>
          <p:nvPr/>
        </p:nvSpPr>
        <p:spPr>
          <a:xfrm>
            <a:off x="1028697" y="3684074"/>
            <a:ext cx="10930692" cy="1569660"/>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bp.after_request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stop_render_timer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f</a:t>
            </a:r>
            <a:r>
              <a:rPr lang="en-AU" sz="2400" dirty="0" err="1">
                <a:solidFill>
                  <a:srgbClr val="900112"/>
                </a:solidFill>
                <a:latin typeface="Menlo" panose="020B0609030804020204" pitchFamily="49" charset="0"/>
              </a:rPr>
              <a:t>”latency</a:t>
            </a:r>
            <a:r>
              <a:rPr lang="en-AU" sz="2400" dirty="0">
                <a:solidFill>
                  <a:srgbClr val="900112"/>
                </a:solidFill>
                <a:latin typeface="Menlo" panose="020B0609030804020204" pitchFamily="49" charset="0"/>
              </a:rPr>
              <a:t>:</a:t>
            </a:r>
            <a:r>
              <a:rPr lang="en-AU" sz="2400" dirty="0">
                <a:solidFill>
                  <a:srgbClr val="0000FF"/>
                </a:solidFill>
                <a:latin typeface="Menlo" panose="020B0609030804020204" pitchFamily="49" charset="0"/>
              </a:rPr>
              <a:t>{</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g.start_render</a:t>
            </a:r>
            <a:r>
              <a:rPr lang="en-AU" sz="2400" dirty="0">
                <a:solidFill>
                  <a:srgbClr val="0000FF"/>
                </a:solidFill>
                <a:latin typeface="Menlo" panose="020B0609030804020204" pitchFamily="49" charset="0"/>
              </a:rPr>
              <a:t>}</a:t>
            </a:r>
            <a:r>
              <a:rPr lang="en-AU" sz="2400" dirty="0">
                <a:solidFill>
                  <a:srgbClr val="900112"/>
                </a:solidFill>
                <a:latin typeface="Menlo" panose="020B0609030804020204" pitchFamily="49" charset="0"/>
              </a:rPr>
              <a:t> seconds"</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p:txBody>
      </p:sp>
    </p:spTree>
    <p:extLst>
      <p:ext uri="{BB962C8B-B14F-4D97-AF65-F5344CB8AC3E}">
        <p14:creationId xmlns:p14="http://schemas.microsoft.com/office/powerpoint/2010/main" val="2026213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38913" y="95821"/>
            <a:ext cx="7525992" cy="830611"/>
          </a:xfrm>
        </p:spPr>
        <p:txBody>
          <a:bodyPr anchor="b">
            <a:normAutofit/>
          </a:bodyPr>
          <a:lstStyle/>
          <a:p>
            <a:r>
              <a:rPr lang="en-US" sz="3400" dirty="0"/>
              <a:t>Order of Execution</a:t>
            </a:r>
          </a:p>
        </p:txBody>
      </p:sp>
      <p:sp>
        <p:nvSpPr>
          <p:cNvPr id="9" name="TextBox 8">
            <a:extLst>
              <a:ext uri="{FF2B5EF4-FFF2-40B4-BE49-F238E27FC236}">
                <a16:creationId xmlns:a16="http://schemas.microsoft.com/office/drawing/2014/main" id="{513D4D42-7C4C-85D9-4D49-9488A7090112}"/>
              </a:ext>
            </a:extLst>
          </p:cNvPr>
          <p:cNvSpPr txBox="1"/>
          <p:nvPr/>
        </p:nvSpPr>
        <p:spPr>
          <a:xfrm>
            <a:off x="551110" y="1490008"/>
            <a:ext cx="10349501" cy="1938992"/>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.before_request_funcs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is</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None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endParaRPr lang="en-AU" sz="2400" dirty="0">
              <a:solidFill>
                <a:srgbClr val="1F1F1F"/>
              </a:solidFill>
              <a:latin typeface="Menlo" panose="020B0609030804020204" pitchFamily="49" charset="0"/>
            </a:endParaRPr>
          </a:p>
          <a:p>
            <a:endParaRPr lang="en-AU" sz="2400" dirty="0">
              <a:solidFill>
                <a:srgbClr val="CACACA"/>
              </a:solidFill>
              <a:latin typeface="Menlo" panose="020B0609030804020204" pitchFamily="49" charset="0"/>
            </a:endParaRPr>
          </a:p>
        </p:txBody>
      </p:sp>
      <p:sp>
        <p:nvSpPr>
          <p:cNvPr id="10" name="TextBox 9">
            <a:extLst>
              <a:ext uri="{FF2B5EF4-FFF2-40B4-BE49-F238E27FC236}">
                <a16:creationId xmlns:a16="http://schemas.microsoft.com/office/drawing/2014/main" id="{335BDAC9-9B61-D246-2B64-7968CA467011}"/>
              </a:ext>
            </a:extLst>
          </p:cNvPr>
          <p:cNvSpPr txBox="1"/>
          <p:nvPr/>
        </p:nvSpPr>
        <p:spPr>
          <a:xfrm>
            <a:off x="551110" y="3728287"/>
            <a:ext cx="10523053" cy="1200329"/>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reversed</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.after_request_funcs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response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)(response)</a:t>
            </a:r>
          </a:p>
          <a:p>
            <a:endParaRPr lang="en-AU" sz="2400" dirty="0">
              <a:solidFill>
                <a:srgbClr val="CACACA"/>
              </a:solidFill>
              <a:latin typeface="Menlo" panose="020B0609030804020204" pitchFamily="49" charset="0"/>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Tree>
    <p:extLst>
      <p:ext uri="{BB962C8B-B14F-4D97-AF65-F5344CB8AC3E}">
        <p14:creationId xmlns:p14="http://schemas.microsoft.com/office/powerpoint/2010/main" val="1010744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38913" y="318382"/>
            <a:ext cx="6129312" cy="1170432"/>
          </a:xfrm>
        </p:spPr>
        <p:txBody>
          <a:bodyPr anchor="b">
            <a:normAutofit/>
          </a:bodyPr>
          <a:lstStyle/>
          <a:p>
            <a:r>
              <a:rPr lang="en-US" sz="3400" dirty="0"/>
              <a:t>Before and After request functions </a:t>
            </a:r>
          </a:p>
        </p:txBody>
      </p:sp>
      <p:sp>
        <p:nvSpPr>
          <p:cNvPr id="4" name="Content Placeholder 3">
            <a:extLst>
              <a:ext uri="{FF2B5EF4-FFF2-40B4-BE49-F238E27FC236}">
                <a16:creationId xmlns:a16="http://schemas.microsoft.com/office/drawing/2014/main" id="{CB576858-8274-CE40-AF7B-20BB08B942F0}"/>
              </a:ext>
            </a:extLst>
          </p:cNvPr>
          <p:cNvSpPr>
            <a:spLocks noGrp="1"/>
          </p:cNvSpPr>
          <p:nvPr>
            <p:ph idx="1"/>
          </p:nvPr>
        </p:nvSpPr>
        <p:spPr>
          <a:xfrm>
            <a:off x="2478505" y="1766953"/>
            <a:ext cx="7134727" cy="3791635"/>
          </a:xfrm>
        </p:spPr>
        <p:txBody>
          <a:bodyPr>
            <a:normAutofit/>
          </a:bodyPr>
          <a:lstStyle/>
          <a:p>
            <a:r>
              <a:rPr lang="en-US" sz="1800" dirty="0" err="1">
                <a:latin typeface="Monaco" pitchFamily="2" charset="77"/>
              </a:rPr>
              <a:t>wsgi_app</a:t>
            </a:r>
            <a:r>
              <a:rPr lang="en-US" sz="1800" dirty="0">
                <a:latin typeface="Monaco" pitchFamily="2" charset="77"/>
              </a:rPr>
              <a:t>()</a:t>
            </a:r>
          </a:p>
          <a:p>
            <a:pPr lvl="1"/>
            <a:r>
              <a:rPr lang="en-US" sz="1800" dirty="0" err="1">
                <a:latin typeface="Monaco" pitchFamily="2" charset="77"/>
              </a:rPr>
              <a:t>full_dispatch_request</a:t>
            </a:r>
            <a:r>
              <a:rPr lang="en-US" sz="1800" dirty="0">
                <a:latin typeface="Monaco" pitchFamily="2" charset="77"/>
              </a:rPr>
              <a:t>()</a:t>
            </a:r>
          </a:p>
          <a:p>
            <a:pPr lvl="2"/>
            <a:r>
              <a:rPr lang="en-US" sz="1800" dirty="0" err="1">
                <a:latin typeface="Monaco" pitchFamily="2" charset="77"/>
              </a:rPr>
              <a:t>preprocess_request</a:t>
            </a:r>
            <a:endParaRPr lang="en-US" sz="1800" dirty="0">
              <a:latin typeface="Monaco" pitchFamily="2" charset="77"/>
            </a:endParaRPr>
          </a:p>
          <a:p>
            <a:pPr lvl="3"/>
            <a:r>
              <a:rPr lang="en-US" dirty="0" err="1">
                <a:latin typeface="Monaco" pitchFamily="2" charset="77"/>
              </a:rPr>
              <a:t>before_request_funcs</a:t>
            </a:r>
            <a:endParaRPr lang="en-US" dirty="0">
              <a:latin typeface="Monaco" pitchFamily="2" charset="77"/>
            </a:endParaRPr>
          </a:p>
          <a:p>
            <a:pPr lvl="2"/>
            <a:r>
              <a:rPr lang="en-US" sz="1800" dirty="0">
                <a:latin typeface="Monaco" pitchFamily="2" charset="77"/>
              </a:rPr>
              <a:t>(If none of the methods returns Non-None)</a:t>
            </a:r>
          </a:p>
          <a:p>
            <a:pPr lvl="2"/>
            <a:r>
              <a:rPr lang="en-US" sz="1800" dirty="0" err="1">
                <a:latin typeface="Monaco" pitchFamily="2" charset="77"/>
              </a:rPr>
              <a:t>dispatch_request</a:t>
            </a:r>
            <a:endParaRPr lang="en-US" sz="1800" dirty="0">
              <a:latin typeface="Monaco" pitchFamily="2" charset="77"/>
            </a:endParaRPr>
          </a:p>
          <a:p>
            <a:pPr lvl="2"/>
            <a:r>
              <a:rPr lang="en-US" sz="1800" dirty="0" err="1">
                <a:latin typeface="Monaco" pitchFamily="2" charset="77"/>
              </a:rPr>
              <a:t>finalize_request</a:t>
            </a:r>
            <a:endParaRPr lang="en-US" sz="1800" dirty="0">
              <a:latin typeface="Monaco" pitchFamily="2" charset="77"/>
            </a:endParaRPr>
          </a:p>
          <a:p>
            <a:pPr lvl="3"/>
            <a:r>
              <a:rPr lang="en-US" dirty="0" err="1">
                <a:latin typeface="Monaco" pitchFamily="2" charset="77"/>
              </a:rPr>
              <a:t>make_response</a:t>
            </a:r>
            <a:endParaRPr lang="en-US" dirty="0">
              <a:latin typeface="Monaco" pitchFamily="2" charset="77"/>
            </a:endParaRPr>
          </a:p>
          <a:p>
            <a:pPr lvl="3"/>
            <a:r>
              <a:rPr lang="en-US" dirty="0" err="1">
                <a:latin typeface="Monaco" pitchFamily="2" charset="77"/>
              </a:rPr>
              <a:t>process_response</a:t>
            </a:r>
            <a:endParaRPr lang="en-US" dirty="0">
              <a:latin typeface="Monaco" pitchFamily="2" charset="77"/>
            </a:endParaRPr>
          </a:p>
          <a:p>
            <a:pPr lvl="4"/>
            <a:r>
              <a:rPr lang="en-US" dirty="0" err="1">
                <a:latin typeface="Monaco" pitchFamily="2" charset="77"/>
              </a:rPr>
              <a:t>after_request_funcs</a:t>
            </a:r>
            <a:endParaRPr lang="en-US" dirty="0">
              <a:latin typeface="Monaco" pitchFamily="2" charset="77"/>
            </a:endParaRPr>
          </a:p>
          <a:p>
            <a:pPr lvl="3"/>
            <a:endParaRPr lang="en-US" dirty="0">
              <a:latin typeface="Monaco" pitchFamily="2" charset="77"/>
            </a:endParaRPr>
          </a:p>
          <a:p>
            <a:pPr lvl="3"/>
            <a:endParaRPr lang="en-US" dirty="0">
              <a:latin typeface="Monaco" pitchFamily="2" charset="77"/>
            </a:endParaRPr>
          </a:p>
          <a:p>
            <a:pPr lvl="3"/>
            <a:endParaRPr lang="en-US" dirty="0">
              <a:latin typeface="Monaco" pitchFamily="2" charset="77"/>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Tree>
    <p:extLst>
      <p:ext uri="{BB962C8B-B14F-4D97-AF65-F5344CB8AC3E}">
        <p14:creationId xmlns:p14="http://schemas.microsoft.com/office/powerpoint/2010/main" val="230491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Defining Middleware - Pattern 2</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2677656"/>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Tree>
    <p:extLst>
      <p:ext uri="{BB962C8B-B14F-4D97-AF65-F5344CB8AC3E}">
        <p14:creationId xmlns:p14="http://schemas.microsoft.com/office/powerpoint/2010/main" val="89443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FCF9-575F-8147-9B7D-E9E4357904B2}"/>
              </a:ext>
            </a:extLst>
          </p:cNvPr>
          <p:cNvSpPr>
            <a:spLocks noGrp="1"/>
          </p:cNvSpPr>
          <p:nvPr>
            <p:ph type="title"/>
          </p:nvPr>
        </p:nvSpPr>
        <p:spPr>
          <a:xfrm>
            <a:off x="841248" y="256032"/>
            <a:ext cx="10506456" cy="1014984"/>
          </a:xfrm>
        </p:spPr>
        <p:txBody>
          <a:bodyPr anchor="b">
            <a:normAutofit/>
          </a:bodyPr>
          <a:lstStyle/>
          <a:p>
            <a:r>
              <a:rPr lang="en-US" dirty="0"/>
              <a:t>Agenda</a:t>
            </a:r>
          </a:p>
        </p:txBody>
      </p:sp>
      <p:graphicFrame>
        <p:nvGraphicFramePr>
          <p:cNvPr id="17" name="Content Placeholder 2" descr="Agenda:&#10;&#10;- Middleware in Computing&#10;- WSGI Middleware&#10;- ASGI Middleware">
            <a:extLst>
              <a:ext uri="{FF2B5EF4-FFF2-40B4-BE49-F238E27FC236}">
                <a16:creationId xmlns:a16="http://schemas.microsoft.com/office/drawing/2014/main" id="{32BF2013-99D9-D1BE-EF1F-1210EF0E866B}"/>
              </a:ext>
            </a:extLst>
          </p:cNvPr>
          <p:cNvGraphicFramePr>
            <a:graphicFrameLocks noGrp="1"/>
          </p:cNvGraphicFramePr>
          <p:nvPr>
            <p:ph idx="1"/>
            <p:extLst>
              <p:ext uri="{D42A27DB-BD31-4B8C-83A1-F6EECF244321}">
                <p14:modId xmlns:p14="http://schemas.microsoft.com/office/powerpoint/2010/main" val="18859704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570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5988-556A-DD55-79F4-4849F872EF5D}"/>
              </a:ext>
            </a:extLst>
          </p:cNvPr>
          <p:cNvSpPr>
            <a:spLocks noGrp="1"/>
          </p:cNvSpPr>
          <p:nvPr>
            <p:ph type="title"/>
          </p:nvPr>
        </p:nvSpPr>
        <p:spPr>
          <a:xfrm>
            <a:off x="249224" y="-509856"/>
            <a:ext cx="7306608" cy="1600200"/>
          </a:xfrm>
        </p:spPr>
        <p:txBody>
          <a:bodyPr>
            <a:normAutofit/>
          </a:bodyPr>
          <a:lstStyle/>
          <a:p>
            <a:r>
              <a:rPr lang="en-US" sz="4400" dirty="0"/>
              <a:t>Open Telemetry Middleware</a:t>
            </a:r>
          </a:p>
        </p:txBody>
      </p:sp>
      <p:sp>
        <p:nvSpPr>
          <p:cNvPr id="8" name="TextBox 7">
            <a:extLst>
              <a:ext uri="{FF2B5EF4-FFF2-40B4-BE49-F238E27FC236}">
                <a16:creationId xmlns:a16="http://schemas.microsoft.com/office/drawing/2014/main" id="{7955E559-A7DF-EB97-75D2-52C3DC8D16B2}"/>
              </a:ext>
            </a:extLst>
          </p:cNvPr>
          <p:cNvSpPr txBox="1"/>
          <p:nvPr/>
        </p:nvSpPr>
        <p:spPr>
          <a:xfrm>
            <a:off x="1949116" y="6412832"/>
            <a:ext cx="9297032" cy="369332"/>
          </a:xfrm>
          <a:prstGeom prst="rect">
            <a:avLst/>
          </a:prstGeom>
          <a:noFill/>
        </p:spPr>
        <p:txBody>
          <a:bodyPr wrap="none" rtlCol="0">
            <a:spAutoFit/>
          </a:bodyPr>
          <a:lstStyle/>
          <a:p>
            <a:r>
              <a:rPr lang="en-US" dirty="0">
                <a:hlinkClick r:id="rId2"/>
              </a:rPr>
              <a:t>https://opentelemetry-python-contrib.readthedocs.io/en/latest/instrumentation/flask/flask.html</a:t>
            </a:r>
            <a:r>
              <a:rPr lang="en-US" dirty="0"/>
              <a:t> </a:t>
            </a:r>
          </a:p>
        </p:txBody>
      </p:sp>
      <p:sp>
        <p:nvSpPr>
          <p:cNvPr id="6" name="TextBox 5">
            <a:extLst>
              <a:ext uri="{FF2B5EF4-FFF2-40B4-BE49-F238E27FC236}">
                <a16:creationId xmlns:a16="http://schemas.microsoft.com/office/drawing/2014/main" id="{B1A2A9AD-E5A8-7214-674D-6919EE86368C}"/>
              </a:ext>
            </a:extLst>
          </p:cNvPr>
          <p:cNvSpPr txBox="1"/>
          <p:nvPr/>
        </p:nvSpPr>
        <p:spPr>
          <a:xfrm>
            <a:off x="1012657" y="1585818"/>
            <a:ext cx="8987589" cy="3693319"/>
          </a:xfrm>
          <a:prstGeom prst="rect">
            <a:avLst/>
          </a:prstGeom>
          <a:solidFill>
            <a:schemeClr val="bg1"/>
          </a:solidFill>
        </p:spPr>
        <p:txBody>
          <a:bodyPr wrap="square">
            <a:spAutoFit/>
          </a:bodyPr>
          <a:lstStyle/>
          <a:p>
            <a:r>
              <a:rPr lang="en-AU" dirty="0">
                <a:solidFill>
                  <a:srgbClr val="0000FF"/>
                </a:solidFill>
                <a:latin typeface="Menlo" panose="020B0609030804020204" pitchFamily="49" charset="0"/>
              </a:rPr>
              <a:t>class</a:t>
            </a:r>
            <a:r>
              <a:rPr lang="en-AU" dirty="0">
                <a:solidFill>
                  <a:srgbClr val="1F1F1F"/>
                </a:solidFill>
                <a:latin typeface="Menlo" panose="020B0609030804020204" pitchFamily="49" charset="0"/>
              </a:rPr>
              <a:t> </a:t>
            </a:r>
            <a:r>
              <a:rPr lang="en-AU" dirty="0" err="1">
                <a:solidFill>
                  <a:srgbClr val="206C87"/>
                </a:solidFill>
                <a:latin typeface="Menlo" panose="020B0609030804020204" pitchFamily="49" charset="0"/>
              </a:rPr>
              <a:t>OpenTelemetryMiddleware</a:t>
            </a:r>
            <a:r>
              <a:rPr lang="en-AU" dirty="0">
                <a:solidFill>
                  <a:srgbClr val="1F1F1F"/>
                </a:solidFill>
                <a:latin typeface="Menlo" panose="020B0609030804020204" pitchFamily="49" charset="0"/>
              </a:rPr>
              <a:t>:</a:t>
            </a:r>
            <a:br>
              <a:rPr lang="en-AU" dirty="0">
                <a:solidFill>
                  <a:srgbClr val="1F1F1F"/>
                </a:solidFill>
                <a:latin typeface="Menlo" panose="020B0609030804020204" pitchFamily="49" charset="0"/>
              </a:rPr>
            </a:br>
            <a:endParaRPr lang="en-AU" dirty="0">
              <a:solidFill>
                <a:srgbClr val="1F1F1F"/>
              </a:solidFill>
              <a:latin typeface="Menlo" panose="020B0609030804020204" pitchFamily="49" charset="0"/>
            </a:endParaRPr>
          </a:p>
          <a:p>
            <a:r>
              <a:rPr lang="en-AU" dirty="0">
                <a:solidFill>
                  <a:srgbClr val="1F1F1F"/>
                </a:solidFill>
                <a:latin typeface="Menlo" panose="020B0609030804020204" pitchFamily="49" charset="0"/>
              </a:rPr>
              <a:t>    </a:t>
            </a: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a:solidFill>
                  <a:srgbClr val="654C1D"/>
                </a:solidFill>
                <a:latin typeface="Menlo" panose="020B0609030804020204" pitchFamily="49" charset="0"/>
              </a:rPr>
              <a:t>__</a:t>
            </a:r>
            <a:r>
              <a:rPr lang="en-AU" dirty="0" err="1">
                <a:solidFill>
                  <a:srgbClr val="654C1D"/>
                </a:solidFill>
                <a:latin typeface="Menlo" panose="020B0609030804020204" pitchFamily="49" charset="0"/>
              </a:rPr>
              <a:t>init</a:t>
            </a:r>
            <a:r>
              <a:rPr lang="en-AU" dirty="0">
                <a:solidFill>
                  <a:srgbClr val="654C1D"/>
                </a:solidFill>
                <a:latin typeface="Menlo" panose="020B0609030804020204" pitchFamily="49" charset="0"/>
              </a:rPr>
              <a:t>__</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err="1">
                <a:solidFill>
                  <a:srgbClr val="00006D"/>
                </a:solidFill>
                <a:latin typeface="Menlo" panose="020B0609030804020204" pitchFamily="49" charset="0"/>
              </a:rPr>
              <a:t>wsgi</a:t>
            </a:r>
            <a:r>
              <a:rPr lang="en-AU" dirty="0">
                <a:solidFill>
                  <a:srgbClr val="1F1F1F"/>
                </a:solidFill>
                <a:latin typeface="Menlo" panose="020B0609030804020204" pitchFamily="49" charset="0"/>
              </a:rPr>
              <a:t>):</a:t>
            </a:r>
          </a:p>
          <a:p>
            <a:r>
              <a:rPr lang="en-AU" dirty="0">
                <a:solidFill>
                  <a:srgbClr val="1F1F1F"/>
                </a:solidFill>
                <a:latin typeface="Menlo" panose="020B0609030804020204" pitchFamily="49" charset="0"/>
              </a:rPr>
              <a:t>        </a:t>
            </a:r>
            <a:r>
              <a:rPr lang="en-AU" dirty="0" err="1">
                <a:solidFill>
                  <a:srgbClr val="0000FF"/>
                </a:solidFill>
                <a:latin typeface="Menlo" panose="020B0609030804020204" pitchFamily="49" charset="0"/>
              </a:rPr>
              <a:t>self</a:t>
            </a:r>
            <a:r>
              <a:rPr lang="en-AU" dirty="0" err="1">
                <a:solidFill>
                  <a:srgbClr val="1F1F1F"/>
                </a:solidFill>
                <a:latin typeface="Menlo" panose="020B0609030804020204" pitchFamily="49" charset="0"/>
              </a:rPr>
              <a:t>.wsgi</a:t>
            </a:r>
            <a:r>
              <a:rPr lang="en-AU" dirty="0">
                <a:solidFill>
                  <a:srgbClr val="1F1F1F"/>
                </a:solidFill>
                <a:latin typeface="Menlo" panose="020B0609030804020204" pitchFamily="49" charset="0"/>
              </a:rPr>
              <a:t> = </a:t>
            </a:r>
            <a:r>
              <a:rPr lang="en-AU" dirty="0" err="1">
                <a:solidFill>
                  <a:srgbClr val="1F1F1F"/>
                </a:solidFill>
                <a:latin typeface="Menlo" panose="020B0609030804020204" pitchFamily="49" charset="0"/>
              </a:rPr>
              <a:t>wsgi</a:t>
            </a:r>
            <a:endParaRPr lang="en-AU" dirty="0">
              <a:solidFill>
                <a:srgbClr val="1F1F1F"/>
              </a:solidFill>
              <a:latin typeface="Menlo" panose="020B0609030804020204" pitchFamily="49" charset="0"/>
            </a:endParaRPr>
          </a:p>
          <a:p>
            <a:r>
              <a:rPr lang="en-AU" dirty="0">
                <a:solidFill>
                  <a:srgbClr val="1F1F1F"/>
                </a:solidFill>
                <a:latin typeface="Menlo" panose="020B0609030804020204" pitchFamily="49" charset="0"/>
              </a:rPr>
              <a:t>        </a:t>
            </a:r>
            <a:r>
              <a:rPr lang="en-AU" dirty="0">
                <a:solidFill>
                  <a:srgbClr val="0F7001"/>
                </a:solidFill>
                <a:latin typeface="Menlo" panose="020B0609030804020204" pitchFamily="49" charset="0"/>
              </a:rPr>
              <a:t># other things</a:t>
            </a:r>
          </a:p>
          <a:p>
            <a:br>
              <a:rPr lang="en-AU" dirty="0">
                <a:solidFill>
                  <a:srgbClr val="1F1F1F"/>
                </a:solidFill>
                <a:latin typeface="Menlo" panose="020B0609030804020204" pitchFamily="49" charset="0"/>
              </a:rPr>
            </a:br>
            <a:endParaRPr lang="en-AU" dirty="0">
              <a:solidFill>
                <a:srgbClr val="1F1F1F"/>
              </a:solidFill>
              <a:latin typeface="Menlo" panose="020B0609030804020204" pitchFamily="49" charset="0"/>
            </a:endParaRPr>
          </a:p>
          <a:p>
            <a:r>
              <a:rPr lang="en-AU" dirty="0">
                <a:solidFill>
                  <a:srgbClr val="1F1F1F"/>
                </a:solidFill>
                <a:latin typeface="Menlo" panose="020B0609030804020204" pitchFamily="49" charset="0"/>
              </a:rPr>
              <a:t>    </a:t>
            </a:r>
            <a:r>
              <a:rPr lang="en-AU" b="1" dirty="0">
                <a:solidFill>
                  <a:srgbClr val="0000FF"/>
                </a:solidFill>
                <a:latin typeface="Menlo" panose="020B0609030804020204" pitchFamily="49" charset="0"/>
              </a:rPr>
              <a:t>def</a:t>
            </a:r>
            <a:r>
              <a:rPr lang="en-AU" b="1" dirty="0">
                <a:solidFill>
                  <a:srgbClr val="1F1F1F"/>
                </a:solidFill>
                <a:latin typeface="Menlo" panose="020B0609030804020204" pitchFamily="49" charset="0"/>
              </a:rPr>
              <a:t> </a:t>
            </a:r>
            <a:r>
              <a:rPr lang="en-AU" b="1" dirty="0">
                <a:solidFill>
                  <a:srgbClr val="654C1D"/>
                </a:solidFill>
                <a:latin typeface="Menlo" panose="020B0609030804020204" pitchFamily="49" charset="0"/>
              </a:rPr>
              <a:t>__call__</a:t>
            </a:r>
            <a:r>
              <a:rPr lang="en-AU" b="1" dirty="0">
                <a:solidFill>
                  <a:srgbClr val="1F1F1F"/>
                </a:solidFill>
                <a:latin typeface="Menlo" panose="020B0609030804020204" pitchFamily="49" charset="0"/>
              </a:rPr>
              <a:t>(</a:t>
            </a:r>
            <a:r>
              <a:rPr lang="en-AU" b="1" dirty="0">
                <a:solidFill>
                  <a:srgbClr val="00006D"/>
                </a:solidFill>
                <a:latin typeface="Menlo" panose="020B0609030804020204" pitchFamily="49" charset="0"/>
              </a:rPr>
              <a:t>self</a:t>
            </a:r>
            <a:r>
              <a:rPr lang="en-AU" b="1" dirty="0">
                <a:solidFill>
                  <a:srgbClr val="1F1F1F"/>
                </a:solidFill>
                <a:latin typeface="Menlo" panose="020B0609030804020204" pitchFamily="49" charset="0"/>
              </a:rPr>
              <a:t>, </a:t>
            </a:r>
            <a:r>
              <a:rPr lang="en-AU" b="1" dirty="0">
                <a:solidFill>
                  <a:srgbClr val="00006D"/>
                </a:solidFill>
                <a:latin typeface="Menlo" panose="020B0609030804020204" pitchFamily="49" charset="0"/>
              </a:rPr>
              <a:t>environ</a:t>
            </a:r>
            <a:r>
              <a:rPr lang="en-AU" b="1" dirty="0">
                <a:solidFill>
                  <a:srgbClr val="1F1F1F"/>
                </a:solidFill>
                <a:latin typeface="Menlo" panose="020B0609030804020204" pitchFamily="49" charset="0"/>
              </a:rPr>
              <a:t>, </a:t>
            </a:r>
            <a:r>
              <a:rPr lang="en-AU" b="1" dirty="0" err="1">
                <a:solidFill>
                  <a:srgbClr val="00006D"/>
                </a:solidFill>
                <a:latin typeface="Menlo" panose="020B0609030804020204" pitchFamily="49" charset="0"/>
              </a:rPr>
              <a:t>start_response</a:t>
            </a:r>
            <a:r>
              <a:rPr lang="en-AU" b="1" dirty="0">
                <a:solidFill>
                  <a:srgbClr val="1F1F1F"/>
                </a:solidFill>
                <a:latin typeface="Menlo" panose="020B0609030804020204" pitchFamily="49" charset="0"/>
              </a:rPr>
              <a:t>)</a:t>
            </a:r>
            <a:r>
              <a:rPr lang="en-AU" dirty="0">
                <a:solidFill>
                  <a:srgbClr val="1F1F1F"/>
                </a:solidFill>
                <a:latin typeface="Menlo" panose="020B0609030804020204" pitchFamily="49" charset="0"/>
              </a:rPr>
              <a:t>:</a:t>
            </a:r>
            <a:endParaRPr lang="en-AU" dirty="0">
              <a:solidFill>
                <a:srgbClr val="00006D"/>
              </a:solidFill>
              <a:latin typeface="Menlo" panose="020B0609030804020204" pitchFamily="49" charset="0"/>
            </a:endParaRPr>
          </a:p>
          <a:p>
            <a:r>
              <a:rPr lang="en-AU" dirty="0">
                <a:solidFill>
                  <a:srgbClr val="1F1F1F"/>
                </a:solidFill>
                <a:latin typeface="Menlo" panose="020B0609030804020204" pitchFamily="49" charset="0"/>
              </a:rPr>
              <a:t>        </a:t>
            </a:r>
            <a:r>
              <a:rPr lang="en-AU" dirty="0">
                <a:solidFill>
                  <a:srgbClr val="9D00D2"/>
                </a:solidFill>
                <a:latin typeface="Menlo" panose="020B0609030804020204" pitchFamily="49" charset="0"/>
              </a:rPr>
              <a:t>try</a:t>
            </a:r>
            <a:r>
              <a:rPr lang="en-AU" dirty="0">
                <a:solidFill>
                  <a:srgbClr val="1F1F1F"/>
                </a:solidFill>
                <a:latin typeface="Menlo" panose="020B0609030804020204" pitchFamily="49" charset="0"/>
              </a:rPr>
              <a:t>:</a:t>
            </a:r>
          </a:p>
          <a:p>
            <a:r>
              <a:rPr lang="en-AU" dirty="0">
                <a:solidFill>
                  <a:srgbClr val="1F1F1F"/>
                </a:solidFill>
                <a:latin typeface="Menlo" panose="020B0609030804020204" pitchFamily="49" charset="0"/>
              </a:rPr>
              <a:t>            </a:t>
            </a:r>
            <a:r>
              <a:rPr lang="en-AU" dirty="0" err="1">
                <a:solidFill>
                  <a:srgbClr val="1F1F1F"/>
                </a:solidFill>
                <a:latin typeface="Menlo" panose="020B0609030804020204" pitchFamily="49" charset="0"/>
              </a:rPr>
              <a:t>iterable</a:t>
            </a:r>
            <a:r>
              <a:rPr lang="en-AU" dirty="0">
                <a:solidFill>
                  <a:srgbClr val="1F1F1F"/>
                </a:solidFill>
                <a:latin typeface="Menlo" panose="020B0609030804020204" pitchFamily="49" charset="0"/>
              </a:rPr>
              <a:t> = </a:t>
            </a:r>
            <a:r>
              <a:rPr lang="en-AU" dirty="0" err="1">
                <a:solidFill>
                  <a:srgbClr val="0000FF"/>
                </a:solidFill>
                <a:latin typeface="Menlo" panose="020B0609030804020204" pitchFamily="49" charset="0"/>
              </a:rPr>
              <a:t>self</a:t>
            </a:r>
            <a:r>
              <a:rPr lang="en-AU" dirty="0" err="1">
                <a:solidFill>
                  <a:srgbClr val="1F1F1F"/>
                </a:solidFill>
                <a:latin typeface="Menlo" panose="020B0609030804020204" pitchFamily="49" charset="0"/>
              </a:rPr>
              <a:t>.wsgi</a:t>
            </a:r>
            <a:r>
              <a:rPr lang="en-AU" dirty="0">
                <a:solidFill>
                  <a:srgbClr val="1F1F1F"/>
                </a:solidFill>
                <a:latin typeface="Menlo" panose="020B0609030804020204" pitchFamily="49" charset="0"/>
              </a:rPr>
              <a:t>(environ, </a:t>
            </a:r>
            <a:r>
              <a:rPr lang="en-AU" dirty="0" err="1">
                <a:solidFill>
                  <a:srgbClr val="1F1F1F"/>
                </a:solidFill>
                <a:latin typeface="Menlo" panose="020B0609030804020204" pitchFamily="49" charset="0"/>
              </a:rPr>
              <a:t>start_response</a:t>
            </a:r>
            <a:r>
              <a:rPr lang="en-AU" dirty="0">
                <a:solidFill>
                  <a:srgbClr val="1F1F1F"/>
                </a:solidFill>
                <a:latin typeface="Menlo" panose="020B0609030804020204" pitchFamily="49" charset="0"/>
              </a:rPr>
              <a:t>)</a:t>
            </a:r>
          </a:p>
          <a:p>
            <a:r>
              <a:rPr lang="en-AU" dirty="0">
                <a:solidFill>
                  <a:srgbClr val="1F1F1F"/>
                </a:solidFill>
                <a:latin typeface="Menlo" panose="020B0609030804020204" pitchFamily="49" charset="0"/>
              </a:rPr>
              <a:t>        </a:t>
            </a:r>
            <a:r>
              <a:rPr lang="en-AU" dirty="0">
                <a:solidFill>
                  <a:srgbClr val="9D00D2"/>
                </a:solidFill>
                <a:latin typeface="Menlo" panose="020B0609030804020204" pitchFamily="49" charset="0"/>
              </a:rPr>
              <a:t>except</a:t>
            </a:r>
            <a:r>
              <a:rPr lang="en-AU" dirty="0">
                <a:solidFill>
                  <a:srgbClr val="1F1F1F"/>
                </a:solidFill>
                <a:latin typeface="Menlo" panose="020B0609030804020204" pitchFamily="49" charset="0"/>
              </a:rPr>
              <a:t> </a:t>
            </a:r>
            <a:r>
              <a:rPr lang="en-AU" dirty="0">
                <a:solidFill>
                  <a:srgbClr val="206C87"/>
                </a:solidFill>
                <a:latin typeface="Menlo" panose="020B0609030804020204" pitchFamily="49" charset="0"/>
              </a:rPr>
              <a:t>Exception</a:t>
            </a:r>
            <a:r>
              <a:rPr lang="en-AU" dirty="0">
                <a:solidFill>
                  <a:srgbClr val="1F1F1F"/>
                </a:solidFill>
                <a:latin typeface="Menlo" panose="020B0609030804020204" pitchFamily="49" charset="0"/>
              </a:rPr>
              <a:t> </a:t>
            </a:r>
            <a:r>
              <a:rPr lang="en-AU" dirty="0">
                <a:solidFill>
                  <a:srgbClr val="9D00D2"/>
                </a:solidFill>
                <a:latin typeface="Menlo" panose="020B0609030804020204" pitchFamily="49" charset="0"/>
              </a:rPr>
              <a:t>as</a:t>
            </a:r>
            <a:r>
              <a:rPr lang="en-AU" dirty="0">
                <a:solidFill>
                  <a:srgbClr val="1F1F1F"/>
                </a:solidFill>
                <a:latin typeface="Menlo" panose="020B0609030804020204" pitchFamily="49" charset="0"/>
              </a:rPr>
              <a:t> ex:</a:t>
            </a:r>
          </a:p>
          <a:p>
            <a:r>
              <a:rPr lang="en-AU" dirty="0">
                <a:solidFill>
                  <a:srgbClr val="1F1F1F"/>
                </a:solidFill>
                <a:latin typeface="Menlo" panose="020B0609030804020204" pitchFamily="49" charset="0"/>
              </a:rPr>
              <a:t>            </a:t>
            </a:r>
            <a:r>
              <a:rPr lang="en-AU" dirty="0">
                <a:solidFill>
                  <a:srgbClr val="9D00D2"/>
                </a:solidFill>
                <a:latin typeface="Menlo" panose="020B0609030804020204" pitchFamily="49" charset="0"/>
              </a:rPr>
              <a:t>pass</a:t>
            </a:r>
            <a:endParaRPr lang="en-AU" dirty="0">
              <a:solidFill>
                <a:srgbClr val="1F1F1F"/>
              </a:solidFill>
              <a:latin typeface="Menlo" panose="020B0609030804020204" pitchFamily="49" charset="0"/>
            </a:endParaRPr>
          </a:p>
          <a:p>
            <a:endParaRPr lang="en-AU"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138768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Django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4949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D6777A-EF2A-C921-A8C2-67305E9FA801}"/>
              </a:ext>
            </a:extLst>
          </p:cNvPr>
          <p:cNvSpPr>
            <a:spLocks noGrp="1"/>
          </p:cNvSpPr>
          <p:nvPr>
            <p:ph type="title"/>
          </p:nvPr>
        </p:nvSpPr>
        <p:spPr>
          <a:xfrm>
            <a:off x="901689" y="405575"/>
            <a:ext cx="9715511" cy="1371600"/>
          </a:xfrm>
        </p:spPr>
        <p:txBody>
          <a:bodyPr vert="horz" lIns="91440" tIns="45720" rIns="91440" bIns="45720" rtlCol="0" anchor="ctr">
            <a:normAutofit/>
          </a:bodyPr>
          <a:lstStyle/>
          <a:p>
            <a:r>
              <a:rPr lang="en-US" dirty="0"/>
              <a:t>A Django Application: View function</a:t>
            </a:r>
          </a:p>
        </p:txBody>
      </p:sp>
      <p:sp>
        <p:nvSpPr>
          <p:cNvPr id="5" name="TextBox 4">
            <a:extLst>
              <a:ext uri="{FF2B5EF4-FFF2-40B4-BE49-F238E27FC236}">
                <a16:creationId xmlns:a16="http://schemas.microsoft.com/office/drawing/2014/main" id="{54324DDB-DF1C-3FE8-EB80-0FA01DD78A23}"/>
              </a:ext>
            </a:extLst>
          </p:cNvPr>
          <p:cNvSpPr txBox="1"/>
          <p:nvPr/>
        </p:nvSpPr>
        <p:spPr>
          <a:xfrm>
            <a:off x="1320937" y="2723523"/>
            <a:ext cx="8877013" cy="830997"/>
          </a:xfrm>
          <a:prstGeom prst="rect">
            <a:avLst/>
          </a:prstGeom>
          <a:noFill/>
        </p:spPr>
        <p:txBody>
          <a:bodyPr wrap="square">
            <a:spAutoFit/>
          </a:bodyPr>
          <a:lstStyle/>
          <a:p>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index</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HttpResponse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"Hello, world”)</a:t>
            </a:r>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315650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751973" y="45997"/>
            <a:ext cx="8928111" cy="1371600"/>
          </a:xfrm>
        </p:spPr>
        <p:txBody>
          <a:bodyPr vert="horz" lIns="91440" tIns="45720" rIns="91440" bIns="45720" rtlCol="0" anchor="ctr">
            <a:normAutofit/>
          </a:bodyPr>
          <a:lstStyle/>
          <a:p>
            <a:r>
              <a:rPr lang="en-US" sz="3100" dirty="0"/>
              <a:t>Defining Middleware – Pattern 1</a:t>
            </a:r>
          </a:p>
        </p:txBody>
      </p:sp>
      <p:sp>
        <p:nvSpPr>
          <p:cNvPr id="5" name="TextBox 4">
            <a:extLst>
              <a:ext uri="{FF2B5EF4-FFF2-40B4-BE49-F238E27FC236}">
                <a16:creationId xmlns:a16="http://schemas.microsoft.com/office/drawing/2014/main" id="{56551DA1-B7AE-8ECC-F6DC-A6C9DFA83F5B}"/>
              </a:ext>
            </a:extLst>
          </p:cNvPr>
          <p:cNvSpPr txBox="1"/>
          <p:nvPr/>
        </p:nvSpPr>
        <p:spPr>
          <a:xfrm>
            <a:off x="751973" y="1984638"/>
            <a:ext cx="11279869" cy="3046988"/>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ExcHandlingMiddleware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get_response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response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55336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3100" dirty="0"/>
              <a:t>Defining Middleware – Pattern 2</a:t>
            </a:r>
          </a:p>
        </p:txBody>
      </p:sp>
      <p:sp>
        <p:nvSpPr>
          <p:cNvPr id="5" name="TextBox 4">
            <a:extLst>
              <a:ext uri="{FF2B5EF4-FFF2-40B4-BE49-F238E27FC236}">
                <a16:creationId xmlns:a16="http://schemas.microsoft.com/office/drawing/2014/main" id="{D205EB55-9ED1-018C-1402-42623898DE20}"/>
              </a:ext>
            </a:extLst>
          </p:cNvPr>
          <p:cNvSpPr txBox="1"/>
          <p:nvPr/>
        </p:nvSpPr>
        <p:spPr>
          <a:xfrm>
            <a:off x="987367" y="1558778"/>
            <a:ext cx="11409028" cy="4893647"/>
          </a:xfrm>
          <a:prstGeom prst="rect">
            <a:avLst/>
          </a:prstGeom>
          <a:noFill/>
        </p:spPr>
        <p:txBody>
          <a:bodyPr wrap="square">
            <a:spAutoFit/>
          </a:bodyPr>
          <a:lstStyle/>
          <a:p>
            <a:endParaRPr lang="en-AU" sz="2400" dirty="0">
              <a:solidFill>
                <a:srgbClr val="1F1F1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latency_reporter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response = </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middleware</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1328682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A8A0-1126-EB44-B5B3-8BAEB20F839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Activate middleware</a:t>
            </a:r>
          </a:p>
        </p:txBody>
      </p:sp>
      <p:sp>
        <p:nvSpPr>
          <p:cNvPr id="6" name="TextBox 5">
            <a:extLst>
              <a:ext uri="{FF2B5EF4-FFF2-40B4-BE49-F238E27FC236}">
                <a16:creationId xmlns:a16="http://schemas.microsoft.com/office/drawing/2014/main" id="{C7C2B622-0AF9-63AC-C699-5915FFCCDF43}"/>
              </a:ext>
            </a:extLst>
          </p:cNvPr>
          <p:cNvSpPr txBox="1"/>
          <p:nvPr/>
        </p:nvSpPr>
        <p:spPr>
          <a:xfrm>
            <a:off x="1280218" y="2464425"/>
            <a:ext cx="10058342" cy="2308324"/>
          </a:xfrm>
          <a:prstGeom prst="rect">
            <a:avLst/>
          </a:prstGeom>
          <a:noFill/>
        </p:spPr>
        <p:txBody>
          <a:bodyPr wrap="square">
            <a:spAutoFit/>
          </a:bodyPr>
          <a:lstStyle/>
          <a:p>
            <a:r>
              <a:rPr lang="en-AU" sz="2400" dirty="0">
                <a:solidFill>
                  <a:srgbClr val="CACACA"/>
                </a:solidFill>
                <a:effectLst/>
                <a:latin typeface="Menlo" panose="020B0609030804020204" pitchFamily="49" charset="0"/>
              </a:rPr>
              <a:t># </a:t>
            </a:r>
            <a:r>
              <a:rPr lang="en-AU" sz="2400" b="1" dirty="0" err="1">
                <a:effectLst/>
                <a:latin typeface="Menlo" panose="020B0609030804020204" pitchFamily="49" charset="0"/>
              </a:rPr>
              <a:t>settings.py</a:t>
            </a:r>
            <a:endParaRPr lang="en-AU" sz="2400" b="1" dirty="0">
              <a:effectLst/>
              <a:latin typeface="Menlo" panose="020B0609030804020204" pitchFamily="49" charset="0"/>
            </a:endParaRPr>
          </a:p>
          <a:p>
            <a:endParaRPr lang="en-AU" sz="2400" dirty="0">
              <a:solidFill>
                <a:srgbClr val="CACACA"/>
              </a:solidFill>
              <a:effectLst/>
              <a:latin typeface="Menlo" panose="020B0609030804020204" pitchFamily="49" charset="0"/>
            </a:endParaRPr>
          </a:p>
          <a:p>
            <a:r>
              <a:rPr lang="en-AU" sz="2400" dirty="0">
                <a:solidFill>
                  <a:srgbClr val="1F1F1F"/>
                </a:solidFill>
                <a:latin typeface="Menlo" panose="020B0609030804020204" pitchFamily="49" charset="0"/>
              </a:rPr>
              <a:t>MIDDLEWARE = [</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polls.latency_reporter.latency_reporter</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polls.my_exc_handler.ExcHandlingMiddleware</a:t>
            </a:r>
            <a:r>
              <a:rPr lang="en-AU" sz="2400" dirty="0">
                <a:solidFill>
                  <a:srgbClr val="900112"/>
                </a:solidFill>
                <a:latin typeface="Menlo" panose="020B0609030804020204" pitchFamily="49" charset="0"/>
              </a:rPr>
              <a:t>'</a:t>
            </a:r>
          </a:p>
          <a:p>
            <a:r>
              <a:rPr lang="en-AU" sz="2400" dirty="0">
                <a:solidFill>
                  <a:srgbClr val="1F1F1F"/>
                </a:solidFill>
                <a:latin typeface="Menlo" panose="020B0609030804020204" pitchFamily="49" charset="0"/>
              </a:rPr>
              <a:t>]</a:t>
            </a:r>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800735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Request and Response Flow with multiple middleware</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extLst>
              <p:ext uri="{D42A27DB-BD31-4B8C-83A1-F6EECF244321}">
                <p14:modId xmlns:p14="http://schemas.microsoft.com/office/powerpoint/2010/main" val="35770515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Up Arrow 7">
            <a:extLst>
              <a:ext uri="{FF2B5EF4-FFF2-40B4-BE49-F238E27FC236}">
                <a16:creationId xmlns:a16="http://schemas.microsoft.com/office/drawing/2014/main" id="{DEDA7BB6-7743-590C-7F8A-D87D0877987F}"/>
              </a:ext>
            </a:extLst>
          </p:cNvPr>
          <p:cNvSpPr/>
          <p:nvPr/>
        </p:nvSpPr>
        <p:spPr>
          <a:xfrm>
            <a:off x="2850776" y="4322788"/>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Up Arrow 8">
            <a:extLst>
              <a:ext uri="{FF2B5EF4-FFF2-40B4-BE49-F238E27FC236}">
                <a16:creationId xmlns:a16="http://schemas.microsoft.com/office/drawing/2014/main" id="{57EEC457-41D1-22EA-B7AE-464F50750057}"/>
              </a:ext>
            </a:extLst>
          </p:cNvPr>
          <p:cNvSpPr/>
          <p:nvPr/>
        </p:nvSpPr>
        <p:spPr>
          <a:xfrm>
            <a:off x="2205317" y="2784643"/>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BA70C68-5FA2-09D4-3FA3-CCEBC61F06A8}"/>
              </a:ext>
            </a:extLst>
          </p:cNvPr>
          <p:cNvSpPr txBox="1"/>
          <p:nvPr/>
        </p:nvSpPr>
        <p:spPr>
          <a:xfrm>
            <a:off x="10604211" y="3536404"/>
            <a:ext cx="1078885" cy="369332"/>
          </a:xfrm>
          <a:prstGeom prst="rect">
            <a:avLst/>
          </a:prstGeom>
          <a:noFill/>
        </p:spPr>
        <p:txBody>
          <a:bodyPr wrap="none" rtlCol="0">
            <a:spAutoFit/>
          </a:bodyPr>
          <a:lstStyle/>
          <a:p>
            <a:r>
              <a:rPr lang="en-US"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393245" y="4138122"/>
            <a:ext cx="1261179" cy="369332"/>
          </a:xfrm>
          <a:prstGeom prst="rect">
            <a:avLst/>
          </a:prstGeom>
          <a:noFill/>
        </p:spPr>
        <p:txBody>
          <a:bodyPr wrap="none" rtlCol="0">
            <a:spAutoFit/>
          </a:bodyPr>
          <a:lstStyle/>
          <a:p>
            <a:r>
              <a:rPr lang="en-US" dirty="0"/>
              <a:t>Response</a:t>
            </a:r>
          </a:p>
        </p:txBody>
      </p:sp>
    </p:spTree>
    <p:extLst>
      <p:ext uri="{BB962C8B-B14F-4D97-AF65-F5344CB8AC3E}">
        <p14:creationId xmlns:p14="http://schemas.microsoft.com/office/powerpoint/2010/main" val="361752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A9ED-F53A-E779-BBF6-BB67FEF76AAA}"/>
              </a:ext>
            </a:extLst>
          </p:cNvPr>
          <p:cNvSpPr>
            <a:spLocks noGrp="1"/>
          </p:cNvSpPr>
          <p:nvPr>
            <p:ph type="title"/>
          </p:nvPr>
        </p:nvSpPr>
        <p:spPr/>
        <p:txBody>
          <a:bodyPr/>
          <a:lstStyle/>
          <a:p>
            <a:r>
              <a:rPr lang="en-US" dirty="0"/>
              <a:t>Order of middleware execution</a:t>
            </a:r>
          </a:p>
        </p:txBody>
      </p:sp>
      <p:sp>
        <p:nvSpPr>
          <p:cNvPr id="6" name="TextBox 5">
            <a:extLst>
              <a:ext uri="{FF2B5EF4-FFF2-40B4-BE49-F238E27FC236}">
                <a16:creationId xmlns:a16="http://schemas.microsoft.com/office/drawing/2014/main" id="{38E038D2-4135-283C-3D58-53E14F5F10A8}"/>
              </a:ext>
            </a:extLst>
          </p:cNvPr>
          <p:cNvSpPr txBox="1"/>
          <p:nvPr/>
        </p:nvSpPr>
        <p:spPr>
          <a:xfrm>
            <a:off x="838200" y="2262533"/>
            <a:ext cx="11000874" cy="3139321"/>
          </a:xfrm>
          <a:prstGeom prst="rect">
            <a:avLst/>
          </a:prstGeom>
          <a:noFill/>
        </p:spPr>
        <p:txBody>
          <a:bodyPr wrap="square">
            <a:spAutoFit/>
          </a:bodyPr>
          <a:lstStyle/>
          <a:p>
            <a:r>
              <a:rPr lang="en-US" dirty="0" err="1">
                <a:highlight>
                  <a:srgbClr val="FFFF00"/>
                </a:highlight>
                <a:latin typeface="Monaco" pitchFamily="2" charset="77"/>
              </a:rPr>
              <a:t>latency_reporter</a:t>
            </a:r>
            <a:r>
              <a:rPr lang="en-US" dirty="0">
                <a:highlight>
                  <a:srgbClr val="FFFF00"/>
                </a:highlight>
                <a:latin typeface="Monaco" pitchFamily="2" charset="77"/>
              </a:rPr>
              <a:t>:</a:t>
            </a:r>
            <a:r>
              <a:rPr lang="en-US" dirty="0">
                <a:latin typeface="Monaco" pitchFamily="2" charset="77"/>
              </a:rPr>
              <a:t> Calling next view</a:t>
            </a:r>
          </a:p>
          <a:p>
            <a:r>
              <a:rPr lang="en-US" dirty="0" err="1">
                <a:highlight>
                  <a:srgbClr val="FFFF00"/>
                </a:highlight>
                <a:latin typeface="Monaco" pitchFamily="2" charset="77"/>
              </a:rPr>
              <a:t>exc</a:t>
            </a:r>
            <a:r>
              <a:rPr lang="en-US" dirty="0">
                <a:highlight>
                  <a:srgbClr val="FFFF00"/>
                </a:highlight>
                <a:latin typeface="Monaco" pitchFamily="2" charset="77"/>
              </a:rPr>
              <a:t> handler:</a:t>
            </a:r>
            <a:r>
              <a:rPr lang="en-US" dirty="0">
                <a:latin typeface="Monaco" pitchFamily="2" charset="77"/>
              </a:rPr>
              <a:t> Calling next view</a:t>
            </a:r>
          </a:p>
          <a:p>
            <a:r>
              <a:rPr lang="en-US" dirty="0">
                <a:highlight>
                  <a:srgbClr val="FFFF00"/>
                </a:highlight>
                <a:latin typeface="Monaco" pitchFamily="2" charset="77"/>
              </a:rPr>
              <a:t>index view:</a:t>
            </a:r>
            <a:r>
              <a:rPr lang="en-US" dirty="0">
                <a:latin typeface="Monaco" pitchFamily="2" charset="77"/>
              </a:rPr>
              <a:t> inside application handler</a:t>
            </a:r>
          </a:p>
          <a:p>
            <a:endParaRPr lang="en-US" dirty="0">
              <a:latin typeface="Monaco" pitchFamily="2" charset="77"/>
            </a:endParaRPr>
          </a:p>
          <a:p>
            <a:r>
              <a:rPr lang="en-US" dirty="0">
                <a:latin typeface="Monaco" pitchFamily="2" charset="77"/>
              </a:rPr>
              <a:t>Got exception: division by zero when processing &lt;</a:t>
            </a:r>
            <a:r>
              <a:rPr lang="en-US" dirty="0" err="1">
                <a:latin typeface="Monaco" pitchFamily="2" charset="77"/>
              </a:rPr>
              <a:t>WSGIRequest</a:t>
            </a:r>
            <a:r>
              <a:rPr lang="en-US" dirty="0">
                <a:latin typeface="Monaco" pitchFamily="2" charset="77"/>
              </a:rPr>
              <a:t>: GET '/polls/’&gt;</a:t>
            </a:r>
          </a:p>
          <a:p>
            <a:endParaRPr lang="en-US" dirty="0">
              <a:latin typeface="Monaco" pitchFamily="2" charset="77"/>
            </a:endParaRPr>
          </a:p>
          <a:p>
            <a:r>
              <a:rPr lang="en-US" dirty="0" err="1">
                <a:latin typeface="Monaco" pitchFamily="2" charset="77"/>
              </a:rPr>
              <a:t>exc</a:t>
            </a:r>
            <a:r>
              <a:rPr lang="en-US" dirty="0">
                <a:latin typeface="Monaco" pitchFamily="2" charset="77"/>
              </a:rPr>
              <a:t> handler: back from view</a:t>
            </a:r>
          </a:p>
          <a:p>
            <a:r>
              <a:rPr lang="en-US" dirty="0" err="1">
                <a:latin typeface="Monaco" pitchFamily="2" charset="77"/>
              </a:rPr>
              <a:t>latency_reporter</a:t>
            </a:r>
            <a:r>
              <a:rPr lang="en-US" dirty="0">
                <a:latin typeface="Monaco" pitchFamily="2" charset="77"/>
              </a:rPr>
              <a:t>: back from view</a:t>
            </a:r>
          </a:p>
          <a:p>
            <a:endParaRPr lang="en-US" dirty="0">
              <a:latin typeface="Monaco" pitchFamily="2" charset="77"/>
            </a:endParaRPr>
          </a:p>
          <a:p>
            <a:r>
              <a:rPr lang="en-US" dirty="0">
                <a:latin typeface="Monaco" pitchFamily="2" charset="77"/>
              </a:rPr>
              <a:t>Request&lt;</a:t>
            </a:r>
            <a:r>
              <a:rPr lang="en-US" dirty="0" err="1">
                <a:latin typeface="Monaco" pitchFamily="2" charset="77"/>
              </a:rPr>
              <a:t>WSGIRequest</a:t>
            </a:r>
            <a:r>
              <a:rPr lang="en-US" dirty="0">
                <a:latin typeface="Monaco" pitchFamily="2" charset="77"/>
              </a:rPr>
              <a:t>: GET '/polls/'&gt; took 0.0006771087646484375 seconds</a:t>
            </a:r>
          </a:p>
          <a:p>
            <a:r>
              <a:rPr lang="en-US" dirty="0">
                <a:latin typeface="Monaco" pitchFamily="2" charset="77"/>
              </a:rPr>
              <a:t>[20/Apr/2022 21:48:27] "GET /polls/ HTTP/1.1" 200 21</a:t>
            </a:r>
          </a:p>
        </p:txBody>
      </p:sp>
    </p:spTree>
    <p:extLst>
      <p:ext uri="{BB962C8B-B14F-4D97-AF65-F5344CB8AC3E}">
        <p14:creationId xmlns:p14="http://schemas.microsoft.com/office/powerpoint/2010/main" val="3140489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0F24A-D0E5-FC4B-9B29-E6568C1B6691}"/>
              </a:ext>
            </a:extLst>
          </p:cNvPr>
          <p:cNvSpPr>
            <a:spLocks noGrp="1"/>
          </p:cNvSpPr>
          <p:nvPr>
            <p:ph type="title"/>
          </p:nvPr>
        </p:nvSpPr>
        <p:spPr/>
        <p:txBody>
          <a:bodyPr/>
          <a:lstStyle/>
          <a:p>
            <a:r>
              <a:rPr lang="en-US" dirty="0"/>
              <a:t>Built-In Middleware</a:t>
            </a:r>
          </a:p>
        </p:txBody>
      </p:sp>
      <p:sp>
        <p:nvSpPr>
          <p:cNvPr id="4" name="Content Placeholder 3">
            <a:extLst>
              <a:ext uri="{FF2B5EF4-FFF2-40B4-BE49-F238E27FC236}">
                <a16:creationId xmlns:a16="http://schemas.microsoft.com/office/drawing/2014/main" id="{00901243-F930-4543-B88C-8AC8D314B2D2}"/>
              </a:ext>
            </a:extLst>
          </p:cNvPr>
          <p:cNvSpPr>
            <a:spLocks noGrp="1"/>
          </p:cNvSpPr>
          <p:nvPr>
            <p:ph idx="1"/>
          </p:nvPr>
        </p:nvSpPr>
        <p:spPr/>
        <p:txBody>
          <a:bodyPr/>
          <a:lstStyle/>
          <a:p>
            <a:pPr marL="0" indent="0">
              <a:buNone/>
            </a:pPr>
            <a:r>
              <a:rPr lang="en-US" dirty="0"/>
              <a:t>Cache middleware</a:t>
            </a:r>
          </a:p>
          <a:p>
            <a:pPr marL="0" indent="0">
              <a:buNone/>
            </a:pPr>
            <a:endParaRPr lang="en-US" dirty="0"/>
          </a:p>
          <a:p>
            <a:pPr marL="0" indent="0">
              <a:buNone/>
            </a:pPr>
            <a:r>
              <a:rPr lang="en-US" dirty="0" err="1"/>
              <a:t>GZip</a:t>
            </a:r>
            <a:r>
              <a:rPr lang="en-US" dirty="0"/>
              <a:t> middleware</a:t>
            </a:r>
          </a:p>
          <a:p>
            <a:pPr marL="0" indent="0">
              <a:buNone/>
            </a:pPr>
            <a:endParaRPr lang="en-US" dirty="0"/>
          </a:p>
          <a:p>
            <a:pPr marL="0" indent="0">
              <a:buNone/>
            </a:pPr>
            <a:r>
              <a:rPr lang="en-US" dirty="0"/>
              <a:t>Message middleware</a:t>
            </a:r>
          </a:p>
          <a:p>
            <a:pPr marL="0" indent="0">
              <a:buNone/>
            </a:pPr>
            <a:endParaRPr lang="en-US" dirty="0"/>
          </a:p>
          <a:p>
            <a:pPr marL="0" indent="0">
              <a:buNone/>
            </a:pPr>
            <a:r>
              <a:rPr lang="en-US" dirty="0"/>
              <a:t>Security Middleware</a:t>
            </a:r>
          </a:p>
          <a:p>
            <a:pPr marL="0" indent="0">
              <a:buNone/>
            </a:pPr>
            <a:endParaRPr lang="en-US" dirty="0"/>
          </a:p>
        </p:txBody>
      </p:sp>
      <p:sp>
        <p:nvSpPr>
          <p:cNvPr id="2" name="TextBox 1">
            <a:extLst>
              <a:ext uri="{FF2B5EF4-FFF2-40B4-BE49-F238E27FC236}">
                <a16:creationId xmlns:a16="http://schemas.microsoft.com/office/drawing/2014/main" id="{E62A4188-8BF1-EAA6-36C8-4064E124D533}"/>
              </a:ext>
            </a:extLst>
          </p:cNvPr>
          <p:cNvSpPr txBox="1"/>
          <p:nvPr/>
        </p:nvSpPr>
        <p:spPr>
          <a:xfrm>
            <a:off x="6376737" y="2851484"/>
            <a:ext cx="5507341" cy="369332"/>
          </a:xfrm>
          <a:prstGeom prst="rect">
            <a:avLst/>
          </a:prstGeom>
          <a:noFill/>
        </p:spPr>
        <p:txBody>
          <a:bodyPr wrap="none" rtlCol="0">
            <a:spAutoFit/>
          </a:bodyPr>
          <a:lstStyle/>
          <a:p>
            <a:r>
              <a:rPr lang="en-US" dirty="0">
                <a:hlinkClick r:id="rId2"/>
              </a:rPr>
              <a:t>https://docs.djangoproject.com/en/4.0/ref/middleware/</a:t>
            </a:r>
            <a:r>
              <a:rPr lang="en-US" dirty="0"/>
              <a:t> </a:t>
            </a:r>
          </a:p>
        </p:txBody>
      </p:sp>
    </p:spTree>
    <p:extLst>
      <p:ext uri="{BB962C8B-B14F-4D97-AF65-F5344CB8AC3E}">
        <p14:creationId xmlns:p14="http://schemas.microsoft.com/office/powerpoint/2010/main" val="3234537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8B30-2687-305F-B40D-6ED04F0F937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Security Middleware</a:t>
            </a:r>
          </a:p>
        </p:txBody>
      </p:sp>
      <p:sp>
        <p:nvSpPr>
          <p:cNvPr id="9" name="TextBox 8">
            <a:extLst>
              <a:ext uri="{FF2B5EF4-FFF2-40B4-BE49-F238E27FC236}">
                <a16:creationId xmlns:a16="http://schemas.microsoft.com/office/drawing/2014/main" id="{541F8444-1498-01BD-2ABB-00D72B1763F4}"/>
              </a:ext>
            </a:extLst>
          </p:cNvPr>
          <p:cNvSpPr txBox="1"/>
          <p:nvPr/>
        </p:nvSpPr>
        <p:spPr>
          <a:xfrm>
            <a:off x="727909" y="1335013"/>
            <a:ext cx="10846469" cy="4247317"/>
          </a:xfrm>
          <a:prstGeom prst="rect">
            <a:avLst/>
          </a:prstGeom>
          <a:noFill/>
        </p:spPr>
        <p:txBody>
          <a:bodyPr wrap="square">
            <a:spAutoFit/>
          </a:bodyPr>
          <a:lstStyle/>
          <a:p>
            <a:r>
              <a:rPr lang="en-US" dirty="0">
                <a:latin typeface="Monaco" pitchFamily="2" charset="77"/>
              </a:rPr>
              <a:t>class </a:t>
            </a:r>
            <a:r>
              <a:rPr lang="en-US" dirty="0" err="1">
                <a:latin typeface="Monaco" pitchFamily="2" charset="77"/>
              </a:rPr>
              <a:t>SecurityMiddleware</a:t>
            </a:r>
            <a:r>
              <a:rPr lang="en-US" dirty="0">
                <a:latin typeface="Monaco" pitchFamily="2" charset="77"/>
              </a:rPr>
              <a:t>(</a:t>
            </a:r>
            <a:r>
              <a:rPr lang="en-US" dirty="0" err="1">
                <a:latin typeface="Monaco" pitchFamily="2" charset="77"/>
              </a:rPr>
              <a:t>MiddlewareMixin</a:t>
            </a:r>
            <a:r>
              <a:rPr lang="en-US" dirty="0">
                <a:latin typeface="Monaco" pitchFamily="2" charset="77"/>
              </a:rPr>
              <a:t>):</a:t>
            </a:r>
          </a:p>
          <a:p>
            <a:endParaRPr lang="en-US" dirty="0">
              <a:latin typeface="Monaco" pitchFamily="2" charset="77"/>
            </a:endParaRPr>
          </a:p>
          <a:p>
            <a:r>
              <a:rPr lang="en-US" dirty="0">
                <a:latin typeface="Monaco" pitchFamily="2" charset="77"/>
              </a:rPr>
              <a:t>    </a:t>
            </a:r>
            <a:r>
              <a:rPr lang="en-US" dirty="0">
                <a:highlight>
                  <a:srgbClr val="FFFF00"/>
                </a:highlight>
                <a:latin typeface="Monaco" pitchFamily="2" charset="77"/>
              </a:rPr>
              <a:t>def __</a:t>
            </a:r>
            <a:r>
              <a:rPr lang="en-US" dirty="0" err="1">
                <a:highlight>
                  <a:srgbClr val="FFFF00"/>
                </a:highlight>
                <a:latin typeface="Monaco" pitchFamily="2" charset="77"/>
              </a:rPr>
              <a:t>init</a:t>
            </a:r>
            <a:r>
              <a:rPr lang="en-US" dirty="0">
                <a:highlight>
                  <a:srgbClr val="FFFF00"/>
                </a:highlight>
                <a:latin typeface="Monaco" pitchFamily="2" charset="77"/>
              </a:rPr>
              <a:t>__(self, </a:t>
            </a:r>
            <a:r>
              <a:rPr lang="en-US" dirty="0" err="1">
                <a:highlight>
                  <a:srgbClr val="FFFF00"/>
                </a:highlight>
                <a:latin typeface="Monaco" pitchFamily="2" charset="77"/>
              </a:rPr>
              <a:t>get_response</a:t>
            </a:r>
            <a:r>
              <a:rPr lang="en-US" dirty="0">
                <a:highlight>
                  <a:srgbClr val="FFFF00"/>
                </a:highlight>
                <a:latin typeface="Monaco" pitchFamily="2" charset="77"/>
              </a:rPr>
              <a:t>):</a:t>
            </a:r>
          </a:p>
          <a:p>
            <a:r>
              <a:rPr lang="en-US" dirty="0">
                <a:latin typeface="Monaco" pitchFamily="2" charset="77"/>
              </a:rPr>
              <a:t>        super().__</a:t>
            </a:r>
            <a:r>
              <a:rPr lang="en-US" dirty="0" err="1">
                <a:latin typeface="Monaco" pitchFamily="2" charset="77"/>
              </a:rPr>
              <a:t>init</a:t>
            </a:r>
            <a:r>
              <a:rPr lang="en-US" dirty="0">
                <a:latin typeface="Monaco" pitchFamily="2" charset="77"/>
              </a:rPr>
              <a:t>__(</a:t>
            </a:r>
            <a:r>
              <a:rPr lang="en-US" dirty="0" err="1">
                <a:latin typeface="Monaco" pitchFamily="2" charset="77"/>
              </a:rPr>
              <a:t>get_response</a:t>
            </a:r>
            <a:r>
              <a:rPr lang="en-US" dirty="0">
                <a:latin typeface="Monaco" pitchFamily="2" charset="77"/>
              </a:rPr>
              <a:t>)</a:t>
            </a:r>
          </a:p>
          <a:p>
            <a:endParaRPr lang="en-US" dirty="0">
              <a:latin typeface="Monaco" pitchFamily="2" charset="77"/>
            </a:endParaRPr>
          </a:p>
          <a:p>
            <a:r>
              <a:rPr lang="en-US" dirty="0">
                <a:latin typeface="Monaco" pitchFamily="2" charset="77"/>
              </a:rPr>
              <a:t>    </a:t>
            </a:r>
            <a:r>
              <a:rPr lang="en-US" dirty="0">
                <a:highlight>
                  <a:srgbClr val="FFFF00"/>
                </a:highlight>
                <a:latin typeface="Monaco" pitchFamily="2" charset="77"/>
              </a:rPr>
              <a:t>def </a:t>
            </a:r>
            <a:r>
              <a:rPr lang="en-US" dirty="0" err="1">
                <a:highlight>
                  <a:srgbClr val="FFFF00"/>
                </a:highlight>
                <a:latin typeface="Monaco" pitchFamily="2" charset="77"/>
              </a:rPr>
              <a:t>process_request</a:t>
            </a:r>
            <a:r>
              <a:rPr lang="en-US" dirty="0">
                <a:highlight>
                  <a:srgbClr val="FFFF00"/>
                </a:highlight>
                <a:latin typeface="Monaco" pitchFamily="2" charset="77"/>
              </a:rPr>
              <a:t>(self, request):</a:t>
            </a:r>
          </a:p>
          <a:p>
            <a:r>
              <a:rPr lang="en-US" dirty="0">
                <a:latin typeface="Monaco" pitchFamily="2" charset="77"/>
              </a:rPr>
              <a:t>        # &lt;code snipped&gt;</a:t>
            </a:r>
          </a:p>
          <a:p>
            <a:endParaRPr lang="en-US" dirty="0">
              <a:latin typeface="Monaco" pitchFamily="2" charset="77"/>
            </a:endParaRPr>
          </a:p>
          <a:p>
            <a:r>
              <a:rPr lang="en-US" dirty="0">
                <a:latin typeface="Monaco" pitchFamily="2" charset="77"/>
              </a:rPr>
              <a:t>    </a:t>
            </a:r>
            <a:r>
              <a:rPr lang="en-US" dirty="0">
                <a:highlight>
                  <a:srgbClr val="FFFF00"/>
                </a:highlight>
                <a:latin typeface="Monaco" pitchFamily="2" charset="77"/>
              </a:rPr>
              <a:t>def </a:t>
            </a:r>
            <a:r>
              <a:rPr lang="en-US" dirty="0" err="1">
                <a:highlight>
                  <a:srgbClr val="FFFF00"/>
                </a:highlight>
                <a:latin typeface="Monaco" pitchFamily="2" charset="77"/>
              </a:rPr>
              <a:t>process_response</a:t>
            </a:r>
            <a:r>
              <a:rPr lang="en-US" dirty="0">
                <a:highlight>
                  <a:srgbClr val="FFFF00"/>
                </a:highlight>
                <a:latin typeface="Monaco" pitchFamily="2" charset="77"/>
              </a:rPr>
              <a:t>(self, request, response):</a:t>
            </a:r>
          </a:p>
          <a:p>
            <a:r>
              <a:rPr lang="en-US" dirty="0">
                <a:latin typeface="Monaco" pitchFamily="2" charset="77"/>
              </a:rPr>
              <a:t>        # &lt;code snipped&gt;</a:t>
            </a:r>
          </a:p>
          <a:p>
            <a:endParaRPr lang="en-US" dirty="0">
              <a:latin typeface="Monaco" pitchFamily="2" charset="77"/>
            </a:endParaRPr>
          </a:p>
          <a:p>
            <a:r>
              <a:rPr lang="en-US" dirty="0">
                <a:latin typeface="Monaco" pitchFamily="2" charset="77"/>
              </a:rPr>
              <a:t>        </a:t>
            </a:r>
            <a:r>
              <a:rPr lang="en-US" dirty="0" err="1">
                <a:highlight>
                  <a:srgbClr val="FFFF00"/>
                </a:highlight>
                <a:latin typeface="Monaco" pitchFamily="2" charset="77"/>
              </a:rPr>
              <a:t>response.headers</a:t>
            </a:r>
            <a:r>
              <a:rPr lang="en-US" dirty="0">
                <a:highlight>
                  <a:srgbClr val="FFFF00"/>
                </a:highlight>
                <a:latin typeface="Monaco" pitchFamily="2" charset="77"/>
              </a:rPr>
              <a:t>["Strict-Transport-Security"] = </a:t>
            </a:r>
            <a:r>
              <a:rPr lang="en-US" dirty="0" err="1">
                <a:highlight>
                  <a:srgbClr val="FFFF00"/>
                </a:highlight>
                <a:latin typeface="Monaco" pitchFamily="2" charset="77"/>
              </a:rPr>
              <a:t>sts_header</a:t>
            </a:r>
            <a:endParaRPr lang="en-US" dirty="0">
              <a:highlight>
                <a:srgbClr val="FFFF00"/>
              </a:highlight>
              <a:latin typeface="Monaco" pitchFamily="2" charset="77"/>
            </a:endParaRPr>
          </a:p>
          <a:p>
            <a:endParaRPr lang="en-US" dirty="0">
              <a:latin typeface="Monaco" pitchFamily="2" charset="77"/>
            </a:endParaRPr>
          </a:p>
          <a:p>
            <a:r>
              <a:rPr lang="en-US" dirty="0">
                <a:latin typeface="Monaco" pitchFamily="2" charset="77"/>
              </a:rPr>
              <a:t>        # &lt;code snipped&gt;</a:t>
            </a:r>
          </a:p>
          <a:p>
            <a:r>
              <a:rPr lang="en-US" dirty="0">
                <a:latin typeface="Monaco" pitchFamily="2" charset="77"/>
              </a:rPr>
              <a:t>        return response</a:t>
            </a:r>
          </a:p>
        </p:txBody>
      </p:sp>
      <p:sp>
        <p:nvSpPr>
          <p:cNvPr id="10" name="TextBox 9">
            <a:extLst>
              <a:ext uri="{FF2B5EF4-FFF2-40B4-BE49-F238E27FC236}">
                <a16:creationId xmlns:a16="http://schemas.microsoft.com/office/drawing/2014/main" id="{74E7CC7E-3565-FF9A-0824-D0DBDC4F5F54}"/>
              </a:ext>
            </a:extLst>
          </p:cNvPr>
          <p:cNvSpPr txBox="1"/>
          <p:nvPr/>
        </p:nvSpPr>
        <p:spPr>
          <a:xfrm>
            <a:off x="3826042" y="6292516"/>
            <a:ext cx="4182555" cy="369332"/>
          </a:xfrm>
          <a:prstGeom prst="rect">
            <a:avLst/>
          </a:prstGeom>
          <a:noFill/>
        </p:spPr>
        <p:txBody>
          <a:bodyPr wrap="none" rtlCol="0">
            <a:spAutoFit/>
          </a:bodyPr>
          <a:lstStyle/>
          <a:p>
            <a:r>
              <a:rPr lang="en-US" dirty="0" err="1">
                <a:latin typeface="Monaco" pitchFamily="2" charset="77"/>
              </a:rPr>
              <a:t>django</a:t>
            </a:r>
            <a:r>
              <a:rPr lang="en-US" dirty="0">
                <a:latin typeface="Monaco" pitchFamily="2" charset="77"/>
              </a:rPr>
              <a:t>/middleware/</a:t>
            </a:r>
            <a:r>
              <a:rPr lang="en-US" dirty="0" err="1">
                <a:latin typeface="Monaco" pitchFamily="2" charset="77"/>
              </a:rPr>
              <a:t>security.py</a:t>
            </a:r>
            <a:endParaRPr lang="en-US" dirty="0">
              <a:latin typeface="Monaco" pitchFamily="2" charset="77"/>
            </a:endParaRPr>
          </a:p>
        </p:txBody>
      </p:sp>
    </p:spTree>
    <p:extLst>
      <p:ext uri="{BB962C8B-B14F-4D97-AF65-F5344CB8AC3E}">
        <p14:creationId xmlns:p14="http://schemas.microsoft.com/office/powerpoint/2010/main" val="166591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E8B5-C38E-2243-A7B1-9FE62FBB1AB2}"/>
              </a:ext>
            </a:extLst>
          </p:cNvPr>
          <p:cNvSpPr>
            <a:spLocks noGrp="1"/>
          </p:cNvSpPr>
          <p:nvPr>
            <p:ph type="title"/>
          </p:nvPr>
        </p:nvSpPr>
        <p:spPr/>
        <p:txBody>
          <a:bodyPr>
            <a:normAutofit/>
          </a:bodyPr>
          <a:lstStyle/>
          <a:p>
            <a:r>
              <a:rPr lang="en-US" sz="3600" dirty="0"/>
              <a:t>Slides and Resources</a:t>
            </a:r>
          </a:p>
        </p:txBody>
      </p:sp>
      <p:grpSp>
        <p:nvGrpSpPr>
          <p:cNvPr id="4" name="Group 3">
            <a:extLst>
              <a:ext uri="{FF2B5EF4-FFF2-40B4-BE49-F238E27FC236}">
                <a16:creationId xmlns:a16="http://schemas.microsoft.com/office/drawing/2014/main" id="{53B3E98E-CBC5-BE26-419C-DB6CB6290D5F}"/>
              </a:ext>
            </a:extLst>
          </p:cNvPr>
          <p:cNvGrpSpPr/>
          <p:nvPr/>
        </p:nvGrpSpPr>
        <p:grpSpPr>
          <a:xfrm>
            <a:off x="429767" y="2807175"/>
            <a:ext cx="11332465" cy="2340930"/>
            <a:chOff x="7686712" y="2096384"/>
            <a:chExt cx="2061504" cy="720000"/>
          </a:xfrm>
        </p:grpSpPr>
        <p:sp>
          <p:nvSpPr>
            <p:cNvPr id="5" name="Rectangle 4">
              <a:extLst>
                <a:ext uri="{FF2B5EF4-FFF2-40B4-BE49-F238E27FC236}">
                  <a16:creationId xmlns:a16="http://schemas.microsoft.com/office/drawing/2014/main" id="{5E283F46-F2CF-023D-D048-460CFE6CE21F}"/>
                </a:ext>
              </a:extLst>
            </p:cNvPr>
            <p:cNvSpPr/>
            <p:nvPr/>
          </p:nvSpPr>
          <p:spPr>
            <a:xfrm>
              <a:off x="7686712" y="2096384"/>
              <a:ext cx="2061504"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FA68519-DA40-F4EC-2BA1-F00E0086DB20}"/>
                </a:ext>
              </a:extLst>
            </p:cNvPr>
            <p:cNvSpPr txBox="1"/>
            <p:nvPr/>
          </p:nvSpPr>
          <p:spPr>
            <a:xfrm>
              <a:off x="7686712" y="2096384"/>
              <a:ext cx="2061504"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rmAutofit/>
            </a:bodyPr>
            <a:lstStyle/>
            <a:p>
              <a:pPr marL="0" lvl="0" indent="0" algn="ctr" defTabSz="622300">
                <a:spcBef>
                  <a:spcPct val="0"/>
                </a:spcBef>
                <a:spcAft>
                  <a:spcPct val="35000"/>
                </a:spcAft>
                <a:buNone/>
              </a:pPr>
              <a:r>
                <a:rPr lang="en-US" sz="5000" kern="1200" dirty="0">
                  <a:hlinkClick r:id="rId2"/>
                </a:rPr>
                <a:t>https://echorand.me/talks/</a:t>
              </a:r>
              <a:r>
                <a:rPr lang="en-US" sz="5000" kern="1200" dirty="0"/>
                <a:t>  </a:t>
              </a:r>
            </a:p>
          </p:txBody>
        </p:sp>
      </p:grpSp>
    </p:spTree>
    <p:extLst>
      <p:ext uri="{BB962C8B-B14F-4D97-AF65-F5344CB8AC3E}">
        <p14:creationId xmlns:p14="http://schemas.microsoft.com/office/powerpoint/2010/main" val="131214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Background pattern&#10;&#10;Description automatically generated">
            <a:extLst>
              <a:ext uri="{FF2B5EF4-FFF2-40B4-BE49-F238E27FC236}">
                <a16:creationId xmlns:a16="http://schemas.microsoft.com/office/drawing/2014/main" id="{8BBE322D-0A87-6AC4-8EC3-04F79FC1D474}"/>
              </a:ext>
            </a:extLst>
          </p:cNvPr>
          <p:cNvPicPr>
            <a:picLocks noChangeAspect="1"/>
          </p:cNvPicPr>
          <p:nvPr/>
        </p:nvPicPr>
        <p:blipFill rotWithShape="1">
          <a:blip r:embed="rId2"/>
          <a:srcRect t="13347" b="13363"/>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D6823-D49E-7E42-8AEE-EA8E430CF677}"/>
              </a:ext>
            </a:extLst>
          </p:cNvPr>
          <p:cNvSpPr>
            <a:spLocks noGrp="1"/>
          </p:cNvSpPr>
          <p:nvPr>
            <p:ph type="title"/>
          </p:nvPr>
        </p:nvSpPr>
        <p:spPr>
          <a:xfrm>
            <a:off x="838200" y="365126"/>
            <a:ext cx="10515600" cy="874128"/>
          </a:xfrm>
        </p:spPr>
        <p:txBody>
          <a:bodyPr>
            <a:normAutofit fontScale="90000"/>
          </a:bodyPr>
          <a:lstStyle/>
          <a:p>
            <a:r>
              <a:rPr lang="en-US" dirty="0"/>
              <a:t>Middleware for wrapping another WSGI application</a:t>
            </a:r>
          </a:p>
        </p:txBody>
      </p:sp>
      <p:graphicFrame>
        <p:nvGraphicFramePr>
          <p:cNvPr id="18" name="Content Placeholder 2">
            <a:extLst>
              <a:ext uri="{FF2B5EF4-FFF2-40B4-BE49-F238E27FC236}">
                <a16:creationId xmlns:a16="http://schemas.microsoft.com/office/drawing/2014/main" id="{B04BD12B-0D5B-9768-77C0-124855FF903D}"/>
              </a:ext>
            </a:extLst>
          </p:cNvPr>
          <p:cNvGraphicFramePr>
            <a:graphicFrameLocks noGrp="1"/>
          </p:cNvGraphicFramePr>
          <p:nvPr>
            <p:ph idx="1"/>
            <p:extLst>
              <p:ext uri="{D42A27DB-BD31-4B8C-83A1-F6EECF244321}">
                <p14:modId xmlns:p14="http://schemas.microsoft.com/office/powerpoint/2010/main" val="39451892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4514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E4B4E30-0C34-B94C-C9E0-272D601D7943}"/>
              </a:ext>
            </a:extLst>
          </p:cNvPr>
          <p:cNvSpPr>
            <a:spLocks noGrp="1"/>
          </p:cNvSpPr>
          <p:nvPr>
            <p:ph type="title"/>
          </p:nvPr>
        </p:nvSpPr>
        <p:spPr>
          <a:xfrm>
            <a:off x="838200" y="557189"/>
            <a:ext cx="3966463" cy="5571900"/>
          </a:xfrm>
        </p:spPr>
        <p:txBody>
          <a:bodyPr vert="horz" lIns="91440" tIns="45720" rIns="91440" bIns="45720" rtlCol="0" anchor="ctr">
            <a:normAutofit/>
          </a:bodyPr>
          <a:lstStyle/>
          <a:p>
            <a:r>
              <a:rPr lang="en-US" sz="5200" dirty="0"/>
              <a:t>Flask V2 Application</a:t>
            </a:r>
          </a:p>
        </p:txBody>
      </p:sp>
      <p:sp>
        <p:nvSpPr>
          <p:cNvPr id="7" name="TextBox 6">
            <a:extLst>
              <a:ext uri="{FF2B5EF4-FFF2-40B4-BE49-F238E27FC236}">
                <a16:creationId xmlns:a16="http://schemas.microsoft.com/office/drawing/2014/main" id="{2AFEB692-2C7E-A0FB-BA73-61F58764A339}"/>
              </a:ext>
            </a:extLst>
          </p:cNvPr>
          <p:cNvSpPr txBox="1"/>
          <p:nvPr/>
        </p:nvSpPr>
        <p:spPr>
          <a:xfrm>
            <a:off x="5083341" y="1911978"/>
            <a:ext cx="6803860" cy="2308324"/>
          </a:xfrm>
          <a:prstGeom prst="rect">
            <a:avLst/>
          </a:prstGeom>
          <a:noFill/>
        </p:spPr>
        <p:txBody>
          <a:bodyPr wrap="square">
            <a:spAutoFit/>
          </a:bodyPr>
          <a:lstStyle/>
          <a:p>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app.route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"/polls/v2/"</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new_polls_api</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"New Polls API"</a:t>
            </a:r>
            <a:r>
              <a:rPr lang="en-AU" sz="2400" dirty="0">
                <a:solidFill>
                  <a:srgbClr val="1F1F1F"/>
                </a:solidFill>
                <a:latin typeface="Menlo" panose="020B0609030804020204" pitchFamily="49" charset="0"/>
              </a:rPr>
              <a:t>, </a:t>
            </a:r>
            <a:r>
              <a:rPr lang="en-AU" sz="2400" dirty="0">
                <a:solidFill>
                  <a:srgbClr val="137646"/>
                </a:solidFill>
                <a:latin typeface="Menlo" panose="020B0609030804020204" pitchFamily="49" charset="0"/>
              </a:rPr>
              <a:t>200</a:t>
            </a:r>
            <a:endParaRPr lang="en-AU" sz="2400" dirty="0">
              <a:solidFill>
                <a:srgbClr val="900112"/>
              </a:solidFill>
              <a:latin typeface="Menlo" panose="020B0609030804020204" pitchFamily="49" charset="0"/>
            </a:endParaRPr>
          </a:p>
          <a:p>
            <a:endParaRPr lang="en-AU" sz="2400" dirty="0">
              <a:solidFill>
                <a:srgbClr val="C27E65"/>
              </a:solidFill>
              <a:effectLst/>
              <a:latin typeface="Menlo" panose="020B0609030804020204" pitchFamily="49" charset="0"/>
            </a:endParaRPr>
          </a:p>
        </p:txBody>
      </p:sp>
    </p:spTree>
    <p:extLst>
      <p:ext uri="{BB962C8B-B14F-4D97-AF65-F5344CB8AC3E}">
        <p14:creationId xmlns:p14="http://schemas.microsoft.com/office/powerpoint/2010/main" val="3030389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331248" y="774912"/>
            <a:ext cx="9693442" cy="280687"/>
          </a:xfrm>
        </p:spPr>
        <p:txBody>
          <a:bodyPr vert="horz" lIns="91440" tIns="45720" rIns="91440" bIns="45720" rtlCol="0" anchor="b">
            <a:normAutofit fontScale="90000"/>
          </a:bodyPr>
          <a:lstStyle/>
          <a:p>
            <a:r>
              <a:rPr lang="en-US" sz="4400" dirty="0"/>
              <a:t>Wrapper Middleware</a:t>
            </a:r>
          </a:p>
        </p:txBody>
      </p:sp>
      <p:sp>
        <p:nvSpPr>
          <p:cNvPr id="5" name="TextBox 4">
            <a:extLst>
              <a:ext uri="{FF2B5EF4-FFF2-40B4-BE49-F238E27FC236}">
                <a16:creationId xmlns:a16="http://schemas.microsoft.com/office/drawing/2014/main" id="{6B336196-045A-E07C-7EF5-D0C293F217EA}"/>
              </a:ext>
            </a:extLst>
          </p:cNvPr>
          <p:cNvSpPr txBox="1"/>
          <p:nvPr/>
        </p:nvSpPr>
        <p:spPr>
          <a:xfrm>
            <a:off x="331248" y="1415351"/>
            <a:ext cx="11860752"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FlaskAppWrapper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environ</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start_response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data = </a:t>
            </a:r>
            <a:r>
              <a:rPr lang="en-AU" sz="2400" dirty="0" err="1">
                <a:solidFill>
                  <a:srgbClr val="1F1F1F"/>
                </a:solidFill>
                <a:latin typeface="Menlo" panose="020B0609030804020204" pitchFamily="49" charset="0"/>
              </a:rPr>
              <a:t>flask_app.app.wsgi_app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environ, </a:t>
            </a:r>
            <a:r>
              <a:rPr lang="en-AU" sz="2400" dirty="0" err="1">
                <a:solidFill>
                  <a:srgbClr val="1F1F1F"/>
                </a:solidFill>
                <a:latin typeface="Menlo" panose="020B0609030804020204" pitchFamily="49" charset="0"/>
              </a:rPr>
              <a:t>start_response</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.status.startswith</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'404'</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data</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.wsgi_app</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750578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443015" y="131237"/>
            <a:ext cx="10515600" cy="1325563"/>
          </a:xfrm>
        </p:spPr>
        <p:txBody>
          <a:bodyPr>
            <a:normAutofit/>
          </a:bodyPr>
          <a:lstStyle/>
          <a:p>
            <a:r>
              <a:rPr lang="en-US" dirty="0"/>
              <a:t>Wrapping Django Application</a:t>
            </a:r>
            <a:endParaRPr lang="en-US" dirty="0">
              <a:latin typeface="Monaco" pitchFamily="2" charset="77"/>
            </a:endParaRPr>
          </a:p>
        </p:txBody>
      </p:sp>
      <p:sp>
        <p:nvSpPr>
          <p:cNvPr id="11" name="TextBox 10">
            <a:extLst>
              <a:ext uri="{FF2B5EF4-FFF2-40B4-BE49-F238E27FC236}">
                <a16:creationId xmlns:a16="http://schemas.microsoft.com/office/drawing/2014/main" id="{5064A0EA-6790-1D97-7739-7571A2406374}"/>
              </a:ext>
            </a:extLst>
          </p:cNvPr>
          <p:cNvSpPr txBox="1"/>
          <p:nvPr/>
        </p:nvSpPr>
        <p:spPr>
          <a:xfrm>
            <a:off x="443015" y="2248212"/>
            <a:ext cx="9593870" cy="3539430"/>
          </a:xfrm>
          <a:prstGeom prst="rect">
            <a:avLst/>
          </a:prstGeom>
          <a:noFill/>
        </p:spPr>
        <p:txBody>
          <a:bodyPr wrap="square">
            <a:spAutoFit/>
          </a:bodyPr>
          <a:lstStyle/>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wsgi.py</a:t>
            </a:r>
            <a:endParaRPr lang="en-AU" sz="2800" dirty="0">
              <a:solidFill>
                <a:srgbClr val="1F1F1F"/>
              </a:solidFill>
              <a:latin typeface="Menlo" panose="020B0609030804020204" pitchFamily="49" charset="0"/>
            </a:endParaRP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dirty="0" err="1">
                <a:solidFill>
                  <a:srgbClr val="1F1F1F"/>
                </a:solidFill>
                <a:latin typeface="Menlo" panose="020B0609030804020204" pitchFamily="49" charset="0"/>
              </a:rPr>
              <a:t>get_wsgi_application</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dirty="0" err="1">
                <a:solidFill>
                  <a:srgbClr val="1F1F1F"/>
                </a:solidFill>
                <a:latin typeface="Menlo" panose="020B0609030804020204" pitchFamily="49" charset="0"/>
              </a:rPr>
              <a:t>FlaskAppWrapper</a:t>
            </a:r>
            <a:r>
              <a:rPr lang="en-AU" sz="2800" dirty="0">
                <a:solidFill>
                  <a:srgbClr val="1F1F1F"/>
                </a:solidFill>
                <a:latin typeface="Menlo" panose="020B0609030804020204" pitchFamily="49" charset="0"/>
              </a:rPr>
              <a:t>(application)</a:t>
            </a:r>
          </a:p>
          <a:p>
            <a:endParaRPr lang="en-AU" sz="2800" dirty="0">
              <a:solidFill>
                <a:srgbClr val="1F1F1F"/>
              </a:solidFill>
              <a:latin typeface="Menlo" panose="020B0609030804020204" pitchFamily="49" charset="0"/>
            </a:endParaRPr>
          </a:p>
          <a:p>
            <a:endParaRPr lang="en-AU" sz="2800" dirty="0">
              <a:solidFill>
                <a:srgbClr val="CACACA"/>
              </a:solidFill>
              <a:effectLst/>
              <a:latin typeface="Menlo" panose="020B0609030804020204" pitchFamily="49" charset="0"/>
            </a:endParaRPr>
          </a:p>
          <a:p>
            <a:endParaRPr lang="en-AU" sz="28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749089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chat or text message&#10;&#10;Description automatically generated">
            <a:extLst>
              <a:ext uri="{FF2B5EF4-FFF2-40B4-BE49-F238E27FC236}">
                <a16:creationId xmlns:a16="http://schemas.microsoft.com/office/drawing/2014/main" id="{80B3BDE5-6934-0746-8F31-FBEB1B2FD438}"/>
              </a:ext>
            </a:extLst>
          </p:cNvPr>
          <p:cNvPicPr>
            <a:picLocks noChangeAspect="1"/>
          </p:cNvPicPr>
          <p:nvPr/>
        </p:nvPicPr>
        <p:blipFill>
          <a:blip r:embed="rId3"/>
          <a:stretch>
            <a:fillRect/>
          </a:stretch>
        </p:blipFill>
        <p:spPr>
          <a:xfrm>
            <a:off x="4524687" y="2139950"/>
            <a:ext cx="6083300" cy="1041400"/>
          </a:xfrm>
          <a:prstGeom prst="rect">
            <a:avLst/>
          </a:prstGeom>
        </p:spPr>
      </p:pic>
      <p:sp>
        <p:nvSpPr>
          <p:cNvPr id="8" name="TextBox 7">
            <a:extLst>
              <a:ext uri="{FF2B5EF4-FFF2-40B4-BE49-F238E27FC236}">
                <a16:creationId xmlns:a16="http://schemas.microsoft.com/office/drawing/2014/main" id="{3225B2C9-7FFE-AF44-9B95-1649BD52CB2F}"/>
              </a:ext>
            </a:extLst>
          </p:cNvPr>
          <p:cNvSpPr txBox="1"/>
          <p:nvPr/>
        </p:nvSpPr>
        <p:spPr>
          <a:xfrm>
            <a:off x="396098" y="2139950"/>
            <a:ext cx="3404843" cy="369332"/>
          </a:xfrm>
          <a:prstGeom prst="rect">
            <a:avLst/>
          </a:prstGeom>
          <a:noFill/>
        </p:spPr>
        <p:txBody>
          <a:bodyPr wrap="none" rtlCol="0">
            <a:spAutoFit/>
          </a:bodyPr>
          <a:lstStyle/>
          <a:p>
            <a:r>
              <a:rPr lang="en-US" b="1" dirty="0"/>
              <a:t>Handled by Flask application</a:t>
            </a:r>
          </a:p>
        </p:txBody>
      </p:sp>
      <p:sp>
        <p:nvSpPr>
          <p:cNvPr id="2" name="Title 1">
            <a:extLst>
              <a:ext uri="{FF2B5EF4-FFF2-40B4-BE49-F238E27FC236}">
                <a16:creationId xmlns:a16="http://schemas.microsoft.com/office/drawing/2014/main" id="{B42416E0-328D-4890-FEDD-C881CD5617FC}"/>
              </a:ext>
            </a:extLst>
          </p:cNvPr>
          <p:cNvSpPr>
            <a:spLocks noGrp="1"/>
          </p:cNvSpPr>
          <p:nvPr>
            <p:ph type="title" idx="4294967295"/>
          </p:nvPr>
        </p:nvSpPr>
        <p:spPr>
          <a:xfrm>
            <a:off x="698862" y="-17463"/>
            <a:ext cx="10515600" cy="1325563"/>
          </a:xfrm>
        </p:spPr>
        <p:txBody>
          <a:bodyPr/>
          <a:lstStyle/>
          <a:p>
            <a:r>
              <a:rPr lang="en-US" dirty="0"/>
              <a:t>Wrapping</a:t>
            </a:r>
            <a:r>
              <a:rPr lang="en-US" baseline="0" dirty="0"/>
              <a:t> a WSGI application</a:t>
            </a:r>
            <a:endParaRPr lang="en-US" dirty="0"/>
          </a:p>
        </p:txBody>
      </p:sp>
      <p:pic>
        <p:nvPicPr>
          <p:cNvPr id="9" name="Content Placeholder 4" descr="Graphical user interface, text, application&#10;&#10;Description automatically generated">
            <a:extLst>
              <a:ext uri="{FF2B5EF4-FFF2-40B4-BE49-F238E27FC236}">
                <a16:creationId xmlns:a16="http://schemas.microsoft.com/office/drawing/2014/main" id="{C8D3510F-8DA9-1FCF-096F-57330B826A4D}"/>
              </a:ext>
            </a:extLst>
          </p:cNvPr>
          <p:cNvPicPr>
            <a:picLocks noChangeAspect="1"/>
          </p:cNvPicPr>
          <p:nvPr/>
        </p:nvPicPr>
        <p:blipFill>
          <a:blip r:embed="rId4"/>
          <a:stretch>
            <a:fillRect/>
          </a:stretch>
        </p:blipFill>
        <p:spPr>
          <a:xfrm>
            <a:off x="4524687" y="3817471"/>
            <a:ext cx="6540500" cy="1600200"/>
          </a:xfrm>
          <a:prstGeom prst="rect">
            <a:avLst/>
          </a:prstGeom>
        </p:spPr>
      </p:pic>
      <p:sp>
        <p:nvSpPr>
          <p:cNvPr id="10" name="TextBox 9">
            <a:extLst>
              <a:ext uri="{FF2B5EF4-FFF2-40B4-BE49-F238E27FC236}">
                <a16:creationId xmlns:a16="http://schemas.microsoft.com/office/drawing/2014/main" id="{2B42D4D0-906E-80FC-0981-3CD25264871D}"/>
              </a:ext>
            </a:extLst>
          </p:cNvPr>
          <p:cNvSpPr txBox="1"/>
          <p:nvPr/>
        </p:nvSpPr>
        <p:spPr>
          <a:xfrm>
            <a:off x="486194" y="4348719"/>
            <a:ext cx="3594446" cy="369332"/>
          </a:xfrm>
          <a:prstGeom prst="rect">
            <a:avLst/>
          </a:prstGeom>
          <a:noFill/>
        </p:spPr>
        <p:txBody>
          <a:bodyPr wrap="none" rtlCol="0">
            <a:spAutoFit/>
          </a:bodyPr>
          <a:lstStyle/>
          <a:p>
            <a:r>
              <a:rPr lang="en-US" b="1" dirty="0"/>
              <a:t>Handled by Django application</a:t>
            </a:r>
          </a:p>
        </p:txBody>
      </p:sp>
    </p:spTree>
    <p:extLst>
      <p:ext uri="{BB962C8B-B14F-4D97-AF65-F5344CB8AC3E}">
        <p14:creationId xmlns:p14="http://schemas.microsoft.com/office/powerpoint/2010/main" val="185440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Middleware for ASGI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735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6869F3-B9E5-C941-873B-0FF4D65D63A7}"/>
              </a:ext>
            </a:extLst>
          </p:cNvPr>
          <p:cNvSpPr>
            <a:spLocks noGrp="1"/>
          </p:cNvSpPr>
          <p:nvPr>
            <p:ph type="title"/>
          </p:nvPr>
        </p:nvSpPr>
        <p:spPr>
          <a:xfrm>
            <a:off x="209040" y="1154636"/>
            <a:ext cx="4023360" cy="3204134"/>
          </a:xfrm>
        </p:spPr>
        <p:txBody>
          <a:bodyPr vert="horz" lIns="91440" tIns="45720" rIns="91440" bIns="45720" rtlCol="0" anchor="b">
            <a:normAutofit/>
          </a:bodyPr>
          <a:lstStyle/>
          <a:p>
            <a:r>
              <a:rPr lang="en-US" sz="4800" dirty="0"/>
              <a:t>ASGI </a:t>
            </a:r>
            <a:br>
              <a:rPr lang="en-US" sz="4800" dirty="0"/>
            </a:br>
            <a:r>
              <a:rPr lang="en-US" sz="4800" dirty="0"/>
              <a:t>HTTP application</a:t>
            </a:r>
          </a:p>
        </p:txBody>
      </p:sp>
      <p:sp>
        <p:nvSpPr>
          <p:cNvPr id="5" name="TextBox 4">
            <a:extLst>
              <a:ext uri="{FF2B5EF4-FFF2-40B4-BE49-F238E27FC236}">
                <a16:creationId xmlns:a16="http://schemas.microsoft.com/office/drawing/2014/main" id="{8DAD592C-DD22-B6DF-205B-85D8C2F26073}"/>
              </a:ext>
            </a:extLst>
          </p:cNvPr>
          <p:cNvSpPr txBox="1"/>
          <p:nvPr/>
        </p:nvSpPr>
        <p:spPr>
          <a:xfrm>
            <a:off x="3099162" y="945081"/>
            <a:ext cx="9003191" cy="5632311"/>
          </a:xfrm>
          <a:prstGeom prst="rect">
            <a:avLst/>
          </a:prstGeom>
          <a:noFill/>
        </p:spPr>
        <p:txBody>
          <a:bodyPr wrap="square">
            <a:spAutoFit/>
          </a:bodyPr>
          <a:lstStyle/>
          <a:p>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err="1">
                <a:solidFill>
                  <a:srgbClr val="654C1D"/>
                </a:solidFill>
                <a:latin typeface="Menlo" panose="020B0609030804020204" pitchFamily="49" charset="0"/>
              </a:rPr>
              <a:t>simple_handler</a:t>
            </a:r>
            <a:r>
              <a:rPr lang="en-AU" sz="2400" b="1" dirty="0">
                <a:solidFill>
                  <a:srgbClr val="1F1F1F"/>
                </a:solidFill>
                <a:latin typeface="Menlo" panose="020B0609030804020204" pitchFamily="49" charset="0"/>
              </a:rPr>
              <a:t>(scope,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request =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receive()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http.response.start</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'status'</a:t>
            </a:r>
            <a:r>
              <a:rPr lang="en-AU" sz="2400" dirty="0">
                <a:solidFill>
                  <a:srgbClr val="1F1F1F"/>
                </a:solidFill>
                <a:latin typeface="Menlo" panose="020B0609030804020204" pitchFamily="49" charset="0"/>
              </a:rPr>
              <a:t>: </a:t>
            </a:r>
            <a:r>
              <a:rPr lang="en-AU" sz="2400" dirty="0">
                <a:solidFill>
                  <a:srgbClr val="137646"/>
                </a:solidFill>
                <a:latin typeface="Menlo" panose="020B0609030804020204" pitchFamily="49" charset="0"/>
              </a:rPr>
              <a:t>200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'headers’</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http.response.body</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'body'</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130371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225E4113-ADA7-24F8-667B-1B43BF9D98CF}"/>
              </a:ext>
            </a:extLst>
          </p:cNvPr>
          <p:cNvSpPr>
            <a:spLocks noGrp="1"/>
          </p:cNvSpPr>
          <p:nvPr>
            <p:ph type="title"/>
          </p:nvPr>
        </p:nvSpPr>
        <p:spPr>
          <a:xfrm>
            <a:off x="184985" y="-141807"/>
            <a:ext cx="11822029" cy="1209689"/>
          </a:xfrm>
        </p:spPr>
        <p:txBody>
          <a:bodyPr vert="horz" lIns="91440" tIns="45720" rIns="91440" bIns="45720" rtlCol="0" anchor="b">
            <a:normAutofit/>
          </a:bodyPr>
          <a:lstStyle/>
          <a:p>
            <a:r>
              <a:rPr lang="en-US" dirty="0"/>
              <a:t>Defining Middleware – Pattern 1</a:t>
            </a:r>
          </a:p>
        </p:txBody>
      </p:sp>
      <p:sp>
        <p:nvSpPr>
          <p:cNvPr id="6" name="TextBox 5">
            <a:extLst>
              <a:ext uri="{FF2B5EF4-FFF2-40B4-BE49-F238E27FC236}">
                <a16:creationId xmlns:a16="http://schemas.microsoft.com/office/drawing/2014/main" id="{148CA347-6114-C2F4-F3AD-73264BB1F8A0}"/>
              </a:ext>
            </a:extLst>
          </p:cNvPr>
          <p:cNvSpPr txBox="1"/>
          <p:nvPr/>
        </p:nvSpPr>
        <p:spPr>
          <a:xfrm>
            <a:off x="694847" y="1651670"/>
            <a:ext cx="11407506" cy="415498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RateLimiter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asgi_app</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asgi_app</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.allowed</a:t>
            </a:r>
            <a:r>
              <a:rPr lang="en-AU" sz="2400" dirty="0">
                <a:solidFill>
                  <a:srgbClr val="1F1F1F"/>
                </a:solidFill>
                <a:latin typeface="Menlo" panose="020B0609030804020204" pitchFamily="49" charset="0"/>
              </a:rPr>
              <a:t>(scope):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else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custom response</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99530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225E4113-ADA7-24F8-667B-1B43BF9D98CF}"/>
              </a:ext>
            </a:extLst>
          </p:cNvPr>
          <p:cNvSpPr>
            <a:spLocks noGrp="1"/>
          </p:cNvSpPr>
          <p:nvPr>
            <p:ph type="title"/>
          </p:nvPr>
        </p:nvSpPr>
        <p:spPr>
          <a:xfrm>
            <a:off x="612863" y="156411"/>
            <a:ext cx="9842579" cy="1281944"/>
          </a:xfrm>
        </p:spPr>
        <p:txBody>
          <a:bodyPr vert="horz" lIns="91440" tIns="45720" rIns="91440" bIns="45720" rtlCol="0" anchor="b">
            <a:normAutofit/>
          </a:bodyPr>
          <a:lstStyle/>
          <a:p>
            <a:r>
              <a:rPr lang="en-US" sz="4800" dirty="0"/>
              <a:t>Defining Middleware – Pattern 2</a:t>
            </a:r>
          </a:p>
        </p:txBody>
      </p:sp>
      <p:sp>
        <p:nvSpPr>
          <p:cNvPr id="6" name="TextBox 5">
            <a:extLst>
              <a:ext uri="{FF2B5EF4-FFF2-40B4-BE49-F238E27FC236}">
                <a16:creationId xmlns:a16="http://schemas.microsoft.com/office/drawing/2014/main" id="{B48EF1C6-882B-F580-AC1F-AA388CB4D566}"/>
              </a:ext>
            </a:extLst>
          </p:cNvPr>
          <p:cNvSpPr txBox="1"/>
          <p:nvPr/>
        </p:nvSpPr>
        <p:spPr>
          <a:xfrm>
            <a:off x="1095215" y="2274838"/>
            <a:ext cx="10942591" cy="2308324"/>
          </a:xfrm>
          <a:prstGeom prst="rect">
            <a:avLst/>
          </a:prstGeom>
          <a:noFill/>
        </p:spPr>
        <p:txBody>
          <a:bodyPr wrap="square">
            <a:spAutoFit/>
          </a:bodyPr>
          <a:lstStyle/>
          <a:p>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err="1">
                <a:solidFill>
                  <a:srgbClr val="654C1D"/>
                </a:solidFill>
                <a:latin typeface="Menlo" panose="020B0609030804020204" pitchFamily="49" charset="0"/>
              </a:rPr>
              <a:t>exc_handler</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handler</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b="1" dirty="0">
                <a:solidFill>
                  <a:srgbClr val="9D00D2"/>
                </a:solidFill>
                <a:latin typeface="Menlo" panose="020B0609030804020204" pitchFamily="49" charset="0"/>
              </a:rPr>
              <a:t>await</a:t>
            </a:r>
            <a:r>
              <a:rPr lang="en-AU" sz="2400" b="1" dirty="0">
                <a:solidFill>
                  <a:srgbClr val="1F1F1F"/>
                </a:solidFill>
                <a:latin typeface="Menlo" panose="020B0609030804020204" pitchFamily="49" charset="0"/>
              </a:rPr>
              <a:t> handler(scope, receive, send)</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a:t>
            </a:r>
          </a:p>
          <a:p>
            <a:r>
              <a:rPr lang="en-AU" sz="2400" dirty="0">
                <a:solidFill>
                  <a:srgbClr val="1F1F1F"/>
                </a:solidFill>
                <a:latin typeface="Menlo" panose="020B0609030804020204" pitchFamily="49" charset="0"/>
              </a:rPr>
              <a:t>        # Send custom response</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782922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ASGI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RateLimiter</a:t>
            </a:r>
            <a:r>
              <a:rPr lang="en-AU" sz="2800" dirty="0">
                <a:solidFill>
                  <a:srgbClr val="1F1F1F"/>
                </a:solidFill>
                <a:latin typeface="Menlo" panose="020B0609030804020204" pitchFamily="49" charset="0"/>
              </a:rPr>
              <a:t>(</a:t>
            </a:r>
            <a:r>
              <a:rPr lang="en-AU" sz="2800" dirty="0" err="1">
                <a:solidFill>
                  <a:srgbClr val="1F1F1F"/>
                </a:solidFill>
                <a:latin typeface="Menlo" panose="020B0609030804020204" pitchFamily="49" charset="0"/>
              </a:rPr>
              <a:t>simple_handler</a:t>
            </a:r>
            <a:r>
              <a:rPr lang="en-AU" sz="2800" dirty="0">
                <a:solidFill>
                  <a:srgbClr val="1F1F1F"/>
                </a:solidFill>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530662" y="3214259"/>
            <a:ext cx="13798524" cy="1815882"/>
          </a:xfrm>
          <a:prstGeom prst="rect">
            <a:avLst/>
          </a:prstGeom>
          <a:noFill/>
        </p:spPr>
        <p:txBody>
          <a:bodyPr wrap="square">
            <a:spAutoFit/>
          </a:bodyPr>
          <a:lstStyle/>
          <a:p>
            <a:r>
              <a:rPr lang="en-AU" dirty="0">
                <a:latin typeface="Menlo" panose="020B0609030804020204" pitchFamily="49" charset="0"/>
              </a:rPr>
              <a:t>$ </a:t>
            </a:r>
            <a:r>
              <a:rPr lang="en-AU" sz="2400" dirty="0" err="1">
                <a:solidFill>
                  <a:srgbClr val="1F1F1F"/>
                </a:solidFill>
                <a:latin typeface="Menlo" panose="020B0609030804020204" pitchFamily="49" charset="0"/>
              </a:rPr>
              <a:t>gunicorn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app:app</a:t>
            </a:r>
            <a:r>
              <a:rPr lang="en-AU" sz="2400" dirty="0">
                <a:solidFill>
                  <a:srgbClr val="1F1F1F"/>
                </a:solidFill>
                <a:latin typeface="Menlo" panose="020B0609030804020204" pitchFamily="49" charset="0"/>
              </a:rPr>
              <a:t> --worker-class  </a:t>
            </a:r>
            <a:r>
              <a:rPr lang="en-AU" sz="2400" dirty="0" err="1">
                <a:solidFill>
                  <a:srgbClr val="1F1F1F"/>
                </a:solidFill>
                <a:latin typeface="Menlo" panose="020B0609030804020204" pitchFamily="49" charset="0"/>
              </a:rPr>
              <a:t>uvicorn.workers.UvicornWorker</a:t>
            </a:r>
            <a:endParaRPr lang="en-AU" dirty="0">
              <a:solidFill>
                <a:srgbClr val="1F1F1F"/>
              </a:solidFill>
              <a:latin typeface="Menlo" panose="020B0609030804020204" pitchFamily="49" charset="0"/>
            </a:endParaRPr>
          </a:p>
          <a:p>
            <a:endParaRPr lang="en-AU" sz="2000" dirty="0">
              <a:latin typeface="Menlo" panose="020B0609030804020204" pitchFamily="49" charset="0"/>
            </a:endParaRPr>
          </a:p>
          <a:p>
            <a:r>
              <a:rPr lang="en-AU" sz="1400" dirty="0">
                <a:latin typeface="Courier" pitchFamily="2" charset="0"/>
              </a:rPr>
              <a:t>2022-04-26 13:04:14 +1000] [74357] [INFO] Starting </a:t>
            </a:r>
            <a:r>
              <a:rPr lang="en-AU" sz="1400" dirty="0" err="1">
                <a:latin typeface="Courier" pitchFamily="2" charset="0"/>
              </a:rPr>
              <a:t>gunicorn</a:t>
            </a:r>
            <a:r>
              <a:rPr lang="en-AU" sz="1400" dirty="0">
                <a:latin typeface="Courier" pitchFamily="2" charset="0"/>
              </a:rPr>
              <a:t> 20.1.0                                                        </a:t>
            </a:r>
          </a:p>
          <a:p>
            <a:r>
              <a:rPr lang="en-AU" sz="1400" dirty="0">
                <a:latin typeface="Courier" pitchFamily="2" charset="0"/>
              </a:rPr>
              <a:t>[2022-04-26 13:04:14 +1000] [74357] [INFO] Listening at: http://0.0.0.0:8000 (74357)                                       </a:t>
            </a:r>
          </a:p>
          <a:p>
            <a:r>
              <a:rPr lang="en-AU" sz="1400" dirty="0">
                <a:latin typeface="Courier" pitchFamily="2" charset="0"/>
              </a:rPr>
              <a:t>[2022-04-26 13:04:14 +1000] [74357] [INFO] Using worker: </a:t>
            </a:r>
            <a:r>
              <a:rPr lang="en-AU" sz="1400" dirty="0" err="1">
                <a:latin typeface="Courier" pitchFamily="2" charset="0"/>
              </a:rPr>
              <a:t>uvicorn.workers.UvicornWorker</a:t>
            </a:r>
            <a:r>
              <a:rPr lang="en-AU" sz="2000" dirty="0">
                <a:latin typeface="Courier" pitchFamily="2" charset="0"/>
              </a:rPr>
              <a:t>  </a:t>
            </a:r>
          </a:p>
          <a:p>
            <a:endParaRPr lang="en-AU" sz="2000" dirty="0">
              <a:effectLst/>
              <a:latin typeface="Menlo" panose="020B0609030804020204" pitchFamily="49" charset="0"/>
            </a:endParaRPr>
          </a:p>
        </p:txBody>
      </p:sp>
    </p:spTree>
    <p:extLst>
      <p:ext uri="{BB962C8B-B14F-4D97-AF65-F5344CB8AC3E}">
        <p14:creationId xmlns:p14="http://schemas.microsoft.com/office/powerpoint/2010/main" val="367826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FFB2-3437-884D-9551-A60B1E83A4C2}"/>
              </a:ext>
            </a:extLst>
          </p:cNvPr>
          <p:cNvSpPr>
            <a:spLocks noGrp="1"/>
          </p:cNvSpPr>
          <p:nvPr>
            <p:ph type="title"/>
          </p:nvPr>
        </p:nvSpPr>
        <p:spPr/>
        <p:txBody>
          <a:bodyPr/>
          <a:lstStyle/>
          <a:p>
            <a:r>
              <a:rPr lang="en-US" dirty="0"/>
              <a:t>What is Middleware?</a:t>
            </a:r>
          </a:p>
        </p:txBody>
      </p:sp>
      <p:sp>
        <p:nvSpPr>
          <p:cNvPr id="3" name="Content Placeholder 2">
            <a:extLst>
              <a:ext uri="{FF2B5EF4-FFF2-40B4-BE49-F238E27FC236}">
                <a16:creationId xmlns:a16="http://schemas.microsoft.com/office/drawing/2014/main" id="{95EC739B-732A-3F45-85DA-231CE10B7195}"/>
              </a:ext>
            </a:extLst>
          </p:cNvPr>
          <p:cNvSpPr>
            <a:spLocks noGrp="1"/>
          </p:cNvSpPr>
          <p:nvPr>
            <p:ph idx="1"/>
          </p:nvPr>
        </p:nvSpPr>
        <p:spPr>
          <a:xfrm>
            <a:off x="1115568" y="2112264"/>
            <a:ext cx="10168128" cy="3694176"/>
          </a:xfrm>
        </p:spPr>
        <p:txBody>
          <a:bodyPr/>
          <a:lstStyle/>
          <a:p>
            <a:pPr marL="0" indent="0">
              <a:buNone/>
            </a:pPr>
            <a:r>
              <a:rPr lang="en-US" dirty="0"/>
              <a:t>Usage in computing as early as 1968</a:t>
            </a:r>
          </a:p>
          <a:p>
            <a:pPr marL="0" indent="0">
              <a:buNone/>
            </a:pPr>
            <a:endParaRPr lang="en-US" dirty="0"/>
          </a:p>
          <a:p>
            <a:pPr marL="0" indent="0">
              <a:buNone/>
            </a:pPr>
            <a:r>
              <a:rPr lang="en-US" dirty="0"/>
              <a:t>“</a:t>
            </a:r>
            <a:r>
              <a:rPr lang="en-AU" i="1" dirty="0"/>
              <a:t>..middleware can be described as the dash ("-") in client-server, or the -to- in peer-to-peer.</a:t>
            </a:r>
            <a:r>
              <a:rPr lang="en-AU" dirty="0"/>
              <a:t>” – </a:t>
            </a:r>
          </a:p>
          <a:p>
            <a:pPr marL="0" indent="0">
              <a:buNone/>
            </a:pPr>
            <a:endParaRPr lang="en-AU" dirty="0"/>
          </a:p>
          <a:p>
            <a:pPr marL="0" indent="0">
              <a:buNone/>
            </a:pPr>
            <a:r>
              <a:rPr lang="en-AU" dirty="0" err="1"/>
              <a:t>Etzkorn</a:t>
            </a:r>
            <a:r>
              <a:rPr lang="en-AU" dirty="0"/>
              <a:t>, L. H. (2017). Introduction to Middleware: Web Services, Object Components, and Cloud Computing. CRC Press.</a:t>
            </a:r>
          </a:p>
        </p:txBody>
      </p:sp>
      <p:pic>
        <p:nvPicPr>
          <p:cNvPr id="4" name="Content Placeholder 4">
            <a:extLst>
              <a:ext uri="{FF2B5EF4-FFF2-40B4-BE49-F238E27FC236}">
                <a16:creationId xmlns:a16="http://schemas.microsoft.com/office/drawing/2014/main" id="{A7EA4E20-E106-3BFA-4B01-0F3D6D9DD4CA}"/>
              </a:ext>
            </a:extLst>
          </p:cNvPr>
          <p:cNvPicPr>
            <a:picLocks noChangeAspect="1"/>
          </p:cNvPicPr>
          <p:nvPr/>
        </p:nvPicPr>
        <p:blipFill>
          <a:blip r:embed="rId3"/>
          <a:stretch>
            <a:fillRect/>
          </a:stretch>
        </p:blipFill>
        <p:spPr>
          <a:xfrm>
            <a:off x="6867569" y="753683"/>
            <a:ext cx="4966257" cy="2049152"/>
          </a:xfrm>
          <a:prstGeom prst="rect">
            <a:avLst/>
          </a:prstGeom>
        </p:spPr>
      </p:pic>
    </p:spTree>
    <p:extLst>
      <p:ext uri="{BB962C8B-B14F-4D97-AF65-F5344CB8AC3E}">
        <p14:creationId xmlns:p14="http://schemas.microsoft.com/office/powerpoint/2010/main" val="58280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FastAPI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678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1A1B-1348-294B-A2E8-6523C1051606}"/>
              </a:ext>
            </a:extLst>
          </p:cNvPr>
          <p:cNvSpPr>
            <a:spLocks noGrp="1"/>
          </p:cNvSpPr>
          <p:nvPr>
            <p:ph type="title"/>
          </p:nvPr>
        </p:nvSpPr>
        <p:spPr>
          <a:xfrm>
            <a:off x="-2033598" y="140812"/>
            <a:ext cx="10515600" cy="1092050"/>
          </a:xfrm>
        </p:spPr>
        <p:txBody>
          <a:bodyPr vert="horz" lIns="91440" tIns="45720" rIns="91440" bIns="45720" rtlCol="0" anchor="b">
            <a:normAutofit/>
          </a:bodyPr>
          <a:lstStyle/>
          <a:p>
            <a:pPr algn="ctr"/>
            <a:r>
              <a:rPr lang="en-US" sz="5200" dirty="0"/>
              <a:t>A </a:t>
            </a:r>
            <a:r>
              <a:rPr lang="en-US" sz="5200" dirty="0" err="1"/>
              <a:t>FastAPI</a:t>
            </a:r>
            <a:r>
              <a:rPr lang="en-US" sz="5200" dirty="0"/>
              <a:t> application</a:t>
            </a:r>
          </a:p>
        </p:txBody>
      </p:sp>
      <p:sp>
        <p:nvSpPr>
          <p:cNvPr id="5" name="TextBox 4">
            <a:extLst>
              <a:ext uri="{FF2B5EF4-FFF2-40B4-BE49-F238E27FC236}">
                <a16:creationId xmlns:a16="http://schemas.microsoft.com/office/drawing/2014/main" id="{A149D8F5-39D0-938B-2CCF-85D502D1BEBA}"/>
              </a:ext>
            </a:extLst>
          </p:cNvPr>
          <p:cNvSpPr txBox="1"/>
          <p:nvPr/>
        </p:nvSpPr>
        <p:spPr>
          <a:xfrm>
            <a:off x="430150" y="2285595"/>
            <a:ext cx="11338715" cy="2677656"/>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app.get</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"/expensive"</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root</a:t>
            </a:r>
            <a:r>
              <a:rPr lang="en-AU" sz="2400" dirty="0">
                <a:solidFill>
                  <a:srgbClr val="1F1F1F"/>
                </a:solidFill>
                <a:latin typeface="Menlo" panose="020B0609030804020204" pitchFamily="49" charset="0"/>
              </a:rPr>
              <a:t>():</a:t>
            </a:r>
            <a:endParaRPr lang="en-AU" sz="2400" dirty="0">
              <a:solidFill>
                <a:srgbClr val="0000F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asyncio.sleep</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10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"message"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"Expensive calculation completed"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1126091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31B-B42A-A64A-8D3E-D852AD3F89C2}"/>
              </a:ext>
            </a:extLst>
          </p:cNvPr>
          <p:cNvSpPr>
            <a:spLocks noGrp="1"/>
          </p:cNvSpPr>
          <p:nvPr>
            <p:ph type="title"/>
          </p:nvPr>
        </p:nvSpPr>
        <p:spPr>
          <a:xfrm>
            <a:off x="233936" y="119457"/>
            <a:ext cx="9589847" cy="1371600"/>
          </a:xfrm>
          <a:noFill/>
        </p:spPr>
        <p:txBody>
          <a:bodyPr vert="horz" lIns="91440" tIns="45720" rIns="91440" bIns="45720" rtlCol="0" anchor="ctr">
            <a:normAutofit/>
          </a:bodyPr>
          <a:lstStyle/>
          <a:p>
            <a:r>
              <a:rPr lang="en-US" dirty="0"/>
              <a:t>Middleware Pattern 1 – ASGI Middleware</a:t>
            </a:r>
          </a:p>
        </p:txBody>
      </p:sp>
      <p:sp>
        <p:nvSpPr>
          <p:cNvPr id="5" name="TextBox 4">
            <a:extLst>
              <a:ext uri="{FF2B5EF4-FFF2-40B4-BE49-F238E27FC236}">
                <a16:creationId xmlns:a16="http://schemas.microsoft.com/office/drawing/2014/main" id="{CAB0888A-093B-8D34-A6CC-59F112C81860}"/>
              </a:ext>
            </a:extLst>
          </p:cNvPr>
          <p:cNvSpPr txBox="1"/>
          <p:nvPr/>
        </p:nvSpPr>
        <p:spPr>
          <a:xfrm>
            <a:off x="416816" y="1693966"/>
            <a:ext cx="10756910" cy="3847207"/>
          </a:xfrm>
          <a:prstGeom prst="rect">
            <a:avLst/>
          </a:prstGeom>
          <a:noFill/>
        </p:spPr>
        <p:txBody>
          <a:bodyPr wrap="square">
            <a:spAutoFit/>
          </a:bodyPr>
          <a:lstStyle/>
          <a:p>
            <a:r>
              <a:rPr lang="en-AU" sz="2000" dirty="0">
                <a:solidFill>
                  <a:srgbClr val="0000FF"/>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err="1">
                <a:solidFill>
                  <a:srgbClr val="206C87"/>
                </a:solidFill>
                <a:latin typeface="Menlo" panose="020B0609030804020204" pitchFamily="49" charset="0"/>
              </a:rPr>
              <a:t>ExpensiveCache</a:t>
            </a:r>
            <a:r>
              <a:rPr lang="en-AU" sz="2000" dirty="0">
                <a:solidFill>
                  <a:srgbClr val="1F1F1F"/>
                </a:solidFill>
                <a:latin typeface="Menlo" panose="020B0609030804020204" pitchFamily="49" charset="0"/>
              </a:rPr>
              <a:t>:</a:t>
            </a:r>
            <a:endParaRPr lang="en-AU" sz="2000" dirty="0">
              <a:solidFill>
                <a:srgbClr val="206C87"/>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000FF"/>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654C1D"/>
                </a:solidFill>
                <a:latin typeface="Menlo" panose="020B0609030804020204" pitchFamily="49" charset="0"/>
              </a:rPr>
              <a:t>__</a:t>
            </a:r>
            <a:r>
              <a:rPr lang="en-AU" sz="2000" dirty="0" err="1">
                <a:solidFill>
                  <a:srgbClr val="654C1D"/>
                </a:solidFill>
                <a:latin typeface="Menlo" panose="020B0609030804020204" pitchFamily="49" charset="0"/>
              </a:rPr>
              <a:t>init</a:t>
            </a:r>
            <a:r>
              <a:rPr lang="en-AU" sz="2000" dirty="0">
                <a:solidFill>
                  <a:srgbClr val="654C1D"/>
                </a:solidFill>
                <a:latin typeface="Menlo" panose="020B0609030804020204" pitchFamily="49" charset="0"/>
              </a:rPr>
              <a:t>__</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app</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excluded_paths</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000FF"/>
                </a:solidFill>
                <a:latin typeface="Menlo" panose="020B0609030804020204" pitchFamily="49" charset="0"/>
              </a:rPr>
              <a:t># initialization</a:t>
            </a:r>
            <a:endParaRPr lang="en-AU" sz="2000" dirty="0">
              <a:solidFill>
                <a:srgbClr val="1F1F1F"/>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9D00D2"/>
                </a:solidFill>
                <a:latin typeface="Menlo" panose="020B0609030804020204" pitchFamily="49" charset="0"/>
              </a:rPr>
              <a:t>if</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cache_hit</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9D00D2"/>
                </a:solidFill>
                <a:latin typeface="Menlo" panose="020B0609030804020204" pitchFamily="49" charset="0"/>
              </a:rPr>
              <a:t># send cached response</a:t>
            </a:r>
            <a:endParaRPr lang="en-AU" sz="2000" dirty="0">
              <a:solidFill>
                <a:srgbClr val="1F1F1F"/>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9D00D2"/>
                </a:solidFill>
                <a:latin typeface="Menlo" panose="020B0609030804020204" pitchFamily="49" charset="0"/>
              </a:rPr>
              <a:t>await</a:t>
            </a:r>
            <a:r>
              <a:rPr lang="en-AU" sz="2000" dirty="0">
                <a:solidFill>
                  <a:srgbClr val="1F1F1F"/>
                </a:solidFill>
                <a:latin typeface="Menlo" panose="020B0609030804020204" pitchFamily="49" charset="0"/>
              </a:rPr>
              <a:t> </a:t>
            </a:r>
            <a:r>
              <a:rPr lang="en-AU" sz="2000" dirty="0" err="1">
                <a:solidFill>
                  <a:srgbClr val="0000FF"/>
                </a:solidFill>
                <a:latin typeface="Menlo" panose="020B0609030804020204" pitchFamily="49" charset="0"/>
              </a:rPr>
              <a:t>self</a:t>
            </a:r>
            <a:r>
              <a:rPr lang="en-AU" sz="2000" dirty="0" err="1">
                <a:solidFill>
                  <a:srgbClr val="1F1F1F"/>
                </a:solidFill>
                <a:latin typeface="Menlo" panose="020B0609030804020204" pitchFamily="49" charset="0"/>
              </a:rPr>
              <a:t>.app</a:t>
            </a:r>
            <a:r>
              <a:rPr lang="en-AU" sz="2000" dirty="0">
                <a:solidFill>
                  <a:srgbClr val="1F1F1F"/>
                </a:solidFill>
                <a:latin typeface="Menlo" panose="020B0609030804020204" pitchFamily="49" charset="0"/>
              </a:rPr>
              <a:t>(scope, receive, </a:t>
            </a:r>
            <a:r>
              <a:rPr lang="en-AU" sz="2000" dirty="0" err="1">
                <a:solidFill>
                  <a:srgbClr val="1F1F1F"/>
                </a:solidFill>
                <a:latin typeface="Menlo" panose="020B0609030804020204" pitchFamily="49" charset="0"/>
              </a:rPr>
              <a:t>cache_and_send</a:t>
            </a:r>
            <a:r>
              <a:rPr lang="en-AU" sz="2000" dirty="0">
                <a:solidFill>
                  <a:srgbClr val="1F1F1F"/>
                </a:solidFill>
                <a:latin typeface="Menlo" panose="020B0609030804020204" pitchFamily="49" charset="0"/>
              </a:rPr>
              <a:t>)</a:t>
            </a:r>
          </a:p>
          <a:p>
            <a:endParaRPr lang="en-AU" sz="20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4256486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7672B34-678F-2947-9670-098A4A9F1F16}"/>
              </a:ext>
            </a:extLst>
          </p:cNvPr>
          <p:cNvSpPr>
            <a:spLocks noGrp="1"/>
          </p:cNvSpPr>
          <p:nvPr>
            <p:ph type="title"/>
          </p:nvPr>
        </p:nvSpPr>
        <p:spPr>
          <a:xfrm>
            <a:off x="868680" y="405575"/>
            <a:ext cx="8903970" cy="1371600"/>
          </a:xfrm>
        </p:spPr>
        <p:txBody>
          <a:bodyPr vert="horz" lIns="91440" tIns="45720" rIns="91440" bIns="45720" rtlCol="0" anchor="ctr">
            <a:normAutofit/>
          </a:bodyPr>
          <a:lstStyle/>
          <a:p>
            <a:r>
              <a:rPr lang="en-US" sz="3600" dirty="0"/>
              <a:t>Adding the Middleware</a:t>
            </a:r>
          </a:p>
        </p:txBody>
      </p:sp>
      <p:sp>
        <p:nvSpPr>
          <p:cNvPr id="5" name="TextBox 4">
            <a:extLst>
              <a:ext uri="{FF2B5EF4-FFF2-40B4-BE49-F238E27FC236}">
                <a16:creationId xmlns:a16="http://schemas.microsoft.com/office/drawing/2014/main" id="{7525093D-86B3-2996-DDFD-8969F114CADF}"/>
              </a:ext>
            </a:extLst>
          </p:cNvPr>
          <p:cNvSpPr txBox="1"/>
          <p:nvPr/>
        </p:nvSpPr>
        <p:spPr>
          <a:xfrm>
            <a:off x="868679" y="2568180"/>
            <a:ext cx="11323321" cy="1569660"/>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app.add_middleware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ExpensiveCache</a:t>
            </a:r>
            <a:r>
              <a:rPr lang="en-AU" sz="2400" b="1" dirty="0">
                <a:solidFill>
                  <a:srgbClr val="1F1F1F"/>
                </a:solidFill>
                <a:latin typeface="Menlo" panose="020B0609030804020204" pitchFamily="49" charset="0"/>
              </a:rPr>
              <a:t>, </a:t>
            </a:r>
            <a:r>
              <a:rPr lang="en-AU" sz="2400" b="1" dirty="0" err="1">
                <a:solidFill>
                  <a:srgbClr val="00006D"/>
                </a:solidFill>
                <a:latin typeface="Menlo" panose="020B0609030804020204" pitchFamily="49" charset="0"/>
              </a:rPr>
              <a:t>excluded_paths</a:t>
            </a:r>
            <a:r>
              <a:rPr lang="en-AU" sz="2400" b="1" dirty="0">
                <a:solidFill>
                  <a:srgbClr val="1F1F1F"/>
                </a:solidFill>
                <a:latin typeface="Menlo" panose="020B0609030804020204" pitchFamily="49" charset="0"/>
              </a:rPr>
              <a:t>=[</a:t>
            </a:r>
            <a:r>
              <a:rPr lang="en-AU" sz="2400" b="1" dirty="0">
                <a:solidFill>
                  <a:srgbClr val="900112"/>
                </a:solidFill>
                <a:latin typeface="Menlo" panose="020B0609030804020204" pitchFamily="49" charset="0"/>
              </a:rPr>
              <a:t>"/chat"</a:t>
            </a:r>
            <a:r>
              <a:rPr lang="en-AU" sz="2400" b="1" dirty="0">
                <a:solidFill>
                  <a:srgbClr val="1F1F1F"/>
                </a:solidFill>
                <a:latin typeface="Menlo" panose="020B0609030804020204" pitchFamily="49" charset="0"/>
              </a:rPr>
              <a:t>])</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4242776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A07E-BC57-7F41-9650-4FEFD6E943BF}"/>
              </a:ext>
            </a:extLst>
          </p:cNvPr>
          <p:cNvSpPr>
            <a:spLocks noGrp="1"/>
          </p:cNvSpPr>
          <p:nvPr>
            <p:ph type="title"/>
          </p:nvPr>
        </p:nvSpPr>
        <p:spPr>
          <a:xfrm>
            <a:off x="415420" y="287241"/>
            <a:ext cx="10143299" cy="1371600"/>
          </a:xfrm>
        </p:spPr>
        <p:txBody>
          <a:bodyPr vert="horz" lIns="91440" tIns="45720" rIns="91440" bIns="45720" rtlCol="0" anchor="ctr">
            <a:normAutofit/>
          </a:bodyPr>
          <a:lstStyle/>
          <a:p>
            <a:r>
              <a:rPr lang="en-US" dirty="0"/>
              <a:t>Middleware Pattern 2 – </a:t>
            </a:r>
            <a:r>
              <a:rPr lang="en-US" dirty="0" err="1"/>
              <a:t>FastAPI</a:t>
            </a:r>
            <a:r>
              <a:rPr lang="en-US" dirty="0"/>
              <a:t>/</a:t>
            </a:r>
            <a:r>
              <a:rPr lang="en-US" dirty="0" err="1"/>
              <a:t>Starlette</a:t>
            </a:r>
            <a:endParaRPr lang="en-US" dirty="0"/>
          </a:p>
        </p:txBody>
      </p:sp>
      <p:sp>
        <p:nvSpPr>
          <p:cNvPr id="5" name="TextBox 4">
            <a:extLst>
              <a:ext uri="{FF2B5EF4-FFF2-40B4-BE49-F238E27FC236}">
                <a16:creationId xmlns:a16="http://schemas.microsoft.com/office/drawing/2014/main" id="{CAB97C91-E043-B38B-660C-9DFFF86A486E}"/>
              </a:ext>
            </a:extLst>
          </p:cNvPr>
          <p:cNvSpPr txBox="1"/>
          <p:nvPr/>
        </p:nvSpPr>
        <p:spPr>
          <a:xfrm>
            <a:off x="415420" y="1967079"/>
            <a:ext cx="11776580" cy="3785652"/>
          </a:xfrm>
          <a:prstGeom prst="rect">
            <a:avLst/>
          </a:prstGeom>
          <a:no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app.middleware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"http"</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exc_handler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 Request, </a:t>
            </a:r>
            <a:r>
              <a:rPr lang="en-AU" sz="2400" dirty="0" err="1">
                <a:solidFill>
                  <a:srgbClr val="00006D"/>
                </a:solidFill>
                <a:latin typeface="Menlo" panose="020B0609030804020204" pitchFamily="49" charset="0"/>
              </a:rPr>
              <a:t>call_next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return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call_next</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HTMLResponse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'An error </a:t>
            </a:r>
            <a:r>
              <a:rPr lang="en-AU" sz="2400" dirty="0" err="1">
                <a:solidFill>
                  <a:srgbClr val="900112"/>
                </a:solidFill>
                <a:latin typeface="Menlo" panose="020B0609030804020204" pitchFamily="49" charset="0"/>
              </a:rPr>
              <a:t>occured</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status_code</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500</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headers</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'x-exception-handled'</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'application'</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p:txBody>
      </p:sp>
    </p:spTree>
    <p:extLst>
      <p:ext uri="{BB962C8B-B14F-4D97-AF65-F5344CB8AC3E}">
        <p14:creationId xmlns:p14="http://schemas.microsoft.com/office/powerpoint/2010/main" val="2092721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9C1A-5F35-AA43-B7FA-5346F85C2C36}"/>
              </a:ext>
            </a:extLst>
          </p:cNvPr>
          <p:cNvSpPr>
            <a:spLocks noGrp="1"/>
          </p:cNvSpPr>
          <p:nvPr>
            <p:ph type="title"/>
          </p:nvPr>
        </p:nvSpPr>
        <p:spPr>
          <a:xfrm>
            <a:off x="343348" y="87868"/>
            <a:ext cx="10515600" cy="1325563"/>
          </a:xfrm>
        </p:spPr>
        <p:txBody>
          <a:bodyPr vert="horz" lIns="91440" tIns="45720" rIns="91440" bIns="45720" rtlCol="0" anchor="b">
            <a:normAutofit/>
          </a:bodyPr>
          <a:lstStyle/>
          <a:p>
            <a:pPr algn="ctr"/>
            <a:r>
              <a:rPr lang="en-US" sz="5200" dirty="0"/>
              <a:t>Middleware Pattern 2 Implementation</a:t>
            </a:r>
          </a:p>
        </p:txBody>
      </p:sp>
      <p:sp>
        <p:nvSpPr>
          <p:cNvPr id="10" name="TextBox 9">
            <a:extLst>
              <a:ext uri="{FF2B5EF4-FFF2-40B4-BE49-F238E27FC236}">
                <a16:creationId xmlns:a16="http://schemas.microsoft.com/office/drawing/2014/main" id="{8BA42052-07CF-8527-7549-A5724782F833}"/>
              </a:ext>
            </a:extLst>
          </p:cNvPr>
          <p:cNvSpPr txBox="1"/>
          <p:nvPr/>
        </p:nvSpPr>
        <p:spPr>
          <a:xfrm>
            <a:off x="4415589" y="6400800"/>
            <a:ext cx="4044697" cy="369332"/>
          </a:xfrm>
          <a:prstGeom prst="rect">
            <a:avLst/>
          </a:prstGeom>
          <a:noFill/>
        </p:spPr>
        <p:txBody>
          <a:bodyPr wrap="none" rtlCol="0">
            <a:spAutoFit/>
          </a:bodyPr>
          <a:lstStyle/>
          <a:p>
            <a:r>
              <a:rPr lang="en-US" dirty="0" err="1">
                <a:latin typeface="Monaco" pitchFamily="2" charset="77"/>
              </a:rPr>
              <a:t>starlette</a:t>
            </a:r>
            <a:r>
              <a:rPr lang="en-US" dirty="0">
                <a:latin typeface="Monaco" pitchFamily="2" charset="77"/>
              </a:rPr>
              <a:t>/middleware/</a:t>
            </a:r>
            <a:r>
              <a:rPr lang="en-US" dirty="0" err="1">
                <a:latin typeface="Monaco" pitchFamily="2" charset="77"/>
              </a:rPr>
              <a:t>base.py</a:t>
            </a:r>
            <a:endParaRPr lang="en-US" dirty="0">
              <a:latin typeface="Monaco" pitchFamily="2" charset="77"/>
            </a:endParaRPr>
          </a:p>
        </p:txBody>
      </p:sp>
      <p:sp>
        <p:nvSpPr>
          <p:cNvPr id="6" name="TextBox 5">
            <a:extLst>
              <a:ext uri="{FF2B5EF4-FFF2-40B4-BE49-F238E27FC236}">
                <a16:creationId xmlns:a16="http://schemas.microsoft.com/office/drawing/2014/main" id="{A37E397C-BB20-82D6-C4F6-CFCD0B7B976F}"/>
              </a:ext>
            </a:extLst>
          </p:cNvPr>
          <p:cNvSpPr txBox="1"/>
          <p:nvPr/>
        </p:nvSpPr>
        <p:spPr>
          <a:xfrm>
            <a:off x="531644" y="1873636"/>
            <a:ext cx="11660356" cy="3046988"/>
          </a:xfrm>
          <a:prstGeom prst="rect">
            <a:avLst/>
          </a:prstGeom>
          <a:noFill/>
        </p:spPr>
        <p:txBody>
          <a:bodyPr wrap="square">
            <a:spAutoFit/>
          </a:bodyPr>
          <a:lstStyle/>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middleware_type</a:t>
            </a:r>
            <a:r>
              <a:rPr lang="en-AU" sz="2400" dirty="0">
                <a:solidFill>
                  <a:srgbClr val="1F1F1F"/>
                </a:solidFill>
                <a:latin typeface="Menlo" panose="020B0609030804020204" pitchFamily="49" charset="0"/>
              </a:rPr>
              <a:t>):</a:t>
            </a:r>
          </a:p>
          <a:p>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decorator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func</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.add_middleware</a:t>
            </a:r>
            <a:r>
              <a:rPr lang="en-AU" sz="2400" dirty="0">
                <a:solidFill>
                  <a:srgbClr val="1F1F1F"/>
                </a:solidFill>
                <a:latin typeface="Menlo" panose="020B0609030804020204" pitchFamily="49" charset="0"/>
              </a:rPr>
              <a:t>(</a:t>
            </a:r>
            <a:r>
              <a:rPr lang="en-AU" sz="2400" dirty="0" err="1">
                <a:solidFill>
                  <a:srgbClr val="1F1F1F"/>
                </a:solidFill>
                <a:highlight>
                  <a:srgbClr val="FFFF00"/>
                </a:highlight>
                <a:latin typeface="Menlo" panose="020B0609030804020204" pitchFamily="49" charset="0"/>
              </a:rPr>
              <a:t>BaseHTTPMiddleware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dispatch</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decorator</a:t>
            </a:r>
          </a:p>
        </p:txBody>
      </p:sp>
    </p:spTree>
    <p:extLst>
      <p:ext uri="{BB962C8B-B14F-4D97-AF65-F5344CB8AC3E}">
        <p14:creationId xmlns:p14="http://schemas.microsoft.com/office/powerpoint/2010/main" val="931910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9C1A-5F35-AA43-B7FA-5346F85C2C36}"/>
              </a:ext>
            </a:extLst>
          </p:cNvPr>
          <p:cNvSpPr>
            <a:spLocks noGrp="1"/>
          </p:cNvSpPr>
          <p:nvPr>
            <p:ph type="title"/>
          </p:nvPr>
        </p:nvSpPr>
        <p:spPr/>
        <p:txBody>
          <a:bodyPr vert="horz" lIns="91440" tIns="45720" rIns="91440" bIns="45720" rtlCol="0" anchor="b">
            <a:normAutofit/>
          </a:bodyPr>
          <a:lstStyle/>
          <a:p>
            <a:pPr algn="ctr"/>
            <a:r>
              <a:rPr lang="en-US" sz="5200" dirty="0"/>
              <a:t>Middleware Pattern 2 Implementation</a:t>
            </a:r>
          </a:p>
        </p:txBody>
      </p:sp>
      <p:sp>
        <p:nvSpPr>
          <p:cNvPr id="4" name="TextBox 3">
            <a:extLst>
              <a:ext uri="{FF2B5EF4-FFF2-40B4-BE49-F238E27FC236}">
                <a16:creationId xmlns:a16="http://schemas.microsoft.com/office/drawing/2014/main" id="{2EA1CEDB-D588-9227-A71A-31ADE20B390D}"/>
              </a:ext>
            </a:extLst>
          </p:cNvPr>
          <p:cNvSpPr txBox="1"/>
          <p:nvPr/>
        </p:nvSpPr>
        <p:spPr>
          <a:xfrm>
            <a:off x="4415589" y="6400800"/>
            <a:ext cx="4044697" cy="369332"/>
          </a:xfrm>
          <a:prstGeom prst="rect">
            <a:avLst/>
          </a:prstGeom>
          <a:noFill/>
        </p:spPr>
        <p:txBody>
          <a:bodyPr wrap="none" rtlCol="0">
            <a:spAutoFit/>
          </a:bodyPr>
          <a:lstStyle/>
          <a:p>
            <a:r>
              <a:rPr lang="en-US" dirty="0" err="1">
                <a:latin typeface="Monaco" pitchFamily="2" charset="77"/>
              </a:rPr>
              <a:t>starlette</a:t>
            </a:r>
            <a:r>
              <a:rPr lang="en-US" dirty="0">
                <a:latin typeface="Monaco" pitchFamily="2" charset="77"/>
              </a:rPr>
              <a:t>/middleware/</a:t>
            </a:r>
            <a:r>
              <a:rPr lang="en-US" dirty="0" err="1">
                <a:latin typeface="Monaco" pitchFamily="2" charset="77"/>
              </a:rPr>
              <a:t>base.py</a:t>
            </a:r>
            <a:endParaRPr lang="en-US" dirty="0">
              <a:latin typeface="Monaco" pitchFamily="2" charset="77"/>
            </a:endParaRPr>
          </a:p>
        </p:txBody>
      </p:sp>
      <p:sp>
        <p:nvSpPr>
          <p:cNvPr id="6" name="TextBox 5">
            <a:extLst>
              <a:ext uri="{FF2B5EF4-FFF2-40B4-BE49-F238E27FC236}">
                <a16:creationId xmlns:a16="http://schemas.microsoft.com/office/drawing/2014/main" id="{6B546F0C-5488-0DD0-A0D8-FFFB670F91D0}"/>
              </a:ext>
            </a:extLst>
          </p:cNvPr>
          <p:cNvSpPr txBox="1"/>
          <p:nvPr/>
        </p:nvSpPr>
        <p:spPr>
          <a:xfrm>
            <a:off x="414086" y="2105442"/>
            <a:ext cx="11942346" cy="2308324"/>
          </a:xfrm>
          <a:prstGeom prst="rect">
            <a:avLst/>
          </a:prstGeom>
          <a:solidFill>
            <a:schemeClr val="tx1">
              <a:lumMod val="85000"/>
              <a:lumOff val="15000"/>
            </a:schemeClr>
          </a:solidFill>
        </p:spPr>
        <p:txBody>
          <a:bodyPr wrap="square">
            <a:spAutoFit/>
          </a:bodyPr>
          <a:lstStyle/>
          <a:p>
            <a:r>
              <a:rPr lang="en-AU" dirty="0">
                <a:solidFill>
                  <a:srgbClr val="4689CC"/>
                </a:solidFill>
                <a:effectLst/>
                <a:latin typeface="Menlo" panose="020B0609030804020204" pitchFamily="49" charset="0"/>
              </a:rPr>
              <a:t>class</a:t>
            </a:r>
            <a:r>
              <a:rPr lang="en-AU" dirty="0">
                <a:solidFill>
                  <a:srgbClr val="CACACA"/>
                </a:solidFill>
                <a:effectLst/>
                <a:latin typeface="Menlo" panose="020B0609030804020204" pitchFamily="49" charset="0"/>
              </a:rPr>
              <a:t> </a:t>
            </a:r>
            <a:r>
              <a:rPr lang="en-AU" dirty="0" err="1">
                <a:solidFill>
                  <a:srgbClr val="706FA7"/>
                </a:solidFill>
                <a:effectLst/>
                <a:latin typeface="Menlo" panose="020B0609030804020204" pitchFamily="49" charset="0"/>
              </a:rPr>
              <a:t>BaseHTTPMiddleware</a:t>
            </a:r>
            <a:r>
              <a:rPr lang="en-AU" dirty="0">
                <a:solidFill>
                  <a:srgbClr val="CACACA"/>
                </a:solidFill>
                <a:effectLst/>
                <a:latin typeface="Menlo" panose="020B0609030804020204" pitchFamily="49" charset="0"/>
              </a:rPr>
              <a:t>:</a:t>
            </a:r>
            <a:endParaRPr lang="en-AU" dirty="0">
              <a:solidFill>
                <a:srgbClr val="706FA7"/>
              </a:solidFill>
              <a:effectLst/>
              <a:latin typeface="Menlo" panose="020B0609030804020204" pitchFamily="49" charset="0"/>
            </a:endParaRPr>
          </a:p>
          <a:p>
            <a:r>
              <a:rPr lang="en-AU" dirty="0">
                <a:solidFill>
                  <a:srgbClr val="CACACA"/>
                </a:solidFill>
                <a:effectLst/>
                <a:latin typeface="Menlo" panose="020B0609030804020204" pitchFamily="49" charset="0"/>
              </a:rPr>
              <a:t>    </a:t>
            </a:r>
            <a:r>
              <a:rPr lang="en-AU" dirty="0">
                <a:solidFill>
                  <a:srgbClr val="4689CC"/>
                </a:solidFill>
                <a:effectLst/>
                <a:latin typeface="Menlo" panose="020B0609030804020204" pitchFamily="49" charset="0"/>
              </a:rPr>
              <a:t>def</a:t>
            </a:r>
            <a:r>
              <a:rPr lang="en-AU" dirty="0">
                <a:solidFill>
                  <a:srgbClr val="CACACA"/>
                </a:solidFill>
                <a:effectLst/>
                <a:latin typeface="Menlo" panose="020B0609030804020204" pitchFamily="49" charset="0"/>
              </a:rPr>
              <a:t> </a:t>
            </a:r>
            <a:r>
              <a:rPr lang="en-AU" dirty="0">
                <a:solidFill>
                  <a:srgbClr val="D4D5A7"/>
                </a:solidFill>
                <a:effectLst/>
                <a:latin typeface="Menlo" panose="020B0609030804020204" pitchFamily="49" charset="0"/>
              </a:rPr>
              <a:t>__</a:t>
            </a:r>
            <a:r>
              <a:rPr lang="en-AU" dirty="0" err="1">
                <a:solidFill>
                  <a:srgbClr val="D4D5A7"/>
                </a:solidFill>
                <a:effectLst/>
                <a:latin typeface="Menlo" panose="020B0609030804020204" pitchFamily="49" charset="0"/>
              </a:rPr>
              <a:t>init</a:t>
            </a:r>
            <a:r>
              <a:rPr lang="en-AU" dirty="0">
                <a:solidFill>
                  <a:srgbClr val="D4D5A7"/>
                </a:solidFill>
                <a:effectLst/>
                <a:latin typeface="Menlo" panose="020B0609030804020204" pitchFamily="49" charset="0"/>
              </a:rPr>
              <a:t>__</a:t>
            </a:r>
            <a:r>
              <a:rPr lang="en-AU" dirty="0">
                <a:solidFill>
                  <a:srgbClr val="CACACA"/>
                </a:solidFill>
                <a:effectLst/>
                <a:latin typeface="Menlo" panose="020B0609030804020204" pitchFamily="49" charset="0"/>
              </a:rPr>
              <a:t>(</a:t>
            </a:r>
            <a:r>
              <a:rPr lang="en-AU" dirty="0">
                <a:solidFill>
                  <a:srgbClr val="A8A7F2"/>
                </a:solidFill>
                <a:effectLst/>
                <a:latin typeface="Menlo" panose="020B0609030804020204" pitchFamily="49" charset="0"/>
              </a:rPr>
              <a:t>self</a:t>
            </a:r>
            <a:r>
              <a:rPr lang="en-AU" dirty="0">
                <a:solidFill>
                  <a:srgbClr val="CACACA"/>
                </a:solidFill>
                <a:effectLst/>
                <a:latin typeface="Menlo" panose="020B0609030804020204" pitchFamily="49" charset="0"/>
              </a:rPr>
              <a:t>, </a:t>
            </a:r>
            <a:r>
              <a:rPr lang="en-AU" dirty="0">
                <a:solidFill>
                  <a:srgbClr val="A8A7F2"/>
                </a:solidFill>
                <a:effectLst/>
                <a:latin typeface="Menlo" panose="020B0609030804020204" pitchFamily="49" charset="0"/>
              </a:rPr>
              <a:t>app</a:t>
            </a:r>
            <a:r>
              <a:rPr lang="en-AU" dirty="0">
                <a:solidFill>
                  <a:srgbClr val="CACACA"/>
                </a:solidFill>
                <a:effectLst/>
                <a:latin typeface="Menlo" panose="020B0609030804020204" pitchFamily="49" charset="0"/>
              </a:rPr>
              <a:t> </a:t>
            </a:r>
            <a:r>
              <a:rPr lang="en-AU" dirty="0">
                <a:solidFill>
                  <a:srgbClr val="A8A7F2"/>
                </a:solidFill>
                <a:effectLst/>
                <a:latin typeface="Menlo" panose="020B0609030804020204" pitchFamily="49" charset="0"/>
              </a:rPr>
              <a:t>..</a:t>
            </a:r>
            <a:r>
              <a:rPr lang="en-AU" dirty="0">
                <a:solidFill>
                  <a:srgbClr val="CACACA"/>
                </a:solidFill>
                <a:effectLst/>
                <a:latin typeface="Menlo" panose="020B0609030804020204" pitchFamily="49" charset="0"/>
              </a:rPr>
              <a:t>):</a:t>
            </a:r>
          </a:p>
          <a:p>
            <a:r>
              <a:rPr lang="en-AU" dirty="0">
                <a:solidFill>
                  <a:srgbClr val="CACACA"/>
                </a:solidFill>
                <a:effectLst/>
                <a:latin typeface="Menlo" panose="020B0609030804020204" pitchFamily="49" charset="0"/>
              </a:rPr>
              <a:t>        </a:t>
            </a:r>
            <a:r>
              <a:rPr lang="en-AU" dirty="0" err="1">
                <a:solidFill>
                  <a:srgbClr val="4689CC"/>
                </a:solidFill>
                <a:effectLst/>
                <a:latin typeface="Menlo" panose="020B0609030804020204" pitchFamily="49" charset="0"/>
              </a:rPr>
              <a:t>self</a:t>
            </a:r>
            <a:r>
              <a:rPr lang="en-AU" dirty="0" err="1">
                <a:solidFill>
                  <a:srgbClr val="CACACA"/>
                </a:solidFill>
                <a:effectLst/>
                <a:latin typeface="Menlo" panose="020B0609030804020204" pitchFamily="49" charset="0"/>
              </a:rPr>
              <a:t>.app</a:t>
            </a:r>
            <a:r>
              <a:rPr lang="en-AU" dirty="0">
                <a:solidFill>
                  <a:srgbClr val="CACACA"/>
                </a:solidFill>
                <a:effectLst/>
                <a:latin typeface="Menlo" panose="020B0609030804020204" pitchFamily="49" charset="0"/>
              </a:rPr>
              <a:t> = app</a:t>
            </a:r>
          </a:p>
          <a:p>
            <a:endParaRPr lang="en-AU" dirty="0">
              <a:solidFill>
                <a:srgbClr val="CACACA"/>
              </a:solidFill>
              <a:effectLst/>
              <a:latin typeface="Menlo" panose="020B0609030804020204" pitchFamily="49" charset="0"/>
            </a:endParaRPr>
          </a:p>
          <a:p>
            <a:r>
              <a:rPr lang="en-AU" dirty="0">
                <a:solidFill>
                  <a:srgbClr val="CACACA"/>
                </a:solidFill>
                <a:effectLst/>
                <a:latin typeface="Menlo" panose="020B0609030804020204" pitchFamily="49" charset="0"/>
              </a:rPr>
              <a:t>    </a:t>
            </a:r>
            <a:r>
              <a:rPr lang="en-AU" dirty="0">
                <a:solidFill>
                  <a:srgbClr val="4689CC"/>
                </a:solidFill>
                <a:effectLst/>
                <a:latin typeface="Menlo" panose="020B0609030804020204" pitchFamily="49" charset="0"/>
              </a:rPr>
              <a:t>async</a:t>
            </a:r>
            <a:r>
              <a:rPr lang="en-AU" dirty="0">
                <a:solidFill>
                  <a:srgbClr val="CACACA"/>
                </a:solidFill>
                <a:effectLst/>
                <a:latin typeface="Menlo" panose="020B0609030804020204" pitchFamily="49" charset="0"/>
              </a:rPr>
              <a:t> </a:t>
            </a:r>
            <a:r>
              <a:rPr lang="en-AU" dirty="0">
                <a:solidFill>
                  <a:srgbClr val="4689CC"/>
                </a:solidFill>
                <a:effectLst/>
                <a:latin typeface="Menlo" panose="020B0609030804020204" pitchFamily="49" charset="0"/>
              </a:rPr>
              <a:t>def</a:t>
            </a:r>
            <a:r>
              <a:rPr lang="en-AU" dirty="0">
                <a:solidFill>
                  <a:srgbClr val="CACACA"/>
                </a:solidFill>
                <a:effectLst/>
                <a:latin typeface="Menlo" panose="020B0609030804020204" pitchFamily="49" charset="0"/>
              </a:rPr>
              <a:t> </a:t>
            </a:r>
            <a:r>
              <a:rPr lang="en-AU" dirty="0">
                <a:solidFill>
                  <a:srgbClr val="D4D5A7"/>
                </a:solidFill>
                <a:effectLst/>
                <a:latin typeface="Menlo" panose="020B0609030804020204" pitchFamily="49" charset="0"/>
              </a:rPr>
              <a:t>__call__</a:t>
            </a:r>
            <a:r>
              <a:rPr lang="en-AU" dirty="0">
                <a:solidFill>
                  <a:srgbClr val="CACACA"/>
                </a:solidFill>
                <a:effectLst/>
                <a:latin typeface="Menlo" panose="020B0609030804020204" pitchFamily="49" charset="0"/>
              </a:rPr>
              <a:t>(</a:t>
            </a:r>
            <a:r>
              <a:rPr lang="en-AU" dirty="0">
                <a:solidFill>
                  <a:srgbClr val="A8A7F2"/>
                </a:solidFill>
                <a:effectLst/>
                <a:latin typeface="Menlo" panose="020B0609030804020204" pitchFamily="49" charset="0"/>
              </a:rPr>
              <a:t>self</a:t>
            </a:r>
            <a:r>
              <a:rPr lang="en-AU" dirty="0">
                <a:solidFill>
                  <a:srgbClr val="CACACA"/>
                </a:solidFill>
                <a:effectLst/>
                <a:latin typeface="Menlo" panose="020B0609030804020204" pitchFamily="49" charset="0"/>
              </a:rPr>
              <a:t>, </a:t>
            </a:r>
            <a:r>
              <a:rPr lang="en-AU" dirty="0">
                <a:solidFill>
                  <a:srgbClr val="A8A7F2"/>
                </a:solidFill>
                <a:effectLst/>
                <a:latin typeface="Menlo" panose="020B0609030804020204" pitchFamily="49" charset="0"/>
              </a:rPr>
              <a:t>scope</a:t>
            </a:r>
            <a:r>
              <a:rPr lang="en-AU" dirty="0">
                <a:solidFill>
                  <a:srgbClr val="CACACA"/>
                </a:solidFill>
                <a:effectLst/>
                <a:latin typeface="Menlo" panose="020B0609030804020204" pitchFamily="49" charset="0"/>
              </a:rPr>
              <a:t>: Scope, </a:t>
            </a:r>
            <a:r>
              <a:rPr lang="en-AU" dirty="0">
                <a:solidFill>
                  <a:srgbClr val="A8A7F2"/>
                </a:solidFill>
                <a:effectLst/>
                <a:latin typeface="Menlo" panose="020B0609030804020204" pitchFamily="49" charset="0"/>
              </a:rPr>
              <a:t>receive</a:t>
            </a:r>
            <a:r>
              <a:rPr lang="en-AU" dirty="0">
                <a:solidFill>
                  <a:srgbClr val="CACACA"/>
                </a:solidFill>
                <a:effectLst/>
                <a:latin typeface="Menlo" panose="020B0609030804020204" pitchFamily="49" charset="0"/>
              </a:rPr>
              <a:t>: Receive, </a:t>
            </a:r>
            <a:r>
              <a:rPr lang="en-AU" dirty="0">
                <a:solidFill>
                  <a:srgbClr val="A8A7F2"/>
                </a:solidFill>
                <a:effectLst/>
                <a:latin typeface="Menlo" panose="020B0609030804020204" pitchFamily="49" charset="0"/>
              </a:rPr>
              <a:t>send</a:t>
            </a:r>
            <a:r>
              <a:rPr lang="en-AU" dirty="0">
                <a:solidFill>
                  <a:srgbClr val="CACACA"/>
                </a:solidFill>
                <a:effectLst/>
                <a:latin typeface="Menlo" panose="020B0609030804020204" pitchFamily="49" charset="0"/>
              </a:rPr>
              <a:t>: Send) -&gt; </a:t>
            </a:r>
            <a:r>
              <a:rPr lang="en-AU" dirty="0">
                <a:solidFill>
                  <a:srgbClr val="4689CC"/>
                </a:solidFill>
                <a:effectLst/>
                <a:latin typeface="Menlo" panose="020B0609030804020204" pitchFamily="49" charset="0"/>
              </a:rPr>
              <a:t>None</a:t>
            </a:r>
            <a:r>
              <a:rPr lang="en-AU" dirty="0">
                <a:solidFill>
                  <a:srgbClr val="CACACA"/>
                </a:solidFill>
                <a:effectLst/>
                <a:latin typeface="Menlo" panose="020B0609030804020204" pitchFamily="49" charset="0"/>
              </a:rPr>
              <a:t>:</a:t>
            </a:r>
          </a:p>
          <a:p>
            <a:r>
              <a:rPr lang="en-AU" dirty="0">
                <a:solidFill>
                  <a:srgbClr val="CACACA"/>
                </a:solidFill>
                <a:effectLst/>
                <a:latin typeface="Menlo" panose="020B0609030804020204" pitchFamily="49" charset="0"/>
              </a:rPr>
              <a:t>        # ..</a:t>
            </a:r>
          </a:p>
          <a:p>
            <a:r>
              <a:rPr lang="en-AU" dirty="0">
                <a:solidFill>
                  <a:srgbClr val="CACACA"/>
                </a:solidFill>
                <a:latin typeface="Menlo" panose="020B0609030804020204" pitchFamily="49" charset="0"/>
              </a:rPr>
              <a:t>        response = </a:t>
            </a:r>
            <a:r>
              <a:rPr lang="en-AU" dirty="0">
                <a:solidFill>
                  <a:srgbClr val="9998A2"/>
                </a:solidFill>
                <a:latin typeface="Menlo" panose="020B0609030804020204" pitchFamily="49" charset="0"/>
              </a:rPr>
              <a:t>await</a:t>
            </a:r>
            <a:r>
              <a:rPr lang="en-AU" dirty="0">
                <a:solidFill>
                  <a:srgbClr val="CACACA"/>
                </a:solidFill>
                <a:latin typeface="Menlo" panose="020B0609030804020204" pitchFamily="49" charset="0"/>
              </a:rPr>
              <a:t> </a:t>
            </a:r>
            <a:r>
              <a:rPr lang="en-AU" dirty="0" err="1">
                <a:solidFill>
                  <a:srgbClr val="4689CC"/>
                </a:solidFill>
                <a:latin typeface="Menlo" panose="020B0609030804020204" pitchFamily="49" charset="0"/>
              </a:rPr>
              <a:t>self</a:t>
            </a:r>
            <a:r>
              <a:rPr lang="en-AU" dirty="0" err="1">
                <a:solidFill>
                  <a:srgbClr val="CACACA"/>
                </a:solidFill>
                <a:latin typeface="Menlo" panose="020B0609030804020204" pitchFamily="49" charset="0"/>
              </a:rPr>
              <a:t>.dispatch_func</a:t>
            </a:r>
            <a:r>
              <a:rPr lang="en-AU" dirty="0">
                <a:solidFill>
                  <a:srgbClr val="CACACA"/>
                </a:solidFill>
                <a:latin typeface="Menlo" panose="020B0609030804020204" pitchFamily="49" charset="0"/>
              </a:rPr>
              <a:t>(request, </a:t>
            </a:r>
            <a:r>
              <a:rPr lang="en-AU" dirty="0" err="1">
                <a:solidFill>
                  <a:srgbClr val="CACACA"/>
                </a:solidFill>
                <a:latin typeface="Menlo" panose="020B0609030804020204" pitchFamily="49" charset="0"/>
              </a:rPr>
              <a:t>call_next</a:t>
            </a:r>
            <a:r>
              <a:rPr lang="en-AU" dirty="0">
                <a:solidFill>
                  <a:srgbClr val="CACACA"/>
                </a:solidFill>
                <a:latin typeface="Menlo" panose="020B0609030804020204" pitchFamily="49" charset="0"/>
              </a:rPr>
              <a:t>)</a:t>
            </a:r>
          </a:p>
          <a:p>
            <a:r>
              <a:rPr lang="en-AU" dirty="0">
                <a:solidFill>
                  <a:srgbClr val="CACACA"/>
                </a:solidFill>
                <a:effectLst/>
                <a:latin typeface="Menlo" panose="020B0609030804020204" pitchFamily="49" charset="0"/>
              </a:rPr>
              <a:t>        </a:t>
            </a:r>
          </a:p>
        </p:txBody>
      </p:sp>
    </p:spTree>
    <p:extLst>
      <p:ext uri="{BB962C8B-B14F-4D97-AF65-F5344CB8AC3E}">
        <p14:creationId xmlns:p14="http://schemas.microsoft.com/office/powerpoint/2010/main" val="3823727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5AF3-7363-0645-AD0E-DE84780B1F8C}"/>
              </a:ext>
            </a:extLst>
          </p:cNvPr>
          <p:cNvSpPr>
            <a:spLocks noGrp="1"/>
          </p:cNvSpPr>
          <p:nvPr>
            <p:ph type="title"/>
          </p:nvPr>
        </p:nvSpPr>
        <p:spPr>
          <a:xfrm>
            <a:off x="477981" y="1122363"/>
            <a:ext cx="5369366" cy="3204134"/>
          </a:xfrm>
        </p:spPr>
        <p:txBody>
          <a:bodyPr vert="horz" lIns="91440" tIns="45720" rIns="91440" bIns="45720" rtlCol="0" anchor="b">
            <a:normAutofit/>
          </a:bodyPr>
          <a:lstStyle/>
          <a:p>
            <a:r>
              <a:rPr lang="en-US" sz="4400" dirty="0"/>
              <a:t>Built-in Middleware</a:t>
            </a:r>
          </a:p>
        </p:txBody>
      </p:sp>
      <p:sp>
        <p:nvSpPr>
          <p:cNvPr id="3" name="Content Placeholder 2">
            <a:extLst>
              <a:ext uri="{FF2B5EF4-FFF2-40B4-BE49-F238E27FC236}">
                <a16:creationId xmlns:a16="http://schemas.microsoft.com/office/drawing/2014/main" id="{DE2704C0-AFC1-EC4E-8376-87C93E67B84B}"/>
              </a:ext>
            </a:extLst>
          </p:cNvPr>
          <p:cNvSpPr>
            <a:spLocks noGrp="1"/>
          </p:cNvSpPr>
          <p:nvPr>
            <p:ph idx="1"/>
          </p:nvPr>
        </p:nvSpPr>
        <p:spPr>
          <a:xfrm>
            <a:off x="477981" y="4872922"/>
            <a:ext cx="6765030" cy="1208141"/>
          </a:xfrm>
        </p:spPr>
        <p:txBody>
          <a:bodyPr vert="horz" lIns="91440" tIns="45720" rIns="91440" bIns="45720" rtlCol="0">
            <a:normAutofit/>
          </a:bodyPr>
          <a:lstStyle/>
          <a:p>
            <a:pPr marL="0" indent="0">
              <a:buNone/>
            </a:pPr>
            <a:r>
              <a:rPr lang="en-US" sz="2000" dirty="0">
                <a:hlinkClick r:id="rId2"/>
              </a:rPr>
              <a:t>https://fastapi.tiangolo.com/advanced/middleware/</a:t>
            </a:r>
            <a:r>
              <a:rPr lang="en-US" sz="2000" dirty="0"/>
              <a:t>  </a:t>
            </a:r>
          </a:p>
        </p:txBody>
      </p:sp>
      <p:sp>
        <p:nvSpPr>
          <p:cNvPr id="4" name="TextBox 3">
            <a:extLst>
              <a:ext uri="{FF2B5EF4-FFF2-40B4-BE49-F238E27FC236}">
                <a16:creationId xmlns:a16="http://schemas.microsoft.com/office/drawing/2014/main" id="{6C15167A-5A55-25E4-7EF0-454232B64D71}"/>
              </a:ext>
            </a:extLst>
          </p:cNvPr>
          <p:cNvSpPr txBox="1"/>
          <p:nvPr/>
        </p:nvSpPr>
        <p:spPr>
          <a:xfrm>
            <a:off x="6509084" y="2177716"/>
            <a:ext cx="3643946" cy="1754326"/>
          </a:xfrm>
          <a:prstGeom prst="rect">
            <a:avLst/>
          </a:prstGeom>
          <a:noFill/>
        </p:spPr>
        <p:txBody>
          <a:bodyPr wrap="none" rtlCol="0">
            <a:spAutoFit/>
          </a:bodyPr>
          <a:lstStyle/>
          <a:p>
            <a:pPr marL="285750" indent="-285750">
              <a:buFontTx/>
              <a:buChar char="-"/>
            </a:pPr>
            <a:r>
              <a:rPr lang="en-US" dirty="0" err="1">
                <a:latin typeface="Monaco" pitchFamily="2" charset="77"/>
              </a:rPr>
              <a:t>HTTPSRedirectMiddleware</a:t>
            </a:r>
            <a:endParaRPr lang="en-US" dirty="0">
              <a:latin typeface="Monaco" pitchFamily="2" charset="77"/>
            </a:endParaRPr>
          </a:p>
          <a:p>
            <a:pPr marL="285750" indent="-285750">
              <a:buFontTx/>
              <a:buChar char="-"/>
            </a:pPr>
            <a:endParaRPr lang="en-US" dirty="0">
              <a:latin typeface="Monaco" pitchFamily="2" charset="77"/>
            </a:endParaRPr>
          </a:p>
          <a:p>
            <a:pPr marL="285750" indent="-285750">
              <a:buFontTx/>
              <a:buChar char="-"/>
            </a:pPr>
            <a:r>
              <a:rPr lang="en-US" dirty="0" err="1">
                <a:latin typeface="Monaco" pitchFamily="2" charset="77"/>
              </a:rPr>
              <a:t>TrustedHostMiddleware</a:t>
            </a:r>
            <a:endParaRPr lang="en-US" dirty="0">
              <a:latin typeface="Monaco" pitchFamily="2" charset="77"/>
            </a:endParaRPr>
          </a:p>
          <a:p>
            <a:pPr marL="285750" indent="-285750">
              <a:buFontTx/>
              <a:buChar char="-"/>
            </a:pPr>
            <a:endParaRPr lang="en-US" dirty="0">
              <a:latin typeface="Monaco" pitchFamily="2" charset="77"/>
            </a:endParaRPr>
          </a:p>
          <a:p>
            <a:pPr marL="285750" indent="-285750">
              <a:buFontTx/>
              <a:buChar char="-"/>
            </a:pPr>
            <a:r>
              <a:rPr lang="en-US" dirty="0" err="1">
                <a:latin typeface="Monaco" pitchFamily="2" charset="77"/>
              </a:rPr>
              <a:t>GZipMiddleware</a:t>
            </a:r>
            <a:endParaRPr lang="en-US" dirty="0">
              <a:latin typeface="Monaco" pitchFamily="2" charset="77"/>
            </a:endParaRPr>
          </a:p>
          <a:p>
            <a:pPr marL="285750" indent="-285750">
              <a:buFontTx/>
              <a:buChar char="-"/>
            </a:pPr>
            <a:endParaRPr lang="en-US" dirty="0">
              <a:latin typeface="Monaco" pitchFamily="2" charset="77"/>
            </a:endParaRPr>
          </a:p>
        </p:txBody>
      </p:sp>
    </p:spTree>
    <p:extLst>
      <p:ext uri="{BB962C8B-B14F-4D97-AF65-F5344CB8AC3E}">
        <p14:creationId xmlns:p14="http://schemas.microsoft.com/office/powerpoint/2010/main" val="1879499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5E1B8D-A615-99C4-63C3-F3751B8B4F8A}"/>
              </a:ext>
            </a:extLst>
          </p:cNvPr>
          <p:cNvSpPr txBox="1"/>
          <p:nvPr/>
        </p:nvSpPr>
        <p:spPr>
          <a:xfrm>
            <a:off x="372979" y="58847"/>
            <a:ext cx="11538284" cy="4801314"/>
          </a:xfrm>
          <a:prstGeom prst="rect">
            <a:avLst/>
          </a:prstGeom>
          <a:noFill/>
        </p:spPr>
        <p:txBody>
          <a:bodyPr wrap="square">
            <a:spAutoFit/>
          </a:bodyPr>
          <a:lstStyle/>
          <a:p>
            <a:endParaRPr lang="en-US" dirty="0">
              <a:latin typeface="Monaco" pitchFamily="2" charset="77"/>
            </a:endParaRPr>
          </a:p>
          <a:p>
            <a:endParaRPr lang="en-US" dirty="0">
              <a:latin typeface="Monaco" pitchFamily="2" charset="77"/>
            </a:endParaRPr>
          </a:p>
          <a:p>
            <a:r>
              <a:rPr lang="en-US" dirty="0">
                <a:latin typeface="Monaco" pitchFamily="2" charset="77"/>
              </a:rPr>
              <a:t>class </a:t>
            </a:r>
            <a:r>
              <a:rPr lang="en-US" dirty="0" err="1">
                <a:latin typeface="Monaco" pitchFamily="2" charset="77"/>
              </a:rPr>
              <a:t>HTTPSRedirectMiddleware</a:t>
            </a:r>
            <a:r>
              <a:rPr lang="en-US" dirty="0">
                <a:latin typeface="Monaco" pitchFamily="2" charset="77"/>
              </a:rPr>
              <a:t>:</a:t>
            </a:r>
          </a:p>
          <a:p>
            <a:r>
              <a:rPr lang="en-US" dirty="0">
                <a:latin typeface="Monaco" pitchFamily="2" charset="77"/>
              </a:rPr>
              <a:t>    </a:t>
            </a:r>
            <a:r>
              <a:rPr lang="en-US" dirty="0">
                <a:highlight>
                  <a:srgbClr val="FFFF00"/>
                </a:highlight>
                <a:latin typeface="Monaco" pitchFamily="2" charset="77"/>
              </a:rPr>
              <a:t>def __</a:t>
            </a:r>
            <a:r>
              <a:rPr lang="en-US" dirty="0" err="1">
                <a:highlight>
                  <a:srgbClr val="FFFF00"/>
                </a:highlight>
                <a:latin typeface="Monaco" pitchFamily="2" charset="77"/>
              </a:rPr>
              <a:t>init</a:t>
            </a:r>
            <a:r>
              <a:rPr lang="en-US" dirty="0">
                <a:highlight>
                  <a:srgbClr val="FFFF00"/>
                </a:highlight>
                <a:latin typeface="Monaco" pitchFamily="2" charset="77"/>
              </a:rPr>
              <a:t>__(self, app: </a:t>
            </a:r>
            <a:r>
              <a:rPr lang="en-US" dirty="0" err="1">
                <a:highlight>
                  <a:srgbClr val="FFFF00"/>
                </a:highlight>
                <a:latin typeface="Monaco" pitchFamily="2" charset="77"/>
              </a:rPr>
              <a:t>ASGIApp</a:t>
            </a:r>
            <a:r>
              <a:rPr lang="en-US" dirty="0">
                <a:highlight>
                  <a:srgbClr val="FFFF00"/>
                </a:highlight>
                <a:latin typeface="Monaco" pitchFamily="2" charset="77"/>
              </a:rPr>
              <a:t>) -&gt; None:</a:t>
            </a:r>
          </a:p>
          <a:p>
            <a:r>
              <a:rPr lang="en-US" dirty="0">
                <a:latin typeface="Monaco" pitchFamily="2" charset="77"/>
              </a:rPr>
              <a:t>        </a:t>
            </a:r>
            <a:r>
              <a:rPr lang="en-US" dirty="0" err="1">
                <a:latin typeface="Monaco" pitchFamily="2" charset="77"/>
              </a:rPr>
              <a:t>self.app</a:t>
            </a:r>
            <a:r>
              <a:rPr lang="en-US" dirty="0">
                <a:latin typeface="Monaco" pitchFamily="2" charset="77"/>
              </a:rPr>
              <a:t> = app</a:t>
            </a:r>
          </a:p>
          <a:p>
            <a:endParaRPr lang="en-US" dirty="0">
              <a:latin typeface="Monaco" pitchFamily="2" charset="77"/>
            </a:endParaRPr>
          </a:p>
          <a:p>
            <a:r>
              <a:rPr lang="en-US" dirty="0">
                <a:latin typeface="Monaco" pitchFamily="2" charset="77"/>
              </a:rPr>
              <a:t>    </a:t>
            </a:r>
            <a:r>
              <a:rPr lang="en-US" dirty="0">
                <a:highlight>
                  <a:srgbClr val="FFFF00"/>
                </a:highlight>
                <a:latin typeface="Monaco" pitchFamily="2" charset="77"/>
              </a:rPr>
              <a:t>async def __call__(self, scope: Scope, receive: Receive, send: Send)</a:t>
            </a:r>
            <a:r>
              <a:rPr lang="en-US" dirty="0">
                <a:latin typeface="Monaco" pitchFamily="2" charset="77"/>
              </a:rPr>
              <a:t> -&gt; None:</a:t>
            </a:r>
          </a:p>
          <a:p>
            <a:r>
              <a:rPr lang="en-US" dirty="0">
                <a:latin typeface="Monaco" pitchFamily="2" charset="77"/>
              </a:rPr>
              <a:t>        if scope["type"] in ("http", "</a:t>
            </a:r>
            <a:r>
              <a:rPr lang="en-US" dirty="0" err="1">
                <a:latin typeface="Monaco" pitchFamily="2" charset="77"/>
              </a:rPr>
              <a:t>websocket</a:t>
            </a:r>
            <a:r>
              <a:rPr lang="en-US" dirty="0">
                <a:latin typeface="Monaco" pitchFamily="2" charset="77"/>
              </a:rPr>
              <a:t>") and scope["scheme"] in ("http", "</a:t>
            </a:r>
            <a:r>
              <a:rPr lang="en-US" dirty="0" err="1">
                <a:latin typeface="Monaco" pitchFamily="2" charset="77"/>
              </a:rPr>
              <a:t>ws</a:t>
            </a:r>
            <a:r>
              <a:rPr lang="en-US" dirty="0">
                <a:latin typeface="Monaco" pitchFamily="2" charset="77"/>
              </a:rPr>
              <a:t>"):</a:t>
            </a:r>
          </a:p>
          <a:p>
            <a:r>
              <a:rPr lang="en-US" dirty="0">
                <a:latin typeface="Monaco" pitchFamily="2" charset="77"/>
              </a:rPr>
              <a:t>            </a:t>
            </a:r>
            <a:r>
              <a:rPr lang="en-US" dirty="0" err="1">
                <a:latin typeface="Monaco" pitchFamily="2" charset="77"/>
              </a:rPr>
              <a:t>url</a:t>
            </a:r>
            <a:r>
              <a:rPr lang="en-US" dirty="0">
                <a:latin typeface="Monaco" pitchFamily="2" charset="77"/>
              </a:rPr>
              <a:t> = URL(scope=scope)</a:t>
            </a:r>
          </a:p>
          <a:p>
            <a:r>
              <a:rPr lang="en-US" dirty="0">
                <a:latin typeface="Monaco" pitchFamily="2" charset="77"/>
              </a:rPr>
              <a:t>            </a:t>
            </a:r>
            <a:r>
              <a:rPr lang="en-US" dirty="0" err="1">
                <a:latin typeface="Monaco" pitchFamily="2" charset="77"/>
              </a:rPr>
              <a:t>redirect_scheme</a:t>
            </a:r>
            <a:r>
              <a:rPr lang="en-US" dirty="0">
                <a:latin typeface="Monaco" pitchFamily="2" charset="77"/>
              </a:rPr>
              <a:t> = {"http": "https", "</a:t>
            </a:r>
            <a:r>
              <a:rPr lang="en-US" dirty="0" err="1">
                <a:latin typeface="Monaco" pitchFamily="2" charset="77"/>
              </a:rPr>
              <a:t>ws</a:t>
            </a:r>
            <a:r>
              <a:rPr lang="en-US" dirty="0">
                <a:latin typeface="Monaco" pitchFamily="2" charset="77"/>
              </a:rPr>
              <a:t>": "</a:t>
            </a:r>
            <a:r>
              <a:rPr lang="en-US" dirty="0" err="1">
                <a:latin typeface="Monaco" pitchFamily="2" charset="77"/>
              </a:rPr>
              <a:t>wss</a:t>
            </a:r>
            <a:r>
              <a:rPr lang="en-US" dirty="0">
                <a:latin typeface="Monaco" pitchFamily="2" charset="77"/>
              </a:rPr>
              <a:t>"}[</a:t>
            </a:r>
            <a:r>
              <a:rPr lang="en-US" dirty="0" err="1">
                <a:latin typeface="Monaco" pitchFamily="2" charset="77"/>
              </a:rPr>
              <a:t>url.scheme</a:t>
            </a:r>
            <a:r>
              <a:rPr lang="en-US" dirty="0">
                <a:latin typeface="Monaco" pitchFamily="2" charset="77"/>
              </a:rPr>
              <a:t>]</a:t>
            </a:r>
          </a:p>
          <a:p>
            <a:r>
              <a:rPr lang="en-US" dirty="0">
                <a:latin typeface="Monaco" pitchFamily="2" charset="77"/>
              </a:rPr>
              <a:t>            </a:t>
            </a:r>
            <a:r>
              <a:rPr lang="en-US" dirty="0" err="1">
                <a:latin typeface="Monaco" pitchFamily="2" charset="77"/>
              </a:rPr>
              <a:t>netloc</a:t>
            </a:r>
            <a:r>
              <a:rPr lang="en-US" dirty="0">
                <a:latin typeface="Monaco" pitchFamily="2" charset="77"/>
              </a:rPr>
              <a:t> = </a:t>
            </a:r>
            <a:r>
              <a:rPr lang="en-US" dirty="0" err="1">
                <a:latin typeface="Monaco" pitchFamily="2" charset="77"/>
              </a:rPr>
              <a:t>url.hostname</a:t>
            </a:r>
            <a:r>
              <a:rPr lang="en-US" dirty="0">
                <a:latin typeface="Monaco" pitchFamily="2" charset="77"/>
              </a:rPr>
              <a:t> if </a:t>
            </a:r>
            <a:r>
              <a:rPr lang="en-US" dirty="0" err="1">
                <a:latin typeface="Monaco" pitchFamily="2" charset="77"/>
              </a:rPr>
              <a:t>url.port</a:t>
            </a:r>
            <a:r>
              <a:rPr lang="en-US" dirty="0">
                <a:latin typeface="Monaco" pitchFamily="2" charset="77"/>
              </a:rPr>
              <a:t> in (80, 443) else </a:t>
            </a:r>
            <a:r>
              <a:rPr lang="en-US" dirty="0" err="1">
                <a:latin typeface="Monaco" pitchFamily="2" charset="77"/>
              </a:rPr>
              <a:t>url.netloc</a:t>
            </a:r>
            <a:endParaRPr lang="en-US" dirty="0">
              <a:latin typeface="Monaco" pitchFamily="2" charset="77"/>
            </a:endParaRPr>
          </a:p>
          <a:p>
            <a:r>
              <a:rPr lang="en-US" dirty="0">
                <a:latin typeface="Monaco" pitchFamily="2" charset="77"/>
              </a:rPr>
              <a:t>            </a:t>
            </a:r>
            <a:r>
              <a:rPr lang="en-US" dirty="0" err="1">
                <a:latin typeface="Monaco" pitchFamily="2" charset="77"/>
              </a:rPr>
              <a:t>url</a:t>
            </a:r>
            <a:r>
              <a:rPr lang="en-US" dirty="0">
                <a:latin typeface="Monaco" pitchFamily="2" charset="77"/>
              </a:rPr>
              <a:t> = </a:t>
            </a:r>
            <a:r>
              <a:rPr lang="en-US" dirty="0" err="1">
                <a:latin typeface="Monaco" pitchFamily="2" charset="77"/>
              </a:rPr>
              <a:t>url.replace</a:t>
            </a:r>
            <a:r>
              <a:rPr lang="en-US" dirty="0">
                <a:latin typeface="Monaco" pitchFamily="2" charset="77"/>
              </a:rPr>
              <a:t>(scheme=</a:t>
            </a:r>
            <a:r>
              <a:rPr lang="en-US" dirty="0" err="1">
                <a:latin typeface="Monaco" pitchFamily="2" charset="77"/>
              </a:rPr>
              <a:t>redirect_scheme</a:t>
            </a:r>
            <a:r>
              <a:rPr lang="en-US" dirty="0">
                <a:latin typeface="Monaco" pitchFamily="2" charset="77"/>
              </a:rPr>
              <a:t>, </a:t>
            </a:r>
            <a:r>
              <a:rPr lang="en-US" dirty="0" err="1">
                <a:latin typeface="Monaco" pitchFamily="2" charset="77"/>
              </a:rPr>
              <a:t>netloc</a:t>
            </a:r>
            <a:r>
              <a:rPr lang="en-US" dirty="0">
                <a:latin typeface="Monaco" pitchFamily="2" charset="77"/>
              </a:rPr>
              <a:t>=</a:t>
            </a:r>
            <a:r>
              <a:rPr lang="en-US" dirty="0" err="1">
                <a:latin typeface="Monaco" pitchFamily="2" charset="77"/>
              </a:rPr>
              <a:t>netloc</a:t>
            </a:r>
            <a:r>
              <a:rPr lang="en-US" dirty="0">
                <a:latin typeface="Monaco" pitchFamily="2" charset="77"/>
              </a:rPr>
              <a:t>)</a:t>
            </a:r>
          </a:p>
          <a:p>
            <a:r>
              <a:rPr lang="en-US" dirty="0">
                <a:latin typeface="Monaco" pitchFamily="2" charset="77"/>
              </a:rPr>
              <a:t>            response = </a:t>
            </a:r>
            <a:r>
              <a:rPr lang="en-US" dirty="0" err="1">
                <a:latin typeface="Monaco" pitchFamily="2" charset="77"/>
              </a:rPr>
              <a:t>RedirectResponse</a:t>
            </a:r>
            <a:r>
              <a:rPr lang="en-US" dirty="0">
                <a:latin typeface="Monaco" pitchFamily="2" charset="77"/>
              </a:rPr>
              <a:t>(</a:t>
            </a:r>
            <a:r>
              <a:rPr lang="en-US" dirty="0" err="1">
                <a:latin typeface="Monaco" pitchFamily="2" charset="77"/>
              </a:rPr>
              <a:t>url</a:t>
            </a:r>
            <a:r>
              <a:rPr lang="en-US" dirty="0">
                <a:latin typeface="Monaco" pitchFamily="2" charset="77"/>
              </a:rPr>
              <a:t>, </a:t>
            </a:r>
            <a:r>
              <a:rPr lang="en-US" dirty="0" err="1">
                <a:latin typeface="Monaco" pitchFamily="2" charset="77"/>
              </a:rPr>
              <a:t>status_code</a:t>
            </a:r>
            <a:r>
              <a:rPr lang="en-US" dirty="0">
                <a:latin typeface="Monaco" pitchFamily="2" charset="77"/>
              </a:rPr>
              <a:t>=307)</a:t>
            </a:r>
          </a:p>
          <a:p>
            <a:r>
              <a:rPr lang="en-US" dirty="0">
                <a:latin typeface="Monaco" pitchFamily="2" charset="77"/>
              </a:rPr>
              <a:t>            await response(scope, receive, send)</a:t>
            </a:r>
          </a:p>
          <a:p>
            <a:r>
              <a:rPr lang="en-US" dirty="0">
                <a:latin typeface="Monaco" pitchFamily="2" charset="77"/>
              </a:rPr>
              <a:t>        else:</a:t>
            </a:r>
          </a:p>
          <a:p>
            <a:r>
              <a:rPr lang="en-US" dirty="0">
                <a:latin typeface="Monaco" pitchFamily="2" charset="77"/>
              </a:rPr>
              <a:t>            await </a:t>
            </a:r>
            <a:r>
              <a:rPr lang="en-US" dirty="0" err="1">
                <a:latin typeface="Monaco" pitchFamily="2" charset="77"/>
              </a:rPr>
              <a:t>self.app</a:t>
            </a:r>
            <a:r>
              <a:rPr lang="en-US" dirty="0">
                <a:latin typeface="Monaco" pitchFamily="2" charset="77"/>
              </a:rPr>
              <a:t>(scope, receive, send)</a:t>
            </a:r>
          </a:p>
        </p:txBody>
      </p:sp>
      <p:sp>
        <p:nvSpPr>
          <p:cNvPr id="8" name="TextBox 7">
            <a:extLst>
              <a:ext uri="{FF2B5EF4-FFF2-40B4-BE49-F238E27FC236}">
                <a16:creationId xmlns:a16="http://schemas.microsoft.com/office/drawing/2014/main" id="{0CAC85D7-C96A-8225-FB3E-D4D3415B8A4B}"/>
              </a:ext>
            </a:extLst>
          </p:cNvPr>
          <p:cNvSpPr txBox="1"/>
          <p:nvPr/>
        </p:nvSpPr>
        <p:spPr>
          <a:xfrm>
            <a:off x="3669632" y="6220326"/>
            <a:ext cx="5285421" cy="369332"/>
          </a:xfrm>
          <a:prstGeom prst="rect">
            <a:avLst/>
          </a:prstGeom>
          <a:noFill/>
        </p:spPr>
        <p:txBody>
          <a:bodyPr wrap="none" rtlCol="0">
            <a:spAutoFit/>
          </a:bodyPr>
          <a:lstStyle/>
          <a:p>
            <a:r>
              <a:rPr lang="en-US" dirty="0" err="1">
                <a:latin typeface="Monaco" pitchFamily="2" charset="77"/>
              </a:rPr>
              <a:t>starlette</a:t>
            </a:r>
            <a:r>
              <a:rPr lang="en-US" dirty="0">
                <a:latin typeface="Monaco" pitchFamily="2" charset="77"/>
              </a:rPr>
              <a:t>/middleware/</a:t>
            </a:r>
            <a:r>
              <a:rPr lang="en-US" dirty="0" err="1">
                <a:latin typeface="Monaco" pitchFamily="2" charset="77"/>
              </a:rPr>
              <a:t>httpsredirect.py</a:t>
            </a:r>
            <a:endParaRPr lang="en-US" dirty="0">
              <a:latin typeface="Monaco" pitchFamily="2" charset="77"/>
            </a:endParaRPr>
          </a:p>
        </p:txBody>
      </p:sp>
    </p:spTree>
    <p:extLst>
      <p:ext uri="{BB962C8B-B14F-4D97-AF65-F5344CB8AC3E}">
        <p14:creationId xmlns:p14="http://schemas.microsoft.com/office/powerpoint/2010/main" val="2422761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700" dirty="0"/>
              <a:t>A </a:t>
            </a:r>
            <a:r>
              <a:rPr lang="en-US" sz="3700" dirty="0" err="1"/>
              <a:t>FastAPI</a:t>
            </a:r>
            <a:r>
              <a:rPr lang="en-US" sz="3700" dirty="0"/>
              <a:t> WebSocket backend</a:t>
            </a:r>
          </a:p>
        </p:txBody>
      </p:sp>
      <p:sp>
        <p:nvSpPr>
          <p:cNvPr id="6" name="TextBox 5">
            <a:extLst>
              <a:ext uri="{FF2B5EF4-FFF2-40B4-BE49-F238E27FC236}">
                <a16:creationId xmlns:a16="http://schemas.microsoft.com/office/drawing/2014/main" id="{685D1A0B-00C8-7648-C996-EE889F5871C5}"/>
              </a:ext>
            </a:extLst>
          </p:cNvPr>
          <p:cNvSpPr txBox="1"/>
          <p:nvPr/>
        </p:nvSpPr>
        <p:spPr>
          <a:xfrm>
            <a:off x="956509" y="1997839"/>
            <a:ext cx="10461459" cy="2585323"/>
          </a:xfrm>
          <a:prstGeom prst="rect">
            <a:avLst/>
          </a:prstGeom>
          <a:noFill/>
        </p:spPr>
        <p:txBody>
          <a:bodyPr wrap="square">
            <a:spAutoFit/>
          </a:bodyPr>
          <a:lstStyle/>
          <a:p>
            <a:r>
              <a:rPr lang="en-US" dirty="0">
                <a:latin typeface="Monaco" pitchFamily="2" charset="77"/>
              </a:rPr>
              <a:t>@</a:t>
            </a:r>
            <a:r>
              <a:rPr lang="en-US" dirty="0" err="1">
                <a:latin typeface="Monaco" pitchFamily="2" charset="77"/>
              </a:rPr>
              <a:t>app.websocket</a:t>
            </a:r>
            <a:r>
              <a:rPr lang="en-US" dirty="0">
                <a:latin typeface="Monaco" pitchFamily="2" charset="77"/>
              </a:rPr>
              <a:t>("/</a:t>
            </a:r>
            <a:r>
              <a:rPr lang="en-US" dirty="0" err="1">
                <a:latin typeface="Monaco" pitchFamily="2" charset="77"/>
              </a:rPr>
              <a:t>ws</a:t>
            </a:r>
            <a:r>
              <a:rPr lang="en-US" dirty="0">
                <a:latin typeface="Monaco" pitchFamily="2" charset="77"/>
              </a:rPr>
              <a:t>")</a:t>
            </a:r>
          </a:p>
          <a:p>
            <a:r>
              <a:rPr lang="en-US" dirty="0">
                <a:highlight>
                  <a:srgbClr val="FFFF00"/>
                </a:highlight>
                <a:latin typeface="Monaco" pitchFamily="2" charset="77"/>
              </a:rPr>
              <a:t>async def </a:t>
            </a:r>
            <a:r>
              <a:rPr lang="en-US" dirty="0" err="1">
                <a:highlight>
                  <a:srgbClr val="FFFF00"/>
                </a:highlight>
                <a:latin typeface="Monaco" pitchFamily="2" charset="77"/>
              </a:rPr>
              <a:t>websocket_endpoint</a:t>
            </a:r>
            <a:r>
              <a:rPr lang="en-US" dirty="0">
                <a:highlight>
                  <a:srgbClr val="FFFF00"/>
                </a:highlight>
                <a:latin typeface="Monaco" pitchFamily="2" charset="77"/>
              </a:rPr>
              <a:t>(</a:t>
            </a:r>
            <a:r>
              <a:rPr lang="en-US" dirty="0" err="1">
                <a:highlight>
                  <a:srgbClr val="FFFF00"/>
                </a:highlight>
                <a:latin typeface="Monaco" pitchFamily="2" charset="77"/>
              </a:rPr>
              <a:t>websocket</a:t>
            </a:r>
            <a:r>
              <a:rPr lang="en-US" dirty="0">
                <a:highlight>
                  <a:srgbClr val="FFFF00"/>
                </a:highlight>
                <a:latin typeface="Monaco" pitchFamily="2" charset="77"/>
              </a:rPr>
              <a:t>: WebSocket):</a:t>
            </a:r>
          </a:p>
          <a:p>
            <a:r>
              <a:rPr lang="en-US" dirty="0">
                <a:latin typeface="Monaco" pitchFamily="2" charset="77"/>
              </a:rPr>
              <a:t>    await </a:t>
            </a:r>
            <a:r>
              <a:rPr lang="en-US" dirty="0" err="1">
                <a:latin typeface="Monaco" pitchFamily="2" charset="77"/>
              </a:rPr>
              <a:t>websocket.accept</a:t>
            </a:r>
            <a:r>
              <a:rPr lang="en-US" dirty="0">
                <a:latin typeface="Monaco" pitchFamily="2" charset="77"/>
              </a:rPr>
              <a:t>()</a:t>
            </a:r>
          </a:p>
          <a:p>
            <a:r>
              <a:rPr lang="en-US" dirty="0">
                <a:latin typeface="Monaco" pitchFamily="2" charset="77"/>
              </a:rPr>
              <a:t>    try:</a:t>
            </a:r>
          </a:p>
          <a:p>
            <a:r>
              <a:rPr lang="en-US" dirty="0">
                <a:latin typeface="Monaco" pitchFamily="2" charset="77"/>
              </a:rPr>
              <a:t>        while True:</a:t>
            </a:r>
          </a:p>
          <a:p>
            <a:r>
              <a:rPr lang="en-US" dirty="0">
                <a:latin typeface="Monaco" pitchFamily="2" charset="77"/>
              </a:rPr>
              <a:t>            data = await </a:t>
            </a:r>
            <a:r>
              <a:rPr lang="en-US" dirty="0" err="1">
                <a:latin typeface="Monaco" pitchFamily="2" charset="77"/>
              </a:rPr>
              <a:t>websocket.receive_text</a:t>
            </a:r>
            <a:r>
              <a:rPr lang="en-US" dirty="0">
                <a:latin typeface="Monaco" pitchFamily="2" charset="77"/>
              </a:rPr>
              <a:t>()</a:t>
            </a:r>
          </a:p>
          <a:p>
            <a:r>
              <a:rPr lang="en-US" dirty="0">
                <a:latin typeface="Monaco" pitchFamily="2" charset="77"/>
              </a:rPr>
              <a:t>            await </a:t>
            </a:r>
            <a:r>
              <a:rPr lang="en-US" dirty="0" err="1">
                <a:latin typeface="Monaco" pitchFamily="2" charset="77"/>
              </a:rPr>
              <a:t>websocket.send_text</a:t>
            </a:r>
            <a:r>
              <a:rPr lang="en-US" dirty="0">
                <a:latin typeface="Monaco" pitchFamily="2" charset="77"/>
              </a:rPr>
              <a:t>(</a:t>
            </a:r>
            <a:r>
              <a:rPr lang="en-US" dirty="0" err="1">
                <a:latin typeface="Monaco" pitchFamily="2" charset="77"/>
              </a:rPr>
              <a:t>f"Message</a:t>
            </a:r>
            <a:r>
              <a:rPr lang="en-US" dirty="0">
                <a:latin typeface="Monaco" pitchFamily="2" charset="77"/>
              </a:rPr>
              <a:t> text was: {data}")</a:t>
            </a:r>
          </a:p>
          <a:p>
            <a:r>
              <a:rPr lang="en-US" dirty="0">
                <a:latin typeface="Monaco" pitchFamily="2" charset="77"/>
              </a:rPr>
              <a:t>    except </a:t>
            </a:r>
            <a:r>
              <a:rPr lang="en-US" dirty="0" err="1">
                <a:latin typeface="Monaco" pitchFamily="2" charset="77"/>
              </a:rPr>
              <a:t>WebSocketDisconnect</a:t>
            </a:r>
            <a:r>
              <a:rPr lang="en-US" dirty="0">
                <a:latin typeface="Monaco" pitchFamily="2" charset="77"/>
              </a:rPr>
              <a:t> as e:</a:t>
            </a:r>
          </a:p>
          <a:p>
            <a:r>
              <a:rPr lang="en-US" dirty="0">
                <a:latin typeface="Monaco" pitchFamily="2" charset="77"/>
              </a:rPr>
              <a:t>        print("</a:t>
            </a:r>
            <a:r>
              <a:rPr lang="en-US" dirty="0" err="1">
                <a:latin typeface="Monaco" pitchFamily="2" charset="77"/>
              </a:rPr>
              <a:t>WebSocketDisconnect</a:t>
            </a:r>
            <a:r>
              <a:rPr lang="en-US" dirty="0">
                <a:latin typeface="Monaco" pitchFamily="2" charset="77"/>
              </a:rPr>
              <a:t>: ", e)</a:t>
            </a:r>
          </a:p>
        </p:txBody>
      </p:sp>
    </p:spTree>
    <p:extLst>
      <p:ext uri="{BB962C8B-B14F-4D97-AF65-F5344CB8AC3E}">
        <p14:creationId xmlns:p14="http://schemas.microsoft.com/office/powerpoint/2010/main" val="156738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AF5-DB8A-974C-A003-4F5450215C88}"/>
              </a:ext>
            </a:extLst>
          </p:cNvPr>
          <p:cNvSpPr>
            <a:spLocks noGrp="1"/>
          </p:cNvSpPr>
          <p:nvPr>
            <p:ph type="title"/>
          </p:nvPr>
        </p:nvSpPr>
        <p:spPr/>
        <p:txBody>
          <a:bodyPr/>
          <a:lstStyle/>
          <a:p>
            <a:r>
              <a:rPr lang="en-US" dirty="0"/>
              <a:t>Key relevant ideas from back then</a:t>
            </a:r>
          </a:p>
        </p:txBody>
      </p:sp>
      <p:sp>
        <p:nvSpPr>
          <p:cNvPr id="3" name="Content Placeholder 2">
            <a:extLst>
              <a:ext uri="{FF2B5EF4-FFF2-40B4-BE49-F238E27FC236}">
                <a16:creationId xmlns:a16="http://schemas.microsoft.com/office/drawing/2014/main" id="{A3EBC5C0-2C21-9743-9811-831BCC005550}"/>
              </a:ext>
            </a:extLst>
          </p:cNvPr>
          <p:cNvSpPr>
            <a:spLocks noGrp="1"/>
          </p:cNvSpPr>
          <p:nvPr>
            <p:ph idx="1"/>
          </p:nvPr>
        </p:nvSpPr>
        <p:spPr/>
        <p:txBody>
          <a:bodyPr/>
          <a:lstStyle/>
          <a:p>
            <a:r>
              <a:rPr lang="en-US" dirty="0"/>
              <a:t>“Glue”</a:t>
            </a:r>
          </a:p>
          <a:p>
            <a:endParaRPr lang="en-US" dirty="0"/>
          </a:p>
          <a:p>
            <a:r>
              <a:rPr lang="en-US" dirty="0"/>
              <a:t>“interface between hardware and software”</a:t>
            </a:r>
          </a:p>
          <a:p>
            <a:endParaRPr lang="en-US" dirty="0"/>
          </a:p>
          <a:p>
            <a:r>
              <a:rPr lang="en-US" dirty="0"/>
              <a:t>IETF workshop in 2000: </a:t>
            </a:r>
            <a:r>
              <a:rPr lang="en-US" i="1" dirty="0"/>
              <a:t>middleware as those services found above the transport layer .. but below the application environment..</a:t>
            </a:r>
          </a:p>
          <a:p>
            <a:endParaRPr lang="en-US" dirty="0"/>
          </a:p>
        </p:txBody>
      </p:sp>
    </p:spTree>
    <p:extLst>
      <p:ext uri="{BB962C8B-B14F-4D97-AF65-F5344CB8AC3E}">
        <p14:creationId xmlns:p14="http://schemas.microsoft.com/office/powerpoint/2010/main" val="1253741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463669" y="-149582"/>
            <a:ext cx="6628117" cy="1371600"/>
          </a:xfrm>
        </p:spPr>
        <p:txBody>
          <a:bodyPr vert="horz" lIns="91440" tIns="45720" rIns="91440" bIns="45720" rtlCol="0" anchor="ctr">
            <a:normAutofit/>
          </a:bodyPr>
          <a:lstStyle/>
          <a:p>
            <a:r>
              <a:rPr lang="en-US" sz="3600" dirty="0"/>
              <a:t>Middleware and WebSocket</a:t>
            </a:r>
          </a:p>
        </p:txBody>
      </p:sp>
      <p:sp>
        <p:nvSpPr>
          <p:cNvPr id="8" name="TextBox 7">
            <a:extLst>
              <a:ext uri="{FF2B5EF4-FFF2-40B4-BE49-F238E27FC236}">
                <a16:creationId xmlns:a16="http://schemas.microsoft.com/office/drawing/2014/main" id="{787410FB-F50B-1247-92C6-1735A37E5C54}"/>
              </a:ext>
            </a:extLst>
          </p:cNvPr>
          <p:cNvSpPr txBox="1"/>
          <p:nvPr/>
        </p:nvSpPr>
        <p:spPr>
          <a:xfrm>
            <a:off x="579507" y="3558926"/>
            <a:ext cx="8997616" cy="1754326"/>
          </a:xfrm>
          <a:prstGeom prst="rect">
            <a:avLst/>
          </a:prstGeom>
          <a:noFill/>
        </p:spPr>
        <p:txBody>
          <a:bodyPr wrap="square">
            <a:spAutoFit/>
          </a:bodyPr>
          <a:lstStyle/>
          <a:p>
            <a:r>
              <a:rPr lang="en-US" dirty="0">
                <a:latin typeface="Monaco" pitchFamily="2" charset="77"/>
              </a:rPr>
              <a:t>http:/chat: Got request.</a:t>
            </a:r>
          </a:p>
          <a:p>
            <a:r>
              <a:rPr lang="en-US" dirty="0">
                <a:latin typeface="Monaco" pitchFamily="2" charset="77"/>
              </a:rPr>
              <a:t>http: /chat: Finished request. 0.001107931137084961s.</a:t>
            </a:r>
          </a:p>
          <a:p>
            <a:endParaRPr lang="en-US" dirty="0">
              <a:latin typeface="Monaco" pitchFamily="2" charset="77"/>
            </a:endParaRPr>
          </a:p>
          <a:p>
            <a:r>
              <a:rPr lang="en-US" dirty="0" err="1">
                <a:highlight>
                  <a:srgbClr val="FFFF00"/>
                </a:highlight>
                <a:latin typeface="Monaco" pitchFamily="2" charset="77"/>
              </a:rPr>
              <a:t>websocket</a:t>
            </a:r>
            <a:r>
              <a:rPr lang="en-US" dirty="0">
                <a:highlight>
                  <a:srgbClr val="FFFF00"/>
                </a:highlight>
                <a:latin typeface="Monaco" pitchFamily="2" charset="77"/>
              </a:rPr>
              <a:t>:/</a:t>
            </a:r>
            <a:r>
              <a:rPr lang="en-US" dirty="0" err="1">
                <a:highlight>
                  <a:srgbClr val="FFFF00"/>
                </a:highlight>
                <a:latin typeface="Monaco" pitchFamily="2" charset="77"/>
              </a:rPr>
              <a:t>ws</a:t>
            </a:r>
            <a:r>
              <a:rPr lang="en-US" dirty="0">
                <a:highlight>
                  <a:srgbClr val="FFFF00"/>
                </a:highlight>
                <a:latin typeface="Monaco" pitchFamily="2" charset="77"/>
              </a:rPr>
              <a:t>: Got request.</a:t>
            </a:r>
          </a:p>
          <a:p>
            <a:r>
              <a:rPr lang="en-US" dirty="0">
                <a:latin typeface="Monaco" pitchFamily="2" charset="77"/>
              </a:rPr>
              <a:t>..</a:t>
            </a:r>
          </a:p>
          <a:p>
            <a:r>
              <a:rPr lang="en-US" dirty="0" err="1">
                <a:highlight>
                  <a:srgbClr val="FFFF00"/>
                </a:highlight>
                <a:latin typeface="Monaco" pitchFamily="2" charset="77"/>
              </a:rPr>
              <a:t>websocket</a:t>
            </a:r>
            <a:r>
              <a:rPr lang="en-US" dirty="0">
                <a:highlight>
                  <a:srgbClr val="FFFF00"/>
                </a:highlight>
                <a:latin typeface="Monaco" pitchFamily="2" charset="77"/>
              </a:rPr>
              <a:t>: /</a:t>
            </a:r>
            <a:r>
              <a:rPr lang="en-US" dirty="0" err="1">
                <a:highlight>
                  <a:srgbClr val="FFFF00"/>
                </a:highlight>
                <a:latin typeface="Monaco" pitchFamily="2" charset="77"/>
              </a:rPr>
              <a:t>ws</a:t>
            </a:r>
            <a:r>
              <a:rPr lang="en-US" dirty="0">
                <a:highlight>
                  <a:srgbClr val="FFFF00"/>
                </a:highlight>
                <a:latin typeface="Monaco" pitchFamily="2" charset="77"/>
              </a:rPr>
              <a:t>: Finished request. 28.716175079345703s</a:t>
            </a:r>
            <a:r>
              <a:rPr lang="en-US" dirty="0">
                <a:latin typeface="Monaco" pitchFamily="2" charset="77"/>
              </a:rPr>
              <a:t>.</a:t>
            </a:r>
          </a:p>
        </p:txBody>
      </p:sp>
      <p:sp>
        <p:nvSpPr>
          <p:cNvPr id="7" name="TextBox 6">
            <a:extLst>
              <a:ext uri="{FF2B5EF4-FFF2-40B4-BE49-F238E27FC236}">
                <a16:creationId xmlns:a16="http://schemas.microsoft.com/office/drawing/2014/main" id="{0D00D009-B0FE-45C9-8DC8-FD02F829C8FD}"/>
              </a:ext>
            </a:extLst>
          </p:cNvPr>
          <p:cNvSpPr txBox="1"/>
          <p:nvPr/>
        </p:nvSpPr>
        <p:spPr>
          <a:xfrm>
            <a:off x="463669" y="1120676"/>
            <a:ext cx="11565875" cy="230832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RequestTimer</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(“latency...”)</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2288740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277783" y="271027"/>
            <a:ext cx="10515600" cy="1325563"/>
          </a:xfrm>
        </p:spPr>
        <p:txBody>
          <a:bodyPr>
            <a:normAutofit/>
          </a:bodyPr>
          <a:lstStyle/>
          <a:p>
            <a:r>
              <a:rPr lang="en-US" dirty="0"/>
              <a:t>Integrate a WSGI application</a:t>
            </a:r>
            <a:br>
              <a:rPr lang="en-US" dirty="0"/>
            </a:br>
            <a:endParaRPr lang="en-US" dirty="0"/>
          </a:p>
        </p:txBody>
      </p:sp>
      <p:sp>
        <p:nvSpPr>
          <p:cNvPr id="5" name="TextBox 4">
            <a:extLst>
              <a:ext uri="{FF2B5EF4-FFF2-40B4-BE49-F238E27FC236}">
                <a16:creationId xmlns:a16="http://schemas.microsoft.com/office/drawing/2014/main" id="{B865277A-89A6-BE40-85F6-A5F12A57B2E1}"/>
              </a:ext>
            </a:extLst>
          </p:cNvPr>
          <p:cNvSpPr txBox="1"/>
          <p:nvPr/>
        </p:nvSpPr>
        <p:spPr>
          <a:xfrm>
            <a:off x="7759141" y="2688135"/>
            <a:ext cx="9360569" cy="1754326"/>
          </a:xfrm>
          <a:prstGeom prst="rect">
            <a:avLst/>
          </a:prstGeom>
          <a:noFill/>
        </p:spPr>
        <p:txBody>
          <a:bodyPr wrap="square" rtlCol="0">
            <a:spAutoFit/>
          </a:bodyPr>
          <a:lstStyle/>
          <a:p>
            <a:r>
              <a:rPr lang="en-AU" dirty="0">
                <a:latin typeface="Monaco" pitchFamily="2" charset="77"/>
              </a:rPr>
              <a:t>$ curl localhost:8000/v1/</a:t>
            </a:r>
          </a:p>
          <a:p>
            <a:r>
              <a:rPr lang="en-AU" dirty="0">
                <a:latin typeface="Monaco" pitchFamily="2" charset="77"/>
              </a:rPr>
              <a:t>Hello world from Flask!                                </a:t>
            </a:r>
          </a:p>
          <a:p>
            <a:endParaRPr lang="en-AU" dirty="0">
              <a:latin typeface="Monaco" pitchFamily="2" charset="77"/>
            </a:endParaRPr>
          </a:p>
          <a:p>
            <a:r>
              <a:rPr lang="en-AU" dirty="0">
                <a:latin typeface="Monaco" pitchFamily="2" charset="77"/>
              </a:rPr>
              <a:t>$ curl localhost:8000/v2/</a:t>
            </a:r>
          </a:p>
          <a:p>
            <a:r>
              <a:rPr lang="en-AU" dirty="0">
                <a:latin typeface="Monaco" pitchFamily="2" charset="77"/>
              </a:rPr>
              <a:t>{"</a:t>
            </a:r>
            <a:r>
              <a:rPr lang="en-AU" dirty="0" err="1">
                <a:latin typeface="Monaco" pitchFamily="2" charset="77"/>
              </a:rPr>
              <a:t>message":"Hello</a:t>
            </a:r>
            <a:r>
              <a:rPr lang="en-AU" dirty="0">
                <a:latin typeface="Monaco" pitchFamily="2" charset="77"/>
              </a:rPr>
              <a:t> from </a:t>
            </a:r>
            <a:r>
              <a:rPr lang="en-AU" dirty="0" err="1">
                <a:latin typeface="Monaco" pitchFamily="2" charset="77"/>
              </a:rPr>
              <a:t>FastAPI</a:t>
            </a:r>
            <a:r>
              <a:rPr lang="en-AU" dirty="0">
                <a:latin typeface="Monaco" pitchFamily="2" charset="77"/>
              </a:rPr>
              <a:t>"}  </a:t>
            </a:r>
          </a:p>
          <a:p>
            <a:endParaRPr lang="en-US" dirty="0">
              <a:latin typeface="Monaco" pitchFamily="2" charset="77"/>
            </a:endParaRPr>
          </a:p>
        </p:txBody>
      </p:sp>
      <p:sp>
        <p:nvSpPr>
          <p:cNvPr id="7" name="TextBox 6">
            <a:extLst>
              <a:ext uri="{FF2B5EF4-FFF2-40B4-BE49-F238E27FC236}">
                <a16:creationId xmlns:a16="http://schemas.microsoft.com/office/drawing/2014/main" id="{583EB3ED-E9FB-65FA-DBF3-6CFE590AA8CF}"/>
              </a:ext>
            </a:extLst>
          </p:cNvPr>
          <p:cNvSpPr txBox="1"/>
          <p:nvPr/>
        </p:nvSpPr>
        <p:spPr>
          <a:xfrm>
            <a:off x="277783" y="1351508"/>
            <a:ext cx="8220758" cy="4154984"/>
          </a:xfrm>
          <a:prstGeom prst="rect">
            <a:avLst/>
          </a:prstGeom>
          <a:no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fastapi.middleware.wsgi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WSGIMiddleware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err="1">
                <a:solidFill>
                  <a:srgbClr val="1F1F1F"/>
                </a:solidFill>
                <a:latin typeface="Menlo" panose="020B0609030804020204" pitchFamily="49" charset="0"/>
              </a:rPr>
              <a:t>flask_app</a:t>
            </a:r>
            <a:r>
              <a:rPr lang="en-AU" sz="2400" dirty="0">
                <a:solidFill>
                  <a:srgbClr val="1F1F1F"/>
                </a:solidFill>
                <a:latin typeface="Menlo" panose="020B0609030804020204" pitchFamily="49" charset="0"/>
              </a:rPr>
              <a:t>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r>
              <a:rPr lang="en-AU" sz="2400" dirty="0">
                <a:solidFill>
                  <a:srgbClr val="654C1D"/>
                </a:solidFill>
                <a:latin typeface="Menlo" panose="020B0609030804020204" pitchFamily="49" charset="0"/>
              </a:rPr>
              <a:t># Define flask routes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Define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 routes</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app.mount</a:t>
            </a:r>
            <a:r>
              <a:rPr lang="en-AU" sz="2400" b="1" dirty="0">
                <a:solidFill>
                  <a:srgbClr val="1F1F1F"/>
                </a:solidFill>
                <a:latin typeface="Menlo" panose="020B0609030804020204" pitchFamily="49" charset="0"/>
              </a:rPr>
              <a:t>(</a:t>
            </a:r>
            <a:r>
              <a:rPr lang="en-AU" sz="2400" b="1" dirty="0">
                <a:solidFill>
                  <a:srgbClr val="900112"/>
                </a:solidFill>
                <a:latin typeface="Menlo" panose="020B0609030804020204" pitchFamily="49" charset="0"/>
              </a:rPr>
              <a:t>"/v1"</a:t>
            </a:r>
            <a:r>
              <a:rPr lang="en-AU" sz="2400" b="1" dirty="0">
                <a:solidFill>
                  <a:srgbClr val="1F1F1F"/>
                </a:solidFill>
                <a:latin typeface="Menlo" panose="020B0609030804020204" pitchFamily="49" charset="0"/>
              </a:rPr>
              <a:t>, </a:t>
            </a:r>
            <a:r>
              <a:rPr lang="en-AU" sz="2400" b="1" dirty="0" err="1">
                <a:solidFill>
                  <a:srgbClr val="1F1F1F"/>
                </a:solidFill>
                <a:latin typeface="Menlo" panose="020B0609030804020204" pitchFamily="49" charset="0"/>
              </a:rPr>
              <a:t>WSGIMiddleware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flask_app</a:t>
            </a:r>
            <a:r>
              <a:rPr lang="en-AU" sz="2400" b="1" dirty="0">
                <a:solidFill>
                  <a:srgbClr val="1F1F1F"/>
                </a:solidFill>
                <a:latin typeface="Menlo" panose="020B0609030804020204" pitchFamily="49" charset="0"/>
              </a:rPr>
              <a:t>))</a:t>
            </a:r>
            <a:endParaRPr lang="en-AU" sz="2400" dirty="0">
              <a:effectLst/>
              <a:latin typeface="Menlo" panose="020B0609030804020204" pitchFamily="49" charset="0"/>
            </a:endParaRPr>
          </a:p>
        </p:txBody>
      </p:sp>
    </p:spTree>
    <p:extLst>
      <p:ext uri="{BB962C8B-B14F-4D97-AF65-F5344CB8AC3E}">
        <p14:creationId xmlns:p14="http://schemas.microsoft.com/office/powerpoint/2010/main" val="2735403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94239" y="23518"/>
            <a:ext cx="10515600" cy="1092050"/>
          </a:xfrm>
        </p:spPr>
        <p:txBody>
          <a:bodyPr vert="horz" lIns="91440" tIns="45720" rIns="91440" bIns="45720" rtlCol="0" anchor="b">
            <a:normAutofit/>
          </a:bodyPr>
          <a:lstStyle/>
          <a:p>
            <a:pPr algn="ctr"/>
            <a:r>
              <a:rPr lang="en-US" sz="5200" dirty="0" err="1"/>
              <a:t>WSGIMiddleware</a:t>
            </a:r>
            <a:r>
              <a:rPr lang="en-US" sz="5200" dirty="0"/>
              <a:t> Implementation</a:t>
            </a:r>
          </a:p>
        </p:txBody>
      </p:sp>
      <p:sp>
        <p:nvSpPr>
          <p:cNvPr id="11" name="TextBox 10">
            <a:extLst>
              <a:ext uri="{FF2B5EF4-FFF2-40B4-BE49-F238E27FC236}">
                <a16:creationId xmlns:a16="http://schemas.microsoft.com/office/drawing/2014/main" id="{B521D120-00BB-5D6B-2F6F-E21EA686358E}"/>
              </a:ext>
            </a:extLst>
          </p:cNvPr>
          <p:cNvSpPr txBox="1"/>
          <p:nvPr/>
        </p:nvSpPr>
        <p:spPr>
          <a:xfrm>
            <a:off x="3982452" y="6394133"/>
            <a:ext cx="4044697" cy="369332"/>
          </a:xfrm>
          <a:prstGeom prst="rect">
            <a:avLst/>
          </a:prstGeom>
          <a:noFill/>
        </p:spPr>
        <p:txBody>
          <a:bodyPr wrap="none" rtlCol="0">
            <a:spAutoFit/>
          </a:bodyPr>
          <a:lstStyle/>
          <a:p>
            <a:r>
              <a:rPr lang="en-US" dirty="0" err="1">
                <a:latin typeface="Monaco" pitchFamily="2" charset="77"/>
              </a:rPr>
              <a:t>starlette</a:t>
            </a:r>
            <a:r>
              <a:rPr lang="en-US" dirty="0">
                <a:latin typeface="Monaco" pitchFamily="2" charset="77"/>
              </a:rPr>
              <a:t>/middleware/</a:t>
            </a:r>
            <a:r>
              <a:rPr lang="en-US" dirty="0" err="1">
                <a:latin typeface="Monaco" pitchFamily="2" charset="77"/>
              </a:rPr>
              <a:t>wsgi.py</a:t>
            </a:r>
            <a:endParaRPr lang="en-US" dirty="0">
              <a:latin typeface="Monaco" pitchFamily="2" charset="77"/>
            </a:endParaRPr>
          </a:p>
        </p:txBody>
      </p:sp>
      <p:sp>
        <p:nvSpPr>
          <p:cNvPr id="7" name="TextBox 6">
            <a:extLst>
              <a:ext uri="{FF2B5EF4-FFF2-40B4-BE49-F238E27FC236}">
                <a16:creationId xmlns:a16="http://schemas.microsoft.com/office/drawing/2014/main" id="{3FC2046D-1A77-E0D8-97EB-B9370B541070}"/>
              </a:ext>
            </a:extLst>
          </p:cNvPr>
          <p:cNvSpPr txBox="1"/>
          <p:nvPr/>
        </p:nvSpPr>
        <p:spPr>
          <a:xfrm>
            <a:off x="657817" y="2088928"/>
            <a:ext cx="12016678" cy="2677656"/>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WSGIMiddleware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 app</a:t>
            </a: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responder = </a:t>
            </a:r>
            <a:r>
              <a:rPr lang="en-AU" sz="2400" dirty="0" err="1">
                <a:solidFill>
                  <a:srgbClr val="1F1F1F"/>
                </a:solidFill>
                <a:latin typeface="Menlo" panose="020B0609030804020204" pitchFamily="49" charset="0"/>
              </a:rPr>
              <a:t>WSGIResponder</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responder(receive, send)</a:t>
            </a:r>
            <a:endParaRPr lang="en-AU" sz="2400" dirty="0">
              <a:solidFill>
                <a:srgbClr val="CACACA"/>
              </a:solidFill>
              <a:effectLst/>
              <a:latin typeface="Menlo" panose="020B0609030804020204" pitchFamily="49" charset="0"/>
            </a:endParaRPr>
          </a:p>
        </p:txBody>
      </p:sp>
      <p:sp>
        <p:nvSpPr>
          <p:cNvPr id="9" name="TextBox 8">
            <a:extLst>
              <a:ext uri="{FF2B5EF4-FFF2-40B4-BE49-F238E27FC236}">
                <a16:creationId xmlns:a16="http://schemas.microsoft.com/office/drawing/2014/main" id="{8766E5B8-C35E-E761-F900-57095C4F51B0}"/>
              </a:ext>
            </a:extLst>
          </p:cNvPr>
          <p:cNvSpPr txBox="1"/>
          <p:nvPr/>
        </p:nvSpPr>
        <p:spPr>
          <a:xfrm>
            <a:off x="328262" y="4535752"/>
            <a:ext cx="11548180" cy="461665"/>
          </a:xfrm>
          <a:prstGeom prst="rect">
            <a:avLst/>
          </a:prstGeom>
          <a:noFill/>
        </p:spPr>
        <p:txBody>
          <a:bodyPr wrap="square">
            <a:spAutoFit/>
          </a:bodyPr>
          <a:lstStyle/>
          <a:p>
            <a:r>
              <a:rPr lang="en-AU" sz="2400" dirty="0">
                <a:solidFill>
                  <a:srgbClr val="0000FF"/>
                </a:solidFill>
                <a:latin typeface="Menlo" panose="020B0609030804020204" pitchFamily="49" charset="0"/>
              </a:rPr>
              <a:t>    </a:t>
            </a:r>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603778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C38C4A4D-6DFE-5949-8470-EF21FAA661E3}"/>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Summary</a:t>
            </a:r>
          </a:p>
        </p:txBody>
      </p:sp>
      <p:sp>
        <p:nvSpPr>
          <p:cNvPr id="13"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697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991-E76C-D848-A95D-2CF0561B860E}"/>
              </a:ext>
            </a:extLst>
          </p:cNvPr>
          <p:cNvSpPr>
            <a:spLocks noGrp="1"/>
          </p:cNvSpPr>
          <p:nvPr>
            <p:ph type="title"/>
          </p:nvPr>
        </p:nvSpPr>
        <p:spPr>
          <a:xfrm>
            <a:off x="841248" y="334644"/>
            <a:ext cx="10509504" cy="1076914"/>
          </a:xfrm>
        </p:spPr>
        <p:txBody>
          <a:bodyPr anchor="ctr">
            <a:normAutofit/>
          </a:bodyPr>
          <a:lstStyle/>
          <a:p>
            <a:r>
              <a:rPr lang="en-US" dirty="0"/>
              <a:t>Key takeaways</a:t>
            </a:r>
          </a:p>
        </p:txBody>
      </p:sp>
      <p:graphicFrame>
        <p:nvGraphicFramePr>
          <p:cNvPr id="15" name="Content Placeholder 2">
            <a:extLst>
              <a:ext uri="{FF2B5EF4-FFF2-40B4-BE49-F238E27FC236}">
                <a16:creationId xmlns:a16="http://schemas.microsoft.com/office/drawing/2014/main" id="{B41804B2-6DDB-0F5E-1DF3-4A5E16203B48}"/>
              </a:ext>
            </a:extLst>
          </p:cNvPr>
          <p:cNvGraphicFramePr>
            <a:graphicFrameLocks noGrp="1"/>
          </p:cNvGraphicFramePr>
          <p:nvPr>
            <p:ph idx="1"/>
            <p:extLst>
              <p:ext uri="{D42A27DB-BD31-4B8C-83A1-F6EECF244321}">
                <p14:modId xmlns:p14="http://schemas.microsoft.com/office/powerpoint/2010/main" val="345355378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331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C778-F651-BF79-FC56-959771A1F60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42451E1-0657-87FF-06F3-18DEE73827F9}"/>
              </a:ext>
            </a:extLst>
          </p:cNvPr>
          <p:cNvSpPr>
            <a:spLocks noGrp="1"/>
          </p:cNvSpPr>
          <p:nvPr>
            <p:ph idx="1"/>
          </p:nvPr>
        </p:nvSpPr>
        <p:spPr/>
        <p:txBody>
          <a:bodyPr/>
          <a:lstStyle/>
          <a:p>
            <a:pPr marL="0" indent="0">
              <a:buNone/>
            </a:pPr>
            <a:r>
              <a:rPr lang="en-US" dirty="0"/>
              <a:t>Check out the source code of the built-in middleware in Flask, Django and </a:t>
            </a:r>
            <a:r>
              <a:rPr lang="en-US" dirty="0" err="1"/>
              <a:t>FastAPI</a:t>
            </a:r>
            <a:endParaRPr lang="en-US" dirty="0"/>
          </a:p>
        </p:txBody>
      </p:sp>
    </p:spTree>
    <p:extLst>
      <p:ext uri="{BB962C8B-B14F-4D97-AF65-F5344CB8AC3E}">
        <p14:creationId xmlns:p14="http://schemas.microsoft.com/office/powerpoint/2010/main" val="4282630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438913" y="859536"/>
            <a:ext cx="4832802" cy="1243584"/>
          </a:xfrm>
        </p:spPr>
        <p:txBody>
          <a:bodyPr>
            <a:normAutofit/>
          </a:bodyPr>
          <a:lstStyle/>
          <a:p>
            <a:r>
              <a:rPr lang="en-US" sz="3400"/>
              <a:t>Thanks, Contact and Self Promotion</a:t>
            </a:r>
            <a:endParaRPr lang="en-US" sz="3400" dirty="0"/>
          </a:p>
        </p:txBody>
      </p:sp>
      <p:sp>
        <p:nvSpPr>
          <p:cNvPr id="31"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438912" y="2512611"/>
            <a:ext cx="4832803" cy="3664351"/>
          </a:xfrm>
        </p:spPr>
        <p:txBody>
          <a:bodyPr>
            <a:normAutofit/>
          </a:bodyPr>
          <a:lstStyle/>
          <a:p>
            <a:r>
              <a:rPr lang="en-US" sz="1800">
                <a:hlinkClick r:id="rId3"/>
              </a:rPr>
              <a:t>https://echorand.me</a:t>
            </a:r>
            <a:endParaRPr lang="en-US" sz="1800"/>
          </a:p>
          <a:p>
            <a:r>
              <a:rPr lang="en-US" sz="1800">
                <a:hlinkClick r:id="rId4"/>
              </a:rPr>
              <a:t>mail@echorand.me</a:t>
            </a:r>
            <a:endParaRPr lang="en-US" sz="1800"/>
          </a:p>
          <a:p>
            <a:r>
              <a:rPr lang="en-US" sz="1800"/>
              <a:t>Check out my books!</a:t>
            </a:r>
          </a:p>
          <a:p>
            <a:pPr lvl="1"/>
            <a:r>
              <a:rPr lang="en-US" sz="1800"/>
              <a:t>Practical Go: </a:t>
            </a:r>
            <a:r>
              <a:rPr lang="en-US" sz="1800">
                <a:hlinkClick r:id="rId5"/>
              </a:rPr>
              <a:t>https://practicalgobook.net</a:t>
            </a:r>
            <a:r>
              <a:rPr lang="en-US" sz="1800"/>
              <a:t> </a:t>
            </a:r>
          </a:p>
          <a:p>
            <a:pPr lvl="1"/>
            <a:r>
              <a:rPr lang="en-US" sz="1800"/>
              <a:t>Doing Math with Python: </a:t>
            </a:r>
            <a:r>
              <a:rPr lang="en-US" sz="1800">
                <a:hlinkClick r:id="rId6"/>
              </a:rPr>
              <a:t>https://doingmathwithpython.github.io</a:t>
            </a:r>
            <a:r>
              <a:rPr lang="en-US" sz="1800"/>
              <a:t> </a:t>
            </a:r>
          </a:p>
          <a:p>
            <a:pPr marL="457200" lvl="1" indent="0">
              <a:buNone/>
            </a:pPr>
            <a:endParaRPr lang="en-US" sz="1800"/>
          </a:p>
        </p:txBody>
      </p:sp>
      <p:pic>
        <p:nvPicPr>
          <p:cNvPr id="7" name="Picture 6" descr="A picture containing text&#10;&#10;Description automatically generated">
            <a:extLst>
              <a:ext uri="{FF2B5EF4-FFF2-40B4-BE49-F238E27FC236}">
                <a16:creationId xmlns:a16="http://schemas.microsoft.com/office/drawing/2014/main" id="{2C95CF86-ED1F-6DD3-4155-41A49EC33F02}"/>
              </a:ext>
            </a:extLst>
          </p:cNvPr>
          <p:cNvPicPr>
            <a:picLocks noChangeAspect="1"/>
          </p:cNvPicPr>
          <p:nvPr/>
        </p:nvPicPr>
        <p:blipFill rotWithShape="1">
          <a:blip r:embed="rId7"/>
          <a:srcRect r="5" b="3375"/>
          <a:stretch/>
        </p:blipFill>
        <p:spPr>
          <a:xfrm>
            <a:off x="8056775" y="517600"/>
            <a:ext cx="2137921" cy="2598579"/>
          </a:xfrm>
          <a:prstGeom prst="rect">
            <a:avLst/>
          </a:prstGeom>
        </p:spPr>
      </p:pic>
      <p:pic>
        <p:nvPicPr>
          <p:cNvPr id="5" name="Picture 4" descr="Logo, company name&#10;&#10;Description automatically generated">
            <a:extLst>
              <a:ext uri="{FF2B5EF4-FFF2-40B4-BE49-F238E27FC236}">
                <a16:creationId xmlns:a16="http://schemas.microsoft.com/office/drawing/2014/main" id="{8E0893B4-A19D-BF8A-C1A0-3AEFA7704FDF}"/>
              </a:ext>
            </a:extLst>
          </p:cNvPr>
          <p:cNvPicPr>
            <a:picLocks noChangeAspect="1"/>
          </p:cNvPicPr>
          <p:nvPr/>
        </p:nvPicPr>
        <p:blipFill rotWithShape="1">
          <a:blip r:embed="rId8"/>
          <a:srcRect t="1408" r="-3" b="-3"/>
          <a:stretch/>
        </p:blipFill>
        <p:spPr>
          <a:xfrm>
            <a:off x="8058366" y="3429000"/>
            <a:ext cx="2136330" cy="2600312"/>
          </a:xfrm>
          <a:prstGeom prst="rect">
            <a:avLst/>
          </a:prstGeom>
        </p:spPr>
      </p:pic>
    </p:spTree>
    <p:extLst>
      <p:ext uri="{BB962C8B-B14F-4D97-AF65-F5344CB8AC3E}">
        <p14:creationId xmlns:p14="http://schemas.microsoft.com/office/powerpoint/2010/main" val="272141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261D-F50F-D54A-8391-76393E45FD7B}"/>
              </a:ext>
            </a:extLst>
          </p:cNvPr>
          <p:cNvSpPr>
            <a:spLocks noGrp="1"/>
          </p:cNvSpPr>
          <p:nvPr>
            <p:ph type="title"/>
          </p:nvPr>
        </p:nvSpPr>
        <p:spPr/>
        <p:txBody>
          <a:bodyPr/>
          <a:lstStyle/>
          <a:p>
            <a:r>
              <a:rPr lang="en-US" dirty="0"/>
              <a:t>Today’s working definition(s)</a:t>
            </a:r>
          </a:p>
        </p:txBody>
      </p:sp>
      <p:sp>
        <p:nvSpPr>
          <p:cNvPr id="3" name="Content Placeholder 2">
            <a:extLst>
              <a:ext uri="{FF2B5EF4-FFF2-40B4-BE49-F238E27FC236}">
                <a16:creationId xmlns:a16="http://schemas.microsoft.com/office/drawing/2014/main" id="{BB7B4E91-B5CF-B14F-B293-12901B4F5CCE}"/>
              </a:ext>
            </a:extLst>
          </p:cNvPr>
          <p:cNvSpPr>
            <a:spLocks noGrp="1"/>
          </p:cNvSpPr>
          <p:nvPr>
            <p:ph idx="1"/>
          </p:nvPr>
        </p:nvSpPr>
        <p:spPr/>
        <p:txBody>
          <a:bodyPr/>
          <a:lstStyle/>
          <a:p>
            <a:pPr marL="0" indent="0">
              <a:buNone/>
            </a:pPr>
            <a:r>
              <a:rPr lang="en-US" i="1" dirty="0"/>
              <a:t>“..As such, other functions or classes can wrap around your web application object and do other things before and/or after your web application gets called. </a:t>
            </a:r>
          </a:p>
          <a:p>
            <a:pPr marL="0" indent="0">
              <a:buNone/>
            </a:pPr>
            <a:endParaRPr lang="en-US" i="1" dirty="0"/>
          </a:p>
          <a:p>
            <a:pPr marL="0" indent="0">
              <a:buNone/>
            </a:pPr>
            <a:r>
              <a:rPr lang="en-US" i="1" dirty="0"/>
              <a:t>That’s really all WSGI middleware is.”</a:t>
            </a:r>
          </a:p>
          <a:p>
            <a:pPr marL="0" indent="0">
              <a:buNone/>
            </a:pPr>
            <a:endParaRPr lang="en-US" i="1" dirty="0"/>
          </a:p>
          <a:p>
            <a:pPr marL="0" indent="0">
              <a:buNone/>
            </a:pPr>
            <a:endParaRPr lang="en-US" i="1" dirty="0"/>
          </a:p>
          <a:p>
            <a:pPr marL="0" indent="0">
              <a:buNone/>
            </a:pPr>
            <a:r>
              <a:rPr lang="en-US" i="1" dirty="0">
                <a:hlinkClick r:id="rId2"/>
              </a:rPr>
              <a:t>https://web.archive.org/web/20191008011715/https://be.groovie.org/2005/10/07/wsgi_and_wsgi_middleware_is_easy.html</a:t>
            </a:r>
            <a:r>
              <a:rPr lang="en-US" i="1" dirty="0"/>
              <a:t> </a:t>
            </a:r>
          </a:p>
        </p:txBody>
      </p:sp>
    </p:spTree>
    <p:extLst>
      <p:ext uri="{BB962C8B-B14F-4D97-AF65-F5344CB8AC3E}">
        <p14:creationId xmlns:p14="http://schemas.microsoft.com/office/powerpoint/2010/main" val="351415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3B87-E4AE-EA43-8D4A-A845009ED43E}"/>
              </a:ext>
            </a:extLst>
          </p:cNvPr>
          <p:cNvSpPr>
            <a:spLocks noGrp="1"/>
          </p:cNvSpPr>
          <p:nvPr>
            <p:ph type="title"/>
          </p:nvPr>
        </p:nvSpPr>
        <p:spPr/>
        <p:txBody>
          <a:bodyPr>
            <a:normAutofit/>
          </a:bodyPr>
          <a:lstStyle/>
          <a:p>
            <a:r>
              <a:rPr lang="en-US" dirty="0"/>
              <a:t>Today’s working definition</a:t>
            </a:r>
          </a:p>
        </p:txBody>
      </p:sp>
      <p:sp>
        <p:nvSpPr>
          <p:cNvPr id="3" name="Content Placeholder 2">
            <a:extLst>
              <a:ext uri="{FF2B5EF4-FFF2-40B4-BE49-F238E27FC236}">
                <a16:creationId xmlns:a16="http://schemas.microsoft.com/office/drawing/2014/main" id="{134F8929-701E-C848-AFC7-515D553BAE6B}"/>
              </a:ext>
            </a:extLst>
          </p:cNvPr>
          <p:cNvSpPr>
            <a:spLocks noGrp="1"/>
          </p:cNvSpPr>
          <p:nvPr>
            <p:ph idx="1"/>
          </p:nvPr>
        </p:nvSpPr>
        <p:spPr/>
        <p:txBody>
          <a:bodyPr/>
          <a:lstStyle/>
          <a:p>
            <a:pPr marL="0" indent="0">
              <a:buNone/>
            </a:pPr>
            <a:r>
              <a:rPr lang="en-US" i="1" dirty="0"/>
              <a:t>In addition to “pure” servers/gateways and applications/frameworks, it is also possible to create “middleware” components that implement both sides of this specification. </a:t>
            </a:r>
          </a:p>
          <a:p>
            <a:pPr marL="0" indent="0">
              <a:buNone/>
            </a:pPr>
            <a:endParaRPr lang="en-US" i="1" dirty="0"/>
          </a:p>
          <a:p>
            <a:pPr marL="0" indent="0">
              <a:buNone/>
            </a:pPr>
            <a:r>
              <a:rPr lang="en-US" i="1" dirty="0"/>
              <a:t>..and can be used to provide extended APIs, content transformation, navigation, and other useful functions.</a:t>
            </a:r>
          </a:p>
          <a:p>
            <a:pPr marL="0" indent="0">
              <a:buNone/>
            </a:pPr>
            <a:endParaRPr lang="en-US" i="1" dirty="0"/>
          </a:p>
          <a:p>
            <a:pPr marL="0" indent="0">
              <a:buNone/>
            </a:pPr>
            <a:r>
              <a:rPr lang="en-US" i="1" dirty="0"/>
              <a:t>PEP 333 – Python Web Server Gateway Interface v1.0</a:t>
            </a:r>
          </a:p>
        </p:txBody>
      </p:sp>
    </p:spTree>
    <p:extLst>
      <p:ext uri="{BB962C8B-B14F-4D97-AF65-F5344CB8AC3E}">
        <p14:creationId xmlns:p14="http://schemas.microsoft.com/office/powerpoint/2010/main" val="268238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Middleware for WSGI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74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5A0-BC76-A1F6-23D9-088F15EFD7FA}"/>
              </a:ext>
            </a:extLst>
          </p:cNvPr>
          <p:cNvSpPr>
            <a:spLocks noGrp="1"/>
          </p:cNvSpPr>
          <p:nvPr>
            <p:ph type="title"/>
          </p:nvPr>
        </p:nvSpPr>
        <p:spPr>
          <a:xfrm>
            <a:off x="838200" y="0"/>
            <a:ext cx="10515600" cy="1325563"/>
          </a:xfrm>
        </p:spPr>
        <p:txBody>
          <a:bodyPr/>
          <a:lstStyle/>
          <a:p>
            <a:r>
              <a:rPr lang="en-US" b="1" dirty="0"/>
              <a:t>A WSGI application</a:t>
            </a:r>
          </a:p>
        </p:txBody>
      </p:sp>
      <p:sp>
        <p:nvSpPr>
          <p:cNvPr id="7" name="TextBox 6">
            <a:extLst>
              <a:ext uri="{FF2B5EF4-FFF2-40B4-BE49-F238E27FC236}">
                <a16:creationId xmlns:a16="http://schemas.microsoft.com/office/drawing/2014/main" id="{CA3D0FE7-2532-B476-964C-7872B6383422}"/>
              </a:ext>
            </a:extLst>
          </p:cNvPr>
          <p:cNvSpPr txBox="1"/>
          <p:nvPr/>
        </p:nvSpPr>
        <p:spPr>
          <a:xfrm>
            <a:off x="838200" y="1546246"/>
            <a:ext cx="10515600" cy="3046988"/>
          </a:xfrm>
          <a:prstGeom prst="rect">
            <a:avLst/>
          </a:prstGeom>
          <a:noFill/>
        </p:spPr>
        <p:txBody>
          <a:bodyPr wrap="square">
            <a:spAutoFit/>
          </a:bodyPr>
          <a:lstStyle/>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err="1">
                <a:solidFill>
                  <a:srgbClr val="654C1D"/>
                </a:solidFill>
                <a:effectLst/>
                <a:latin typeface="Menlo" panose="020B0609030804020204" pitchFamily="49" charset="0"/>
              </a:rPr>
              <a:t>simple_handler</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a:p>
            <a:r>
              <a:rPr lang="en-AU" sz="2400" dirty="0">
                <a:solidFill>
                  <a:srgbClr val="1F1F1F"/>
                </a:solidFill>
                <a:effectLst/>
                <a:latin typeface="Menlo" panose="020B0609030804020204" pitchFamily="49" charset="0"/>
              </a:rPr>
              <a:t>    # ..</a:t>
            </a:r>
            <a:endParaRPr lang="en-AU" sz="2400" dirty="0">
              <a:solidFill>
                <a:srgbClr val="900112"/>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ret =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E60006"/>
                </a:solidFill>
                <a:latin typeface="Menlo" panose="020B0609030804020204" pitchFamily="49" charset="0"/>
              </a:rPr>
              <a:t>\n</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ret</a:t>
            </a:r>
          </a:p>
        </p:txBody>
      </p:sp>
    </p:spTree>
    <p:extLst>
      <p:ext uri="{BB962C8B-B14F-4D97-AF65-F5344CB8AC3E}">
        <p14:creationId xmlns:p14="http://schemas.microsoft.com/office/powerpoint/2010/main" val="2434724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35879</TotalTime>
  <Words>3193</Words>
  <Application>Microsoft Macintosh PowerPoint</Application>
  <PresentationFormat>Widescreen</PresentationFormat>
  <Paragraphs>458</Paragraphs>
  <Slides>56</Slides>
  <Notes>15</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Courier</vt:lpstr>
      <vt:lpstr>Menlo</vt:lpstr>
      <vt:lpstr>Monaco</vt:lpstr>
      <vt:lpstr>Office Theme</vt:lpstr>
      <vt:lpstr>Shared Functionality using Middleware</vt:lpstr>
      <vt:lpstr>Agenda</vt:lpstr>
      <vt:lpstr>Slides and Resources</vt:lpstr>
      <vt:lpstr>What is Middleware?</vt:lpstr>
      <vt:lpstr>Key relevant ideas from back then</vt:lpstr>
      <vt:lpstr>Today’s working definition(s)</vt:lpstr>
      <vt:lpstr>Today’s working definition</vt:lpstr>
      <vt:lpstr>Middleware for WSGI applications</vt:lpstr>
      <vt:lpstr>A WSGI application</vt:lpstr>
      <vt:lpstr>A WSGI middleware</vt:lpstr>
      <vt:lpstr>WSGI application with middleware</vt:lpstr>
      <vt:lpstr>Response showing the processed exception</vt:lpstr>
      <vt:lpstr>Request and Response Flow</vt:lpstr>
      <vt:lpstr>Flask applications</vt:lpstr>
      <vt:lpstr>A Flask Application</vt:lpstr>
      <vt:lpstr>Defining Middleware - Pattern 1</vt:lpstr>
      <vt:lpstr>Order of Execution</vt:lpstr>
      <vt:lpstr>Before and After request functions </vt:lpstr>
      <vt:lpstr>Defining Middleware - Pattern 2</vt:lpstr>
      <vt:lpstr>Open Telemetry Middleware</vt:lpstr>
      <vt:lpstr>Django applications</vt:lpstr>
      <vt:lpstr>A Django Application: View function</vt:lpstr>
      <vt:lpstr>Defining Middleware – Pattern 1</vt:lpstr>
      <vt:lpstr>Defining Middleware – Pattern 2</vt:lpstr>
      <vt:lpstr>Activate middleware</vt:lpstr>
      <vt:lpstr>Request and Response Flow with multiple middleware</vt:lpstr>
      <vt:lpstr>Order of middleware execution</vt:lpstr>
      <vt:lpstr>Built-In Middleware</vt:lpstr>
      <vt:lpstr>Security Middleware</vt:lpstr>
      <vt:lpstr>Middleware for wrapping another WSGI application</vt:lpstr>
      <vt:lpstr>Flask V2 Application</vt:lpstr>
      <vt:lpstr>Wrapper Middleware</vt:lpstr>
      <vt:lpstr>Wrapping Django Application</vt:lpstr>
      <vt:lpstr>Wrapping a WSGI application</vt:lpstr>
      <vt:lpstr>Middleware for ASGI applications</vt:lpstr>
      <vt:lpstr>ASGI  HTTP application</vt:lpstr>
      <vt:lpstr>Defining Middleware – Pattern 1</vt:lpstr>
      <vt:lpstr>Defining Middleware – Pattern 2</vt:lpstr>
      <vt:lpstr>ASGI application with middleware</vt:lpstr>
      <vt:lpstr>FastAPI applications</vt:lpstr>
      <vt:lpstr>A FastAPI application</vt:lpstr>
      <vt:lpstr>Middleware Pattern 1 – ASGI Middleware</vt:lpstr>
      <vt:lpstr>Adding the Middleware</vt:lpstr>
      <vt:lpstr>Middleware Pattern 2 – FastAPI/Starlette</vt:lpstr>
      <vt:lpstr>Middleware Pattern 2 Implementation</vt:lpstr>
      <vt:lpstr>Middleware Pattern 2 Implementation</vt:lpstr>
      <vt:lpstr>Built-in Middleware</vt:lpstr>
      <vt:lpstr>PowerPoint Presentation</vt:lpstr>
      <vt:lpstr>A FastAPI WebSocket backend</vt:lpstr>
      <vt:lpstr>Middleware and WebSocket</vt:lpstr>
      <vt:lpstr>Integrate a WSGI application </vt:lpstr>
      <vt:lpstr>WSGIMiddleware Implementation</vt:lpstr>
      <vt:lpstr>Summary</vt:lpstr>
      <vt:lpstr>Key takeaways</vt:lpstr>
      <vt:lpstr>Exercise!</vt:lpstr>
      <vt:lpstr>Thanks, Contact and Self Promotion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Functionality using Middleware</dc:title>
  <dc:creator>Amit Saha</dc:creator>
  <cp:lastModifiedBy>Amit Saha</cp:lastModifiedBy>
  <cp:revision>667</cp:revision>
  <dcterms:created xsi:type="dcterms:W3CDTF">2022-03-25T03:07:18Z</dcterms:created>
  <dcterms:modified xsi:type="dcterms:W3CDTF">2022-04-26T22:27:40Z</dcterms:modified>
</cp:coreProperties>
</file>