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53"/>
  </p:notesMasterIdLst>
  <p:sldIdLst>
    <p:sldId id="256" r:id="rId2"/>
    <p:sldId id="257" r:id="rId3"/>
    <p:sldId id="340" r:id="rId4"/>
    <p:sldId id="260" r:id="rId5"/>
    <p:sldId id="261" r:id="rId6"/>
    <p:sldId id="270" r:id="rId7"/>
    <p:sldId id="266" r:id="rId8"/>
    <p:sldId id="345" r:id="rId9"/>
    <p:sldId id="369" r:id="rId10"/>
    <p:sldId id="366" r:id="rId11"/>
    <p:sldId id="380" r:id="rId12"/>
    <p:sldId id="285" r:id="rId13"/>
    <p:sldId id="346" r:id="rId14"/>
    <p:sldId id="355" r:id="rId15"/>
    <p:sldId id="356" r:id="rId16"/>
    <p:sldId id="305" r:id="rId17"/>
    <p:sldId id="343" r:id="rId18"/>
    <p:sldId id="299" r:id="rId19"/>
    <p:sldId id="342" r:id="rId20"/>
    <p:sldId id="375" r:id="rId21"/>
    <p:sldId id="376" r:id="rId22"/>
    <p:sldId id="352" r:id="rId23"/>
    <p:sldId id="353" r:id="rId24"/>
    <p:sldId id="319" r:id="rId25"/>
    <p:sldId id="377" r:id="rId26"/>
    <p:sldId id="322" r:id="rId27"/>
    <p:sldId id="321" r:id="rId28"/>
    <p:sldId id="372" r:id="rId29"/>
    <p:sldId id="378" r:id="rId30"/>
    <p:sldId id="325" r:id="rId31"/>
    <p:sldId id="357" r:id="rId32"/>
    <p:sldId id="312" r:id="rId33"/>
    <p:sldId id="326" r:id="rId34"/>
    <p:sldId id="371" r:id="rId35"/>
    <p:sldId id="271" r:id="rId36"/>
    <p:sldId id="358" r:id="rId37"/>
    <p:sldId id="328" r:id="rId38"/>
    <p:sldId id="367" r:id="rId39"/>
    <p:sldId id="360" r:id="rId40"/>
    <p:sldId id="361" r:id="rId41"/>
    <p:sldId id="330" r:id="rId42"/>
    <p:sldId id="335" r:id="rId43"/>
    <p:sldId id="331" r:id="rId44"/>
    <p:sldId id="363" r:id="rId45"/>
    <p:sldId id="379" r:id="rId46"/>
    <p:sldId id="338" r:id="rId47"/>
    <p:sldId id="339" r:id="rId48"/>
    <p:sldId id="381" r:id="rId49"/>
    <p:sldId id="310" r:id="rId50"/>
    <p:sldId id="365" r:id="rId51"/>
    <p:sldId id="25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09"/>
    <p:restoredTop sz="86690"/>
  </p:normalViewPr>
  <p:slideViewPr>
    <p:cSldViewPr snapToGrid="0" snapToObjects="1">
      <p:cViewPr varScale="1">
        <p:scale>
          <a:sx n="106" d="100"/>
          <a:sy n="106" d="100"/>
        </p:scale>
        <p:origin x="1104" y="176"/>
      </p:cViewPr>
      <p:guideLst/>
    </p:cSldViewPr>
  </p:slideViewPr>
  <p:outlineViewPr>
    <p:cViewPr>
      <p:scale>
        <a:sx n="33" d="100"/>
        <a:sy n="33" d="100"/>
      </p:scale>
      <p:origin x="0" y="-5144"/>
    </p:cViewPr>
  </p:outlineViewPr>
  <p:notesTextViewPr>
    <p:cViewPr>
      <p:scale>
        <a:sx n="1" d="1"/>
        <a:sy n="1" d="1"/>
      </p:scale>
      <p:origin x="0" y="-24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F5C7-321E-4530-9003-DCB6A703D336}"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en-US"/>
        </a:p>
      </dgm:t>
    </dgm:pt>
    <dgm:pt modelId="{74AEDE69-E033-4BAE-BC1E-096ECB2B1165}">
      <dgm:prSet/>
      <dgm:spPr>
        <a:solidFill>
          <a:schemeClr val="tx2"/>
        </a:solidFill>
      </dgm:spPr>
      <dgm:t>
        <a:bodyPr/>
        <a:lstStyle/>
        <a:p>
          <a:r>
            <a:rPr lang="en-US" dirty="0"/>
            <a:t>Middleware in Computing</a:t>
          </a:r>
        </a:p>
      </dgm:t>
    </dgm:pt>
    <dgm:pt modelId="{398B22EA-ACB8-4599-9920-89B6AABC3E39}" type="parTrans" cxnId="{B850C454-5B7A-42B8-B95C-4DEFD8E41DB6}">
      <dgm:prSet/>
      <dgm:spPr/>
      <dgm:t>
        <a:bodyPr/>
        <a:lstStyle/>
        <a:p>
          <a:endParaRPr lang="en-US"/>
        </a:p>
      </dgm:t>
    </dgm:pt>
    <dgm:pt modelId="{ABB68649-A115-42CA-B1BA-94E1EE294CB8}" type="sibTrans" cxnId="{B850C454-5B7A-42B8-B95C-4DEFD8E41DB6}">
      <dgm:prSet/>
      <dgm:spPr/>
      <dgm:t>
        <a:bodyPr/>
        <a:lstStyle/>
        <a:p>
          <a:endParaRPr lang="en-US"/>
        </a:p>
      </dgm:t>
    </dgm:pt>
    <dgm:pt modelId="{FD471756-603F-4BB9-A0FA-5BB42998E74D}">
      <dgm:prSet/>
      <dgm:spPr>
        <a:solidFill>
          <a:schemeClr val="tx2"/>
        </a:solidFill>
      </dgm:spPr>
      <dgm:t>
        <a:bodyPr/>
        <a:lstStyle/>
        <a:p>
          <a:r>
            <a:rPr lang="en-US" dirty="0"/>
            <a:t>WSGI Middleware</a:t>
          </a:r>
        </a:p>
      </dgm:t>
    </dgm:pt>
    <dgm:pt modelId="{D51A0915-F16A-4D70-8658-AED73A0A8C97}" type="parTrans" cxnId="{80398615-E690-4EDD-8301-17468B318F80}">
      <dgm:prSet/>
      <dgm:spPr/>
      <dgm:t>
        <a:bodyPr/>
        <a:lstStyle/>
        <a:p>
          <a:endParaRPr lang="en-US"/>
        </a:p>
      </dgm:t>
    </dgm:pt>
    <dgm:pt modelId="{DFCFC30A-238E-4C17-8162-01085CDA9AE5}" type="sibTrans" cxnId="{80398615-E690-4EDD-8301-17468B318F80}">
      <dgm:prSet/>
      <dgm:spPr/>
      <dgm:t>
        <a:bodyPr/>
        <a:lstStyle/>
        <a:p>
          <a:endParaRPr lang="en-US"/>
        </a:p>
      </dgm:t>
    </dgm:pt>
    <dgm:pt modelId="{71897A3C-610B-4971-BEFE-A03A166E237B}">
      <dgm:prSet/>
      <dgm:spPr>
        <a:solidFill>
          <a:schemeClr val="tx2"/>
        </a:solidFill>
      </dgm:spPr>
      <dgm:t>
        <a:bodyPr/>
        <a:lstStyle/>
        <a:p>
          <a:r>
            <a:rPr lang="en-US" dirty="0"/>
            <a:t>ASGI Middleware</a:t>
          </a:r>
        </a:p>
      </dgm:t>
    </dgm:pt>
    <dgm:pt modelId="{36861219-4137-4A3B-A077-A43DC92AC61E}" type="parTrans" cxnId="{445813D6-DF91-418E-A345-2D4B77230824}">
      <dgm:prSet/>
      <dgm:spPr/>
      <dgm:t>
        <a:bodyPr/>
        <a:lstStyle/>
        <a:p>
          <a:endParaRPr lang="en-US"/>
        </a:p>
      </dgm:t>
    </dgm:pt>
    <dgm:pt modelId="{8CDD65CB-1C8A-49CB-998B-D5DCEDA70D89}" type="sibTrans" cxnId="{445813D6-DF91-418E-A345-2D4B77230824}">
      <dgm:prSet/>
      <dgm:spPr/>
      <dgm:t>
        <a:bodyPr/>
        <a:lstStyle/>
        <a:p>
          <a:endParaRPr lang="en-US"/>
        </a:p>
      </dgm:t>
    </dgm:pt>
    <dgm:pt modelId="{251BF79C-4B1D-384B-A8E7-1DADA18F0D36}" type="pres">
      <dgm:prSet presAssocID="{B80BF5C7-321E-4530-9003-DCB6A703D336}" presName="diagram" presStyleCnt="0">
        <dgm:presLayoutVars>
          <dgm:chPref val="1"/>
          <dgm:dir/>
          <dgm:animOne val="branch"/>
          <dgm:animLvl val="lvl"/>
          <dgm:resizeHandles/>
        </dgm:presLayoutVars>
      </dgm:prSet>
      <dgm:spPr/>
    </dgm:pt>
    <dgm:pt modelId="{26819FCD-B55D-8346-911E-D48AAD30015E}" type="pres">
      <dgm:prSet presAssocID="{74AEDE69-E033-4BAE-BC1E-096ECB2B1165}" presName="root" presStyleCnt="0"/>
      <dgm:spPr/>
    </dgm:pt>
    <dgm:pt modelId="{40B7ED22-8B6B-3240-87DA-8DDDEAB95BDB}" type="pres">
      <dgm:prSet presAssocID="{74AEDE69-E033-4BAE-BC1E-096ECB2B1165}" presName="rootComposite" presStyleCnt="0"/>
      <dgm:spPr/>
    </dgm:pt>
    <dgm:pt modelId="{93ACCA79-51C3-0240-BF43-ADA83D0B8B64}" type="pres">
      <dgm:prSet presAssocID="{74AEDE69-E033-4BAE-BC1E-096ECB2B1165}" presName="rootText" presStyleLbl="node1" presStyleIdx="0" presStyleCnt="3"/>
      <dgm:spPr/>
    </dgm:pt>
    <dgm:pt modelId="{5ED1C187-A455-6644-BCB6-A984D8A10623}" type="pres">
      <dgm:prSet presAssocID="{74AEDE69-E033-4BAE-BC1E-096ECB2B1165}" presName="rootConnector" presStyleLbl="node1" presStyleIdx="0" presStyleCnt="3"/>
      <dgm:spPr/>
    </dgm:pt>
    <dgm:pt modelId="{EBA9180E-A76D-984D-A736-5F7A8278C119}" type="pres">
      <dgm:prSet presAssocID="{74AEDE69-E033-4BAE-BC1E-096ECB2B1165}" presName="childShape" presStyleCnt="0"/>
      <dgm:spPr/>
    </dgm:pt>
    <dgm:pt modelId="{EF34A2BE-2B90-434D-A966-C252EC22C1F8}" type="pres">
      <dgm:prSet presAssocID="{FD471756-603F-4BB9-A0FA-5BB42998E74D}" presName="root" presStyleCnt="0"/>
      <dgm:spPr/>
    </dgm:pt>
    <dgm:pt modelId="{475DC76F-E673-1742-A9CE-C5520835FD3F}" type="pres">
      <dgm:prSet presAssocID="{FD471756-603F-4BB9-A0FA-5BB42998E74D}" presName="rootComposite" presStyleCnt="0"/>
      <dgm:spPr/>
    </dgm:pt>
    <dgm:pt modelId="{F95CD12B-A183-3448-A894-603662F01A28}" type="pres">
      <dgm:prSet presAssocID="{FD471756-603F-4BB9-A0FA-5BB42998E74D}" presName="rootText" presStyleLbl="node1" presStyleIdx="1" presStyleCnt="3"/>
      <dgm:spPr/>
    </dgm:pt>
    <dgm:pt modelId="{3C8B214C-E92B-7142-8B75-043967A49E26}" type="pres">
      <dgm:prSet presAssocID="{FD471756-603F-4BB9-A0FA-5BB42998E74D}" presName="rootConnector" presStyleLbl="node1" presStyleIdx="1" presStyleCnt="3"/>
      <dgm:spPr/>
    </dgm:pt>
    <dgm:pt modelId="{AC93517A-1FC6-2B40-AB71-FE6DBE1CF31D}" type="pres">
      <dgm:prSet presAssocID="{FD471756-603F-4BB9-A0FA-5BB42998E74D}" presName="childShape" presStyleCnt="0"/>
      <dgm:spPr/>
    </dgm:pt>
    <dgm:pt modelId="{96B160B5-1102-BD41-B78A-827E8B1E7EC5}" type="pres">
      <dgm:prSet presAssocID="{71897A3C-610B-4971-BEFE-A03A166E237B}" presName="root" presStyleCnt="0"/>
      <dgm:spPr/>
    </dgm:pt>
    <dgm:pt modelId="{4561DA84-B1A7-7740-8CDB-16836D807B75}" type="pres">
      <dgm:prSet presAssocID="{71897A3C-610B-4971-BEFE-A03A166E237B}" presName="rootComposite" presStyleCnt="0"/>
      <dgm:spPr/>
    </dgm:pt>
    <dgm:pt modelId="{5D19064A-759C-DC40-8C45-5EBB148E13EC}" type="pres">
      <dgm:prSet presAssocID="{71897A3C-610B-4971-BEFE-A03A166E237B}" presName="rootText" presStyleLbl="node1" presStyleIdx="2" presStyleCnt="3"/>
      <dgm:spPr/>
    </dgm:pt>
    <dgm:pt modelId="{95B8D1C5-02C8-0148-A007-F604A6B56F88}" type="pres">
      <dgm:prSet presAssocID="{71897A3C-610B-4971-BEFE-A03A166E237B}" presName="rootConnector" presStyleLbl="node1" presStyleIdx="2" presStyleCnt="3"/>
      <dgm:spPr/>
    </dgm:pt>
    <dgm:pt modelId="{826D1E37-D721-3E47-9BD9-C6C2A843107F}" type="pres">
      <dgm:prSet presAssocID="{71897A3C-610B-4971-BEFE-A03A166E237B}" presName="childShape" presStyleCnt="0"/>
      <dgm:spPr/>
    </dgm:pt>
  </dgm:ptLst>
  <dgm:cxnLst>
    <dgm:cxn modelId="{80398615-E690-4EDD-8301-17468B318F80}" srcId="{B80BF5C7-321E-4530-9003-DCB6A703D336}" destId="{FD471756-603F-4BB9-A0FA-5BB42998E74D}" srcOrd="1" destOrd="0" parTransId="{D51A0915-F16A-4D70-8658-AED73A0A8C97}" sibTransId="{DFCFC30A-238E-4C17-8162-01085CDA9AE5}"/>
    <dgm:cxn modelId="{B850C454-5B7A-42B8-B95C-4DEFD8E41DB6}" srcId="{B80BF5C7-321E-4530-9003-DCB6A703D336}" destId="{74AEDE69-E033-4BAE-BC1E-096ECB2B1165}" srcOrd="0" destOrd="0" parTransId="{398B22EA-ACB8-4599-9920-89B6AABC3E39}" sibTransId="{ABB68649-A115-42CA-B1BA-94E1EE294CB8}"/>
    <dgm:cxn modelId="{12D25272-253C-6346-B1F8-F80827D41AE6}" type="presOf" srcId="{71897A3C-610B-4971-BEFE-A03A166E237B}" destId="{5D19064A-759C-DC40-8C45-5EBB148E13EC}" srcOrd="0" destOrd="0" presId="urn:microsoft.com/office/officeart/2005/8/layout/hierarchy3"/>
    <dgm:cxn modelId="{DD6CBD79-7C3F-5142-9851-0B9B5E8BA3CD}" type="presOf" srcId="{B80BF5C7-321E-4530-9003-DCB6A703D336}" destId="{251BF79C-4B1D-384B-A8E7-1DADA18F0D36}" srcOrd="0" destOrd="0" presId="urn:microsoft.com/office/officeart/2005/8/layout/hierarchy3"/>
    <dgm:cxn modelId="{8FE81D87-D760-7642-939F-F56041128655}" type="presOf" srcId="{71897A3C-610B-4971-BEFE-A03A166E237B}" destId="{95B8D1C5-02C8-0148-A007-F604A6B56F88}" srcOrd="1" destOrd="0" presId="urn:microsoft.com/office/officeart/2005/8/layout/hierarchy3"/>
    <dgm:cxn modelId="{4F5557A1-21EB-854D-A562-7711ED298626}" type="presOf" srcId="{74AEDE69-E033-4BAE-BC1E-096ECB2B1165}" destId="{93ACCA79-51C3-0240-BF43-ADA83D0B8B64}" srcOrd="0" destOrd="0" presId="urn:microsoft.com/office/officeart/2005/8/layout/hierarchy3"/>
    <dgm:cxn modelId="{445813D6-DF91-418E-A345-2D4B77230824}" srcId="{B80BF5C7-321E-4530-9003-DCB6A703D336}" destId="{71897A3C-610B-4971-BEFE-A03A166E237B}" srcOrd="2" destOrd="0" parTransId="{36861219-4137-4A3B-A077-A43DC92AC61E}" sibTransId="{8CDD65CB-1C8A-49CB-998B-D5DCEDA70D89}"/>
    <dgm:cxn modelId="{357B35D8-AF20-3B42-A0AC-13505F3AFAEB}" type="presOf" srcId="{FD471756-603F-4BB9-A0FA-5BB42998E74D}" destId="{3C8B214C-E92B-7142-8B75-043967A49E26}" srcOrd="1" destOrd="0" presId="urn:microsoft.com/office/officeart/2005/8/layout/hierarchy3"/>
    <dgm:cxn modelId="{C13071E0-AB67-D84E-8A9D-5C266A02CF42}" type="presOf" srcId="{74AEDE69-E033-4BAE-BC1E-096ECB2B1165}" destId="{5ED1C187-A455-6644-BCB6-A984D8A10623}" srcOrd="1" destOrd="0" presId="urn:microsoft.com/office/officeart/2005/8/layout/hierarchy3"/>
    <dgm:cxn modelId="{608C04E2-FEF5-CC46-8AFA-5E345894D28F}" type="presOf" srcId="{FD471756-603F-4BB9-A0FA-5BB42998E74D}" destId="{F95CD12B-A183-3448-A894-603662F01A28}" srcOrd="0" destOrd="0" presId="urn:microsoft.com/office/officeart/2005/8/layout/hierarchy3"/>
    <dgm:cxn modelId="{8433F1D2-025A-BE43-AA34-9039896F3E0D}" type="presParOf" srcId="{251BF79C-4B1D-384B-A8E7-1DADA18F0D36}" destId="{26819FCD-B55D-8346-911E-D48AAD30015E}" srcOrd="0" destOrd="0" presId="urn:microsoft.com/office/officeart/2005/8/layout/hierarchy3"/>
    <dgm:cxn modelId="{50C6B349-3879-214B-8317-EB055AC382A1}" type="presParOf" srcId="{26819FCD-B55D-8346-911E-D48AAD30015E}" destId="{40B7ED22-8B6B-3240-87DA-8DDDEAB95BDB}" srcOrd="0" destOrd="0" presId="urn:microsoft.com/office/officeart/2005/8/layout/hierarchy3"/>
    <dgm:cxn modelId="{A6F90B1D-1BE7-8846-806B-4AC48DEC132C}" type="presParOf" srcId="{40B7ED22-8B6B-3240-87DA-8DDDEAB95BDB}" destId="{93ACCA79-51C3-0240-BF43-ADA83D0B8B64}" srcOrd="0" destOrd="0" presId="urn:microsoft.com/office/officeart/2005/8/layout/hierarchy3"/>
    <dgm:cxn modelId="{81ADCBF9-075A-7740-A913-1EF01BB12EDA}" type="presParOf" srcId="{40B7ED22-8B6B-3240-87DA-8DDDEAB95BDB}" destId="{5ED1C187-A455-6644-BCB6-A984D8A10623}" srcOrd="1" destOrd="0" presId="urn:microsoft.com/office/officeart/2005/8/layout/hierarchy3"/>
    <dgm:cxn modelId="{98FE57E5-326A-A24C-98D1-52E1470CCD43}" type="presParOf" srcId="{26819FCD-B55D-8346-911E-D48AAD30015E}" destId="{EBA9180E-A76D-984D-A736-5F7A8278C119}" srcOrd="1" destOrd="0" presId="urn:microsoft.com/office/officeart/2005/8/layout/hierarchy3"/>
    <dgm:cxn modelId="{6262E640-4CC4-8D46-9043-3661352EA69E}" type="presParOf" srcId="{251BF79C-4B1D-384B-A8E7-1DADA18F0D36}" destId="{EF34A2BE-2B90-434D-A966-C252EC22C1F8}" srcOrd="1" destOrd="0" presId="urn:microsoft.com/office/officeart/2005/8/layout/hierarchy3"/>
    <dgm:cxn modelId="{1F3EB565-1E96-7241-8588-7B8BDEDFBF5E}" type="presParOf" srcId="{EF34A2BE-2B90-434D-A966-C252EC22C1F8}" destId="{475DC76F-E673-1742-A9CE-C5520835FD3F}" srcOrd="0" destOrd="0" presId="urn:microsoft.com/office/officeart/2005/8/layout/hierarchy3"/>
    <dgm:cxn modelId="{2B2992CE-98DA-4245-9467-A918A2D41412}" type="presParOf" srcId="{475DC76F-E673-1742-A9CE-C5520835FD3F}" destId="{F95CD12B-A183-3448-A894-603662F01A28}" srcOrd="0" destOrd="0" presId="urn:microsoft.com/office/officeart/2005/8/layout/hierarchy3"/>
    <dgm:cxn modelId="{E1844DF6-28BC-794E-A479-87FC4460C167}" type="presParOf" srcId="{475DC76F-E673-1742-A9CE-C5520835FD3F}" destId="{3C8B214C-E92B-7142-8B75-043967A49E26}" srcOrd="1" destOrd="0" presId="urn:microsoft.com/office/officeart/2005/8/layout/hierarchy3"/>
    <dgm:cxn modelId="{CD6E8B2A-4B32-1941-AFEE-8D97A1590720}" type="presParOf" srcId="{EF34A2BE-2B90-434D-A966-C252EC22C1F8}" destId="{AC93517A-1FC6-2B40-AB71-FE6DBE1CF31D}" srcOrd="1" destOrd="0" presId="urn:microsoft.com/office/officeart/2005/8/layout/hierarchy3"/>
    <dgm:cxn modelId="{C9E6E240-64A9-4545-8F4E-D0CC741C8E1E}" type="presParOf" srcId="{251BF79C-4B1D-384B-A8E7-1DADA18F0D36}" destId="{96B160B5-1102-BD41-B78A-827E8B1E7EC5}" srcOrd="2" destOrd="0" presId="urn:microsoft.com/office/officeart/2005/8/layout/hierarchy3"/>
    <dgm:cxn modelId="{3CD95186-CB1C-D04B-A1BC-1C0BCA7318D2}" type="presParOf" srcId="{96B160B5-1102-BD41-B78A-827E8B1E7EC5}" destId="{4561DA84-B1A7-7740-8CDB-16836D807B75}" srcOrd="0" destOrd="0" presId="urn:microsoft.com/office/officeart/2005/8/layout/hierarchy3"/>
    <dgm:cxn modelId="{95041673-8307-9942-B0CF-AC0DCC4C5885}" type="presParOf" srcId="{4561DA84-B1A7-7740-8CDB-16836D807B75}" destId="{5D19064A-759C-DC40-8C45-5EBB148E13EC}" srcOrd="0" destOrd="0" presId="urn:microsoft.com/office/officeart/2005/8/layout/hierarchy3"/>
    <dgm:cxn modelId="{7404B4F4-E212-F542-A7A1-7E581BA427E6}" type="presParOf" srcId="{4561DA84-B1A7-7740-8CDB-16836D807B75}" destId="{95B8D1C5-02C8-0148-A007-F604A6B56F88}" srcOrd="1" destOrd="0" presId="urn:microsoft.com/office/officeart/2005/8/layout/hierarchy3"/>
    <dgm:cxn modelId="{A1862857-B054-4A4C-93EF-38584A316AAD}" type="presParOf" srcId="{96B160B5-1102-BD41-B78A-827E8B1E7EC5}" destId="{826D1E37-D721-3E47-9BD9-C6C2A843107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custT="1"/>
      <dgm:spPr>
        <a:solidFill>
          <a:schemeClr val="tx2"/>
        </a:solidFill>
      </dgm:spPr>
      <dgm:t>
        <a:bodyPr/>
        <a:lstStyle/>
        <a:p>
          <a:r>
            <a:rPr lang="en-GB" sz="2200" dirty="0"/>
            <a:t>before_request_f1()</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custT="1"/>
      <dgm:spPr>
        <a:solidFill>
          <a:schemeClr val="tx2"/>
        </a:solidFill>
      </dgm:spPr>
      <dgm:t>
        <a:bodyPr/>
        <a:lstStyle/>
        <a:p>
          <a:r>
            <a:rPr lang="en-GB" sz="2200" dirty="0"/>
            <a:t>before_request_f2()</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D4DB6674-BE26-AE42-A45F-2A6EBA5CD99B}">
      <dgm:prSet phldrT="[Text]"/>
      <dgm:spPr>
        <a:solidFill>
          <a:schemeClr val="tx2"/>
        </a:solidFill>
      </dgm:spPr>
      <dgm:t>
        <a:bodyPr/>
        <a:lstStyle/>
        <a:p>
          <a:r>
            <a:rPr lang="en-GB" dirty="0" err="1"/>
            <a:t>view_function</a:t>
          </a:r>
          <a:endParaRPr lang="en-GB" dirty="0"/>
        </a:p>
      </dgm:t>
    </dgm:pt>
    <dgm:pt modelId="{2E5D7F64-D4EE-1743-B349-488BA3412678}" type="parTrans" cxnId="{F03040AE-90AB-4E45-A921-A297B9991271}">
      <dgm:prSet/>
      <dgm:spPr/>
      <dgm:t>
        <a:bodyPr/>
        <a:lstStyle/>
        <a:p>
          <a:endParaRPr lang="en-GB"/>
        </a:p>
      </dgm:t>
    </dgm:pt>
    <dgm:pt modelId="{9EB395ED-FA19-A24E-A110-3E9E9F569040}" type="sibTrans" cxnId="{F03040AE-90AB-4E45-A921-A297B9991271}">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C87062C6-A4C8-5147-AA4F-6EF7EE4CF173}" type="pres">
      <dgm:prSet presAssocID="{D8A6AC49-BF12-7D45-B3E0-1B771F3E3B79}" presName="ThreeNodes_1" presStyleLbl="node1" presStyleIdx="0" presStyleCnt="3">
        <dgm:presLayoutVars>
          <dgm:bulletEnabled val="1"/>
        </dgm:presLayoutVars>
      </dgm:prSet>
      <dgm:spPr/>
    </dgm:pt>
    <dgm:pt modelId="{15825B58-4CD3-AF47-BA71-4DABB086A40F}" type="pres">
      <dgm:prSet presAssocID="{D8A6AC49-BF12-7D45-B3E0-1B771F3E3B79}" presName="ThreeNodes_2" presStyleLbl="node1" presStyleIdx="1" presStyleCnt="3">
        <dgm:presLayoutVars>
          <dgm:bulletEnabled val="1"/>
        </dgm:presLayoutVars>
      </dgm:prSet>
      <dgm:spPr/>
    </dgm:pt>
    <dgm:pt modelId="{C2CB4E14-7CB6-724E-A5B0-ADD1CED17A74}" type="pres">
      <dgm:prSet presAssocID="{D8A6AC49-BF12-7D45-B3E0-1B771F3E3B79}" presName="ThreeNodes_3" presStyleLbl="node1" presStyleIdx="2" presStyleCnt="3">
        <dgm:presLayoutVars>
          <dgm:bulletEnabled val="1"/>
        </dgm:presLayoutVars>
      </dgm:prSet>
      <dgm:spPr/>
    </dgm:pt>
    <dgm:pt modelId="{2D02944B-69AE-284A-B5A2-6E93D18E253A}" type="pres">
      <dgm:prSet presAssocID="{D8A6AC49-BF12-7D45-B3E0-1B771F3E3B79}" presName="ThreeConn_1-2" presStyleLbl="fgAccFollowNode1" presStyleIdx="0" presStyleCnt="2">
        <dgm:presLayoutVars>
          <dgm:bulletEnabled val="1"/>
        </dgm:presLayoutVars>
      </dgm:prSet>
      <dgm:spPr/>
    </dgm:pt>
    <dgm:pt modelId="{4698F152-E414-4F46-8E93-44F208739C17}" type="pres">
      <dgm:prSet presAssocID="{D8A6AC49-BF12-7D45-B3E0-1B771F3E3B79}" presName="ThreeConn_2-3" presStyleLbl="fgAccFollowNode1" presStyleIdx="1" presStyleCnt="2">
        <dgm:presLayoutVars>
          <dgm:bulletEnabled val="1"/>
        </dgm:presLayoutVars>
      </dgm:prSet>
      <dgm:spPr/>
    </dgm:pt>
    <dgm:pt modelId="{ADD38021-1ADD-1440-AC2E-6C936A52D722}" type="pres">
      <dgm:prSet presAssocID="{D8A6AC49-BF12-7D45-B3E0-1B771F3E3B79}" presName="ThreeNodes_1_text" presStyleLbl="node1" presStyleIdx="2" presStyleCnt="3">
        <dgm:presLayoutVars>
          <dgm:bulletEnabled val="1"/>
        </dgm:presLayoutVars>
      </dgm:prSet>
      <dgm:spPr/>
    </dgm:pt>
    <dgm:pt modelId="{86B422A8-1276-3046-92D2-FEE558E0BD60}" type="pres">
      <dgm:prSet presAssocID="{D8A6AC49-BF12-7D45-B3E0-1B771F3E3B79}" presName="ThreeNodes_2_text" presStyleLbl="node1" presStyleIdx="2" presStyleCnt="3">
        <dgm:presLayoutVars>
          <dgm:bulletEnabled val="1"/>
        </dgm:presLayoutVars>
      </dgm:prSet>
      <dgm:spPr/>
    </dgm:pt>
    <dgm:pt modelId="{670FCD43-D9F5-F64E-B47F-0C6B3BE60477}" type="pres">
      <dgm:prSet presAssocID="{D8A6AC49-BF12-7D45-B3E0-1B771F3E3B79}" presName="ThreeNodes_3_text" presStyleLbl="node1" presStyleIdx="2" presStyleCnt="3">
        <dgm:presLayoutVars>
          <dgm:bulletEnabled val="1"/>
        </dgm:presLayoutVars>
      </dgm:prSet>
      <dgm:spPr/>
    </dgm:pt>
  </dgm:ptLst>
  <dgm:cxnLst>
    <dgm:cxn modelId="{088CDA13-DC04-814A-9954-1A8AB5B71D1A}" srcId="{D8A6AC49-BF12-7D45-B3E0-1B771F3E3B79}" destId="{E3B8D656-527A-6F42-985E-57F5E1636AF7}" srcOrd="1" destOrd="0" parTransId="{FF34A859-656F-594E-AC44-3B57A69E9364}" sibTransId="{8784991B-0479-0E4F-8222-B07DB15DE0C4}"/>
    <dgm:cxn modelId="{56D0E72A-00C1-D441-B56C-DDB8F214A251}" type="presOf" srcId="{45809C85-A236-5A48-BF25-BB1518917B50}" destId="{2D02944B-69AE-284A-B5A2-6E93D18E253A}" srcOrd="0" destOrd="0" presId="urn:microsoft.com/office/officeart/2005/8/layout/vProcess5"/>
    <dgm:cxn modelId="{B19BE866-BF4C-3C48-8B25-F0B388468360}" type="presOf" srcId="{8784991B-0479-0E4F-8222-B07DB15DE0C4}" destId="{4698F152-E414-4F46-8E93-44F208739C17}" srcOrd="0"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884F3287-6F83-1446-8A78-CF9F5940340F}" type="presOf" srcId="{A9DE9B37-B28B-DF46-A831-C5113BBEC1CD}" destId="{C87062C6-A4C8-5147-AA4F-6EF7EE4CF173}" srcOrd="0" destOrd="0" presId="urn:microsoft.com/office/officeart/2005/8/layout/vProcess5"/>
    <dgm:cxn modelId="{10882790-4195-F84E-9120-27EEEEE13C18}" type="presOf" srcId="{A9DE9B37-B28B-DF46-A831-C5113BBEC1CD}" destId="{ADD38021-1ADD-1440-AC2E-6C936A52D722}" srcOrd="1" destOrd="0" presId="urn:microsoft.com/office/officeart/2005/8/layout/vProcess5"/>
    <dgm:cxn modelId="{F03040AE-90AB-4E45-A921-A297B9991271}" srcId="{D8A6AC49-BF12-7D45-B3E0-1B771F3E3B79}" destId="{D4DB6674-BE26-AE42-A45F-2A6EBA5CD99B}" srcOrd="2" destOrd="0" parTransId="{2E5D7F64-D4EE-1743-B349-488BA3412678}" sibTransId="{9EB395ED-FA19-A24E-A110-3E9E9F569040}"/>
    <dgm:cxn modelId="{8FA27BAF-1DC1-5F45-8807-0E0D330F554E}" type="presOf" srcId="{D4DB6674-BE26-AE42-A45F-2A6EBA5CD99B}" destId="{670FCD43-D9F5-F64E-B47F-0C6B3BE60477}" srcOrd="1" destOrd="0" presId="urn:microsoft.com/office/officeart/2005/8/layout/vProcess5"/>
    <dgm:cxn modelId="{A46A99BD-BBB6-E74B-A11D-09B9F68C197D}" type="presOf" srcId="{E3B8D656-527A-6F42-985E-57F5E1636AF7}" destId="{15825B58-4CD3-AF47-BA71-4DABB086A40F}" srcOrd="0" destOrd="0" presId="urn:microsoft.com/office/officeart/2005/8/layout/vProcess5"/>
    <dgm:cxn modelId="{28B7EBC6-B2D4-C34F-A48D-576EDA9DC331}" type="presOf" srcId="{E3B8D656-527A-6F42-985E-57F5E1636AF7}" destId="{86B422A8-1276-3046-92D2-FEE558E0BD60}" srcOrd="1"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400F78EF-899B-A544-B011-A87D49E016FB}" type="presOf" srcId="{D4DB6674-BE26-AE42-A45F-2A6EBA5CD99B}" destId="{C2CB4E14-7CB6-724E-A5B0-ADD1CED17A7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874147F1-9CE3-D34D-A80F-F68F231AE52B}" type="presParOf" srcId="{41005A00-280C-834E-A22B-DC773B2CC490}" destId="{C87062C6-A4C8-5147-AA4F-6EF7EE4CF173}" srcOrd="1" destOrd="0" presId="urn:microsoft.com/office/officeart/2005/8/layout/vProcess5"/>
    <dgm:cxn modelId="{0E91E5DE-8C9C-F345-B1AF-0AA22920CD10}" type="presParOf" srcId="{41005A00-280C-834E-A22B-DC773B2CC490}" destId="{15825B58-4CD3-AF47-BA71-4DABB086A40F}" srcOrd="2" destOrd="0" presId="urn:microsoft.com/office/officeart/2005/8/layout/vProcess5"/>
    <dgm:cxn modelId="{F84B187B-05C0-E843-A4D1-7D9E8A96CB9F}" type="presParOf" srcId="{41005A00-280C-834E-A22B-DC773B2CC490}" destId="{C2CB4E14-7CB6-724E-A5B0-ADD1CED17A74}" srcOrd="3" destOrd="0" presId="urn:microsoft.com/office/officeart/2005/8/layout/vProcess5"/>
    <dgm:cxn modelId="{2A70449B-C50D-4F49-98B4-76DE854B8CB6}" type="presParOf" srcId="{41005A00-280C-834E-A22B-DC773B2CC490}" destId="{2D02944B-69AE-284A-B5A2-6E93D18E253A}" srcOrd="4" destOrd="0" presId="urn:microsoft.com/office/officeart/2005/8/layout/vProcess5"/>
    <dgm:cxn modelId="{638124A3-36C7-BA44-B76C-48C7E76EBAB8}" type="presParOf" srcId="{41005A00-280C-834E-A22B-DC773B2CC490}" destId="{4698F152-E414-4F46-8E93-44F208739C17}" srcOrd="5" destOrd="0" presId="urn:microsoft.com/office/officeart/2005/8/layout/vProcess5"/>
    <dgm:cxn modelId="{00B388C9-3350-154B-AE1E-BBB1C42D1607}" type="presParOf" srcId="{41005A00-280C-834E-A22B-DC773B2CC490}" destId="{ADD38021-1ADD-1440-AC2E-6C936A52D722}" srcOrd="6" destOrd="0" presId="urn:microsoft.com/office/officeart/2005/8/layout/vProcess5"/>
    <dgm:cxn modelId="{D9AF13DE-FAF7-1D46-ACCE-7F833674F0DE}" type="presParOf" srcId="{41005A00-280C-834E-A22B-DC773B2CC490}" destId="{86B422A8-1276-3046-92D2-FEE558E0BD60}" srcOrd="7" destOrd="0" presId="urn:microsoft.com/office/officeart/2005/8/layout/vProcess5"/>
    <dgm:cxn modelId="{A4F0C005-E216-A64F-A2B7-C26309405DC1}" type="presParOf" srcId="{41005A00-280C-834E-A22B-DC773B2CC490}" destId="{670FCD43-D9F5-F64E-B47F-0C6B3BE6047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custT="1"/>
      <dgm:spPr>
        <a:solidFill>
          <a:schemeClr val="tx2"/>
        </a:solidFill>
      </dgm:spPr>
      <dgm:t>
        <a:bodyPr/>
        <a:lstStyle/>
        <a:p>
          <a:r>
            <a:rPr lang="en-GB" sz="2200" dirty="0"/>
            <a:t>after_request_f1()</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custT="1"/>
      <dgm:spPr>
        <a:solidFill>
          <a:schemeClr val="tx2"/>
        </a:solidFill>
      </dgm:spPr>
      <dgm:t>
        <a:bodyPr/>
        <a:lstStyle/>
        <a:p>
          <a:r>
            <a:rPr lang="en-GB" sz="2200" dirty="0"/>
            <a:t>after_request_f2()</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D4DB6674-BE26-AE42-A45F-2A6EBA5CD99B}">
      <dgm:prSet phldrT="[Text]"/>
      <dgm:spPr>
        <a:solidFill>
          <a:schemeClr val="tx2"/>
        </a:solidFill>
      </dgm:spPr>
      <dgm:t>
        <a:bodyPr/>
        <a:lstStyle/>
        <a:p>
          <a:r>
            <a:rPr lang="en-GB" dirty="0" err="1"/>
            <a:t>view_function</a:t>
          </a:r>
          <a:endParaRPr lang="en-GB" dirty="0"/>
        </a:p>
      </dgm:t>
    </dgm:pt>
    <dgm:pt modelId="{2E5D7F64-D4EE-1743-B349-488BA3412678}" type="parTrans" cxnId="{F03040AE-90AB-4E45-A921-A297B9991271}">
      <dgm:prSet/>
      <dgm:spPr/>
      <dgm:t>
        <a:bodyPr/>
        <a:lstStyle/>
        <a:p>
          <a:endParaRPr lang="en-GB"/>
        </a:p>
      </dgm:t>
    </dgm:pt>
    <dgm:pt modelId="{9EB395ED-FA19-A24E-A110-3E9E9F569040}" type="sibTrans" cxnId="{F03040AE-90AB-4E45-A921-A297B9991271}">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C87062C6-A4C8-5147-AA4F-6EF7EE4CF173}" type="pres">
      <dgm:prSet presAssocID="{D8A6AC49-BF12-7D45-B3E0-1B771F3E3B79}" presName="ThreeNodes_1" presStyleLbl="node1" presStyleIdx="0" presStyleCnt="3">
        <dgm:presLayoutVars>
          <dgm:bulletEnabled val="1"/>
        </dgm:presLayoutVars>
      </dgm:prSet>
      <dgm:spPr/>
    </dgm:pt>
    <dgm:pt modelId="{15825B58-4CD3-AF47-BA71-4DABB086A40F}" type="pres">
      <dgm:prSet presAssocID="{D8A6AC49-BF12-7D45-B3E0-1B771F3E3B79}" presName="ThreeNodes_2" presStyleLbl="node1" presStyleIdx="1" presStyleCnt="3">
        <dgm:presLayoutVars>
          <dgm:bulletEnabled val="1"/>
        </dgm:presLayoutVars>
      </dgm:prSet>
      <dgm:spPr/>
    </dgm:pt>
    <dgm:pt modelId="{C2CB4E14-7CB6-724E-A5B0-ADD1CED17A74}" type="pres">
      <dgm:prSet presAssocID="{D8A6AC49-BF12-7D45-B3E0-1B771F3E3B79}" presName="ThreeNodes_3" presStyleLbl="node1" presStyleIdx="2" presStyleCnt="3">
        <dgm:presLayoutVars>
          <dgm:bulletEnabled val="1"/>
        </dgm:presLayoutVars>
      </dgm:prSet>
      <dgm:spPr/>
    </dgm:pt>
    <dgm:pt modelId="{2D02944B-69AE-284A-B5A2-6E93D18E253A}" type="pres">
      <dgm:prSet presAssocID="{D8A6AC49-BF12-7D45-B3E0-1B771F3E3B79}" presName="ThreeConn_1-2" presStyleLbl="fgAccFollowNode1" presStyleIdx="0" presStyleCnt="2">
        <dgm:presLayoutVars>
          <dgm:bulletEnabled val="1"/>
        </dgm:presLayoutVars>
      </dgm:prSet>
      <dgm:spPr>
        <a:prstGeom prst="upArrow">
          <a:avLst/>
        </a:prstGeom>
      </dgm:spPr>
    </dgm:pt>
    <dgm:pt modelId="{4698F152-E414-4F46-8E93-44F208739C17}" type="pres">
      <dgm:prSet presAssocID="{D8A6AC49-BF12-7D45-B3E0-1B771F3E3B79}" presName="ThreeConn_2-3" presStyleLbl="fgAccFollowNode1" presStyleIdx="1" presStyleCnt="2">
        <dgm:presLayoutVars>
          <dgm:bulletEnabled val="1"/>
        </dgm:presLayoutVars>
      </dgm:prSet>
      <dgm:spPr>
        <a:prstGeom prst="upArrow">
          <a:avLst/>
        </a:prstGeom>
      </dgm:spPr>
    </dgm:pt>
    <dgm:pt modelId="{ADD38021-1ADD-1440-AC2E-6C936A52D722}" type="pres">
      <dgm:prSet presAssocID="{D8A6AC49-BF12-7D45-B3E0-1B771F3E3B79}" presName="ThreeNodes_1_text" presStyleLbl="node1" presStyleIdx="2" presStyleCnt="3">
        <dgm:presLayoutVars>
          <dgm:bulletEnabled val="1"/>
        </dgm:presLayoutVars>
      </dgm:prSet>
      <dgm:spPr/>
    </dgm:pt>
    <dgm:pt modelId="{86B422A8-1276-3046-92D2-FEE558E0BD60}" type="pres">
      <dgm:prSet presAssocID="{D8A6AC49-BF12-7D45-B3E0-1B771F3E3B79}" presName="ThreeNodes_2_text" presStyleLbl="node1" presStyleIdx="2" presStyleCnt="3">
        <dgm:presLayoutVars>
          <dgm:bulletEnabled val="1"/>
        </dgm:presLayoutVars>
      </dgm:prSet>
      <dgm:spPr/>
    </dgm:pt>
    <dgm:pt modelId="{670FCD43-D9F5-F64E-B47F-0C6B3BE60477}" type="pres">
      <dgm:prSet presAssocID="{D8A6AC49-BF12-7D45-B3E0-1B771F3E3B79}" presName="ThreeNodes_3_text" presStyleLbl="node1" presStyleIdx="2" presStyleCnt="3">
        <dgm:presLayoutVars>
          <dgm:bulletEnabled val="1"/>
        </dgm:presLayoutVars>
      </dgm:prSet>
      <dgm:spPr/>
    </dgm:pt>
  </dgm:ptLst>
  <dgm:cxnLst>
    <dgm:cxn modelId="{088CDA13-DC04-814A-9954-1A8AB5B71D1A}" srcId="{D8A6AC49-BF12-7D45-B3E0-1B771F3E3B79}" destId="{E3B8D656-527A-6F42-985E-57F5E1636AF7}" srcOrd="1" destOrd="0" parTransId="{FF34A859-656F-594E-AC44-3B57A69E9364}" sibTransId="{8784991B-0479-0E4F-8222-B07DB15DE0C4}"/>
    <dgm:cxn modelId="{56D0E72A-00C1-D441-B56C-DDB8F214A251}" type="presOf" srcId="{45809C85-A236-5A48-BF25-BB1518917B50}" destId="{2D02944B-69AE-284A-B5A2-6E93D18E253A}" srcOrd="0" destOrd="0" presId="urn:microsoft.com/office/officeart/2005/8/layout/vProcess5"/>
    <dgm:cxn modelId="{B19BE866-BF4C-3C48-8B25-F0B388468360}" type="presOf" srcId="{8784991B-0479-0E4F-8222-B07DB15DE0C4}" destId="{4698F152-E414-4F46-8E93-44F208739C17}" srcOrd="0"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884F3287-6F83-1446-8A78-CF9F5940340F}" type="presOf" srcId="{A9DE9B37-B28B-DF46-A831-C5113BBEC1CD}" destId="{C87062C6-A4C8-5147-AA4F-6EF7EE4CF173}" srcOrd="0" destOrd="0" presId="urn:microsoft.com/office/officeart/2005/8/layout/vProcess5"/>
    <dgm:cxn modelId="{10882790-4195-F84E-9120-27EEEEE13C18}" type="presOf" srcId="{A9DE9B37-B28B-DF46-A831-C5113BBEC1CD}" destId="{ADD38021-1ADD-1440-AC2E-6C936A52D722}" srcOrd="1" destOrd="0" presId="urn:microsoft.com/office/officeart/2005/8/layout/vProcess5"/>
    <dgm:cxn modelId="{F03040AE-90AB-4E45-A921-A297B9991271}" srcId="{D8A6AC49-BF12-7D45-B3E0-1B771F3E3B79}" destId="{D4DB6674-BE26-AE42-A45F-2A6EBA5CD99B}" srcOrd="2" destOrd="0" parTransId="{2E5D7F64-D4EE-1743-B349-488BA3412678}" sibTransId="{9EB395ED-FA19-A24E-A110-3E9E9F569040}"/>
    <dgm:cxn modelId="{8FA27BAF-1DC1-5F45-8807-0E0D330F554E}" type="presOf" srcId="{D4DB6674-BE26-AE42-A45F-2A6EBA5CD99B}" destId="{670FCD43-D9F5-F64E-B47F-0C6B3BE60477}" srcOrd="1" destOrd="0" presId="urn:microsoft.com/office/officeart/2005/8/layout/vProcess5"/>
    <dgm:cxn modelId="{A46A99BD-BBB6-E74B-A11D-09B9F68C197D}" type="presOf" srcId="{E3B8D656-527A-6F42-985E-57F5E1636AF7}" destId="{15825B58-4CD3-AF47-BA71-4DABB086A40F}" srcOrd="0" destOrd="0" presId="urn:microsoft.com/office/officeart/2005/8/layout/vProcess5"/>
    <dgm:cxn modelId="{28B7EBC6-B2D4-C34F-A48D-576EDA9DC331}" type="presOf" srcId="{E3B8D656-527A-6F42-985E-57F5E1636AF7}" destId="{86B422A8-1276-3046-92D2-FEE558E0BD60}" srcOrd="1"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400F78EF-899B-A544-B011-A87D49E016FB}" type="presOf" srcId="{D4DB6674-BE26-AE42-A45F-2A6EBA5CD99B}" destId="{C2CB4E14-7CB6-724E-A5B0-ADD1CED17A7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874147F1-9CE3-D34D-A80F-F68F231AE52B}" type="presParOf" srcId="{41005A00-280C-834E-A22B-DC773B2CC490}" destId="{C87062C6-A4C8-5147-AA4F-6EF7EE4CF173}" srcOrd="1" destOrd="0" presId="urn:microsoft.com/office/officeart/2005/8/layout/vProcess5"/>
    <dgm:cxn modelId="{0E91E5DE-8C9C-F345-B1AF-0AA22920CD10}" type="presParOf" srcId="{41005A00-280C-834E-A22B-DC773B2CC490}" destId="{15825B58-4CD3-AF47-BA71-4DABB086A40F}" srcOrd="2" destOrd="0" presId="urn:microsoft.com/office/officeart/2005/8/layout/vProcess5"/>
    <dgm:cxn modelId="{F84B187B-05C0-E843-A4D1-7D9E8A96CB9F}" type="presParOf" srcId="{41005A00-280C-834E-A22B-DC773B2CC490}" destId="{C2CB4E14-7CB6-724E-A5B0-ADD1CED17A74}" srcOrd="3" destOrd="0" presId="urn:microsoft.com/office/officeart/2005/8/layout/vProcess5"/>
    <dgm:cxn modelId="{2A70449B-C50D-4F49-98B4-76DE854B8CB6}" type="presParOf" srcId="{41005A00-280C-834E-A22B-DC773B2CC490}" destId="{2D02944B-69AE-284A-B5A2-6E93D18E253A}" srcOrd="4" destOrd="0" presId="urn:microsoft.com/office/officeart/2005/8/layout/vProcess5"/>
    <dgm:cxn modelId="{638124A3-36C7-BA44-B76C-48C7E76EBAB8}" type="presParOf" srcId="{41005A00-280C-834E-A22B-DC773B2CC490}" destId="{4698F152-E414-4F46-8E93-44F208739C17}" srcOrd="5" destOrd="0" presId="urn:microsoft.com/office/officeart/2005/8/layout/vProcess5"/>
    <dgm:cxn modelId="{00B388C9-3350-154B-AE1E-BBB1C42D1607}" type="presParOf" srcId="{41005A00-280C-834E-A22B-DC773B2CC490}" destId="{ADD38021-1ADD-1440-AC2E-6C936A52D722}" srcOrd="6" destOrd="0" presId="urn:microsoft.com/office/officeart/2005/8/layout/vProcess5"/>
    <dgm:cxn modelId="{D9AF13DE-FAF7-1D46-ACCE-7F833674F0DE}" type="presParOf" srcId="{41005A00-280C-834E-A22B-DC773B2CC490}" destId="{86B422A8-1276-3046-92D2-FEE558E0BD60}" srcOrd="7" destOrd="0" presId="urn:microsoft.com/office/officeart/2005/8/layout/vProcess5"/>
    <dgm:cxn modelId="{A4F0C005-E216-A64F-A2B7-C26309405DC1}" type="presParOf" srcId="{41005A00-280C-834E-A22B-DC773B2CC490}" destId="{670FCD43-D9F5-F64E-B47F-0C6B3BE60477}"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6AC49-BF12-7D45-B3E0-1B771F3E3B79}"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GB"/>
        </a:p>
      </dgm:t>
    </dgm:pt>
    <dgm:pt modelId="{A9DE9B37-B28B-DF46-A831-C5113BBEC1CD}">
      <dgm:prSet phldrT="[Text]"/>
      <dgm:spPr>
        <a:solidFill>
          <a:schemeClr val="tx2"/>
        </a:solidFill>
      </dgm:spPr>
      <dgm:t>
        <a:bodyPr/>
        <a:lstStyle/>
        <a:p>
          <a:r>
            <a:rPr lang="en-GB" dirty="0"/>
            <a:t>Middleware A</a:t>
          </a:r>
        </a:p>
      </dgm:t>
    </dgm:pt>
    <dgm:pt modelId="{2401A8D3-999C-4940-98F3-FD5E0F525EB9}" type="parTrans" cxnId="{86FB5A6E-28E5-CB49-89E7-50AD9904667A}">
      <dgm:prSet/>
      <dgm:spPr/>
      <dgm:t>
        <a:bodyPr/>
        <a:lstStyle/>
        <a:p>
          <a:endParaRPr lang="en-GB"/>
        </a:p>
      </dgm:t>
    </dgm:pt>
    <dgm:pt modelId="{45809C85-A236-5A48-BF25-BB1518917B50}" type="sibTrans" cxnId="{86FB5A6E-28E5-CB49-89E7-50AD9904667A}">
      <dgm:prSet/>
      <dgm:spPr/>
      <dgm:t>
        <a:bodyPr/>
        <a:lstStyle/>
        <a:p>
          <a:endParaRPr lang="en-GB"/>
        </a:p>
      </dgm:t>
    </dgm:pt>
    <dgm:pt modelId="{E3B8D656-527A-6F42-985E-57F5E1636AF7}">
      <dgm:prSet phldrT="[Text]"/>
      <dgm:spPr>
        <a:solidFill>
          <a:schemeClr val="tx2"/>
        </a:solidFill>
      </dgm:spPr>
      <dgm:t>
        <a:bodyPr/>
        <a:lstStyle/>
        <a:p>
          <a:r>
            <a:rPr lang="en-GB" dirty="0"/>
            <a:t>Middleware B</a:t>
          </a:r>
        </a:p>
      </dgm:t>
    </dgm:pt>
    <dgm:pt modelId="{FF34A859-656F-594E-AC44-3B57A69E9364}" type="parTrans" cxnId="{088CDA13-DC04-814A-9954-1A8AB5B71D1A}">
      <dgm:prSet/>
      <dgm:spPr/>
      <dgm:t>
        <a:bodyPr/>
        <a:lstStyle/>
        <a:p>
          <a:endParaRPr lang="en-GB"/>
        </a:p>
      </dgm:t>
    </dgm:pt>
    <dgm:pt modelId="{8784991B-0479-0E4F-8222-B07DB15DE0C4}" type="sibTrans" cxnId="{088CDA13-DC04-814A-9954-1A8AB5B71D1A}">
      <dgm:prSet/>
      <dgm:spPr/>
      <dgm:t>
        <a:bodyPr/>
        <a:lstStyle/>
        <a:p>
          <a:endParaRPr lang="en-GB"/>
        </a:p>
      </dgm:t>
    </dgm:pt>
    <dgm:pt modelId="{059BC9FA-6A10-1340-86E4-151CC05F0772}">
      <dgm:prSet phldrT="[Text]"/>
      <dgm:spPr>
        <a:solidFill>
          <a:schemeClr val="tx2"/>
        </a:solidFill>
      </dgm:spPr>
      <dgm:t>
        <a:bodyPr/>
        <a:lstStyle/>
        <a:p>
          <a:r>
            <a:rPr lang="en-GB" dirty="0"/>
            <a:t>Application Handler</a:t>
          </a:r>
        </a:p>
      </dgm:t>
    </dgm:pt>
    <dgm:pt modelId="{6BFDFCC4-0967-554A-82CA-C6DCF0B36546}" type="parTrans" cxnId="{A1A9F391-0FE3-CA43-AAA5-E0DF472D28DE}">
      <dgm:prSet/>
      <dgm:spPr/>
      <dgm:t>
        <a:bodyPr/>
        <a:lstStyle/>
        <a:p>
          <a:endParaRPr lang="en-GB"/>
        </a:p>
      </dgm:t>
    </dgm:pt>
    <dgm:pt modelId="{CB62AC06-9CEF-FF49-9784-467572D2EBF9}" type="sibTrans" cxnId="{A1A9F391-0FE3-CA43-AAA5-E0DF472D28DE}">
      <dgm:prSet/>
      <dgm:spPr/>
      <dgm:t>
        <a:bodyPr/>
        <a:lstStyle/>
        <a:p>
          <a:endParaRPr lang="en-GB"/>
        </a:p>
      </dgm:t>
    </dgm:pt>
    <dgm:pt modelId="{41005A00-280C-834E-A22B-DC773B2CC490}" type="pres">
      <dgm:prSet presAssocID="{D8A6AC49-BF12-7D45-B3E0-1B771F3E3B79}" presName="outerComposite" presStyleCnt="0">
        <dgm:presLayoutVars>
          <dgm:chMax val="5"/>
          <dgm:dir/>
          <dgm:resizeHandles val="exact"/>
        </dgm:presLayoutVars>
      </dgm:prSet>
      <dgm:spPr/>
    </dgm:pt>
    <dgm:pt modelId="{82C84500-A65E-194B-9238-BF8A3C02FB4B}" type="pres">
      <dgm:prSet presAssocID="{D8A6AC49-BF12-7D45-B3E0-1B771F3E3B79}" presName="dummyMaxCanvas" presStyleCnt="0">
        <dgm:presLayoutVars/>
      </dgm:prSet>
      <dgm:spPr/>
    </dgm:pt>
    <dgm:pt modelId="{51C42163-FDFC-314C-9890-F32535438D77}" type="pres">
      <dgm:prSet presAssocID="{D8A6AC49-BF12-7D45-B3E0-1B771F3E3B79}" presName="ThreeNodes_1" presStyleLbl="node1" presStyleIdx="0" presStyleCnt="3">
        <dgm:presLayoutVars>
          <dgm:bulletEnabled val="1"/>
        </dgm:presLayoutVars>
      </dgm:prSet>
      <dgm:spPr/>
    </dgm:pt>
    <dgm:pt modelId="{EA134C71-9635-DD48-89E3-785293BB7097}" type="pres">
      <dgm:prSet presAssocID="{D8A6AC49-BF12-7D45-B3E0-1B771F3E3B79}" presName="ThreeNodes_2" presStyleLbl="node1" presStyleIdx="1" presStyleCnt="3">
        <dgm:presLayoutVars>
          <dgm:bulletEnabled val="1"/>
        </dgm:presLayoutVars>
      </dgm:prSet>
      <dgm:spPr/>
    </dgm:pt>
    <dgm:pt modelId="{FCDEB02B-6D7C-9D40-A8C2-D4156F3A9544}" type="pres">
      <dgm:prSet presAssocID="{D8A6AC49-BF12-7D45-B3E0-1B771F3E3B79}" presName="ThreeNodes_3" presStyleLbl="node1" presStyleIdx="2" presStyleCnt="3">
        <dgm:presLayoutVars>
          <dgm:bulletEnabled val="1"/>
        </dgm:presLayoutVars>
      </dgm:prSet>
      <dgm:spPr/>
    </dgm:pt>
    <dgm:pt modelId="{F0392FB7-02BB-2047-AE59-2CC5F0B30455}" type="pres">
      <dgm:prSet presAssocID="{D8A6AC49-BF12-7D45-B3E0-1B771F3E3B79}" presName="ThreeConn_1-2" presStyleLbl="fgAccFollowNode1" presStyleIdx="0" presStyleCnt="2" custScaleX="84941">
        <dgm:presLayoutVars>
          <dgm:bulletEnabled val="1"/>
        </dgm:presLayoutVars>
      </dgm:prSet>
      <dgm:spPr/>
    </dgm:pt>
    <dgm:pt modelId="{27DE3764-343F-CD41-A207-C6AE762915DA}" type="pres">
      <dgm:prSet presAssocID="{D8A6AC49-BF12-7D45-B3E0-1B771F3E3B79}" presName="ThreeConn_2-3" presStyleLbl="fgAccFollowNode1" presStyleIdx="1" presStyleCnt="2" custScaleX="79114" custLinFactNeighborX="4606" custLinFactNeighborY="20935">
        <dgm:presLayoutVars>
          <dgm:bulletEnabled val="1"/>
        </dgm:presLayoutVars>
      </dgm:prSet>
      <dgm:spPr/>
    </dgm:pt>
    <dgm:pt modelId="{C0937AC6-FB04-934E-81D6-7DEFC5E6DD0D}" type="pres">
      <dgm:prSet presAssocID="{D8A6AC49-BF12-7D45-B3E0-1B771F3E3B79}" presName="ThreeNodes_1_text" presStyleLbl="node1" presStyleIdx="2" presStyleCnt="3">
        <dgm:presLayoutVars>
          <dgm:bulletEnabled val="1"/>
        </dgm:presLayoutVars>
      </dgm:prSet>
      <dgm:spPr/>
    </dgm:pt>
    <dgm:pt modelId="{E2BA97A5-69E6-714A-8CFC-AD754FB64E94}" type="pres">
      <dgm:prSet presAssocID="{D8A6AC49-BF12-7D45-B3E0-1B771F3E3B79}" presName="ThreeNodes_2_text" presStyleLbl="node1" presStyleIdx="2" presStyleCnt="3">
        <dgm:presLayoutVars>
          <dgm:bulletEnabled val="1"/>
        </dgm:presLayoutVars>
      </dgm:prSet>
      <dgm:spPr/>
    </dgm:pt>
    <dgm:pt modelId="{24F14027-7EAB-354A-86E5-630B812C5F16}" type="pres">
      <dgm:prSet presAssocID="{D8A6AC49-BF12-7D45-B3E0-1B771F3E3B79}" presName="ThreeNodes_3_text" presStyleLbl="node1" presStyleIdx="2" presStyleCnt="3">
        <dgm:presLayoutVars>
          <dgm:bulletEnabled val="1"/>
        </dgm:presLayoutVars>
      </dgm:prSet>
      <dgm:spPr/>
    </dgm:pt>
  </dgm:ptLst>
  <dgm:cxnLst>
    <dgm:cxn modelId="{B107D60E-1ED6-D640-AC0A-70E0F6542E2D}" type="presOf" srcId="{A9DE9B37-B28B-DF46-A831-C5113BBEC1CD}" destId="{C0937AC6-FB04-934E-81D6-7DEFC5E6DD0D}" srcOrd="1" destOrd="0" presId="urn:microsoft.com/office/officeart/2005/8/layout/vProcess5"/>
    <dgm:cxn modelId="{088CDA13-DC04-814A-9954-1A8AB5B71D1A}" srcId="{D8A6AC49-BF12-7D45-B3E0-1B771F3E3B79}" destId="{E3B8D656-527A-6F42-985E-57F5E1636AF7}" srcOrd="1" destOrd="0" parTransId="{FF34A859-656F-594E-AC44-3B57A69E9364}" sibTransId="{8784991B-0479-0E4F-8222-B07DB15DE0C4}"/>
    <dgm:cxn modelId="{9BA4723D-63B4-0545-919E-94941349DDA8}" type="presOf" srcId="{E3B8D656-527A-6F42-985E-57F5E1636AF7}" destId="{E2BA97A5-69E6-714A-8CFC-AD754FB64E94}" srcOrd="1" destOrd="0" presId="urn:microsoft.com/office/officeart/2005/8/layout/vProcess5"/>
    <dgm:cxn modelId="{9D73DF49-FF43-264B-B75C-39EAE2F99235}" type="presOf" srcId="{A9DE9B37-B28B-DF46-A831-C5113BBEC1CD}" destId="{51C42163-FDFC-314C-9890-F32535438D77}" srcOrd="0" destOrd="0" presId="urn:microsoft.com/office/officeart/2005/8/layout/vProcess5"/>
    <dgm:cxn modelId="{27E98E6B-A8C1-B542-B69C-0501FD8B8F4E}" type="presOf" srcId="{059BC9FA-6A10-1340-86E4-151CC05F0772}" destId="{24F14027-7EAB-354A-86E5-630B812C5F16}" srcOrd="1" destOrd="0" presId="urn:microsoft.com/office/officeart/2005/8/layout/vProcess5"/>
    <dgm:cxn modelId="{86FB5A6E-28E5-CB49-89E7-50AD9904667A}" srcId="{D8A6AC49-BF12-7D45-B3E0-1B771F3E3B79}" destId="{A9DE9B37-B28B-DF46-A831-C5113BBEC1CD}" srcOrd="0" destOrd="0" parTransId="{2401A8D3-999C-4940-98F3-FD5E0F525EB9}" sibTransId="{45809C85-A236-5A48-BF25-BB1518917B50}"/>
    <dgm:cxn modelId="{A1A9F391-0FE3-CA43-AAA5-E0DF472D28DE}" srcId="{D8A6AC49-BF12-7D45-B3E0-1B771F3E3B79}" destId="{059BC9FA-6A10-1340-86E4-151CC05F0772}" srcOrd="2" destOrd="0" parTransId="{6BFDFCC4-0967-554A-82CA-C6DCF0B36546}" sibTransId="{CB62AC06-9CEF-FF49-9784-467572D2EBF9}"/>
    <dgm:cxn modelId="{52C141A8-97B1-B948-91C6-358F868F44A5}" type="presOf" srcId="{8784991B-0479-0E4F-8222-B07DB15DE0C4}" destId="{27DE3764-343F-CD41-A207-C6AE762915DA}" srcOrd="0" destOrd="0" presId="urn:microsoft.com/office/officeart/2005/8/layout/vProcess5"/>
    <dgm:cxn modelId="{68BC7DB8-1FF1-D24D-ADD3-8889DA5BF714}" type="presOf" srcId="{45809C85-A236-5A48-BF25-BB1518917B50}" destId="{F0392FB7-02BB-2047-AE59-2CC5F0B30455}" srcOrd="0" destOrd="0" presId="urn:microsoft.com/office/officeart/2005/8/layout/vProcess5"/>
    <dgm:cxn modelId="{742C23C7-31B1-9746-AA61-4C0864A5F15B}" type="presOf" srcId="{D8A6AC49-BF12-7D45-B3E0-1B771F3E3B79}" destId="{41005A00-280C-834E-A22B-DC773B2CC490}" srcOrd="0" destOrd="0" presId="urn:microsoft.com/office/officeart/2005/8/layout/vProcess5"/>
    <dgm:cxn modelId="{1CFC44CA-404E-E348-9C1D-7EFF1E4213AD}" type="presOf" srcId="{E3B8D656-527A-6F42-985E-57F5E1636AF7}" destId="{EA134C71-9635-DD48-89E3-785293BB7097}" srcOrd="0" destOrd="0" presId="urn:microsoft.com/office/officeart/2005/8/layout/vProcess5"/>
    <dgm:cxn modelId="{0A1FEED4-35C9-8947-AF5D-ABD85405F2C7}" type="presOf" srcId="{059BC9FA-6A10-1340-86E4-151CC05F0772}" destId="{FCDEB02B-6D7C-9D40-A8C2-D4156F3A9544}" srcOrd="0" destOrd="0" presId="urn:microsoft.com/office/officeart/2005/8/layout/vProcess5"/>
    <dgm:cxn modelId="{EDB58082-B99A-D444-A15F-D7D1057918E2}" type="presParOf" srcId="{41005A00-280C-834E-A22B-DC773B2CC490}" destId="{82C84500-A65E-194B-9238-BF8A3C02FB4B}" srcOrd="0" destOrd="0" presId="urn:microsoft.com/office/officeart/2005/8/layout/vProcess5"/>
    <dgm:cxn modelId="{47292D43-1C5C-4E44-893E-7E5AA4823120}" type="presParOf" srcId="{41005A00-280C-834E-A22B-DC773B2CC490}" destId="{51C42163-FDFC-314C-9890-F32535438D77}" srcOrd="1" destOrd="0" presId="urn:microsoft.com/office/officeart/2005/8/layout/vProcess5"/>
    <dgm:cxn modelId="{0F367E3C-33F2-6941-BF24-4485EDCB6870}" type="presParOf" srcId="{41005A00-280C-834E-A22B-DC773B2CC490}" destId="{EA134C71-9635-DD48-89E3-785293BB7097}" srcOrd="2" destOrd="0" presId="urn:microsoft.com/office/officeart/2005/8/layout/vProcess5"/>
    <dgm:cxn modelId="{D81CC7D4-4CCE-5948-8E7B-444E697147C3}" type="presParOf" srcId="{41005A00-280C-834E-A22B-DC773B2CC490}" destId="{FCDEB02B-6D7C-9D40-A8C2-D4156F3A9544}" srcOrd="3" destOrd="0" presId="urn:microsoft.com/office/officeart/2005/8/layout/vProcess5"/>
    <dgm:cxn modelId="{F47E9B6A-F5B1-4A4B-B51A-C87304057564}" type="presParOf" srcId="{41005A00-280C-834E-A22B-DC773B2CC490}" destId="{F0392FB7-02BB-2047-AE59-2CC5F0B30455}" srcOrd="4" destOrd="0" presId="urn:microsoft.com/office/officeart/2005/8/layout/vProcess5"/>
    <dgm:cxn modelId="{841E4C76-E1D1-8042-963B-B31CD21D73AA}" type="presParOf" srcId="{41005A00-280C-834E-A22B-DC773B2CC490}" destId="{27DE3764-343F-CD41-A207-C6AE762915DA}" srcOrd="5" destOrd="0" presId="urn:microsoft.com/office/officeart/2005/8/layout/vProcess5"/>
    <dgm:cxn modelId="{10F783B1-1071-C349-B39A-AD2A914E61C3}" type="presParOf" srcId="{41005A00-280C-834E-A22B-DC773B2CC490}" destId="{C0937AC6-FB04-934E-81D6-7DEFC5E6DD0D}" srcOrd="6" destOrd="0" presId="urn:microsoft.com/office/officeart/2005/8/layout/vProcess5"/>
    <dgm:cxn modelId="{454A40EB-3A8C-C64C-889E-998DB111F045}" type="presParOf" srcId="{41005A00-280C-834E-A22B-DC773B2CC490}" destId="{E2BA97A5-69E6-714A-8CFC-AD754FB64E94}" srcOrd="7" destOrd="0" presId="urn:microsoft.com/office/officeart/2005/8/layout/vProcess5"/>
    <dgm:cxn modelId="{C888C7CB-3978-0140-BDA6-8196AC8B520B}" type="presParOf" srcId="{41005A00-280C-834E-A22B-DC773B2CC490}" destId="{24F14027-7EAB-354A-86E5-630B812C5F1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317CDC-80CD-45C9-B86C-1797EF969F2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117EBEC-9C8C-4098-A91D-D460A0BD6772}">
      <dgm:prSet/>
      <dgm:spPr>
        <a:solidFill>
          <a:schemeClr val="tx2"/>
        </a:solidFill>
      </dgm:spPr>
      <dgm:t>
        <a:bodyPr/>
        <a:lstStyle/>
        <a:p>
          <a:r>
            <a:rPr lang="en-US" dirty="0"/>
            <a:t>You have a Django application, and moving some views to a Flask backend</a:t>
          </a:r>
        </a:p>
      </dgm:t>
    </dgm:pt>
    <dgm:pt modelId="{49B42045-1E88-497E-AD17-E971D86241BE}" type="parTrans" cxnId="{BB4085D8-F6D6-4D8E-9054-9A2F11E8B6AE}">
      <dgm:prSet/>
      <dgm:spPr/>
      <dgm:t>
        <a:bodyPr/>
        <a:lstStyle/>
        <a:p>
          <a:endParaRPr lang="en-US"/>
        </a:p>
      </dgm:t>
    </dgm:pt>
    <dgm:pt modelId="{188ED67A-4F4C-4B4F-9EC4-AF428D09F46B}" type="sibTrans" cxnId="{BB4085D8-F6D6-4D8E-9054-9A2F11E8B6AE}">
      <dgm:prSet/>
      <dgm:spPr/>
      <dgm:t>
        <a:bodyPr/>
        <a:lstStyle/>
        <a:p>
          <a:endParaRPr lang="en-US"/>
        </a:p>
      </dgm:t>
    </dgm:pt>
    <dgm:pt modelId="{7197EBD3-5D88-4BF3-BD67-C8715BF1F37C}">
      <dgm:prSet/>
      <dgm:spPr>
        <a:solidFill>
          <a:schemeClr val="tx2"/>
        </a:solidFill>
      </dgm:spPr>
      <dgm:t>
        <a:bodyPr/>
        <a:lstStyle/>
        <a:p>
          <a:r>
            <a:rPr lang="en-US" dirty="0"/>
            <a:t>Write a middleware to include the Django app inside your Flask app</a:t>
          </a:r>
        </a:p>
      </dgm:t>
    </dgm:pt>
    <dgm:pt modelId="{EDB23CC6-9881-40CB-998E-1BD062DA58FF}" type="parTrans" cxnId="{113455C6-C8C5-4EB3-AAD6-2868BB868494}">
      <dgm:prSet/>
      <dgm:spPr/>
      <dgm:t>
        <a:bodyPr/>
        <a:lstStyle/>
        <a:p>
          <a:endParaRPr lang="en-US"/>
        </a:p>
      </dgm:t>
    </dgm:pt>
    <dgm:pt modelId="{105CD26F-86D7-4EFC-A4A7-2177E1136696}" type="sibTrans" cxnId="{113455C6-C8C5-4EB3-AAD6-2868BB868494}">
      <dgm:prSet/>
      <dgm:spPr/>
      <dgm:t>
        <a:bodyPr/>
        <a:lstStyle/>
        <a:p>
          <a:endParaRPr lang="en-US"/>
        </a:p>
      </dgm:t>
    </dgm:pt>
    <dgm:pt modelId="{B837B7BE-6D6A-1944-88BD-E3198E0C4891}" type="pres">
      <dgm:prSet presAssocID="{D4317CDC-80CD-45C9-B86C-1797EF969F2A}" presName="outerComposite" presStyleCnt="0">
        <dgm:presLayoutVars>
          <dgm:chMax val="5"/>
          <dgm:dir/>
          <dgm:resizeHandles val="exact"/>
        </dgm:presLayoutVars>
      </dgm:prSet>
      <dgm:spPr/>
    </dgm:pt>
    <dgm:pt modelId="{C149D921-7B91-8E43-8E47-91F89FC5C321}" type="pres">
      <dgm:prSet presAssocID="{D4317CDC-80CD-45C9-B86C-1797EF969F2A}" presName="dummyMaxCanvas" presStyleCnt="0">
        <dgm:presLayoutVars/>
      </dgm:prSet>
      <dgm:spPr/>
    </dgm:pt>
    <dgm:pt modelId="{66C63327-6EDD-7C40-906E-4D378A947333}" type="pres">
      <dgm:prSet presAssocID="{D4317CDC-80CD-45C9-B86C-1797EF969F2A}" presName="TwoNodes_1" presStyleLbl="node1" presStyleIdx="0" presStyleCnt="2">
        <dgm:presLayoutVars>
          <dgm:bulletEnabled val="1"/>
        </dgm:presLayoutVars>
      </dgm:prSet>
      <dgm:spPr/>
    </dgm:pt>
    <dgm:pt modelId="{190A063D-09C9-2049-910D-44DF55BBB8B2}" type="pres">
      <dgm:prSet presAssocID="{D4317CDC-80CD-45C9-B86C-1797EF969F2A}" presName="TwoNodes_2" presStyleLbl="node1" presStyleIdx="1" presStyleCnt="2">
        <dgm:presLayoutVars>
          <dgm:bulletEnabled val="1"/>
        </dgm:presLayoutVars>
      </dgm:prSet>
      <dgm:spPr/>
    </dgm:pt>
    <dgm:pt modelId="{E7E511B8-85B7-4243-8B17-AEB1D8E6D88B}" type="pres">
      <dgm:prSet presAssocID="{D4317CDC-80CD-45C9-B86C-1797EF969F2A}" presName="TwoConn_1-2" presStyleLbl="fgAccFollowNode1" presStyleIdx="0" presStyleCnt="1">
        <dgm:presLayoutVars>
          <dgm:bulletEnabled val="1"/>
        </dgm:presLayoutVars>
      </dgm:prSet>
      <dgm:spPr/>
    </dgm:pt>
    <dgm:pt modelId="{3EE7ECEE-1E2E-3F4E-88F4-5D1C9F08496B}" type="pres">
      <dgm:prSet presAssocID="{D4317CDC-80CD-45C9-B86C-1797EF969F2A}" presName="TwoNodes_1_text" presStyleLbl="node1" presStyleIdx="1" presStyleCnt="2">
        <dgm:presLayoutVars>
          <dgm:bulletEnabled val="1"/>
        </dgm:presLayoutVars>
      </dgm:prSet>
      <dgm:spPr/>
    </dgm:pt>
    <dgm:pt modelId="{CFAD926D-DE45-5A4E-ACAE-E903362360B3}" type="pres">
      <dgm:prSet presAssocID="{D4317CDC-80CD-45C9-B86C-1797EF969F2A}" presName="TwoNodes_2_text" presStyleLbl="node1" presStyleIdx="1" presStyleCnt="2">
        <dgm:presLayoutVars>
          <dgm:bulletEnabled val="1"/>
        </dgm:presLayoutVars>
      </dgm:prSet>
      <dgm:spPr/>
    </dgm:pt>
  </dgm:ptLst>
  <dgm:cxnLst>
    <dgm:cxn modelId="{0E9E0308-9A28-2049-B075-FF310ED9C8F4}" type="presOf" srcId="{D4317CDC-80CD-45C9-B86C-1797EF969F2A}" destId="{B837B7BE-6D6A-1944-88BD-E3198E0C4891}" srcOrd="0" destOrd="0" presId="urn:microsoft.com/office/officeart/2005/8/layout/vProcess5"/>
    <dgm:cxn modelId="{7C07ED5F-50C2-A14A-B599-7C1DF1CBB3C8}" type="presOf" srcId="{7197EBD3-5D88-4BF3-BD67-C8715BF1F37C}" destId="{190A063D-09C9-2049-910D-44DF55BBB8B2}" srcOrd="0" destOrd="0" presId="urn:microsoft.com/office/officeart/2005/8/layout/vProcess5"/>
    <dgm:cxn modelId="{3F221274-BB97-BA4E-93F5-AFC63F82B89E}" type="presOf" srcId="{9117EBEC-9C8C-4098-A91D-D460A0BD6772}" destId="{3EE7ECEE-1E2E-3F4E-88F4-5D1C9F08496B}" srcOrd="1" destOrd="0" presId="urn:microsoft.com/office/officeart/2005/8/layout/vProcess5"/>
    <dgm:cxn modelId="{113455C6-C8C5-4EB3-AAD6-2868BB868494}" srcId="{D4317CDC-80CD-45C9-B86C-1797EF969F2A}" destId="{7197EBD3-5D88-4BF3-BD67-C8715BF1F37C}" srcOrd="1" destOrd="0" parTransId="{EDB23CC6-9881-40CB-998E-1BD062DA58FF}" sibTransId="{105CD26F-86D7-4EFC-A4A7-2177E1136696}"/>
    <dgm:cxn modelId="{24188DCD-37EB-574B-8C89-285DE46AC376}" type="presOf" srcId="{188ED67A-4F4C-4B4F-9EC4-AF428D09F46B}" destId="{E7E511B8-85B7-4243-8B17-AEB1D8E6D88B}" srcOrd="0" destOrd="0" presId="urn:microsoft.com/office/officeart/2005/8/layout/vProcess5"/>
    <dgm:cxn modelId="{FB54EFCE-D515-214A-9564-B3B306E34F52}" type="presOf" srcId="{9117EBEC-9C8C-4098-A91D-D460A0BD6772}" destId="{66C63327-6EDD-7C40-906E-4D378A947333}" srcOrd="0" destOrd="0" presId="urn:microsoft.com/office/officeart/2005/8/layout/vProcess5"/>
    <dgm:cxn modelId="{BB4085D8-F6D6-4D8E-9054-9A2F11E8B6AE}" srcId="{D4317CDC-80CD-45C9-B86C-1797EF969F2A}" destId="{9117EBEC-9C8C-4098-A91D-D460A0BD6772}" srcOrd="0" destOrd="0" parTransId="{49B42045-1E88-497E-AD17-E971D86241BE}" sibTransId="{188ED67A-4F4C-4B4F-9EC4-AF428D09F46B}"/>
    <dgm:cxn modelId="{5557D7F0-EE21-1A4E-B8A0-890D6F36CFF7}" type="presOf" srcId="{7197EBD3-5D88-4BF3-BD67-C8715BF1F37C}" destId="{CFAD926D-DE45-5A4E-ACAE-E903362360B3}" srcOrd="1" destOrd="0" presId="urn:microsoft.com/office/officeart/2005/8/layout/vProcess5"/>
    <dgm:cxn modelId="{E5BE0177-7501-DF4E-92F5-CE0F40E80351}" type="presParOf" srcId="{B837B7BE-6D6A-1944-88BD-E3198E0C4891}" destId="{C149D921-7B91-8E43-8E47-91F89FC5C321}" srcOrd="0" destOrd="0" presId="urn:microsoft.com/office/officeart/2005/8/layout/vProcess5"/>
    <dgm:cxn modelId="{F8A4442F-CFF5-5041-90B5-5B4B0283EB8F}" type="presParOf" srcId="{B837B7BE-6D6A-1944-88BD-E3198E0C4891}" destId="{66C63327-6EDD-7C40-906E-4D378A947333}" srcOrd="1" destOrd="0" presId="urn:microsoft.com/office/officeart/2005/8/layout/vProcess5"/>
    <dgm:cxn modelId="{9790757B-BC09-5648-8A25-01E3B6B56C08}" type="presParOf" srcId="{B837B7BE-6D6A-1944-88BD-E3198E0C4891}" destId="{190A063D-09C9-2049-910D-44DF55BBB8B2}" srcOrd="2" destOrd="0" presId="urn:microsoft.com/office/officeart/2005/8/layout/vProcess5"/>
    <dgm:cxn modelId="{FD35D315-CBD3-3F4B-B18A-4AD5FC9B737B}" type="presParOf" srcId="{B837B7BE-6D6A-1944-88BD-E3198E0C4891}" destId="{E7E511B8-85B7-4243-8B17-AEB1D8E6D88B}" srcOrd="3" destOrd="0" presId="urn:microsoft.com/office/officeart/2005/8/layout/vProcess5"/>
    <dgm:cxn modelId="{52F6A145-AFCB-7541-B430-BE91B6364201}" type="presParOf" srcId="{B837B7BE-6D6A-1944-88BD-E3198E0C4891}" destId="{3EE7ECEE-1E2E-3F4E-88F4-5D1C9F08496B}" srcOrd="4" destOrd="0" presId="urn:microsoft.com/office/officeart/2005/8/layout/vProcess5"/>
    <dgm:cxn modelId="{F13C0AD8-46E2-9F49-A7F3-F2E5673C1126}" type="presParOf" srcId="{B837B7BE-6D6A-1944-88BD-E3198E0C4891}" destId="{CFAD926D-DE45-5A4E-ACAE-E903362360B3}"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C7B4B4-5827-4B4F-B3C6-3D387F882A1A}"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A874430-B048-4560-93F3-DF0A4BA3F63D}">
      <dgm:prSet/>
      <dgm:spPr>
        <a:solidFill>
          <a:schemeClr val="tx2"/>
        </a:solidFill>
      </dgm:spPr>
      <dgm:t>
        <a:bodyPr/>
        <a:lstStyle/>
        <a:p>
          <a:r>
            <a:rPr lang="en-US" dirty="0"/>
            <a:t>Can be defined generally as an </a:t>
          </a:r>
          <a:r>
            <a:rPr lang="en-US" u="sng" dirty="0"/>
            <a:t>WSGI or ASGI</a:t>
          </a:r>
          <a:r>
            <a:rPr lang="en-US" dirty="0"/>
            <a:t> application or be framework specific</a:t>
          </a:r>
          <a:endParaRPr lang="en-US" u="sng" dirty="0"/>
        </a:p>
      </dgm:t>
    </dgm:pt>
    <dgm:pt modelId="{940E5B03-9C6A-48C6-B1B9-3E8AD55EC534}" type="parTrans" cxnId="{2A816A14-156E-4259-B4C7-419EED0B85A9}">
      <dgm:prSet/>
      <dgm:spPr/>
      <dgm:t>
        <a:bodyPr/>
        <a:lstStyle/>
        <a:p>
          <a:endParaRPr lang="en-US"/>
        </a:p>
      </dgm:t>
    </dgm:pt>
    <dgm:pt modelId="{7A9D4D5C-5A09-4B06-929F-0F622FC92DA8}" type="sibTrans" cxnId="{2A816A14-156E-4259-B4C7-419EED0B85A9}">
      <dgm:prSet phldrT="01" phldr="0"/>
      <dgm:spPr/>
      <dgm:t>
        <a:bodyPr/>
        <a:lstStyle/>
        <a:p>
          <a:r>
            <a:rPr lang="en-US"/>
            <a:t>01</a:t>
          </a:r>
        </a:p>
      </dgm:t>
    </dgm:pt>
    <dgm:pt modelId="{43D7351E-42AD-4236-9411-10222017795B}">
      <dgm:prSet/>
      <dgm:spPr>
        <a:solidFill>
          <a:schemeClr val="tx2"/>
        </a:solidFill>
      </dgm:spPr>
      <dgm:t>
        <a:bodyPr/>
        <a:lstStyle/>
        <a:p>
          <a:r>
            <a:rPr lang="en-US" dirty="0"/>
            <a:t>Code that’s acting as </a:t>
          </a:r>
          <a:r>
            <a:rPr lang="en-US" u="sng" dirty="0"/>
            <a:t>both</a:t>
          </a:r>
          <a:r>
            <a:rPr lang="en-US" dirty="0"/>
            <a:t> a client and a server</a:t>
          </a:r>
        </a:p>
      </dgm:t>
    </dgm:pt>
    <dgm:pt modelId="{26E665EE-C2BE-46EE-90F8-163FFD0CAB1C}" type="parTrans" cxnId="{71BF59C2-EFFF-45B1-A705-246D6D0567BC}">
      <dgm:prSet/>
      <dgm:spPr/>
      <dgm:t>
        <a:bodyPr/>
        <a:lstStyle/>
        <a:p>
          <a:endParaRPr lang="en-US"/>
        </a:p>
      </dgm:t>
    </dgm:pt>
    <dgm:pt modelId="{E70530F4-3FE4-467F-B057-F0213E3C631C}" type="sibTrans" cxnId="{71BF59C2-EFFF-45B1-A705-246D6D0567BC}">
      <dgm:prSet phldrT="02" phldr="0"/>
      <dgm:spPr/>
      <dgm:t>
        <a:bodyPr/>
        <a:lstStyle/>
        <a:p>
          <a:r>
            <a:rPr lang="en-US"/>
            <a:t>02</a:t>
          </a:r>
        </a:p>
      </dgm:t>
    </dgm:pt>
    <dgm:pt modelId="{F64B3072-C7F7-4BC9-B24B-806F70D64703}">
      <dgm:prSet/>
      <dgm:spPr>
        <a:solidFill>
          <a:schemeClr val="tx2"/>
        </a:solidFill>
      </dgm:spPr>
      <dgm:t>
        <a:bodyPr/>
        <a:lstStyle/>
        <a:p>
          <a:r>
            <a:rPr lang="en-US" dirty="0"/>
            <a:t>Enables </a:t>
          </a:r>
          <a:r>
            <a:rPr lang="en-US" u="sng" dirty="0"/>
            <a:t>decoupling</a:t>
          </a:r>
          <a:r>
            <a:rPr lang="en-US" dirty="0"/>
            <a:t> and </a:t>
          </a:r>
          <a:r>
            <a:rPr lang="en-US" u="sng" dirty="0"/>
            <a:t>sharing</a:t>
          </a:r>
          <a:r>
            <a:rPr lang="en-US" dirty="0"/>
            <a:t> of non-functional requirements</a:t>
          </a:r>
        </a:p>
      </dgm:t>
    </dgm:pt>
    <dgm:pt modelId="{F297274B-21F0-4929-9C28-4C55D8C8E443}" type="parTrans" cxnId="{35AFA85A-9A39-46DB-98B3-737475ABB680}">
      <dgm:prSet/>
      <dgm:spPr/>
      <dgm:t>
        <a:bodyPr/>
        <a:lstStyle/>
        <a:p>
          <a:endParaRPr lang="en-US"/>
        </a:p>
      </dgm:t>
    </dgm:pt>
    <dgm:pt modelId="{B3F9B52B-4AEA-4E34-B626-0E35CEFA4EBD}" type="sibTrans" cxnId="{35AFA85A-9A39-46DB-98B3-737475ABB680}">
      <dgm:prSet phldrT="03" phldr="0"/>
      <dgm:spPr/>
      <dgm:t>
        <a:bodyPr/>
        <a:lstStyle/>
        <a:p>
          <a:r>
            <a:rPr lang="en-US"/>
            <a:t>03</a:t>
          </a:r>
        </a:p>
      </dgm:t>
    </dgm:pt>
    <dgm:pt modelId="{5D237368-0B7F-7B40-B8E5-17EFAC636E2D}" type="pres">
      <dgm:prSet presAssocID="{F7C7B4B4-5827-4B4F-B3C6-3D387F882A1A}" presName="Name0" presStyleCnt="0">
        <dgm:presLayoutVars>
          <dgm:animLvl val="lvl"/>
          <dgm:resizeHandles val="exact"/>
        </dgm:presLayoutVars>
      </dgm:prSet>
      <dgm:spPr/>
    </dgm:pt>
    <dgm:pt modelId="{0054BCD5-CA99-754E-8D91-4382B457C44C}" type="pres">
      <dgm:prSet presAssocID="{1A874430-B048-4560-93F3-DF0A4BA3F63D}" presName="compositeNode" presStyleCnt="0">
        <dgm:presLayoutVars>
          <dgm:bulletEnabled val="1"/>
        </dgm:presLayoutVars>
      </dgm:prSet>
      <dgm:spPr/>
    </dgm:pt>
    <dgm:pt modelId="{7E6A75AD-0368-A643-8378-4FABC17F8EB2}" type="pres">
      <dgm:prSet presAssocID="{1A874430-B048-4560-93F3-DF0A4BA3F63D}" presName="bgRect" presStyleLbl="alignNode1" presStyleIdx="0" presStyleCnt="3"/>
      <dgm:spPr/>
    </dgm:pt>
    <dgm:pt modelId="{361B3220-3CF9-AC4D-84D4-102BCF1F1B61}" type="pres">
      <dgm:prSet presAssocID="{7A9D4D5C-5A09-4B06-929F-0F622FC92DA8}" presName="sibTransNodeRect" presStyleLbl="alignNode1" presStyleIdx="0" presStyleCnt="3">
        <dgm:presLayoutVars>
          <dgm:chMax val="0"/>
          <dgm:bulletEnabled val="1"/>
        </dgm:presLayoutVars>
      </dgm:prSet>
      <dgm:spPr/>
    </dgm:pt>
    <dgm:pt modelId="{F2946628-38B1-3441-9218-54B1593330F4}" type="pres">
      <dgm:prSet presAssocID="{1A874430-B048-4560-93F3-DF0A4BA3F63D}" presName="nodeRect" presStyleLbl="alignNode1" presStyleIdx="0" presStyleCnt="3">
        <dgm:presLayoutVars>
          <dgm:bulletEnabled val="1"/>
        </dgm:presLayoutVars>
      </dgm:prSet>
      <dgm:spPr/>
    </dgm:pt>
    <dgm:pt modelId="{1ECFAFB2-79C2-394A-8A60-F117EB779CDA}" type="pres">
      <dgm:prSet presAssocID="{7A9D4D5C-5A09-4B06-929F-0F622FC92DA8}" presName="sibTrans" presStyleCnt="0"/>
      <dgm:spPr/>
    </dgm:pt>
    <dgm:pt modelId="{CF8E71AF-5B6B-6D4D-AFB4-4F5414F4104D}" type="pres">
      <dgm:prSet presAssocID="{43D7351E-42AD-4236-9411-10222017795B}" presName="compositeNode" presStyleCnt="0">
        <dgm:presLayoutVars>
          <dgm:bulletEnabled val="1"/>
        </dgm:presLayoutVars>
      </dgm:prSet>
      <dgm:spPr/>
    </dgm:pt>
    <dgm:pt modelId="{178F05A3-B1F0-3548-8EE2-005FB95C3506}" type="pres">
      <dgm:prSet presAssocID="{43D7351E-42AD-4236-9411-10222017795B}" presName="bgRect" presStyleLbl="alignNode1" presStyleIdx="1" presStyleCnt="3"/>
      <dgm:spPr/>
    </dgm:pt>
    <dgm:pt modelId="{A4814F5C-83A1-0442-B5D6-2EAF150B274F}" type="pres">
      <dgm:prSet presAssocID="{E70530F4-3FE4-467F-B057-F0213E3C631C}" presName="sibTransNodeRect" presStyleLbl="alignNode1" presStyleIdx="1" presStyleCnt="3">
        <dgm:presLayoutVars>
          <dgm:chMax val="0"/>
          <dgm:bulletEnabled val="1"/>
        </dgm:presLayoutVars>
      </dgm:prSet>
      <dgm:spPr/>
    </dgm:pt>
    <dgm:pt modelId="{3C5634B2-F08E-B14E-8B5E-8FB3BA8FC256}" type="pres">
      <dgm:prSet presAssocID="{43D7351E-42AD-4236-9411-10222017795B}" presName="nodeRect" presStyleLbl="alignNode1" presStyleIdx="1" presStyleCnt="3">
        <dgm:presLayoutVars>
          <dgm:bulletEnabled val="1"/>
        </dgm:presLayoutVars>
      </dgm:prSet>
      <dgm:spPr/>
    </dgm:pt>
    <dgm:pt modelId="{CEC42B60-27E7-754E-9D94-3DEBD953C32C}" type="pres">
      <dgm:prSet presAssocID="{E70530F4-3FE4-467F-B057-F0213E3C631C}" presName="sibTrans" presStyleCnt="0"/>
      <dgm:spPr/>
    </dgm:pt>
    <dgm:pt modelId="{700E2B90-76A3-744F-82BF-F201226F08C2}" type="pres">
      <dgm:prSet presAssocID="{F64B3072-C7F7-4BC9-B24B-806F70D64703}" presName="compositeNode" presStyleCnt="0">
        <dgm:presLayoutVars>
          <dgm:bulletEnabled val="1"/>
        </dgm:presLayoutVars>
      </dgm:prSet>
      <dgm:spPr/>
    </dgm:pt>
    <dgm:pt modelId="{872C0657-D582-3440-B10C-CBF5C153094F}" type="pres">
      <dgm:prSet presAssocID="{F64B3072-C7F7-4BC9-B24B-806F70D64703}" presName="bgRect" presStyleLbl="alignNode1" presStyleIdx="2" presStyleCnt="3"/>
      <dgm:spPr/>
    </dgm:pt>
    <dgm:pt modelId="{DD09D689-A32B-7041-AD46-59FB4560B80E}" type="pres">
      <dgm:prSet presAssocID="{B3F9B52B-4AEA-4E34-B626-0E35CEFA4EBD}" presName="sibTransNodeRect" presStyleLbl="alignNode1" presStyleIdx="2" presStyleCnt="3">
        <dgm:presLayoutVars>
          <dgm:chMax val="0"/>
          <dgm:bulletEnabled val="1"/>
        </dgm:presLayoutVars>
      </dgm:prSet>
      <dgm:spPr/>
    </dgm:pt>
    <dgm:pt modelId="{66AC1823-2608-3846-B641-2B678B8C6539}" type="pres">
      <dgm:prSet presAssocID="{F64B3072-C7F7-4BC9-B24B-806F70D64703}" presName="nodeRect" presStyleLbl="alignNode1" presStyleIdx="2" presStyleCnt="3">
        <dgm:presLayoutVars>
          <dgm:bulletEnabled val="1"/>
        </dgm:presLayoutVars>
      </dgm:prSet>
      <dgm:spPr/>
    </dgm:pt>
  </dgm:ptLst>
  <dgm:cxnLst>
    <dgm:cxn modelId="{2A816A14-156E-4259-B4C7-419EED0B85A9}" srcId="{F7C7B4B4-5827-4B4F-B3C6-3D387F882A1A}" destId="{1A874430-B048-4560-93F3-DF0A4BA3F63D}" srcOrd="0" destOrd="0" parTransId="{940E5B03-9C6A-48C6-B1B9-3E8AD55EC534}" sibTransId="{7A9D4D5C-5A09-4B06-929F-0F622FC92DA8}"/>
    <dgm:cxn modelId="{885FF124-E0AA-8C4B-869A-9F385E8D398E}" type="presOf" srcId="{43D7351E-42AD-4236-9411-10222017795B}" destId="{3C5634B2-F08E-B14E-8B5E-8FB3BA8FC256}" srcOrd="1" destOrd="0" presId="urn:microsoft.com/office/officeart/2016/7/layout/LinearBlockProcessNumbered"/>
    <dgm:cxn modelId="{8E874F2F-777E-ED41-BE61-14BEA6A92B58}" type="presOf" srcId="{B3F9B52B-4AEA-4E34-B626-0E35CEFA4EBD}" destId="{DD09D689-A32B-7041-AD46-59FB4560B80E}" srcOrd="0" destOrd="0" presId="urn:microsoft.com/office/officeart/2016/7/layout/LinearBlockProcessNumbered"/>
    <dgm:cxn modelId="{27DCB132-425C-444A-B3B6-0B0147F197BF}" type="presOf" srcId="{1A874430-B048-4560-93F3-DF0A4BA3F63D}" destId="{7E6A75AD-0368-A643-8378-4FABC17F8EB2}" srcOrd="0" destOrd="0" presId="urn:microsoft.com/office/officeart/2016/7/layout/LinearBlockProcessNumbered"/>
    <dgm:cxn modelId="{32B76135-B5B9-C148-8F5B-F436899AD819}" type="presOf" srcId="{E70530F4-3FE4-467F-B057-F0213E3C631C}" destId="{A4814F5C-83A1-0442-B5D6-2EAF150B274F}" srcOrd="0" destOrd="0" presId="urn:microsoft.com/office/officeart/2016/7/layout/LinearBlockProcessNumbered"/>
    <dgm:cxn modelId="{F674D93A-E6DE-294D-867F-752AE259AAFC}" type="presOf" srcId="{F7C7B4B4-5827-4B4F-B3C6-3D387F882A1A}" destId="{5D237368-0B7F-7B40-B8E5-17EFAC636E2D}" srcOrd="0" destOrd="0" presId="urn:microsoft.com/office/officeart/2016/7/layout/LinearBlockProcessNumbered"/>
    <dgm:cxn modelId="{0DCEFE40-5FDE-944C-B905-A34546EA7FC4}" type="presOf" srcId="{7A9D4D5C-5A09-4B06-929F-0F622FC92DA8}" destId="{361B3220-3CF9-AC4D-84D4-102BCF1F1B61}" srcOrd="0" destOrd="0" presId="urn:microsoft.com/office/officeart/2016/7/layout/LinearBlockProcessNumbered"/>
    <dgm:cxn modelId="{E8284E47-8836-3948-8E25-AB136B5DE3E8}" type="presOf" srcId="{F64B3072-C7F7-4BC9-B24B-806F70D64703}" destId="{66AC1823-2608-3846-B641-2B678B8C6539}" srcOrd="1" destOrd="0" presId="urn:microsoft.com/office/officeart/2016/7/layout/LinearBlockProcessNumbered"/>
    <dgm:cxn modelId="{4D7ADC56-4D38-594E-AD76-348C20B1CF53}" type="presOf" srcId="{43D7351E-42AD-4236-9411-10222017795B}" destId="{178F05A3-B1F0-3548-8EE2-005FB95C3506}" srcOrd="0" destOrd="0" presId="urn:microsoft.com/office/officeart/2016/7/layout/LinearBlockProcessNumbered"/>
    <dgm:cxn modelId="{35AFA85A-9A39-46DB-98B3-737475ABB680}" srcId="{F7C7B4B4-5827-4B4F-B3C6-3D387F882A1A}" destId="{F64B3072-C7F7-4BC9-B24B-806F70D64703}" srcOrd="2" destOrd="0" parTransId="{F297274B-21F0-4929-9C28-4C55D8C8E443}" sibTransId="{B3F9B52B-4AEA-4E34-B626-0E35CEFA4EBD}"/>
    <dgm:cxn modelId="{3D8AA866-DCB7-B54F-A01C-7B9D31A80BF7}" type="presOf" srcId="{F64B3072-C7F7-4BC9-B24B-806F70D64703}" destId="{872C0657-D582-3440-B10C-CBF5C153094F}" srcOrd="0" destOrd="0" presId="urn:microsoft.com/office/officeart/2016/7/layout/LinearBlockProcessNumbered"/>
    <dgm:cxn modelId="{35574299-9407-0C4B-A3C7-43C77DBABC0C}" type="presOf" srcId="{1A874430-B048-4560-93F3-DF0A4BA3F63D}" destId="{F2946628-38B1-3441-9218-54B1593330F4}" srcOrd="1" destOrd="0" presId="urn:microsoft.com/office/officeart/2016/7/layout/LinearBlockProcessNumbered"/>
    <dgm:cxn modelId="{71BF59C2-EFFF-45B1-A705-246D6D0567BC}" srcId="{F7C7B4B4-5827-4B4F-B3C6-3D387F882A1A}" destId="{43D7351E-42AD-4236-9411-10222017795B}" srcOrd="1" destOrd="0" parTransId="{26E665EE-C2BE-46EE-90F8-163FFD0CAB1C}" sibTransId="{E70530F4-3FE4-467F-B057-F0213E3C631C}"/>
    <dgm:cxn modelId="{532A1EFC-932F-FD47-BB56-B5F400E9D2C0}" type="presParOf" srcId="{5D237368-0B7F-7B40-B8E5-17EFAC636E2D}" destId="{0054BCD5-CA99-754E-8D91-4382B457C44C}" srcOrd="0" destOrd="0" presId="urn:microsoft.com/office/officeart/2016/7/layout/LinearBlockProcessNumbered"/>
    <dgm:cxn modelId="{51FA9A9A-E002-4A47-B03A-9656D2D6F801}" type="presParOf" srcId="{0054BCD5-CA99-754E-8D91-4382B457C44C}" destId="{7E6A75AD-0368-A643-8378-4FABC17F8EB2}" srcOrd="0" destOrd="0" presId="urn:microsoft.com/office/officeart/2016/7/layout/LinearBlockProcessNumbered"/>
    <dgm:cxn modelId="{0E5AFF39-33B5-5345-9288-BAE519F7342F}" type="presParOf" srcId="{0054BCD5-CA99-754E-8D91-4382B457C44C}" destId="{361B3220-3CF9-AC4D-84D4-102BCF1F1B61}" srcOrd="1" destOrd="0" presId="urn:microsoft.com/office/officeart/2016/7/layout/LinearBlockProcessNumbered"/>
    <dgm:cxn modelId="{5867D76F-19D6-094A-BA2B-436C1912BCEA}" type="presParOf" srcId="{0054BCD5-CA99-754E-8D91-4382B457C44C}" destId="{F2946628-38B1-3441-9218-54B1593330F4}" srcOrd="2" destOrd="0" presId="urn:microsoft.com/office/officeart/2016/7/layout/LinearBlockProcessNumbered"/>
    <dgm:cxn modelId="{8B0A7CFF-61B2-314B-A6BC-C324B596AD24}" type="presParOf" srcId="{5D237368-0B7F-7B40-B8E5-17EFAC636E2D}" destId="{1ECFAFB2-79C2-394A-8A60-F117EB779CDA}" srcOrd="1" destOrd="0" presId="urn:microsoft.com/office/officeart/2016/7/layout/LinearBlockProcessNumbered"/>
    <dgm:cxn modelId="{4E3B8A51-1531-0D46-878D-7ECB9A85DE10}" type="presParOf" srcId="{5D237368-0B7F-7B40-B8E5-17EFAC636E2D}" destId="{CF8E71AF-5B6B-6D4D-AFB4-4F5414F4104D}" srcOrd="2" destOrd="0" presId="urn:microsoft.com/office/officeart/2016/7/layout/LinearBlockProcessNumbered"/>
    <dgm:cxn modelId="{E595BDE5-16A4-264F-9253-2315C1531E7C}" type="presParOf" srcId="{CF8E71AF-5B6B-6D4D-AFB4-4F5414F4104D}" destId="{178F05A3-B1F0-3548-8EE2-005FB95C3506}" srcOrd="0" destOrd="0" presId="urn:microsoft.com/office/officeart/2016/7/layout/LinearBlockProcessNumbered"/>
    <dgm:cxn modelId="{027BE565-1F75-9543-9C44-F88B751C32C6}" type="presParOf" srcId="{CF8E71AF-5B6B-6D4D-AFB4-4F5414F4104D}" destId="{A4814F5C-83A1-0442-B5D6-2EAF150B274F}" srcOrd="1" destOrd="0" presId="urn:microsoft.com/office/officeart/2016/7/layout/LinearBlockProcessNumbered"/>
    <dgm:cxn modelId="{A770DC5E-97F5-964E-9D8E-3A8EBB39352F}" type="presParOf" srcId="{CF8E71AF-5B6B-6D4D-AFB4-4F5414F4104D}" destId="{3C5634B2-F08E-B14E-8B5E-8FB3BA8FC256}" srcOrd="2" destOrd="0" presId="urn:microsoft.com/office/officeart/2016/7/layout/LinearBlockProcessNumbered"/>
    <dgm:cxn modelId="{06020C1B-DC22-BC49-86F9-F3E573C877D7}" type="presParOf" srcId="{5D237368-0B7F-7B40-B8E5-17EFAC636E2D}" destId="{CEC42B60-27E7-754E-9D94-3DEBD953C32C}" srcOrd="3" destOrd="0" presId="urn:microsoft.com/office/officeart/2016/7/layout/LinearBlockProcessNumbered"/>
    <dgm:cxn modelId="{E16DBA4D-907F-6D45-A5EC-5EE6530215D7}" type="presParOf" srcId="{5D237368-0B7F-7B40-B8E5-17EFAC636E2D}" destId="{700E2B90-76A3-744F-82BF-F201226F08C2}" srcOrd="4" destOrd="0" presId="urn:microsoft.com/office/officeart/2016/7/layout/LinearBlockProcessNumbered"/>
    <dgm:cxn modelId="{62E039E5-1B92-8049-9B92-7E229B359922}" type="presParOf" srcId="{700E2B90-76A3-744F-82BF-F201226F08C2}" destId="{872C0657-D582-3440-B10C-CBF5C153094F}" srcOrd="0" destOrd="0" presId="urn:microsoft.com/office/officeart/2016/7/layout/LinearBlockProcessNumbered"/>
    <dgm:cxn modelId="{6D5804A9-18FC-C14E-8BC6-1FDC80A0BAEE}" type="presParOf" srcId="{700E2B90-76A3-744F-82BF-F201226F08C2}" destId="{DD09D689-A32B-7041-AD46-59FB4560B80E}" srcOrd="1" destOrd="0" presId="urn:microsoft.com/office/officeart/2016/7/layout/LinearBlockProcessNumbered"/>
    <dgm:cxn modelId="{41AE4839-7E6D-0F43-89E7-DED7C10A0C72}" type="presParOf" srcId="{700E2B90-76A3-744F-82BF-F201226F08C2}" destId="{66AC1823-2608-3846-B641-2B678B8C653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CCA79-51C3-0240-BF43-ADA83D0B8B64}">
      <dsp:nvSpPr>
        <dsp:cNvPr id="0" name=""/>
        <dsp:cNvSpPr/>
      </dsp:nvSpPr>
      <dsp:spPr>
        <a:xfrm>
          <a:off x="1283"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Middleware in Computing</a:t>
          </a:r>
        </a:p>
      </dsp:txBody>
      <dsp:txXfrm>
        <a:off x="45271" y="1471819"/>
        <a:ext cx="2915747" cy="1413885"/>
      </dsp:txXfrm>
    </dsp:sp>
    <dsp:sp modelId="{F95CD12B-A183-3448-A894-603662F01A28}">
      <dsp:nvSpPr>
        <dsp:cNvPr id="0" name=""/>
        <dsp:cNvSpPr/>
      </dsp:nvSpPr>
      <dsp:spPr>
        <a:xfrm>
          <a:off x="3755938"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WSGI Middleware</a:t>
          </a:r>
        </a:p>
      </dsp:txBody>
      <dsp:txXfrm>
        <a:off x="3799926" y="1471819"/>
        <a:ext cx="2915747" cy="1413885"/>
      </dsp:txXfrm>
    </dsp:sp>
    <dsp:sp modelId="{5D19064A-759C-DC40-8C45-5EBB148E13EC}">
      <dsp:nvSpPr>
        <dsp:cNvPr id="0" name=""/>
        <dsp:cNvSpPr/>
      </dsp:nvSpPr>
      <dsp:spPr>
        <a:xfrm>
          <a:off x="7510592" y="1427831"/>
          <a:ext cx="3003723" cy="150186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ASGI Middleware</a:t>
          </a:r>
        </a:p>
      </dsp:txBody>
      <dsp:txXfrm>
        <a:off x="7554580" y="1471819"/>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62C6-A4C8-5147-AA4F-6EF7EE4CF173}">
      <dsp:nvSpPr>
        <dsp:cNvPr id="0" name=""/>
        <dsp:cNvSpPr/>
      </dsp:nvSpPr>
      <dsp:spPr>
        <a:xfrm>
          <a:off x="0" y="0"/>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before_request_f1()</a:t>
          </a:r>
        </a:p>
      </dsp:txBody>
      <dsp:txXfrm>
        <a:off x="36712" y="36712"/>
        <a:ext cx="2726448" cy="1180015"/>
      </dsp:txXfrm>
    </dsp:sp>
    <dsp:sp modelId="{15825B58-4CD3-AF47-BA71-4DABB086A40F}">
      <dsp:nvSpPr>
        <dsp:cNvPr id="0" name=""/>
        <dsp:cNvSpPr/>
      </dsp:nvSpPr>
      <dsp:spPr>
        <a:xfrm>
          <a:off x="359912" y="1462346"/>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before_request_f2()</a:t>
          </a:r>
        </a:p>
      </dsp:txBody>
      <dsp:txXfrm>
        <a:off x="396624" y="1499058"/>
        <a:ext cx="2830935" cy="1180015"/>
      </dsp:txXfrm>
    </dsp:sp>
    <dsp:sp modelId="{C2CB4E14-7CB6-724E-A5B0-ADD1CED17A74}">
      <dsp:nvSpPr>
        <dsp:cNvPr id="0" name=""/>
        <dsp:cNvSpPr/>
      </dsp:nvSpPr>
      <dsp:spPr>
        <a:xfrm>
          <a:off x="719824" y="2924693"/>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view_function</a:t>
          </a:r>
          <a:endParaRPr lang="en-GB" sz="3400" kern="1200" dirty="0"/>
        </a:p>
      </dsp:txBody>
      <dsp:txXfrm>
        <a:off x="756536" y="2961405"/>
        <a:ext cx="2830935" cy="1180015"/>
      </dsp:txXfrm>
    </dsp:sp>
    <dsp:sp modelId="{2D02944B-69AE-284A-B5A2-6E93D18E253A}">
      <dsp:nvSpPr>
        <dsp:cNvPr id="0" name=""/>
        <dsp:cNvSpPr/>
      </dsp:nvSpPr>
      <dsp:spPr>
        <a:xfrm>
          <a:off x="3264272" y="950525"/>
          <a:ext cx="814735" cy="8147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447587" y="950525"/>
        <a:ext cx="448105" cy="613088"/>
      </dsp:txXfrm>
    </dsp:sp>
    <dsp:sp modelId="{4698F152-E414-4F46-8E93-44F208739C17}">
      <dsp:nvSpPr>
        <dsp:cNvPr id="0" name=""/>
        <dsp:cNvSpPr/>
      </dsp:nvSpPr>
      <dsp:spPr>
        <a:xfrm>
          <a:off x="3624184" y="2404515"/>
          <a:ext cx="814735" cy="8147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807499" y="2404515"/>
        <a:ext cx="448105" cy="613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62C6-A4C8-5147-AA4F-6EF7EE4CF173}">
      <dsp:nvSpPr>
        <dsp:cNvPr id="0" name=""/>
        <dsp:cNvSpPr/>
      </dsp:nvSpPr>
      <dsp:spPr>
        <a:xfrm>
          <a:off x="0" y="0"/>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after_request_f1()</a:t>
          </a:r>
        </a:p>
      </dsp:txBody>
      <dsp:txXfrm>
        <a:off x="36712" y="36712"/>
        <a:ext cx="2726448" cy="1180015"/>
      </dsp:txXfrm>
    </dsp:sp>
    <dsp:sp modelId="{15825B58-4CD3-AF47-BA71-4DABB086A40F}">
      <dsp:nvSpPr>
        <dsp:cNvPr id="0" name=""/>
        <dsp:cNvSpPr/>
      </dsp:nvSpPr>
      <dsp:spPr>
        <a:xfrm>
          <a:off x="359912" y="1462346"/>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after_request_f2()</a:t>
          </a:r>
        </a:p>
      </dsp:txBody>
      <dsp:txXfrm>
        <a:off x="396624" y="1499058"/>
        <a:ext cx="2830935" cy="1180015"/>
      </dsp:txXfrm>
    </dsp:sp>
    <dsp:sp modelId="{C2CB4E14-7CB6-724E-A5B0-ADD1CED17A74}">
      <dsp:nvSpPr>
        <dsp:cNvPr id="0" name=""/>
        <dsp:cNvSpPr/>
      </dsp:nvSpPr>
      <dsp:spPr>
        <a:xfrm>
          <a:off x="719824" y="2924693"/>
          <a:ext cx="4079008" cy="1253439"/>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err="1"/>
            <a:t>view_function</a:t>
          </a:r>
          <a:endParaRPr lang="en-GB" sz="3400" kern="1200" dirty="0"/>
        </a:p>
      </dsp:txBody>
      <dsp:txXfrm>
        <a:off x="756536" y="2961405"/>
        <a:ext cx="2830935" cy="1180015"/>
      </dsp:txXfrm>
    </dsp:sp>
    <dsp:sp modelId="{2D02944B-69AE-284A-B5A2-6E93D18E253A}">
      <dsp:nvSpPr>
        <dsp:cNvPr id="0" name=""/>
        <dsp:cNvSpPr/>
      </dsp:nvSpPr>
      <dsp:spPr>
        <a:xfrm>
          <a:off x="3264272" y="950525"/>
          <a:ext cx="814735" cy="814735"/>
        </a:xfrm>
        <a:prstGeom prst="upArrow">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467956" y="1154209"/>
        <a:ext cx="407367" cy="611051"/>
      </dsp:txXfrm>
    </dsp:sp>
    <dsp:sp modelId="{4698F152-E414-4F46-8E93-44F208739C17}">
      <dsp:nvSpPr>
        <dsp:cNvPr id="0" name=""/>
        <dsp:cNvSpPr/>
      </dsp:nvSpPr>
      <dsp:spPr>
        <a:xfrm>
          <a:off x="3624184" y="2404515"/>
          <a:ext cx="814735" cy="814735"/>
        </a:xfrm>
        <a:prstGeom prst="upArrow">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827868" y="2608199"/>
        <a:ext cx="407367" cy="611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42163-FDFC-314C-9890-F32535438D77}">
      <dsp:nvSpPr>
        <dsp:cNvPr id="0" name=""/>
        <dsp:cNvSpPr/>
      </dsp:nvSpPr>
      <dsp:spPr>
        <a:xfrm>
          <a:off x="0" y="0"/>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A</a:t>
          </a:r>
        </a:p>
      </dsp:txBody>
      <dsp:txXfrm>
        <a:off x="38234" y="38234"/>
        <a:ext cx="7529629" cy="1228933"/>
      </dsp:txXfrm>
    </dsp:sp>
    <dsp:sp modelId="{EA134C71-9635-DD48-89E3-785293BB7097}">
      <dsp:nvSpPr>
        <dsp:cNvPr id="0" name=""/>
        <dsp:cNvSpPr/>
      </dsp:nvSpPr>
      <dsp:spPr>
        <a:xfrm>
          <a:off x="788669" y="1522968"/>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Middleware B</a:t>
          </a:r>
        </a:p>
      </dsp:txBody>
      <dsp:txXfrm>
        <a:off x="826903" y="1561202"/>
        <a:ext cx="7224611" cy="1228933"/>
      </dsp:txXfrm>
    </dsp:sp>
    <dsp:sp modelId="{FCDEB02B-6D7C-9D40-A8C2-D4156F3A9544}">
      <dsp:nvSpPr>
        <dsp:cNvPr id="0" name=""/>
        <dsp:cNvSpPr/>
      </dsp:nvSpPr>
      <dsp:spPr>
        <a:xfrm>
          <a:off x="1577339" y="3045936"/>
          <a:ext cx="8938260" cy="130540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GB" sz="5600" kern="1200" dirty="0"/>
            <a:t>Application Handler</a:t>
          </a:r>
        </a:p>
      </dsp:txBody>
      <dsp:txXfrm>
        <a:off x="1615573" y="3084170"/>
        <a:ext cx="7224611" cy="1228933"/>
      </dsp:txXfrm>
    </dsp:sp>
    <dsp:sp modelId="{F0392FB7-02BB-2047-AE59-2CC5F0B30455}">
      <dsp:nvSpPr>
        <dsp:cNvPr id="0" name=""/>
        <dsp:cNvSpPr/>
      </dsp:nvSpPr>
      <dsp:spPr>
        <a:xfrm>
          <a:off x="8153637" y="989929"/>
          <a:ext cx="720733"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315802" y="989929"/>
        <a:ext cx="396403" cy="670129"/>
      </dsp:txXfrm>
    </dsp:sp>
    <dsp:sp modelId="{27DE3764-343F-CD41-A207-C6AE762915DA}">
      <dsp:nvSpPr>
        <dsp:cNvPr id="0" name=""/>
        <dsp:cNvSpPr/>
      </dsp:nvSpPr>
      <dsp:spPr>
        <a:xfrm>
          <a:off x="9006111" y="2681830"/>
          <a:ext cx="67129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9157151" y="2681830"/>
        <a:ext cx="369210" cy="6823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63327-6EDD-7C40-906E-4D378A947333}">
      <dsp:nvSpPr>
        <dsp:cNvPr id="0" name=""/>
        <dsp:cNvSpPr/>
      </dsp:nvSpPr>
      <dsp:spPr>
        <a:xfrm>
          <a:off x="0" y="0"/>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You have a Django application, and moving some views to a Flask backend</a:t>
          </a:r>
        </a:p>
      </dsp:txBody>
      <dsp:txXfrm>
        <a:off x="57351" y="57351"/>
        <a:ext cx="6914408" cy="1843400"/>
      </dsp:txXfrm>
    </dsp:sp>
    <dsp:sp modelId="{190A063D-09C9-2049-910D-44DF55BBB8B2}">
      <dsp:nvSpPr>
        <dsp:cNvPr id="0" name=""/>
        <dsp:cNvSpPr/>
      </dsp:nvSpPr>
      <dsp:spPr>
        <a:xfrm>
          <a:off x="1577339" y="2393235"/>
          <a:ext cx="8938260" cy="195810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Write a middleware to include the Django app inside your Flask app</a:t>
          </a:r>
        </a:p>
      </dsp:txBody>
      <dsp:txXfrm>
        <a:off x="1634690" y="2450586"/>
        <a:ext cx="5973451" cy="1843400"/>
      </dsp:txXfrm>
    </dsp:sp>
    <dsp:sp modelId="{E7E511B8-85B7-4243-8B17-AEB1D8E6D88B}">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A75AD-0368-A643-8378-4FABC17F8EB2}">
      <dsp:nvSpPr>
        <dsp:cNvPr id="0" name=""/>
        <dsp:cNvSpPr/>
      </dsp:nvSpPr>
      <dsp:spPr>
        <a:xfrm>
          <a:off x="820" y="273126"/>
          <a:ext cx="3324308" cy="3989170"/>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Can be defined generally as an </a:t>
          </a:r>
          <a:r>
            <a:rPr lang="en-US" sz="2600" u="sng" kern="1200" dirty="0"/>
            <a:t>WSGI or ASGI</a:t>
          </a:r>
          <a:r>
            <a:rPr lang="en-US" sz="2600" kern="1200" dirty="0"/>
            <a:t> application or be framework specific</a:t>
          </a:r>
          <a:endParaRPr lang="en-US" sz="2600" u="sng" kern="1200" dirty="0"/>
        </a:p>
      </dsp:txBody>
      <dsp:txXfrm>
        <a:off x="820" y="1868794"/>
        <a:ext cx="3324308" cy="2393502"/>
      </dsp:txXfrm>
    </dsp:sp>
    <dsp:sp modelId="{361B3220-3CF9-AC4D-84D4-102BCF1F1B61}">
      <dsp:nvSpPr>
        <dsp:cNvPr id="0" name=""/>
        <dsp:cNvSpPr/>
      </dsp:nvSpPr>
      <dsp:spPr>
        <a:xfrm>
          <a:off x="820"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73126"/>
        <a:ext cx="3324308" cy="1595668"/>
      </dsp:txXfrm>
    </dsp:sp>
    <dsp:sp modelId="{178F05A3-B1F0-3548-8EE2-005FB95C3506}">
      <dsp:nvSpPr>
        <dsp:cNvPr id="0" name=""/>
        <dsp:cNvSpPr/>
      </dsp:nvSpPr>
      <dsp:spPr>
        <a:xfrm>
          <a:off x="3591073" y="273126"/>
          <a:ext cx="3324308" cy="3989170"/>
        </a:xfrm>
        <a:prstGeom prst="rect">
          <a:avLst/>
        </a:prstGeom>
        <a:solidFill>
          <a:schemeClr val="tx2"/>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Code that’s acting as </a:t>
          </a:r>
          <a:r>
            <a:rPr lang="en-US" sz="2600" u="sng" kern="1200" dirty="0"/>
            <a:t>both</a:t>
          </a:r>
          <a:r>
            <a:rPr lang="en-US" sz="2600" kern="1200" dirty="0"/>
            <a:t> a client and a server</a:t>
          </a:r>
        </a:p>
      </dsp:txBody>
      <dsp:txXfrm>
        <a:off x="3591073" y="1868794"/>
        <a:ext cx="3324308" cy="2393502"/>
      </dsp:txXfrm>
    </dsp:sp>
    <dsp:sp modelId="{A4814F5C-83A1-0442-B5D6-2EAF150B274F}">
      <dsp:nvSpPr>
        <dsp:cNvPr id="0" name=""/>
        <dsp:cNvSpPr/>
      </dsp:nvSpPr>
      <dsp:spPr>
        <a:xfrm>
          <a:off x="3591073"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73126"/>
        <a:ext cx="3324308" cy="1595668"/>
      </dsp:txXfrm>
    </dsp:sp>
    <dsp:sp modelId="{872C0657-D582-3440-B10C-CBF5C153094F}">
      <dsp:nvSpPr>
        <dsp:cNvPr id="0" name=""/>
        <dsp:cNvSpPr/>
      </dsp:nvSpPr>
      <dsp:spPr>
        <a:xfrm>
          <a:off x="7181326" y="273126"/>
          <a:ext cx="3324308" cy="3989170"/>
        </a:xfrm>
        <a:prstGeom prst="rect">
          <a:avLst/>
        </a:prstGeom>
        <a:solidFill>
          <a:schemeClr val="tx2"/>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1155700">
            <a:lnSpc>
              <a:spcPct val="90000"/>
            </a:lnSpc>
            <a:spcBef>
              <a:spcPct val="0"/>
            </a:spcBef>
            <a:spcAft>
              <a:spcPct val="35000"/>
            </a:spcAft>
            <a:buNone/>
          </a:pPr>
          <a:r>
            <a:rPr lang="en-US" sz="2600" kern="1200" dirty="0"/>
            <a:t>Enables </a:t>
          </a:r>
          <a:r>
            <a:rPr lang="en-US" sz="2600" u="sng" kern="1200" dirty="0"/>
            <a:t>decoupling</a:t>
          </a:r>
          <a:r>
            <a:rPr lang="en-US" sz="2600" kern="1200" dirty="0"/>
            <a:t> and </a:t>
          </a:r>
          <a:r>
            <a:rPr lang="en-US" sz="2600" u="sng" kern="1200" dirty="0"/>
            <a:t>sharing</a:t>
          </a:r>
          <a:r>
            <a:rPr lang="en-US" sz="2600" kern="1200" dirty="0"/>
            <a:t> of non-functional requirements</a:t>
          </a:r>
        </a:p>
      </dsp:txBody>
      <dsp:txXfrm>
        <a:off x="7181326" y="1868794"/>
        <a:ext cx="3324308" cy="2393502"/>
      </dsp:txXfrm>
    </dsp:sp>
    <dsp:sp modelId="{DD09D689-A32B-7041-AD46-59FB4560B80E}">
      <dsp:nvSpPr>
        <dsp:cNvPr id="0" name=""/>
        <dsp:cNvSpPr/>
      </dsp:nvSpPr>
      <dsp:spPr>
        <a:xfrm>
          <a:off x="7181326" y="273126"/>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73126"/>
        <a:ext cx="3324308" cy="1595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D2696-61FB-C246-8F1D-187ED3A901A4}" type="datetimeFigureOut">
              <a:rPr lang="en-US" smtClean="0"/>
              <a:t>4/29/22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7B1E2-0FF4-C94D-843F-E7F3AC3CC653}" type="slidenum">
              <a:rPr lang="en-US" smtClean="0"/>
              <a:t>‹#›</a:t>
            </a:fld>
            <a:endParaRPr lang="en-US"/>
          </a:p>
        </p:txBody>
      </p:sp>
    </p:spTree>
    <p:extLst>
      <p:ext uri="{BB962C8B-B14F-4D97-AF65-F5344CB8AC3E}">
        <p14:creationId xmlns:p14="http://schemas.microsoft.com/office/powerpoint/2010/main" val="137668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Hello everyone, welcome to my talk, “implementing shared functionality using middleware”. My name is Amit Saha and I work as a software engineer at Atlassian, in Sydney, Australia. It’s been a long journey to be here standing in front of all of you, literally and figuratively. </a:t>
            </a:r>
          </a:p>
          <a:p>
            <a:pPr marL="0" indent="0">
              <a:buNone/>
            </a:pPr>
            <a:endParaRPr lang="en-US" sz="1200" dirty="0"/>
          </a:p>
          <a:p>
            <a:pPr marL="0" indent="0">
              <a:buNone/>
            </a:pPr>
            <a:r>
              <a:rPr lang="en-US" sz="1200" dirty="0"/>
              <a:t>This is the most excited I have ever been to be presenting at a conference, so much as that anxiety is </a:t>
            </a:r>
            <a:r>
              <a:rPr lang="en-US" sz="1200"/>
              <a:t>falling behind.</a:t>
            </a:r>
            <a:r>
              <a:rPr lang="en-US" sz="1200" dirty="0"/>
              <a:t>	</a:t>
            </a:r>
          </a:p>
          <a:p>
            <a:pPr marL="0" indent="0">
              <a:buNone/>
            </a:pPr>
            <a:endParaRPr lang="en-US" sz="1200" dirty="0"/>
          </a:p>
          <a:p>
            <a:pPr marL="0" indent="0">
              <a:buNone/>
            </a:pPr>
            <a:r>
              <a:rPr lang="en-US" sz="1200" dirty="0"/>
              <a:t>Like all of you, I </a:t>
            </a:r>
            <a:r>
              <a:rPr lang="en-US" sz="1200" i="1" dirty="0"/>
              <a:t>love</a:t>
            </a:r>
            <a:r>
              <a:rPr lang="en-US" sz="1200" dirty="0"/>
              <a:t> figuring out how things work and that brings me to the agenda for my presentation today.</a:t>
            </a:r>
          </a:p>
          <a:p>
            <a:pPr marL="0" indent="0">
              <a:buNone/>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a:t>
            </a:fld>
            <a:endParaRPr lang="en-US"/>
          </a:p>
        </p:txBody>
      </p:sp>
    </p:spTree>
    <p:extLst>
      <p:ext uri="{BB962C8B-B14F-4D97-AF65-F5344CB8AC3E}">
        <p14:creationId xmlns:p14="http://schemas.microsoft.com/office/powerpoint/2010/main" val="3890297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Django view function. To define a middleware in Django, we can use a define a class or a function.</a:t>
            </a:r>
          </a:p>
          <a:p>
            <a:endParaRPr lang="en-US"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13</a:t>
            </a:fld>
            <a:endParaRPr lang="en-US"/>
          </a:p>
        </p:txBody>
      </p:sp>
    </p:spTree>
    <p:extLst>
      <p:ext uri="{BB962C8B-B14F-4D97-AF65-F5344CB8AC3E}">
        <p14:creationId xmlns:p14="http://schemas.microsoft.com/office/powerpoint/2010/main" val="182613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class based Middleware in Django looks as follows.</a:t>
            </a:r>
          </a:p>
          <a:p>
            <a:endParaRPr lang="en-US" dirty="0"/>
          </a:p>
          <a:p>
            <a:r>
              <a:rPr lang="en-US" dirty="0"/>
              <a:t>The key is the special __call__ method which takes one argument the current request being handled, this is exactly how the view function looks as well in the previous slide.</a:t>
            </a:r>
          </a:p>
          <a:p>
            <a:endParaRPr lang="en-US" dirty="0"/>
          </a:p>
          <a:p>
            <a:r>
              <a:rPr lang="en-US" dirty="0"/>
              <a:t>The </a:t>
            </a:r>
            <a:r>
              <a:rPr lang="en-US" dirty="0" err="1"/>
              <a:t>get_response</a:t>
            </a:r>
            <a:r>
              <a:rPr lang="en-US" dirty="0"/>
              <a:t> attribute points to the view function that will be called or another middleware to be called next.</a:t>
            </a:r>
          </a:p>
        </p:txBody>
      </p:sp>
      <p:sp>
        <p:nvSpPr>
          <p:cNvPr id="4" name="Slide Number Placeholder 3"/>
          <p:cNvSpPr>
            <a:spLocks noGrp="1"/>
          </p:cNvSpPr>
          <p:nvPr>
            <p:ph type="sldNum" sz="quarter" idx="5"/>
          </p:nvPr>
        </p:nvSpPr>
        <p:spPr/>
        <p:txBody>
          <a:bodyPr/>
          <a:lstStyle/>
          <a:p>
            <a:fld id="{E077B1E2-0FF4-C94D-843F-E7F3AC3CC653}" type="slidenum">
              <a:rPr lang="en-US" smtClean="0"/>
              <a:t>14</a:t>
            </a:fld>
            <a:endParaRPr lang="en-US"/>
          </a:p>
        </p:txBody>
      </p:sp>
    </p:spTree>
    <p:extLst>
      <p:ext uri="{BB962C8B-B14F-4D97-AF65-F5344CB8AC3E}">
        <p14:creationId xmlns:p14="http://schemas.microsoft.com/office/powerpoint/2010/main" val="135343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based middleware returns another function – a closure as shown in the example.</a:t>
            </a:r>
          </a:p>
        </p:txBody>
      </p:sp>
      <p:sp>
        <p:nvSpPr>
          <p:cNvPr id="4" name="Slide Number Placeholder 3"/>
          <p:cNvSpPr>
            <a:spLocks noGrp="1"/>
          </p:cNvSpPr>
          <p:nvPr>
            <p:ph type="sldNum" sz="quarter" idx="5"/>
          </p:nvPr>
        </p:nvSpPr>
        <p:spPr/>
        <p:txBody>
          <a:bodyPr/>
          <a:lstStyle/>
          <a:p>
            <a:fld id="{E077B1E2-0FF4-C94D-843F-E7F3AC3CC653}" type="slidenum">
              <a:rPr lang="en-US" smtClean="0"/>
              <a:t>15</a:t>
            </a:fld>
            <a:endParaRPr lang="en-US"/>
          </a:p>
        </p:txBody>
      </p:sp>
    </p:spTree>
    <p:extLst>
      <p:ext uri="{BB962C8B-B14F-4D97-AF65-F5344CB8AC3E}">
        <p14:creationId xmlns:p14="http://schemas.microsoft.com/office/powerpoint/2010/main" val="272327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activate it by including them via their path in </a:t>
            </a:r>
            <a:r>
              <a:rPr lang="en-US" dirty="0" err="1"/>
              <a:t>settings.py</a:t>
            </a:r>
            <a:r>
              <a:rPr lang="en-US" dirty="0"/>
              <a:t>. The ordering here matters, as does in the case of Flask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16</a:t>
            </a:fld>
            <a:endParaRPr lang="en-US"/>
          </a:p>
        </p:txBody>
      </p:sp>
    </p:spTree>
    <p:extLst>
      <p:ext uri="{BB962C8B-B14F-4D97-AF65-F5344CB8AC3E}">
        <p14:creationId xmlns:p14="http://schemas.microsoft.com/office/powerpoint/2010/main" val="2527972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Django, the ordering of the elements in the list in the previous slide matters. For an incoming request, the first middleware is called before the next middleware before the view function is called. Once a response has been generated, the middleware defined are invoked in the reverse order.</a:t>
            </a:r>
          </a:p>
          <a:p>
            <a:endParaRPr lang="en-US" dirty="0"/>
          </a:p>
          <a:p>
            <a:r>
              <a:rPr lang="en-US" dirty="0"/>
              <a:t>One key difference </a:t>
            </a:r>
            <a:r>
              <a:rPr lang="en-US" dirty="0" err="1"/>
              <a:t>betweek</a:t>
            </a:r>
            <a:r>
              <a:rPr lang="en-US" dirty="0"/>
              <a:t> Flask and Django middleware is that in Flask, your middleware may not be invoked for both request and the response to the request where as in Django, a middleware is always invoked when the request is being sent to the view function and when the response is being sent back.</a:t>
            </a:r>
          </a:p>
        </p:txBody>
      </p:sp>
      <p:sp>
        <p:nvSpPr>
          <p:cNvPr id="4" name="Slide Number Placeholder 3"/>
          <p:cNvSpPr>
            <a:spLocks noGrp="1"/>
          </p:cNvSpPr>
          <p:nvPr>
            <p:ph type="sldNum" sz="quarter" idx="5"/>
          </p:nvPr>
        </p:nvSpPr>
        <p:spPr/>
        <p:txBody>
          <a:bodyPr/>
          <a:lstStyle/>
          <a:p>
            <a:fld id="{E077B1E2-0FF4-C94D-843F-E7F3AC3CC653}" type="slidenum">
              <a:rPr lang="en-US" smtClean="0"/>
              <a:t>17</a:t>
            </a:fld>
            <a:endParaRPr lang="en-US"/>
          </a:p>
        </p:txBody>
      </p:sp>
    </p:spTree>
    <p:extLst>
      <p:ext uri="{BB962C8B-B14F-4D97-AF65-F5344CB8AC3E}">
        <p14:creationId xmlns:p14="http://schemas.microsoft.com/office/powerpoint/2010/main" val="2046382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How the middleware works is a framework specific detail which usually you can find out by looking up the framework’s source code. I would have loved to include it today, but time constraints!</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20</a:t>
            </a:fld>
            <a:endParaRPr lang="en-US"/>
          </a:p>
        </p:txBody>
      </p:sp>
    </p:spTree>
    <p:extLst>
      <p:ext uri="{BB962C8B-B14F-4D97-AF65-F5344CB8AC3E}">
        <p14:creationId xmlns:p14="http://schemas.microsoft.com/office/powerpoint/2010/main" val="280032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have just seen, the way we write a middleware for Flask is different from Django. Could we write middleware in a framework independent way? It turns out we can. These are WSGI frameworks, which means they define WSGI </a:t>
            </a:r>
            <a:r>
              <a:rPr lang="en-US" sz="1200" dirty="0" err="1"/>
              <a:t>applications..and</a:t>
            </a:r>
            <a:r>
              <a:rPr lang="en-US" sz="1200" dirty="0"/>
              <a:t> there lies the answer as we shall see next.</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21</a:t>
            </a:fld>
            <a:endParaRPr lang="en-US"/>
          </a:p>
        </p:txBody>
      </p:sp>
    </p:spTree>
    <p:extLst>
      <p:ext uri="{BB962C8B-B14F-4D97-AF65-F5344CB8AC3E}">
        <p14:creationId xmlns:p14="http://schemas.microsoft.com/office/powerpoint/2010/main" val="334164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want to start by taking a step back. Irrespective of which WSGI framework you are using, somewhere hidden underneath there is a function like this defined which kickstarts everything in your application.</a:t>
            </a:r>
            <a:r>
              <a:rPr lang="en-US" sz="1200" dirty="0"/>
              <a:t> This is an WSGI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And this function signature is going to be the key for us to better understand WSGI middleware. You can ignore everything for this part of this talk, except for the function signature.</a:t>
            </a:r>
          </a:p>
          <a:p>
            <a:endParaRPr lang="en-US" dirty="0"/>
          </a:p>
          <a:p>
            <a:r>
              <a:rPr lang="en-US" dirty="0"/>
              <a:t>environ is a dictionary containing various key value pairs describing the current request. And </a:t>
            </a:r>
            <a:r>
              <a:rPr lang="en-US" dirty="0" err="1"/>
              <a:t>start_response</a:t>
            </a:r>
            <a:r>
              <a:rPr lang="en-US" dirty="0"/>
              <a:t> is a function that is used to send back a response to the client.</a:t>
            </a:r>
          </a:p>
        </p:txBody>
      </p:sp>
      <p:sp>
        <p:nvSpPr>
          <p:cNvPr id="4" name="Slide Number Placeholder 3"/>
          <p:cNvSpPr>
            <a:spLocks noGrp="1"/>
          </p:cNvSpPr>
          <p:nvPr>
            <p:ph type="sldNum" sz="quarter" idx="5"/>
          </p:nvPr>
        </p:nvSpPr>
        <p:spPr/>
        <p:txBody>
          <a:bodyPr/>
          <a:lstStyle/>
          <a:p>
            <a:fld id="{E077B1E2-0FF4-C94D-843F-E7F3AC3CC653}" type="slidenum">
              <a:rPr lang="en-US" smtClean="0"/>
              <a:t>22</a:t>
            </a:fld>
            <a:endParaRPr lang="en-US"/>
          </a:p>
        </p:txBody>
      </p:sp>
    </p:spTree>
    <p:extLst>
      <p:ext uri="{BB962C8B-B14F-4D97-AF65-F5344CB8AC3E}">
        <p14:creationId xmlns:p14="http://schemas.microsoft.com/office/powerpoint/2010/main" val="78454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refer to this as the wrapping technique  of defining middleware for WSGI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24</a:t>
            </a:fld>
            <a:endParaRPr lang="en-US"/>
          </a:p>
        </p:txBody>
      </p:sp>
    </p:spTree>
    <p:extLst>
      <p:ext uri="{BB962C8B-B14F-4D97-AF65-F5344CB8AC3E}">
        <p14:creationId xmlns:p14="http://schemas.microsoft.com/office/powerpoint/2010/main" val="209452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Frameworks implement their own mechanisms to define middleware, WSGI middleware = Another WSGI application, So that means if we implement a functionality using WSGI middleware, they are framework independent, let’s see how they work.</a:t>
            </a:r>
          </a:p>
          <a:p>
            <a:pPr marL="0" indent="0">
              <a:buNone/>
            </a:pPr>
            <a:endParaRPr lang="en-US" sz="1200" dirty="0"/>
          </a:p>
        </p:txBody>
      </p:sp>
      <p:sp>
        <p:nvSpPr>
          <p:cNvPr id="4" name="Slide Number Placeholder 3"/>
          <p:cNvSpPr>
            <a:spLocks noGrp="1"/>
          </p:cNvSpPr>
          <p:nvPr>
            <p:ph type="sldNum" sz="quarter" idx="5"/>
          </p:nvPr>
        </p:nvSpPr>
        <p:spPr/>
        <p:txBody>
          <a:bodyPr/>
          <a:lstStyle/>
          <a:p>
            <a:fld id="{E077B1E2-0FF4-C94D-843F-E7F3AC3CC653}" type="slidenum">
              <a:rPr lang="en-US" smtClean="0"/>
              <a:t>25</a:t>
            </a:fld>
            <a:endParaRPr lang="en-US"/>
          </a:p>
        </p:txBody>
      </p:sp>
    </p:spTree>
    <p:extLst>
      <p:ext uri="{BB962C8B-B14F-4D97-AF65-F5344CB8AC3E}">
        <p14:creationId xmlns:p14="http://schemas.microsoft.com/office/powerpoint/2010/main" val="256116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you haven’t had the chance to yet peel the layers of the web frameworks you are using and really explore how middleware works. My goal in this talk is to take you through an exploration how middleware works in the context of web applications today. Preparing this talk was an insightful journey for me, full of ah ha moments – and I will hopefully reproduce it with high fidelity given the constraints of time.</a:t>
            </a:r>
          </a:p>
          <a:p>
            <a:endParaRPr lang="en-US" dirty="0"/>
          </a:p>
          <a:p>
            <a:r>
              <a:rPr lang="en-US" dirty="0"/>
              <a:t>We start with a very brief history of the origin of term middleware  in computing, then we learn how middleware works in WSGI applications, followed by how middleware works in ASGI applications. </a:t>
            </a:r>
          </a:p>
          <a:p>
            <a:endParaRPr lang="en-US" dirty="0"/>
          </a:p>
          <a:p>
            <a:r>
              <a:rPr lang="en-US" dirty="0"/>
              <a:t>To better help me decide where I spend more time, can I get a show of hands of folks who are using </a:t>
            </a:r>
            <a:r>
              <a:rPr lang="en-US" dirty="0" err="1"/>
              <a:t>FastAPI</a:t>
            </a:r>
            <a:r>
              <a:rPr lang="en-US" dirty="0"/>
              <a:t>?</a:t>
            </a:r>
          </a:p>
        </p:txBody>
      </p:sp>
      <p:sp>
        <p:nvSpPr>
          <p:cNvPr id="4" name="Slide Number Placeholder 3"/>
          <p:cNvSpPr>
            <a:spLocks noGrp="1"/>
          </p:cNvSpPr>
          <p:nvPr>
            <p:ph type="sldNum" sz="quarter" idx="5"/>
          </p:nvPr>
        </p:nvSpPr>
        <p:spPr/>
        <p:txBody>
          <a:bodyPr/>
          <a:lstStyle/>
          <a:p>
            <a:fld id="{E077B1E2-0FF4-C94D-843F-E7F3AC3CC653}" type="slidenum">
              <a:rPr lang="en-US" smtClean="0"/>
              <a:t>2</a:t>
            </a:fld>
            <a:endParaRPr lang="en-US"/>
          </a:p>
        </p:txBody>
      </p:sp>
    </p:spTree>
    <p:extLst>
      <p:ext uri="{BB962C8B-B14F-4D97-AF65-F5344CB8AC3E}">
        <p14:creationId xmlns:p14="http://schemas.microsoft.com/office/powerpoint/2010/main" val="268706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26</a:t>
            </a:fld>
            <a:endParaRPr lang="en-US"/>
          </a:p>
        </p:txBody>
      </p:sp>
    </p:spTree>
    <p:extLst>
      <p:ext uri="{BB962C8B-B14F-4D97-AF65-F5344CB8AC3E}">
        <p14:creationId xmlns:p14="http://schemas.microsoft.com/office/powerpoint/2010/main" val="2835143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27</a:t>
            </a:fld>
            <a:endParaRPr lang="en-US"/>
          </a:p>
        </p:txBody>
      </p:sp>
    </p:spTree>
    <p:extLst>
      <p:ext uri="{BB962C8B-B14F-4D97-AF65-F5344CB8AC3E}">
        <p14:creationId xmlns:p14="http://schemas.microsoft.com/office/powerpoint/2010/main" val="163138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FF"/>
                </a:solidFill>
                <a:latin typeface="Menlo" panose="020B0609030804020204" pitchFamily="49" charset="0"/>
              </a:rPr>
              <a:t>def</a:t>
            </a:r>
            <a:r>
              <a:rPr lang="en-AU" dirty="0">
                <a:solidFill>
                  <a:srgbClr val="1F1F1F"/>
                </a:solidFill>
                <a:latin typeface="Menlo" panose="020B0609030804020204" pitchFamily="49" charset="0"/>
              </a:rPr>
              <a:t> </a:t>
            </a:r>
            <a:r>
              <a:rPr lang="en-AU" dirty="0" err="1">
                <a:solidFill>
                  <a:srgbClr val="654C1D"/>
                </a:solidFill>
                <a:latin typeface="Menlo" panose="020B0609030804020204" pitchFamily="49" charset="0"/>
              </a:rPr>
              <a:t>wsgi_app</a:t>
            </a:r>
            <a:r>
              <a:rPr lang="en-AU" dirty="0">
                <a:solidFill>
                  <a:srgbClr val="1F1F1F"/>
                </a:solidFill>
                <a:latin typeface="Menlo" panose="020B0609030804020204" pitchFamily="49" charset="0"/>
              </a:rPr>
              <a:t>(</a:t>
            </a:r>
            <a:r>
              <a:rPr lang="en-AU" dirty="0">
                <a:solidFill>
                  <a:srgbClr val="00006D"/>
                </a:solidFill>
                <a:latin typeface="Menlo" panose="020B0609030804020204" pitchFamily="49" charset="0"/>
              </a:rPr>
              <a:t>self</a:t>
            </a:r>
            <a:r>
              <a:rPr lang="en-AU" dirty="0">
                <a:solidFill>
                  <a:srgbClr val="1F1F1F"/>
                </a:solidFill>
                <a:latin typeface="Menlo" panose="020B0609030804020204" pitchFamily="49" charset="0"/>
              </a:rPr>
              <a:t>, </a:t>
            </a:r>
            <a:r>
              <a:rPr lang="en-AU" dirty="0">
                <a:solidFill>
                  <a:srgbClr val="00006D"/>
                </a:solidFill>
                <a:latin typeface="Menlo" panose="020B0609030804020204" pitchFamily="49" charset="0"/>
              </a:rPr>
              <a:t>environ, </a:t>
            </a:r>
            <a:r>
              <a:rPr lang="en-AU" dirty="0" err="1">
                <a:solidFill>
                  <a:srgbClr val="00006D"/>
                </a:solidFill>
                <a:latin typeface="Menlo" panose="020B0609030804020204" pitchFamily="49" charset="0"/>
              </a:rPr>
              <a:t>start_response</a:t>
            </a:r>
            <a:r>
              <a:rPr lang="en-AU" dirty="0">
                <a:solidFill>
                  <a:srgbClr val="1F1F1F"/>
                </a:solidFill>
                <a:latin typeface="Menlo" panose="020B0609030804020204" pitchFamily="49" charset="0"/>
              </a:rPr>
              <a:t>) -&gt; </a:t>
            </a:r>
            <a:r>
              <a:rPr lang="en-AU" dirty="0" err="1">
                <a:solidFill>
                  <a:srgbClr val="1F1F1F"/>
                </a:solidFill>
                <a:latin typeface="Menlo" panose="020B0609030804020204" pitchFamily="49" charset="0"/>
              </a:rPr>
              <a:t>t.Any</a:t>
            </a:r>
            <a:r>
              <a:rPr lang="en-AU" dirty="0">
                <a:solidFill>
                  <a:srgbClr val="1F1F1F"/>
                </a:solidFill>
                <a:latin typeface="Menlo" panose="020B0609030804020204" pitchFamily="49" charset="0"/>
              </a:rPr>
              <a:t>:</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28</a:t>
            </a:fld>
            <a:endParaRPr lang="en-US"/>
          </a:p>
        </p:txBody>
      </p:sp>
    </p:spTree>
    <p:extLst>
      <p:ext uri="{BB962C8B-B14F-4D97-AF65-F5344CB8AC3E}">
        <p14:creationId xmlns:p14="http://schemas.microsoft.com/office/powerpoint/2010/main" val="2443728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We saw that a middleware, the </a:t>
            </a:r>
            <a:r>
              <a:rPr lang="en-US" sz="1200" dirty="0" err="1"/>
              <a:t>OpenTelemetry</a:t>
            </a:r>
            <a:r>
              <a:rPr lang="en-US" sz="1200" dirty="0"/>
              <a:t> middleware is an WSGI middleware. And since it is written as an WSGI middleware, we can use the same middleware for both Flask and Django applications by wrapping the original WSGI application inside the </a:t>
            </a:r>
            <a:r>
              <a:rPr lang="en-US" sz="1200" dirty="0" err="1"/>
              <a:t>OpenTelemetry</a:t>
            </a:r>
            <a:r>
              <a:rPr lang="en-US" sz="1200" dirty="0"/>
              <a:t> </a:t>
            </a:r>
            <a:r>
              <a:rPr lang="en-US" sz="1200" dirty="0" err="1"/>
              <a:t>middlewae</a:t>
            </a:r>
            <a:r>
              <a:rPr lang="en-US" sz="1200" dirty="0"/>
              <a:t>. That sounds like a win, right? I am not sure if there are any pitfalls to doing that though.</a:t>
            </a:r>
          </a:p>
        </p:txBody>
      </p:sp>
      <p:sp>
        <p:nvSpPr>
          <p:cNvPr id="4" name="Slide Number Placeholder 3"/>
          <p:cNvSpPr>
            <a:spLocks noGrp="1"/>
          </p:cNvSpPr>
          <p:nvPr>
            <p:ph type="sldNum" sz="quarter" idx="5"/>
          </p:nvPr>
        </p:nvSpPr>
        <p:spPr/>
        <p:txBody>
          <a:bodyPr/>
          <a:lstStyle/>
          <a:p>
            <a:fld id="{E077B1E2-0FF4-C94D-843F-E7F3AC3CC653}" type="slidenum">
              <a:rPr lang="en-US" smtClean="0"/>
              <a:t>29</a:t>
            </a:fld>
            <a:endParaRPr lang="en-US"/>
          </a:p>
        </p:txBody>
      </p:sp>
    </p:spTree>
    <p:extLst>
      <p:ext uri="{BB962C8B-B14F-4D97-AF65-F5344CB8AC3E}">
        <p14:creationId xmlns:p14="http://schemas.microsoft.com/office/powerpoint/2010/main" val="2214642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same technique of wrapping an WSGI application inside other to help in scenarios such as framework migration. For example, say you have a Django application – you are migrating some views to Flask. What you can do is, write a middleware to embed the Django application inside the Flask application. Let’s see how.</a:t>
            </a:r>
          </a:p>
        </p:txBody>
      </p:sp>
      <p:sp>
        <p:nvSpPr>
          <p:cNvPr id="4" name="Slide Number Placeholder 3"/>
          <p:cNvSpPr>
            <a:spLocks noGrp="1"/>
          </p:cNvSpPr>
          <p:nvPr>
            <p:ph type="sldNum" sz="quarter" idx="5"/>
          </p:nvPr>
        </p:nvSpPr>
        <p:spPr/>
        <p:txBody>
          <a:bodyPr/>
          <a:lstStyle/>
          <a:p>
            <a:fld id="{E077B1E2-0FF4-C94D-843F-E7F3AC3CC653}" type="slidenum">
              <a:rPr lang="en-US" smtClean="0"/>
              <a:t>30</a:t>
            </a:fld>
            <a:endParaRPr lang="en-US"/>
          </a:p>
        </p:txBody>
      </p:sp>
    </p:spTree>
    <p:extLst>
      <p:ext uri="{BB962C8B-B14F-4D97-AF65-F5344CB8AC3E}">
        <p14:creationId xmlns:p14="http://schemas.microsoft.com/office/powerpoint/2010/main" val="827600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a class </a:t>
            </a:r>
            <a:r>
              <a:rPr lang="en-US" dirty="0" err="1"/>
              <a:t>FlaskAppWrapper</a:t>
            </a:r>
            <a:r>
              <a:rPr lang="en-US" dirty="0"/>
              <a:t>, I have omitted the constructor here for brevity.</a:t>
            </a:r>
          </a:p>
          <a:p>
            <a:endParaRPr lang="en-US" dirty="0"/>
          </a:p>
          <a:p>
            <a:r>
              <a:rPr lang="en-US" dirty="0" err="1"/>
              <a:t>Flask_app</a:t>
            </a:r>
            <a:r>
              <a:rPr lang="en-US" dirty="0"/>
              <a:t> refers to the Flask application. We first invoke the flask WSGI application to process the current request. If we get any response status other than a 404, we return the response.</a:t>
            </a:r>
          </a:p>
          <a:p>
            <a:endParaRPr lang="en-US" dirty="0"/>
          </a:p>
          <a:p>
            <a:r>
              <a:rPr lang="en-US" dirty="0"/>
              <a:t>If however, we get a 404 response indicating there is no registered view function for a particular request path, we then invoke the Django application which is referred to by the </a:t>
            </a:r>
            <a:r>
              <a:rPr lang="en-US" dirty="0" err="1"/>
              <a:t>self.wsgi_app</a:t>
            </a:r>
            <a:r>
              <a:rPr lang="en-US" dirty="0"/>
              <a:t> attribute.</a:t>
            </a:r>
          </a:p>
        </p:txBody>
      </p:sp>
      <p:sp>
        <p:nvSpPr>
          <p:cNvPr id="4" name="Slide Number Placeholder 3"/>
          <p:cNvSpPr>
            <a:spLocks noGrp="1"/>
          </p:cNvSpPr>
          <p:nvPr>
            <p:ph type="sldNum" sz="quarter" idx="5"/>
          </p:nvPr>
        </p:nvSpPr>
        <p:spPr/>
        <p:txBody>
          <a:bodyPr/>
          <a:lstStyle/>
          <a:p>
            <a:fld id="{E077B1E2-0FF4-C94D-843F-E7F3AC3CC653}" type="slidenum">
              <a:rPr lang="en-US" smtClean="0"/>
              <a:t>31</a:t>
            </a:fld>
            <a:endParaRPr lang="en-US"/>
          </a:p>
        </p:txBody>
      </p:sp>
    </p:spTree>
    <p:extLst>
      <p:ext uri="{BB962C8B-B14F-4D97-AF65-F5344CB8AC3E}">
        <p14:creationId xmlns:p14="http://schemas.microsoft.com/office/powerpoint/2010/main" val="391640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update the </a:t>
            </a:r>
            <a:r>
              <a:rPr lang="en-US" dirty="0" err="1"/>
              <a:t>wsgi.py</a:t>
            </a:r>
            <a:r>
              <a:rPr lang="en-US" dirty="0"/>
              <a:t> module of the Django application to define the module level application variable as shown.</a:t>
            </a:r>
          </a:p>
        </p:txBody>
      </p:sp>
      <p:sp>
        <p:nvSpPr>
          <p:cNvPr id="4" name="Slide Number Placeholder 3"/>
          <p:cNvSpPr>
            <a:spLocks noGrp="1"/>
          </p:cNvSpPr>
          <p:nvPr>
            <p:ph type="sldNum" sz="quarter" idx="5"/>
          </p:nvPr>
        </p:nvSpPr>
        <p:spPr/>
        <p:txBody>
          <a:bodyPr/>
          <a:lstStyle/>
          <a:p>
            <a:fld id="{E077B1E2-0FF4-C94D-843F-E7F3AC3CC653}" type="slidenum">
              <a:rPr lang="en-US" smtClean="0"/>
              <a:t>32</a:t>
            </a:fld>
            <a:endParaRPr lang="en-US"/>
          </a:p>
        </p:txBody>
      </p:sp>
    </p:spTree>
    <p:extLst>
      <p:ext uri="{BB962C8B-B14F-4D97-AF65-F5344CB8AC3E}">
        <p14:creationId xmlns:p14="http://schemas.microsoft.com/office/powerpoint/2010/main" val="224240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looks as follows.</a:t>
            </a:r>
          </a:p>
        </p:txBody>
      </p:sp>
      <p:sp>
        <p:nvSpPr>
          <p:cNvPr id="4" name="Slide Number Placeholder 3"/>
          <p:cNvSpPr>
            <a:spLocks noGrp="1"/>
          </p:cNvSpPr>
          <p:nvPr>
            <p:ph type="sldNum" sz="quarter" idx="5"/>
          </p:nvPr>
        </p:nvSpPr>
        <p:spPr/>
        <p:txBody>
          <a:bodyPr/>
          <a:lstStyle/>
          <a:p>
            <a:fld id="{E077B1E2-0FF4-C94D-843F-E7F3AC3CC653}" type="slidenum">
              <a:rPr lang="en-US" smtClean="0"/>
              <a:t>33</a:t>
            </a:fld>
            <a:endParaRPr lang="en-US"/>
          </a:p>
        </p:txBody>
      </p:sp>
    </p:spTree>
    <p:extLst>
      <p:ext uri="{BB962C8B-B14F-4D97-AF65-F5344CB8AC3E}">
        <p14:creationId xmlns:p14="http://schemas.microsoft.com/office/powerpoint/2010/main" val="3140670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WSGI frameworks such as Django and Flask define custom mechanisms for defining middleware. You can also however write a middleware as an WSGI application and then wrap your WSGI application inside it. That middleware you wrote is framework independent. However, I haven’t fully explored if there are potential problems or limitations with that approach.</a:t>
            </a:r>
          </a:p>
        </p:txBody>
      </p:sp>
      <p:sp>
        <p:nvSpPr>
          <p:cNvPr id="4" name="Slide Number Placeholder 3"/>
          <p:cNvSpPr>
            <a:spLocks noGrp="1"/>
          </p:cNvSpPr>
          <p:nvPr>
            <p:ph type="sldNum" sz="quarter" idx="5"/>
          </p:nvPr>
        </p:nvSpPr>
        <p:spPr/>
        <p:txBody>
          <a:bodyPr/>
          <a:lstStyle/>
          <a:p>
            <a:fld id="{E077B1E2-0FF4-C94D-843F-E7F3AC3CC653}" type="slidenum">
              <a:rPr lang="en-US" smtClean="0"/>
              <a:t>34</a:t>
            </a:fld>
            <a:endParaRPr lang="en-US"/>
          </a:p>
        </p:txBody>
      </p:sp>
    </p:spTree>
    <p:extLst>
      <p:ext uri="{BB962C8B-B14F-4D97-AF65-F5344CB8AC3E}">
        <p14:creationId xmlns:p14="http://schemas.microsoft.com/office/powerpoint/2010/main" val="2401223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take a look at middleware for ASGI applications.</a:t>
            </a:r>
          </a:p>
        </p:txBody>
      </p:sp>
      <p:sp>
        <p:nvSpPr>
          <p:cNvPr id="4" name="Slide Number Placeholder 3"/>
          <p:cNvSpPr>
            <a:spLocks noGrp="1"/>
          </p:cNvSpPr>
          <p:nvPr>
            <p:ph type="sldNum" sz="quarter" idx="5"/>
          </p:nvPr>
        </p:nvSpPr>
        <p:spPr/>
        <p:txBody>
          <a:bodyPr/>
          <a:lstStyle/>
          <a:p>
            <a:fld id="{E077B1E2-0FF4-C94D-843F-E7F3AC3CC653}" type="slidenum">
              <a:rPr lang="en-US" smtClean="0"/>
              <a:t>35</a:t>
            </a:fld>
            <a:endParaRPr lang="en-US"/>
          </a:p>
        </p:txBody>
      </p:sp>
    </p:spTree>
    <p:extLst>
      <p:ext uri="{BB962C8B-B14F-4D97-AF65-F5344CB8AC3E}">
        <p14:creationId xmlns:p14="http://schemas.microsoft.com/office/powerpoint/2010/main" val="338292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follow our curiosity!</a:t>
            </a:r>
          </a:p>
        </p:txBody>
      </p:sp>
      <p:sp>
        <p:nvSpPr>
          <p:cNvPr id="4" name="Slide Number Placeholder 3"/>
          <p:cNvSpPr>
            <a:spLocks noGrp="1"/>
          </p:cNvSpPr>
          <p:nvPr>
            <p:ph type="sldNum" sz="quarter" idx="5"/>
          </p:nvPr>
        </p:nvSpPr>
        <p:spPr/>
        <p:txBody>
          <a:bodyPr/>
          <a:lstStyle/>
          <a:p>
            <a:fld id="{E077B1E2-0FF4-C94D-843F-E7F3AC3CC653}" type="slidenum">
              <a:rPr lang="en-US" smtClean="0"/>
              <a:t>3</a:t>
            </a:fld>
            <a:endParaRPr lang="en-US"/>
          </a:p>
        </p:txBody>
      </p:sp>
    </p:spTree>
    <p:extLst>
      <p:ext uri="{BB962C8B-B14F-4D97-AF65-F5344CB8AC3E}">
        <p14:creationId xmlns:p14="http://schemas.microsoft.com/office/powerpoint/2010/main" val="1559885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remember this is the foundation for </a:t>
            </a:r>
            <a:r>
              <a:rPr lang="en-US" dirty="0" err="1"/>
              <a:t>FastAPI</a:t>
            </a:r>
            <a:r>
              <a:rPr lang="en-US" dirty="0"/>
              <a:t> or </a:t>
            </a:r>
            <a:r>
              <a:rPr lang="en-US" dirty="0" err="1"/>
              <a:t>Starlette</a:t>
            </a:r>
            <a:r>
              <a:rPr lang="en-US" dirty="0"/>
              <a:t> or any ASGI frameworks, so I want you to keep the function signature in mind here.</a:t>
            </a:r>
          </a:p>
        </p:txBody>
      </p:sp>
      <p:sp>
        <p:nvSpPr>
          <p:cNvPr id="4" name="Slide Number Placeholder 3"/>
          <p:cNvSpPr>
            <a:spLocks noGrp="1"/>
          </p:cNvSpPr>
          <p:nvPr>
            <p:ph type="sldNum" sz="quarter" idx="5"/>
          </p:nvPr>
        </p:nvSpPr>
        <p:spPr/>
        <p:txBody>
          <a:bodyPr/>
          <a:lstStyle/>
          <a:p>
            <a:fld id="{E077B1E2-0FF4-C94D-843F-E7F3AC3CC653}" type="slidenum">
              <a:rPr lang="en-US" smtClean="0"/>
              <a:t>36</a:t>
            </a:fld>
            <a:endParaRPr lang="en-US"/>
          </a:p>
        </p:txBody>
      </p:sp>
    </p:spTree>
    <p:extLst>
      <p:ext uri="{BB962C8B-B14F-4D97-AF65-F5344CB8AC3E}">
        <p14:creationId xmlns:p14="http://schemas.microsoft.com/office/powerpoint/2010/main" val="846281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Scope lasts for the lifetime of the connection</a:t>
            </a:r>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42</a:t>
            </a:fld>
            <a:endParaRPr lang="en-US"/>
          </a:p>
        </p:txBody>
      </p:sp>
    </p:spTree>
    <p:extLst>
      <p:ext uri="{BB962C8B-B14F-4D97-AF65-F5344CB8AC3E}">
        <p14:creationId xmlns:p14="http://schemas.microsoft.com/office/powerpoint/2010/main" val="3034705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defining a middleware as an ASGI middleware, you could also use the </a:t>
            </a:r>
            <a:r>
              <a:rPr lang="en-US" dirty="0" err="1"/>
              <a:t>FastAPI</a:t>
            </a:r>
            <a:r>
              <a:rPr lang="en-US" dirty="0"/>
              <a:t>/</a:t>
            </a:r>
            <a:r>
              <a:rPr lang="en-US" dirty="0" err="1"/>
              <a:t>Starlette</a:t>
            </a:r>
            <a:r>
              <a:rPr lang="en-US" dirty="0"/>
              <a:t> specific approach of using the </a:t>
            </a:r>
            <a:r>
              <a:rPr lang="en-US" dirty="0" err="1"/>
              <a:t>app.middleware</a:t>
            </a:r>
            <a:r>
              <a:rPr lang="en-US" dirty="0"/>
              <a:t> decorator.</a:t>
            </a:r>
          </a:p>
        </p:txBody>
      </p:sp>
      <p:sp>
        <p:nvSpPr>
          <p:cNvPr id="4" name="Slide Number Placeholder 3"/>
          <p:cNvSpPr>
            <a:spLocks noGrp="1"/>
          </p:cNvSpPr>
          <p:nvPr>
            <p:ph type="sldNum" sz="quarter" idx="5"/>
          </p:nvPr>
        </p:nvSpPr>
        <p:spPr/>
        <p:txBody>
          <a:bodyPr/>
          <a:lstStyle/>
          <a:p>
            <a:fld id="{E077B1E2-0FF4-C94D-843F-E7F3AC3CC653}" type="slidenum">
              <a:rPr lang="en-US" smtClean="0"/>
              <a:t>43</a:t>
            </a:fld>
            <a:endParaRPr lang="en-US"/>
          </a:p>
        </p:txBody>
      </p:sp>
    </p:spTree>
    <p:extLst>
      <p:ext uri="{BB962C8B-B14F-4D97-AF65-F5344CB8AC3E}">
        <p14:creationId xmlns:p14="http://schemas.microsoft.com/office/powerpoint/2010/main" val="4092174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BaseHTTPMiddleware</a:t>
            </a:r>
            <a:r>
              <a:rPr lang="en-US" dirty="0"/>
              <a:t> defined in </a:t>
            </a:r>
            <a:r>
              <a:rPr lang="en-US" dirty="0" err="1"/>
              <a:t>starlette</a:t>
            </a:r>
            <a:r>
              <a:rPr lang="en-US" dirty="0"/>
              <a:t>, is an ASGI middleware which calls the function you specified.</a:t>
            </a:r>
          </a:p>
        </p:txBody>
      </p:sp>
      <p:sp>
        <p:nvSpPr>
          <p:cNvPr id="4" name="Slide Number Placeholder 3"/>
          <p:cNvSpPr>
            <a:spLocks noGrp="1"/>
          </p:cNvSpPr>
          <p:nvPr>
            <p:ph type="sldNum" sz="quarter" idx="5"/>
          </p:nvPr>
        </p:nvSpPr>
        <p:spPr/>
        <p:txBody>
          <a:bodyPr/>
          <a:lstStyle/>
          <a:p>
            <a:fld id="{E077B1E2-0FF4-C94D-843F-E7F3AC3CC653}" type="slidenum">
              <a:rPr lang="en-US" smtClean="0"/>
              <a:t>44</a:t>
            </a:fld>
            <a:endParaRPr lang="en-US"/>
          </a:p>
        </p:txBody>
      </p:sp>
    </p:spTree>
    <p:extLst>
      <p:ext uri="{BB962C8B-B14F-4D97-AF65-F5344CB8AC3E}">
        <p14:creationId xmlns:p14="http://schemas.microsoft.com/office/powerpoint/2010/main" val="365298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ASGI middleware is an ASGI application, ASGI middleware is framework independent. An ASGI middleware supports HTTP and </a:t>
            </a:r>
            <a:r>
              <a:rPr lang="en-US" sz="1200" dirty="0" err="1"/>
              <a:t>WebSockets</a:t>
            </a:r>
            <a:r>
              <a:rPr lang="en-US" sz="1200" dirty="0"/>
              <a:t>.</a:t>
            </a:r>
          </a:p>
          <a:p>
            <a:pPr marL="0" indent="0">
              <a:buNone/>
            </a:pPr>
            <a:endParaRPr lang="en-US" sz="1200" dirty="0"/>
          </a:p>
          <a:p>
            <a:pPr marL="0" indent="0">
              <a:buNone/>
            </a:pPr>
            <a:r>
              <a:rPr lang="en-US" sz="1200" dirty="0"/>
              <a:t>Let’s go back to our migration story again, say you want to serve requests to your existing WSGI application from your ASGI application while you add new functionality in your ASGI application. What can you do?</a:t>
            </a:r>
          </a:p>
        </p:txBody>
      </p:sp>
      <p:sp>
        <p:nvSpPr>
          <p:cNvPr id="4" name="Slide Number Placeholder 3"/>
          <p:cNvSpPr>
            <a:spLocks noGrp="1"/>
          </p:cNvSpPr>
          <p:nvPr>
            <p:ph type="sldNum" sz="quarter" idx="5"/>
          </p:nvPr>
        </p:nvSpPr>
        <p:spPr/>
        <p:txBody>
          <a:bodyPr/>
          <a:lstStyle/>
          <a:p>
            <a:fld id="{E077B1E2-0FF4-C94D-843F-E7F3AC3CC653}" type="slidenum">
              <a:rPr lang="en-US" smtClean="0"/>
              <a:t>45</a:t>
            </a:fld>
            <a:endParaRPr lang="en-US"/>
          </a:p>
        </p:txBody>
      </p:sp>
    </p:spTree>
    <p:extLst>
      <p:ext uri="{BB962C8B-B14F-4D97-AF65-F5344CB8AC3E}">
        <p14:creationId xmlns:p14="http://schemas.microsoft.com/office/powerpoint/2010/main" val="3216865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WSGIMidleware</a:t>
            </a:r>
            <a:r>
              <a:rPr lang="en-US" dirty="0"/>
              <a:t> to associate a path to an WSGI application as shown in the example.</a:t>
            </a:r>
          </a:p>
        </p:txBody>
      </p:sp>
      <p:sp>
        <p:nvSpPr>
          <p:cNvPr id="4" name="Slide Number Placeholder 3"/>
          <p:cNvSpPr>
            <a:spLocks noGrp="1"/>
          </p:cNvSpPr>
          <p:nvPr>
            <p:ph type="sldNum" sz="quarter" idx="5"/>
          </p:nvPr>
        </p:nvSpPr>
        <p:spPr/>
        <p:txBody>
          <a:bodyPr/>
          <a:lstStyle/>
          <a:p>
            <a:fld id="{E077B1E2-0FF4-C94D-843F-E7F3AC3CC653}" type="slidenum">
              <a:rPr lang="en-US" smtClean="0"/>
              <a:t>46</a:t>
            </a:fld>
            <a:endParaRPr lang="en-US"/>
          </a:p>
        </p:txBody>
      </p:sp>
    </p:spTree>
    <p:extLst>
      <p:ext uri="{BB962C8B-B14F-4D97-AF65-F5344CB8AC3E}">
        <p14:creationId xmlns:p14="http://schemas.microsoft.com/office/powerpoint/2010/main" val="965319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solidFill>
                  <a:srgbClr val="0000FF"/>
                </a:solidFill>
                <a:latin typeface="Menlo" panose="020B0609030804020204" pitchFamily="49" charset="0"/>
              </a:rPr>
              <a:t># </a:t>
            </a:r>
            <a:r>
              <a:rPr lang="en-AU" sz="1200" dirty="0" err="1">
                <a:solidFill>
                  <a:srgbClr val="0000FF"/>
                </a:solidFill>
                <a:latin typeface="Menlo" panose="020B0609030804020204" pitchFamily="49" charset="0"/>
              </a:rPr>
              <a:t>WSGIResponder</a:t>
            </a:r>
            <a:r>
              <a:rPr lang="en-AU" sz="1200" dirty="0">
                <a:solidFill>
                  <a:srgbClr val="0000FF"/>
                </a:solidFill>
                <a:latin typeface="Menlo" panose="020B0609030804020204" pitchFamily="49" charset="0"/>
              </a:rPr>
              <a:t> class</a:t>
            </a:r>
          </a:p>
          <a:p>
            <a:r>
              <a:rPr lang="en-AU" sz="1200" dirty="0">
                <a:solidFill>
                  <a:srgbClr val="0000FF"/>
                </a:solidFill>
                <a:latin typeface="Menlo" panose="020B0609030804020204" pitchFamily="49" charset="0"/>
              </a:rPr>
              <a:t>    def</a:t>
            </a:r>
            <a:r>
              <a:rPr lang="en-AU" sz="1200" dirty="0">
                <a:solidFill>
                  <a:srgbClr val="1F1F1F"/>
                </a:solidFill>
                <a:latin typeface="Menlo" panose="020B0609030804020204" pitchFamily="49" charset="0"/>
              </a:rPr>
              <a:t> </a:t>
            </a:r>
            <a:r>
              <a:rPr lang="en-AU" sz="1200" dirty="0" err="1">
                <a:solidFill>
                  <a:srgbClr val="654C1D"/>
                </a:solidFill>
                <a:latin typeface="Menlo" panose="020B0609030804020204" pitchFamily="49" charset="0"/>
              </a:rPr>
              <a:t>wsgi</a:t>
            </a:r>
            <a:r>
              <a:rPr lang="en-AU" sz="1200" dirty="0">
                <a:solidFill>
                  <a:srgbClr val="1F1F1F"/>
                </a:solidFill>
                <a:latin typeface="Menlo" panose="020B0609030804020204" pitchFamily="49" charset="0"/>
              </a:rPr>
              <a:t>(</a:t>
            </a:r>
            <a:r>
              <a:rPr lang="en-AU" sz="1200" dirty="0">
                <a:solidFill>
                  <a:srgbClr val="00006D"/>
                </a:solidFill>
                <a:latin typeface="Menlo" panose="020B0609030804020204" pitchFamily="49" charset="0"/>
              </a:rPr>
              <a:t>self</a:t>
            </a:r>
            <a:r>
              <a:rPr lang="en-AU" sz="1200" dirty="0">
                <a:solidFill>
                  <a:srgbClr val="1F1F1F"/>
                </a:solidFill>
                <a:latin typeface="Menlo" panose="020B0609030804020204" pitchFamily="49" charset="0"/>
              </a:rPr>
              <a:t>, </a:t>
            </a:r>
            <a:r>
              <a:rPr lang="en-AU" sz="1200" dirty="0">
                <a:solidFill>
                  <a:srgbClr val="00006D"/>
                </a:solidFill>
                <a:latin typeface="Menlo" panose="020B0609030804020204" pitchFamily="49" charset="0"/>
              </a:rPr>
              <a:t>environ</a:t>
            </a:r>
            <a:r>
              <a:rPr lang="en-AU" sz="1200" dirty="0">
                <a:solidFill>
                  <a:srgbClr val="1F1F1F"/>
                </a:solidFill>
                <a:latin typeface="Menlo" panose="020B0609030804020204" pitchFamily="49" charset="0"/>
              </a:rPr>
              <a:t>, </a:t>
            </a:r>
            <a:r>
              <a:rPr lang="en-AU" sz="1200" dirty="0" err="1">
                <a:solidFill>
                  <a:srgbClr val="00006D"/>
                </a:solidFill>
                <a:latin typeface="Menlo" panose="020B0609030804020204" pitchFamily="49" charset="0"/>
              </a:rPr>
              <a:t>start_response</a:t>
            </a:r>
            <a:r>
              <a:rPr lang="en-AU" sz="1200" dirty="0">
                <a:solidFill>
                  <a:srgbClr val="1F1F1F"/>
                </a:solidFill>
                <a:latin typeface="Menlo" panose="020B0609030804020204" pitchFamily="49" charset="0"/>
              </a:rPr>
              <a:t>):</a:t>
            </a:r>
            <a:endParaRPr lang="en-AU" sz="1200" dirty="0">
              <a:solidFill>
                <a:srgbClr val="00006D"/>
              </a:solidFill>
              <a:latin typeface="Menlo" panose="020B0609030804020204" pitchFamily="49" charset="0"/>
            </a:endParaRPr>
          </a:p>
          <a:p>
            <a:r>
              <a:rPr lang="en-AU" sz="1200" dirty="0">
                <a:solidFill>
                  <a:srgbClr val="1F1F1F"/>
                </a:solidFill>
                <a:latin typeface="Menlo" panose="020B0609030804020204" pitchFamily="49" charset="0"/>
              </a:rPr>
              <a:t>        </a:t>
            </a:r>
            <a:r>
              <a:rPr lang="en-AU" sz="1200" dirty="0">
                <a:solidFill>
                  <a:srgbClr val="9D00D2"/>
                </a:solidFill>
                <a:latin typeface="Menlo" panose="020B0609030804020204" pitchFamily="49" charset="0"/>
              </a:rPr>
              <a:t>for</a:t>
            </a:r>
            <a:r>
              <a:rPr lang="en-AU" sz="1200" dirty="0">
                <a:solidFill>
                  <a:srgbClr val="1F1F1F"/>
                </a:solidFill>
                <a:latin typeface="Menlo" panose="020B0609030804020204" pitchFamily="49" charset="0"/>
              </a:rPr>
              <a:t> chunk </a:t>
            </a:r>
            <a:r>
              <a:rPr lang="en-AU" sz="1200" dirty="0">
                <a:solidFill>
                  <a:srgbClr val="9D00D2"/>
                </a:solidFill>
                <a:latin typeface="Menlo" panose="020B0609030804020204" pitchFamily="49" charset="0"/>
              </a:rPr>
              <a:t>in</a:t>
            </a:r>
            <a:r>
              <a:rPr lang="en-AU" sz="1200" dirty="0">
                <a:solidFill>
                  <a:srgbClr val="1F1F1F"/>
                </a:solidFill>
                <a:latin typeface="Menlo" panose="020B0609030804020204" pitchFamily="49" charset="0"/>
              </a:rPr>
              <a:t> </a:t>
            </a:r>
            <a:r>
              <a:rPr lang="en-AU" sz="1200" dirty="0" err="1">
                <a:solidFill>
                  <a:srgbClr val="0000FF"/>
                </a:solidFill>
                <a:latin typeface="Menlo" panose="020B0609030804020204" pitchFamily="49" charset="0"/>
              </a:rPr>
              <a:t>self</a:t>
            </a:r>
            <a:r>
              <a:rPr lang="en-AU" sz="1200" dirty="0" err="1">
                <a:solidFill>
                  <a:srgbClr val="1F1F1F"/>
                </a:solidFill>
                <a:latin typeface="Menlo" panose="020B0609030804020204" pitchFamily="49" charset="0"/>
              </a:rPr>
              <a:t>.app</a:t>
            </a:r>
            <a:r>
              <a:rPr lang="en-AU" sz="1200" dirty="0">
                <a:solidFill>
                  <a:srgbClr val="1F1F1F"/>
                </a:solidFill>
                <a:latin typeface="Menlo" panose="020B0609030804020204" pitchFamily="49" charset="0"/>
              </a:rPr>
              <a:t>(environ, </a:t>
            </a:r>
            <a:r>
              <a:rPr lang="en-AU" sz="1200" dirty="0" err="1">
                <a:solidFill>
                  <a:srgbClr val="1F1F1F"/>
                </a:solidFill>
                <a:latin typeface="Menlo" panose="020B0609030804020204" pitchFamily="49" charset="0"/>
              </a:rPr>
              <a:t>start_response</a:t>
            </a:r>
            <a:r>
              <a:rPr lang="en-AU" sz="1200" dirty="0">
                <a:solidFill>
                  <a:srgbClr val="1F1F1F"/>
                </a:solidFill>
                <a:latin typeface="Menlo" panose="020B0609030804020204" pitchFamily="49" charset="0"/>
              </a:rPr>
              <a:t>):</a:t>
            </a:r>
          </a:p>
          <a:p>
            <a:r>
              <a:rPr lang="en-AU" sz="1200" dirty="0">
                <a:solidFill>
                  <a:srgbClr val="1F1F1F"/>
                </a:solidFill>
                <a:latin typeface="Menlo" panose="020B0609030804020204" pitchFamily="49" charset="0"/>
              </a:rPr>
              <a:t>            # Send response</a:t>
            </a:r>
            <a:endParaRPr lang="en-AU" sz="1200" dirty="0">
              <a:solidFill>
                <a:srgbClr val="CACACA"/>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47</a:t>
            </a:fld>
            <a:endParaRPr lang="en-US"/>
          </a:p>
        </p:txBody>
      </p:sp>
    </p:spTree>
    <p:extLst>
      <p:ext uri="{BB962C8B-B14F-4D97-AF65-F5344CB8AC3E}">
        <p14:creationId xmlns:p14="http://schemas.microsoft.com/office/powerpoint/2010/main" val="156751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48</a:t>
            </a:fld>
            <a:endParaRPr lang="en-US"/>
          </a:p>
        </p:txBody>
      </p:sp>
    </p:spTree>
    <p:extLst>
      <p:ext uri="{BB962C8B-B14F-4D97-AF65-F5344CB8AC3E}">
        <p14:creationId xmlns:p14="http://schemas.microsoft.com/office/powerpoint/2010/main" val="997878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Key takeaways</a:t>
            </a:r>
          </a:p>
          <a:p>
            <a:pPr lvl="0"/>
            <a:r>
              <a:rPr lang="en-US" dirty="0"/>
              <a:t>Client for another middleware or your application</a:t>
            </a:r>
          </a:p>
          <a:p>
            <a:pPr lvl="0"/>
            <a:r>
              <a:rPr lang="en-US" dirty="0"/>
              <a:t>Server for an external request or another middleware</a:t>
            </a:r>
          </a:p>
          <a:p>
            <a:pPr lvl="0"/>
            <a:endParaRPr lang="en-US" dirty="0"/>
          </a:p>
          <a:p>
            <a:pPr lvl="0"/>
            <a:r>
              <a:rPr lang="en-US" dirty="0"/>
              <a:t>Migration between application frameworks/versions WSGI or ASGI</a:t>
            </a:r>
          </a:p>
          <a:p>
            <a:pPr lvl="0"/>
            <a:endParaRPr lang="en-GB"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49</a:t>
            </a:fld>
            <a:endParaRPr lang="en-US"/>
          </a:p>
        </p:txBody>
      </p:sp>
    </p:spTree>
    <p:extLst>
      <p:ext uri="{BB962C8B-B14F-4D97-AF65-F5344CB8AC3E}">
        <p14:creationId xmlns:p14="http://schemas.microsoft.com/office/powerpoint/2010/main" val="3939391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have gained insights into the internals of middleware as they apply to WSGI and ASGI applications and go away with a few new neural pathways formed in your brain. Thank you for coming to my talk. I hope you will check out my books and enjoy the rest of your conference!</a:t>
            </a:r>
          </a:p>
        </p:txBody>
      </p:sp>
      <p:sp>
        <p:nvSpPr>
          <p:cNvPr id="4" name="Slide Number Placeholder 3"/>
          <p:cNvSpPr>
            <a:spLocks noGrp="1"/>
          </p:cNvSpPr>
          <p:nvPr>
            <p:ph type="sldNum" sz="quarter" idx="5"/>
          </p:nvPr>
        </p:nvSpPr>
        <p:spPr/>
        <p:txBody>
          <a:bodyPr/>
          <a:lstStyle/>
          <a:p>
            <a:fld id="{E077B1E2-0FF4-C94D-843F-E7F3AC3CC653}" type="slidenum">
              <a:rPr lang="en-US" smtClean="0"/>
              <a:t>51</a:t>
            </a:fld>
            <a:endParaRPr lang="en-US"/>
          </a:p>
        </p:txBody>
      </p:sp>
    </p:spTree>
    <p:extLst>
      <p:ext uri="{BB962C8B-B14F-4D97-AF65-F5344CB8AC3E}">
        <p14:creationId xmlns:p14="http://schemas.microsoft.com/office/powerpoint/2010/main" val="346146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time you have spent in the software world, you may have heard of the term middleware outside of web applications. I remember getting free CDs for BEA </a:t>
            </a:r>
            <a:r>
              <a:rPr lang="en-US" dirty="0" err="1"/>
              <a:t>Weblogic</a:t>
            </a:r>
            <a:r>
              <a:rPr lang="en-US" dirty="0"/>
              <a:t> circa, early 2000s, didn’t do anything with them as far as I recall. The usage of the term can be found in computing as early as 1968. A book on the topic, describes middleware as the “-” in client-server or the –to- in peer-to-peer.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 term middleware is still in use today in that context, such as a product by Oracle, called Oracle Fusion Middleware</a:t>
            </a:r>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4</a:t>
            </a:fld>
            <a:endParaRPr lang="en-US"/>
          </a:p>
        </p:txBody>
      </p:sp>
    </p:spTree>
    <p:extLst>
      <p:ext uri="{BB962C8B-B14F-4D97-AF65-F5344CB8AC3E}">
        <p14:creationId xmlns:p14="http://schemas.microsoft.com/office/powerpoint/2010/main" val="295858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usage of the term in the previous slide is quite far from what we will be discussing today, some key ideas from back then are relevant today I think. Sure, we are not going to talk about hardware today, but there is something that seems quite applicable to be when I discovered that middleware was referred to as “glue”, ”an interface between </a:t>
            </a:r>
            <a:r>
              <a:rPr lang="en-US" dirty="0" err="1"/>
              <a:t>hardward</a:t>
            </a:r>
            <a:r>
              <a:rPr lang="en-US" dirty="0"/>
              <a:t> and software” or “services sitting above the transport layer and below the application environment”.</a:t>
            </a:r>
          </a:p>
        </p:txBody>
      </p:sp>
      <p:sp>
        <p:nvSpPr>
          <p:cNvPr id="4" name="Slide Number Placeholder 3"/>
          <p:cNvSpPr>
            <a:spLocks noGrp="1"/>
          </p:cNvSpPr>
          <p:nvPr>
            <p:ph type="sldNum" sz="quarter" idx="5"/>
          </p:nvPr>
        </p:nvSpPr>
        <p:spPr/>
        <p:txBody>
          <a:bodyPr/>
          <a:lstStyle/>
          <a:p>
            <a:fld id="{E077B1E2-0FF4-C94D-843F-E7F3AC3CC653}" type="slidenum">
              <a:rPr lang="en-US" smtClean="0"/>
              <a:t>5</a:t>
            </a:fld>
            <a:endParaRPr lang="en-US"/>
          </a:p>
        </p:txBody>
      </p:sp>
    </p:spTree>
    <p:extLst>
      <p:ext uri="{BB962C8B-B14F-4D97-AF65-F5344CB8AC3E}">
        <p14:creationId xmlns:p14="http://schemas.microsoft.com/office/powerpoint/2010/main" val="406432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Consider a web application consists of one or more API endpoints or views:</a:t>
            </a:r>
          </a:p>
          <a:p>
            <a:pPr marL="0" indent="0">
              <a:buNone/>
            </a:pPr>
            <a:r>
              <a:rPr lang="en-US" i="1" dirty="0"/>
              <a:t>Middleware is code you write to implement functionality that is common across one or more endpoints or views</a:t>
            </a:r>
          </a:p>
          <a:p>
            <a:pPr>
              <a:buFontTx/>
              <a:buChar char="-"/>
            </a:pPr>
            <a:r>
              <a:rPr lang="en-US" dirty="0"/>
              <a:t>Count of page views</a:t>
            </a:r>
          </a:p>
          <a:p>
            <a:pPr>
              <a:buFontTx/>
              <a:buChar char="-"/>
            </a:pPr>
            <a:r>
              <a:rPr lang="en-US" dirty="0"/>
              <a:t>Error handling</a:t>
            </a:r>
          </a:p>
          <a:p>
            <a:pPr>
              <a:buFontTx/>
              <a:buChar char="-"/>
            </a:pPr>
            <a:r>
              <a:rPr lang="en-US" dirty="0"/>
              <a:t>Caching, and many others</a:t>
            </a:r>
          </a:p>
          <a:p>
            <a:pPr>
              <a:buFontTx/>
              <a:buChar char="-"/>
            </a:pPr>
            <a:endParaRPr lang="en-US" dirty="0"/>
          </a:p>
          <a:p>
            <a:pPr>
              <a:buFontTx/>
              <a:buChar char="-"/>
            </a:pPr>
            <a:r>
              <a:rPr lang="en-US" dirty="0"/>
              <a:t>The WSGI specification ..</a:t>
            </a:r>
          </a:p>
          <a:p>
            <a:pPr>
              <a:buFontTx/>
              <a:buChar char="-"/>
            </a:pPr>
            <a:endParaRPr lang="en-US" dirty="0"/>
          </a:p>
          <a:p>
            <a:pPr>
              <a:buFontTx/>
              <a:buChar char="-"/>
            </a:pPr>
            <a:r>
              <a:rPr lang="en-US" dirty="0"/>
              <a:t>This leads us to our second topic of the talk, middleware for WSGI applications.</a:t>
            </a:r>
          </a:p>
          <a:p>
            <a:pPr marL="0" indent="0">
              <a:buNone/>
            </a:pPr>
            <a:endParaRPr lang="en-US" dirty="0"/>
          </a:p>
          <a:p>
            <a:pPr marL="0" indent="0">
              <a:buNone/>
            </a:pPr>
            <a:endParaRPr lang="en-US" dirty="0"/>
          </a:p>
          <a:p>
            <a:endParaRPr lang="en-US" dirty="0"/>
          </a:p>
          <a:p>
            <a:pPr marL="0" indent="0">
              <a:buNone/>
            </a:pPr>
            <a:endParaRPr lang="en-US" u="sng" dirty="0"/>
          </a:p>
          <a:p>
            <a:endParaRPr lang="en-US" dirty="0"/>
          </a:p>
        </p:txBody>
      </p:sp>
      <p:sp>
        <p:nvSpPr>
          <p:cNvPr id="4" name="Slide Number Placeholder 3"/>
          <p:cNvSpPr>
            <a:spLocks noGrp="1"/>
          </p:cNvSpPr>
          <p:nvPr>
            <p:ph type="sldNum" sz="quarter" idx="5"/>
          </p:nvPr>
        </p:nvSpPr>
        <p:spPr/>
        <p:txBody>
          <a:bodyPr/>
          <a:lstStyle/>
          <a:p>
            <a:fld id="{E077B1E2-0FF4-C94D-843F-E7F3AC3CC653}" type="slidenum">
              <a:rPr lang="en-US" smtClean="0"/>
              <a:t>6</a:t>
            </a:fld>
            <a:endParaRPr lang="en-US"/>
          </a:p>
        </p:txBody>
      </p:sp>
    </p:spTree>
    <p:extLst>
      <p:ext uri="{BB962C8B-B14F-4D97-AF65-F5344CB8AC3E}">
        <p14:creationId xmlns:p14="http://schemas.microsoft.com/office/powerpoint/2010/main" val="167653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Flask application. Here I create a Blueprint, and then define a route. Of course, I have </a:t>
            </a:r>
            <a:r>
              <a:rPr lang="en-US" dirty="0" err="1"/>
              <a:t>omittied</a:t>
            </a:r>
            <a:r>
              <a:rPr lang="en-US" dirty="0"/>
              <a:t> a lot of the code that’s not relevant here. Simple. We will refer to the index() function as the view function, the one handling the application requests.</a:t>
            </a:r>
          </a:p>
        </p:txBody>
      </p:sp>
      <p:sp>
        <p:nvSpPr>
          <p:cNvPr id="4" name="Slide Number Placeholder 3"/>
          <p:cNvSpPr>
            <a:spLocks noGrp="1"/>
          </p:cNvSpPr>
          <p:nvPr>
            <p:ph type="sldNum" sz="quarter" idx="5"/>
          </p:nvPr>
        </p:nvSpPr>
        <p:spPr/>
        <p:txBody>
          <a:bodyPr/>
          <a:lstStyle/>
          <a:p>
            <a:fld id="{E077B1E2-0FF4-C94D-843F-E7F3AC3CC653}" type="slidenum">
              <a:rPr lang="en-US" smtClean="0"/>
              <a:t>8</a:t>
            </a:fld>
            <a:endParaRPr lang="en-US"/>
          </a:p>
        </p:txBody>
      </p:sp>
    </p:spTree>
    <p:extLst>
      <p:ext uri="{BB962C8B-B14F-4D97-AF65-F5344CB8AC3E}">
        <p14:creationId xmlns:p14="http://schemas.microsoft.com/office/powerpoint/2010/main" val="157644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we define middleware for a Flask application, using the </a:t>
            </a:r>
            <a:r>
              <a:rPr lang="en-US" dirty="0" err="1"/>
              <a:t>before_request</a:t>
            </a:r>
            <a:r>
              <a:rPr lang="en-US" dirty="0"/>
              <a:t> and </a:t>
            </a:r>
            <a:r>
              <a:rPr lang="en-US" dirty="0" err="1"/>
              <a:t>after_request</a:t>
            </a:r>
            <a:r>
              <a:rPr lang="en-US" dirty="0"/>
              <a:t> decorators. When a function is decorated with the </a:t>
            </a:r>
            <a:r>
              <a:rPr lang="en-US" dirty="0" err="1"/>
              <a:t>before_request</a:t>
            </a:r>
            <a:r>
              <a:rPr lang="en-US" dirty="0"/>
              <a:t> decorator, it is called before a request is processed by the view function if one is defined. The </a:t>
            </a:r>
            <a:r>
              <a:rPr lang="en-US" dirty="0" err="1"/>
              <a:t>after_request</a:t>
            </a:r>
            <a:r>
              <a:rPr lang="en-US" dirty="0"/>
              <a:t> function is called after the request has been processed by the view function.</a:t>
            </a:r>
          </a:p>
          <a:p>
            <a:endParaRPr lang="en-US" dirty="0"/>
          </a:p>
          <a:p>
            <a:r>
              <a:rPr lang="en-US" dirty="0"/>
              <a:t>The same applies to non-Blueprint applications, by the way in case you are wondering. </a:t>
            </a:r>
          </a:p>
        </p:txBody>
      </p:sp>
      <p:sp>
        <p:nvSpPr>
          <p:cNvPr id="4" name="Slide Number Placeholder 3"/>
          <p:cNvSpPr>
            <a:spLocks noGrp="1"/>
          </p:cNvSpPr>
          <p:nvPr>
            <p:ph type="sldNum" sz="quarter" idx="5"/>
          </p:nvPr>
        </p:nvSpPr>
        <p:spPr/>
        <p:txBody>
          <a:bodyPr/>
          <a:lstStyle/>
          <a:p>
            <a:fld id="{E077B1E2-0FF4-C94D-843F-E7F3AC3CC653}" type="slidenum">
              <a:rPr lang="en-US" smtClean="0"/>
              <a:t>9</a:t>
            </a:fld>
            <a:endParaRPr lang="en-US"/>
          </a:p>
        </p:txBody>
      </p:sp>
    </p:spTree>
    <p:extLst>
      <p:ext uri="{BB962C8B-B14F-4D97-AF65-F5344CB8AC3E}">
        <p14:creationId xmlns:p14="http://schemas.microsoft.com/office/powerpoint/2010/main" val="143100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ordering specified middleware is significant. For Flask, the middleware defined via </a:t>
            </a:r>
            <a:r>
              <a:rPr lang="en-US" dirty="0" err="1"/>
              <a:t>before_request</a:t>
            </a:r>
            <a:r>
              <a:rPr lang="en-US" dirty="0"/>
              <a:t> are called in order. The middleware defined via </a:t>
            </a:r>
            <a:r>
              <a:rPr lang="en-US" dirty="0" err="1"/>
              <a:t>after_request</a:t>
            </a:r>
            <a:r>
              <a:rPr lang="en-US" dirty="0"/>
              <a:t> are called in </a:t>
            </a:r>
            <a:r>
              <a:rPr lang="en-US" dirty="0" err="1"/>
              <a:t>reverse_order</a:t>
            </a:r>
            <a:r>
              <a:rPr lang="en-US" dirty="0"/>
              <a:t>. </a:t>
            </a:r>
          </a:p>
        </p:txBody>
      </p:sp>
      <p:sp>
        <p:nvSpPr>
          <p:cNvPr id="4" name="Slide Number Placeholder 3"/>
          <p:cNvSpPr>
            <a:spLocks noGrp="1"/>
          </p:cNvSpPr>
          <p:nvPr>
            <p:ph type="sldNum" sz="quarter" idx="5"/>
          </p:nvPr>
        </p:nvSpPr>
        <p:spPr/>
        <p:txBody>
          <a:bodyPr/>
          <a:lstStyle/>
          <a:p>
            <a:fld id="{E077B1E2-0FF4-C94D-843F-E7F3AC3CC653}" type="slidenum">
              <a:rPr lang="en-US" smtClean="0"/>
              <a:t>11</a:t>
            </a:fld>
            <a:endParaRPr lang="en-US"/>
          </a:p>
        </p:txBody>
      </p:sp>
    </p:spTree>
    <p:extLst>
      <p:ext uri="{BB962C8B-B14F-4D97-AF65-F5344CB8AC3E}">
        <p14:creationId xmlns:p14="http://schemas.microsoft.com/office/powerpoint/2010/main" val="167257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F052-30CA-A63B-A000-5B7A49017C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2FF062-0879-4FE6-E9E8-F66B37A13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9099823-D02E-8278-89C7-C1D931CC25FB}"/>
              </a:ext>
            </a:extLst>
          </p:cNvPr>
          <p:cNvSpPr>
            <a:spLocks noGrp="1"/>
          </p:cNvSpPr>
          <p:nvPr>
            <p:ph type="dt" sz="half" idx="10"/>
          </p:nvPr>
        </p:nvSpPr>
        <p:spPr/>
        <p:txBody>
          <a:bodyPr/>
          <a:lstStyle/>
          <a:p>
            <a:fld id="{C14EEEA5-080C-9A47-BD96-A88F345E17FA}" type="datetime1">
              <a:rPr lang="en-AU" smtClean="0"/>
              <a:t>29/4/2022</a:t>
            </a:fld>
            <a:endParaRPr lang="en-US" dirty="0"/>
          </a:p>
        </p:txBody>
      </p:sp>
      <p:sp>
        <p:nvSpPr>
          <p:cNvPr id="5" name="Footer Placeholder 4">
            <a:extLst>
              <a:ext uri="{FF2B5EF4-FFF2-40B4-BE49-F238E27FC236}">
                <a16:creationId xmlns:a16="http://schemas.microsoft.com/office/drawing/2014/main" id="{35749327-73C3-6B86-9A8E-135821BCB8F5}"/>
              </a:ext>
            </a:extLst>
          </p:cNvPr>
          <p:cNvSpPr>
            <a:spLocks noGrp="1"/>
          </p:cNvSpPr>
          <p:nvPr>
            <p:ph type="ftr" sz="quarter" idx="11"/>
          </p:nvPr>
        </p:nvSpPr>
        <p:spPr/>
        <p:txBody>
          <a:bodyPr/>
          <a:lstStyle/>
          <a:p>
            <a:r>
              <a:rPr lang="en-US"/>
              <a:t>Shared Functionality using Middleware - PyCon US 2022</a:t>
            </a:r>
            <a:endParaRPr lang="en-US" dirty="0"/>
          </a:p>
        </p:txBody>
      </p:sp>
      <p:sp>
        <p:nvSpPr>
          <p:cNvPr id="6" name="Slide Number Placeholder 5">
            <a:extLst>
              <a:ext uri="{FF2B5EF4-FFF2-40B4-BE49-F238E27FC236}">
                <a16:creationId xmlns:a16="http://schemas.microsoft.com/office/drawing/2014/main" id="{395E6C3E-1CA1-D667-BC85-67D18CB2DC64}"/>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224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FFFD-D5B5-70E9-B25D-9A16C5402F1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5D3FBC-D3AB-0430-919D-9E819096A3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76233C-D71F-0DAC-1459-30F7B465FAFA}"/>
              </a:ext>
            </a:extLst>
          </p:cNvPr>
          <p:cNvSpPr>
            <a:spLocks noGrp="1"/>
          </p:cNvSpPr>
          <p:nvPr>
            <p:ph type="dt" sz="half" idx="10"/>
          </p:nvPr>
        </p:nvSpPr>
        <p:spPr/>
        <p:txBody>
          <a:bodyPr/>
          <a:lstStyle/>
          <a:p>
            <a:fld id="{904E2AE7-C07E-C141-A72A-A9A1CCFDD00C}" type="datetime1">
              <a:rPr lang="en-AU" smtClean="0"/>
              <a:t>29/4/2022</a:t>
            </a:fld>
            <a:endParaRPr lang="en-US"/>
          </a:p>
        </p:txBody>
      </p:sp>
      <p:sp>
        <p:nvSpPr>
          <p:cNvPr id="5" name="Footer Placeholder 4">
            <a:extLst>
              <a:ext uri="{FF2B5EF4-FFF2-40B4-BE49-F238E27FC236}">
                <a16:creationId xmlns:a16="http://schemas.microsoft.com/office/drawing/2014/main" id="{157A737D-FA10-B13C-30D0-2884CE2DCE04}"/>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4694B2EF-470D-2A0A-DCD0-24B04527EF7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42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F3ED7-772C-AB52-CB17-E9F83D7FCB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AEE94B-0F7C-3EB9-640F-81C5CBBF48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73CD2-09D4-6598-BAEE-E4A4E45E8854}"/>
              </a:ext>
            </a:extLst>
          </p:cNvPr>
          <p:cNvSpPr>
            <a:spLocks noGrp="1"/>
          </p:cNvSpPr>
          <p:nvPr>
            <p:ph type="dt" sz="half" idx="10"/>
          </p:nvPr>
        </p:nvSpPr>
        <p:spPr/>
        <p:txBody>
          <a:bodyPr/>
          <a:lstStyle/>
          <a:p>
            <a:fld id="{BB829494-13F2-C143-ACD8-75A519AE51F9}" type="datetime1">
              <a:rPr lang="en-AU" smtClean="0"/>
              <a:t>29/4/2022</a:t>
            </a:fld>
            <a:endParaRPr lang="en-US"/>
          </a:p>
        </p:txBody>
      </p:sp>
      <p:sp>
        <p:nvSpPr>
          <p:cNvPr id="5" name="Footer Placeholder 4">
            <a:extLst>
              <a:ext uri="{FF2B5EF4-FFF2-40B4-BE49-F238E27FC236}">
                <a16:creationId xmlns:a16="http://schemas.microsoft.com/office/drawing/2014/main" id="{76F79A1D-6DA0-47E3-AE1E-1F11F7BD5253}"/>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9CDEADF-DFCD-3E28-60F7-BBB790FC2A5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462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99C-FB43-8AB3-A54C-1B4A6ACBC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CE7DB0-FE6E-C063-E285-59DA1C2F30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8D5BA4-046E-44D5-0E8C-4404E428C09E}"/>
              </a:ext>
            </a:extLst>
          </p:cNvPr>
          <p:cNvSpPr>
            <a:spLocks noGrp="1"/>
          </p:cNvSpPr>
          <p:nvPr>
            <p:ph type="dt" sz="half" idx="10"/>
          </p:nvPr>
        </p:nvSpPr>
        <p:spPr/>
        <p:txBody>
          <a:bodyPr/>
          <a:lstStyle/>
          <a:p>
            <a:fld id="{A65733DF-CE5F-AD41-ABD8-D172C5461F8E}" type="datetime1">
              <a:rPr lang="en-AU" smtClean="0"/>
              <a:t>29/4/2022</a:t>
            </a:fld>
            <a:endParaRPr lang="en-US"/>
          </a:p>
        </p:txBody>
      </p:sp>
      <p:sp>
        <p:nvSpPr>
          <p:cNvPr id="5" name="Footer Placeholder 4">
            <a:extLst>
              <a:ext uri="{FF2B5EF4-FFF2-40B4-BE49-F238E27FC236}">
                <a16:creationId xmlns:a16="http://schemas.microsoft.com/office/drawing/2014/main" id="{1909E51F-8BAC-B195-8130-FC8CE4580A2C}"/>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BB2BAB4-1298-2392-6346-04996F73E5A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5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245C-79EA-C012-5F05-516ECA097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2519B1-5BE0-AE9D-374F-73539069A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B8DBAD-5BE6-6302-F2AA-962FE131CCF2}"/>
              </a:ext>
            </a:extLst>
          </p:cNvPr>
          <p:cNvSpPr>
            <a:spLocks noGrp="1"/>
          </p:cNvSpPr>
          <p:nvPr>
            <p:ph type="dt" sz="half" idx="10"/>
          </p:nvPr>
        </p:nvSpPr>
        <p:spPr/>
        <p:txBody>
          <a:bodyPr/>
          <a:lstStyle/>
          <a:p>
            <a:fld id="{794837C6-42D8-CD41-80AB-43FC08CC2276}" type="datetime1">
              <a:rPr lang="en-AU" smtClean="0"/>
              <a:t>29/4/2022</a:t>
            </a:fld>
            <a:endParaRPr lang="en-US"/>
          </a:p>
        </p:txBody>
      </p:sp>
      <p:sp>
        <p:nvSpPr>
          <p:cNvPr id="5" name="Footer Placeholder 4">
            <a:extLst>
              <a:ext uri="{FF2B5EF4-FFF2-40B4-BE49-F238E27FC236}">
                <a16:creationId xmlns:a16="http://schemas.microsoft.com/office/drawing/2014/main" id="{12B6C3D7-1AA2-1DB7-F635-CE03C2DD362F}"/>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83A582FA-62B5-B306-0624-C270FF68741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8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EB3-56BA-74CD-4287-0D8928C33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BF50E5-4A8A-D849-5F44-BD9E7D5BD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4C3174-E694-E295-975D-3EFB767237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3EED8C-BC9D-89C6-85DA-F8301D5A44CE}"/>
              </a:ext>
            </a:extLst>
          </p:cNvPr>
          <p:cNvSpPr>
            <a:spLocks noGrp="1"/>
          </p:cNvSpPr>
          <p:nvPr>
            <p:ph type="dt" sz="half" idx="10"/>
          </p:nvPr>
        </p:nvSpPr>
        <p:spPr/>
        <p:txBody>
          <a:bodyPr/>
          <a:lstStyle/>
          <a:p>
            <a:fld id="{A5B6C628-D209-524B-9A80-9AC2D640FEB3}" type="datetime1">
              <a:rPr lang="en-AU" smtClean="0"/>
              <a:t>29/4/2022</a:t>
            </a:fld>
            <a:endParaRPr lang="en-US"/>
          </a:p>
        </p:txBody>
      </p:sp>
      <p:sp>
        <p:nvSpPr>
          <p:cNvPr id="6" name="Footer Placeholder 5">
            <a:extLst>
              <a:ext uri="{FF2B5EF4-FFF2-40B4-BE49-F238E27FC236}">
                <a16:creationId xmlns:a16="http://schemas.microsoft.com/office/drawing/2014/main" id="{03BF65E4-D280-A810-5DC6-8CED28EF2328}"/>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6A302FD5-8A12-35FF-CFD4-7D952FA26C8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168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BB7-437F-C84A-78E4-3602A6E847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821A1B-2351-3257-C6D4-AF435527B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8928EF-DD19-1435-DF61-CF1C8CB02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F646FCB-492B-16F7-E4F2-B7D6BA472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F5EE28-6353-CF39-DF67-FC442A1D2E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EC9B14-5790-F3AD-4F95-D9D174F4EF34}"/>
              </a:ext>
            </a:extLst>
          </p:cNvPr>
          <p:cNvSpPr>
            <a:spLocks noGrp="1"/>
          </p:cNvSpPr>
          <p:nvPr>
            <p:ph type="dt" sz="half" idx="10"/>
          </p:nvPr>
        </p:nvSpPr>
        <p:spPr/>
        <p:txBody>
          <a:bodyPr/>
          <a:lstStyle/>
          <a:p>
            <a:fld id="{C48C75F5-6A72-B04F-A51D-32A9343507E3}" type="datetime1">
              <a:rPr lang="en-AU" smtClean="0"/>
              <a:t>29/4/2022</a:t>
            </a:fld>
            <a:endParaRPr lang="en-US"/>
          </a:p>
        </p:txBody>
      </p:sp>
      <p:sp>
        <p:nvSpPr>
          <p:cNvPr id="8" name="Footer Placeholder 7">
            <a:extLst>
              <a:ext uri="{FF2B5EF4-FFF2-40B4-BE49-F238E27FC236}">
                <a16:creationId xmlns:a16="http://schemas.microsoft.com/office/drawing/2014/main" id="{DED9E297-267B-F63D-0D64-91F47CF9B16C}"/>
              </a:ext>
            </a:extLst>
          </p:cNvPr>
          <p:cNvSpPr>
            <a:spLocks noGrp="1"/>
          </p:cNvSpPr>
          <p:nvPr>
            <p:ph type="ftr" sz="quarter" idx="11"/>
          </p:nvPr>
        </p:nvSpPr>
        <p:spPr/>
        <p:txBody>
          <a:bodyPr/>
          <a:lstStyle/>
          <a:p>
            <a:r>
              <a:rPr lang="en-US"/>
              <a:t>Shared Functionality using Middleware - PyCon US 2022</a:t>
            </a:r>
          </a:p>
        </p:txBody>
      </p:sp>
      <p:sp>
        <p:nvSpPr>
          <p:cNvPr id="9" name="Slide Number Placeholder 8">
            <a:extLst>
              <a:ext uri="{FF2B5EF4-FFF2-40B4-BE49-F238E27FC236}">
                <a16:creationId xmlns:a16="http://schemas.microsoft.com/office/drawing/2014/main" id="{17952F3C-A7D6-C138-3EE9-4EF2AF1606B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732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3E4-8BAE-F90D-0A01-C10C127C4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95EB07-3DCA-E72F-B1BD-1FF825FD5BAC}"/>
              </a:ext>
            </a:extLst>
          </p:cNvPr>
          <p:cNvSpPr>
            <a:spLocks noGrp="1"/>
          </p:cNvSpPr>
          <p:nvPr>
            <p:ph type="dt" sz="half" idx="10"/>
          </p:nvPr>
        </p:nvSpPr>
        <p:spPr/>
        <p:txBody>
          <a:bodyPr/>
          <a:lstStyle/>
          <a:p>
            <a:fld id="{C2CC750B-C625-7646-8628-AD815E1B68F2}" type="datetime1">
              <a:rPr lang="en-AU" smtClean="0"/>
              <a:t>29/4/2022</a:t>
            </a:fld>
            <a:endParaRPr lang="en-US"/>
          </a:p>
        </p:txBody>
      </p:sp>
      <p:sp>
        <p:nvSpPr>
          <p:cNvPr id="4" name="Footer Placeholder 3">
            <a:extLst>
              <a:ext uri="{FF2B5EF4-FFF2-40B4-BE49-F238E27FC236}">
                <a16:creationId xmlns:a16="http://schemas.microsoft.com/office/drawing/2014/main" id="{595E12CA-AFEF-15FC-D513-396E81ADB648}"/>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D9D9AAC4-C72E-B1F1-2400-B78598FF486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1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3DAC2-17A6-BDF7-8BE8-E848FF95A72D}"/>
              </a:ext>
            </a:extLst>
          </p:cNvPr>
          <p:cNvSpPr>
            <a:spLocks noGrp="1"/>
          </p:cNvSpPr>
          <p:nvPr>
            <p:ph type="dt" sz="half" idx="10"/>
          </p:nvPr>
        </p:nvSpPr>
        <p:spPr/>
        <p:txBody>
          <a:bodyPr/>
          <a:lstStyle/>
          <a:p>
            <a:fld id="{08AC20A4-5EDA-C142-8B87-330B1BDE93E1}" type="datetime1">
              <a:rPr lang="en-AU" smtClean="0"/>
              <a:t>29/4/2022</a:t>
            </a:fld>
            <a:endParaRPr lang="en-US"/>
          </a:p>
        </p:txBody>
      </p:sp>
      <p:sp>
        <p:nvSpPr>
          <p:cNvPr id="3" name="Footer Placeholder 2">
            <a:extLst>
              <a:ext uri="{FF2B5EF4-FFF2-40B4-BE49-F238E27FC236}">
                <a16:creationId xmlns:a16="http://schemas.microsoft.com/office/drawing/2014/main" id="{72F2E078-A68A-BBF7-F509-6F07D60F8D7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306356D-4229-8F64-BA67-9685CBCB17B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8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F15-E2AF-BF5A-9790-D9C2AD972B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C95E8B-8CD1-9E17-FF65-7FCBD337B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958F87-AC7B-4A0E-4C0B-2BA8E4BE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C07CF8-A909-CCDF-C931-660A75C1A431}"/>
              </a:ext>
            </a:extLst>
          </p:cNvPr>
          <p:cNvSpPr>
            <a:spLocks noGrp="1"/>
          </p:cNvSpPr>
          <p:nvPr>
            <p:ph type="dt" sz="half" idx="10"/>
          </p:nvPr>
        </p:nvSpPr>
        <p:spPr/>
        <p:txBody>
          <a:bodyPr/>
          <a:lstStyle/>
          <a:p>
            <a:fld id="{672B7D68-30D6-A143-8DF7-1EB046CFB807}" type="datetime1">
              <a:rPr lang="en-AU" smtClean="0"/>
              <a:t>29/4/2022</a:t>
            </a:fld>
            <a:endParaRPr lang="en-US"/>
          </a:p>
        </p:txBody>
      </p:sp>
      <p:sp>
        <p:nvSpPr>
          <p:cNvPr id="6" name="Footer Placeholder 5">
            <a:extLst>
              <a:ext uri="{FF2B5EF4-FFF2-40B4-BE49-F238E27FC236}">
                <a16:creationId xmlns:a16="http://schemas.microsoft.com/office/drawing/2014/main" id="{AF189CAF-87CC-AB91-292B-E6B15D38B785}"/>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BC7E0D04-206F-1C92-F43B-22238327AEB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207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56EF-FF56-04B7-961F-DE1A6544F4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AB6CEE-EA41-CF85-F906-E9FF6235F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E2C44-DFEC-565A-A369-324D1B51C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9C0182-1205-386E-557F-3768D48EDC47}"/>
              </a:ext>
            </a:extLst>
          </p:cNvPr>
          <p:cNvSpPr>
            <a:spLocks noGrp="1"/>
          </p:cNvSpPr>
          <p:nvPr>
            <p:ph type="dt" sz="half" idx="10"/>
          </p:nvPr>
        </p:nvSpPr>
        <p:spPr/>
        <p:txBody>
          <a:bodyPr/>
          <a:lstStyle/>
          <a:p>
            <a:fld id="{27AA5817-BD0C-1544-8520-4827E7836835}" type="datetime1">
              <a:rPr lang="en-AU" smtClean="0"/>
              <a:t>29/4/2022</a:t>
            </a:fld>
            <a:endParaRPr lang="en-US"/>
          </a:p>
        </p:txBody>
      </p:sp>
      <p:sp>
        <p:nvSpPr>
          <p:cNvPr id="6" name="Footer Placeholder 5">
            <a:extLst>
              <a:ext uri="{FF2B5EF4-FFF2-40B4-BE49-F238E27FC236}">
                <a16:creationId xmlns:a16="http://schemas.microsoft.com/office/drawing/2014/main" id="{FAC4BEB3-293B-E9A2-1ECA-7CE2B2533AB6}"/>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22055674-0630-8918-F9BB-8DFB24455B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0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E9173-F4DA-279F-FFF8-2BF756226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80923E-0B06-F464-2D75-BCE4FC06A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F0C98E-D9DF-9268-05F8-CF5E33D8A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3160C-C016-3A49-B829-F4B465EA690F}" type="datetime1">
              <a:rPr lang="en-AU" smtClean="0"/>
              <a:t>29/4/2022</a:t>
            </a:fld>
            <a:endParaRPr lang="en-US"/>
          </a:p>
        </p:txBody>
      </p:sp>
      <p:sp>
        <p:nvSpPr>
          <p:cNvPr id="5" name="Footer Placeholder 4">
            <a:extLst>
              <a:ext uri="{FF2B5EF4-FFF2-40B4-BE49-F238E27FC236}">
                <a16:creationId xmlns:a16="http://schemas.microsoft.com/office/drawing/2014/main" id="{ACD9482F-D993-75A2-4818-AAB9B1CF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C91F12FF-70C1-FD98-A748-85D4228AD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474643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chorand.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docs.djangoproject.com/en/4.0/ref/middle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opentelemetry-python-contrib.readthedocs.io/en/latest/instrumentation/wsgi/wsgi.html"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chorand.me/talk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chorand.me/" TargetMode="External"/><Relationship Id="rId7"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doingmathwithpython.github.io/" TargetMode="External"/><Relationship Id="rId5" Type="http://schemas.openxmlformats.org/officeDocument/2006/relationships/hyperlink" Target="https://practicalgobook.net/" TargetMode="External"/><Relationship Id="rId4" Type="http://schemas.openxmlformats.org/officeDocument/2006/relationships/hyperlink" Target="mailto:mail@echorand.m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2E1B-AD96-8546-B3EC-D8EA44074EA5}"/>
              </a:ext>
            </a:extLst>
          </p:cNvPr>
          <p:cNvSpPr>
            <a:spLocks noGrp="1"/>
          </p:cNvSpPr>
          <p:nvPr>
            <p:ph type="ctrTitle"/>
          </p:nvPr>
        </p:nvSpPr>
        <p:spPr>
          <a:xfrm>
            <a:off x="489098" y="1106034"/>
            <a:ext cx="5019074" cy="3204134"/>
          </a:xfrm>
        </p:spPr>
        <p:txBody>
          <a:bodyPr vert="horz" lIns="91440" tIns="45720" rIns="91440" bIns="45720" rtlCol="0" anchor="b">
            <a:normAutofit fontScale="90000"/>
          </a:bodyPr>
          <a:lstStyle/>
          <a:p>
            <a:r>
              <a:rPr lang="en-US" sz="5400" dirty="0"/>
              <a:t>Implementing Shared Functionality using Middleware</a:t>
            </a:r>
          </a:p>
        </p:txBody>
      </p:sp>
      <p:sp>
        <p:nvSpPr>
          <p:cNvPr id="3" name="Subtitle 2">
            <a:extLst>
              <a:ext uri="{FF2B5EF4-FFF2-40B4-BE49-F238E27FC236}">
                <a16:creationId xmlns:a16="http://schemas.microsoft.com/office/drawing/2014/main" id="{F5861C5F-E4A4-8B4F-901A-F185EAFFBE57}"/>
              </a:ext>
            </a:extLst>
          </p:cNvPr>
          <p:cNvSpPr>
            <a:spLocks noGrp="1"/>
          </p:cNvSpPr>
          <p:nvPr>
            <p:ph type="subTitle" idx="1"/>
          </p:nvPr>
        </p:nvSpPr>
        <p:spPr>
          <a:xfrm>
            <a:off x="494124" y="4872922"/>
            <a:ext cx="5013698" cy="1208141"/>
          </a:xfrm>
        </p:spPr>
        <p:txBody>
          <a:bodyPr vert="horz" lIns="91440" tIns="45720" rIns="91440" bIns="45720" rtlCol="0">
            <a:normAutofit/>
          </a:bodyPr>
          <a:lstStyle/>
          <a:p>
            <a:r>
              <a:rPr lang="en-US" dirty="0"/>
              <a:t>In your WSGI and ASGI applications</a:t>
            </a:r>
          </a:p>
        </p:txBody>
      </p:sp>
      <p:pic>
        <p:nvPicPr>
          <p:cNvPr id="7" name="Picture 6" descr="PyCON US 2022 Logo">
            <a:extLst>
              <a:ext uri="{FF2B5EF4-FFF2-40B4-BE49-F238E27FC236}">
                <a16:creationId xmlns:a16="http://schemas.microsoft.com/office/drawing/2014/main" id="{1D7FA57B-636B-69F1-DF24-05CF67B1A2A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94071" y="4115521"/>
            <a:ext cx="4708833" cy="1612775"/>
          </a:xfrm>
          <a:prstGeom prst="rect">
            <a:avLst/>
          </a:prstGeom>
        </p:spPr>
      </p:pic>
      <p:sp>
        <p:nvSpPr>
          <p:cNvPr id="5" name="TextBox 4">
            <a:extLst>
              <a:ext uri="{FF2B5EF4-FFF2-40B4-BE49-F238E27FC236}">
                <a16:creationId xmlns:a16="http://schemas.microsoft.com/office/drawing/2014/main" id="{BB74AC48-6A66-0840-91E9-56212A3EF951}"/>
              </a:ext>
            </a:extLst>
          </p:cNvPr>
          <p:cNvSpPr txBox="1"/>
          <p:nvPr/>
        </p:nvSpPr>
        <p:spPr>
          <a:xfrm>
            <a:off x="7091989" y="1846976"/>
            <a:ext cx="4343390" cy="1723549"/>
          </a:xfrm>
          <a:prstGeom prst="rect">
            <a:avLst/>
          </a:prstGeom>
          <a:noFill/>
        </p:spPr>
        <p:txBody>
          <a:bodyPr wrap="square" rtlCol="0">
            <a:spAutoFit/>
          </a:bodyPr>
          <a:lstStyle/>
          <a:p>
            <a:pPr>
              <a:spcAft>
                <a:spcPts val="600"/>
              </a:spcAft>
            </a:pPr>
            <a:r>
              <a:rPr lang="en-US" sz="3200" dirty="0"/>
              <a:t>Amit Saha</a:t>
            </a:r>
          </a:p>
          <a:p>
            <a:pPr>
              <a:spcAft>
                <a:spcPts val="600"/>
              </a:spcAft>
            </a:pPr>
            <a:endParaRPr lang="en-US" sz="3200" dirty="0"/>
          </a:p>
          <a:p>
            <a:pPr>
              <a:spcAft>
                <a:spcPts val="600"/>
              </a:spcAft>
            </a:pPr>
            <a:r>
              <a:rPr lang="en-US" sz="3200" dirty="0">
                <a:hlinkClick r:id="rId4"/>
              </a:rPr>
              <a:t>https://echorand.me</a:t>
            </a:r>
            <a:r>
              <a:rPr lang="en-US" sz="3200" dirty="0"/>
              <a:t> </a:t>
            </a:r>
          </a:p>
        </p:txBody>
      </p:sp>
    </p:spTree>
    <p:extLst>
      <p:ext uri="{BB962C8B-B14F-4D97-AF65-F5344CB8AC3E}">
        <p14:creationId xmlns:p14="http://schemas.microsoft.com/office/powerpoint/2010/main" val="30734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02819" y="128980"/>
            <a:ext cx="9318698" cy="1170432"/>
          </a:xfrm>
        </p:spPr>
        <p:txBody>
          <a:bodyPr anchor="b">
            <a:normAutofit/>
          </a:bodyPr>
          <a:lstStyle/>
          <a:p>
            <a:r>
              <a:rPr lang="en-US" sz="3400" dirty="0"/>
              <a:t>(Optional) Before and After request functions </a:t>
            </a:r>
          </a:p>
        </p:txBody>
      </p:sp>
      <p:sp>
        <p:nvSpPr>
          <p:cNvPr id="4" name="Content Placeholder 3">
            <a:extLst>
              <a:ext uri="{FF2B5EF4-FFF2-40B4-BE49-F238E27FC236}">
                <a16:creationId xmlns:a16="http://schemas.microsoft.com/office/drawing/2014/main" id="{CB576858-8274-CE40-AF7B-20BB08B942F0}"/>
              </a:ext>
            </a:extLst>
          </p:cNvPr>
          <p:cNvSpPr>
            <a:spLocks noGrp="1"/>
          </p:cNvSpPr>
          <p:nvPr>
            <p:ph idx="1"/>
          </p:nvPr>
        </p:nvSpPr>
        <p:spPr>
          <a:xfrm>
            <a:off x="2478505" y="1766953"/>
            <a:ext cx="7134727" cy="3791635"/>
          </a:xfrm>
        </p:spPr>
        <p:txBody>
          <a:bodyPr>
            <a:normAutofit fontScale="92500" lnSpcReduction="10000"/>
          </a:bodyPr>
          <a:lstStyle/>
          <a:p>
            <a:r>
              <a:rPr lang="en-US" sz="2400" dirty="0" err="1">
                <a:latin typeface="Monaco" pitchFamily="2" charset="77"/>
              </a:rPr>
              <a:t>wsgi_app</a:t>
            </a:r>
            <a:r>
              <a:rPr lang="en-US" sz="2400" dirty="0">
                <a:latin typeface="Monaco" pitchFamily="2" charset="77"/>
              </a:rPr>
              <a:t>()</a:t>
            </a:r>
          </a:p>
          <a:p>
            <a:pPr lvl="1"/>
            <a:r>
              <a:rPr lang="en-US" dirty="0" err="1">
                <a:latin typeface="Monaco" pitchFamily="2" charset="77"/>
              </a:rPr>
              <a:t>full_dispatch_request</a:t>
            </a:r>
            <a:r>
              <a:rPr lang="en-US" dirty="0">
                <a:latin typeface="Monaco" pitchFamily="2" charset="77"/>
              </a:rPr>
              <a:t>()</a:t>
            </a:r>
          </a:p>
          <a:p>
            <a:pPr lvl="2"/>
            <a:r>
              <a:rPr lang="en-US" sz="2400" dirty="0" err="1">
                <a:latin typeface="Monaco" pitchFamily="2" charset="77"/>
              </a:rPr>
              <a:t>preprocess_request</a:t>
            </a:r>
            <a:endParaRPr lang="en-US" sz="2400" dirty="0">
              <a:latin typeface="Monaco" pitchFamily="2" charset="77"/>
            </a:endParaRPr>
          </a:p>
          <a:p>
            <a:pPr lvl="3"/>
            <a:r>
              <a:rPr lang="en-US" sz="2400" dirty="0" err="1">
                <a:latin typeface="Monaco" pitchFamily="2" charset="77"/>
              </a:rPr>
              <a:t>before_request_funcs</a:t>
            </a:r>
            <a:endParaRPr lang="en-US" sz="2400" dirty="0">
              <a:latin typeface="Monaco" pitchFamily="2" charset="77"/>
            </a:endParaRPr>
          </a:p>
          <a:p>
            <a:pPr lvl="2"/>
            <a:r>
              <a:rPr lang="en-US" sz="2400" dirty="0">
                <a:latin typeface="Monaco" pitchFamily="2" charset="77"/>
              </a:rPr>
              <a:t>(If none of the methods returns Non-None)</a:t>
            </a:r>
          </a:p>
          <a:p>
            <a:pPr lvl="2"/>
            <a:r>
              <a:rPr lang="en-US" sz="2400" dirty="0" err="1">
                <a:latin typeface="Monaco" pitchFamily="2" charset="77"/>
              </a:rPr>
              <a:t>dispatch_request</a:t>
            </a:r>
            <a:endParaRPr lang="en-US" sz="2400" dirty="0">
              <a:latin typeface="Monaco" pitchFamily="2" charset="77"/>
            </a:endParaRPr>
          </a:p>
          <a:p>
            <a:pPr lvl="2"/>
            <a:r>
              <a:rPr lang="en-US" sz="2400" dirty="0" err="1">
                <a:latin typeface="Monaco" pitchFamily="2" charset="77"/>
              </a:rPr>
              <a:t>finalize_request</a:t>
            </a:r>
            <a:endParaRPr lang="en-US" sz="2400" dirty="0">
              <a:latin typeface="Monaco" pitchFamily="2" charset="77"/>
            </a:endParaRPr>
          </a:p>
          <a:p>
            <a:pPr lvl="3"/>
            <a:r>
              <a:rPr lang="en-US" sz="2400" dirty="0" err="1">
                <a:latin typeface="Monaco" pitchFamily="2" charset="77"/>
              </a:rPr>
              <a:t>make_response</a:t>
            </a:r>
            <a:endParaRPr lang="en-US" sz="2400" dirty="0">
              <a:latin typeface="Monaco" pitchFamily="2" charset="77"/>
            </a:endParaRPr>
          </a:p>
          <a:p>
            <a:pPr lvl="3"/>
            <a:r>
              <a:rPr lang="en-US" sz="2400" dirty="0" err="1">
                <a:latin typeface="Monaco" pitchFamily="2" charset="77"/>
              </a:rPr>
              <a:t>process_response</a:t>
            </a:r>
            <a:endParaRPr lang="en-US" sz="2400" dirty="0">
              <a:latin typeface="Monaco" pitchFamily="2" charset="77"/>
            </a:endParaRPr>
          </a:p>
          <a:p>
            <a:pPr lvl="4"/>
            <a:r>
              <a:rPr lang="en-US" sz="2400" dirty="0" err="1">
                <a:latin typeface="Monaco" pitchFamily="2" charset="77"/>
              </a:rPr>
              <a:t>after_request_funcs</a:t>
            </a:r>
            <a:endParaRPr lang="en-US" sz="2400" dirty="0">
              <a:latin typeface="Monaco" pitchFamily="2" charset="77"/>
            </a:endParaRPr>
          </a:p>
          <a:p>
            <a:pPr lvl="3"/>
            <a:endParaRPr lang="en-US" sz="2400" dirty="0">
              <a:latin typeface="Monaco" pitchFamily="2" charset="77"/>
            </a:endParaRPr>
          </a:p>
          <a:p>
            <a:pPr lvl="3"/>
            <a:endParaRPr lang="en-US" sz="2400" dirty="0">
              <a:latin typeface="Monaco" pitchFamily="2" charset="77"/>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Tree>
    <p:extLst>
      <p:ext uri="{BB962C8B-B14F-4D97-AF65-F5344CB8AC3E}">
        <p14:creationId xmlns:p14="http://schemas.microsoft.com/office/powerpoint/2010/main" val="230491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Multiple middleware in Flask</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extLst>
              <p:ext uri="{D42A27DB-BD31-4B8C-83A1-F6EECF244321}">
                <p14:modId xmlns:p14="http://schemas.microsoft.com/office/powerpoint/2010/main" val="285224632"/>
              </p:ext>
            </p:extLst>
          </p:nvPr>
        </p:nvGraphicFramePr>
        <p:xfrm>
          <a:off x="1297166" y="1825623"/>
          <a:ext cx="4798833" cy="4178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ABA70C68-5FA2-09D4-3FA3-CCEBC61F06A8}"/>
              </a:ext>
            </a:extLst>
          </p:cNvPr>
          <p:cNvSpPr txBox="1"/>
          <p:nvPr/>
        </p:nvSpPr>
        <p:spPr>
          <a:xfrm>
            <a:off x="-41798" y="3329916"/>
            <a:ext cx="1533753" cy="584775"/>
          </a:xfrm>
          <a:prstGeom prst="rect">
            <a:avLst/>
          </a:prstGeom>
          <a:noFill/>
        </p:spPr>
        <p:txBody>
          <a:bodyPr wrap="none" rtlCol="0">
            <a:spAutoFit/>
          </a:bodyPr>
          <a:lstStyle/>
          <a:p>
            <a:r>
              <a:rPr lang="en-US" sz="3200"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10465191" y="3622303"/>
            <a:ext cx="1777218" cy="584775"/>
          </a:xfrm>
          <a:prstGeom prst="rect">
            <a:avLst/>
          </a:prstGeom>
          <a:noFill/>
        </p:spPr>
        <p:txBody>
          <a:bodyPr wrap="square" rtlCol="0">
            <a:spAutoFit/>
          </a:bodyPr>
          <a:lstStyle/>
          <a:p>
            <a:r>
              <a:rPr lang="en-US" sz="3200" dirty="0"/>
              <a:t>Response</a:t>
            </a:r>
          </a:p>
        </p:txBody>
      </p:sp>
      <p:sp>
        <p:nvSpPr>
          <p:cNvPr id="3" name="Footer Placeholder 2">
            <a:extLst>
              <a:ext uri="{FF2B5EF4-FFF2-40B4-BE49-F238E27FC236}">
                <a16:creationId xmlns:a16="http://schemas.microsoft.com/office/drawing/2014/main" id="{7ED2A52F-DFC8-50C8-D933-D6A6A8CF9BB7}"/>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BB99A46-BEB9-25A0-1BEE-B0E23A932C31}"/>
              </a:ext>
            </a:extLst>
          </p:cNvPr>
          <p:cNvSpPr>
            <a:spLocks noGrp="1"/>
          </p:cNvSpPr>
          <p:nvPr>
            <p:ph type="sldNum" sz="quarter" idx="12"/>
          </p:nvPr>
        </p:nvSpPr>
        <p:spPr/>
        <p:txBody>
          <a:bodyPr/>
          <a:lstStyle/>
          <a:p>
            <a:fld id="{B2DC25EE-239B-4C5F-AAD1-255A7D5F1EE2}" type="slidenum">
              <a:rPr lang="en-US" smtClean="0"/>
              <a:t>11</a:t>
            </a:fld>
            <a:endParaRPr lang="en-US"/>
          </a:p>
        </p:txBody>
      </p:sp>
      <p:graphicFrame>
        <p:nvGraphicFramePr>
          <p:cNvPr id="13" name="Content Placeholder 3">
            <a:extLst>
              <a:ext uri="{FF2B5EF4-FFF2-40B4-BE49-F238E27FC236}">
                <a16:creationId xmlns:a16="http://schemas.microsoft.com/office/drawing/2014/main" id="{472DC7CA-E09A-0402-B6DE-5B96FB72BB5F}"/>
              </a:ext>
            </a:extLst>
          </p:cNvPr>
          <p:cNvGraphicFramePr>
            <a:graphicFrameLocks/>
          </p:cNvGraphicFramePr>
          <p:nvPr>
            <p:extLst>
              <p:ext uri="{D42A27DB-BD31-4B8C-83A1-F6EECF244321}">
                <p14:modId xmlns:p14="http://schemas.microsoft.com/office/powerpoint/2010/main" val="2436611202"/>
              </p:ext>
            </p:extLst>
          </p:nvPr>
        </p:nvGraphicFramePr>
        <p:xfrm>
          <a:off x="5997503" y="1750893"/>
          <a:ext cx="4798833" cy="4178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6570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42925-F9AA-894F-AA26-FD7CA9AC47FD}"/>
              </a:ext>
            </a:extLst>
          </p:cNvPr>
          <p:cNvSpPr>
            <a:spLocks noGrp="1"/>
          </p:cNvSpPr>
          <p:nvPr>
            <p:ph type="title"/>
          </p:nvPr>
        </p:nvSpPr>
        <p:spPr>
          <a:xfrm>
            <a:off x="438912" y="95821"/>
            <a:ext cx="9330729" cy="830611"/>
          </a:xfrm>
        </p:spPr>
        <p:txBody>
          <a:bodyPr anchor="b">
            <a:normAutofit/>
          </a:bodyPr>
          <a:lstStyle/>
          <a:p>
            <a:r>
              <a:rPr lang="en-US" sz="3400" dirty="0"/>
              <a:t>(Optional) Implementation of middleware in Flask</a:t>
            </a:r>
          </a:p>
        </p:txBody>
      </p:sp>
      <p:sp>
        <p:nvSpPr>
          <p:cNvPr id="9" name="TextBox 8">
            <a:extLst>
              <a:ext uri="{FF2B5EF4-FFF2-40B4-BE49-F238E27FC236}">
                <a16:creationId xmlns:a16="http://schemas.microsoft.com/office/drawing/2014/main" id="{513D4D42-7C4C-85D9-4D49-9488A7090112}"/>
              </a:ext>
            </a:extLst>
          </p:cNvPr>
          <p:cNvSpPr txBox="1"/>
          <p:nvPr/>
        </p:nvSpPr>
        <p:spPr>
          <a:xfrm>
            <a:off x="551110" y="1490008"/>
            <a:ext cx="10349501" cy="1938992"/>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.before_request_funcs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before_func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is</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None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rv</a:t>
            </a:r>
            <a:endParaRPr lang="en-AU" sz="2400" dirty="0">
              <a:solidFill>
                <a:srgbClr val="1F1F1F"/>
              </a:solidFill>
              <a:latin typeface="Menlo" panose="020B0609030804020204" pitchFamily="49" charset="0"/>
            </a:endParaRPr>
          </a:p>
          <a:p>
            <a:endParaRPr lang="en-AU" sz="2400" dirty="0">
              <a:solidFill>
                <a:srgbClr val="CACACA"/>
              </a:solidFill>
              <a:latin typeface="Menlo" panose="020B0609030804020204" pitchFamily="49" charset="0"/>
            </a:endParaRPr>
          </a:p>
        </p:txBody>
      </p:sp>
      <p:sp>
        <p:nvSpPr>
          <p:cNvPr id="10" name="TextBox 9">
            <a:extLst>
              <a:ext uri="{FF2B5EF4-FFF2-40B4-BE49-F238E27FC236}">
                <a16:creationId xmlns:a16="http://schemas.microsoft.com/office/drawing/2014/main" id="{335BDAC9-9B61-D246-2B64-7968CA467011}"/>
              </a:ext>
            </a:extLst>
          </p:cNvPr>
          <p:cNvSpPr txBox="1"/>
          <p:nvPr/>
        </p:nvSpPr>
        <p:spPr>
          <a:xfrm>
            <a:off x="551110" y="3728287"/>
            <a:ext cx="10523053" cy="1200329"/>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for</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in</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reversed</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.after_request_funcs</a:t>
            </a:r>
            <a:r>
              <a:rPr lang="en-AU" sz="2400" dirty="0">
                <a:solidFill>
                  <a:srgbClr val="1F1F1F"/>
                </a:solidFill>
                <a:latin typeface="Menlo" panose="020B0609030804020204" pitchFamily="49" charset="0"/>
              </a:rPr>
              <a:t>[name]):</a:t>
            </a:r>
          </a:p>
          <a:p>
            <a:r>
              <a:rPr lang="en-AU" sz="2400" dirty="0">
                <a:solidFill>
                  <a:srgbClr val="1F1F1F"/>
                </a:solidFill>
                <a:latin typeface="Menlo" panose="020B0609030804020204" pitchFamily="49" charset="0"/>
              </a:rPr>
              <a:t>    response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.ensure_sync</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)(response)</a:t>
            </a:r>
          </a:p>
          <a:p>
            <a:endParaRPr lang="en-AU" sz="2400" dirty="0">
              <a:solidFill>
                <a:srgbClr val="CACACA"/>
              </a:solidFill>
              <a:latin typeface="Menlo" panose="020B0609030804020204" pitchFamily="49" charset="0"/>
            </a:endParaRPr>
          </a:p>
        </p:txBody>
      </p:sp>
      <p:sp>
        <p:nvSpPr>
          <p:cNvPr id="11" name="TextBox 10">
            <a:extLst>
              <a:ext uri="{FF2B5EF4-FFF2-40B4-BE49-F238E27FC236}">
                <a16:creationId xmlns:a16="http://schemas.microsoft.com/office/drawing/2014/main" id="{124929AA-7FA5-0E44-A6E2-86D7F5AAF01B}"/>
              </a:ext>
            </a:extLst>
          </p:cNvPr>
          <p:cNvSpPr txBox="1"/>
          <p:nvPr/>
        </p:nvSpPr>
        <p:spPr>
          <a:xfrm>
            <a:off x="3874865" y="5992296"/>
            <a:ext cx="4895699" cy="369332"/>
          </a:xfrm>
          <a:prstGeom prst="rect">
            <a:avLst/>
          </a:prstGeom>
          <a:noFill/>
        </p:spPr>
        <p:txBody>
          <a:bodyPr wrap="none" rtlCol="0">
            <a:spAutoFit/>
          </a:bodyPr>
          <a:lstStyle/>
          <a:p>
            <a:r>
              <a:rPr lang="en-US" i="1" dirty="0"/>
              <a:t>Code snippets from flask source: </a:t>
            </a:r>
            <a:r>
              <a:rPr lang="en-US" i="1" dirty="0" err="1"/>
              <a:t>src</a:t>
            </a:r>
            <a:r>
              <a:rPr lang="en-US" i="1" dirty="0"/>
              <a:t>/flask/</a:t>
            </a:r>
            <a:r>
              <a:rPr lang="en-US" i="1" dirty="0" err="1"/>
              <a:t>app.py</a:t>
            </a:r>
            <a:endParaRPr lang="en-US" i="1" dirty="0"/>
          </a:p>
        </p:txBody>
      </p:sp>
    </p:spTree>
    <p:extLst>
      <p:ext uri="{BB962C8B-B14F-4D97-AF65-F5344CB8AC3E}">
        <p14:creationId xmlns:p14="http://schemas.microsoft.com/office/powerpoint/2010/main" val="101074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D6777A-EF2A-C921-A8C2-67305E9FA801}"/>
              </a:ext>
            </a:extLst>
          </p:cNvPr>
          <p:cNvSpPr>
            <a:spLocks noGrp="1"/>
          </p:cNvSpPr>
          <p:nvPr>
            <p:ph type="title"/>
          </p:nvPr>
        </p:nvSpPr>
        <p:spPr>
          <a:xfrm>
            <a:off x="901689" y="405575"/>
            <a:ext cx="9715511" cy="1371600"/>
          </a:xfrm>
        </p:spPr>
        <p:txBody>
          <a:bodyPr vert="horz" lIns="91440" tIns="45720" rIns="91440" bIns="45720" rtlCol="0" anchor="ctr">
            <a:normAutofit/>
          </a:bodyPr>
          <a:lstStyle/>
          <a:p>
            <a:r>
              <a:rPr lang="en-US" dirty="0"/>
              <a:t>A Django Application: View function</a:t>
            </a:r>
          </a:p>
        </p:txBody>
      </p:sp>
      <p:sp>
        <p:nvSpPr>
          <p:cNvPr id="5" name="TextBox 4">
            <a:extLst>
              <a:ext uri="{FF2B5EF4-FFF2-40B4-BE49-F238E27FC236}">
                <a16:creationId xmlns:a16="http://schemas.microsoft.com/office/drawing/2014/main" id="{54324DDB-DF1C-3FE8-EB80-0FA01DD78A23}"/>
              </a:ext>
            </a:extLst>
          </p:cNvPr>
          <p:cNvSpPr txBox="1"/>
          <p:nvPr/>
        </p:nvSpPr>
        <p:spPr>
          <a:xfrm>
            <a:off x="1320937" y="2723523"/>
            <a:ext cx="8877013" cy="830997"/>
          </a:xfrm>
          <a:prstGeom prst="rect">
            <a:avLst/>
          </a:prstGeom>
          <a:noFill/>
        </p:spPr>
        <p:txBody>
          <a:bodyPr wrap="square">
            <a:spAutoFit/>
          </a:bodyPr>
          <a:lstStyle/>
          <a:p>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index</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HttpResponse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"Hello, world”)</a:t>
            </a:r>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973D698F-287D-17DE-116C-43F0BF380E4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36D2EC7-29DF-C2CC-0151-F7E7BD03200A}"/>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375584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883-2A44-C74A-BD97-4FD155F79668}"/>
              </a:ext>
            </a:extLst>
          </p:cNvPr>
          <p:cNvSpPr>
            <a:spLocks noGrp="1"/>
          </p:cNvSpPr>
          <p:nvPr>
            <p:ph type="title"/>
          </p:nvPr>
        </p:nvSpPr>
        <p:spPr>
          <a:xfrm>
            <a:off x="751973" y="45997"/>
            <a:ext cx="8928111" cy="1371600"/>
          </a:xfrm>
        </p:spPr>
        <p:txBody>
          <a:bodyPr vert="horz" lIns="91440" tIns="45720" rIns="91440" bIns="45720" rtlCol="0" anchor="ctr">
            <a:normAutofit/>
          </a:bodyPr>
          <a:lstStyle/>
          <a:p>
            <a:r>
              <a:rPr lang="en-US" sz="4000" dirty="0"/>
              <a:t>Django middleware – class based</a:t>
            </a:r>
          </a:p>
        </p:txBody>
      </p:sp>
      <p:sp>
        <p:nvSpPr>
          <p:cNvPr id="5" name="TextBox 4">
            <a:extLst>
              <a:ext uri="{FF2B5EF4-FFF2-40B4-BE49-F238E27FC236}">
                <a16:creationId xmlns:a16="http://schemas.microsoft.com/office/drawing/2014/main" id="{56551DA1-B7AE-8ECC-F6DC-A6C9DFA83F5B}"/>
              </a:ext>
            </a:extLst>
          </p:cNvPr>
          <p:cNvSpPr txBox="1"/>
          <p:nvPr/>
        </p:nvSpPr>
        <p:spPr>
          <a:xfrm>
            <a:off x="751973" y="1503375"/>
            <a:ext cx="11279869"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ExecHandlingMiddleware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get_response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request</a:t>
            </a:r>
            <a:r>
              <a:rPr lang="en-AU" sz="2400" b="1" dirty="0">
                <a:solidFill>
                  <a:srgbClr val="1F1F1F"/>
                </a:solidFill>
                <a:latin typeface="Menlo" panose="020B0609030804020204" pitchFamily="49" charset="0"/>
              </a:rPr>
              <a:t>):</a:t>
            </a:r>
          </a:p>
          <a:p>
            <a:r>
              <a:rPr lang="en-AU" sz="2400" b="1" dirty="0">
                <a:solidFill>
                  <a:srgbClr val="1F1F1F"/>
                </a:solidFill>
                <a:latin typeface="Menlo" panose="020B0609030804020204" pitchFamily="49" charset="0"/>
              </a:rPr>
              <a:t>        </a:t>
            </a:r>
            <a:r>
              <a:rPr lang="en-AU" sz="2400" dirty="0">
                <a:solidFill>
                  <a:srgbClr val="1F1F1F"/>
                </a:solidFill>
                <a:latin typeface="Menlo" panose="020B0609030804020204" pitchFamily="49" charset="0"/>
              </a:rPr>
              <a:t>try:</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return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except:</a:t>
            </a:r>
          </a:p>
          <a:p>
            <a:r>
              <a:rPr lang="en-AU" sz="2400" dirty="0">
                <a:solidFill>
                  <a:srgbClr val="1F1F1F"/>
                </a:solidFill>
                <a:latin typeface="Menlo" panose="020B0609030804020204" pitchFamily="49" charset="0"/>
              </a:rPr>
              <a:t>            # return custom response</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6743533F-C0D1-E19E-19EA-278A1116D9C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BC6F973-8D9C-7CCE-6D8C-8B5055F7DC3B}"/>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322454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05EB55-9ED1-018C-1402-42623898DE20}"/>
              </a:ext>
            </a:extLst>
          </p:cNvPr>
          <p:cNvSpPr txBox="1"/>
          <p:nvPr/>
        </p:nvSpPr>
        <p:spPr>
          <a:xfrm>
            <a:off x="751972" y="1558778"/>
            <a:ext cx="11808995" cy="5262979"/>
          </a:xfrm>
          <a:prstGeom prst="rect">
            <a:avLst/>
          </a:prstGeom>
          <a:noFill/>
        </p:spPr>
        <p:txBody>
          <a:bodyPr wrap="square">
            <a:spAutoFit/>
          </a:bodyPr>
          <a:lstStyle/>
          <a:p>
            <a:endParaRPr lang="en-AU" sz="2400" dirty="0">
              <a:solidFill>
                <a:srgbClr val="1F1F1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latency_reporter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get_response</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response = </a:t>
            </a:r>
            <a:r>
              <a:rPr lang="en-AU" sz="2400" dirty="0" err="1">
                <a:solidFill>
                  <a:srgbClr val="1F1F1F"/>
                </a:solidFill>
                <a:latin typeface="Menlo" panose="020B0609030804020204" pitchFamily="49" charset="0"/>
              </a:rPr>
              <a:t>get_response</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print(“</a:t>
            </a:r>
            <a:r>
              <a:rPr lang="en-AU" sz="2400" dirty="0" err="1">
                <a:solidFill>
                  <a:srgbClr val="1F1F1F"/>
                </a:solidFill>
                <a:latin typeface="Menlo" panose="020B0609030804020204" pitchFamily="49" charset="0"/>
              </a:rPr>
              <a:t>Latency:f</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time.time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request_begin</a:t>
            </a:r>
            <a:r>
              <a:rPr lang="en-AU" sz="2400" dirty="0">
                <a:solidFill>
                  <a:srgbClr val="1F1F1F"/>
                </a:solidFill>
                <a:latin typeface="Menlo" panose="020B0609030804020204" pitchFamily="49" charset="0"/>
              </a:rPr>
              <a:t>} seconds”)</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middleware</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6" name="Title 1">
            <a:extLst>
              <a:ext uri="{FF2B5EF4-FFF2-40B4-BE49-F238E27FC236}">
                <a16:creationId xmlns:a16="http://schemas.microsoft.com/office/drawing/2014/main" id="{F9292D0D-38DC-995A-DE1E-5078BFBD5AF0}"/>
              </a:ext>
            </a:extLst>
          </p:cNvPr>
          <p:cNvSpPr txBox="1">
            <a:spLocks/>
          </p:cNvSpPr>
          <p:nvPr/>
        </p:nvSpPr>
        <p:spPr>
          <a:xfrm>
            <a:off x="751973" y="187178"/>
            <a:ext cx="10028322"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Django middleware – function based</a:t>
            </a:r>
          </a:p>
        </p:txBody>
      </p:sp>
      <p:sp>
        <p:nvSpPr>
          <p:cNvPr id="7" name="Footer Placeholder 6">
            <a:extLst>
              <a:ext uri="{FF2B5EF4-FFF2-40B4-BE49-F238E27FC236}">
                <a16:creationId xmlns:a16="http://schemas.microsoft.com/office/drawing/2014/main" id="{5F0C9737-52FE-034D-0204-D262FE751172}"/>
              </a:ext>
            </a:extLst>
          </p:cNvPr>
          <p:cNvSpPr>
            <a:spLocks noGrp="1"/>
          </p:cNvSpPr>
          <p:nvPr>
            <p:ph type="ftr" sz="quarter" idx="11"/>
          </p:nvPr>
        </p:nvSpPr>
        <p:spPr/>
        <p:txBody>
          <a:bodyPr/>
          <a:lstStyle/>
          <a:p>
            <a:r>
              <a:rPr lang="en-US"/>
              <a:t>Shared Functionality using Middleware - PyCon US 2022</a:t>
            </a:r>
          </a:p>
        </p:txBody>
      </p:sp>
      <p:sp>
        <p:nvSpPr>
          <p:cNvPr id="8" name="Slide Number Placeholder 7">
            <a:extLst>
              <a:ext uri="{FF2B5EF4-FFF2-40B4-BE49-F238E27FC236}">
                <a16:creationId xmlns:a16="http://schemas.microsoft.com/office/drawing/2014/main" id="{4F2F61F2-66D2-40D2-4B28-F5CB4DFCF489}"/>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421953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A8A0-1126-EB44-B5B3-8BAEB20F839D}"/>
              </a:ext>
            </a:extLst>
          </p:cNvPr>
          <p:cNvSpPr>
            <a:spLocks noGrp="1"/>
          </p:cNvSpPr>
          <p:nvPr>
            <p:ph type="title"/>
          </p:nvPr>
        </p:nvSpPr>
        <p:spPr>
          <a:xfrm>
            <a:off x="1164658" y="262217"/>
            <a:ext cx="7985759" cy="868823"/>
          </a:xfrm>
        </p:spPr>
        <p:txBody>
          <a:bodyPr vert="horz" lIns="91440" tIns="45720" rIns="91440" bIns="45720" rtlCol="0" anchor="ctr">
            <a:normAutofit/>
          </a:bodyPr>
          <a:lstStyle/>
          <a:p>
            <a:r>
              <a:rPr lang="en-US" dirty="0"/>
              <a:t>Activate middleware</a:t>
            </a:r>
          </a:p>
        </p:txBody>
      </p:sp>
      <p:sp>
        <p:nvSpPr>
          <p:cNvPr id="6" name="TextBox 5">
            <a:extLst>
              <a:ext uri="{FF2B5EF4-FFF2-40B4-BE49-F238E27FC236}">
                <a16:creationId xmlns:a16="http://schemas.microsoft.com/office/drawing/2014/main" id="{C7C2B622-0AF9-63AC-C699-5915FFCCDF43}"/>
              </a:ext>
            </a:extLst>
          </p:cNvPr>
          <p:cNvSpPr txBox="1"/>
          <p:nvPr/>
        </p:nvSpPr>
        <p:spPr>
          <a:xfrm>
            <a:off x="1292249" y="2139573"/>
            <a:ext cx="10058342" cy="2308324"/>
          </a:xfrm>
          <a:prstGeom prst="rect">
            <a:avLst/>
          </a:prstGeom>
          <a:noFill/>
        </p:spPr>
        <p:txBody>
          <a:bodyPr wrap="square">
            <a:spAutoFit/>
          </a:bodyPr>
          <a:lstStyle/>
          <a:p>
            <a:r>
              <a:rPr lang="en-AU" sz="2400" dirty="0">
                <a:solidFill>
                  <a:srgbClr val="CACACA"/>
                </a:solidFill>
                <a:effectLst/>
                <a:latin typeface="Menlo" panose="020B0609030804020204" pitchFamily="49" charset="0"/>
              </a:rPr>
              <a:t># </a:t>
            </a:r>
            <a:r>
              <a:rPr lang="en-AU" sz="2400" b="1" dirty="0" err="1">
                <a:effectLst/>
                <a:latin typeface="Menlo" panose="020B0609030804020204" pitchFamily="49" charset="0"/>
              </a:rPr>
              <a:t>settings.py</a:t>
            </a:r>
            <a:endParaRPr lang="en-AU" sz="2400" b="1" dirty="0">
              <a:effectLst/>
              <a:latin typeface="Menlo" panose="020B0609030804020204" pitchFamily="49" charset="0"/>
            </a:endParaRPr>
          </a:p>
          <a:p>
            <a:endParaRPr lang="en-AU" sz="2400" dirty="0">
              <a:solidFill>
                <a:srgbClr val="CACACA"/>
              </a:solidFill>
              <a:effectLst/>
              <a:latin typeface="Menlo" panose="020B0609030804020204" pitchFamily="49" charset="0"/>
            </a:endParaRPr>
          </a:p>
          <a:p>
            <a:r>
              <a:rPr lang="en-AU" sz="2400" dirty="0">
                <a:solidFill>
                  <a:srgbClr val="1F1F1F"/>
                </a:solidFill>
                <a:latin typeface="Menlo" panose="020B0609030804020204" pitchFamily="49" charset="0"/>
              </a:rPr>
              <a:t>MIDDLEWARE = [</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polls.latency_reporter.latency_reporter</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polls.my_exc_handler.ExcHandlingMiddleware</a:t>
            </a:r>
            <a:r>
              <a:rPr lang="en-AU" sz="2400" dirty="0">
                <a:solidFill>
                  <a:srgbClr val="900112"/>
                </a:solidFill>
                <a:latin typeface="Menlo" panose="020B0609030804020204" pitchFamily="49" charset="0"/>
              </a:rPr>
              <a:t>'</a:t>
            </a:r>
          </a:p>
          <a:p>
            <a:r>
              <a:rPr lang="en-AU" sz="2400" dirty="0">
                <a:solidFill>
                  <a:srgbClr val="1F1F1F"/>
                </a:solidFill>
                <a:latin typeface="Menlo" panose="020B0609030804020204" pitchFamily="49" charset="0"/>
              </a:rPr>
              <a:t>]</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103E208-C51A-3824-A650-7DAFD2328298}"/>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F90F9C57-A7C8-3C87-CA2D-261725CD1000}"/>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110908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ACF-3930-6820-88E3-33CCF4470646}"/>
              </a:ext>
            </a:extLst>
          </p:cNvPr>
          <p:cNvSpPr>
            <a:spLocks noGrp="1"/>
          </p:cNvSpPr>
          <p:nvPr>
            <p:ph type="title"/>
          </p:nvPr>
        </p:nvSpPr>
        <p:spPr/>
        <p:txBody>
          <a:bodyPr/>
          <a:lstStyle/>
          <a:p>
            <a:r>
              <a:rPr lang="en-US" dirty="0"/>
              <a:t>Multiple middleware in Django</a:t>
            </a:r>
          </a:p>
        </p:txBody>
      </p:sp>
      <p:graphicFrame>
        <p:nvGraphicFramePr>
          <p:cNvPr id="4" name="Content Placeholder 3">
            <a:extLst>
              <a:ext uri="{FF2B5EF4-FFF2-40B4-BE49-F238E27FC236}">
                <a16:creationId xmlns:a16="http://schemas.microsoft.com/office/drawing/2014/main" id="{2E5E6880-E6FF-40FD-EE4C-4618C53044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Up Arrow 7">
            <a:extLst>
              <a:ext uri="{FF2B5EF4-FFF2-40B4-BE49-F238E27FC236}">
                <a16:creationId xmlns:a16="http://schemas.microsoft.com/office/drawing/2014/main" id="{DEDA7BB6-7743-590C-7F8A-D87D0877987F}"/>
              </a:ext>
            </a:extLst>
          </p:cNvPr>
          <p:cNvSpPr/>
          <p:nvPr/>
        </p:nvSpPr>
        <p:spPr>
          <a:xfrm>
            <a:off x="2850776" y="4322788"/>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Up Arrow 8">
            <a:extLst>
              <a:ext uri="{FF2B5EF4-FFF2-40B4-BE49-F238E27FC236}">
                <a16:creationId xmlns:a16="http://schemas.microsoft.com/office/drawing/2014/main" id="{57EEC457-41D1-22EA-B7AE-464F50750057}"/>
              </a:ext>
            </a:extLst>
          </p:cNvPr>
          <p:cNvSpPr/>
          <p:nvPr/>
        </p:nvSpPr>
        <p:spPr>
          <a:xfrm>
            <a:off x="2205317" y="2784643"/>
            <a:ext cx="645459" cy="7637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A70C68-5FA2-09D4-3FA3-CCEBC61F06A8}"/>
              </a:ext>
            </a:extLst>
          </p:cNvPr>
          <p:cNvSpPr txBox="1"/>
          <p:nvPr/>
        </p:nvSpPr>
        <p:spPr>
          <a:xfrm>
            <a:off x="10604211" y="3536404"/>
            <a:ext cx="1533753" cy="584775"/>
          </a:xfrm>
          <a:prstGeom prst="rect">
            <a:avLst/>
          </a:prstGeom>
          <a:noFill/>
        </p:spPr>
        <p:txBody>
          <a:bodyPr wrap="none" rtlCol="0">
            <a:spAutoFit/>
          </a:bodyPr>
          <a:lstStyle/>
          <a:p>
            <a:r>
              <a:rPr lang="en-US" sz="3200" dirty="0"/>
              <a:t>Request</a:t>
            </a:r>
          </a:p>
        </p:txBody>
      </p:sp>
      <p:sp>
        <p:nvSpPr>
          <p:cNvPr id="11" name="TextBox 10">
            <a:extLst>
              <a:ext uri="{FF2B5EF4-FFF2-40B4-BE49-F238E27FC236}">
                <a16:creationId xmlns:a16="http://schemas.microsoft.com/office/drawing/2014/main" id="{3C3371DF-FE99-9597-F0DD-56D0C9DFF5C4}"/>
              </a:ext>
            </a:extLst>
          </p:cNvPr>
          <p:cNvSpPr txBox="1"/>
          <p:nvPr/>
        </p:nvSpPr>
        <p:spPr>
          <a:xfrm>
            <a:off x="-50409" y="3835170"/>
            <a:ext cx="1777218" cy="584775"/>
          </a:xfrm>
          <a:prstGeom prst="rect">
            <a:avLst/>
          </a:prstGeom>
          <a:noFill/>
        </p:spPr>
        <p:txBody>
          <a:bodyPr wrap="none" rtlCol="0">
            <a:spAutoFit/>
          </a:bodyPr>
          <a:lstStyle/>
          <a:p>
            <a:r>
              <a:rPr lang="en-US" sz="3200" dirty="0"/>
              <a:t>Response</a:t>
            </a:r>
          </a:p>
        </p:txBody>
      </p:sp>
      <p:sp>
        <p:nvSpPr>
          <p:cNvPr id="3" name="Footer Placeholder 2">
            <a:extLst>
              <a:ext uri="{FF2B5EF4-FFF2-40B4-BE49-F238E27FC236}">
                <a16:creationId xmlns:a16="http://schemas.microsoft.com/office/drawing/2014/main" id="{7ED2A52F-DFC8-50C8-D933-D6A6A8CF9BB7}"/>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BB99A46-BEB9-25A0-1BEE-B0E23A932C31}"/>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278930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0F24A-D0E5-FC4B-9B29-E6568C1B6691}"/>
              </a:ext>
            </a:extLst>
          </p:cNvPr>
          <p:cNvSpPr>
            <a:spLocks noGrp="1"/>
          </p:cNvSpPr>
          <p:nvPr>
            <p:ph type="title"/>
          </p:nvPr>
        </p:nvSpPr>
        <p:spPr/>
        <p:txBody>
          <a:bodyPr/>
          <a:lstStyle/>
          <a:p>
            <a:r>
              <a:rPr lang="en-US" dirty="0"/>
              <a:t>(Optional) Built-In Middleware</a:t>
            </a:r>
          </a:p>
        </p:txBody>
      </p:sp>
      <p:sp>
        <p:nvSpPr>
          <p:cNvPr id="4" name="Content Placeholder 3">
            <a:extLst>
              <a:ext uri="{FF2B5EF4-FFF2-40B4-BE49-F238E27FC236}">
                <a16:creationId xmlns:a16="http://schemas.microsoft.com/office/drawing/2014/main" id="{00901243-F930-4543-B88C-8AC8D314B2D2}"/>
              </a:ext>
            </a:extLst>
          </p:cNvPr>
          <p:cNvSpPr>
            <a:spLocks noGrp="1"/>
          </p:cNvSpPr>
          <p:nvPr>
            <p:ph idx="1"/>
          </p:nvPr>
        </p:nvSpPr>
        <p:spPr/>
        <p:txBody>
          <a:bodyPr/>
          <a:lstStyle/>
          <a:p>
            <a:pPr marL="0" indent="0">
              <a:buNone/>
            </a:pPr>
            <a:r>
              <a:rPr lang="en-US" dirty="0"/>
              <a:t>Cache middleware</a:t>
            </a:r>
          </a:p>
          <a:p>
            <a:pPr marL="0" indent="0">
              <a:buNone/>
            </a:pPr>
            <a:endParaRPr lang="en-US" dirty="0"/>
          </a:p>
          <a:p>
            <a:pPr marL="0" indent="0">
              <a:buNone/>
            </a:pPr>
            <a:r>
              <a:rPr lang="en-US" dirty="0" err="1"/>
              <a:t>GZip</a:t>
            </a:r>
            <a:r>
              <a:rPr lang="en-US" dirty="0"/>
              <a:t> middleware</a:t>
            </a:r>
          </a:p>
          <a:p>
            <a:pPr marL="0" indent="0">
              <a:buNone/>
            </a:pPr>
            <a:endParaRPr lang="en-US" dirty="0"/>
          </a:p>
          <a:p>
            <a:pPr marL="0" indent="0">
              <a:buNone/>
            </a:pPr>
            <a:r>
              <a:rPr lang="en-US" dirty="0"/>
              <a:t>Message middleware</a:t>
            </a:r>
          </a:p>
          <a:p>
            <a:pPr marL="0" indent="0">
              <a:buNone/>
            </a:pPr>
            <a:endParaRPr lang="en-US" dirty="0"/>
          </a:p>
          <a:p>
            <a:pPr marL="0" indent="0">
              <a:buNone/>
            </a:pPr>
            <a:r>
              <a:rPr lang="en-US" dirty="0"/>
              <a:t>Security Middleware</a:t>
            </a:r>
          </a:p>
          <a:p>
            <a:pPr marL="0" indent="0">
              <a:buNone/>
            </a:pPr>
            <a:endParaRPr lang="en-US" dirty="0"/>
          </a:p>
        </p:txBody>
      </p:sp>
      <p:sp>
        <p:nvSpPr>
          <p:cNvPr id="2" name="TextBox 1">
            <a:extLst>
              <a:ext uri="{FF2B5EF4-FFF2-40B4-BE49-F238E27FC236}">
                <a16:creationId xmlns:a16="http://schemas.microsoft.com/office/drawing/2014/main" id="{E62A4188-8BF1-EAA6-36C8-4064E124D533}"/>
              </a:ext>
            </a:extLst>
          </p:cNvPr>
          <p:cNvSpPr txBox="1"/>
          <p:nvPr/>
        </p:nvSpPr>
        <p:spPr>
          <a:xfrm>
            <a:off x="6376737" y="2851484"/>
            <a:ext cx="5507341" cy="369332"/>
          </a:xfrm>
          <a:prstGeom prst="rect">
            <a:avLst/>
          </a:prstGeom>
          <a:noFill/>
        </p:spPr>
        <p:txBody>
          <a:bodyPr wrap="none" rtlCol="0">
            <a:spAutoFit/>
          </a:bodyPr>
          <a:lstStyle/>
          <a:p>
            <a:r>
              <a:rPr lang="en-US" dirty="0">
                <a:hlinkClick r:id="rId2"/>
              </a:rPr>
              <a:t>https://docs.djangoproject.com/en/4.0/ref/middleware/</a:t>
            </a:r>
            <a:r>
              <a:rPr lang="en-US" dirty="0"/>
              <a:t> </a:t>
            </a:r>
          </a:p>
        </p:txBody>
      </p:sp>
    </p:spTree>
    <p:extLst>
      <p:ext uri="{BB962C8B-B14F-4D97-AF65-F5344CB8AC3E}">
        <p14:creationId xmlns:p14="http://schemas.microsoft.com/office/powerpoint/2010/main" val="3234537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8B30-2687-305F-B40D-6ED04F0F9376}"/>
              </a:ext>
            </a:extLst>
          </p:cNvPr>
          <p:cNvSpPr>
            <a:spLocks noGrp="1"/>
          </p:cNvSpPr>
          <p:nvPr>
            <p:ph type="title"/>
          </p:nvPr>
        </p:nvSpPr>
        <p:spPr>
          <a:xfrm>
            <a:off x="0" y="160720"/>
            <a:ext cx="7985759" cy="868823"/>
          </a:xfrm>
        </p:spPr>
        <p:txBody>
          <a:bodyPr vert="horz" lIns="91440" tIns="45720" rIns="91440" bIns="45720" rtlCol="0" anchor="ctr">
            <a:normAutofit/>
          </a:bodyPr>
          <a:lstStyle/>
          <a:p>
            <a:pPr algn="ctr"/>
            <a:r>
              <a:rPr lang="en-US" dirty="0"/>
              <a:t>(Optional) Security Middleware</a:t>
            </a:r>
          </a:p>
        </p:txBody>
      </p:sp>
      <p:sp>
        <p:nvSpPr>
          <p:cNvPr id="9" name="TextBox 8">
            <a:extLst>
              <a:ext uri="{FF2B5EF4-FFF2-40B4-BE49-F238E27FC236}">
                <a16:creationId xmlns:a16="http://schemas.microsoft.com/office/drawing/2014/main" id="{541F8444-1498-01BD-2ABB-00D72B1763F4}"/>
              </a:ext>
            </a:extLst>
          </p:cNvPr>
          <p:cNvSpPr txBox="1"/>
          <p:nvPr/>
        </p:nvSpPr>
        <p:spPr>
          <a:xfrm>
            <a:off x="186487" y="1215332"/>
            <a:ext cx="11736807" cy="5047536"/>
          </a:xfrm>
          <a:prstGeom prst="rect">
            <a:avLst/>
          </a:prstGeom>
          <a:noFill/>
        </p:spPr>
        <p:txBody>
          <a:bodyPr wrap="square">
            <a:spAutoFit/>
          </a:bodyPr>
          <a:lstStyle/>
          <a:p>
            <a:r>
              <a:rPr lang="en-US" sz="2300" dirty="0">
                <a:latin typeface="Monaco" pitchFamily="2" charset="77"/>
              </a:rPr>
              <a:t>class </a:t>
            </a:r>
            <a:r>
              <a:rPr lang="en-US" sz="2300" dirty="0" err="1">
                <a:latin typeface="Monaco" pitchFamily="2" charset="77"/>
              </a:rPr>
              <a:t>SecurityMiddleware</a:t>
            </a:r>
            <a:r>
              <a:rPr lang="en-US" sz="2300" dirty="0">
                <a:latin typeface="Monaco" pitchFamily="2" charset="77"/>
              </a:rPr>
              <a:t>(</a:t>
            </a:r>
            <a:r>
              <a:rPr lang="en-US" sz="2300" dirty="0" err="1">
                <a:latin typeface="Monaco" pitchFamily="2" charset="77"/>
              </a:rPr>
              <a:t>MiddlewareMixin</a:t>
            </a:r>
            <a:r>
              <a:rPr lang="en-US" sz="2300" dirty="0">
                <a:latin typeface="Monaco" pitchFamily="2" charset="77"/>
              </a:rPr>
              <a:t>):</a:t>
            </a:r>
          </a:p>
          <a:p>
            <a:endParaRPr lang="en-US" sz="2300" dirty="0">
              <a:latin typeface="Monaco" pitchFamily="2" charset="77"/>
            </a:endParaRPr>
          </a:p>
          <a:p>
            <a:r>
              <a:rPr lang="en-US" sz="2300" dirty="0">
                <a:latin typeface="Monaco" pitchFamily="2" charset="77"/>
              </a:rPr>
              <a:t>    def __</a:t>
            </a:r>
            <a:r>
              <a:rPr lang="en-US" sz="2300" dirty="0" err="1">
                <a:latin typeface="Monaco" pitchFamily="2" charset="77"/>
              </a:rPr>
              <a:t>init</a:t>
            </a:r>
            <a:r>
              <a:rPr lang="en-US" sz="2300" dirty="0">
                <a:latin typeface="Monaco" pitchFamily="2" charset="77"/>
              </a:rPr>
              <a:t>__(self, </a:t>
            </a:r>
            <a:r>
              <a:rPr lang="en-US" sz="2300" dirty="0" err="1">
                <a:latin typeface="Monaco" pitchFamily="2" charset="77"/>
              </a:rPr>
              <a:t>get_response</a:t>
            </a:r>
            <a:r>
              <a:rPr lang="en-US" sz="2300" dirty="0">
                <a:latin typeface="Monaco" pitchFamily="2" charset="77"/>
              </a:rPr>
              <a:t>):</a:t>
            </a:r>
          </a:p>
          <a:p>
            <a:r>
              <a:rPr lang="en-US" sz="2300" dirty="0">
                <a:latin typeface="Monaco" pitchFamily="2" charset="77"/>
              </a:rPr>
              <a:t>        super().__</a:t>
            </a:r>
            <a:r>
              <a:rPr lang="en-US" sz="2300" dirty="0" err="1">
                <a:latin typeface="Monaco" pitchFamily="2" charset="77"/>
              </a:rPr>
              <a:t>init</a:t>
            </a:r>
            <a:r>
              <a:rPr lang="en-US" sz="2300" dirty="0">
                <a:latin typeface="Monaco" pitchFamily="2" charset="77"/>
              </a:rPr>
              <a:t>__(</a:t>
            </a:r>
            <a:r>
              <a:rPr lang="en-US" sz="2300" dirty="0" err="1">
                <a:latin typeface="Monaco" pitchFamily="2" charset="77"/>
              </a:rPr>
              <a:t>get_response</a:t>
            </a:r>
            <a:r>
              <a:rPr lang="en-US" sz="2300" dirty="0">
                <a:latin typeface="Monaco" pitchFamily="2" charset="77"/>
              </a:rPr>
              <a:t>)</a:t>
            </a:r>
          </a:p>
          <a:p>
            <a:endParaRPr lang="en-US" sz="2300" dirty="0">
              <a:latin typeface="Monaco" pitchFamily="2" charset="77"/>
            </a:endParaRPr>
          </a:p>
          <a:p>
            <a:r>
              <a:rPr lang="en-US" sz="2300" dirty="0">
                <a:latin typeface="Monaco" pitchFamily="2" charset="77"/>
              </a:rPr>
              <a:t>    def </a:t>
            </a:r>
            <a:r>
              <a:rPr lang="en-US" sz="2300" dirty="0" err="1">
                <a:latin typeface="Monaco" pitchFamily="2" charset="77"/>
              </a:rPr>
              <a:t>process_request</a:t>
            </a:r>
            <a:r>
              <a:rPr lang="en-US" sz="2300" dirty="0">
                <a:latin typeface="Monaco" pitchFamily="2" charset="77"/>
              </a:rPr>
              <a:t>(self, request):</a:t>
            </a:r>
          </a:p>
          <a:p>
            <a:r>
              <a:rPr lang="en-US" sz="2300" dirty="0">
                <a:latin typeface="Monaco" pitchFamily="2" charset="77"/>
              </a:rPr>
              <a:t>        # &lt;code snipped&gt;</a:t>
            </a:r>
          </a:p>
          <a:p>
            <a:endParaRPr lang="en-US" sz="2300" dirty="0">
              <a:latin typeface="Monaco" pitchFamily="2" charset="77"/>
            </a:endParaRPr>
          </a:p>
          <a:p>
            <a:r>
              <a:rPr lang="en-US" sz="2300" dirty="0">
                <a:latin typeface="Monaco" pitchFamily="2" charset="77"/>
              </a:rPr>
              <a:t>    def </a:t>
            </a:r>
            <a:r>
              <a:rPr lang="en-US" sz="2300" dirty="0" err="1">
                <a:latin typeface="Monaco" pitchFamily="2" charset="77"/>
              </a:rPr>
              <a:t>process_response</a:t>
            </a:r>
            <a:r>
              <a:rPr lang="en-US" sz="2300" dirty="0">
                <a:latin typeface="Monaco" pitchFamily="2" charset="77"/>
              </a:rPr>
              <a:t>(self, request, response):</a:t>
            </a:r>
          </a:p>
          <a:p>
            <a:endParaRPr lang="en-US" sz="2300" dirty="0">
              <a:latin typeface="Monaco" pitchFamily="2" charset="77"/>
            </a:endParaRPr>
          </a:p>
          <a:p>
            <a:r>
              <a:rPr lang="en-US" sz="2300" dirty="0">
                <a:latin typeface="Monaco" pitchFamily="2" charset="77"/>
              </a:rPr>
              <a:t>        </a:t>
            </a:r>
            <a:r>
              <a:rPr lang="en-US" sz="2300" dirty="0" err="1">
                <a:latin typeface="Monaco" pitchFamily="2" charset="77"/>
              </a:rPr>
              <a:t>response.headers</a:t>
            </a:r>
            <a:r>
              <a:rPr lang="en-US" sz="2300" dirty="0">
                <a:latin typeface="Monaco" pitchFamily="2" charset="77"/>
              </a:rPr>
              <a:t>["Strict-Transport-Security"] = </a:t>
            </a:r>
            <a:r>
              <a:rPr lang="en-US" sz="2300" dirty="0" err="1">
                <a:latin typeface="Monaco" pitchFamily="2" charset="77"/>
              </a:rPr>
              <a:t>sts_header</a:t>
            </a:r>
            <a:endParaRPr lang="en-US" sz="2300" dirty="0">
              <a:latin typeface="Monaco" pitchFamily="2" charset="77"/>
            </a:endParaRPr>
          </a:p>
          <a:p>
            <a:endParaRPr lang="en-US" sz="2300" dirty="0">
              <a:latin typeface="Monaco" pitchFamily="2" charset="77"/>
            </a:endParaRPr>
          </a:p>
          <a:p>
            <a:r>
              <a:rPr lang="en-US" sz="2300" dirty="0">
                <a:latin typeface="Monaco" pitchFamily="2" charset="77"/>
              </a:rPr>
              <a:t>        # &lt;code snipped&gt;</a:t>
            </a:r>
          </a:p>
          <a:p>
            <a:r>
              <a:rPr lang="en-US" sz="2300" dirty="0">
                <a:latin typeface="Monaco" pitchFamily="2" charset="77"/>
              </a:rPr>
              <a:t>        return response</a:t>
            </a:r>
          </a:p>
        </p:txBody>
      </p:sp>
    </p:spTree>
    <p:extLst>
      <p:ext uri="{BB962C8B-B14F-4D97-AF65-F5344CB8AC3E}">
        <p14:creationId xmlns:p14="http://schemas.microsoft.com/office/powerpoint/2010/main" val="166591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FCF9-575F-8147-9B7D-E9E4357904B2}"/>
              </a:ext>
            </a:extLst>
          </p:cNvPr>
          <p:cNvSpPr>
            <a:spLocks noGrp="1"/>
          </p:cNvSpPr>
          <p:nvPr>
            <p:ph type="title"/>
          </p:nvPr>
        </p:nvSpPr>
        <p:spPr>
          <a:xfrm>
            <a:off x="841248" y="256032"/>
            <a:ext cx="10506456" cy="1014984"/>
          </a:xfrm>
        </p:spPr>
        <p:txBody>
          <a:bodyPr anchor="b">
            <a:normAutofit/>
          </a:bodyPr>
          <a:lstStyle/>
          <a:p>
            <a:r>
              <a:rPr lang="en-US" dirty="0"/>
              <a:t>Agenda</a:t>
            </a:r>
          </a:p>
        </p:txBody>
      </p:sp>
      <p:graphicFrame>
        <p:nvGraphicFramePr>
          <p:cNvPr id="17" name="Content Placeholder 2" descr="Agenda:&#10;&#10;- Middleware in Computing&#10;- WSGI Middleware&#10;- ASGI Middleware">
            <a:extLst>
              <a:ext uri="{FF2B5EF4-FFF2-40B4-BE49-F238E27FC236}">
                <a16:creationId xmlns:a16="http://schemas.microsoft.com/office/drawing/2014/main" id="{32BF2013-99D9-D1BE-EF1F-1210EF0E866B}"/>
              </a:ext>
            </a:extLst>
          </p:cNvPr>
          <p:cNvGraphicFramePr>
            <a:graphicFrameLocks noGrp="1"/>
          </p:cNvGraphicFramePr>
          <p:nvPr>
            <p:ph idx="1"/>
            <p:extLst>
              <p:ext uri="{D42A27DB-BD31-4B8C-83A1-F6EECF244321}">
                <p14:modId xmlns:p14="http://schemas.microsoft.com/office/powerpoint/2010/main" val="2843509140"/>
              </p:ext>
            </p:extLst>
          </p:nvPr>
        </p:nvGraphicFramePr>
        <p:xfrm>
          <a:off x="832104" y="127101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E64016B-0906-1E48-F688-76D637695CE8}"/>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1BFEB20A-E8E5-2D64-63D7-E1AA17F28BD5}"/>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10570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9B7B-85D5-F48F-D562-ED64EC3EBC9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1898E24-B95A-0C57-1A61-8341A3536BEB}"/>
              </a:ext>
            </a:extLst>
          </p:cNvPr>
          <p:cNvSpPr>
            <a:spLocks noGrp="1"/>
          </p:cNvSpPr>
          <p:nvPr>
            <p:ph idx="1"/>
          </p:nvPr>
        </p:nvSpPr>
        <p:spPr/>
        <p:txBody>
          <a:bodyPr>
            <a:normAutofit/>
          </a:bodyPr>
          <a:lstStyle/>
          <a:p>
            <a:pPr marL="0" indent="0">
              <a:buNone/>
            </a:pPr>
            <a:r>
              <a:rPr lang="en-US" sz="3600" dirty="0"/>
              <a:t>Using middleware, you define custom code to run before and after request processing</a:t>
            </a:r>
          </a:p>
          <a:p>
            <a:pPr marL="0" indent="0">
              <a:buNone/>
            </a:pPr>
            <a:endParaRPr lang="en-US" sz="3600" dirty="0"/>
          </a:p>
          <a:p>
            <a:pPr marL="0" indent="0">
              <a:buNone/>
            </a:pPr>
            <a:r>
              <a:rPr lang="en-US" sz="3600" dirty="0"/>
              <a:t>WSGI Frameworks define their own  mechanism to define middleware</a:t>
            </a:r>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a:p>
            <a:pPr marL="0" indent="0">
              <a:buNone/>
            </a:pPr>
            <a:endParaRPr lang="en-US" sz="3600" dirty="0"/>
          </a:p>
        </p:txBody>
      </p:sp>
      <p:sp>
        <p:nvSpPr>
          <p:cNvPr id="4" name="Footer Placeholder 3">
            <a:extLst>
              <a:ext uri="{FF2B5EF4-FFF2-40B4-BE49-F238E27FC236}">
                <a16:creationId xmlns:a16="http://schemas.microsoft.com/office/drawing/2014/main" id="{50B6AB4D-55C3-1C53-C6E3-E77D8D1BFBBC}"/>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97D77EEF-BCF7-E828-3F7E-29BADF2D21D3}"/>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258554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21</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178128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5A0-BC76-A1F6-23D9-088F15EFD7FA}"/>
              </a:ext>
            </a:extLst>
          </p:cNvPr>
          <p:cNvSpPr>
            <a:spLocks noGrp="1"/>
          </p:cNvSpPr>
          <p:nvPr>
            <p:ph type="title"/>
          </p:nvPr>
        </p:nvSpPr>
        <p:spPr>
          <a:xfrm>
            <a:off x="838200" y="220683"/>
            <a:ext cx="10515600" cy="1325563"/>
          </a:xfrm>
        </p:spPr>
        <p:txBody>
          <a:bodyPr/>
          <a:lstStyle/>
          <a:p>
            <a:r>
              <a:rPr lang="en-US" dirty="0"/>
              <a:t>A WSGI application</a:t>
            </a:r>
          </a:p>
        </p:txBody>
      </p:sp>
      <p:sp>
        <p:nvSpPr>
          <p:cNvPr id="7" name="TextBox 6">
            <a:extLst>
              <a:ext uri="{FF2B5EF4-FFF2-40B4-BE49-F238E27FC236}">
                <a16:creationId xmlns:a16="http://schemas.microsoft.com/office/drawing/2014/main" id="{CA3D0FE7-2532-B476-964C-7872B6383422}"/>
              </a:ext>
            </a:extLst>
          </p:cNvPr>
          <p:cNvSpPr txBox="1"/>
          <p:nvPr/>
        </p:nvSpPr>
        <p:spPr>
          <a:xfrm>
            <a:off x="838200" y="1546246"/>
            <a:ext cx="10515600" cy="3045600"/>
          </a:xfrm>
          <a:prstGeom prst="rect">
            <a:avLst/>
          </a:prstGeom>
          <a:noFill/>
        </p:spPr>
        <p:txBody>
          <a:bodyPr wrap="square">
            <a:spAutoFit/>
          </a:bodyPr>
          <a:lstStyle/>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err="1">
                <a:solidFill>
                  <a:srgbClr val="654C1D"/>
                </a:solidFill>
                <a:effectLst/>
                <a:latin typeface="Menlo" panose="020B0609030804020204" pitchFamily="49" charset="0"/>
              </a:rPr>
              <a:t>simple_handler</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a:p>
            <a:r>
              <a:rPr lang="en-AU" sz="2400" dirty="0">
                <a:solidFill>
                  <a:srgbClr val="1F1F1F"/>
                </a:solidFill>
                <a:effectLst/>
                <a:latin typeface="Menlo" panose="020B0609030804020204" pitchFamily="49" charset="0"/>
              </a:rPr>
              <a:t>    # ..</a:t>
            </a:r>
            <a:endParaRPr lang="en-AU" sz="2400" dirty="0">
              <a:solidFill>
                <a:srgbClr val="900112"/>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ret =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E60006"/>
                </a:solidFill>
                <a:latin typeface="Menlo" panose="020B0609030804020204" pitchFamily="49" charset="0"/>
              </a:rPr>
              <a:t>\n</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ret</a:t>
            </a:r>
          </a:p>
        </p:txBody>
      </p:sp>
      <p:sp>
        <p:nvSpPr>
          <p:cNvPr id="4" name="Footer Placeholder 3">
            <a:extLst>
              <a:ext uri="{FF2B5EF4-FFF2-40B4-BE49-F238E27FC236}">
                <a16:creationId xmlns:a16="http://schemas.microsoft.com/office/drawing/2014/main" id="{98E4D5A8-F5A0-B292-3829-C2F5D0ACDB73}"/>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8FDE1D12-D029-142D-3B45-C997F1E1D0AF}"/>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243472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838200" y="0"/>
            <a:ext cx="10515600" cy="1325563"/>
          </a:xfrm>
        </p:spPr>
        <p:txBody>
          <a:bodyPr vert="horz" lIns="91440" tIns="45720" rIns="91440" bIns="45720" rtlCol="0" anchor="ctr">
            <a:normAutofit/>
          </a:bodyPr>
          <a:lstStyle/>
          <a:p>
            <a:r>
              <a:rPr lang="en-US" sz="3600" dirty="0"/>
              <a:t>A WSGI middleware</a:t>
            </a:r>
          </a:p>
        </p:txBody>
      </p:sp>
      <p:sp>
        <p:nvSpPr>
          <p:cNvPr id="5" name="TextBox 4">
            <a:extLst>
              <a:ext uri="{FF2B5EF4-FFF2-40B4-BE49-F238E27FC236}">
                <a16:creationId xmlns:a16="http://schemas.microsoft.com/office/drawing/2014/main" id="{D0AFAC3A-36B3-0640-2A3A-220791AB1DA7}"/>
              </a:ext>
            </a:extLst>
          </p:cNvPr>
          <p:cNvSpPr txBox="1"/>
          <p:nvPr/>
        </p:nvSpPr>
        <p:spPr>
          <a:xfrm>
            <a:off x="838200" y="1442480"/>
            <a:ext cx="11353800" cy="4154984"/>
          </a:xfrm>
          <a:prstGeom prst="rect">
            <a:avLst/>
          </a:prstGeom>
          <a:noFill/>
        </p:spPr>
        <p:txBody>
          <a:bodyPr wrap="square">
            <a:spAutoFit/>
          </a:bodyPr>
          <a:lstStyle/>
          <a:p>
            <a:r>
              <a:rPr lang="en-AU" sz="2400" dirty="0">
                <a:solidFill>
                  <a:srgbClr val="0000FF"/>
                </a:solidFill>
                <a:effectLst/>
                <a:latin typeface="Menlo" panose="020B0609030804020204" pitchFamily="49" charset="0"/>
              </a:rPr>
              <a:t>class</a:t>
            </a:r>
            <a:r>
              <a:rPr lang="en-AU" sz="2400" dirty="0">
                <a:solidFill>
                  <a:srgbClr val="1F1F1F"/>
                </a:solidFill>
                <a:effectLst/>
                <a:latin typeface="Menlo" panose="020B0609030804020204" pitchFamily="49" charset="0"/>
              </a:rPr>
              <a:t> </a:t>
            </a:r>
            <a:r>
              <a:rPr lang="en-AU" sz="2400" dirty="0" err="1">
                <a:solidFill>
                  <a:srgbClr val="206C87"/>
                </a:solidFill>
                <a:effectLst/>
                <a:latin typeface="Menlo" panose="020B0609030804020204" pitchFamily="49" charset="0"/>
              </a:rPr>
              <a:t>MyExceptionProcessor</a:t>
            </a:r>
            <a:r>
              <a:rPr lang="en-AU" sz="2400" dirty="0">
                <a:solidFill>
                  <a:srgbClr val="1F1F1F"/>
                </a:solidFill>
                <a:effectLst/>
                <a:latin typeface="Menlo" panose="020B0609030804020204" pitchFamily="49" charset="0"/>
              </a:rPr>
              <a:t>:</a:t>
            </a:r>
            <a:endParaRPr lang="en-AU" sz="2400" dirty="0">
              <a:solidFill>
                <a:srgbClr val="206C87"/>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__</a:t>
            </a:r>
            <a:r>
              <a:rPr lang="en-AU" sz="2400" dirty="0" err="1">
                <a:solidFill>
                  <a:srgbClr val="654C1D"/>
                </a:solidFill>
                <a:effectLst/>
                <a:latin typeface="Menlo" panose="020B0609030804020204" pitchFamily="49" charset="0"/>
              </a:rPr>
              <a:t>init</a:t>
            </a:r>
            <a:r>
              <a:rPr lang="en-AU" sz="2400" dirty="0">
                <a:solidFill>
                  <a:srgbClr val="654C1D"/>
                </a:solidFill>
                <a:effectLst/>
                <a:latin typeface="Menlo" panose="020B0609030804020204" pitchFamily="49" charset="0"/>
              </a:rPr>
              <a:t>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wsgi_app</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 = </a:t>
            </a:r>
            <a:r>
              <a:rPr lang="en-AU" sz="2400" dirty="0" err="1">
                <a:solidFill>
                  <a:srgbClr val="1F1F1F"/>
                </a:solidFill>
                <a:effectLst/>
                <a:latin typeface="Menlo" panose="020B0609030804020204" pitchFamily="49" charset="0"/>
              </a:rPr>
              <a:t>wsgi_app</a:t>
            </a:r>
            <a:endParaRPr lang="en-AU" sz="2400" dirty="0">
              <a:solidFill>
                <a:srgbClr val="1F1F1F"/>
              </a:solidFill>
              <a:effectLst/>
              <a:latin typeface="Menlo" panose="020B0609030804020204" pitchFamily="49" charset="0"/>
            </a:endParaRPr>
          </a:p>
          <a:p>
            <a:br>
              <a:rPr lang="en-AU" sz="2400" dirty="0">
                <a:solidFill>
                  <a:srgbClr val="1F1F1F"/>
                </a:solidFill>
                <a:effectLst/>
                <a:latin typeface="Menlo" panose="020B0609030804020204" pitchFamily="49" charset="0"/>
              </a:rPr>
            </a:br>
            <a:r>
              <a:rPr lang="en-AU" sz="2400" dirty="0">
                <a:solidFill>
                  <a:srgbClr val="1F1F1F"/>
                </a:solidFill>
                <a:effectLst/>
                <a:latin typeface="Menlo" panose="020B0609030804020204" pitchFamily="49" charset="0"/>
              </a:rPr>
              <a:t>    </a:t>
            </a:r>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b="1" dirty="0">
                <a:solidFill>
                  <a:srgbClr val="654C1D"/>
                </a:solidFill>
                <a:effectLst/>
                <a:latin typeface="Menlo" panose="020B0609030804020204" pitchFamily="49" charset="0"/>
              </a:rPr>
              <a:t>__call__</a:t>
            </a:r>
            <a:r>
              <a:rPr lang="en-AU" sz="2400" dirty="0">
                <a:solidFill>
                  <a:srgbClr val="1F1F1F"/>
                </a:solidFill>
                <a:effectLst/>
                <a:latin typeface="Menlo" panose="020B0609030804020204" pitchFamily="49" charset="0"/>
              </a:rPr>
              <a:t>(</a:t>
            </a:r>
            <a:r>
              <a:rPr lang="en-AU" sz="2400" dirty="0">
                <a:solidFill>
                  <a:srgbClr val="00006D"/>
                </a:solidFill>
                <a:effectLst/>
                <a:latin typeface="Menlo" panose="020B0609030804020204" pitchFamily="49" charset="0"/>
              </a:rPr>
              <a:t>self</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environ</a:t>
            </a:r>
            <a:r>
              <a:rPr lang="en-AU" sz="2400" dirty="0">
                <a:solidFill>
                  <a:srgbClr val="1F1F1F"/>
                </a:solidFill>
                <a:effectLst/>
                <a:latin typeface="Menlo" panose="020B0609030804020204" pitchFamily="49" charset="0"/>
              </a:rPr>
              <a:t>, </a:t>
            </a:r>
            <a:r>
              <a:rPr lang="en-AU" sz="2400" dirty="0" err="1">
                <a:solidFill>
                  <a:srgbClr val="00006D"/>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endParaRPr lang="en-AU" sz="2400" dirty="0">
              <a:solidFill>
                <a:srgbClr val="00006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try</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b="1" dirty="0" err="1">
                <a:solidFill>
                  <a:srgbClr val="0000FF"/>
                </a:solidFill>
                <a:effectLst/>
                <a:latin typeface="Menlo" panose="020B0609030804020204" pitchFamily="49" charset="0"/>
              </a:rPr>
              <a:t>self</a:t>
            </a:r>
            <a:r>
              <a:rPr lang="en-AU" sz="2400" b="1" dirty="0" err="1">
                <a:solidFill>
                  <a:srgbClr val="1F1F1F"/>
                </a:solidFill>
                <a:effectLst/>
                <a:latin typeface="Menlo" panose="020B0609030804020204" pitchFamily="49" charset="0"/>
              </a:rPr>
              <a:t>.wsgi_app</a:t>
            </a:r>
            <a:r>
              <a:rPr lang="en-AU" sz="2400" dirty="0">
                <a:solidFill>
                  <a:srgbClr val="1F1F1F"/>
                </a:solidFill>
                <a:effectLst/>
                <a:latin typeface="Menlo" panose="020B0609030804020204" pitchFamily="49" charset="0"/>
              </a:rPr>
              <a:t>(environ,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except</a:t>
            </a:r>
            <a:r>
              <a:rPr lang="en-AU" sz="2400" dirty="0">
                <a:solidFill>
                  <a:srgbClr val="1F1F1F"/>
                </a:solidFill>
                <a:effectLst/>
                <a:latin typeface="Menlo" panose="020B0609030804020204" pitchFamily="49" charset="0"/>
              </a:rPr>
              <a:t> </a:t>
            </a:r>
            <a:r>
              <a:rPr lang="en-AU" sz="2400" dirty="0">
                <a:solidFill>
                  <a:srgbClr val="206C87"/>
                </a:solidFill>
                <a:effectLst/>
                <a:latin typeface="Menlo" panose="020B0609030804020204" pitchFamily="49" charset="0"/>
              </a:rPr>
              <a:t>Exception</a:t>
            </a:r>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as</a:t>
            </a:r>
            <a:r>
              <a:rPr lang="en-AU" sz="2400" dirty="0">
                <a:solidFill>
                  <a:srgbClr val="1F1F1F"/>
                </a:solidFill>
                <a:effectLst/>
                <a:latin typeface="Menlo" panose="020B0609030804020204" pitchFamily="49" charset="0"/>
              </a:rPr>
              <a:t> e:</a:t>
            </a:r>
          </a:p>
          <a:p>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start_response</a:t>
            </a:r>
            <a:r>
              <a:rPr lang="en-AU" sz="2400" dirty="0">
                <a:solidFill>
                  <a:srgbClr val="1F1F1F"/>
                </a:solidFill>
                <a:effectLst/>
                <a:latin typeface="Menlo" panose="020B0609030804020204" pitchFamily="49" charset="0"/>
              </a:rPr>
              <a:t>(status, headers)</a:t>
            </a: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0000FF"/>
                </a:solidFill>
                <a:effectLst/>
                <a:latin typeface="Menlo" panose="020B0609030804020204" pitchFamily="49" charset="0"/>
              </a:rPr>
              <a:t>b</a:t>
            </a:r>
            <a:r>
              <a:rPr lang="en-AU" sz="2400" dirty="0" err="1">
                <a:solidFill>
                  <a:srgbClr val="900112"/>
                </a:solidFill>
                <a:effectLst/>
                <a:latin typeface="Menlo" panose="020B0609030804020204" pitchFamily="49" charset="0"/>
              </a:rPr>
              <a:t>'An</a:t>
            </a:r>
            <a:r>
              <a:rPr lang="en-AU" sz="2400" dirty="0">
                <a:solidFill>
                  <a:srgbClr val="900112"/>
                </a:solidFill>
                <a:effectLst/>
                <a:latin typeface="Menlo" panose="020B0609030804020204" pitchFamily="49" charset="0"/>
              </a:rPr>
              <a:t> error </a:t>
            </a:r>
            <a:r>
              <a:rPr lang="en-AU" sz="2400" dirty="0" err="1">
                <a:solidFill>
                  <a:srgbClr val="900112"/>
                </a:solidFill>
                <a:effectLst/>
                <a:latin typeface="Menlo" panose="020B0609030804020204" pitchFamily="49" charset="0"/>
              </a:rPr>
              <a:t>occured</a:t>
            </a:r>
            <a:r>
              <a:rPr lang="en-AU" sz="2400" dirty="0">
                <a:solidFill>
                  <a:srgbClr val="900112"/>
                </a:solidFill>
                <a:effectLst/>
                <a:latin typeface="Menlo" panose="020B0609030804020204" pitchFamily="49" charset="0"/>
              </a:rPr>
              <a:t>!</a:t>
            </a:r>
            <a:r>
              <a:rPr lang="en-AU" sz="2400" dirty="0">
                <a:solidFill>
                  <a:srgbClr val="E60006"/>
                </a:solidFill>
                <a:effectLst/>
                <a:latin typeface="Menlo" panose="020B0609030804020204" pitchFamily="49" charset="0"/>
              </a:rPr>
              <a:t>\n</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p>
        </p:txBody>
      </p:sp>
      <p:sp>
        <p:nvSpPr>
          <p:cNvPr id="3" name="Footer Placeholder 2">
            <a:extLst>
              <a:ext uri="{FF2B5EF4-FFF2-40B4-BE49-F238E27FC236}">
                <a16:creationId xmlns:a16="http://schemas.microsoft.com/office/drawing/2014/main" id="{31ECCD76-8A58-AEDE-D1D3-6EEBCCF484C2}"/>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18531AF-FAD0-204F-6168-FD03DE31D63F}"/>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421792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WSGI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effectLst/>
                <a:latin typeface="Menlo" panose="020B0609030804020204" pitchFamily="49" charset="0"/>
              </a:rPr>
              <a:t>app = </a:t>
            </a:r>
            <a:r>
              <a:rPr lang="en-AU" sz="2800" dirty="0" err="1">
                <a:solidFill>
                  <a:srgbClr val="1F1F1F"/>
                </a:solidFill>
                <a:effectLst/>
                <a:latin typeface="Menlo" panose="020B0609030804020204" pitchFamily="49" charset="0"/>
              </a:rPr>
              <a:t>MyExceptionProcessor</a:t>
            </a:r>
            <a:r>
              <a:rPr lang="en-AU" sz="2800" dirty="0">
                <a:solidFill>
                  <a:srgbClr val="1F1F1F"/>
                </a:solidFill>
                <a:effectLst/>
                <a:latin typeface="Menlo" panose="020B0609030804020204" pitchFamily="49" charset="0"/>
              </a:rPr>
              <a:t>(</a:t>
            </a:r>
            <a:r>
              <a:rPr lang="en-AU" sz="2800" dirty="0" err="1">
                <a:solidFill>
                  <a:srgbClr val="1F1F1F"/>
                </a:solidFill>
                <a:effectLst/>
                <a:latin typeface="Menlo" panose="020B0609030804020204" pitchFamily="49" charset="0"/>
              </a:rPr>
              <a:t>simple_handler</a:t>
            </a:r>
            <a:r>
              <a:rPr lang="en-AU" sz="2800" dirty="0">
                <a:solidFill>
                  <a:srgbClr val="1F1F1F"/>
                </a:solidFill>
                <a:effectLst/>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724300" y="3684731"/>
            <a:ext cx="11788542" cy="2339102"/>
          </a:xfrm>
          <a:prstGeom prst="rect">
            <a:avLst/>
          </a:prstGeom>
          <a:noFill/>
        </p:spPr>
        <p:txBody>
          <a:bodyPr wrap="square">
            <a:spAutoFit/>
          </a:bodyPr>
          <a:lstStyle/>
          <a:p>
            <a:r>
              <a:rPr lang="en-AU" sz="2800" dirty="0">
                <a:latin typeface="Menlo" panose="020B0609030804020204" pitchFamily="49" charset="0"/>
              </a:rPr>
              <a:t>$ </a:t>
            </a:r>
            <a:r>
              <a:rPr lang="en-AU" sz="2800" dirty="0" err="1">
                <a:latin typeface="Menlo" panose="020B0609030804020204" pitchFamily="49" charset="0"/>
              </a:rPr>
              <a:t>gunicorn</a:t>
            </a:r>
            <a:r>
              <a:rPr lang="en-AU" sz="2800" dirty="0">
                <a:latin typeface="Menlo" panose="020B0609030804020204" pitchFamily="49" charset="0"/>
              </a:rPr>
              <a:t> </a:t>
            </a:r>
            <a:r>
              <a:rPr lang="en-AU" sz="2800" dirty="0" err="1">
                <a:latin typeface="Menlo" panose="020B0609030804020204" pitchFamily="49" charset="0"/>
              </a:rPr>
              <a:t>app:app</a:t>
            </a:r>
            <a:endParaRPr lang="en-AU" sz="2800" dirty="0">
              <a:latin typeface="Menlo" panose="020B0609030804020204" pitchFamily="49" charset="0"/>
            </a:endParaRPr>
          </a:p>
          <a:p>
            <a:r>
              <a:rPr lang="en-AU" dirty="0">
                <a:latin typeface="Monaco" pitchFamily="2" charset="77"/>
              </a:rPr>
              <a:t>[2022-04-26 09:40:27 +1000] [72117] [INFO] Starting </a:t>
            </a:r>
            <a:r>
              <a:rPr lang="en-AU" dirty="0" err="1">
                <a:latin typeface="Monaco" pitchFamily="2" charset="77"/>
              </a:rPr>
              <a:t>gunicorn</a:t>
            </a:r>
            <a:r>
              <a:rPr lang="en-AU" dirty="0">
                <a:latin typeface="Monaco" pitchFamily="2" charset="77"/>
              </a:rPr>
              <a:t> 20.1.0</a:t>
            </a:r>
          </a:p>
          <a:p>
            <a:r>
              <a:rPr lang="en-AU" dirty="0">
                <a:latin typeface="Monaco" pitchFamily="2" charset="77"/>
              </a:rPr>
              <a:t>[2022-04-26 09:40:27 +1000] [72117] [INFO] Listening at: http://127.0.0.1:8000 (72117)</a:t>
            </a:r>
          </a:p>
          <a:p>
            <a:r>
              <a:rPr lang="en-AU" dirty="0">
                <a:latin typeface="Monaco" pitchFamily="2" charset="77"/>
              </a:rPr>
              <a:t>[2022-04-26 09:40:27 +1000] [72117] [INFO] Using worker: sync</a:t>
            </a:r>
          </a:p>
          <a:p>
            <a:r>
              <a:rPr lang="en-AU" dirty="0">
                <a:latin typeface="Monaco" pitchFamily="2" charset="77"/>
              </a:rPr>
              <a:t>[2022-04-26 09:40:27 +1000] [72119] [INFO] Booting worker with </a:t>
            </a:r>
            <a:r>
              <a:rPr lang="en-AU" dirty="0" err="1">
                <a:latin typeface="Monaco" pitchFamily="2" charset="77"/>
              </a:rPr>
              <a:t>pid</a:t>
            </a:r>
            <a:r>
              <a:rPr lang="en-AU" dirty="0">
                <a:latin typeface="Monaco" pitchFamily="2" charset="77"/>
              </a:rPr>
              <a:t>: 72119</a:t>
            </a:r>
            <a:endParaRPr lang="en-AU" sz="2800" dirty="0">
              <a:latin typeface="Monaco" pitchFamily="2" charset="77"/>
            </a:endParaRPr>
          </a:p>
          <a:p>
            <a:endParaRPr lang="en-AU" sz="28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767B6EE5-F543-B445-6EDB-FAC1920223D7}"/>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3321C203-2B57-88D2-96CA-2CC78FB6A2CF}"/>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395187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25</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60684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5988-556A-DD55-79F4-4849F872EF5D}"/>
              </a:ext>
            </a:extLst>
          </p:cNvPr>
          <p:cNvSpPr>
            <a:spLocks noGrp="1"/>
          </p:cNvSpPr>
          <p:nvPr>
            <p:ph type="title"/>
          </p:nvPr>
        </p:nvSpPr>
        <p:spPr>
          <a:xfrm>
            <a:off x="249224" y="348916"/>
            <a:ext cx="8361376" cy="741428"/>
          </a:xfrm>
        </p:spPr>
        <p:txBody>
          <a:bodyPr>
            <a:normAutofit/>
          </a:bodyPr>
          <a:lstStyle/>
          <a:p>
            <a:r>
              <a:rPr lang="en-US" sz="4400" dirty="0" err="1"/>
              <a:t>OpenTelemetry</a:t>
            </a:r>
            <a:r>
              <a:rPr lang="en-US" sz="4400" dirty="0"/>
              <a:t> WSGI Middleware</a:t>
            </a:r>
          </a:p>
        </p:txBody>
      </p:sp>
      <p:sp>
        <p:nvSpPr>
          <p:cNvPr id="8" name="TextBox 7">
            <a:extLst>
              <a:ext uri="{FF2B5EF4-FFF2-40B4-BE49-F238E27FC236}">
                <a16:creationId xmlns:a16="http://schemas.microsoft.com/office/drawing/2014/main" id="{7955E559-A7DF-EB97-75D2-52C3DC8D16B2}"/>
              </a:ext>
            </a:extLst>
          </p:cNvPr>
          <p:cNvSpPr txBox="1"/>
          <p:nvPr/>
        </p:nvSpPr>
        <p:spPr>
          <a:xfrm>
            <a:off x="1263316" y="5633077"/>
            <a:ext cx="9270487" cy="369332"/>
          </a:xfrm>
          <a:prstGeom prst="rect">
            <a:avLst/>
          </a:prstGeom>
          <a:noFill/>
        </p:spPr>
        <p:txBody>
          <a:bodyPr wrap="none" rtlCol="0">
            <a:spAutoFit/>
          </a:bodyPr>
          <a:lstStyle/>
          <a:p>
            <a:r>
              <a:rPr lang="en-US" dirty="0">
                <a:hlinkClick r:id="rId3"/>
              </a:rPr>
              <a:t>https://opentelemetry-python-contrib.readthedocs.io/en/latest/instrumentation/wsgi/wsgi.html</a:t>
            </a:r>
            <a:r>
              <a:rPr lang="en-US" dirty="0"/>
              <a:t> </a:t>
            </a:r>
          </a:p>
        </p:txBody>
      </p:sp>
      <p:sp>
        <p:nvSpPr>
          <p:cNvPr id="6" name="TextBox 5">
            <a:extLst>
              <a:ext uri="{FF2B5EF4-FFF2-40B4-BE49-F238E27FC236}">
                <a16:creationId xmlns:a16="http://schemas.microsoft.com/office/drawing/2014/main" id="{B1A2A9AD-E5A8-7214-674D-6919EE86368C}"/>
              </a:ext>
            </a:extLst>
          </p:cNvPr>
          <p:cNvSpPr txBox="1"/>
          <p:nvPr/>
        </p:nvSpPr>
        <p:spPr>
          <a:xfrm>
            <a:off x="838200" y="1285732"/>
            <a:ext cx="10988842" cy="4893647"/>
          </a:xfrm>
          <a:prstGeom prst="rect">
            <a:avLst/>
          </a:prstGeom>
          <a:solidFill>
            <a:schemeClr val="bg1"/>
          </a:solid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OpenTelemetryMiddleware</a:t>
            </a:r>
            <a:r>
              <a:rPr lang="en-AU" sz="2400"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wsgi</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wsgi</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F7001"/>
                </a:solidFill>
                <a:latin typeface="Menlo" panose="020B0609030804020204" pitchFamily="49" charset="0"/>
              </a:rPr>
              <a:t># other things</a:t>
            </a: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environ</a:t>
            </a:r>
            <a:r>
              <a:rPr lang="en-AU" sz="2400" b="1" dirty="0">
                <a:solidFill>
                  <a:srgbClr val="1F1F1F"/>
                </a:solidFill>
                <a:latin typeface="Menlo" panose="020B0609030804020204" pitchFamily="49" charset="0"/>
              </a:rPr>
              <a:t>, </a:t>
            </a:r>
            <a:r>
              <a:rPr lang="en-AU" sz="2400" b="1" dirty="0" err="1">
                <a:solidFill>
                  <a:srgbClr val="00006D"/>
                </a:solidFill>
                <a:latin typeface="Menlo" panose="020B0609030804020204" pitchFamily="49" charset="0"/>
              </a:rPr>
              <a:t>start_response</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iterable</a:t>
            </a:r>
            <a:r>
              <a:rPr lang="en-AU" sz="2400" dirty="0">
                <a:solidFill>
                  <a:srgbClr val="1F1F1F"/>
                </a:solidFill>
                <a:latin typeface="Menlo" panose="020B0609030804020204" pitchFamily="49" charset="0"/>
              </a:rPr>
              <a:t> =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.wsgi</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ex:</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do other stuff</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8FA57CB6-4F4F-423D-265A-EFA9B9496129}"/>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00FE4D9-650D-E2C5-A861-B6826F3D305F}"/>
              </a:ext>
            </a:extLst>
          </p:cNvPr>
          <p:cNvSpPr>
            <a:spLocks noGrp="1"/>
          </p:cNvSpPr>
          <p:nvPr>
            <p:ph type="sldNum" sz="quarter" idx="12"/>
          </p:nvPr>
        </p:nvSpPr>
        <p:spPr/>
        <p:txBody>
          <a:bodyPr/>
          <a:lstStyle/>
          <a:p>
            <a:fld id="{B2DC25EE-239B-4C5F-AAD1-255A7D5F1EE2}" type="slidenum">
              <a:rPr lang="en-US" smtClean="0"/>
              <a:t>26</a:t>
            </a:fld>
            <a:endParaRPr lang="en-US"/>
          </a:p>
        </p:txBody>
      </p:sp>
    </p:spTree>
    <p:extLst>
      <p:ext uri="{BB962C8B-B14F-4D97-AF65-F5344CB8AC3E}">
        <p14:creationId xmlns:p14="http://schemas.microsoft.com/office/powerpoint/2010/main" val="138768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Flask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2677656"/>
          </a:xfrm>
          <a:prstGeom prst="rect">
            <a:avLst/>
          </a:prstGeom>
          <a:solidFill>
            <a:schemeClr val="bg1"/>
          </a:solid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 = Flask(</a:t>
            </a:r>
            <a:r>
              <a:rPr lang="en-AU" sz="2400" dirty="0">
                <a:solidFill>
                  <a:srgbClr val="00006D"/>
                </a:solidFill>
                <a:latin typeface="Menlo" panose="020B0609030804020204" pitchFamily="49" charset="0"/>
              </a:rPr>
              <a:t>__name__</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app.wsgi_app</a:t>
            </a:r>
            <a:r>
              <a:rPr lang="en-AU" sz="2400" b="1" dirty="0">
                <a:solidFill>
                  <a:srgbClr val="1F1F1F"/>
                </a:solidFill>
                <a:latin typeface="Menlo" panose="020B0609030804020204" pitchFamily="49" charset="0"/>
              </a:rPr>
              <a:t>)</a:t>
            </a:r>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777203B5-9B3A-E771-E166-78B7B3435CCD}"/>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6F4C1F13-5208-6DFF-C574-94DEDD99A838}"/>
              </a:ext>
            </a:extLst>
          </p:cNvPr>
          <p:cNvSpPr>
            <a:spLocks noGrp="1"/>
          </p:cNvSpPr>
          <p:nvPr>
            <p:ph type="sldNum" sz="quarter" idx="12"/>
          </p:nvPr>
        </p:nvSpPr>
        <p:spPr/>
        <p:txBody>
          <a:bodyPr/>
          <a:lstStyle/>
          <a:p>
            <a:fld id="{B2DC25EE-239B-4C5F-AAD1-255A7D5F1EE2}" type="slidenum">
              <a:rPr lang="en-US" smtClean="0"/>
              <a:t>27</a:t>
            </a:fld>
            <a:endParaRPr lang="en-US"/>
          </a:p>
        </p:txBody>
      </p:sp>
    </p:spTree>
    <p:extLst>
      <p:ext uri="{BB962C8B-B14F-4D97-AF65-F5344CB8AC3E}">
        <p14:creationId xmlns:p14="http://schemas.microsoft.com/office/powerpoint/2010/main" val="89443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588869" y="-84791"/>
            <a:ext cx="7893394" cy="1371600"/>
          </a:xfrm>
        </p:spPr>
        <p:txBody>
          <a:bodyPr vert="horz" lIns="91440" tIns="45720" rIns="91440" bIns="45720" rtlCol="0" anchor="ctr">
            <a:normAutofit/>
          </a:bodyPr>
          <a:lstStyle/>
          <a:p>
            <a:r>
              <a:rPr lang="en-US" dirty="0"/>
              <a:t>Django + WSGI Middleware</a:t>
            </a:r>
          </a:p>
        </p:txBody>
      </p:sp>
      <p:sp>
        <p:nvSpPr>
          <p:cNvPr id="8" name="TextBox 7">
            <a:extLst>
              <a:ext uri="{FF2B5EF4-FFF2-40B4-BE49-F238E27FC236}">
                <a16:creationId xmlns:a16="http://schemas.microsoft.com/office/drawing/2014/main" id="{876DC874-CD34-7F17-C61F-E65C6D95FCB6}"/>
              </a:ext>
            </a:extLst>
          </p:cNvPr>
          <p:cNvSpPr txBox="1"/>
          <p:nvPr/>
        </p:nvSpPr>
        <p:spPr>
          <a:xfrm>
            <a:off x="588869" y="1670500"/>
            <a:ext cx="12296274" cy="3416320"/>
          </a:xfrm>
          <a:prstGeom prst="rect">
            <a:avLst/>
          </a:prstGeom>
          <a:solidFill>
            <a:schemeClr val="bg1"/>
          </a:solidFill>
        </p:spPr>
        <p:txBody>
          <a:bodyPr wrap="square">
            <a:spAutoFit/>
          </a:bodyPr>
          <a:lstStyle/>
          <a:p>
            <a:r>
              <a:rPr lang="en-AU" sz="2400" dirty="0">
                <a:latin typeface="Menlo" panose="020B0609030804020204" pitchFamily="49" charset="0"/>
              </a:rPr>
              <a:t># </a:t>
            </a:r>
            <a:r>
              <a:rPr lang="en-AU" sz="2400" dirty="0" err="1">
                <a:latin typeface="Menlo" panose="020B0609030804020204" pitchFamily="49" charset="0"/>
              </a:rPr>
              <a:t>wsgi.py</a:t>
            </a:r>
            <a:endParaRPr lang="en-AU" sz="2400" dirty="0">
              <a:latin typeface="Menlo" panose="020B0609030804020204" pitchFamily="49" charset="0"/>
            </a:endParaRPr>
          </a:p>
          <a:p>
            <a:endParaRPr lang="en-AU" sz="2400" dirty="0">
              <a:solidFill>
                <a:srgbClr val="9D00D2"/>
              </a:solidFill>
              <a:latin typeface="Menlo" panose="020B0609030804020204" pitchFamily="49" charset="0"/>
            </a:endParaRPr>
          </a:p>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opentelemetry.instrumentation.wsgi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OpenTelemetryMiddleware</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application = </a:t>
            </a:r>
            <a:r>
              <a:rPr lang="en-AU" sz="2400" dirty="0" err="1">
                <a:solidFill>
                  <a:srgbClr val="1F1F1F"/>
                </a:solidFill>
                <a:latin typeface="Menlo" panose="020B0609030804020204" pitchFamily="49" charset="0"/>
              </a:rPr>
              <a:t>get_wsgi_application</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a:solidFill>
                  <a:srgbClr val="1F1F1F"/>
                </a:solidFill>
                <a:latin typeface="Menlo" panose="020B0609030804020204" pitchFamily="49" charset="0"/>
              </a:rPr>
              <a:t>application = </a:t>
            </a:r>
            <a:r>
              <a:rPr lang="en-AU" sz="2400" b="1" dirty="0" err="1">
                <a:solidFill>
                  <a:srgbClr val="1F1F1F"/>
                </a:solidFill>
                <a:latin typeface="Menlo" panose="020B0609030804020204" pitchFamily="49" charset="0"/>
              </a:rPr>
              <a:t>OpenTelemetryMiddleware</a:t>
            </a:r>
            <a:r>
              <a:rPr lang="en-AU" sz="2400" b="1" dirty="0">
                <a:solidFill>
                  <a:srgbClr val="1F1F1F"/>
                </a:solidFill>
                <a:latin typeface="Menlo" panose="020B0609030804020204" pitchFamily="49" charset="0"/>
              </a:rPr>
              <a:t>(application)</a:t>
            </a:r>
          </a:p>
          <a:p>
            <a:endParaRPr lang="en-AU" sz="2400" dirty="0">
              <a:solidFill>
                <a:srgbClr val="1F1F1F"/>
              </a:solidFill>
              <a:latin typeface="Menlo" panose="020B0609030804020204" pitchFamily="49" charset="0"/>
            </a:endParaRPr>
          </a:p>
        </p:txBody>
      </p:sp>
      <p:sp>
        <p:nvSpPr>
          <p:cNvPr id="6" name="TextBox 5">
            <a:extLst>
              <a:ext uri="{FF2B5EF4-FFF2-40B4-BE49-F238E27FC236}">
                <a16:creationId xmlns:a16="http://schemas.microsoft.com/office/drawing/2014/main" id="{B1302429-5022-5837-4A54-C0E437EE63CC}"/>
              </a:ext>
            </a:extLst>
          </p:cNvPr>
          <p:cNvSpPr txBox="1"/>
          <p:nvPr/>
        </p:nvSpPr>
        <p:spPr>
          <a:xfrm>
            <a:off x="1202479" y="4845668"/>
            <a:ext cx="10321090" cy="369332"/>
          </a:xfrm>
          <a:prstGeom prst="rect">
            <a:avLst/>
          </a:prstGeom>
          <a:solidFill>
            <a:schemeClr val="bg1"/>
          </a:solidFill>
        </p:spPr>
        <p:txBody>
          <a:bodyPr wrap="square">
            <a:spAutoFit/>
          </a:bodyPr>
          <a:lstStyle/>
          <a:p>
            <a:endParaRPr lang="en-AU" dirty="0">
              <a:solidFill>
                <a:srgbClr val="1F1F1F"/>
              </a:solidFill>
              <a:latin typeface="Menlo" panose="020B0609030804020204" pitchFamily="49" charset="0"/>
            </a:endParaRPr>
          </a:p>
        </p:txBody>
      </p:sp>
      <p:sp>
        <p:nvSpPr>
          <p:cNvPr id="2" name="Footer Placeholder 1">
            <a:extLst>
              <a:ext uri="{FF2B5EF4-FFF2-40B4-BE49-F238E27FC236}">
                <a16:creationId xmlns:a16="http://schemas.microsoft.com/office/drawing/2014/main" id="{0831C089-A9BC-AFEE-DC5C-2A80BAFEB09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9C9EB7D5-22A4-B195-B23D-0795E15A2FAB}"/>
              </a:ext>
            </a:extLst>
          </p:cNvPr>
          <p:cNvSpPr>
            <a:spLocks noGrp="1"/>
          </p:cNvSpPr>
          <p:nvPr>
            <p:ph type="sldNum" sz="quarter" idx="12"/>
          </p:nvPr>
        </p:nvSpPr>
        <p:spPr/>
        <p:txBody>
          <a:bodyPr/>
          <a:lstStyle/>
          <a:p>
            <a:fld id="{B2DC25EE-239B-4C5F-AAD1-255A7D5F1EE2}" type="slidenum">
              <a:rPr lang="en-US" smtClean="0"/>
              <a:t>28</a:t>
            </a:fld>
            <a:endParaRPr lang="en-US"/>
          </a:p>
        </p:txBody>
      </p:sp>
    </p:spTree>
    <p:extLst>
      <p:ext uri="{BB962C8B-B14F-4D97-AF65-F5344CB8AC3E}">
        <p14:creationId xmlns:p14="http://schemas.microsoft.com/office/powerpoint/2010/main" val="318721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29</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328388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E8B5-C38E-2243-A7B1-9FE62FBB1AB2}"/>
              </a:ext>
            </a:extLst>
          </p:cNvPr>
          <p:cNvSpPr>
            <a:spLocks noGrp="1"/>
          </p:cNvSpPr>
          <p:nvPr>
            <p:ph type="title"/>
          </p:nvPr>
        </p:nvSpPr>
        <p:spPr/>
        <p:txBody>
          <a:bodyPr>
            <a:normAutofit/>
          </a:bodyPr>
          <a:lstStyle/>
          <a:p>
            <a:r>
              <a:rPr lang="en-US" sz="3600" dirty="0"/>
              <a:t>Slides and Resources</a:t>
            </a:r>
          </a:p>
        </p:txBody>
      </p:sp>
      <p:grpSp>
        <p:nvGrpSpPr>
          <p:cNvPr id="4" name="Group 3">
            <a:extLst>
              <a:ext uri="{FF2B5EF4-FFF2-40B4-BE49-F238E27FC236}">
                <a16:creationId xmlns:a16="http://schemas.microsoft.com/office/drawing/2014/main" id="{53B3E98E-CBC5-BE26-419C-DB6CB6290D5F}"/>
              </a:ext>
            </a:extLst>
          </p:cNvPr>
          <p:cNvGrpSpPr/>
          <p:nvPr/>
        </p:nvGrpSpPr>
        <p:grpSpPr>
          <a:xfrm>
            <a:off x="429767" y="2807175"/>
            <a:ext cx="11332465" cy="2340930"/>
            <a:chOff x="7686712" y="2096384"/>
            <a:chExt cx="2061504" cy="720000"/>
          </a:xfrm>
        </p:grpSpPr>
        <p:sp>
          <p:nvSpPr>
            <p:cNvPr id="5" name="Rectangle 4">
              <a:extLst>
                <a:ext uri="{FF2B5EF4-FFF2-40B4-BE49-F238E27FC236}">
                  <a16:creationId xmlns:a16="http://schemas.microsoft.com/office/drawing/2014/main" id="{5E283F46-F2CF-023D-D048-460CFE6CE21F}"/>
                </a:ext>
              </a:extLst>
            </p:cNvPr>
            <p:cNvSpPr/>
            <p:nvPr/>
          </p:nvSpPr>
          <p:spPr>
            <a:xfrm>
              <a:off x="7686712" y="2096384"/>
              <a:ext cx="2061504"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FA68519-DA40-F4EC-2BA1-F00E0086DB20}"/>
                </a:ext>
              </a:extLst>
            </p:cNvPr>
            <p:cNvSpPr txBox="1"/>
            <p:nvPr/>
          </p:nvSpPr>
          <p:spPr>
            <a:xfrm>
              <a:off x="7686712" y="2096384"/>
              <a:ext cx="2061504"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rmAutofit/>
            </a:bodyPr>
            <a:lstStyle/>
            <a:p>
              <a:pPr marL="0" lvl="0" indent="0" algn="ctr" defTabSz="622300">
                <a:spcBef>
                  <a:spcPct val="0"/>
                </a:spcBef>
                <a:spcAft>
                  <a:spcPct val="35000"/>
                </a:spcAft>
                <a:buNone/>
              </a:pPr>
              <a:r>
                <a:rPr lang="en-US" sz="5000" kern="1200" dirty="0">
                  <a:hlinkClick r:id="rId3"/>
                </a:rPr>
                <a:t>https://echorand.me/talks/</a:t>
              </a:r>
              <a:r>
                <a:rPr lang="en-US" sz="5000" kern="1200" dirty="0"/>
                <a:t>  </a:t>
              </a:r>
            </a:p>
          </p:txBody>
        </p:sp>
      </p:grpSp>
      <p:sp>
        <p:nvSpPr>
          <p:cNvPr id="3" name="Footer Placeholder 2">
            <a:extLst>
              <a:ext uri="{FF2B5EF4-FFF2-40B4-BE49-F238E27FC236}">
                <a16:creationId xmlns:a16="http://schemas.microsoft.com/office/drawing/2014/main" id="{8CCC2440-303C-C4AB-2ACF-46CBC27BA176}"/>
              </a:ext>
            </a:extLst>
          </p:cNvPr>
          <p:cNvSpPr>
            <a:spLocks noGrp="1"/>
          </p:cNvSpPr>
          <p:nvPr>
            <p:ph type="ftr" sz="quarter" idx="11"/>
          </p:nvPr>
        </p:nvSpPr>
        <p:spPr/>
        <p:txBody>
          <a:bodyPr/>
          <a:lstStyle/>
          <a:p>
            <a:r>
              <a:rPr lang="en-US"/>
              <a:t>Shared Functionality using Middleware - PyCon US 2022</a:t>
            </a:r>
          </a:p>
        </p:txBody>
      </p:sp>
      <p:sp>
        <p:nvSpPr>
          <p:cNvPr id="7" name="Slide Number Placeholder 6">
            <a:extLst>
              <a:ext uri="{FF2B5EF4-FFF2-40B4-BE49-F238E27FC236}">
                <a16:creationId xmlns:a16="http://schemas.microsoft.com/office/drawing/2014/main" id="{419A0D86-A025-231F-214B-172498C48EF0}"/>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131214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Background pattern&#10;&#10;Description automatically generated">
            <a:extLst>
              <a:ext uri="{FF2B5EF4-FFF2-40B4-BE49-F238E27FC236}">
                <a16:creationId xmlns:a16="http://schemas.microsoft.com/office/drawing/2014/main" id="{8BBE322D-0A87-6AC4-8EC3-04F79FC1D474}"/>
              </a:ext>
            </a:extLst>
          </p:cNvPr>
          <p:cNvPicPr>
            <a:picLocks noChangeAspect="1"/>
          </p:cNvPicPr>
          <p:nvPr/>
        </p:nvPicPr>
        <p:blipFill rotWithShape="1">
          <a:blip r:embed="rId3"/>
          <a:srcRect t="13347" b="13363"/>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8D6823-D49E-7E42-8AEE-EA8E430CF677}"/>
              </a:ext>
            </a:extLst>
          </p:cNvPr>
          <p:cNvSpPr>
            <a:spLocks noGrp="1"/>
          </p:cNvSpPr>
          <p:nvPr>
            <p:ph type="title"/>
          </p:nvPr>
        </p:nvSpPr>
        <p:spPr>
          <a:xfrm>
            <a:off x="838200" y="365126"/>
            <a:ext cx="10515600" cy="874128"/>
          </a:xfrm>
        </p:spPr>
        <p:txBody>
          <a:bodyPr>
            <a:normAutofit fontScale="90000"/>
          </a:bodyPr>
          <a:lstStyle/>
          <a:p>
            <a:r>
              <a:rPr lang="en-US" dirty="0"/>
              <a:t>Middleware for wrapping another WSGI application</a:t>
            </a:r>
          </a:p>
        </p:txBody>
      </p:sp>
      <p:graphicFrame>
        <p:nvGraphicFramePr>
          <p:cNvPr id="18" name="Content Placeholder 2">
            <a:extLst>
              <a:ext uri="{FF2B5EF4-FFF2-40B4-BE49-F238E27FC236}">
                <a16:creationId xmlns:a16="http://schemas.microsoft.com/office/drawing/2014/main" id="{B04BD12B-0D5B-9768-77C0-124855FF903D}"/>
              </a:ext>
            </a:extLst>
          </p:cNvPr>
          <p:cNvGraphicFramePr>
            <a:graphicFrameLocks noGrp="1"/>
          </p:cNvGraphicFramePr>
          <p:nvPr>
            <p:ph idx="1"/>
            <p:extLst>
              <p:ext uri="{D42A27DB-BD31-4B8C-83A1-F6EECF244321}">
                <p14:modId xmlns:p14="http://schemas.microsoft.com/office/powerpoint/2010/main" val="39451892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32D6276-66EC-8C2B-1CA3-A3768192297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BBCE898-49DB-DCF2-6D6F-986011E918BF}"/>
              </a:ext>
            </a:extLst>
          </p:cNvPr>
          <p:cNvSpPr>
            <a:spLocks noGrp="1"/>
          </p:cNvSpPr>
          <p:nvPr>
            <p:ph type="sldNum" sz="quarter" idx="12"/>
          </p:nvPr>
        </p:nvSpPr>
        <p:spPr/>
        <p:txBody>
          <a:bodyPr/>
          <a:lstStyle/>
          <a:p>
            <a:fld id="{B2DC25EE-239B-4C5F-AAD1-255A7D5F1EE2}" type="slidenum">
              <a:rPr lang="en-US" smtClean="0"/>
              <a:t>30</a:t>
            </a:fld>
            <a:endParaRPr lang="en-US"/>
          </a:p>
        </p:txBody>
      </p:sp>
    </p:spTree>
    <p:extLst>
      <p:ext uri="{BB962C8B-B14F-4D97-AF65-F5344CB8AC3E}">
        <p14:creationId xmlns:p14="http://schemas.microsoft.com/office/powerpoint/2010/main" val="2294514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331248" y="774912"/>
            <a:ext cx="9693442" cy="280687"/>
          </a:xfrm>
        </p:spPr>
        <p:txBody>
          <a:bodyPr vert="horz" lIns="91440" tIns="45720" rIns="91440" bIns="45720" rtlCol="0" anchor="b">
            <a:normAutofit fontScale="90000"/>
          </a:bodyPr>
          <a:lstStyle/>
          <a:p>
            <a:r>
              <a:rPr lang="en-US" sz="4400" dirty="0"/>
              <a:t>Wrapper Middleware</a:t>
            </a:r>
          </a:p>
        </p:txBody>
      </p:sp>
      <p:sp>
        <p:nvSpPr>
          <p:cNvPr id="5" name="TextBox 4">
            <a:extLst>
              <a:ext uri="{FF2B5EF4-FFF2-40B4-BE49-F238E27FC236}">
                <a16:creationId xmlns:a16="http://schemas.microsoft.com/office/drawing/2014/main" id="{6B336196-045A-E07C-7EF5-D0C293F217EA}"/>
              </a:ext>
            </a:extLst>
          </p:cNvPr>
          <p:cNvSpPr txBox="1"/>
          <p:nvPr/>
        </p:nvSpPr>
        <p:spPr>
          <a:xfrm>
            <a:off x="331248" y="1415351"/>
            <a:ext cx="11860752" cy="3785652"/>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FlaskAppWrapper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environ</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start_response</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data = </a:t>
            </a:r>
            <a:r>
              <a:rPr lang="en-AU" sz="2400" b="1" dirty="0" err="1">
                <a:solidFill>
                  <a:srgbClr val="1F1F1F"/>
                </a:solidFill>
                <a:highlight>
                  <a:srgbClr val="FFFF00"/>
                </a:highlight>
                <a:latin typeface="Menlo" panose="020B0609030804020204" pitchFamily="49" charset="0"/>
              </a:rPr>
              <a:t>flask_app</a:t>
            </a:r>
            <a:r>
              <a:rPr lang="en-AU" sz="2400" dirty="0" err="1">
                <a:solidFill>
                  <a:srgbClr val="1F1F1F"/>
                </a:solidFill>
                <a:latin typeface="Menlo" panose="020B0609030804020204" pitchFamily="49" charset="0"/>
              </a:rPr>
              <a:t>.app.wsgi_app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environ, </a:t>
            </a:r>
            <a:r>
              <a:rPr lang="en-AU" sz="2400" dirty="0" err="1">
                <a:solidFill>
                  <a:srgbClr val="1F1F1F"/>
                </a:solidFill>
                <a:latin typeface="Menlo" panose="020B0609030804020204" pitchFamily="49" charset="0"/>
              </a:rPr>
              <a:t>start_response</a:t>
            </a: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not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.status.startswith</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'404'</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data</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b="1" dirty="0" err="1">
                <a:solidFill>
                  <a:srgbClr val="0000FF"/>
                </a:solidFill>
                <a:highlight>
                  <a:srgbClr val="FFFF00"/>
                </a:highlight>
                <a:latin typeface="Menlo" panose="020B0609030804020204" pitchFamily="49" charset="0"/>
              </a:rPr>
              <a:t>self</a:t>
            </a:r>
            <a:r>
              <a:rPr lang="en-AU" sz="2400" b="1" dirty="0" err="1">
                <a:solidFill>
                  <a:srgbClr val="1F1F1F"/>
                </a:solidFill>
                <a:highlight>
                  <a:srgbClr val="FFFF00"/>
                </a:highlight>
                <a:latin typeface="Menlo" panose="020B0609030804020204" pitchFamily="49" charset="0"/>
              </a:rPr>
              <a:t>.wsgi_app</a:t>
            </a:r>
            <a:r>
              <a:rPr lang="en-AU" sz="2400" dirty="0">
                <a:solidFill>
                  <a:srgbClr val="1F1F1F"/>
                </a:solidFill>
                <a:latin typeface="Menlo" panose="020B0609030804020204" pitchFamily="49" charset="0"/>
              </a:rPr>
              <a:t>(environ, </a:t>
            </a:r>
            <a:r>
              <a:rPr lang="en-AU" sz="2400" dirty="0" err="1">
                <a:solidFill>
                  <a:srgbClr val="1F1F1F"/>
                </a:solidFill>
                <a:latin typeface="Menlo" panose="020B0609030804020204" pitchFamily="49" charset="0"/>
              </a:rPr>
              <a:t>start_response</a:t>
            </a:r>
            <a:r>
              <a:rPr lang="en-AU" sz="2400" dirty="0">
                <a:solidFill>
                  <a:srgbClr val="1F1F1F"/>
                </a:solidFill>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A4B6155E-59EF-3852-D6F6-43C81255A6A5}"/>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C37B6D67-433A-4B0B-1566-1669310A4064}"/>
              </a:ext>
            </a:extLst>
          </p:cNvPr>
          <p:cNvSpPr>
            <a:spLocks noGrp="1"/>
          </p:cNvSpPr>
          <p:nvPr>
            <p:ph type="sldNum" sz="quarter" idx="12"/>
          </p:nvPr>
        </p:nvSpPr>
        <p:spPr/>
        <p:txBody>
          <a:bodyPr/>
          <a:lstStyle/>
          <a:p>
            <a:fld id="{B2DC25EE-239B-4C5F-AAD1-255A7D5F1EE2}" type="slidenum">
              <a:rPr lang="en-US" smtClean="0"/>
              <a:t>31</a:t>
            </a:fld>
            <a:endParaRPr lang="en-US"/>
          </a:p>
        </p:txBody>
      </p:sp>
    </p:spTree>
    <p:extLst>
      <p:ext uri="{BB962C8B-B14F-4D97-AF65-F5344CB8AC3E}">
        <p14:creationId xmlns:p14="http://schemas.microsoft.com/office/powerpoint/2010/main" val="3750578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5E6-B790-D840-BDC4-C881961C333C}"/>
              </a:ext>
            </a:extLst>
          </p:cNvPr>
          <p:cNvSpPr>
            <a:spLocks noGrp="1"/>
          </p:cNvSpPr>
          <p:nvPr>
            <p:ph type="title"/>
          </p:nvPr>
        </p:nvSpPr>
        <p:spPr>
          <a:xfrm>
            <a:off x="443015" y="131237"/>
            <a:ext cx="10515600" cy="1325563"/>
          </a:xfrm>
        </p:spPr>
        <p:txBody>
          <a:bodyPr>
            <a:normAutofit/>
          </a:bodyPr>
          <a:lstStyle/>
          <a:p>
            <a:r>
              <a:rPr lang="en-US" dirty="0"/>
              <a:t>Wrapping Django Application</a:t>
            </a:r>
            <a:endParaRPr lang="en-US" dirty="0">
              <a:latin typeface="Monaco" pitchFamily="2" charset="77"/>
            </a:endParaRPr>
          </a:p>
        </p:txBody>
      </p:sp>
      <p:sp>
        <p:nvSpPr>
          <p:cNvPr id="11" name="TextBox 10">
            <a:extLst>
              <a:ext uri="{FF2B5EF4-FFF2-40B4-BE49-F238E27FC236}">
                <a16:creationId xmlns:a16="http://schemas.microsoft.com/office/drawing/2014/main" id="{5064A0EA-6790-1D97-7739-7571A2406374}"/>
              </a:ext>
            </a:extLst>
          </p:cNvPr>
          <p:cNvSpPr txBox="1"/>
          <p:nvPr/>
        </p:nvSpPr>
        <p:spPr>
          <a:xfrm>
            <a:off x="443015" y="2248212"/>
            <a:ext cx="9593870" cy="3539430"/>
          </a:xfrm>
          <a:prstGeom prst="rect">
            <a:avLst/>
          </a:prstGeom>
          <a:noFill/>
        </p:spPr>
        <p:txBody>
          <a:bodyPr wrap="square">
            <a:spAutoFit/>
          </a:bodyPr>
          <a:lstStyle/>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wsgi.py</a:t>
            </a:r>
            <a:endParaRPr lang="en-AU" sz="2800" dirty="0">
              <a:solidFill>
                <a:srgbClr val="1F1F1F"/>
              </a:solidFill>
              <a:latin typeface="Menlo" panose="020B0609030804020204" pitchFamily="49" charset="0"/>
            </a:endParaRP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dirty="0" err="1">
                <a:solidFill>
                  <a:srgbClr val="1F1F1F"/>
                </a:solidFill>
                <a:latin typeface="Menlo" panose="020B0609030804020204" pitchFamily="49" charset="0"/>
              </a:rPr>
              <a:t>get_wsgi_application</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a:solidFill>
                  <a:srgbClr val="1F1F1F"/>
                </a:solidFill>
                <a:latin typeface="Menlo" panose="020B0609030804020204" pitchFamily="49" charset="0"/>
              </a:rPr>
              <a:t>application = </a:t>
            </a:r>
            <a:r>
              <a:rPr lang="en-AU" sz="2800" b="1" dirty="0" err="1">
                <a:solidFill>
                  <a:srgbClr val="1F1F1F"/>
                </a:solidFill>
                <a:highlight>
                  <a:srgbClr val="FFFF00"/>
                </a:highlight>
                <a:latin typeface="Menlo" panose="020B0609030804020204" pitchFamily="49" charset="0"/>
              </a:rPr>
              <a:t>FlaskAppWrapper</a:t>
            </a:r>
            <a:r>
              <a:rPr lang="en-AU" sz="2800" dirty="0">
                <a:solidFill>
                  <a:srgbClr val="1F1F1F"/>
                </a:solidFill>
                <a:latin typeface="Menlo" panose="020B0609030804020204" pitchFamily="49" charset="0"/>
              </a:rPr>
              <a:t>(application)</a:t>
            </a:r>
          </a:p>
          <a:p>
            <a:endParaRPr lang="en-AU" sz="2800" dirty="0">
              <a:solidFill>
                <a:srgbClr val="1F1F1F"/>
              </a:solidFill>
              <a:latin typeface="Menlo" panose="020B0609030804020204" pitchFamily="49" charset="0"/>
            </a:endParaRPr>
          </a:p>
          <a:p>
            <a:endParaRPr lang="en-AU" sz="2800" dirty="0">
              <a:solidFill>
                <a:srgbClr val="CACACA"/>
              </a:solidFill>
              <a:effectLst/>
              <a:latin typeface="Menlo" panose="020B0609030804020204" pitchFamily="49" charset="0"/>
            </a:endParaRPr>
          </a:p>
          <a:p>
            <a:endParaRPr lang="en-AU" sz="28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D77073BD-C015-88A7-B1CB-02CE67A26496}"/>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1281DDF2-D800-1C1C-9502-EE761695C6BB}"/>
              </a:ext>
            </a:extLst>
          </p:cNvPr>
          <p:cNvSpPr>
            <a:spLocks noGrp="1"/>
          </p:cNvSpPr>
          <p:nvPr>
            <p:ph type="sldNum" sz="quarter" idx="12"/>
          </p:nvPr>
        </p:nvSpPr>
        <p:spPr/>
        <p:txBody>
          <a:bodyPr/>
          <a:lstStyle/>
          <a:p>
            <a:fld id="{B2DC25EE-239B-4C5F-AAD1-255A7D5F1EE2}" type="slidenum">
              <a:rPr lang="en-US" smtClean="0"/>
              <a:t>32</a:t>
            </a:fld>
            <a:endParaRPr lang="en-US"/>
          </a:p>
        </p:txBody>
      </p:sp>
    </p:spTree>
    <p:extLst>
      <p:ext uri="{BB962C8B-B14F-4D97-AF65-F5344CB8AC3E}">
        <p14:creationId xmlns:p14="http://schemas.microsoft.com/office/powerpoint/2010/main" val="749089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 chat or text message&#10;&#10;Description automatically generated">
            <a:extLst>
              <a:ext uri="{FF2B5EF4-FFF2-40B4-BE49-F238E27FC236}">
                <a16:creationId xmlns:a16="http://schemas.microsoft.com/office/drawing/2014/main" id="{80B3BDE5-6934-0746-8F31-FBEB1B2FD438}"/>
              </a:ext>
            </a:extLst>
          </p:cNvPr>
          <p:cNvPicPr>
            <a:picLocks noChangeAspect="1"/>
          </p:cNvPicPr>
          <p:nvPr/>
        </p:nvPicPr>
        <p:blipFill>
          <a:blip r:embed="rId3"/>
          <a:stretch>
            <a:fillRect/>
          </a:stretch>
        </p:blipFill>
        <p:spPr>
          <a:xfrm>
            <a:off x="2312784" y="1366703"/>
            <a:ext cx="9347504" cy="1600199"/>
          </a:xfrm>
          <a:prstGeom prst="rect">
            <a:avLst/>
          </a:prstGeom>
        </p:spPr>
      </p:pic>
      <p:sp>
        <p:nvSpPr>
          <p:cNvPr id="8" name="TextBox 7">
            <a:extLst>
              <a:ext uri="{FF2B5EF4-FFF2-40B4-BE49-F238E27FC236}">
                <a16:creationId xmlns:a16="http://schemas.microsoft.com/office/drawing/2014/main" id="{3225B2C9-7FFE-AF44-9B95-1649BD52CB2F}"/>
              </a:ext>
            </a:extLst>
          </p:cNvPr>
          <p:cNvSpPr txBox="1"/>
          <p:nvPr/>
        </p:nvSpPr>
        <p:spPr>
          <a:xfrm>
            <a:off x="335940" y="1482413"/>
            <a:ext cx="1451038" cy="769441"/>
          </a:xfrm>
          <a:prstGeom prst="rect">
            <a:avLst/>
          </a:prstGeom>
          <a:noFill/>
        </p:spPr>
        <p:txBody>
          <a:bodyPr wrap="none" rtlCol="0">
            <a:spAutoFit/>
          </a:bodyPr>
          <a:lstStyle/>
          <a:p>
            <a:r>
              <a:rPr lang="en-US" sz="4400" dirty="0"/>
              <a:t>Flask </a:t>
            </a:r>
          </a:p>
        </p:txBody>
      </p:sp>
      <p:sp>
        <p:nvSpPr>
          <p:cNvPr id="2" name="Title 1">
            <a:extLst>
              <a:ext uri="{FF2B5EF4-FFF2-40B4-BE49-F238E27FC236}">
                <a16:creationId xmlns:a16="http://schemas.microsoft.com/office/drawing/2014/main" id="{B42416E0-328D-4890-FEDD-C881CD5617FC}"/>
              </a:ext>
            </a:extLst>
          </p:cNvPr>
          <p:cNvSpPr>
            <a:spLocks noGrp="1"/>
          </p:cNvSpPr>
          <p:nvPr>
            <p:ph type="title" idx="4294967295"/>
          </p:nvPr>
        </p:nvSpPr>
        <p:spPr>
          <a:xfrm>
            <a:off x="698862" y="-17463"/>
            <a:ext cx="10515600" cy="1325563"/>
          </a:xfrm>
        </p:spPr>
        <p:txBody>
          <a:bodyPr/>
          <a:lstStyle/>
          <a:p>
            <a:r>
              <a:rPr lang="en-US" dirty="0"/>
              <a:t>Wrapping</a:t>
            </a:r>
            <a:r>
              <a:rPr lang="en-US" baseline="0" dirty="0"/>
              <a:t> a WSGI application</a:t>
            </a:r>
            <a:endParaRPr lang="en-US" dirty="0"/>
          </a:p>
        </p:txBody>
      </p:sp>
      <p:pic>
        <p:nvPicPr>
          <p:cNvPr id="9" name="Content Placeholder 4" descr="Graphical user interface, text, application&#10;&#10;Description automatically generated">
            <a:extLst>
              <a:ext uri="{FF2B5EF4-FFF2-40B4-BE49-F238E27FC236}">
                <a16:creationId xmlns:a16="http://schemas.microsoft.com/office/drawing/2014/main" id="{C8D3510F-8DA9-1FCF-096F-57330B826A4D}"/>
              </a:ext>
            </a:extLst>
          </p:cNvPr>
          <p:cNvPicPr>
            <a:picLocks noChangeAspect="1"/>
          </p:cNvPicPr>
          <p:nvPr/>
        </p:nvPicPr>
        <p:blipFill>
          <a:blip r:embed="rId4"/>
          <a:stretch>
            <a:fillRect/>
          </a:stretch>
        </p:blipFill>
        <p:spPr>
          <a:xfrm>
            <a:off x="2167990" y="3412072"/>
            <a:ext cx="9839526" cy="2407340"/>
          </a:xfrm>
          <a:prstGeom prst="rect">
            <a:avLst/>
          </a:prstGeom>
        </p:spPr>
      </p:pic>
      <p:sp>
        <p:nvSpPr>
          <p:cNvPr id="10" name="TextBox 9">
            <a:extLst>
              <a:ext uri="{FF2B5EF4-FFF2-40B4-BE49-F238E27FC236}">
                <a16:creationId xmlns:a16="http://schemas.microsoft.com/office/drawing/2014/main" id="{2B42D4D0-906E-80FC-0981-3CD25264871D}"/>
              </a:ext>
            </a:extLst>
          </p:cNvPr>
          <p:cNvSpPr txBox="1"/>
          <p:nvPr/>
        </p:nvSpPr>
        <p:spPr>
          <a:xfrm>
            <a:off x="99817" y="3836706"/>
            <a:ext cx="1923283" cy="769441"/>
          </a:xfrm>
          <a:prstGeom prst="rect">
            <a:avLst/>
          </a:prstGeom>
          <a:noFill/>
        </p:spPr>
        <p:txBody>
          <a:bodyPr wrap="none" rtlCol="0">
            <a:spAutoFit/>
          </a:bodyPr>
          <a:lstStyle/>
          <a:p>
            <a:r>
              <a:rPr lang="en-US" sz="4400" dirty="0"/>
              <a:t>Django </a:t>
            </a:r>
          </a:p>
        </p:txBody>
      </p:sp>
      <p:sp>
        <p:nvSpPr>
          <p:cNvPr id="3" name="Footer Placeholder 2">
            <a:extLst>
              <a:ext uri="{FF2B5EF4-FFF2-40B4-BE49-F238E27FC236}">
                <a16:creationId xmlns:a16="http://schemas.microsoft.com/office/drawing/2014/main" id="{591FDBC0-833C-A12E-3A85-DF98F1BC5C4B}"/>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07BDF0BA-412C-F252-C40B-333FF2289B27}"/>
              </a:ext>
            </a:extLst>
          </p:cNvPr>
          <p:cNvSpPr>
            <a:spLocks noGrp="1"/>
          </p:cNvSpPr>
          <p:nvPr>
            <p:ph type="sldNum" sz="quarter" idx="12"/>
          </p:nvPr>
        </p:nvSpPr>
        <p:spPr/>
        <p:txBody>
          <a:bodyPr/>
          <a:lstStyle/>
          <a:p>
            <a:fld id="{B2DC25EE-239B-4C5F-AAD1-255A7D5F1EE2}" type="slidenum">
              <a:rPr lang="en-US" smtClean="0"/>
              <a:t>33</a:t>
            </a:fld>
            <a:endParaRPr lang="en-US"/>
          </a:p>
        </p:txBody>
      </p:sp>
    </p:spTree>
    <p:extLst>
      <p:ext uri="{BB962C8B-B14F-4D97-AF65-F5344CB8AC3E}">
        <p14:creationId xmlns:p14="http://schemas.microsoft.com/office/powerpoint/2010/main" val="1854405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Flask and Django implement custom mechanisms to allow users to define middleware</a:t>
            </a:r>
          </a:p>
          <a:p>
            <a:pPr marL="0" indent="0">
              <a:buNone/>
            </a:pPr>
            <a:endParaRPr lang="en-US" sz="3600" dirty="0"/>
          </a:p>
          <a:p>
            <a:pPr marL="0" indent="0">
              <a:buNone/>
            </a:pPr>
            <a:r>
              <a:rPr lang="en-US" sz="3600" dirty="0"/>
              <a:t>WSGI middleware is framework agnostic</a:t>
            </a:r>
          </a:p>
          <a:p>
            <a:pPr marL="0" indent="0">
              <a:buNone/>
            </a:pPr>
            <a:endParaRPr lang="en-US" sz="3600" dirty="0"/>
          </a:p>
          <a:p>
            <a:pPr marL="0" indent="0">
              <a:buNone/>
            </a:pPr>
            <a:r>
              <a:rPr lang="en-US" sz="3600" dirty="0"/>
              <a:t>Use the wrapping technique to include WSGI middleware</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34</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25231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Middleware for ASGI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33ADC5E6-6437-16F1-0088-D6A92B692E75}"/>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B30C66AA-B8DE-9F93-E2E7-AA71020ED010}"/>
              </a:ext>
            </a:extLst>
          </p:cNvPr>
          <p:cNvSpPr>
            <a:spLocks noGrp="1"/>
          </p:cNvSpPr>
          <p:nvPr>
            <p:ph type="sldNum" sz="quarter" idx="12"/>
          </p:nvPr>
        </p:nvSpPr>
        <p:spPr/>
        <p:txBody>
          <a:bodyPr/>
          <a:lstStyle/>
          <a:p>
            <a:fld id="{B2DC25EE-239B-4C5F-AAD1-255A7D5F1EE2}" type="slidenum">
              <a:rPr lang="en-US" smtClean="0"/>
              <a:t>35</a:t>
            </a:fld>
            <a:endParaRPr lang="en-US"/>
          </a:p>
        </p:txBody>
      </p:sp>
    </p:spTree>
    <p:extLst>
      <p:ext uri="{BB962C8B-B14F-4D97-AF65-F5344CB8AC3E}">
        <p14:creationId xmlns:p14="http://schemas.microsoft.com/office/powerpoint/2010/main" val="3843735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6869F3-B9E5-C941-873B-0FF4D65D63A7}"/>
              </a:ext>
            </a:extLst>
          </p:cNvPr>
          <p:cNvSpPr>
            <a:spLocks noGrp="1"/>
          </p:cNvSpPr>
          <p:nvPr>
            <p:ph type="title"/>
          </p:nvPr>
        </p:nvSpPr>
        <p:spPr>
          <a:xfrm>
            <a:off x="209040" y="1154636"/>
            <a:ext cx="4023360" cy="3204134"/>
          </a:xfrm>
        </p:spPr>
        <p:txBody>
          <a:bodyPr vert="horz" lIns="91440" tIns="45720" rIns="91440" bIns="45720" rtlCol="0" anchor="b">
            <a:normAutofit/>
          </a:bodyPr>
          <a:lstStyle/>
          <a:p>
            <a:r>
              <a:rPr lang="en-US" sz="4800" dirty="0"/>
              <a:t>An ASGI </a:t>
            </a:r>
            <a:br>
              <a:rPr lang="en-US" sz="4800" dirty="0"/>
            </a:br>
            <a:r>
              <a:rPr lang="en-US" sz="4800" dirty="0"/>
              <a:t>HTTP application</a:t>
            </a:r>
          </a:p>
        </p:txBody>
      </p:sp>
      <p:sp>
        <p:nvSpPr>
          <p:cNvPr id="5" name="TextBox 4">
            <a:extLst>
              <a:ext uri="{FF2B5EF4-FFF2-40B4-BE49-F238E27FC236}">
                <a16:creationId xmlns:a16="http://schemas.microsoft.com/office/drawing/2014/main" id="{8DAD592C-DD22-B6DF-205B-85D8C2F26073}"/>
              </a:ext>
            </a:extLst>
          </p:cNvPr>
          <p:cNvSpPr txBox="1"/>
          <p:nvPr/>
        </p:nvSpPr>
        <p:spPr>
          <a:xfrm>
            <a:off x="3099162" y="945081"/>
            <a:ext cx="9003191" cy="5632311"/>
          </a:xfrm>
          <a:prstGeom prst="rect">
            <a:avLst/>
          </a:prstGeom>
          <a:noFill/>
        </p:spPr>
        <p:txBody>
          <a:bodyPr wrap="square">
            <a:spAutoFit/>
          </a:bodyPr>
          <a:lstStyle/>
          <a:p>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err="1">
                <a:solidFill>
                  <a:srgbClr val="654C1D"/>
                </a:solidFill>
                <a:latin typeface="Menlo" panose="020B0609030804020204" pitchFamily="49" charset="0"/>
              </a:rPr>
              <a:t>simple_handler</a:t>
            </a:r>
            <a:r>
              <a:rPr lang="en-AU" sz="2400" b="1" dirty="0">
                <a:solidFill>
                  <a:srgbClr val="1F1F1F"/>
                </a:solidFill>
                <a:latin typeface="Menlo" panose="020B0609030804020204" pitchFamily="49" charset="0"/>
              </a:rPr>
              <a:t>(scope,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request =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receive()</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http.response.start</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'status'</a:t>
            </a:r>
            <a:r>
              <a:rPr lang="en-AU" sz="2400" dirty="0">
                <a:solidFill>
                  <a:srgbClr val="1F1F1F"/>
                </a:solidFill>
                <a:latin typeface="Menlo" panose="020B0609030804020204" pitchFamily="49" charset="0"/>
              </a:rPr>
              <a:t>: </a:t>
            </a:r>
            <a:r>
              <a:rPr lang="en-AU" sz="2400" dirty="0">
                <a:solidFill>
                  <a:srgbClr val="137646"/>
                </a:solidFill>
                <a:latin typeface="Menlo" panose="020B0609030804020204" pitchFamily="49" charset="0"/>
              </a:rPr>
              <a:t>200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'headers’</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send({</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'type'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t>
            </a:r>
            <a:r>
              <a:rPr lang="en-AU" sz="2400" dirty="0" err="1">
                <a:solidFill>
                  <a:srgbClr val="900112"/>
                </a:solidFill>
                <a:latin typeface="Menlo" panose="020B0609030804020204" pitchFamily="49" charset="0"/>
              </a:rPr>
              <a:t>http.response.body</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'body'</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b</a:t>
            </a:r>
            <a:r>
              <a:rPr lang="en-AU" sz="2400" dirty="0" err="1">
                <a:solidFill>
                  <a:srgbClr val="900112"/>
                </a:solidFill>
                <a:latin typeface="Menlo" panose="020B0609030804020204" pitchFamily="49" charset="0"/>
              </a:rPr>
              <a:t>'Hello</a:t>
            </a:r>
            <a:r>
              <a:rPr lang="en-AU" sz="2400" dirty="0">
                <a:solidFill>
                  <a:srgbClr val="900112"/>
                </a:solidFill>
                <a:latin typeface="Menlo" panose="020B0609030804020204" pitchFamily="49" charset="0"/>
              </a:rPr>
              <a:t>, world!'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a:p>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2AB930E3-5C43-73E4-1636-46FEA7252B84}"/>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3895E759-F881-C115-58B4-085241791A3D}"/>
              </a:ext>
            </a:extLst>
          </p:cNvPr>
          <p:cNvSpPr>
            <a:spLocks noGrp="1"/>
          </p:cNvSpPr>
          <p:nvPr>
            <p:ph type="sldNum" sz="quarter" idx="12"/>
          </p:nvPr>
        </p:nvSpPr>
        <p:spPr/>
        <p:txBody>
          <a:bodyPr/>
          <a:lstStyle/>
          <a:p>
            <a:fld id="{B2DC25EE-239B-4C5F-AAD1-255A7D5F1EE2}" type="slidenum">
              <a:rPr lang="en-US" smtClean="0"/>
              <a:t>36</a:t>
            </a:fld>
            <a:endParaRPr lang="en-US"/>
          </a:p>
        </p:txBody>
      </p:sp>
    </p:spTree>
    <p:extLst>
      <p:ext uri="{BB962C8B-B14F-4D97-AF65-F5344CB8AC3E}">
        <p14:creationId xmlns:p14="http://schemas.microsoft.com/office/powerpoint/2010/main" val="130371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225E4113-ADA7-24F8-667B-1B43BF9D98CF}"/>
              </a:ext>
            </a:extLst>
          </p:cNvPr>
          <p:cNvSpPr>
            <a:spLocks noGrp="1"/>
          </p:cNvSpPr>
          <p:nvPr>
            <p:ph type="title"/>
          </p:nvPr>
        </p:nvSpPr>
        <p:spPr>
          <a:xfrm>
            <a:off x="184985" y="-141807"/>
            <a:ext cx="11822029" cy="1209689"/>
          </a:xfrm>
        </p:spPr>
        <p:txBody>
          <a:bodyPr vert="horz" lIns="91440" tIns="45720" rIns="91440" bIns="45720" rtlCol="0" anchor="b">
            <a:normAutofit/>
          </a:bodyPr>
          <a:lstStyle/>
          <a:p>
            <a:r>
              <a:rPr lang="en-US" dirty="0"/>
              <a:t>An ASGI Middleware</a:t>
            </a:r>
          </a:p>
        </p:txBody>
      </p:sp>
      <p:sp>
        <p:nvSpPr>
          <p:cNvPr id="6" name="TextBox 5">
            <a:extLst>
              <a:ext uri="{FF2B5EF4-FFF2-40B4-BE49-F238E27FC236}">
                <a16:creationId xmlns:a16="http://schemas.microsoft.com/office/drawing/2014/main" id="{148CA347-6114-C2F4-F3AD-73264BB1F8A0}"/>
              </a:ext>
            </a:extLst>
          </p:cNvPr>
          <p:cNvSpPr txBox="1"/>
          <p:nvPr/>
        </p:nvSpPr>
        <p:spPr>
          <a:xfrm>
            <a:off x="694847" y="1651670"/>
            <a:ext cx="11407506" cy="415498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RateLimiter</a:t>
            </a:r>
            <a:r>
              <a:rPr lang="en-AU" sz="2400" dirty="0">
                <a:solidFill>
                  <a:srgbClr val="1F1F1F"/>
                </a:solidFill>
                <a:latin typeface="Menlo" panose="020B0609030804020204" pitchFamily="49" charset="0"/>
              </a:rPr>
              <a:t>(</a:t>
            </a:r>
            <a:r>
              <a:rPr lang="en-AU" sz="2400" dirty="0">
                <a:solidFill>
                  <a:srgbClr val="206C87"/>
                </a:solidFill>
                <a:latin typeface="Menlo" panose="020B0609030804020204" pitchFamily="49" charset="0"/>
              </a:rPr>
              <a:t>object</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asgi_app</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 = </a:t>
            </a:r>
            <a:r>
              <a:rPr lang="en-AU" sz="2400" dirty="0" err="1">
                <a:solidFill>
                  <a:srgbClr val="1F1F1F"/>
                </a:solidFill>
                <a:latin typeface="Menlo" panose="020B0609030804020204" pitchFamily="49" charset="0"/>
              </a:rPr>
              <a:t>asgi_app</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endParaRPr lang="en-AU" sz="2400" b="1"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.allowed</a:t>
            </a:r>
            <a:r>
              <a:rPr lang="en-AU" sz="2400" dirty="0">
                <a:solidFill>
                  <a:srgbClr val="1F1F1F"/>
                </a:solidFill>
                <a:latin typeface="Menlo" panose="020B0609030804020204" pitchFamily="49" charset="0"/>
              </a:rPr>
              <a:t>(scope):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.asgi_app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else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custom response</a:t>
            </a:r>
            <a:endParaRPr lang="en-AU" sz="2400" dirty="0">
              <a:solidFill>
                <a:srgbClr val="1F1F1F"/>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F03C28CF-D67A-39DB-7709-3AEE6D527FE6}"/>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0A239112-2155-FC71-87BC-20E7ECFF6B16}"/>
              </a:ext>
            </a:extLst>
          </p:cNvPr>
          <p:cNvSpPr>
            <a:spLocks noGrp="1"/>
          </p:cNvSpPr>
          <p:nvPr>
            <p:ph type="sldNum" sz="quarter" idx="12"/>
          </p:nvPr>
        </p:nvSpPr>
        <p:spPr/>
        <p:txBody>
          <a:bodyPr/>
          <a:lstStyle/>
          <a:p>
            <a:fld id="{B2DC25EE-239B-4C5F-AAD1-255A7D5F1EE2}" type="slidenum">
              <a:rPr lang="en-US" smtClean="0"/>
              <a:t>37</a:t>
            </a:fld>
            <a:endParaRPr lang="en-US"/>
          </a:p>
        </p:txBody>
      </p:sp>
    </p:spTree>
    <p:extLst>
      <p:ext uri="{BB962C8B-B14F-4D97-AF65-F5344CB8AC3E}">
        <p14:creationId xmlns:p14="http://schemas.microsoft.com/office/powerpoint/2010/main" val="399530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952-5C02-6D4F-B938-8A93430CB462}"/>
              </a:ext>
            </a:extLst>
          </p:cNvPr>
          <p:cNvSpPr>
            <a:spLocks noGrp="1"/>
          </p:cNvSpPr>
          <p:nvPr>
            <p:ph type="title"/>
          </p:nvPr>
        </p:nvSpPr>
        <p:spPr>
          <a:xfrm>
            <a:off x="628048" y="262436"/>
            <a:ext cx="9125552" cy="1371600"/>
          </a:xfrm>
        </p:spPr>
        <p:txBody>
          <a:bodyPr vert="horz" lIns="91440" tIns="45720" rIns="91440" bIns="45720" rtlCol="0" anchor="ctr">
            <a:normAutofit/>
          </a:bodyPr>
          <a:lstStyle/>
          <a:p>
            <a:r>
              <a:rPr lang="en-US" sz="3600" dirty="0"/>
              <a:t>ASGI application with middleware</a:t>
            </a:r>
          </a:p>
        </p:txBody>
      </p:sp>
      <p:sp>
        <p:nvSpPr>
          <p:cNvPr id="5" name="TextBox 4">
            <a:extLst>
              <a:ext uri="{FF2B5EF4-FFF2-40B4-BE49-F238E27FC236}">
                <a16:creationId xmlns:a16="http://schemas.microsoft.com/office/drawing/2014/main" id="{22172CDC-F8DF-755F-ACD0-F1C787AECAFA}"/>
              </a:ext>
            </a:extLst>
          </p:cNvPr>
          <p:cNvSpPr txBox="1"/>
          <p:nvPr/>
        </p:nvSpPr>
        <p:spPr>
          <a:xfrm>
            <a:off x="628048" y="1708466"/>
            <a:ext cx="9959741" cy="523220"/>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RateLimiter</a:t>
            </a:r>
            <a:r>
              <a:rPr lang="en-AU" sz="2800" dirty="0">
                <a:solidFill>
                  <a:srgbClr val="1F1F1F"/>
                </a:solidFill>
                <a:latin typeface="Menlo" panose="020B0609030804020204" pitchFamily="49" charset="0"/>
              </a:rPr>
              <a:t>(</a:t>
            </a:r>
            <a:r>
              <a:rPr lang="en-AU" sz="2800" dirty="0" err="1">
                <a:solidFill>
                  <a:srgbClr val="1F1F1F"/>
                </a:solidFill>
                <a:latin typeface="Menlo" panose="020B0609030804020204" pitchFamily="49" charset="0"/>
              </a:rPr>
              <a:t>simple_handler</a:t>
            </a:r>
            <a:r>
              <a:rPr lang="en-AU" sz="2800" dirty="0">
                <a:solidFill>
                  <a:srgbClr val="1F1F1F"/>
                </a:solidFill>
                <a:latin typeface="Menlo" panose="020B0609030804020204" pitchFamily="49" charset="0"/>
              </a:rPr>
              <a:t>)</a:t>
            </a:r>
          </a:p>
        </p:txBody>
      </p:sp>
      <p:sp>
        <p:nvSpPr>
          <p:cNvPr id="7" name="TextBox 6">
            <a:extLst>
              <a:ext uri="{FF2B5EF4-FFF2-40B4-BE49-F238E27FC236}">
                <a16:creationId xmlns:a16="http://schemas.microsoft.com/office/drawing/2014/main" id="{9CB5006E-33F0-91E3-4E69-EFB6AD1585E9}"/>
              </a:ext>
            </a:extLst>
          </p:cNvPr>
          <p:cNvSpPr txBox="1"/>
          <p:nvPr/>
        </p:nvSpPr>
        <p:spPr>
          <a:xfrm>
            <a:off x="193778" y="3333652"/>
            <a:ext cx="13798524" cy="1815882"/>
          </a:xfrm>
          <a:prstGeom prst="rect">
            <a:avLst/>
          </a:prstGeom>
          <a:noFill/>
        </p:spPr>
        <p:txBody>
          <a:bodyPr wrap="square">
            <a:spAutoFit/>
          </a:bodyPr>
          <a:lstStyle/>
          <a:p>
            <a:r>
              <a:rPr lang="en-AU" dirty="0">
                <a:latin typeface="Menlo" panose="020B0609030804020204" pitchFamily="49" charset="0"/>
              </a:rPr>
              <a:t>$ </a:t>
            </a:r>
            <a:r>
              <a:rPr lang="en-AU" sz="2400" dirty="0" err="1">
                <a:solidFill>
                  <a:srgbClr val="1F1F1F"/>
                </a:solidFill>
                <a:latin typeface="Menlo" panose="020B0609030804020204" pitchFamily="49" charset="0"/>
              </a:rPr>
              <a:t>gunicorn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app:app</a:t>
            </a:r>
            <a:r>
              <a:rPr lang="en-AU" sz="2400" dirty="0">
                <a:solidFill>
                  <a:srgbClr val="1F1F1F"/>
                </a:solidFill>
                <a:latin typeface="Menlo" panose="020B0609030804020204" pitchFamily="49" charset="0"/>
              </a:rPr>
              <a:t> --worker-class  </a:t>
            </a:r>
            <a:r>
              <a:rPr lang="en-AU" sz="2400" dirty="0" err="1">
                <a:solidFill>
                  <a:srgbClr val="1F1F1F"/>
                </a:solidFill>
                <a:latin typeface="Menlo" panose="020B0609030804020204" pitchFamily="49" charset="0"/>
              </a:rPr>
              <a:t>uvicorn.workers.UvicornWorker</a:t>
            </a:r>
            <a:endParaRPr lang="en-AU" dirty="0">
              <a:solidFill>
                <a:srgbClr val="1F1F1F"/>
              </a:solidFill>
              <a:latin typeface="Menlo" panose="020B0609030804020204" pitchFamily="49" charset="0"/>
            </a:endParaRPr>
          </a:p>
          <a:p>
            <a:endParaRPr lang="en-AU" sz="2000" dirty="0">
              <a:latin typeface="Menlo" panose="020B0609030804020204" pitchFamily="49" charset="0"/>
            </a:endParaRPr>
          </a:p>
          <a:p>
            <a:r>
              <a:rPr lang="en-AU" sz="1400" dirty="0">
                <a:latin typeface="Courier" pitchFamily="2" charset="0"/>
              </a:rPr>
              <a:t>2022-04-26 13:04:14 +1000] [74357] [INFO] Starting </a:t>
            </a:r>
            <a:r>
              <a:rPr lang="en-AU" sz="1400" dirty="0" err="1">
                <a:latin typeface="Courier" pitchFamily="2" charset="0"/>
              </a:rPr>
              <a:t>gunicorn</a:t>
            </a:r>
            <a:r>
              <a:rPr lang="en-AU" sz="1400" dirty="0">
                <a:latin typeface="Courier" pitchFamily="2" charset="0"/>
              </a:rPr>
              <a:t> 20.1.0                                                        </a:t>
            </a:r>
          </a:p>
          <a:p>
            <a:r>
              <a:rPr lang="en-AU" sz="1400" dirty="0">
                <a:latin typeface="Courier" pitchFamily="2" charset="0"/>
              </a:rPr>
              <a:t>[2022-04-26 13:04:14 +1000] [74357] [INFO] Listening at: http://0.0.0.0:8000 (74357)                                       </a:t>
            </a:r>
          </a:p>
          <a:p>
            <a:r>
              <a:rPr lang="en-AU" sz="1400" dirty="0">
                <a:latin typeface="Courier" pitchFamily="2" charset="0"/>
              </a:rPr>
              <a:t>[2022-04-26 13:04:14 +1000] [74357] [INFO] Using worker: </a:t>
            </a:r>
            <a:r>
              <a:rPr lang="en-AU" sz="1400" dirty="0" err="1">
                <a:latin typeface="Courier" pitchFamily="2" charset="0"/>
              </a:rPr>
              <a:t>uvicorn.workers.UvicornWorker</a:t>
            </a:r>
            <a:r>
              <a:rPr lang="en-AU" sz="2000" dirty="0">
                <a:latin typeface="Courier" pitchFamily="2" charset="0"/>
              </a:rPr>
              <a:t>  </a:t>
            </a:r>
          </a:p>
          <a:p>
            <a:endParaRPr lang="en-AU" sz="2000" dirty="0">
              <a:effectLst/>
              <a:latin typeface="Menlo" panose="020B0609030804020204" pitchFamily="49" charset="0"/>
            </a:endParaRPr>
          </a:p>
        </p:txBody>
      </p:sp>
      <p:sp>
        <p:nvSpPr>
          <p:cNvPr id="3" name="Footer Placeholder 2">
            <a:extLst>
              <a:ext uri="{FF2B5EF4-FFF2-40B4-BE49-F238E27FC236}">
                <a16:creationId xmlns:a16="http://schemas.microsoft.com/office/drawing/2014/main" id="{08C5E8F4-52D9-0578-AC89-3869335EF05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B2F20607-2F3A-CAE5-FA0E-AEA71D975746}"/>
              </a:ext>
            </a:extLst>
          </p:cNvPr>
          <p:cNvSpPr>
            <a:spLocks noGrp="1"/>
          </p:cNvSpPr>
          <p:nvPr>
            <p:ph type="sldNum" sz="quarter" idx="12"/>
          </p:nvPr>
        </p:nvSpPr>
        <p:spPr/>
        <p:txBody>
          <a:bodyPr/>
          <a:lstStyle/>
          <a:p>
            <a:fld id="{B2DC25EE-239B-4C5F-AAD1-255A7D5F1EE2}" type="slidenum">
              <a:rPr lang="en-US" smtClean="0"/>
              <a:t>38</a:t>
            </a:fld>
            <a:endParaRPr lang="en-US"/>
          </a:p>
        </p:txBody>
      </p:sp>
    </p:spTree>
    <p:extLst>
      <p:ext uri="{BB962C8B-B14F-4D97-AF65-F5344CB8AC3E}">
        <p14:creationId xmlns:p14="http://schemas.microsoft.com/office/powerpoint/2010/main" val="3678266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1A1B-1348-294B-A2E8-6523C1051606}"/>
              </a:ext>
            </a:extLst>
          </p:cNvPr>
          <p:cNvSpPr>
            <a:spLocks noGrp="1"/>
          </p:cNvSpPr>
          <p:nvPr>
            <p:ph type="title"/>
          </p:nvPr>
        </p:nvSpPr>
        <p:spPr>
          <a:xfrm>
            <a:off x="-2033598" y="140812"/>
            <a:ext cx="10515600" cy="1092050"/>
          </a:xfrm>
        </p:spPr>
        <p:txBody>
          <a:bodyPr vert="horz" lIns="91440" tIns="45720" rIns="91440" bIns="45720" rtlCol="0" anchor="b">
            <a:normAutofit/>
          </a:bodyPr>
          <a:lstStyle/>
          <a:p>
            <a:pPr algn="ctr"/>
            <a:r>
              <a:rPr lang="en-US" sz="5200" dirty="0"/>
              <a:t>A </a:t>
            </a:r>
            <a:r>
              <a:rPr lang="en-US" sz="5200" dirty="0" err="1"/>
              <a:t>FastAPI</a:t>
            </a:r>
            <a:r>
              <a:rPr lang="en-US" sz="5200" dirty="0"/>
              <a:t> application</a:t>
            </a:r>
          </a:p>
        </p:txBody>
      </p:sp>
      <p:sp>
        <p:nvSpPr>
          <p:cNvPr id="5" name="TextBox 4">
            <a:extLst>
              <a:ext uri="{FF2B5EF4-FFF2-40B4-BE49-F238E27FC236}">
                <a16:creationId xmlns:a16="http://schemas.microsoft.com/office/drawing/2014/main" id="{A149D8F5-39D0-938B-2CCF-85D502D1BEBA}"/>
              </a:ext>
            </a:extLst>
          </p:cNvPr>
          <p:cNvSpPr txBox="1"/>
          <p:nvPr/>
        </p:nvSpPr>
        <p:spPr>
          <a:xfrm>
            <a:off x="430150" y="2285595"/>
            <a:ext cx="11338715" cy="2677656"/>
          </a:xfrm>
          <a:prstGeom prst="rect">
            <a:avLst/>
          </a:prstGeom>
          <a:noFill/>
        </p:spPr>
        <p:txBody>
          <a:bodyPr wrap="square">
            <a:spAutoFit/>
          </a:bodyPr>
          <a:lstStyle/>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app.get</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"/expensive"</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root</a:t>
            </a:r>
            <a:r>
              <a:rPr lang="en-AU" sz="2400" dirty="0">
                <a:solidFill>
                  <a:srgbClr val="1F1F1F"/>
                </a:solidFill>
                <a:latin typeface="Menlo" panose="020B0609030804020204" pitchFamily="49" charset="0"/>
              </a:rPr>
              <a:t>():</a:t>
            </a:r>
            <a:endParaRPr lang="en-AU" sz="2400" dirty="0">
              <a:solidFill>
                <a:srgbClr val="0000F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asyncio.sleep</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10</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"message"</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"Expensive calculation completed"</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99F046A5-384F-B825-ED5A-A7DAAA7ADA53}"/>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43CE6E5C-1F5B-AA0C-BE26-F2AAE2D463F1}"/>
              </a:ext>
            </a:extLst>
          </p:cNvPr>
          <p:cNvSpPr>
            <a:spLocks noGrp="1"/>
          </p:cNvSpPr>
          <p:nvPr>
            <p:ph type="sldNum" sz="quarter" idx="12"/>
          </p:nvPr>
        </p:nvSpPr>
        <p:spPr/>
        <p:txBody>
          <a:bodyPr/>
          <a:lstStyle/>
          <a:p>
            <a:fld id="{B2DC25EE-239B-4C5F-AAD1-255A7D5F1EE2}" type="slidenum">
              <a:rPr lang="en-US" smtClean="0"/>
              <a:t>39</a:t>
            </a:fld>
            <a:endParaRPr lang="en-US"/>
          </a:p>
        </p:txBody>
      </p:sp>
    </p:spTree>
    <p:extLst>
      <p:ext uri="{BB962C8B-B14F-4D97-AF65-F5344CB8AC3E}">
        <p14:creationId xmlns:p14="http://schemas.microsoft.com/office/powerpoint/2010/main" val="112609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FB2-3437-884D-9551-A60B1E83A4C2}"/>
              </a:ext>
            </a:extLst>
          </p:cNvPr>
          <p:cNvSpPr>
            <a:spLocks noGrp="1"/>
          </p:cNvSpPr>
          <p:nvPr>
            <p:ph type="title"/>
          </p:nvPr>
        </p:nvSpPr>
        <p:spPr/>
        <p:txBody>
          <a:bodyPr/>
          <a:lstStyle/>
          <a:p>
            <a:r>
              <a:rPr lang="en-US" dirty="0"/>
              <a:t>Origin of “middleware”</a:t>
            </a:r>
          </a:p>
        </p:txBody>
      </p:sp>
      <p:sp>
        <p:nvSpPr>
          <p:cNvPr id="3" name="Content Placeholder 2">
            <a:extLst>
              <a:ext uri="{FF2B5EF4-FFF2-40B4-BE49-F238E27FC236}">
                <a16:creationId xmlns:a16="http://schemas.microsoft.com/office/drawing/2014/main" id="{95EC739B-732A-3F45-85DA-231CE10B7195}"/>
              </a:ext>
            </a:extLst>
          </p:cNvPr>
          <p:cNvSpPr>
            <a:spLocks noGrp="1"/>
          </p:cNvSpPr>
          <p:nvPr>
            <p:ph idx="1"/>
          </p:nvPr>
        </p:nvSpPr>
        <p:spPr>
          <a:xfrm>
            <a:off x="1115568" y="2112264"/>
            <a:ext cx="10168128" cy="3694176"/>
          </a:xfrm>
        </p:spPr>
        <p:txBody>
          <a:bodyPr/>
          <a:lstStyle/>
          <a:p>
            <a:pPr marL="0" indent="0">
              <a:buNone/>
            </a:pPr>
            <a:r>
              <a:rPr lang="en-US" dirty="0"/>
              <a:t>Usage in computing as early as 1968</a:t>
            </a:r>
          </a:p>
          <a:p>
            <a:pPr marL="0" indent="0">
              <a:buNone/>
            </a:pPr>
            <a:endParaRPr lang="en-US" dirty="0"/>
          </a:p>
          <a:p>
            <a:pPr marL="0" indent="0">
              <a:buNone/>
            </a:pPr>
            <a:r>
              <a:rPr lang="en-US" dirty="0"/>
              <a:t>“</a:t>
            </a:r>
            <a:r>
              <a:rPr lang="en-AU" i="1" dirty="0"/>
              <a:t>..middleware can be described as the dash ("-") in client-server, or the -to- in peer-to-peer.</a:t>
            </a:r>
            <a:r>
              <a:rPr lang="en-AU" dirty="0"/>
              <a:t>” – </a:t>
            </a:r>
          </a:p>
          <a:p>
            <a:pPr marL="0" indent="0">
              <a:buNone/>
            </a:pPr>
            <a:endParaRPr lang="en-AU" dirty="0"/>
          </a:p>
          <a:p>
            <a:pPr marL="0" indent="0">
              <a:buNone/>
            </a:pPr>
            <a:r>
              <a:rPr lang="en-AU" dirty="0" err="1"/>
              <a:t>Etzkorn</a:t>
            </a:r>
            <a:r>
              <a:rPr lang="en-AU" dirty="0"/>
              <a:t>, L. H. (2017). Introduction to Middleware: Web Services, Object Components, and Cloud Computing. CRC Press.</a:t>
            </a:r>
          </a:p>
        </p:txBody>
      </p:sp>
      <p:pic>
        <p:nvPicPr>
          <p:cNvPr id="4" name="Content Placeholder 4">
            <a:extLst>
              <a:ext uri="{FF2B5EF4-FFF2-40B4-BE49-F238E27FC236}">
                <a16:creationId xmlns:a16="http://schemas.microsoft.com/office/drawing/2014/main" id="{A7EA4E20-E106-3BFA-4B01-0F3D6D9DD4CA}"/>
              </a:ext>
            </a:extLst>
          </p:cNvPr>
          <p:cNvPicPr>
            <a:picLocks noChangeAspect="1"/>
          </p:cNvPicPr>
          <p:nvPr/>
        </p:nvPicPr>
        <p:blipFill>
          <a:blip r:embed="rId3"/>
          <a:stretch>
            <a:fillRect/>
          </a:stretch>
        </p:blipFill>
        <p:spPr>
          <a:xfrm>
            <a:off x="6867569" y="753683"/>
            <a:ext cx="4966257" cy="2049152"/>
          </a:xfrm>
          <a:prstGeom prst="rect">
            <a:avLst/>
          </a:prstGeom>
        </p:spPr>
      </p:pic>
      <p:sp>
        <p:nvSpPr>
          <p:cNvPr id="5" name="Footer Placeholder 4">
            <a:extLst>
              <a:ext uri="{FF2B5EF4-FFF2-40B4-BE49-F238E27FC236}">
                <a16:creationId xmlns:a16="http://schemas.microsoft.com/office/drawing/2014/main" id="{94CC2F73-A541-5BA1-27FC-5A27CBFC5EFC}"/>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6448C522-6060-E846-D886-EA66E932219C}"/>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58280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731B-B42A-A64A-8D3E-D852AD3F89C2}"/>
              </a:ext>
            </a:extLst>
          </p:cNvPr>
          <p:cNvSpPr>
            <a:spLocks noGrp="1"/>
          </p:cNvSpPr>
          <p:nvPr>
            <p:ph type="title"/>
          </p:nvPr>
        </p:nvSpPr>
        <p:spPr>
          <a:xfrm>
            <a:off x="233936" y="119457"/>
            <a:ext cx="9589847" cy="1371600"/>
          </a:xfrm>
          <a:noFill/>
        </p:spPr>
        <p:txBody>
          <a:bodyPr vert="horz" lIns="91440" tIns="45720" rIns="91440" bIns="45720" rtlCol="0" anchor="ctr">
            <a:normAutofit/>
          </a:bodyPr>
          <a:lstStyle/>
          <a:p>
            <a:r>
              <a:rPr lang="en-US" dirty="0"/>
              <a:t>Using ASGI Middleware</a:t>
            </a:r>
          </a:p>
        </p:txBody>
      </p:sp>
      <p:sp>
        <p:nvSpPr>
          <p:cNvPr id="5" name="TextBox 4">
            <a:extLst>
              <a:ext uri="{FF2B5EF4-FFF2-40B4-BE49-F238E27FC236}">
                <a16:creationId xmlns:a16="http://schemas.microsoft.com/office/drawing/2014/main" id="{CAB0888A-093B-8D34-A6CC-59F112C81860}"/>
              </a:ext>
            </a:extLst>
          </p:cNvPr>
          <p:cNvSpPr txBox="1"/>
          <p:nvPr/>
        </p:nvSpPr>
        <p:spPr>
          <a:xfrm>
            <a:off x="501038" y="1730061"/>
            <a:ext cx="11338036" cy="4585871"/>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ExpensiveCache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excluded_paths</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 initialization</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async</a:t>
            </a:r>
            <a:r>
              <a:rPr lang="en-AU" sz="2400" b="1" dirty="0">
                <a:solidFill>
                  <a:srgbClr val="1F1F1F"/>
                </a:solidFill>
                <a:latin typeface="Menlo" panose="020B0609030804020204" pitchFamily="49" charset="0"/>
              </a:rPr>
              <a:t> </a:t>
            </a:r>
            <a:r>
              <a:rPr lang="en-AU" sz="2400" b="1" dirty="0">
                <a:solidFill>
                  <a:srgbClr val="0000FF"/>
                </a:solidFill>
                <a:latin typeface="Menlo" panose="020B0609030804020204" pitchFamily="49" charset="0"/>
              </a:rPr>
              <a:t>def</a:t>
            </a:r>
            <a:r>
              <a:rPr lang="en-AU" sz="2400" b="1"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__call__</a:t>
            </a:r>
            <a:r>
              <a:rPr lang="en-AU" sz="2400" b="1" dirty="0">
                <a:solidFill>
                  <a:srgbClr val="1F1F1F"/>
                </a:solidFill>
                <a:latin typeface="Menlo" panose="020B0609030804020204" pitchFamily="49" charset="0"/>
              </a:rPr>
              <a:t>(</a:t>
            </a:r>
            <a:r>
              <a:rPr lang="en-AU" sz="2400" b="1" dirty="0">
                <a:solidFill>
                  <a:srgbClr val="00006D"/>
                </a:solidFill>
                <a:latin typeface="Menlo" panose="020B0609030804020204" pitchFamily="49" charset="0"/>
              </a:rPr>
              <a:t>self</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scope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receive</a:t>
            </a:r>
            <a:r>
              <a:rPr lang="en-AU" sz="2400" b="1" dirty="0">
                <a:solidFill>
                  <a:srgbClr val="1F1F1F"/>
                </a:solidFill>
                <a:latin typeface="Menlo" panose="020B0609030804020204" pitchFamily="49" charset="0"/>
              </a:rPr>
              <a:t>, </a:t>
            </a:r>
            <a:r>
              <a:rPr lang="en-AU" sz="2400" b="1" dirty="0">
                <a:solidFill>
                  <a:srgbClr val="00006D"/>
                </a:solidFill>
                <a:latin typeface="Menlo" panose="020B0609030804020204" pitchFamily="49" charset="0"/>
              </a:rPr>
              <a:t>send</a:t>
            </a:r>
            <a:r>
              <a:rPr lang="en-AU" sz="2400" b="1" dirty="0">
                <a:solidFill>
                  <a:srgbClr val="1F1F1F"/>
                </a:solidFill>
                <a:latin typeface="Menlo" panose="020B0609030804020204" pitchFamily="49" charset="0"/>
              </a:rPr>
              <a:t>)</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if</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cache_hit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 send cached response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highlight>
                  <a:srgbClr val="FFFF00"/>
                </a:highlight>
                <a:latin typeface="Menlo" panose="020B0609030804020204" pitchFamily="49" charset="0"/>
              </a:rPr>
              <a:t>self</a:t>
            </a:r>
            <a:r>
              <a:rPr lang="en-AU" sz="2400" dirty="0" err="1">
                <a:solidFill>
                  <a:srgbClr val="1F1F1F"/>
                </a:solidFill>
                <a:highlight>
                  <a:srgbClr val="FFFF00"/>
                </a:highlight>
                <a:latin typeface="Menlo" panose="020B0609030804020204" pitchFamily="49" charset="0"/>
              </a:rPr>
              <a:t>.app</a:t>
            </a:r>
            <a:r>
              <a:rPr lang="en-AU" sz="2400" dirty="0">
                <a:solidFill>
                  <a:srgbClr val="1F1F1F"/>
                </a:solidFill>
                <a:highlight>
                  <a:srgbClr val="FFFF00"/>
                </a:highlight>
                <a:latin typeface="Menlo" panose="020B0609030804020204" pitchFamily="49" charset="0"/>
              </a:rPr>
              <a:t>(scope, receive, </a:t>
            </a:r>
            <a:r>
              <a:rPr lang="en-AU" sz="2400" dirty="0" err="1">
                <a:solidFill>
                  <a:srgbClr val="1F1F1F"/>
                </a:solidFill>
                <a:highlight>
                  <a:srgbClr val="FFFF00"/>
                </a:highlight>
                <a:latin typeface="Menlo" panose="020B0609030804020204" pitchFamily="49" charset="0"/>
              </a:rPr>
              <a:t>cache_and_send</a:t>
            </a:r>
            <a:r>
              <a:rPr lang="en-AU" sz="2400" dirty="0">
                <a:solidFill>
                  <a:srgbClr val="1F1F1F"/>
                </a:solidFill>
                <a:highlight>
                  <a:srgbClr val="FFFF00"/>
                </a:highlight>
                <a:latin typeface="Menlo" panose="020B0609030804020204" pitchFamily="49" charset="0"/>
              </a:rPr>
              <a:t>)</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29EDF19-870B-9130-B872-8C2A15962DB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CEDAACCA-499F-CF77-7C8C-B44BF9122D1C}"/>
              </a:ext>
            </a:extLst>
          </p:cNvPr>
          <p:cNvSpPr>
            <a:spLocks noGrp="1"/>
          </p:cNvSpPr>
          <p:nvPr>
            <p:ph type="sldNum" sz="quarter" idx="12"/>
          </p:nvPr>
        </p:nvSpPr>
        <p:spPr/>
        <p:txBody>
          <a:bodyPr/>
          <a:lstStyle/>
          <a:p>
            <a:fld id="{B2DC25EE-239B-4C5F-AAD1-255A7D5F1EE2}" type="slidenum">
              <a:rPr lang="en-US" smtClean="0"/>
              <a:t>40</a:t>
            </a:fld>
            <a:endParaRPr lang="en-US"/>
          </a:p>
        </p:txBody>
      </p:sp>
    </p:spTree>
    <p:extLst>
      <p:ext uri="{BB962C8B-B14F-4D97-AF65-F5344CB8AC3E}">
        <p14:creationId xmlns:p14="http://schemas.microsoft.com/office/powerpoint/2010/main" val="425648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7672B34-678F-2947-9670-098A4A9F1F16}"/>
              </a:ext>
            </a:extLst>
          </p:cNvPr>
          <p:cNvSpPr>
            <a:spLocks noGrp="1"/>
          </p:cNvSpPr>
          <p:nvPr>
            <p:ph type="title"/>
          </p:nvPr>
        </p:nvSpPr>
        <p:spPr>
          <a:xfrm>
            <a:off x="868680" y="405575"/>
            <a:ext cx="8903970" cy="1371600"/>
          </a:xfrm>
        </p:spPr>
        <p:txBody>
          <a:bodyPr vert="horz" lIns="91440" tIns="45720" rIns="91440" bIns="45720" rtlCol="0" anchor="ctr">
            <a:normAutofit/>
          </a:bodyPr>
          <a:lstStyle/>
          <a:p>
            <a:r>
              <a:rPr lang="en-US" dirty="0"/>
              <a:t>Adding the Middleware</a:t>
            </a:r>
          </a:p>
        </p:txBody>
      </p:sp>
      <p:sp>
        <p:nvSpPr>
          <p:cNvPr id="5" name="TextBox 4">
            <a:extLst>
              <a:ext uri="{FF2B5EF4-FFF2-40B4-BE49-F238E27FC236}">
                <a16:creationId xmlns:a16="http://schemas.microsoft.com/office/drawing/2014/main" id="{7525093D-86B3-2996-DDFD-8969F114CADF}"/>
              </a:ext>
            </a:extLst>
          </p:cNvPr>
          <p:cNvSpPr txBox="1"/>
          <p:nvPr/>
        </p:nvSpPr>
        <p:spPr>
          <a:xfrm>
            <a:off x="868680" y="2502218"/>
            <a:ext cx="12161521" cy="3108543"/>
          </a:xfrm>
          <a:prstGeom prst="rect">
            <a:avLst/>
          </a:prstGeom>
          <a:noFill/>
        </p:spPr>
        <p:txBody>
          <a:bodyPr wrap="square">
            <a:spAutoFit/>
          </a:bodyPr>
          <a:lstStyle/>
          <a:p>
            <a:r>
              <a:rPr lang="en-AU" sz="2800" dirty="0">
                <a:solidFill>
                  <a:srgbClr val="1F1F1F"/>
                </a:solidFill>
                <a:latin typeface="Menlo" panose="020B0609030804020204" pitchFamily="49" charset="0"/>
              </a:rPr>
              <a:t>app = </a:t>
            </a:r>
            <a:r>
              <a:rPr lang="en-AU" sz="2800" dirty="0" err="1">
                <a:solidFill>
                  <a:srgbClr val="1F1F1F"/>
                </a:solidFill>
                <a:latin typeface="Menlo" panose="020B0609030804020204" pitchFamily="49" charset="0"/>
              </a:rPr>
              <a:t>FastAPI</a:t>
            </a:r>
            <a:r>
              <a:rPr lang="en-AU" sz="2800" dirty="0">
                <a:solidFill>
                  <a:srgbClr val="1F1F1F"/>
                </a:solidFill>
                <a:latin typeface="Menlo" panose="020B0609030804020204" pitchFamily="49" charset="0"/>
              </a:rPr>
              <a:t>()</a:t>
            </a:r>
          </a:p>
          <a:p>
            <a:endParaRPr lang="en-AU" sz="2800" dirty="0">
              <a:solidFill>
                <a:srgbClr val="1F1F1F"/>
              </a:solidFill>
              <a:latin typeface="Menlo" panose="020B0609030804020204" pitchFamily="49" charset="0"/>
            </a:endParaRPr>
          </a:p>
          <a:p>
            <a:r>
              <a:rPr lang="en-AU" sz="2800" dirty="0" err="1">
                <a:solidFill>
                  <a:srgbClr val="1F1F1F"/>
                </a:solidFill>
                <a:highlight>
                  <a:srgbClr val="FFFF00"/>
                </a:highlight>
                <a:latin typeface="Menlo" panose="020B0609030804020204" pitchFamily="49" charset="0"/>
              </a:rPr>
              <a:t>app.add_middleware</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    </a:t>
            </a:r>
            <a:r>
              <a:rPr lang="en-AU" sz="2800" dirty="0" err="1">
                <a:solidFill>
                  <a:srgbClr val="1F1F1F"/>
                </a:solidFill>
                <a:latin typeface="Menlo" panose="020B0609030804020204" pitchFamily="49" charset="0"/>
              </a:rPr>
              <a:t>ExpensiveCache</a:t>
            </a:r>
            <a:r>
              <a:rPr lang="en-AU" sz="2800" dirty="0">
                <a:solidFill>
                  <a:srgbClr val="1F1F1F"/>
                </a:solidFill>
                <a:latin typeface="Menlo" panose="020B0609030804020204" pitchFamily="49" charset="0"/>
              </a:rPr>
              <a:t>, </a:t>
            </a:r>
          </a:p>
          <a:p>
            <a:r>
              <a:rPr lang="en-AU" sz="2800" dirty="0">
                <a:solidFill>
                  <a:srgbClr val="1F1F1F"/>
                </a:solidFill>
                <a:latin typeface="Menlo" panose="020B0609030804020204" pitchFamily="49" charset="0"/>
              </a:rPr>
              <a:t>    </a:t>
            </a:r>
            <a:r>
              <a:rPr lang="en-AU" sz="2800" dirty="0" err="1">
                <a:solidFill>
                  <a:srgbClr val="00006D"/>
                </a:solidFill>
                <a:latin typeface="Menlo" panose="020B0609030804020204" pitchFamily="49" charset="0"/>
              </a:rPr>
              <a:t>excluded_paths</a:t>
            </a:r>
            <a:r>
              <a:rPr lang="en-AU" sz="2800" dirty="0">
                <a:solidFill>
                  <a:srgbClr val="1F1F1F"/>
                </a:solidFill>
                <a:latin typeface="Menlo" panose="020B0609030804020204" pitchFamily="49" charset="0"/>
              </a:rPr>
              <a:t>=[</a:t>
            </a:r>
            <a:r>
              <a:rPr lang="en-AU" sz="2800" dirty="0">
                <a:solidFill>
                  <a:srgbClr val="900112"/>
                </a:solidFill>
                <a:latin typeface="Menlo" panose="020B0609030804020204" pitchFamily="49" charset="0"/>
              </a:rPr>
              <a:t>"/chat"</a:t>
            </a:r>
            <a:r>
              <a:rPr lang="en-AU" sz="2800" dirty="0">
                <a:solidFill>
                  <a:srgbClr val="1F1F1F"/>
                </a:solidFill>
                <a:latin typeface="Menlo" panose="020B0609030804020204" pitchFamily="49" charset="0"/>
              </a:rPr>
              <a:t>]</a:t>
            </a:r>
          </a:p>
          <a:p>
            <a:r>
              <a:rPr lang="en-AU" sz="2800" dirty="0">
                <a:solidFill>
                  <a:srgbClr val="1F1F1F"/>
                </a:solidFill>
                <a:latin typeface="Menlo" panose="020B0609030804020204" pitchFamily="49" charset="0"/>
              </a:rPr>
              <a:t>)</a:t>
            </a:r>
          </a:p>
          <a:p>
            <a:endParaRPr lang="en-AU" sz="2800" dirty="0">
              <a:solidFill>
                <a:srgbClr val="CACACA"/>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39753A1F-BC79-0127-F053-B0B36F92686F}"/>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3748A699-8FCA-D95D-2FDD-738AB8F51505}"/>
              </a:ext>
            </a:extLst>
          </p:cNvPr>
          <p:cNvSpPr>
            <a:spLocks noGrp="1"/>
          </p:cNvSpPr>
          <p:nvPr>
            <p:ph type="sldNum" sz="quarter" idx="12"/>
          </p:nvPr>
        </p:nvSpPr>
        <p:spPr/>
        <p:txBody>
          <a:bodyPr/>
          <a:lstStyle/>
          <a:p>
            <a:fld id="{B2DC25EE-239B-4C5F-AAD1-255A7D5F1EE2}" type="slidenum">
              <a:rPr lang="en-US" smtClean="0"/>
              <a:t>41</a:t>
            </a:fld>
            <a:endParaRPr lang="en-US"/>
          </a:p>
        </p:txBody>
      </p:sp>
    </p:spTree>
    <p:extLst>
      <p:ext uri="{BB962C8B-B14F-4D97-AF65-F5344CB8AC3E}">
        <p14:creationId xmlns:p14="http://schemas.microsoft.com/office/powerpoint/2010/main" val="4242776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A75-9786-314B-93CF-235C68435C74}"/>
              </a:ext>
            </a:extLst>
          </p:cNvPr>
          <p:cNvSpPr>
            <a:spLocks noGrp="1"/>
          </p:cNvSpPr>
          <p:nvPr>
            <p:ph type="title"/>
          </p:nvPr>
        </p:nvSpPr>
        <p:spPr>
          <a:xfrm>
            <a:off x="463669" y="-149582"/>
            <a:ext cx="6628117" cy="1371600"/>
          </a:xfrm>
        </p:spPr>
        <p:txBody>
          <a:bodyPr vert="horz" lIns="91440" tIns="45720" rIns="91440" bIns="45720" rtlCol="0" anchor="ctr">
            <a:normAutofit/>
          </a:bodyPr>
          <a:lstStyle/>
          <a:p>
            <a:r>
              <a:rPr lang="en-US" sz="3600" dirty="0"/>
              <a:t>ASGI Middleware and WebSocket</a:t>
            </a:r>
          </a:p>
        </p:txBody>
      </p:sp>
      <p:sp>
        <p:nvSpPr>
          <p:cNvPr id="8" name="TextBox 7">
            <a:extLst>
              <a:ext uri="{FF2B5EF4-FFF2-40B4-BE49-F238E27FC236}">
                <a16:creationId xmlns:a16="http://schemas.microsoft.com/office/drawing/2014/main" id="{787410FB-F50B-1247-92C6-1735A37E5C54}"/>
              </a:ext>
            </a:extLst>
          </p:cNvPr>
          <p:cNvSpPr txBox="1"/>
          <p:nvPr/>
        </p:nvSpPr>
        <p:spPr>
          <a:xfrm>
            <a:off x="579507" y="3558926"/>
            <a:ext cx="8997616" cy="1754326"/>
          </a:xfrm>
          <a:prstGeom prst="rect">
            <a:avLst/>
          </a:prstGeom>
          <a:noFill/>
        </p:spPr>
        <p:txBody>
          <a:bodyPr wrap="square">
            <a:spAutoFit/>
          </a:bodyPr>
          <a:lstStyle/>
          <a:p>
            <a:r>
              <a:rPr lang="en-US" dirty="0">
                <a:latin typeface="Monaco" pitchFamily="2" charset="77"/>
              </a:rPr>
              <a:t>http:/chat: Got request.</a:t>
            </a:r>
          </a:p>
          <a:p>
            <a:r>
              <a:rPr lang="en-US" dirty="0">
                <a:latin typeface="Monaco" pitchFamily="2" charset="77"/>
              </a:rPr>
              <a:t>http: /chat: Finished request. 0.001107931137084961s.</a:t>
            </a:r>
          </a:p>
          <a:p>
            <a:endParaRPr lang="en-US" dirty="0">
              <a:latin typeface="Monaco" pitchFamily="2" charset="77"/>
            </a:endParaRPr>
          </a:p>
          <a:p>
            <a:r>
              <a:rPr lang="en-US" dirty="0" err="1">
                <a:highlight>
                  <a:srgbClr val="FFFF00"/>
                </a:highlight>
                <a:latin typeface="Monaco" pitchFamily="2" charset="77"/>
              </a:rPr>
              <a:t>websocket</a:t>
            </a:r>
            <a:r>
              <a:rPr lang="en-US" dirty="0">
                <a:highlight>
                  <a:srgbClr val="FFFF00"/>
                </a:highlight>
                <a:latin typeface="Monaco" pitchFamily="2" charset="77"/>
              </a:rPr>
              <a:t>:/</a:t>
            </a:r>
            <a:r>
              <a:rPr lang="en-US" dirty="0" err="1">
                <a:highlight>
                  <a:srgbClr val="FFFF00"/>
                </a:highlight>
                <a:latin typeface="Monaco" pitchFamily="2" charset="77"/>
              </a:rPr>
              <a:t>ws</a:t>
            </a:r>
            <a:r>
              <a:rPr lang="en-US" dirty="0">
                <a:highlight>
                  <a:srgbClr val="FFFF00"/>
                </a:highlight>
                <a:latin typeface="Monaco" pitchFamily="2" charset="77"/>
              </a:rPr>
              <a:t>: Got request.</a:t>
            </a:r>
          </a:p>
          <a:p>
            <a:r>
              <a:rPr lang="en-US" dirty="0">
                <a:latin typeface="Monaco" pitchFamily="2" charset="77"/>
              </a:rPr>
              <a:t>..</a:t>
            </a:r>
          </a:p>
          <a:p>
            <a:r>
              <a:rPr lang="en-US" dirty="0" err="1">
                <a:highlight>
                  <a:srgbClr val="FFFF00"/>
                </a:highlight>
                <a:latin typeface="Monaco" pitchFamily="2" charset="77"/>
              </a:rPr>
              <a:t>websocket</a:t>
            </a:r>
            <a:r>
              <a:rPr lang="en-US" dirty="0">
                <a:highlight>
                  <a:srgbClr val="FFFF00"/>
                </a:highlight>
                <a:latin typeface="Monaco" pitchFamily="2" charset="77"/>
              </a:rPr>
              <a:t>: /</a:t>
            </a:r>
            <a:r>
              <a:rPr lang="en-US" dirty="0" err="1">
                <a:highlight>
                  <a:srgbClr val="FFFF00"/>
                </a:highlight>
                <a:latin typeface="Monaco" pitchFamily="2" charset="77"/>
              </a:rPr>
              <a:t>ws</a:t>
            </a:r>
            <a:r>
              <a:rPr lang="en-US" dirty="0">
                <a:highlight>
                  <a:srgbClr val="FFFF00"/>
                </a:highlight>
                <a:latin typeface="Monaco" pitchFamily="2" charset="77"/>
              </a:rPr>
              <a:t>: Finished request. 28.716175079345703s</a:t>
            </a:r>
            <a:r>
              <a:rPr lang="en-US" dirty="0">
                <a:latin typeface="Monaco" pitchFamily="2" charset="77"/>
              </a:rPr>
              <a:t>.</a:t>
            </a:r>
          </a:p>
        </p:txBody>
      </p:sp>
      <p:sp>
        <p:nvSpPr>
          <p:cNvPr id="7" name="TextBox 6">
            <a:extLst>
              <a:ext uri="{FF2B5EF4-FFF2-40B4-BE49-F238E27FC236}">
                <a16:creationId xmlns:a16="http://schemas.microsoft.com/office/drawing/2014/main" id="{0D00D009-B0FE-45C9-8DC8-FD02F829C8FD}"/>
              </a:ext>
            </a:extLst>
          </p:cNvPr>
          <p:cNvSpPr txBox="1"/>
          <p:nvPr/>
        </p:nvSpPr>
        <p:spPr>
          <a:xfrm>
            <a:off x="463669" y="1120676"/>
            <a:ext cx="11565875" cy="2308324"/>
          </a:xfrm>
          <a:prstGeom prst="rect">
            <a:avLst/>
          </a:prstGeom>
          <a:noFill/>
        </p:spPr>
        <p:txBody>
          <a:bodyPr wrap="square">
            <a:spAutoFit/>
          </a:bodyPr>
          <a:lstStyle/>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RequestTimer</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(scope, receive, send)</a:t>
            </a:r>
          </a:p>
          <a:p>
            <a:r>
              <a:rPr lang="en-AU" sz="2400" dirty="0">
                <a:solidFill>
                  <a:srgbClr val="1F1F1F"/>
                </a:solidFill>
                <a:latin typeface="Menlo" panose="020B0609030804020204" pitchFamily="49" charset="0"/>
              </a:rPr>
              <a:t>        # </a:t>
            </a:r>
            <a:r>
              <a:rPr lang="en-AU" sz="2400" dirty="0">
                <a:solidFill>
                  <a:srgbClr val="654C1D"/>
                </a:solidFill>
                <a:latin typeface="Menlo" panose="020B0609030804020204" pitchFamily="49" charset="0"/>
              </a:rPr>
              <a:t>print</a:t>
            </a:r>
            <a:r>
              <a:rPr lang="en-AU" sz="2400" dirty="0">
                <a:solidFill>
                  <a:srgbClr val="1F1F1F"/>
                </a:solidFill>
                <a:latin typeface="Menlo" panose="020B0609030804020204" pitchFamily="49" charset="0"/>
              </a:rPr>
              <a:t>(“latency...”)</a:t>
            </a:r>
          </a:p>
          <a:p>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235CE74E-49A4-BF69-B4EC-FA3DC163C35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7DC7A29D-3FC3-344F-628C-8C55A7AC8525}"/>
              </a:ext>
            </a:extLst>
          </p:cNvPr>
          <p:cNvSpPr>
            <a:spLocks noGrp="1"/>
          </p:cNvSpPr>
          <p:nvPr>
            <p:ph type="sldNum" sz="quarter" idx="12"/>
          </p:nvPr>
        </p:nvSpPr>
        <p:spPr/>
        <p:txBody>
          <a:bodyPr/>
          <a:lstStyle/>
          <a:p>
            <a:fld id="{B2DC25EE-239B-4C5F-AAD1-255A7D5F1EE2}" type="slidenum">
              <a:rPr lang="en-US" smtClean="0"/>
              <a:t>42</a:t>
            </a:fld>
            <a:endParaRPr lang="en-US"/>
          </a:p>
        </p:txBody>
      </p:sp>
    </p:spTree>
    <p:extLst>
      <p:ext uri="{BB962C8B-B14F-4D97-AF65-F5344CB8AC3E}">
        <p14:creationId xmlns:p14="http://schemas.microsoft.com/office/powerpoint/2010/main" val="2288740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A07E-BC57-7F41-9650-4FEFD6E943BF}"/>
              </a:ext>
            </a:extLst>
          </p:cNvPr>
          <p:cNvSpPr>
            <a:spLocks noGrp="1"/>
          </p:cNvSpPr>
          <p:nvPr>
            <p:ph type="title"/>
          </p:nvPr>
        </p:nvSpPr>
        <p:spPr>
          <a:xfrm>
            <a:off x="415420" y="287241"/>
            <a:ext cx="10143299" cy="1371600"/>
          </a:xfrm>
        </p:spPr>
        <p:txBody>
          <a:bodyPr vert="horz" lIns="91440" tIns="45720" rIns="91440" bIns="45720" rtlCol="0" anchor="ctr">
            <a:normAutofit/>
          </a:bodyPr>
          <a:lstStyle/>
          <a:p>
            <a:r>
              <a:rPr lang="en-US" dirty="0" err="1"/>
              <a:t>FastAPI</a:t>
            </a:r>
            <a:r>
              <a:rPr lang="en-US" dirty="0"/>
              <a:t>/</a:t>
            </a:r>
            <a:r>
              <a:rPr lang="en-US" dirty="0" err="1"/>
              <a:t>Starlette</a:t>
            </a:r>
            <a:r>
              <a:rPr lang="en-US" dirty="0"/>
              <a:t> specific approach</a:t>
            </a:r>
          </a:p>
        </p:txBody>
      </p:sp>
      <p:sp>
        <p:nvSpPr>
          <p:cNvPr id="5" name="TextBox 4">
            <a:extLst>
              <a:ext uri="{FF2B5EF4-FFF2-40B4-BE49-F238E27FC236}">
                <a16:creationId xmlns:a16="http://schemas.microsoft.com/office/drawing/2014/main" id="{CAB97C91-E043-B38B-660C-9DFFF86A486E}"/>
              </a:ext>
            </a:extLst>
          </p:cNvPr>
          <p:cNvSpPr txBox="1"/>
          <p:nvPr/>
        </p:nvSpPr>
        <p:spPr>
          <a:xfrm>
            <a:off x="415420" y="1967079"/>
            <a:ext cx="11776580" cy="3785652"/>
          </a:xfrm>
          <a:prstGeom prst="rect">
            <a:avLst/>
          </a:prstGeom>
          <a:no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app.middleware</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"http"</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exc_handler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request</a:t>
            </a:r>
            <a:r>
              <a:rPr lang="en-AU" sz="2400" dirty="0">
                <a:solidFill>
                  <a:srgbClr val="1F1F1F"/>
                </a:solidFill>
                <a:latin typeface="Menlo" panose="020B0609030804020204" pitchFamily="49" charset="0"/>
              </a:rPr>
              <a:t>: Request, </a:t>
            </a:r>
            <a:r>
              <a:rPr lang="en-AU" sz="2400" dirty="0" err="1">
                <a:solidFill>
                  <a:srgbClr val="00006D"/>
                </a:solidFill>
                <a:latin typeface="Menlo" panose="020B0609030804020204" pitchFamily="49" charset="0"/>
              </a:rPr>
              <a:t>call_next</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try</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return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call_next</a:t>
            </a:r>
            <a:r>
              <a:rPr lang="en-AU" sz="2400" dirty="0">
                <a:solidFill>
                  <a:srgbClr val="1F1F1F"/>
                </a:solidFill>
                <a:latin typeface="Menlo" panose="020B0609030804020204" pitchFamily="49" charset="0"/>
              </a:rPr>
              <a:t>(request)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except</a:t>
            </a:r>
            <a:r>
              <a:rPr lang="en-AU" sz="2400" dirty="0">
                <a:solidFill>
                  <a:srgbClr val="1F1F1F"/>
                </a:solidFill>
                <a:latin typeface="Menlo" panose="020B0609030804020204" pitchFamily="49" charset="0"/>
              </a:rPr>
              <a:t> </a:t>
            </a:r>
            <a:r>
              <a:rPr lang="en-AU" sz="2400" dirty="0">
                <a:solidFill>
                  <a:srgbClr val="206C87"/>
                </a:solidFill>
                <a:latin typeface="Menlo" panose="020B0609030804020204" pitchFamily="49" charset="0"/>
              </a:rPr>
              <a:t>Exception</a:t>
            </a:r>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as</a:t>
            </a:r>
            <a:r>
              <a:rPr lang="en-AU" sz="2400" dirty="0">
                <a:solidFill>
                  <a:srgbClr val="1F1F1F"/>
                </a:solidFill>
                <a:latin typeface="Menlo" panose="020B0609030804020204" pitchFamily="49" charset="0"/>
              </a:rPr>
              <a:t> 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HTMLResponse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'An error </a:t>
            </a:r>
            <a:r>
              <a:rPr lang="en-AU" sz="2400" dirty="0" err="1">
                <a:solidFill>
                  <a:srgbClr val="900112"/>
                </a:solidFill>
                <a:latin typeface="Menlo" panose="020B0609030804020204" pitchFamily="49" charset="0"/>
              </a:rPr>
              <a:t>occured</a:t>
            </a:r>
            <a:r>
              <a:rPr lang="en-AU" sz="2400" dirty="0">
                <a:solidFill>
                  <a:srgbClr val="900112"/>
                </a:solidFill>
                <a:latin typeface="Menlo" panose="020B0609030804020204" pitchFamily="49" charset="0"/>
              </a:rPr>
              <a:t>!’</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status_code</a:t>
            </a:r>
            <a:r>
              <a:rPr lang="en-AU" sz="2400" dirty="0">
                <a:solidFill>
                  <a:srgbClr val="1F1F1F"/>
                </a:solidFill>
                <a:latin typeface="Menlo" panose="020B0609030804020204" pitchFamily="49" charset="0"/>
              </a:rPr>
              <a:t>=</a:t>
            </a:r>
            <a:r>
              <a:rPr lang="en-AU" sz="2400" dirty="0">
                <a:solidFill>
                  <a:srgbClr val="137646"/>
                </a:solidFill>
                <a:latin typeface="Menlo" panose="020B0609030804020204" pitchFamily="49" charset="0"/>
              </a:rPr>
              <a:t>500</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headers</a:t>
            </a:r>
            <a:r>
              <a:rPr lang="en-AU" sz="2400" dirty="0">
                <a:solidFill>
                  <a:srgbClr val="1F1F1F"/>
                </a:solidFill>
                <a:latin typeface="Menlo" panose="020B0609030804020204" pitchFamily="49" charset="0"/>
              </a:rPr>
              <a:t>={</a:t>
            </a:r>
            <a:r>
              <a:rPr lang="en-AU" sz="2400" dirty="0">
                <a:solidFill>
                  <a:srgbClr val="900112"/>
                </a:solidFill>
                <a:latin typeface="Menlo" panose="020B0609030804020204" pitchFamily="49" charset="0"/>
              </a:rPr>
              <a:t>'x-exception-handled'</a:t>
            </a:r>
            <a:r>
              <a:rPr lang="en-AU" sz="2400" dirty="0">
                <a:solidFill>
                  <a:srgbClr val="1F1F1F"/>
                </a:solidFill>
                <a:latin typeface="Menlo" panose="020B0609030804020204" pitchFamily="49" charset="0"/>
              </a:rPr>
              <a:t>: </a:t>
            </a:r>
            <a:r>
              <a:rPr lang="en-AU" sz="2400" dirty="0">
                <a:solidFill>
                  <a:srgbClr val="900112"/>
                </a:solidFill>
                <a:latin typeface="Menlo" panose="020B0609030804020204" pitchFamily="49" charset="0"/>
              </a:rPr>
              <a:t>'application'</a:t>
            </a:r>
            <a:r>
              <a:rPr lang="en-AU" sz="2400" dirty="0">
                <a:solidFill>
                  <a:srgbClr val="1F1F1F"/>
                </a:solidFill>
                <a:latin typeface="Menlo" panose="020B0609030804020204" pitchFamily="49" charset="0"/>
              </a:rPr>
              <a:t>}</a:t>
            </a:r>
            <a:endParaRPr lang="en-AU" sz="2400" dirty="0">
              <a:solidFill>
                <a:srgbClr val="900112"/>
              </a:solidFill>
              <a:latin typeface="Menlo" panose="020B0609030804020204" pitchFamily="49" charset="0"/>
            </a:endParaRPr>
          </a:p>
          <a:p>
            <a:r>
              <a:rPr lang="en-AU" sz="2400" dirty="0">
                <a:solidFill>
                  <a:srgbClr val="1F1F1F"/>
                </a:solidFill>
                <a:latin typeface="Menlo" panose="020B0609030804020204" pitchFamily="49" charset="0"/>
              </a:rPr>
              <a:t>        )</a:t>
            </a:r>
          </a:p>
        </p:txBody>
      </p:sp>
      <p:sp>
        <p:nvSpPr>
          <p:cNvPr id="3" name="Footer Placeholder 2">
            <a:extLst>
              <a:ext uri="{FF2B5EF4-FFF2-40B4-BE49-F238E27FC236}">
                <a16:creationId xmlns:a16="http://schemas.microsoft.com/office/drawing/2014/main" id="{18E916E7-E0F0-8801-F2F2-E177CAD3D6A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F0F1889A-6760-97A5-A12C-D7E2F5F7E99B}"/>
              </a:ext>
            </a:extLst>
          </p:cNvPr>
          <p:cNvSpPr>
            <a:spLocks noGrp="1"/>
          </p:cNvSpPr>
          <p:nvPr>
            <p:ph type="sldNum" sz="quarter" idx="12"/>
          </p:nvPr>
        </p:nvSpPr>
        <p:spPr/>
        <p:txBody>
          <a:bodyPr/>
          <a:lstStyle/>
          <a:p>
            <a:fld id="{B2DC25EE-239B-4C5F-AAD1-255A7D5F1EE2}" type="slidenum">
              <a:rPr lang="en-US" smtClean="0"/>
              <a:t>43</a:t>
            </a:fld>
            <a:endParaRPr lang="en-US"/>
          </a:p>
        </p:txBody>
      </p:sp>
    </p:spTree>
    <p:extLst>
      <p:ext uri="{BB962C8B-B14F-4D97-AF65-F5344CB8AC3E}">
        <p14:creationId xmlns:p14="http://schemas.microsoft.com/office/powerpoint/2010/main" val="209272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9C1A-5F35-AA43-B7FA-5346F85C2C36}"/>
              </a:ext>
            </a:extLst>
          </p:cNvPr>
          <p:cNvSpPr>
            <a:spLocks noGrp="1"/>
          </p:cNvSpPr>
          <p:nvPr>
            <p:ph type="title"/>
          </p:nvPr>
        </p:nvSpPr>
        <p:spPr>
          <a:xfrm>
            <a:off x="-1064347" y="3647"/>
            <a:ext cx="10515600" cy="1325563"/>
          </a:xfrm>
        </p:spPr>
        <p:txBody>
          <a:bodyPr vert="horz" lIns="91440" tIns="45720" rIns="91440" bIns="45720" rtlCol="0" anchor="b">
            <a:normAutofit/>
          </a:bodyPr>
          <a:lstStyle/>
          <a:p>
            <a:pPr algn="ctr"/>
            <a:r>
              <a:rPr lang="en-US" sz="5200" dirty="0"/>
              <a:t>Framework Implementation</a:t>
            </a:r>
          </a:p>
        </p:txBody>
      </p:sp>
      <p:sp>
        <p:nvSpPr>
          <p:cNvPr id="6" name="TextBox 5">
            <a:extLst>
              <a:ext uri="{FF2B5EF4-FFF2-40B4-BE49-F238E27FC236}">
                <a16:creationId xmlns:a16="http://schemas.microsoft.com/office/drawing/2014/main" id="{A37E397C-BB20-82D6-C4F6-CFCD0B7B976F}"/>
              </a:ext>
            </a:extLst>
          </p:cNvPr>
          <p:cNvSpPr txBox="1"/>
          <p:nvPr/>
        </p:nvSpPr>
        <p:spPr>
          <a:xfrm>
            <a:off x="531644" y="1873636"/>
            <a:ext cx="11660356" cy="3785652"/>
          </a:xfrm>
          <a:prstGeom prst="rect">
            <a:avLst/>
          </a:prstGeom>
          <a:noFill/>
        </p:spPr>
        <p:txBody>
          <a:bodyPr wrap="square">
            <a:spAutoFit/>
          </a:bodyPr>
          <a:lstStyle/>
          <a:p>
            <a:r>
              <a:rPr lang="en-AU" sz="2400" dirty="0">
                <a:latin typeface="Menlo" panose="020B0609030804020204" pitchFamily="49" charset="0"/>
              </a:rPr>
              <a:t>#</a:t>
            </a:r>
            <a:r>
              <a:rPr lang="en-AU" sz="2400" dirty="0">
                <a:solidFill>
                  <a:srgbClr val="0000FF"/>
                </a:solidFill>
                <a:latin typeface="Menlo" panose="020B0609030804020204" pitchFamily="49" charset="0"/>
              </a:rPr>
              <a:t> </a:t>
            </a:r>
            <a:r>
              <a:rPr lang="en-US" sz="2400" dirty="0" err="1">
                <a:latin typeface="Monaco" pitchFamily="2" charset="77"/>
              </a:rPr>
              <a:t>starlette</a:t>
            </a:r>
            <a:r>
              <a:rPr lang="en-US" sz="2400" dirty="0">
                <a:latin typeface="Monaco" pitchFamily="2" charset="77"/>
              </a:rPr>
              <a:t>/middleware/</a:t>
            </a:r>
            <a:r>
              <a:rPr lang="en-US" sz="2400" dirty="0" err="1">
                <a:latin typeface="Monaco" pitchFamily="2" charset="77"/>
              </a:rPr>
              <a:t>base.py</a:t>
            </a:r>
            <a:endParaRPr lang="en-US" sz="2400" dirty="0">
              <a:latin typeface="Monaco" pitchFamily="2" charset="77"/>
            </a:endParaRPr>
          </a:p>
          <a:p>
            <a:endParaRPr lang="en-AU" sz="2400" dirty="0">
              <a:solidFill>
                <a:srgbClr val="0000FF"/>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middleware</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err="1">
                <a:solidFill>
                  <a:srgbClr val="00006D"/>
                </a:solidFill>
                <a:latin typeface="Menlo" panose="020B0609030804020204" pitchFamily="49" charset="0"/>
              </a:rPr>
              <a:t>middleware_type</a:t>
            </a:r>
            <a:r>
              <a:rPr lang="en-AU" sz="2400" dirty="0">
                <a:solidFill>
                  <a:srgbClr val="1F1F1F"/>
                </a:solidFill>
                <a:latin typeface="Menlo" panose="020B0609030804020204" pitchFamily="49" charset="0"/>
              </a:rPr>
              <a:t>):</a:t>
            </a:r>
          </a:p>
          <a:p>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decorator</a:t>
            </a:r>
            <a:r>
              <a:rPr lang="en-AU" sz="2400" dirty="0">
                <a:solidFill>
                  <a:srgbClr val="1F1F1F"/>
                </a:solidFill>
                <a:latin typeface="Menlo" panose="020B0609030804020204" pitchFamily="49" charset="0"/>
              </a:rPr>
              <a:t>(</a:t>
            </a:r>
            <a:r>
              <a:rPr lang="en-AU" sz="2400" dirty="0" err="1">
                <a:solidFill>
                  <a:srgbClr val="00006D"/>
                </a:solidFill>
                <a:latin typeface="Menlo" panose="020B0609030804020204" pitchFamily="49" charset="0"/>
              </a:rPr>
              <a:t>func</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.add_middleware</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BaseHTTPMiddleware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dispatch</a:t>
            </a:r>
            <a:r>
              <a:rPr lang="en-AU" sz="2400" dirty="0">
                <a:solidFill>
                  <a:srgbClr val="1F1F1F"/>
                </a:solidFill>
                <a:latin typeface="Menlo" panose="020B0609030804020204" pitchFamily="49" charset="0"/>
              </a:rPr>
              <a:t>=</a:t>
            </a:r>
            <a:r>
              <a:rPr lang="en-AU" sz="2400" dirty="0" err="1">
                <a:solidFill>
                  <a:srgbClr val="1F1F1F"/>
                </a:solidFill>
                <a:latin typeface="Menlo" panose="020B0609030804020204" pitchFamily="49" charset="0"/>
              </a:rPr>
              <a:t>func</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func</a:t>
            </a:r>
            <a:endParaRPr lang="en-AU" sz="2400" dirty="0">
              <a:solidFill>
                <a:srgbClr val="1F1F1F"/>
              </a:solidFill>
              <a:latin typeface="Menlo" panose="020B0609030804020204" pitchFamily="49" charset="0"/>
            </a:endParaRPr>
          </a:p>
          <a:p>
            <a:br>
              <a:rPr lang="en-AU" sz="2400" dirty="0">
                <a:solidFill>
                  <a:srgbClr val="1F1F1F"/>
                </a:solidFill>
                <a:latin typeface="Menlo" panose="020B0609030804020204" pitchFamily="49" charset="0"/>
              </a:rPr>
            </a:br>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decorator</a:t>
            </a:r>
          </a:p>
        </p:txBody>
      </p:sp>
      <p:sp>
        <p:nvSpPr>
          <p:cNvPr id="3" name="Footer Placeholder 2">
            <a:extLst>
              <a:ext uri="{FF2B5EF4-FFF2-40B4-BE49-F238E27FC236}">
                <a16:creationId xmlns:a16="http://schemas.microsoft.com/office/drawing/2014/main" id="{EDF6801B-EDC0-9CA3-5D55-235B9F1CE756}"/>
              </a:ext>
            </a:extLst>
          </p:cNvPr>
          <p:cNvSpPr>
            <a:spLocks noGrp="1"/>
          </p:cNvSpPr>
          <p:nvPr>
            <p:ph type="ftr" sz="quarter" idx="11"/>
          </p:nvPr>
        </p:nvSpPr>
        <p:spPr/>
        <p:txBody>
          <a:bodyPr/>
          <a:lstStyle/>
          <a:p>
            <a:r>
              <a:rPr lang="en-US" dirty="0"/>
              <a:t>Shared Functionality using Middleware - </a:t>
            </a:r>
            <a:r>
              <a:rPr lang="en-US" dirty="0" err="1"/>
              <a:t>PyCon</a:t>
            </a:r>
            <a:r>
              <a:rPr lang="en-US" dirty="0"/>
              <a:t> US 2022</a:t>
            </a:r>
          </a:p>
        </p:txBody>
      </p:sp>
      <p:sp>
        <p:nvSpPr>
          <p:cNvPr id="4" name="Slide Number Placeholder 3">
            <a:extLst>
              <a:ext uri="{FF2B5EF4-FFF2-40B4-BE49-F238E27FC236}">
                <a16:creationId xmlns:a16="http://schemas.microsoft.com/office/drawing/2014/main" id="{3681E3CD-598E-0EA0-F229-3FF785BE8428}"/>
              </a:ext>
            </a:extLst>
          </p:cNvPr>
          <p:cNvSpPr>
            <a:spLocks noGrp="1"/>
          </p:cNvSpPr>
          <p:nvPr>
            <p:ph type="sldNum" sz="quarter" idx="12"/>
          </p:nvPr>
        </p:nvSpPr>
        <p:spPr/>
        <p:txBody>
          <a:bodyPr/>
          <a:lstStyle/>
          <a:p>
            <a:fld id="{B2DC25EE-239B-4C5F-AAD1-255A7D5F1EE2}" type="slidenum">
              <a:rPr lang="en-US" smtClean="0"/>
              <a:t>44</a:t>
            </a:fld>
            <a:endParaRPr lang="en-US"/>
          </a:p>
        </p:txBody>
      </p:sp>
    </p:spTree>
    <p:extLst>
      <p:ext uri="{BB962C8B-B14F-4D97-AF65-F5344CB8AC3E}">
        <p14:creationId xmlns:p14="http://schemas.microsoft.com/office/powerpoint/2010/main" val="931910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C634F5-5591-0E45-69FE-6EAC6A90A5D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37E3A95-E9FB-BB80-D202-B84D6853D50B}"/>
              </a:ext>
            </a:extLst>
          </p:cNvPr>
          <p:cNvSpPr>
            <a:spLocks noGrp="1"/>
          </p:cNvSpPr>
          <p:nvPr>
            <p:ph type="sldNum" sz="quarter" idx="12"/>
          </p:nvPr>
        </p:nvSpPr>
        <p:spPr/>
        <p:txBody>
          <a:bodyPr/>
          <a:lstStyle/>
          <a:p>
            <a:fld id="{B2DC25EE-239B-4C5F-AAD1-255A7D5F1EE2}" type="slidenum">
              <a:rPr lang="en-US" smtClean="0"/>
              <a:t>45</a:t>
            </a:fld>
            <a:endParaRPr lang="en-US"/>
          </a:p>
        </p:txBody>
      </p:sp>
      <p:sp>
        <p:nvSpPr>
          <p:cNvPr id="6" name="TextBox 5">
            <a:extLst>
              <a:ext uri="{FF2B5EF4-FFF2-40B4-BE49-F238E27FC236}">
                <a16:creationId xmlns:a16="http://schemas.microsoft.com/office/drawing/2014/main" id="{26779021-7C09-9E76-BDBE-F6CD5338587F}"/>
              </a:ext>
            </a:extLst>
          </p:cNvPr>
          <p:cNvSpPr txBox="1"/>
          <p:nvPr/>
        </p:nvSpPr>
        <p:spPr>
          <a:xfrm>
            <a:off x="4800599" y="2490537"/>
            <a:ext cx="2391424" cy="1200329"/>
          </a:xfrm>
          <a:prstGeom prst="rect">
            <a:avLst/>
          </a:prstGeom>
          <a:noFill/>
        </p:spPr>
        <p:txBody>
          <a:bodyPr wrap="none" rtlCol="0">
            <a:spAutoFit/>
          </a:bodyPr>
          <a:lstStyle/>
          <a:p>
            <a:r>
              <a:rPr lang="en-US" sz="7200" dirty="0"/>
              <a:t>Pause</a:t>
            </a:r>
          </a:p>
        </p:txBody>
      </p:sp>
    </p:spTree>
    <p:extLst>
      <p:ext uri="{BB962C8B-B14F-4D97-AF65-F5344CB8AC3E}">
        <p14:creationId xmlns:p14="http://schemas.microsoft.com/office/powerpoint/2010/main" val="4025071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277783" y="271027"/>
            <a:ext cx="10515600" cy="1325563"/>
          </a:xfrm>
        </p:spPr>
        <p:txBody>
          <a:bodyPr>
            <a:normAutofit/>
          </a:bodyPr>
          <a:lstStyle/>
          <a:p>
            <a:r>
              <a:rPr lang="en-US" dirty="0"/>
              <a:t>Integrate a WSGI application</a:t>
            </a:r>
            <a:br>
              <a:rPr lang="en-US" dirty="0"/>
            </a:br>
            <a:endParaRPr lang="en-US" dirty="0"/>
          </a:p>
        </p:txBody>
      </p:sp>
      <p:sp>
        <p:nvSpPr>
          <p:cNvPr id="5" name="TextBox 4">
            <a:extLst>
              <a:ext uri="{FF2B5EF4-FFF2-40B4-BE49-F238E27FC236}">
                <a16:creationId xmlns:a16="http://schemas.microsoft.com/office/drawing/2014/main" id="{B865277A-89A6-BE40-85F6-A5F12A57B2E1}"/>
              </a:ext>
            </a:extLst>
          </p:cNvPr>
          <p:cNvSpPr txBox="1"/>
          <p:nvPr/>
        </p:nvSpPr>
        <p:spPr>
          <a:xfrm>
            <a:off x="7260520" y="1190523"/>
            <a:ext cx="9360569" cy="1754326"/>
          </a:xfrm>
          <a:prstGeom prst="rect">
            <a:avLst/>
          </a:prstGeom>
          <a:noFill/>
        </p:spPr>
        <p:txBody>
          <a:bodyPr wrap="square" rtlCol="0">
            <a:spAutoFit/>
          </a:bodyPr>
          <a:lstStyle/>
          <a:p>
            <a:r>
              <a:rPr lang="en-AU" dirty="0">
                <a:latin typeface="Monaco" pitchFamily="2" charset="77"/>
              </a:rPr>
              <a:t>$ curl localhost:8000/v1/</a:t>
            </a:r>
          </a:p>
          <a:p>
            <a:r>
              <a:rPr lang="en-AU" dirty="0">
                <a:latin typeface="Monaco" pitchFamily="2" charset="77"/>
              </a:rPr>
              <a:t>Hello world from Flask!                                </a:t>
            </a:r>
          </a:p>
          <a:p>
            <a:endParaRPr lang="en-AU" dirty="0">
              <a:latin typeface="Monaco" pitchFamily="2" charset="77"/>
            </a:endParaRPr>
          </a:p>
          <a:p>
            <a:r>
              <a:rPr lang="en-AU" dirty="0">
                <a:latin typeface="Monaco" pitchFamily="2" charset="77"/>
              </a:rPr>
              <a:t>$ curl localhost:8000/v2/</a:t>
            </a:r>
          </a:p>
          <a:p>
            <a:r>
              <a:rPr lang="en-AU" dirty="0">
                <a:latin typeface="Monaco" pitchFamily="2" charset="77"/>
              </a:rPr>
              <a:t>{"</a:t>
            </a:r>
            <a:r>
              <a:rPr lang="en-AU" dirty="0" err="1">
                <a:latin typeface="Monaco" pitchFamily="2" charset="77"/>
              </a:rPr>
              <a:t>message":"Hello</a:t>
            </a:r>
            <a:r>
              <a:rPr lang="en-AU" dirty="0">
                <a:latin typeface="Monaco" pitchFamily="2" charset="77"/>
              </a:rPr>
              <a:t> from </a:t>
            </a:r>
            <a:r>
              <a:rPr lang="en-AU" dirty="0" err="1">
                <a:latin typeface="Monaco" pitchFamily="2" charset="77"/>
              </a:rPr>
              <a:t>FastAPI</a:t>
            </a:r>
            <a:r>
              <a:rPr lang="en-AU" dirty="0">
                <a:latin typeface="Monaco" pitchFamily="2" charset="77"/>
              </a:rPr>
              <a:t>"}  </a:t>
            </a:r>
          </a:p>
          <a:p>
            <a:endParaRPr lang="en-US" dirty="0">
              <a:latin typeface="Monaco" pitchFamily="2" charset="77"/>
            </a:endParaRPr>
          </a:p>
        </p:txBody>
      </p:sp>
      <p:sp>
        <p:nvSpPr>
          <p:cNvPr id="7" name="TextBox 6">
            <a:extLst>
              <a:ext uri="{FF2B5EF4-FFF2-40B4-BE49-F238E27FC236}">
                <a16:creationId xmlns:a16="http://schemas.microsoft.com/office/drawing/2014/main" id="{583EB3ED-E9FB-65FA-DBF3-6CFE590AA8CF}"/>
              </a:ext>
            </a:extLst>
          </p:cNvPr>
          <p:cNvSpPr txBox="1"/>
          <p:nvPr/>
        </p:nvSpPr>
        <p:spPr>
          <a:xfrm>
            <a:off x="277783" y="1668146"/>
            <a:ext cx="8220758" cy="2308324"/>
          </a:xfrm>
          <a:prstGeom prst="rect">
            <a:avLst/>
          </a:prstGeom>
          <a:noFill/>
        </p:spPr>
        <p:txBody>
          <a:bodyPr wrap="square">
            <a:spAutoFit/>
          </a:bodyPr>
          <a:lstStyle/>
          <a:p>
            <a:r>
              <a:rPr lang="en-AU" sz="2400" dirty="0">
                <a:solidFill>
                  <a:srgbClr val="9D00D2"/>
                </a:solidFill>
                <a:latin typeface="Menlo" panose="020B0609030804020204" pitchFamily="49" charset="0"/>
              </a:rPr>
              <a:t>from</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fastapi.middleware.wsgi</a:t>
            </a:r>
            <a:r>
              <a:rPr lang="en-AU" sz="2400" dirty="0">
                <a:solidFill>
                  <a:srgbClr val="1F1F1F"/>
                </a:solidFill>
                <a:latin typeface="Menlo" panose="020B0609030804020204" pitchFamily="49" charset="0"/>
              </a:rPr>
              <a:t> \</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import</a:t>
            </a:r>
            <a:r>
              <a:rPr lang="en-AU" sz="2400" dirty="0">
                <a:solidFill>
                  <a:srgbClr val="1F1F1F"/>
                </a:solidFill>
                <a:latin typeface="Menlo" panose="020B0609030804020204" pitchFamily="49" charset="0"/>
              </a:rPr>
              <a:t> </a:t>
            </a:r>
            <a:r>
              <a:rPr lang="en-AU" sz="2400" dirty="0" err="1">
                <a:solidFill>
                  <a:srgbClr val="1F1F1F"/>
                </a:solidFill>
                <a:latin typeface="Menlo" panose="020B0609030804020204" pitchFamily="49" charset="0"/>
              </a:rPr>
              <a:t>WSGIMiddleware</a:t>
            </a:r>
            <a:endParaRPr lang="en-AU" sz="2400" dirty="0">
              <a:solidFill>
                <a:srgbClr val="1F1F1F"/>
              </a:solidFill>
              <a:latin typeface="Menlo" panose="020B0609030804020204" pitchFamily="49" charset="0"/>
            </a:endParaRPr>
          </a:p>
          <a:p>
            <a:endParaRPr lang="en-AU" sz="2400" dirty="0">
              <a:solidFill>
                <a:srgbClr val="1F1F1F"/>
              </a:solidFill>
              <a:latin typeface="Menlo" panose="020B0609030804020204" pitchFamily="49" charset="0"/>
            </a:endParaRPr>
          </a:p>
          <a:p>
            <a:r>
              <a:rPr lang="en-AU" sz="2400" dirty="0">
                <a:solidFill>
                  <a:srgbClr val="1F1F1F"/>
                </a:solidFill>
                <a:latin typeface="Menlo" panose="020B0609030804020204" pitchFamily="49" charset="0"/>
              </a:rPr>
              <a:t>app = </a:t>
            </a:r>
            <a:r>
              <a:rPr lang="en-AU" sz="2400" dirty="0" err="1">
                <a:solidFill>
                  <a:srgbClr val="1F1F1F"/>
                </a:solidFill>
                <a:latin typeface="Menlo" panose="020B0609030804020204" pitchFamily="49" charset="0"/>
              </a:rPr>
              <a:t>FastAPI</a:t>
            </a:r>
            <a:r>
              <a:rPr lang="en-AU" sz="2400" dirty="0">
                <a:solidFill>
                  <a:srgbClr val="1F1F1F"/>
                </a:solidFill>
                <a:latin typeface="Menlo" panose="020B0609030804020204" pitchFamily="49" charset="0"/>
              </a:rPr>
              <a:t>()</a:t>
            </a:r>
          </a:p>
          <a:p>
            <a:endParaRPr lang="en-AU" sz="2400" dirty="0">
              <a:solidFill>
                <a:srgbClr val="1F1F1F"/>
              </a:solidFill>
              <a:latin typeface="Menlo" panose="020B0609030804020204" pitchFamily="49" charset="0"/>
            </a:endParaRPr>
          </a:p>
          <a:p>
            <a:r>
              <a:rPr lang="en-AU" sz="2400" b="1" dirty="0" err="1">
                <a:solidFill>
                  <a:srgbClr val="1F1F1F"/>
                </a:solidFill>
                <a:highlight>
                  <a:srgbClr val="FFFF00"/>
                </a:highlight>
                <a:latin typeface="Menlo" panose="020B0609030804020204" pitchFamily="49" charset="0"/>
              </a:rPr>
              <a:t>app.mount</a:t>
            </a:r>
            <a:r>
              <a:rPr lang="en-AU" sz="2400" b="1" dirty="0">
                <a:solidFill>
                  <a:srgbClr val="1F1F1F"/>
                </a:solidFill>
                <a:highlight>
                  <a:srgbClr val="FFFF00"/>
                </a:highlight>
                <a:latin typeface="Menlo" panose="020B0609030804020204" pitchFamily="49" charset="0"/>
              </a:rPr>
              <a:t>(</a:t>
            </a:r>
            <a:r>
              <a:rPr lang="en-AU" sz="2400" b="1" dirty="0">
                <a:solidFill>
                  <a:srgbClr val="900112"/>
                </a:solidFill>
                <a:highlight>
                  <a:srgbClr val="FFFF00"/>
                </a:highlight>
                <a:latin typeface="Menlo" panose="020B0609030804020204" pitchFamily="49" charset="0"/>
              </a:rPr>
              <a:t>"/v1"</a:t>
            </a:r>
            <a:r>
              <a:rPr lang="en-AU" sz="2400" b="1" dirty="0">
                <a:solidFill>
                  <a:srgbClr val="1F1F1F"/>
                </a:solidFill>
                <a:highlight>
                  <a:srgbClr val="FFFF00"/>
                </a:highlight>
                <a:latin typeface="Menlo" panose="020B0609030804020204" pitchFamily="49" charset="0"/>
              </a:rPr>
              <a:t>, </a:t>
            </a:r>
            <a:r>
              <a:rPr lang="en-AU" sz="2400" b="1" dirty="0" err="1">
                <a:solidFill>
                  <a:srgbClr val="1F1F1F"/>
                </a:solidFill>
                <a:highlight>
                  <a:srgbClr val="FFFF00"/>
                </a:highlight>
                <a:latin typeface="Menlo" panose="020B0609030804020204" pitchFamily="49" charset="0"/>
              </a:rPr>
              <a:t>WSGIMiddleware</a:t>
            </a:r>
            <a:r>
              <a:rPr lang="en-AU" sz="2400" b="1" dirty="0">
                <a:solidFill>
                  <a:srgbClr val="1F1F1F"/>
                </a:solidFill>
                <a:highlight>
                  <a:srgbClr val="FFFF00"/>
                </a:highlight>
                <a:latin typeface="Menlo" panose="020B0609030804020204" pitchFamily="49" charset="0"/>
              </a:rPr>
              <a:t>(</a:t>
            </a:r>
            <a:r>
              <a:rPr lang="en-AU" sz="2400" b="1" dirty="0" err="1">
                <a:solidFill>
                  <a:srgbClr val="1F1F1F"/>
                </a:solidFill>
                <a:highlight>
                  <a:srgbClr val="FFFF00"/>
                </a:highlight>
                <a:latin typeface="Menlo" panose="020B0609030804020204" pitchFamily="49" charset="0"/>
              </a:rPr>
              <a:t>flask_app</a:t>
            </a:r>
            <a:r>
              <a:rPr lang="en-AU" sz="2400" b="1" dirty="0">
                <a:solidFill>
                  <a:srgbClr val="1F1F1F"/>
                </a:solidFill>
                <a:highlight>
                  <a:srgbClr val="FFFF00"/>
                </a:highlight>
                <a:latin typeface="Menlo" panose="020B0609030804020204" pitchFamily="49" charset="0"/>
              </a:rPr>
              <a:t>))</a:t>
            </a:r>
            <a:endParaRPr lang="en-AU" sz="2400" dirty="0">
              <a:effectLst/>
              <a:highlight>
                <a:srgbClr val="FFFF00"/>
              </a:highlight>
              <a:latin typeface="Menlo" panose="020B0609030804020204" pitchFamily="49" charset="0"/>
            </a:endParaRPr>
          </a:p>
        </p:txBody>
      </p:sp>
      <p:sp>
        <p:nvSpPr>
          <p:cNvPr id="3" name="Footer Placeholder 2">
            <a:extLst>
              <a:ext uri="{FF2B5EF4-FFF2-40B4-BE49-F238E27FC236}">
                <a16:creationId xmlns:a16="http://schemas.microsoft.com/office/drawing/2014/main" id="{9CE7FCE3-B854-8AB9-6998-BC4456FFBF7E}"/>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AB9DA4F4-0FDA-B1B6-FE2C-860F912E9EA7}"/>
              </a:ext>
            </a:extLst>
          </p:cNvPr>
          <p:cNvSpPr>
            <a:spLocks noGrp="1"/>
          </p:cNvSpPr>
          <p:nvPr>
            <p:ph type="sldNum" sz="quarter" idx="12"/>
          </p:nvPr>
        </p:nvSpPr>
        <p:spPr/>
        <p:txBody>
          <a:bodyPr/>
          <a:lstStyle/>
          <a:p>
            <a:fld id="{B2DC25EE-239B-4C5F-AAD1-255A7D5F1EE2}" type="slidenum">
              <a:rPr lang="en-US" smtClean="0"/>
              <a:t>46</a:t>
            </a:fld>
            <a:endParaRPr lang="en-US"/>
          </a:p>
        </p:txBody>
      </p:sp>
    </p:spTree>
    <p:extLst>
      <p:ext uri="{BB962C8B-B14F-4D97-AF65-F5344CB8AC3E}">
        <p14:creationId xmlns:p14="http://schemas.microsoft.com/office/powerpoint/2010/main" val="2735403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5C4A-BF65-B5BC-E2FC-F565D0B05278}"/>
              </a:ext>
            </a:extLst>
          </p:cNvPr>
          <p:cNvSpPr>
            <a:spLocks noGrp="1"/>
          </p:cNvSpPr>
          <p:nvPr>
            <p:ph type="title"/>
          </p:nvPr>
        </p:nvSpPr>
        <p:spPr>
          <a:xfrm>
            <a:off x="-130334" y="271365"/>
            <a:ext cx="10515600" cy="1092050"/>
          </a:xfrm>
        </p:spPr>
        <p:txBody>
          <a:bodyPr vert="horz" lIns="91440" tIns="45720" rIns="91440" bIns="45720" rtlCol="0" anchor="b">
            <a:normAutofit/>
          </a:bodyPr>
          <a:lstStyle/>
          <a:p>
            <a:pPr algn="ctr"/>
            <a:r>
              <a:rPr lang="en-US" sz="5200" dirty="0" err="1"/>
              <a:t>WSGIMiddleware</a:t>
            </a:r>
            <a:r>
              <a:rPr lang="en-US" sz="5200" dirty="0"/>
              <a:t> Implementation</a:t>
            </a:r>
          </a:p>
        </p:txBody>
      </p:sp>
      <p:sp>
        <p:nvSpPr>
          <p:cNvPr id="7" name="TextBox 6">
            <a:extLst>
              <a:ext uri="{FF2B5EF4-FFF2-40B4-BE49-F238E27FC236}">
                <a16:creationId xmlns:a16="http://schemas.microsoft.com/office/drawing/2014/main" id="{3FC2046D-1A77-E0D8-97EB-B9370B541070}"/>
              </a:ext>
            </a:extLst>
          </p:cNvPr>
          <p:cNvSpPr txBox="1"/>
          <p:nvPr/>
        </p:nvSpPr>
        <p:spPr>
          <a:xfrm>
            <a:off x="657817" y="2088928"/>
            <a:ext cx="12016678" cy="3416320"/>
          </a:xfrm>
          <a:prstGeom prst="rect">
            <a:avLst/>
          </a:prstGeom>
          <a:noFill/>
        </p:spPr>
        <p:txBody>
          <a:bodyPr wrap="square">
            <a:spAutoFit/>
          </a:bodyPr>
          <a:lstStyle/>
          <a:p>
            <a:r>
              <a:rPr lang="en-AU" sz="2400" dirty="0">
                <a:solidFill>
                  <a:srgbClr val="0000FF"/>
                </a:solidFill>
                <a:latin typeface="Menlo" panose="020B0609030804020204" pitchFamily="49" charset="0"/>
              </a:rPr>
              <a:t># </a:t>
            </a:r>
            <a:r>
              <a:rPr lang="en-US" sz="2400" dirty="0" err="1">
                <a:latin typeface="Monaco" pitchFamily="2" charset="77"/>
              </a:rPr>
              <a:t>starlette</a:t>
            </a:r>
            <a:r>
              <a:rPr lang="en-US" sz="2400" dirty="0">
                <a:latin typeface="Monaco" pitchFamily="2" charset="77"/>
              </a:rPr>
              <a:t>/middleware/</a:t>
            </a:r>
            <a:r>
              <a:rPr lang="en-US" sz="2400" dirty="0" err="1">
                <a:latin typeface="Monaco" pitchFamily="2" charset="77"/>
              </a:rPr>
              <a:t>wsgi.py</a:t>
            </a:r>
            <a:endParaRPr lang="en-US" sz="2400" dirty="0">
              <a:latin typeface="Monaco" pitchFamily="2" charset="77"/>
            </a:endParaRPr>
          </a:p>
          <a:p>
            <a:endParaRPr lang="en-AU" sz="2400" dirty="0">
              <a:solidFill>
                <a:srgbClr val="0000FF"/>
              </a:solidFill>
              <a:latin typeface="Menlo" panose="020B0609030804020204" pitchFamily="49" charset="0"/>
            </a:endParaRPr>
          </a:p>
          <a:p>
            <a:r>
              <a:rPr lang="en-AU" sz="2400" dirty="0">
                <a:solidFill>
                  <a:srgbClr val="0000FF"/>
                </a:solidFill>
                <a:latin typeface="Menlo" panose="020B0609030804020204" pitchFamily="49" charset="0"/>
              </a:rPr>
              <a:t>class</a:t>
            </a:r>
            <a:r>
              <a:rPr lang="en-AU" sz="2400" dirty="0">
                <a:solidFill>
                  <a:srgbClr val="1F1F1F"/>
                </a:solidFill>
                <a:latin typeface="Menlo" panose="020B0609030804020204" pitchFamily="49" charset="0"/>
              </a:rPr>
              <a:t> </a:t>
            </a:r>
            <a:r>
              <a:rPr lang="en-AU" sz="2400" dirty="0" err="1">
                <a:solidFill>
                  <a:srgbClr val="206C87"/>
                </a:solidFill>
                <a:latin typeface="Menlo" panose="020B0609030804020204" pitchFamily="49" charset="0"/>
              </a:rPr>
              <a:t>WSGIMiddleware</a:t>
            </a:r>
            <a:r>
              <a:rPr lang="en-AU" sz="2400" dirty="0">
                <a:solidFill>
                  <a:srgbClr val="1F1F1F"/>
                </a:solidFill>
                <a:latin typeface="Menlo" panose="020B0609030804020204" pitchFamily="49" charset="0"/>
              </a:rPr>
              <a:t>:</a:t>
            </a:r>
            <a:endParaRPr lang="en-AU" sz="2400" dirty="0">
              <a:solidFill>
                <a:srgbClr val="206C87"/>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a:t>
            </a:r>
            <a:r>
              <a:rPr lang="en-AU" sz="2400" dirty="0" err="1">
                <a:solidFill>
                  <a:srgbClr val="654C1D"/>
                </a:solidFill>
                <a:latin typeface="Menlo" panose="020B0609030804020204" pitchFamily="49" charset="0"/>
              </a:rPr>
              <a:t>init</a:t>
            </a:r>
            <a:r>
              <a:rPr lang="en-AU" sz="2400" dirty="0">
                <a:solidFill>
                  <a:srgbClr val="654C1D"/>
                </a:solidFill>
                <a:latin typeface="Menlo" panose="020B0609030804020204" pitchFamily="49" charset="0"/>
              </a:rPr>
              <a:t>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app</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 app</a:t>
            </a:r>
          </a:p>
          <a:p>
            <a:br>
              <a:rPr lang="en-AU" sz="2400" dirty="0">
                <a:solidFill>
                  <a:srgbClr val="1F1F1F"/>
                </a:solidFill>
                <a:latin typeface="Menlo" panose="020B0609030804020204" pitchFamily="49" charset="0"/>
              </a:rPr>
            </a:b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async</a:t>
            </a:r>
            <a:r>
              <a:rPr lang="en-AU" sz="2400" dirty="0">
                <a:solidFill>
                  <a:srgbClr val="1F1F1F"/>
                </a:solidFill>
                <a:latin typeface="Menlo" panose="020B0609030804020204" pitchFamily="49" charset="0"/>
              </a:rPr>
              <a:t> </a:t>
            </a:r>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a:solidFill>
                  <a:srgbClr val="654C1D"/>
                </a:solidFill>
                <a:latin typeface="Menlo" panose="020B0609030804020204" pitchFamily="49" charset="0"/>
              </a:rPr>
              <a:t>__call__</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self</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scope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receive</a:t>
            </a:r>
            <a:r>
              <a:rPr lang="en-AU" sz="2400" dirty="0">
                <a:solidFill>
                  <a:srgbClr val="1F1F1F"/>
                </a:solidFill>
                <a:latin typeface="Menlo" panose="020B0609030804020204" pitchFamily="49" charset="0"/>
              </a:rPr>
              <a:t>, </a:t>
            </a:r>
            <a:r>
              <a:rPr lang="en-AU" sz="2400" dirty="0">
                <a:solidFill>
                  <a:srgbClr val="00006D"/>
                </a:solidFill>
                <a:latin typeface="Menlo" panose="020B0609030804020204" pitchFamily="49" charset="0"/>
              </a:rPr>
              <a:t>send</a:t>
            </a:r>
            <a:r>
              <a:rPr lang="en-AU" sz="2400" dirty="0">
                <a:solidFill>
                  <a:srgbClr val="1F1F1F"/>
                </a:solidFill>
                <a:latin typeface="Menlo" panose="020B0609030804020204" pitchFamily="49" charset="0"/>
              </a:rPr>
              <a:t>):</a:t>
            </a:r>
            <a:endParaRPr lang="en-AU" sz="2400" dirty="0">
              <a:solidFill>
                <a:srgbClr val="00006D"/>
              </a:solidFill>
              <a:latin typeface="Menlo" panose="020B0609030804020204" pitchFamily="49" charset="0"/>
            </a:endParaRPr>
          </a:p>
          <a:p>
            <a:r>
              <a:rPr lang="en-AU" sz="2400" dirty="0">
                <a:solidFill>
                  <a:srgbClr val="1F1F1F"/>
                </a:solidFill>
                <a:latin typeface="Menlo" panose="020B0609030804020204" pitchFamily="49" charset="0"/>
              </a:rPr>
              <a:t>        responder = </a:t>
            </a:r>
            <a:r>
              <a:rPr lang="en-AU" sz="2400" dirty="0" err="1">
                <a:solidFill>
                  <a:srgbClr val="1F1F1F"/>
                </a:solidFill>
                <a:latin typeface="Menlo" panose="020B0609030804020204" pitchFamily="49" charset="0"/>
              </a:rPr>
              <a:t>WSGIResponder</a:t>
            </a:r>
            <a:r>
              <a:rPr lang="en-AU" sz="2400" dirty="0">
                <a:solidFill>
                  <a:srgbClr val="1F1F1F"/>
                </a:solidFill>
                <a:latin typeface="Menlo" panose="020B0609030804020204" pitchFamily="49" charset="0"/>
              </a:rPr>
              <a:t>(</a:t>
            </a:r>
            <a:r>
              <a:rPr lang="en-AU" sz="2400" dirty="0" err="1">
                <a:solidFill>
                  <a:srgbClr val="0000FF"/>
                </a:solidFill>
                <a:latin typeface="Menlo" panose="020B0609030804020204" pitchFamily="49" charset="0"/>
              </a:rPr>
              <a:t>self</a:t>
            </a:r>
            <a:r>
              <a:rPr lang="en-AU" sz="2400" dirty="0" err="1">
                <a:solidFill>
                  <a:srgbClr val="1F1F1F"/>
                </a:solidFill>
                <a:latin typeface="Menlo" panose="020B0609030804020204" pitchFamily="49" charset="0"/>
              </a:rPr>
              <a:t>.app</a:t>
            </a:r>
            <a:r>
              <a:rPr lang="en-AU" sz="2400" dirty="0">
                <a:solidFill>
                  <a:srgbClr val="1F1F1F"/>
                </a:solidFill>
                <a:latin typeface="Menlo" panose="020B0609030804020204" pitchFamily="49" charset="0"/>
              </a:rPr>
              <a:t>, scope)</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await</a:t>
            </a:r>
            <a:r>
              <a:rPr lang="en-AU" sz="2400" dirty="0">
                <a:solidFill>
                  <a:srgbClr val="1F1F1F"/>
                </a:solidFill>
                <a:latin typeface="Menlo" panose="020B0609030804020204" pitchFamily="49" charset="0"/>
              </a:rPr>
              <a:t> responder(receive, send)</a:t>
            </a:r>
            <a:endParaRPr lang="en-AU" sz="2400" dirty="0">
              <a:solidFill>
                <a:srgbClr val="CACACA"/>
              </a:solidFill>
              <a:effectLst/>
              <a:latin typeface="Menlo" panose="020B0609030804020204" pitchFamily="49" charset="0"/>
            </a:endParaRPr>
          </a:p>
        </p:txBody>
      </p:sp>
      <p:sp>
        <p:nvSpPr>
          <p:cNvPr id="9" name="TextBox 8">
            <a:extLst>
              <a:ext uri="{FF2B5EF4-FFF2-40B4-BE49-F238E27FC236}">
                <a16:creationId xmlns:a16="http://schemas.microsoft.com/office/drawing/2014/main" id="{8766E5B8-C35E-E761-F900-57095C4F51B0}"/>
              </a:ext>
            </a:extLst>
          </p:cNvPr>
          <p:cNvSpPr txBox="1"/>
          <p:nvPr/>
        </p:nvSpPr>
        <p:spPr>
          <a:xfrm>
            <a:off x="328262" y="4535752"/>
            <a:ext cx="11548180" cy="461665"/>
          </a:xfrm>
          <a:prstGeom prst="rect">
            <a:avLst/>
          </a:prstGeom>
          <a:noFill/>
        </p:spPr>
        <p:txBody>
          <a:bodyPr wrap="square">
            <a:spAutoFit/>
          </a:bodyPr>
          <a:lstStyle/>
          <a:p>
            <a:r>
              <a:rPr lang="en-AU" sz="2400" dirty="0">
                <a:solidFill>
                  <a:srgbClr val="0000FF"/>
                </a:solidFill>
                <a:latin typeface="Menlo" panose="020B0609030804020204" pitchFamily="49" charset="0"/>
              </a:rPr>
              <a:t>    </a:t>
            </a:r>
            <a:endParaRPr lang="en-AU" sz="2400" dirty="0">
              <a:solidFill>
                <a:srgbClr val="CACACA"/>
              </a:solidFill>
              <a:effectLst/>
              <a:latin typeface="Menlo" panose="020B0609030804020204" pitchFamily="49" charset="0"/>
            </a:endParaRPr>
          </a:p>
        </p:txBody>
      </p:sp>
      <p:sp>
        <p:nvSpPr>
          <p:cNvPr id="3" name="Footer Placeholder 2">
            <a:extLst>
              <a:ext uri="{FF2B5EF4-FFF2-40B4-BE49-F238E27FC236}">
                <a16:creationId xmlns:a16="http://schemas.microsoft.com/office/drawing/2014/main" id="{E7947BDC-87E0-F067-F438-7173D37E02A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E91AFF6C-BE8A-E164-9946-6D46BBD78937}"/>
              </a:ext>
            </a:extLst>
          </p:cNvPr>
          <p:cNvSpPr>
            <a:spLocks noGrp="1"/>
          </p:cNvSpPr>
          <p:nvPr>
            <p:ph type="sldNum" sz="quarter" idx="12"/>
          </p:nvPr>
        </p:nvSpPr>
        <p:spPr/>
        <p:txBody>
          <a:bodyPr/>
          <a:lstStyle/>
          <a:p>
            <a:fld id="{B2DC25EE-239B-4C5F-AAD1-255A7D5F1EE2}" type="slidenum">
              <a:rPr lang="en-US" smtClean="0"/>
              <a:t>47</a:t>
            </a:fld>
            <a:endParaRPr lang="en-US"/>
          </a:p>
        </p:txBody>
      </p:sp>
    </p:spTree>
    <p:extLst>
      <p:ext uri="{BB962C8B-B14F-4D97-AF65-F5344CB8AC3E}">
        <p14:creationId xmlns:p14="http://schemas.microsoft.com/office/powerpoint/2010/main" val="603778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292483-FC82-E6EB-459B-59D649CED91D}"/>
              </a:ext>
            </a:extLst>
          </p:cNvPr>
          <p:cNvSpPr>
            <a:spLocks noGrp="1"/>
          </p:cNvSpPr>
          <p:nvPr>
            <p:ph idx="1"/>
          </p:nvPr>
        </p:nvSpPr>
        <p:spPr/>
        <p:txBody>
          <a:bodyPr>
            <a:normAutofit/>
          </a:bodyPr>
          <a:lstStyle/>
          <a:p>
            <a:pPr marL="0" indent="0">
              <a:buNone/>
            </a:pPr>
            <a:r>
              <a:rPr lang="en-US" sz="3600" dirty="0"/>
              <a:t>ASGI middleware is framework agnostic</a:t>
            </a:r>
          </a:p>
          <a:p>
            <a:pPr marL="0" indent="0">
              <a:buNone/>
            </a:pPr>
            <a:endParaRPr lang="en-US" sz="3600" dirty="0"/>
          </a:p>
          <a:p>
            <a:pPr marL="0" indent="0">
              <a:buNone/>
            </a:pPr>
            <a:r>
              <a:rPr lang="en-US" sz="3600" dirty="0" err="1"/>
              <a:t>FastAPI</a:t>
            </a:r>
            <a:r>
              <a:rPr lang="en-US" sz="3600" dirty="0"/>
              <a:t> has helper methods to add ASGI middleware</a:t>
            </a:r>
          </a:p>
          <a:p>
            <a:pPr marL="0" indent="0">
              <a:buNone/>
            </a:pPr>
            <a:endParaRPr lang="en-US" sz="3600" dirty="0"/>
          </a:p>
          <a:p>
            <a:pPr marL="0" indent="0">
              <a:buNone/>
            </a:pPr>
            <a:r>
              <a:rPr lang="en-US" sz="3600" dirty="0" err="1"/>
              <a:t>WSGIMiddleware</a:t>
            </a:r>
            <a:r>
              <a:rPr lang="en-US" sz="3600" dirty="0"/>
              <a:t> allows you to forward requests to an WSGI application</a:t>
            </a:r>
          </a:p>
          <a:p>
            <a:pPr marL="0" indent="0">
              <a:buNone/>
            </a:pPr>
            <a:endParaRPr lang="en-US" sz="3600" dirty="0"/>
          </a:p>
          <a:p>
            <a:pPr marL="0" indent="0">
              <a:buNone/>
            </a:pPr>
            <a:endParaRPr lang="en-US" sz="3600" dirty="0"/>
          </a:p>
        </p:txBody>
      </p:sp>
      <p:sp>
        <p:nvSpPr>
          <p:cNvPr id="2" name="Footer Placeholder 1">
            <a:extLst>
              <a:ext uri="{FF2B5EF4-FFF2-40B4-BE49-F238E27FC236}">
                <a16:creationId xmlns:a16="http://schemas.microsoft.com/office/drawing/2014/main" id="{31561489-6808-B3D7-2410-3C031D94EFD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B9DE5153-CE2E-CB43-F91A-6BACE6327227}"/>
              </a:ext>
            </a:extLst>
          </p:cNvPr>
          <p:cNvSpPr>
            <a:spLocks noGrp="1"/>
          </p:cNvSpPr>
          <p:nvPr>
            <p:ph type="sldNum" sz="quarter" idx="12"/>
          </p:nvPr>
        </p:nvSpPr>
        <p:spPr/>
        <p:txBody>
          <a:bodyPr/>
          <a:lstStyle/>
          <a:p>
            <a:fld id="{B2DC25EE-239B-4C5F-AAD1-255A7D5F1EE2}" type="slidenum">
              <a:rPr lang="en-US" smtClean="0"/>
              <a:t>48</a:t>
            </a:fld>
            <a:endParaRPr lang="en-US"/>
          </a:p>
        </p:txBody>
      </p:sp>
      <p:sp>
        <p:nvSpPr>
          <p:cNvPr id="4" name="Title 3">
            <a:extLst>
              <a:ext uri="{FF2B5EF4-FFF2-40B4-BE49-F238E27FC236}">
                <a16:creationId xmlns:a16="http://schemas.microsoft.com/office/drawing/2014/main" id="{669C212C-94B0-1B91-1BAB-B951A70C9DA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3957616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991-E76C-D848-A95D-2CF0561B860E}"/>
              </a:ext>
            </a:extLst>
          </p:cNvPr>
          <p:cNvSpPr>
            <a:spLocks noGrp="1"/>
          </p:cNvSpPr>
          <p:nvPr>
            <p:ph type="title"/>
          </p:nvPr>
        </p:nvSpPr>
        <p:spPr>
          <a:xfrm>
            <a:off x="841248" y="334644"/>
            <a:ext cx="10509504" cy="1076914"/>
          </a:xfrm>
        </p:spPr>
        <p:txBody>
          <a:bodyPr anchor="ctr">
            <a:normAutofit/>
          </a:bodyPr>
          <a:lstStyle/>
          <a:p>
            <a:r>
              <a:rPr lang="en-US" dirty="0"/>
              <a:t>Key takeaways</a:t>
            </a:r>
          </a:p>
        </p:txBody>
      </p:sp>
      <p:graphicFrame>
        <p:nvGraphicFramePr>
          <p:cNvPr id="15" name="Content Placeholder 2">
            <a:extLst>
              <a:ext uri="{FF2B5EF4-FFF2-40B4-BE49-F238E27FC236}">
                <a16:creationId xmlns:a16="http://schemas.microsoft.com/office/drawing/2014/main" id="{B41804B2-6DDB-0F5E-1DF3-4A5E16203B48}"/>
              </a:ext>
            </a:extLst>
          </p:cNvPr>
          <p:cNvGraphicFramePr>
            <a:graphicFrameLocks noGrp="1"/>
          </p:cNvGraphicFramePr>
          <p:nvPr>
            <p:ph idx="1"/>
            <p:extLst>
              <p:ext uri="{D42A27DB-BD31-4B8C-83A1-F6EECF244321}">
                <p14:modId xmlns:p14="http://schemas.microsoft.com/office/powerpoint/2010/main" val="194638285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A3A1A78-E9A5-DC89-8DF8-02E826F12C6B}"/>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DFFD8DB2-DDC3-4DCE-DB9C-86E704525680}"/>
              </a:ext>
            </a:extLst>
          </p:cNvPr>
          <p:cNvSpPr>
            <a:spLocks noGrp="1"/>
          </p:cNvSpPr>
          <p:nvPr>
            <p:ph type="sldNum" sz="quarter" idx="12"/>
          </p:nvPr>
        </p:nvSpPr>
        <p:spPr/>
        <p:txBody>
          <a:bodyPr/>
          <a:lstStyle/>
          <a:p>
            <a:fld id="{B2DC25EE-239B-4C5F-AAD1-255A7D5F1EE2}" type="slidenum">
              <a:rPr lang="en-US" smtClean="0"/>
              <a:t>49</a:t>
            </a:fld>
            <a:endParaRPr lang="en-US"/>
          </a:p>
        </p:txBody>
      </p:sp>
    </p:spTree>
    <p:extLst>
      <p:ext uri="{BB962C8B-B14F-4D97-AF65-F5344CB8AC3E}">
        <p14:creationId xmlns:p14="http://schemas.microsoft.com/office/powerpoint/2010/main" val="21143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AF5-DB8A-974C-A003-4F5450215C88}"/>
              </a:ext>
            </a:extLst>
          </p:cNvPr>
          <p:cNvSpPr>
            <a:spLocks noGrp="1"/>
          </p:cNvSpPr>
          <p:nvPr>
            <p:ph type="title"/>
          </p:nvPr>
        </p:nvSpPr>
        <p:spPr/>
        <p:txBody>
          <a:bodyPr/>
          <a:lstStyle/>
          <a:p>
            <a:r>
              <a:rPr lang="en-US" dirty="0"/>
              <a:t>Key relevant ideas from back then</a:t>
            </a:r>
          </a:p>
        </p:txBody>
      </p:sp>
      <p:sp>
        <p:nvSpPr>
          <p:cNvPr id="3" name="Content Placeholder 2">
            <a:extLst>
              <a:ext uri="{FF2B5EF4-FFF2-40B4-BE49-F238E27FC236}">
                <a16:creationId xmlns:a16="http://schemas.microsoft.com/office/drawing/2014/main" id="{A3EBC5C0-2C21-9743-9811-831BCC005550}"/>
              </a:ext>
            </a:extLst>
          </p:cNvPr>
          <p:cNvSpPr>
            <a:spLocks noGrp="1"/>
          </p:cNvSpPr>
          <p:nvPr>
            <p:ph idx="1"/>
          </p:nvPr>
        </p:nvSpPr>
        <p:spPr/>
        <p:txBody>
          <a:bodyPr/>
          <a:lstStyle/>
          <a:p>
            <a:r>
              <a:rPr lang="en-US" dirty="0"/>
              <a:t>“Glue”</a:t>
            </a:r>
          </a:p>
          <a:p>
            <a:endParaRPr lang="en-US" dirty="0"/>
          </a:p>
          <a:p>
            <a:r>
              <a:rPr lang="en-US" dirty="0"/>
              <a:t>“interface between hardware and software”</a:t>
            </a:r>
          </a:p>
          <a:p>
            <a:endParaRPr lang="en-US" dirty="0"/>
          </a:p>
          <a:p>
            <a:r>
              <a:rPr lang="en-US" dirty="0"/>
              <a:t>IETF workshop in 2000: </a:t>
            </a:r>
            <a:r>
              <a:rPr lang="en-US" i="1" dirty="0"/>
              <a:t>middleware as those services found above the transport layer .. but below the application environment..</a:t>
            </a:r>
          </a:p>
          <a:p>
            <a:endParaRPr lang="en-US" dirty="0"/>
          </a:p>
        </p:txBody>
      </p:sp>
      <p:sp>
        <p:nvSpPr>
          <p:cNvPr id="4" name="Footer Placeholder 3">
            <a:extLst>
              <a:ext uri="{FF2B5EF4-FFF2-40B4-BE49-F238E27FC236}">
                <a16:creationId xmlns:a16="http://schemas.microsoft.com/office/drawing/2014/main" id="{96696DBD-E331-9859-ADD2-99B4CD680679}"/>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7C92C09E-61B1-2356-729F-6902216061D9}"/>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1253741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C778-F651-BF79-FC56-959771A1F60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42451E1-0657-87FF-06F3-18DEE73827F9}"/>
              </a:ext>
            </a:extLst>
          </p:cNvPr>
          <p:cNvSpPr>
            <a:spLocks noGrp="1"/>
          </p:cNvSpPr>
          <p:nvPr>
            <p:ph idx="1"/>
          </p:nvPr>
        </p:nvSpPr>
        <p:spPr>
          <a:xfrm>
            <a:off x="838200" y="2824246"/>
            <a:ext cx="9857874" cy="1735722"/>
          </a:xfrm>
        </p:spPr>
        <p:txBody>
          <a:bodyPr/>
          <a:lstStyle/>
          <a:p>
            <a:pPr marL="0" indent="0">
              <a:buNone/>
            </a:pPr>
            <a:r>
              <a:rPr lang="en-US" dirty="0"/>
              <a:t>Check out the source code of the built-in and community middleware in Flask, Django and </a:t>
            </a:r>
            <a:r>
              <a:rPr lang="en-US" dirty="0" err="1"/>
              <a:t>FastAPI</a:t>
            </a:r>
            <a:r>
              <a:rPr lang="en-US" dirty="0"/>
              <a:t>!</a:t>
            </a:r>
          </a:p>
        </p:txBody>
      </p:sp>
      <p:sp>
        <p:nvSpPr>
          <p:cNvPr id="4" name="Footer Placeholder 3">
            <a:extLst>
              <a:ext uri="{FF2B5EF4-FFF2-40B4-BE49-F238E27FC236}">
                <a16:creationId xmlns:a16="http://schemas.microsoft.com/office/drawing/2014/main" id="{22B5BD6F-772B-4CA4-1F77-48E20758E121}"/>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A41BBB0A-3910-6B19-DEA8-376130F0E15B}"/>
              </a:ext>
            </a:extLst>
          </p:cNvPr>
          <p:cNvSpPr>
            <a:spLocks noGrp="1"/>
          </p:cNvSpPr>
          <p:nvPr>
            <p:ph type="sldNum" sz="quarter" idx="12"/>
          </p:nvPr>
        </p:nvSpPr>
        <p:spPr/>
        <p:txBody>
          <a:bodyPr/>
          <a:lstStyle/>
          <a:p>
            <a:fld id="{B2DC25EE-239B-4C5F-AAD1-255A7D5F1EE2}" type="slidenum">
              <a:rPr lang="en-US" smtClean="0"/>
              <a:t>50</a:t>
            </a:fld>
            <a:endParaRPr lang="en-US"/>
          </a:p>
        </p:txBody>
      </p:sp>
    </p:spTree>
    <p:extLst>
      <p:ext uri="{BB962C8B-B14F-4D97-AF65-F5344CB8AC3E}">
        <p14:creationId xmlns:p14="http://schemas.microsoft.com/office/powerpoint/2010/main" val="4282630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094E92-A783-184A-9AB5-DB01AD1D7B04}"/>
              </a:ext>
            </a:extLst>
          </p:cNvPr>
          <p:cNvSpPr>
            <a:spLocks noGrp="1"/>
          </p:cNvSpPr>
          <p:nvPr>
            <p:ph type="title"/>
          </p:nvPr>
        </p:nvSpPr>
        <p:spPr>
          <a:xfrm>
            <a:off x="514251" y="229992"/>
            <a:ext cx="4832802" cy="1243584"/>
          </a:xfrm>
        </p:spPr>
        <p:txBody>
          <a:bodyPr>
            <a:normAutofit/>
          </a:bodyPr>
          <a:lstStyle/>
          <a:p>
            <a:r>
              <a:rPr lang="en-US" sz="3400" dirty="0"/>
              <a:t>Thanks!</a:t>
            </a:r>
          </a:p>
        </p:txBody>
      </p:sp>
      <p:sp>
        <p:nvSpPr>
          <p:cNvPr id="31"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D28D54-3EC1-1548-9163-58957E52A211}"/>
              </a:ext>
            </a:extLst>
          </p:cNvPr>
          <p:cNvSpPr>
            <a:spLocks noGrp="1"/>
          </p:cNvSpPr>
          <p:nvPr>
            <p:ph idx="1"/>
          </p:nvPr>
        </p:nvSpPr>
        <p:spPr>
          <a:xfrm>
            <a:off x="302586" y="2190325"/>
            <a:ext cx="6792067" cy="3664351"/>
          </a:xfrm>
        </p:spPr>
        <p:txBody>
          <a:bodyPr>
            <a:normAutofit lnSpcReduction="10000"/>
          </a:bodyPr>
          <a:lstStyle/>
          <a:p>
            <a:r>
              <a:rPr lang="en-US" sz="3200" dirty="0">
                <a:hlinkClick r:id="rId3"/>
              </a:rPr>
              <a:t>https://echorand.me</a:t>
            </a:r>
            <a:endParaRPr lang="en-US" sz="3200" dirty="0"/>
          </a:p>
          <a:p>
            <a:r>
              <a:rPr lang="en-US" sz="3200" dirty="0">
                <a:hlinkClick r:id="rId4"/>
              </a:rPr>
              <a:t>mail@echorand.me</a:t>
            </a:r>
            <a:endParaRPr lang="en-US" sz="3200" dirty="0"/>
          </a:p>
          <a:p>
            <a:r>
              <a:rPr lang="en-US" sz="3200" dirty="0"/>
              <a:t>Check out my books!</a:t>
            </a:r>
          </a:p>
          <a:p>
            <a:pPr lvl="1"/>
            <a:r>
              <a:rPr lang="en-US" sz="3200" dirty="0"/>
              <a:t>Practical Go: </a:t>
            </a:r>
            <a:r>
              <a:rPr lang="en-US" sz="3200" dirty="0">
                <a:hlinkClick r:id="rId5"/>
              </a:rPr>
              <a:t>https://practicalgobook.net</a:t>
            </a:r>
            <a:r>
              <a:rPr lang="en-US" sz="3200" dirty="0"/>
              <a:t> </a:t>
            </a:r>
          </a:p>
          <a:p>
            <a:pPr lvl="1"/>
            <a:r>
              <a:rPr lang="en-US" sz="3200" dirty="0"/>
              <a:t>Doing Math with Python: </a:t>
            </a:r>
            <a:r>
              <a:rPr lang="en-US" sz="3200" dirty="0">
                <a:hlinkClick r:id="rId6"/>
              </a:rPr>
              <a:t>https://doingmathwithpython.github.io</a:t>
            </a:r>
            <a:r>
              <a:rPr lang="en-US" sz="3200" dirty="0"/>
              <a:t> </a:t>
            </a:r>
          </a:p>
          <a:p>
            <a:pPr marL="457200" lvl="1" indent="0">
              <a:buNone/>
            </a:pPr>
            <a:endParaRPr lang="en-US" sz="3200" dirty="0"/>
          </a:p>
        </p:txBody>
      </p:sp>
      <p:pic>
        <p:nvPicPr>
          <p:cNvPr id="7" name="Picture 6" descr="A picture containing text&#10;&#10;Description automatically generated">
            <a:extLst>
              <a:ext uri="{FF2B5EF4-FFF2-40B4-BE49-F238E27FC236}">
                <a16:creationId xmlns:a16="http://schemas.microsoft.com/office/drawing/2014/main" id="{2C95CF86-ED1F-6DD3-4155-41A49EC33F02}"/>
              </a:ext>
            </a:extLst>
          </p:cNvPr>
          <p:cNvPicPr>
            <a:picLocks noChangeAspect="1"/>
          </p:cNvPicPr>
          <p:nvPr/>
        </p:nvPicPr>
        <p:blipFill rotWithShape="1">
          <a:blip r:embed="rId7"/>
          <a:srcRect r="5" b="3375"/>
          <a:stretch/>
        </p:blipFill>
        <p:spPr>
          <a:xfrm>
            <a:off x="8056775" y="517600"/>
            <a:ext cx="2137921" cy="2598579"/>
          </a:xfrm>
          <a:prstGeom prst="rect">
            <a:avLst/>
          </a:prstGeom>
        </p:spPr>
      </p:pic>
      <p:pic>
        <p:nvPicPr>
          <p:cNvPr id="5" name="Picture 4" descr="Logo, company name&#10;&#10;Description automatically generated">
            <a:extLst>
              <a:ext uri="{FF2B5EF4-FFF2-40B4-BE49-F238E27FC236}">
                <a16:creationId xmlns:a16="http://schemas.microsoft.com/office/drawing/2014/main" id="{8E0893B4-A19D-BF8A-C1A0-3AEFA7704FDF}"/>
              </a:ext>
            </a:extLst>
          </p:cNvPr>
          <p:cNvPicPr>
            <a:picLocks noChangeAspect="1"/>
          </p:cNvPicPr>
          <p:nvPr/>
        </p:nvPicPr>
        <p:blipFill rotWithShape="1">
          <a:blip r:embed="rId8"/>
          <a:srcRect t="1408" r="-3" b="-3"/>
          <a:stretch/>
        </p:blipFill>
        <p:spPr>
          <a:xfrm>
            <a:off x="8058366" y="3429000"/>
            <a:ext cx="2136330" cy="2600312"/>
          </a:xfrm>
          <a:prstGeom prst="rect">
            <a:avLst/>
          </a:prstGeom>
        </p:spPr>
      </p:pic>
      <p:sp>
        <p:nvSpPr>
          <p:cNvPr id="4" name="Footer Placeholder 3">
            <a:extLst>
              <a:ext uri="{FF2B5EF4-FFF2-40B4-BE49-F238E27FC236}">
                <a16:creationId xmlns:a16="http://schemas.microsoft.com/office/drawing/2014/main" id="{7A40373F-6CF8-41E2-D59B-4AAA980AEBF8}"/>
              </a:ext>
            </a:extLst>
          </p:cNvPr>
          <p:cNvSpPr>
            <a:spLocks noGrp="1"/>
          </p:cNvSpPr>
          <p:nvPr>
            <p:ph type="ftr" sz="quarter" idx="11"/>
          </p:nvPr>
        </p:nvSpPr>
        <p:spPr/>
        <p:txBody>
          <a:bodyPr/>
          <a:lstStyle/>
          <a:p>
            <a:r>
              <a:rPr lang="en-US"/>
              <a:t>Shared Functionality using Middleware - PyCon US 2022</a:t>
            </a:r>
          </a:p>
        </p:txBody>
      </p:sp>
      <p:sp>
        <p:nvSpPr>
          <p:cNvPr id="6" name="Slide Number Placeholder 5">
            <a:extLst>
              <a:ext uri="{FF2B5EF4-FFF2-40B4-BE49-F238E27FC236}">
                <a16:creationId xmlns:a16="http://schemas.microsoft.com/office/drawing/2014/main" id="{F60B8690-FBCE-8BA4-EB2D-AF8BED23E779}"/>
              </a:ext>
            </a:extLst>
          </p:cNvPr>
          <p:cNvSpPr>
            <a:spLocks noGrp="1"/>
          </p:cNvSpPr>
          <p:nvPr>
            <p:ph type="sldNum" sz="quarter" idx="12"/>
          </p:nvPr>
        </p:nvSpPr>
        <p:spPr/>
        <p:txBody>
          <a:bodyPr/>
          <a:lstStyle/>
          <a:p>
            <a:fld id="{B2DC25EE-239B-4C5F-AAD1-255A7D5F1EE2}" type="slidenum">
              <a:rPr lang="en-US" smtClean="0"/>
              <a:t>51</a:t>
            </a:fld>
            <a:endParaRPr lang="en-US"/>
          </a:p>
        </p:txBody>
      </p:sp>
    </p:spTree>
    <p:extLst>
      <p:ext uri="{BB962C8B-B14F-4D97-AF65-F5344CB8AC3E}">
        <p14:creationId xmlns:p14="http://schemas.microsoft.com/office/powerpoint/2010/main" val="27214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3B87-E4AE-EA43-8D4A-A845009ED43E}"/>
              </a:ext>
            </a:extLst>
          </p:cNvPr>
          <p:cNvSpPr>
            <a:spLocks noGrp="1"/>
          </p:cNvSpPr>
          <p:nvPr>
            <p:ph type="title"/>
          </p:nvPr>
        </p:nvSpPr>
        <p:spPr/>
        <p:txBody>
          <a:bodyPr>
            <a:normAutofit/>
          </a:bodyPr>
          <a:lstStyle/>
          <a:p>
            <a:r>
              <a:rPr lang="en-US" dirty="0"/>
              <a:t>Today’s working definition</a:t>
            </a:r>
          </a:p>
        </p:txBody>
      </p:sp>
      <p:sp>
        <p:nvSpPr>
          <p:cNvPr id="3" name="Content Placeholder 2">
            <a:extLst>
              <a:ext uri="{FF2B5EF4-FFF2-40B4-BE49-F238E27FC236}">
                <a16:creationId xmlns:a16="http://schemas.microsoft.com/office/drawing/2014/main" id="{134F8929-701E-C848-AFC7-515D553BAE6B}"/>
              </a:ext>
            </a:extLst>
          </p:cNvPr>
          <p:cNvSpPr>
            <a:spLocks noGrp="1"/>
          </p:cNvSpPr>
          <p:nvPr>
            <p:ph idx="1"/>
          </p:nvPr>
        </p:nvSpPr>
        <p:spPr/>
        <p:txBody>
          <a:bodyPr>
            <a:normAutofit/>
          </a:bodyPr>
          <a:lstStyle/>
          <a:p>
            <a:pPr marL="0" indent="0">
              <a:buNone/>
            </a:pPr>
            <a:r>
              <a:rPr lang="en-US" sz="3200" u="sng" dirty="0"/>
              <a:t>PEP 333 – Python Web Server Gateway Interface v1.0</a:t>
            </a:r>
          </a:p>
          <a:p>
            <a:pPr marL="0" indent="0">
              <a:buNone/>
            </a:pPr>
            <a:endParaRPr lang="en-US" sz="3200" i="1" dirty="0"/>
          </a:p>
          <a:p>
            <a:pPr marL="0" indent="0">
              <a:buNone/>
            </a:pPr>
            <a:r>
              <a:rPr lang="en-US" sz="3200" i="1" dirty="0"/>
              <a:t>.. it is also possible to create “middleware” components that implement both sides of this specification. </a:t>
            </a:r>
          </a:p>
          <a:p>
            <a:pPr marL="0" indent="0">
              <a:buNone/>
            </a:pPr>
            <a:endParaRPr lang="en-US" sz="3200" i="1" dirty="0"/>
          </a:p>
          <a:p>
            <a:pPr marL="0" indent="0">
              <a:buNone/>
            </a:pPr>
            <a:r>
              <a:rPr lang="en-US" sz="3200" i="1" dirty="0"/>
              <a:t>..and can be used to provide extended APIs, content transformation, navigation, and other useful functions.</a:t>
            </a:r>
          </a:p>
          <a:p>
            <a:pPr marL="0" indent="0">
              <a:buNone/>
            </a:pPr>
            <a:endParaRPr lang="en-US" sz="3200" i="1" dirty="0"/>
          </a:p>
          <a:p>
            <a:pPr marL="0" indent="0">
              <a:buNone/>
            </a:pPr>
            <a:endParaRPr lang="en-US" sz="3200" u="sng" dirty="0"/>
          </a:p>
        </p:txBody>
      </p:sp>
      <p:sp>
        <p:nvSpPr>
          <p:cNvPr id="4" name="Footer Placeholder 3">
            <a:extLst>
              <a:ext uri="{FF2B5EF4-FFF2-40B4-BE49-F238E27FC236}">
                <a16:creationId xmlns:a16="http://schemas.microsoft.com/office/drawing/2014/main" id="{3B18B675-E027-94DE-0728-C4DD5A17F2F4}"/>
              </a:ext>
            </a:extLst>
          </p:cNvPr>
          <p:cNvSpPr>
            <a:spLocks noGrp="1"/>
          </p:cNvSpPr>
          <p:nvPr>
            <p:ph type="ftr" sz="quarter" idx="11"/>
          </p:nvPr>
        </p:nvSpPr>
        <p:spPr/>
        <p:txBody>
          <a:bodyPr/>
          <a:lstStyle/>
          <a:p>
            <a:r>
              <a:rPr lang="en-US"/>
              <a:t>Shared Functionality using Middleware - PyCon US 2022</a:t>
            </a:r>
          </a:p>
        </p:txBody>
      </p:sp>
      <p:sp>
        <p:nvSpPr>
          <p:cNvPr id="5" name="Slide Number Placeholder 4">
            <a:extLst>
              <a:ext uri="{FF2B5EF4-FFF2-40B4-BE49-F238E27FC236}">
                <a16:creationId xmlns:a16="http://schemas.microsoft.com/office/drawing/2014/main" id="{F13E73AF-1FF8-7695-1404-8D6831E963EB}"/>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268238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F9C69-9DD3-EE4D-961C-E6611884EA51}"/>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Middleware for WSGI applications</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FF968DEF-AFA5-E042-457E-EB1DBAC03FEF}"/>
              </a:ext>
            </a:extLst>
          </p:cNvPr>
          <p:cNvSpPr>
            <a:spLocks noGrp="1"/>
          </p:cNvSpPr>
          <p:nvPr>
            <p:ph type="ftr" sz="quarter" idx="11"/>
          </p:nvPr>
        </p:nvSpPr>
        <p:spPr/>
        <p:txBody>
          <a:bodyPr/>
          <a:lstStyle/>
          <a:p>
            <a:r>
              <a:rPr lang="en-US"/>
              <a:t>Shared Functionality using Middleware - PyCon US 2022</a:t>
            </a:r>
          </a:p>
        </p:txBody>
      </p:sp>
      <p:sp>
        <p:nvSpPr>
          <p:cNvPr id="4" name="Slide Number Placeholder 3">
            <a:extLst>
              <a:ext uri="{FF2B5EF4-FFF2-40B4-BE49-F238E27FC236}">
                <a16:creationId xmlns:a16="http://schemas.microsoft.com/office/drawing/2014/main" id="{60DB8EF9-EC4F-FCB6-22EC-F3ADA41324A2}"/>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296474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DAD460-9AB3-74C3-1F05-FF051FE960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a:t>A Flask Application</a:t>
            </a:r>
            <a:endParaRPr lang="en-US" dirty="0"/>
          </a:p>
        </p:txBody>
      </p:sp>
      <p:sp>
        <p:nvSpPr>
          <p:cNvPr id="6" name="TextBox 5">
            <a:extLst>
              <a:ext uri="{FF2B5EF4-FFF2-40B4-BE49-F238E27FC236}">
                <a16:creationId xmlns:a16="http://schemas.microsoft.com/office/drawing/2014/main" id="{71529D19-BB1F-DC22-7669-1081F5060BB3}"/>
              </a:ext>
            </a:extLst>
          </p:cNvPr>
          <p:cNvSpPr txBox="1"/>
          <p:nvPr/>
        </p:nvSpPr>
        <p:spPr>
          <a:xfrm>
            <a:off x="901690" y="2090172"/>
            <a:ext cx="10985510" cy="2677656"/>
          </a:xfrm>
          <a:prstGeom prst="rect">
            <a:avLst/>
          </a:prstGeom>
          <a:noFill/>
        </p:spPr>
        <p:txBody>
          <a:bodyPr wrap="square">
            <a:spAutoFit/>
          </a:bodyPr>
          <a:lstStyle/>
          <a:p>
            <a:r>
              <a:rPr lang="en-AU" sz="2400" dirty="0">
                <a:solidFill>
                  <a:srgbClr val="1F1F1F"/>
                </a:solidFill>
                <a:effectLst/>
                <a:latin typeface="Menlo" panose="020B0609030804020204" pitchFamily="49" charset="0"/>
              </a:rPr>
              <a:t>bp = Blueprint(</a:t>
            </a:r>
            <a:r>
              <a:rPr lang="en-AU" sz="2400" dirty="0">
                <a:solidFill>
                  <a:srgbClr val="900112"/>
                </a:solidFill>
                <a:effectLst/>
                <a:latin typeface="Menlo" panose="020B0609030804020204" pitchFamily="49" charset="0"/>
              </a:rPr>
              <a:t>"blog"</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__name__</a:t>
            </a:r>
            <a:r>
              <a:rPr lang="en-AU" sz="2400" dirty="0">
                <a:solidFill>
                  <a:srgbClr val="1F1F1F"/>
                </a:solidFill>
                <a:effectLst/>
                <a:latin typeface="Menlo" panose="020B0609030804020204" pitchFamily="49" charset="0"/>
              </a:rPr>
              <a:t>)</a:t>
            </a:r>
          </a:p>
          <a:p>
            <a:br>
              <a:rPr lang="en-AU" sz="2400" dirty="0">
                <a:solidFill>
                  <a:srgbClr val="1F1F1F"/>
                </a:solidFill>
                <a:effectLst/>
                <a:latin typeface="Menlo" panose="020B0609030804020204" pitchFamily="49" charset="0"/>
              </a:rPr>
            </a:br>
            <a:r>
              <a:rPr lang="en-AU" sz="2400" dirty="0">
                <a:solidFill>
                  <a:srgbClr val="654C1D"/>
                </a:solidFill>
                <a:effectLst/>
                <a:latin typeface="Menlo" panose="020B0609030804020204" pitchFamily="49" charset="0"/>
              </a:rPr>
              <a:t>@</a:t>
            </a:r>
            <a:r>
              <a:rPr lang="en-AU" sz="2400" dirty="0" err="1">
                <a:solidFill>
                  <a:srgbClr val="654C1D"/>
                </a:solidFill>
                <a:effectLst/>
                <a:latin typeface="Menlo" panose="020B0609030804020204" pitchFamily="49" charset="0"/>
              </a:rPr>
              <a:t>bp.route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0000FF"/>
                </a:solidFill>
                <a:effectLst/>
                <a:latin typeface="Menlo" panose="020B0609030804020204" pitchFamily="49" charset="0"/>
              </a:rPr>
              <a:t>def</a:t>
            </a:r>
            <a:r>
              <a:rPr lang="en-AU" sz="2400" dirty="0">
                <a:solidFill>
                  <a:srgbClr val="1F1F1F"/>
                </a:solidFill>
                <a:effectLst/>
                <a:latin typeface="Menlo" panose="020B0609030804020204" pitchFamily="49" charset="0"/>
              </a:rPr>
              <a:t> </a:t>
            </a:r>
            <a:r>
              <a:rPr lang="en-AU" sz="2400" dirty="0">
                <a:solidFill>
                  <a:srgbClr val="654C1D"/>
                </a:solidFill>
                <a:effectLst/>
                <a:latin typeface="Menlo" panose="020B0609030804020204" pitchFamily="49" charset="0"/>
              </a:rPr>
              <a:t>index</a:t>
            </a:r>
            <a:r>
              <a:rPr lang="en-AU" sz="2400" dirty="0">
                <a:solidFill>
                  <a:srgbClr val="1F1F1F"/>
                </a:solidFill>
                <a:effectLst/>
                <a:latin typeface="Menlo" panose="020B0609030804020204" pitchFamily="49" charset="0"/>
              </a:rPr>
              <a:t>():</a:t>
            </a:r>
            <a:endParaRPr lang="en-AU" sz="2400" dirty="0">
              <a:solidFill>
                <a:srgbClr val="654C1D"/>
              </a:solidFill>
              <a:effectLst/>
              <a:latin typeface="Menlo" panose="020B0609030804020204" pitchFamily="49" charset="0"/>
            </a:endParaRPr>
          </a:p>
          <a:p>
            <a:r>
              <a:rPr lang="en-AU" sz="2400" dirty="0">
                <a:solidFill>
                  <a:srgbClr val="1F1F1F"/>
                </a:solidFill>
                <a:effectLst/>
                <a:latin typeface="Menlo" panose="020B0609030804020204" pitchFamily="49" charset="0"/>
              </a:rPr>
              <a:t>    </a:t>
            </a:r>
            <a:r>
              <a:rPr lang="en-AU" sz="2400" dirty="0">
                <a:solidFill>
                  <a:srgbClr val="9D00D2"/>
                </a:solidFill>
                <a:effectLst/>
                <a:latin typeface="Menlo" panose="020B0609030804020204" pitchFamily="49" charset="0"/>
              </a:rPr>
              <a:t>return</a:t>
            </a:r>
            <a:r>
              <a:rPr lang="en-AU" sz="2400" dirty="0">
                <a:solidFill>
                  <a:srgbClr val="1F1F1F"/>
                </a:solidFill>
                <a:effectLst/>
                <a:latin typeface="Menlo" panose="020B0609030804020204" pitchFamily="49" charset="0"/>
              </a:rPr>
              <a:t> </a:t>
            </a:r>
            <a:r>
              <a:rPr lang="en-AU" sz="2400" dirty="0" err="1">
                <a:solidFill>
                  <a:srgbClr val="1F1F1F"/>
                </a:solidFill>
                <a:effectLst/>
                <a:latin typeface="Menlo" panose="020B0609030804020204" pitchFamily="49" charset="0"/>
              </a:rPr>
              <a:t>render_template</a:t>
            </a:r>
            <a:r>
              <a:rPr lang="en-AU" sz="2400" dirty="0">
                <a:solidFill>
                  <a:srgbClr val="1F1F1F"/>
                </a:solidFill>
                <a:effectLst/>
                <a:latin typeface="Menlo" panose="020B0609030804020204" pitchFamily="49" charset="0"/>
              </a:rPr>
              <a:t>(</a:t>
            </a:r>
            <a:r>
              <a:rPr lang="en-AU" sz="2400" dirty="0">
                <a:solidFill>
                  <a:srgbClr val="900112"/>
                </a:solidFill>
                <a:effectLst/>
                <a:latin typeface="Menlo" panose="020B0609030804020204" pitchFamily="49" charset="0"/>
              </a:rPr>
              <a:t>"blog/</a:t>
            </a:r>
            <a:r>
              <a:rPr lang="en-AU" sz="2400" dirty="0" err="1">
                <a:solidFill>
                  <a:srgbClr val="900112"/>
                </a:solidFill>
                <a:effectLst/>
                <a:latin typeface="Menlo" panose="020B0609030804020204" pitchFamily="49" charset="0"/>
              </a:rPr>
              <a:t>index.html</a:t>
            </a:r>
            <a:r>
              <a:rPr lang="en-AU" sz="2400" dirty="0">
                <a:solidFill>
                  <a:srgbClr val="900112"/>
                </a:solidFill>
                <a:effectLst/>
                <a:latin typeface="Menlo" panose="020B0609030804020204" pitchFamily="49" charset="0"/>
              </a:rPr>
              <a:t>"</a:t>
            </a:r>
            <a:r>
              <a:rPr lang="en-AU" sz="2400" dirty="0">
                <a:solidFill>
                  <a:srgbClr val="1F1F1F"/>
                </a:solidFill>
                <a:effectLst/>
                <a:latin typeface="Menlo" panose="020B0609030804020204" pitchFamily="49" charset="0"/>
              </a:rPr>
              <a:t>, </a:t>
            </a:r>
            <a:r>
              <a:rPr lang="en-AU" sz="2400" dirty="0">
                <a:solidFill>
                  <a:srgbClr val="00006D"/>
                </a:solidFill>
                <a:effectLst/>
                <a:latin typeface="Menlo" panose="020B0609030804020204" pitchFamily="49" charset="0"/>
              </a:rPr>
              <a:t>posts</a:t>
            </a:r>
            <a:r>
              <a:rPr lang="en-AU" sz="2400" dirty="0">
                <a:solidFill>
                  <a:srgbClr val="1F1F1F"/>
                </a:solidFill>
                <a:effectLst/>
                <a:latin typeface="Menlo" panose="020B0609030804020204" pitchFamily="49" charset="0"/>
              </a:rPr>
              <a:t>=posts)</a:t>
            </a:r>
          </a:p>
          <a:p>
            <a:br>
              <a:rPr lang="en-AU" sz="2400" dirty="0">
                <a:solidFill>
                  <a:srgbClr val="1F1F1F"/>
                </a:solidFill>
                <a:effectLst/>
                <a:latin typeface="Menlo" panose="020B0609030804020204" pitchFamily="49" charset="0"/>
              </a:rPr>
            </a:br>
            <a:endParaRPr lang="en-AU" sz="2400" dirty="0">
              <a:solidFill>
                <a:srgbClr val="1F1F1F"/>
              </a:solidFill>
              <a:effectLst/>
              <a:latin typeface="Menlo" panose="020B0609030804020204" pitchFamily="49" charset="0"/>
            </a:endParaRPr>
          </a:p>
        </p:txBody>
      </p:sp>
      <p:sp>
        <p:nvSpPr>
          <p:cNvPr id="2" name="Footer Placeholder 1">
            <a:extLst>
              <a:ext uri="{FF2B5EF4-FFF2-40B4-BE49-F238E27FC236}">
                <a16:creationId xmlns:a16="http://schemas.microsoft.com/office/drawing/2014/main" id="{0F72FC03-775A-DFD6-8ADF-273D3D84E050}"/>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11201119-7235-E55D-40D2-25C91662E85E}"/>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341767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FB811-12FD-F449-9910-301AC1CC675A}"/>
              </a:ext>
            </a:extLst>
          </p:cNvPr>
          <p:cNvSpPr>
            <a:spLocks noGrp="1"/>
          </p:cNvSpPr>
          <p:nvPr>
            <p:ph type="title"/>
          </p:nvPr>
        </p:nvSpPr>
        <p:spPr>
          <a:xfrm>
            <a:off x="901690" y="164944"/>
            <a:ext cx="7415592" cy="1371600"/>
          </a:xfrm>
        </p:spPr>
        <p:txBody>
          <a:bodyPr vert="horz" lIns="91440" tIns="45720" rIns="91440" bIns="45720" rtlCol="0" anchor="ctr">
            <a:normAutofit/>
          </a:bodyPr>
          <a:lstStyle/>
          <a:p>
            <a:r>
              <a:rPr lang="en-US" dirty="0"/>
              <a:t>Flask middleware</a:t>
            </a:r>
          </a:p>
        </p:txBody>
      </p:sp>
      <p:sp>
        <p:nvSpPr>
          <p:cNvPr id="5" name="TextBox 4">
            <a:extLst>
              <a:ext uri="{FF2B5EF4-FFF2-40B4-BE49-F238E27FC236}">
                <a16:creationId xmlns:a16="http://schemas.microsoft.com/office/drawing/2014/main" id="{5C1C3D2E-77FA-558F-631B-F3B060F3AEFE}"/>
              </a:ext>
            </a:extLst>
          </p:cNvPr>
          <p:cNvSpPr txBox="1"/>
          <p:nvPr/>
        </p:nvSpPr>
        <p:spPr>
          <a:xfrm>
            <a:off x="901690" y="1777175"/>
            <a:ext cx="10413333" cy="1200329"/>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bp.before_request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start_render_timer</a:t>
            </a:r>
            <a:r>
              <a:rPr lang="en-AU" sz="2400" dirty="0">
                <a:solidFill>
                  <a:srgbClr val="1F1F1F"/>
                </a:solidFill>
                <a:latin typeface="Menlo" panose="020B0609030804020204" pitchFamily="49" charset="0"/>
              </a:rPr>
              <a:t>():</a:t>
            </a:r>
            <a:endParaRPr lang="en-AU" sz="2400" dirty="0">
              <a:solidFill>
                <a:srgbClr val="654C1D"/>
              </a:solidFill>
              <a:latin typeface="Menlo" panose="020B0609030804020204" pitchFamily="49" charset="0"/>
            </a:endParaRPr>
          </a:p>
          <a:p>
            <a:r>
              <a:rPr lang="en-AU" sz="2400" dirty="0">
                <a:solidFill>
                  <a:srgbClr val="1F1F1F"/>
                </a:solidFill>
                <a:latin typeface="Menlo" panose="020B0609030804020204" pitchFamily="49" charset="0"/>
              </a:rPr>
              <a:t>    </a:t>
            </a:r>
            <a:r>
              <a:rPr lang="en-AU" sz="2400" b="1" dirty="0" err="1">
                <a:solidFill>
                  <a:srgbClr val="1F1F1F"/>
                </a:solidFill>
                <a:latin typeface="Menlo" panose="020B0609030804020204" pitchFamily="49" charset="0"/>
              </a:rPr>
              <a:t>g.start_render</a:t>
            </a:r>
            <a:r>
              <a:rPr lang="en-AU" sz="2400" b="1" dirty="0">
                <a:solidFill>
                  <a:srgbClr val="1F1F1F"/>
                </a:solidFill>
                <a:latin typeface="Menlo" panose="020B0609030804020204" pitchFamily="49" charset="0"/>
              </a:rPr>
              <a:t> = </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p>
        </p:txBody>
      </p:sp>
      <p:sp>
        <p:nvSpPr>
          <p:cNvPr id="6" name="TextBox 5">
            <a:extLst>
              <a:ext uri="{FF2B5EF4-FFF2-40B4-BE49-F238E27FC236}">
                <a16:creationId xmlns:a16="http://schemas.microsoft.com/office/drawing/2014/main" id="{7B5F75F2-E306-CDEC-E96F-24A1F354C41A}"/>
              </a:ext>
            </a:extLst>
          </p:cNvPr>
          <p:cNvSpPr txBox="1"/>
          <p:nvPr/>
        </p:nvSpPr>
        <p:spPr>
          <a:xfrm>
            <a:off x="1028697" y="3684074"/>
            <a:ext cx="10930692" cy="1569660"/>
          </a:xfrm>
          <a:prstGeom prst="rect">
            <a:avLst/>
          </a:prstGeom>
          <a:solidFill>
            <a:schemeClr val="bg1"/>
          </a:solidFill>
        </p:spPr>
        <p:txBody>
          <a:bodyPr wrap="square">
            <a:spAutoFit/>
          </a:bodyPr>
          <a:lstStyle/>
          <a:p>
            <a:r>
              <a:rPr lang="en-AU" sz="2400" dirty="0">
                <a:solidFill>
                  <a:srgbClr val="654C1D"/>
                </a:solidFill>
                <a:latin typeface="Menlo" panose="020B0609030804020204" pitchFamily="49" charset="0"/>
              </a:rPr>
              <a:t>@</a:t>
            </a:r>
            <a:r>
              <a:rPr lang="en-AU" sz="2400" dirty="0" err="1">
                <a:solidFill>
                  <a:srgbClr val="654C1D"/>
                </a:solidFill>
                <a:latin typeface="Menlo" panose="020B0609030804020204" pitchFamily="49" charset="0"/>
              </a:rPr>
              <a:t>bp.after_request</a:t>
            </a:r>
            <a:endParaRPr lang="en-AU" sz="2400" dirty="0">
              <a:solidFill>
                <a:srgbClr val="654C1D"/>
              </a:solidFill>
              <a:latin typeface="Menlo" panose="020B0609030804020204" pitchFamily="49" charset="0"/>
            </a:endParaRPr>
          </a:p>
          <a:p>
            <a:r>
              <a:rPr lang="en-AU" sz="2400" dirty="0">
                <a:solidFill>
                  <a:srgbClr val="0000FF"/>
                </a:solidFill>
                <a:latin typeface="Menlo" panose="020B0609030804020204" pitchFamily="49" charset="0"/>
              </a:rPr>
              <a:t>def</a:t>
            </a:r>
            <a:r>
              <a:rPr lang="en-AU" sz="2400" dirty="0">
                <a:solidFill>
                  <a:srgbClr val="1F1F1F"/>
                </a:solidFill>
                <a:latin typeface="Menlo" panose="020B0609030804020204" pitchFamily="49" charset="0"/>
              </a:rPr>
              <a:t> </a:t>
            </a:r>
            <a:r>
              <a:rPr lang="en-AU" sz="2400" dirty="0" err="1">
                <a:solidFill>
                  <a:srgbClr val="654C1D"/>
                </a:solidFill>
                <a:latin typeface="Menlo" panose="020B0609030804020204" pitchFamily="49" charset="0"/>
              </a:rPr>
              <a:t>stop_render_timer</a:t>
            </a:r>
            <a:r>
              <a:rPr lang="en-AU" sz="2400" dirty="0">
                <a:solidFill>
                  <a:srgbClr val="1F1F1F"/>
                </a:solidFill>
                <a:latin typeface="Menlo" panose="020B0609030804020204" pitchFamily="49" charset="0"/>
              </a:rPr>
              <a:t>(</a:t>
            </a:r>
            <a:r>
              <a:rPr lang="en-AU" sz="2400" dirty="0">
                <a:solidFill>
                  <a:srgbClr val="00006D"/>
                </a:solidFill>
                <a:latin typeface="Menlo" panose="020B0609030804020204" pitchFamily="49" charset="0"/>
              </a:rPr>
              <a:t>response</a:t>
            </a:r>
            <a:r>
              <a:rPr lang="en-AU" sz="2400"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b="1" dirty="0">
                <a:solidFill>
                  <a:srgbClr val="654C1D"/>
                </a:solidFill>
                <a:latin typeface="Menlo" panose="020B0609030804020204" pitchFamily="49" charset="0"/>
              </a:rPr>
              <a:t>print</a:t>
            </a:r>
            <a:r>
              <a:rPr lang="en-AU" sz="2400" b="1" dirty="0">
                <a:solidFill>
                  <a:srgbClr val="1F1F1F"/>
                </a:solidFill>
                <a:latin typeface="Menlo" panose="020B0609030804020204" pitchFamily="49" charset="0"/>
              </a:rPr>
              <a:t>(</a:t>
            </a:r>
            <a:r>
              <a:rPr lang="en-AU" sz="2400" b="1" dirty="0" err="1">
                <a:solidFill>
                  <a:srgbClr val="0000FF"/>
                </a:solidFill>
                <a:latin typeface="Menlo" panose="020B0609030804020204" pitchFamily="49" charset="0"/>
              </a:rPr>
              <a:t>f</a:t>
            </a:r>
            <a:r>
              <a:rPr lang="en-AU" sz="2400" b="1" dirty="0" err="1">
                <a:solidFill>
                  <a:srgbClr val="900112"/>
                </a:solidFill>
                <a:latin typeface="Menlo" panose="020B0609030804020204" pitchFamily="49" charset="0"/>
              </a:rPr>
              <a:t>”latency</a:t>
            </a:r>
            <a:r>
              <a:rPr lang="en-AU" sz="2400" b="1" dirty="0">
                <a:solidFill>
                  <a:srgbClr val="900112"/>
                </a:solidFill>
                <a:latin typeface="Menlo" panose="020B0609030804020204" pitchFamily="49" charset="0"/>
              </a:rPr>
              <a:t>:</a:t>
            </a:r>
            <a:r>
              <a:rPr lang="en-AU" sz="2400" b="1" dirty="0">
                <a:solidFill>
                  <a:srgbClr val="0000FF"/>
                </a:solidFill>
                <a:latin typeface="Menlo" panose="020B0609030804020204" pitchFamily="49" charset="0"/>
              </a:rPr>
              <a:t>{</a:t>
            </a:r>
            <a:r>
              <a:rPr lang="en-AU" sz="2400" b="1" dirty="0" err="1">
                <a:solidFill>
                  <a:srgbClr val="1F1F1F"/>
                </a:solidFill>
                <a:latin typeface="Menlo" panose="020B0609030804020204" pitchFamily="49" charset="0"/>
              </a:rPr>
              <a:t>time.time</a:t>
            </a:r>
            <a:r>
              <a:rPr lang="en-AU" sz="2400" b="1" dirty="0">
                <a:solidFill>
                  <a:srgbClr val="1F1F1F"/>
                </a:solidFill>
                <a:latin typeface="Menlo" panose="020B0609030804020204" pitchFamily="49" charset="0"/>
              </a:rPr>
              <a:t>()-</a:t>
            </a:r>
            <a:r>
              <a:rPr lang="en-AU" sz="2400" b="1" dirty="0" err="1">
                <a:solidFill>
                  <a:srgbClr val="1F1F1F"/>
                </a:solidFill>
                <a:latin typeface="Menlo" panose="020B0609030804020204" pitchFamily="49" charset="0"/>
              </a:rPr>
              <a:t>g.start_render</a:t>
            </a:r>
            <a:r>
              <a:rPr lang="en-AU" sz="2400" b="1" dirty="0">
                <a:solidFill>
                  <a:srgbClr val="0000FF"/>
                </a:solidFill>
                <a:latin typeface="Menlo" panose="020B0609030804020204" pitchFamily="49" charset="0"/>
              </a:rPr>
              <a:t>}</a:t>
            </a:r>
            <a:r>
              <a:rPr lang="en-AU" sz="2400" b="1" dirty="0">
                <a:solidFill>
                  <a:srgbClr val="900112"/>
                </a:solidFill>
                <a:latin typeface="Menlo" panose="020B0609030804020204" pitchFamily="49" charset="0"/>
              </a:rPr>
              <a:t> seconds"</a:t>
            </a:r>
            <a:r>
              <a:rPr lang="en-AU" sz="2400" b="1" dirty="0">
                <a:solidFill>
                  <a:srgbClr val="1F1F1F"/>
                </a:solidFill>
                <a:latin typeface="Menlo" panose="020B0609030804020204" pitchFamily="49" charset="0"/>
              </a:rPr>
              <a:t>)</a:t>
            </a:r>
          </a:p>
          <a:p>
            <a:r>
              <a:rPr lang="en-AU" sz="2400" dirty="0">
                <a:solidFill>
                  <a:srgbClr val="1F1F1F"/>
                </a:solidFill>
                <a:latin typeface="Menlo" panose="020B0609030804020204" pitchFamily="49" charset="0"/>
              </a:rPr>
              <a:t>    </a:t>
            </a:r>
            <a:r>
              <a:rPr lang="en-AU" sz="2400" dirty="0">
                <a:solidFill>
                  <a:srgbClr val="9D00D2"/>
                </a:solidFill>
                <a:latin typeface="Menlo" panose="020B0609030804020204" pitchFamily="49" charset="0"/>
              </a:rPr>
              <a:t>return</a:t>
            </a:r>
            <a:r>
              <a:rPr lang="en-AU" sz="2400" dirty="0">
                <a:solidFill>
                  <a:srgbClr val="1F1F1F"/>
                </a:solidFill>
                <a:latin typeface="Menlo" panose="020B0609030804020204" pitchFamily="49" charset="0"/>
              </a:rPr>
              <a:t> response</a:t>
            </a:r>
          </a:p>
        </p:txBody>
      </p:sp>
      <p:sp>
        <p:nvSpPr>
          <p:cNvPr id="2" name="Footer Placeholder 1">
            <a:extLst>
              <a:ext uri="{FF2B5EF4-FFF2-40B4-BE49-F238E27FC236}">
                <a16:creationId xmlns:a16="http://schemas.microsoft.com/office/drawing/2014/main" id="{58FEFE48-4F2C-1317-F22F-FD00C7BEB7F5}"/>
              </a:ext>
            </a:extLst>
          </p:cNvPr>
          <p:cNvSpPr>
            <a:spLocks noGrp="1"/>
          </p:cNvSpPr>
          <p:nvPr>
            <p:ph type="ftr" sz="quarter" idx="11"/>
          </p:nvPr>
        </p:nvSpPr>
        <p:spPr/>
        <p:txBody>
          <a:bodyPr/>
          <a:lstStyle/>
          <a:p>
            <a:r>
              <a:rPr lang="en-US"/>
              <a:t>Shared Functionality using Middleware - PyCon US 2022</a:t>
            </a:r>
          </a:p>
        </p:txBody>
      </p:sp>
      <p:sp>
        <p:nvSpPr>
          <p:cNvPr id="3" name="Slide Number Placeholder 2">
            <a:extLst>
              <a:ext uri="{FF2B5EF4-FFF2-40B4-BE49-F238E27FC236}">
                <a16:creationId xmlns:a16="http://schemas.microsoft.com/office/drawing/2014/main" id="{0873979D-2174-4B45-883C-DFC91F9CE1E5}"/>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141486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38051</TotalTime>
  <Words>4387</Words>
  <Application>Microsoft Macintosh PowerPoint</Application>
  <PresentationFormat>Widescreen</PresentationFormat>
  <Paragraphs>579</Paragraphs>
  <Slides>51</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Courier</vt:lpstr>
      <vt:lpstr>Menlo</vt:lpstr>
      <vt:lpstr>Monaco</vt:lpstr>
      <vt:lpstr>Office Theme</vt:lpstr>
      <vt:lpstr>Implementing Shared Functionality using Middleware</vt:lpstr>
      <vt:lpstr>Agenda</vt:lpstr>
      <vt:lpstr>Slides and Resources</vt:lpstr>
      <vt:lpstr>Origin of “middleware”</vt:lpstr>
      <vt:lpstr>Key relevant ideas from back then</vt:lpstr>
      <vt:lpstr>Today’s working definition</vt:lpstr>
      <vt:lpstr>Middleware for WSGI applications</vt:lpstr>
      <vt:lpstr>A Flask Application</vt:lpstr>
      <vt:lpstr>Flask middleware</vt:lpstr>
      <vt:lpstr>(Optional) Before and After request functions </vt:lpstr>
      <vt:lpstr>Multiple middleware in Flask</vt:lpstr>
      <vt:lpstr>(Optional) Implementation of middleware in Flask</vt:lpstr>
      <vt:lpstr>A Django Application: View function</vt:lpstr>
      <vt:lpstr>Django middleware – class based</vt:lpstr>
      <vt:lpstr>PowerPoint Presentation</vt:lpstr>
      <vt:lpstr>Activate middleware</vt:lpstr>
      <vt:lpstr>Multiple middleware in Django</vt:lpstr>
      <vt:lpstr>(Optional) Built-In Middleware</vt:lpstr>
      <vt:lpstr>(Optional) Security Middleware</vt:lpstr>
      <vt:lpstr>Recap</vt:lpstr>
      <vt:lpstr>PowerPoint Presentation</vt:lpstr>
      <vt:lpstr>A WSGI application</vt:lpstr>
      <vt:lpstr>A WSGI middleware</vt:lpstr>
      <vt:lpstr>WSGI application with middleware</vt:lpstr>
      <vt:lpstr>PowerPoint Presentation</vt:lpstr>
      <vt:lpstr>OpenTelemetry WSGI Middleware</vt:lpstr>
      <vt:lpstr>Flask + WSGI Middleware</vt:lpstr>
      <vt:lpstr>Django + WSGI Middleware</vt:lpstr>
      <vt:lpstr>PowerPoint Presentation</vt:lpstr>
      <vt:lpstr>Middleware for wrapping another WSGI application</vt:lpstr>
      <vt:lpstr>Wrapper Middleware</vt:lpstr>
      <vt:lpstr>Wrapping Django Application</vt:lpstr>
      <vt:lpstr>Wrapping a WSGI application</vt:lpstr>
      <vt:lpstr>Recap</vt:lpstr>
      <vt:lpstr>Middleware for ASGI applications</vt:lpstr>
      <vt:lpstr>An ASGI  HTTP application</vt:lpstr>
      <vt:lpstr>An ASGI Middleware</vt:lpstr>
      <vt:lpstr>ASGI application with middleware</vt:lpstr>
      <vt:lpstr>A FastAPI application</vt:lpstr>
      <vt:lpstr>Using ASGI Middleware</vt:lpstr>
      <vt:lpstr>Adding the Middleware</vt:lpstr>
      <vt:lpstr>ASGI Middleware and WebSocket</vt:lpstr>
      <vt:lpstr>FastAPI/Starlette specific approach</vt:lpstr>
      <vt:lpstr>Framework Implementation</vt:lpstr>
      <vt:lpstr>PowerPoint Presentation</vt:lpstr>
      <vt:lpstr>Integrate a WSGI application </vt:lpstr>
      <vt:lpstr>WSGIMiddleware Implementation</vt:lpstr>
      <vt:lpstr>Recap</vt:lpstr>
      <vt:lpstr>Key takeaways</vt:lpstr>
      <vt:lpstr>Exercise!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Functionality using Middleware</dc:title>
  <dc:creator>Amit Saha</dc:creator>
  <cp:lastModifiedBy>Amit Saha</cp:lastModifiedBy>
  <cp:revision>829</cp:revision>
  <dcterms:created xsi:type="dcterms:W3CDTF">2022-03-25T03:07:18Z</dcterms:created>
  <dcterms:modified xsi:type="dcterms:W3CDTF">2022-04-29T21:35:58Z</dcterms:modified>
</cp:coreProperties>
</file>