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60"/>
  </p:notesMasterIdLst>
  <p:sldIdLst>
    <p:sldId id="256" r:id="rId4"/>
    <p:sldId id="261" r:id="rId5"/>
    <p:sldId id="265" r:id="rId6"/>
    <p:sldId id="264" r:id="rId7"/>
    <p:sldId id="336" r:id="rId8"/>
    <p:sldId id="337" r:id="rId9"/>
    <p:sldId id="338" r:id="rId10"/>
    <p:sldId id="340" r:id="rId11"/>
    <p:sldId id="341" r:id="rId12"/>
    <p:sldId id="342" r:id="rId13"/>
    <p:sldId id="344" r:id="rId14"/>
    <p:sldId id="345" r:id="rId15"/>
    <p:sldId id="346" r:id="rId16"/>
    <p:sldId id="347" r:id="rId17"/>
    <p:sldId id="348" r:id="rId18"/>
    <p:sldId id="350" r:id="rId19"/>
    <p:sldId id="349" r:id="rId20"/>
    <p:sldId id="351" r:id="rId21"/>
    <p:sldId id="354" r:id="rId22"/>
    <p:sldId id="353" r:id="rId23"/>
    <p:sldId id="352" r:id="rId24"/>
    <p:sldId id="356" r:id="rId25"/>
    <p:sldId id="357" r:id="rId26"/>
    <p:sldId id="358" r:id="rId27"/>
    <p:sldId id="359" r:id="rId28"/>
    <p:sldId id="361" r:id="rId29"/>
    <p:sldId id="360" r:id="rId30"/>
    <p:sldId id="363" r:id="rId31"/>
    <p:sldId id="364" r:id="rId32"/>
    <p:sldId id="372" r:id="rId33"/>
    <p:sldId id="369" r:id="rId34"/>
    <p:sldId id="370" r:id="rId35"/>
    <p:sldId id="373" r:id="rId36"/>
    <p:sldId id="366" r:id="rId37"/>
    <p:sldId id="375" r:id="rId38"/>
    <p:sldId id="365" r:id="rId39"/>
    <p:sldId id="367" r:id="rId40"/>
    <p:sldId id="368" r:id="rId41"/>
    <p:sldId id="376" r:id="rId42"/>
    <p:sldId id="377" r:id="rId43"/>
    <p:sldId id="380" r:id="rId44"/>
    <p:sldId id="378" r:id="rId45"/>
    <p:sldId id="381" r:id="rId46"/>
    <p:sldId id="382" r:id="rId47"/>
    <p:sldId id="383" r:id="rId48"/>
    <p:sldId id="384" r:id="rId49"/>
    <p:sldId id="386" r:id="rId50"/>
    <p:sldId id="385" r:id="rId51"/>
    <p:sldId id="387" r:id="rId52"/>
    <p:sldId id="394" r:id="rId53"/>
    <p:sldId id="389" r:id="rId54"/>
    <p:sldId id="390" r:id="rId55"/>
    <p:sldId id="391" r:id="rId56"/>
    <p:sldId id="392" r:id="rId57"/>
    <p:sldId id="393" r:id="rId58"/>
    <p:sldId id="262" r:id="rId5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4" autoAdjust="0"/>
    <p:restoredTop sz="96196" autoAdjust="0"/>
  </p:normalViewPr>
  <p:slideViewPr>
    <p:cSldViewPr>
      <p:cViewPr varScale="1">
        <p:scale>
          <a:sx n="96" d="100"/>
          <a:sy n="96" d="100"/>
        </p:scale>
        <p:origin x="7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2024-02-01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hyperlink" Target="https://blog.xsis.academy/variabel-javascript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RANGKUMAN</a:t>
            </a:r>
            <a:endParaRPr lang="en-US" altLang="ko-KR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Day 7  - Day 11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F3E68E-9C77-4815-858C-9CDBBFF044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Display Flex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43A2D-D61B-4B9B-A339-41FEB5DD80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76464"/>
          </a:xfrm>
        </p:spPr>
        <p:txBody>
          <a:bodyPr numCol="2" anchor="t"/>
          <a:lstStyle/>
          <a:p>
            <a:pPr algn="l"/>
            <a:r>
              <a:rPr lang="en-ID" b="1" dirty="0"/>
              <a:t>Flex Wrap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r>
              <a:rPr lang="en-ID" b="1" dirty="0"/>
              <a:t>Flex Direction</a:t>
            </a:r>
            <a:endParaRPr lang="en-ID" dirty="0"/>
          </a:p>
          <a:p>
            <a:pPr algn="l"/>
            <a:r>
              <a:rPr lang="en-ID" dirty="0" err="1"/>
              <a:t>Utilitas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item </a:t>
            </a:r>
            <a:r>
              <a:rPr lang="en-ID" dirty="0" err="1"/>
              <a:t>fleksibel</a:t>
            </a:r>
            <a:r>
              <a:rPr lang="en-ID" dirty="0"/>
              <a:t>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ID" b="1" dirty="0"/>
              <a:t>Justify Content</a:t>
            </a:r>
          </a:p>
          <a:p>
            <a:pPr algn="l"/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sejauh</a:t>
            </a:r>
            <a:r>
              <a:rPr lang="en-ID" dirty="0"/>
              <a:t> mana item </a:t>
            </a:r>
            <a:r>
              <a:rPr lang="en-ID" dirty="0" err="1"/>
              <a:t>fleksibel</a:t>
            </a:r>
            <a:r>
              <a:rPr lang="en-ID" dirty="0"/>
              <a:t> </a:t>
            </a:r>
            <a:r>
              <a:rPr lang="en-ID" dirty="0" err="1"/>
              <a:t>menyebar</a:t>
            </a:r>
            <a:r>
              <a:rPr lang="en-ID" dirty="0"/>
              <a:t> di </a:t>
            </a:r>
            <a:r>
              <a:rPr lang="en-ID" dirty="0" err="1"/>
              <a:t>sepanjang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elemen</a:t>
            </a:r>
            <a:endParaRPr lang="en-ID" b="1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ID" b="1" dirty="0"/>
              <a:t>Align Content</a:t>
            </a:r>
          </a:p>
          <a:p>
            <a:pPr algn="l"/>
            <a:r>
              <a:rPr lang="en-ID" dirty="0" err="1"/>
              <a:t>mensejajarkan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flex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69C52-F549-4805-A13E-38B36CC59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12"/>
          <a:stretch/>
        </p:blipFill>
        <p:spPr>
          <a:xfrm>
            <a:off x="179512" y="987574"/>
            <a:ext cx="4264293" cy="1461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B7E29-BA5C-4D4A-B231-7E30989BF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221807"/>
            <a:ext cx="4192910" cy="1798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7C7DC2-8654-4F10-B303-144C64D5D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580" y="1391966"/>
            <a:ext cx="3622179" cy="2791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E73EBB-5C49-4FA2-B07C-22670D245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4705463"/>
            <a:ext cx="3533727" cy="3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F29A25-DAAC-4E57-B55F-9AC5E15B0A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Tailwind </a:t>
            </a:r>
            <a:r>
              <a:rPr lang="en-US" dirty="0" err="1"/>
              <a:t>Modifie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11E87-6F9A-40FE-85BF-5EBE17CA23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0"/>
          </a:xfrm>
        </p:spPr>
        <p:txBody>
          <a:bodyPr anchor="t"/>
          <a:lstStyle/>
          <a:p>
            <a:pPr algn="l"/>
            <a:r>
              <a:rPr lang="en-US" altLang="en-US" b="1" dirty="0"/>
              <a:t>Pseudo Class</a:t>
            </a:r>
          </a:p>
          <a:p>
            <a:pPr algn="l"/>
            <a:r>
              <a:rPr lang="en-US" altLang="en-US" dirty="0"/>
              <a:t> :hover,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mengatur</a:t>
            </a:r>
            <a:r>
              <a:rPr lang="en-US" altLang="en-US" dirty="0"/>
              <a:t> style </a:t>
            </a:r>
            <a:r>
              <a:rPr lang="en-US" altLang="en-US" dirty="0" err="1"/>
              <a:t>ketika</a:t>
            </a:r>
            <a:r>
              <a:rPr lang="en-US" altLang="en-US" dirty="0"/>
              <a:t> cursor </a:t>
            </a:r>
            <a:r>
              <a:rPr lang="en-US" altLang="en-US" dirty="0" err="1"/>
              <a:t>tepat</a:t>
            </a:r>
            <a:r>
              <a:rPr lang="en-US" altLang="en-US" dirty="0"/>
              <a:t> </a:t>
            </a:r>
            <a:r>
              <a:rPr lang="en-US" altLang="en-US" dirty="0" err="1"/>
              <a:t>diatas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endParaRPr lang="en-US" altLang="en-US" dirty="0"/>
          </a:p>
          <a:p>
            <a:pPr algn="l"/>
            <a:r>
              <a:rPr lang="en-US" altLang="en-US" dirty="0"/>
              <a:t> :focus,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mengatur</a:t>
            </a:r>
            <a:r>
              <a:rPr lang="en-US" altLang="en-US" dirty="0"/>
              <a:t> style </a:t>
            </a:r>
            <a:r>
              <a:rPr lang="en-US" altLang="en-US" dirty="0" err="1"/>
              <a:t>ketika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dirty="0" err="1"/>
              <a:t>menerima</a:t>
            </a:r>
            <a:r>
              <a:rPr lang="en-US" altLang="en-US" dirty="0"/>
              <a:t> </a:t>
            </a:r>
            <a:r>
              <a:rPr lang="en-US" altLang="en-US" dirty="0" err="1"/>
              <a:t>masukkan</a:t>
            </a:r>
            <a:r>
              <a:rPr lang="en-US" altLang="en-US" dirty="0"/>
              <a:t> keyboard, </a:t>
            </a:r>
            <a:r>
              <a:rPr lang="en-US" altLang="en-US" dirty="0" err="1"/>
              <a:t>misalnya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input</a:t>
            </a:r>
          </a:p>
          <a:p>
            <a:pPr algn="l"/>
            <a:r>
              <a:rPr lang="en-US" altLang="en-US" dirty="0"/>
              <a:t> :active, </a:t>
            </a:r>
            <a:r>
              <a:rPr lang="en-US" altLang="en-US" dirty="0" err="1"/>
              <a:t>diigunakan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mengatur</a:t>
            </a:r>
            <a:r>
              <a:rPr lang="en-US" altLang="en-US" dirty="0"/>
              <a:t> style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saat</a:t>
            </a:r>
            <a:r>
              <a:rPr lang="en-US" altLang="en-US" dirty="0"/>
              <a:t> cursor </a:t>
            </a:r>
            <a:r>
              <a:rPr lang="en-US" altLang="en-US" dirty="0" err="1"/>
              <a:t>mengklik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endParaRPr lang="en-US" altLang="en-US" dirty="0"/>
          </a:p>
          <a:p>
            <a:pPr algn="l"/>
            <a:endParaRPr lang="en-US" altLang="en-US" dirty="0"/>
          </a:p>
          <a:p>
            <a:pPr algn="l"/>
            <a:endParaRPr lang="en-US" altLang="en-US" dirty="0"/>
          </a:p>
          <a:p>
            <a:pPr algn="l"/>
            <a:endParaRPr lang="en-US" altLang="en-US" dirty="0"/>
          </a:p>
          <a:p>
            <a:pPr algn="l"/>
            <a:endParaRPr lang="en-US" altLang="en-US" b="1" dirty="0"/>
          </a:p>
          <a:p>
            <a:pPr algn="l"/>
            <a:endParaRPr lang="en-US" altLang="en-US" b="1" dirty="0"/>
          </a:p>
          <a:p>
            <a:pPr algn="l"/>
            <a:r>
              <a:rPr lang="en-US" altLang="en-US" b="1" dirty="0"/>
              <a:t>Pseudo Elements</a:t>
            </a:r>
          </a:p>
          <a:p>
            <a:pPr algn="l"/>
            <a:r>
              <a:rPr lang="en-US" altLang="en-US" dirty="0"/>
              <a:t>::before, </a:t>
            </a:r>
            <a:r>
              <a:rPr lang="en-US" altLang="en-US" dirty="0" err="1"/>
              <a:t>posisi</a:t>
            </a:r>
            <a:r>
              <a:rPr lang="en-US" altLang="en-US" dirty="0"/>
              <a:t> </a:t>
            </a:r>
            <a:r>
              <a:rPr lang="en-US" altLang="en-US" dirty="0" err="1"/>
              <a:t>sebelum</a:t>
            </a:r>
            <a:r>
              <a:rPr lang="en-US" altLang="en-US" dirty="0"/>
              <a:t> content </a:t>
            </a:r>
            <a:r>
              <a:rPr lang="en-US" altLang="en-US" dirty="0" err="1"/>
              <a:t>elemen</a:t>
            </a:r>
            <a:r>
              <a:rPr lang="en-US" altLang="en-US" dirty="0"/>
              <a:t> yang </a:t>
            </a:r>
            <a:r>
              <a:rPr lang="en-US" altLang="en-US" dirty="0" err="1"/>
              <a:t>ditargetkan</a:t>
            </a:r>
            <a:endParaRPr lang="en-US" altLang="en-US" dirty="0"/>
          </a:p>
          <a:p>
            <a:pPr algn="l"/>
            <a:r>
              <a:rPr lang="en-US" altLang="en-US" dirty="0"/>
              <a:t>::after, </a:t>
            </a:r>
            <a:r>
              <a:rPr lang="en-US" altLang="en-US" dirty="0" err="1"/>
              <a:t>posisi</a:t>
            </a:r>
            <a:r>
              <a:rPr lang="en-US" altLang="en-US" dirty="0"/>
              <a:t> </a:t>
            </a:r>
            <a:r>
              <a:rPr lang="en-US" altLang="en-US" dirty="0" err="1"/>
              <a:t>setelah</a:t>
            </a:r>
            <a:r>
              <a:rPr lang="en-US" altLang="en-US" dirty="0"/>
              <a:t> content </a:t>
            </a:r>
            <a:r>
              <a:rPr lang="en-US" altLang="en-US" dirty="0" err="1"/>
              <a:t>elemen</a:t>
            </a:r>
            <a:r>
              <a:rPr lang="en-US" altLang="en-US" dirty="0"/>
              <a:t> yang </a:t>
            </a:r>
            <a:r>
              <a:rPr lang="en-US" altLang="en-US" dirty="0" err="1"/>
              <a:t>ditargetkan</a:t>
            </a:r>
            <a:endParaRPr lang="en-US" altLang="en-US" dirty="0"/>
          </a:p>
          <a:p>
            <a:pPr algn="l"/>
            <a:r>
              <a:rPr lang="en-US" altLang="en-US" dirty="0"/>
              <a:t> ::placeholder, </a:t>
            </a:r>
            <a:r>
              <a:rPr lang="en-ID" dirty="0" err="1"/>
              <a:t>teks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input </a:t>
            </a:r>
            <a:r>
              <a:rPr lang="en-ID" dirty="0" err="1"/>
              <a:t>atau</a:t>
            </a:r>
            <a:r>
              <a:rPr lang="en-ID" dirty="0"/>
              <a:t> form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endParaRPr lang="en-US" altLang="en-US" dirty="0"/>
          </a:p>
          <a:p>
            <a:pPr algn="l"/>
            <a:endParaRPr lang="en-US" altLang="en-US" dirty="0"/>
          </a:p>
          <a:p>
            <a:pPr algn="l"/>
            <a:endParaRPr lang="en-US" altLang="en-US" dirty="0"/>
          </a:p>
          <a:p>
            <a:pPr algn="l"/>
            <a:endParaRPr lang="en-US" altLang="en-US" dirty="0"/>
          </a:p>
          <a:p>
            <a:pPr algn="l"/>
            <a:endParaRPr lang="en-US" altLang="en-US" dirty="0"/>
          </a:p>
          <a:p>
            <a:pPr algn="l"/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90E5D-77CD-4955-9349-0160BF2D1571}"/>
              </a:ext>
            </a:extLst>
          </p:cNvPr>
          <p:cNvSpPr/>
          <p:nvPr/>
        </p:nvSpPr>
        <p:spPr>
          <a:xfrm>
            <a:off x="125760" y="1635646"/>
            <a:ext cx="8892480" cy="57606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000" dirty="0"/>
              <a:t>&lt;button class="bg-violet-500 hover:bg-violet-600 active:bg-violet-700 </a:t>
            </a:r>
            <a:r>
              <a:rPr lang="en-ID" sz="1000" dirty="0" err="1"/>
              <a:t>focus:outline-none</a:t>
            </a:r>
            <a:r>
              <a:rPr lang="en-ID" sz="1000" dirty="0"/>
              <a:t> </a:t>
            </a:r>
            <a:r>
              <a:rPr lang="en-ID" sz="1000" dirty="0" err="1"/>
              <a:t>focus:ring</a:t>
            </a:r>
            <a:r>
              <a:rPr lang="en-ID" sz="1000" dirty="0"/>
              <a:t> focus:ring-violet-300 ..."&gt; </a:t>
            </a:r>
          </a:p>
          <a:p>
            <a:r>
              <a:rPr lang="en-ID" sz="1000" dirty="0"/>
              <a:t>            Save changes </a:t>
            </a:r>
          </a:p>
          <a:p>
            <a:r>
              <a:rPr lang="en-ID" sz="1000" dirty="0"/>
              <a:t>&lt;/button&gt;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74EBE-3A7F-4294-9392-E4BBFBCE5DC7}"/>
              </a:ext>
            </a:extLst>
          </p:cNvPr>
          <p:cNvSpPr/>
          <p:nvPr/>
        </p:nvSpPr>
        <p:spPr>
          <a:xfrm>
            <a:off x="323528" y="3651870"/>
            <a:ext cx="2736304" cy="115212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/>
              <a:t>after:text-red-500</a:t>
            </a:r>
          </a:p>
          <a:p>
            <a:r>
              <a:rPr lang="en-ID" sz="1200" dirty="0"/>
              <a:t>before:bg-pink-500</a:t>
            </a:r>
          </a:p>
          <a:p>
            <a:r>
              <a:rPr lang="en-ID" sz="1200" dirty="0" err="1"/>
              <a:t>placeholder:italic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91581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F1FF3F-B8B3-47BB-9B0D-6A01DD150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Tailwind Responsive Modifier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4F552-28F8-484E-814E-E7797DB2A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04" y="699542"/>
            <a:ext cx="8712968" cy="4443958"/>
          </a:xfrm>
        </p:spPr>
        <p:txBody>
          <a:bodyPr anchor="t"/>
          <a:lstStyle/>
          <a:p>
            <a:pPr algn="l"/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utilitas</a:t>
            </a:r>
            <a:r>
              <a:rPr lang="en-ID" dirty="0"/>
              <a:t> responsive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tampilannya</a:t>
            </a:r>
            <a:r>
              <a:rPr lang="en-ID" dirty="0"/>
              <a:t> di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layar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.</a:t>
            </a:r>
            <a:endParaRPr lang="en-US" dirty="0"/>
          </a:p>
          <a:p>
            <a:pPr algn="l"/>
            <a:r>
              <a:rPr lang="en-US" dirty="0"/>
              <a:t>S</a:t>
            </a:r>
            <a:r>
              <a:rPr lang="en-ID" dirty="0" err="1"/>
              <a:t>etiap</a:t>
            </a:r>
            <a:r>
              <a:rPr lang="en-ID" dirty="0"/>
              <a:t> utility class </a:t>
            </a:r>
            <a:r>
              <a:rPr lang="en-ID" dirty="0" err="1"/>
              <a:t>didalam</a:t>
            </a:r>
            <a:r>
              <a:rPr lang="en-ID" dirty="0"/>
              <a:t> tailwind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diaplikasikan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breakpoints yang </a:t>
            </a:r>
            <a:r>
              <a:rPr lang="en-ID" dirty="0" err="1"/>
              <a:t>berbeda</a:t>
            </a:r>
            <a:r>
              <a:rPr lang="en-ID" dirty="0"/>
              <a:t>. Ada 5 breakpoints  </a:t>
            </a:r>
            <a:r>
              <a:rPr lang="en-ID" dirty="0" err="1"/>
              <a:t>secara</a:t>
            </a:r>
            <a:r>
              <a:rPr lang="en-ID" dirty="0"/>
              <a:t> default, yang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resolusi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: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Small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Middle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Large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Extra Large</a:t>
            </a:r>
          </a:p>
          <a:p>
            <a:pPr algn="l"/>
            <a:r>
              <a:rPr lang="en-US" dirty="0"/>
              <a:t>Extra </a:t>
            </a:r>
            <a:r>
              <a:rPr lang="en-US" dirty="0" err="1"/>
              <a:t>Extra</a:t>
            </a:r>
            <a:r>
              <a:rPr lang="en-US" dirty="0"/>
              <a:t> Large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ID" dirty="0"/>
          </a:p>
          <a:p>
            <a:pPr algn="l"/>
            <a:r>
              <a:rPr lang="en-ID" dirty="0"/>
              <a:t> </a:t>
            </a:r>
          </a:p>
          <a:p>
            <a:pPr algn="l"/>
            <a:endParaRPr lang="en-US" dirty="0"/>
          </a:p>
          <a:p>
            <a:pPr algn="l"/>
            <a:endParaRPr lang="en-ID" dirty="0"/>
          </a:p>
          <a:p>
            <a:pPr algn="l"/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C4FE5-F2A7-42AF-9DD2-4C2C14399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635646"/>
            <a:ext cx="5734050" cy="2314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D10154-2BC5-45AD-9EBB-6953AB0C0DD7}"/>
              </a:ext>
            </a:extLst>
          </p:cNvPr>
          <p:cNvSpPr/>
          <p:nvPr/>
        </p:nvSpPr>
        <p:spPr>
          <a:xfrm>
            <a:off x="467544" y="4083918"/>
            <a:ext cx="5112568" cy="9361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&lt;img class="w-16 md:w-32 lg:w-48" src="..."&gt;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9572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EEBFA-6AFF-43B6-B0EC-A4C50CA7A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4087"/>
            <a:ext cx="9144000" cy="576064"/>
          </a:xfrm>
        </p:spPr>
        <p:txBody>
          <a:bodyPr/>
          <a:lstStyle/>
          <a:p>
            <a:r>
              <a:rPr lang="en-ID" dirty="0"/>
              <a:t>Customization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BC84E-3171-4760-B680-96C4C9B59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00151"/>
            <a:ext cx="9144000" cy="4347863"/>
          </a:xfrm>
        </p:spPr>
        <p:txBody>
          <a:bodyPr anchor="t"/>
          <a:lstStyle/>
          <a:p>
            <a:pPr algn="l"/>
            <a:r>
              <a:rPr lang="sv-SE" dirty="0"/>
              <a:t>Customizatio tailwind: Penggunakan style yang tidak ada di </a:t>
            </a:r>
            <a:r>
              <a:rPr lang="sv-SE" b="1" dirty="0"/>
              <a:t>tailwind</a:t>
            </a:r>
            <a:r>
              <a:rPr lang="sv-SE" dirty="0"/>
              <a:t>, dan ditambahkan style </a:t>
            </a:r>
            <a:r>
              <a:rPr lang="pt-BR" dirty="0"/>
              <a:t>khusus sendiri ke dalam </a:t>
            </a:r>
            <a:r>
              <a:rPr lang="pt-BR" b="1" dirty="0"/>
              <a:t>Tailwind</a:t>
            </a:r>
            <a:r>
              <a:rPr lang="pt-BR" sz="1000" b="1" dirty="0"/>
              <a:t>.</a:t>
            </a:r>
          </a:p>
          <a:p>
            <a:pPr algn="l"/>
            <a:endParaRPr lang="pt-BR" sz="1000" b="1" dirty="0"/>
          </a:p>
          <a:p>
            <a:pPr algn="l"/>
            <a:r>
              <a:rPr lang="en-ID" sz="1000" b="1" dirty="0"/>
              <a:t>Configuration</a:t>
            </a:r>
          </a:p>
          <a:p>
            <a:pPr algn="l"/>
            <a:r>
              <a:rPr lang="en-ID" sz="1000" dirty="0"/>
              <a:t>Panduan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mengonfigurasi</a:t>
            </a:r>
            <a:r>
              <a:rPr lang="en-ID" sz="1000" dirty="0"/>
              <a:t> </a:t>
            </a:r>
            <a:r>
              <a:rPr lang="en-ID" sz="1000" dirty="0" err="1"/>
              <a:t>dan</a:t>
            </a:r>
            <a:r>
              <a:rPr lang="en-ID" sz="1000" dirty="0"/>
              <a:t> </a:t>
            </a:r>
            <a:r>
              <a:rPr lang="en-ID" sz="1000" dirty="0" err="1"/>
              <a:t>menyesuaikan</a:t>
            </a:r>
            <a:r>
              <a:rPr lang="en-ID" sz="1000" dirty="0"/>
              <a:t> </a:t>
            </a:r>
            <a:r>
              <a:rPr lang="en-ID" sz="1000" dirty="0" err="1"/>
              <a:t>instalasi</a:t>
            </a:r>
            <a:r>
              <a:rPr lang="en-ID" sz="1000" dirty="0"/>
              <a:t> Tailwind </a:t>
            </a:r>
            <a:r>
              <a:rPr lang="en-ID" sz="1000" dirty="0" err="1"/>
              <a:t>sesuai</a:t>
            </a:r>
            <a:r>
              <a:rPr lang="en-ID" sz="1000" dirty="0"/>
              <a:t> </a:t>
            </a:r>
            <a:r>
              <a:rPr lang="en-ID" sz="1000" dirty="0" err="1"/>
              <a:t>keinginan</a:t>
            </a:r>
            <a:r>
              <a:rPr lang="en-ID" sz="1000" dirty="0"/>
              <a:t>. </a:t>
            </a:r>
            <a:r>
              <a:rPr lang="en-ID" sz="1000" dirty="0" err="1"/>
              <a:t>Terdapat</a:t>
            </a:r>
            <a:r>
              <a:rPr lang="en-ID" sz="1000" dirty="0"/>
              <a:t> </a:t>
            </a:r>
            <a:r>
              <a:rPr lang="en-ID" sz="1000" dirty="0" err="1"/>
              <a:t>pada</a:t>
            </a:r>
            <a:r>
              <a:rPr lang="en-ID" sz="1000" dirty="0"/>
              <a:t> file </a:t>
            </a:r>
            <a:r>
              <a:rPr lang="en-US" altLang="en-US" sz="1000" dirty="0"/>
              <a:t>tailwind.config.js</a:t>
            </a:r>
          </a:p>
          <a:p>
            <a:pPr algn="l"/>
            <a:endParaRPr lang="en-US" altLang="en-US" sz="1000" dirty="0"/>
          </a:p>
          <a:p>
            <a:pPr algn="l"/>
            <a:endParaRPr lang="en-US" altLang="en-US" sz="1000" dirty="0"/>
          </a:p>
          <a:p>
            <a:pPr algn="l"/>
            <a:endParaRPr lang="en-US" altLang="en-US" sz="1000" dirty="0"/>
          </a:p>
          <a:p>
            <a:pPr algn="l"/>
            <a:endParaRPr lang="en-US" altLang="en-US" sz="1000" dirty="0"/>
          </a:p>
          <a:p>
            <a:pPr algn="l"/>
            <a:endParaRPr lang="en-US" altLang="en-US" sz="1000" dirty="0"/>
          </a:p>
          <a:p>
            <a:pPr algn="l"/>
            <a:endParaRPr lang="en-US" altLang="en-US" sz="1000" dirty="0"/>
          </a:p>
          <a:p>
            <a:pPr algn="l"/>
            <a:endParaRPr lang="en-US" altLang="en-US" sz="1000" dirty="0"/>
          </a:p>
          <a:p>
            <a:pPr algn="l"/>
            <a:endParaRPr lang="en-US" altLang="en-US" sz="1000" dirty="0"/>
          </a:p>
          <a:p>
            <a:pPr algn="l"/>
            <a:endParaRPr lang="en-US" altLang="en-US" sz="1000" dirty="0"/>
          </a:p>
          <a:p>
            <a:pPr algn="l"/>
            <a:endParaRPr lang="en-US" altLang="en-US" sz="1000" dirty="0"/>
          </a:p>
          <a:p>
            <a:pPr algn="l"/>
            <a:endParaRPr lang="en-US" altLang="en-US" sz="1000" dirty="0"/>
          </a:p>
          <a:p>
            <a:pPr algn="l"/>
            <a:endParaRPr lang="en-US" altLang="en-US" sz="1000" dirty="0">
              <a:solidFill>
                <a:srgbClr val="334155"/>
              </a:solidFill>
              <a:latin typeface="Inter var"/>
            </a:endParaRPr>
          </a:p>
          <a:p>
            <a:pPr algn="l"/>
            <a:endParaRPr lang="en-US" altLang="en-US" sz="1000" dirty="0">
              <a:solidFill>
                <a:srgbClr val="334155"/>
              </a:solidFill>
              <a:latin typeface="Inter var"/>
            </a:endParaRPr>
          </a:p>
          <a:p>
            <a:pPr algn="l"/>
            <a:endParaRPr lang="en-US" altLang="en-US" sz="1000" dirty="0">
              <a:solidFill>
                <a:srgbClr val="334155"/>
              </a:solidFill>
              <a:latin typeface="Inter var"/>
            </a:endParaRPr>
          </a:p>
          <a:p>
            <a:pPr algn="l"/>
            <a:endParaRPr lang="en-US" altLang="en-US" sz="1000" dirty="0">
              <a:solidFill>
                <a:srgbClr val="334155"/>
              </a:solidFill>
              <a:latin typeface="Inter var"/>
            </a:endParaRPr>
          </a:p>
          <a:p>
            <a:pPr algn="l"/>
            <a:endParaRPr lang="en-US" altLang="en-US" sz="1000" dirty="0">
              <a:solidFill>
                <a:srgbClr val="334155"/>
              </a:solidFill>
              <a:latin typeface="Inter var"/>
            </a:endParaRPr>
          </a:p>
          <a:p>
            <a:pPr algn="l"/>
            <a:endParaRPr lang="en-US" altLang="en-US" sz="1000" dirty="0">
              <a:solidFill>
                <a:srgbClr val="334155"/>
              </a:solidFill>
              <a:latin typeface="Inter var"/>
            </a:endParaRPr>
          </a:p>
          <a:p>
            <a:pPr algn="l"/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/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/>
            <a:endParaRPr lang="en-ID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1A3476-CAEF-4C96-BC33-78564C36E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56"/>
          <a:stretch/>
        </p:blipFill>
        <p:spPr>
          <a:xfrm>
            <a:off x="250955" y="1544158"/>
            <a:ext cx="3521210" cy="19826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2C0710-58C5-4AD2-9F9B-CEBC0D692AE1}"/>
              </a:ext>
            </a:extLst>
          </p:cNvPr>
          <p:cNvSpPr/>
          <p:nvPr/>
        </p:nvSpPr>
        <p:spPr>
          <a:xfrm>
            <a:off x="3946728" y="1565750"/>
            <a:ext cx="5040559" cy="222783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000" dirty="0">
                <a:solidFill>
                  <a:schemeClr val="bg1"/>
                </a:solidFill>
                <a:latin typeface="Fira Code VF"/>
              </a:rPr>
              <a:t>Content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adalah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tempat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mengonfigurasi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jalur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ke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semua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template HTML,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komponen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JS,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dan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file lain yang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berisi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nama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kelas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Tailwind.</a:t>
            </a:r>
          </a:p>
          <a:p>
            <a:endParaRPr lang="en-US" altLang="en-US" sz="1000" dirty="0">
              <a:solidFill>
                <a:schemeClr val="bg1"/>
              </a:solidFill>
              <a:latin typeface="Inter var"/>
            </a:endParaRPr>
          </a:p>
          <a:p>
            <a:endParaRPr lang="en-US" altLang="en-US" sz="1000" dirty="0">
              <a:solidFill>
                <a:schemeClr val="bg1"/>
              </a:solidFill>
            </a:endParaRPr>
          </a:p>
          <a:p>
            <a:r>
              <a:rPr lang="en-US" altLang="en-US" sz="1000" dirty="0">
                <a:solidFill>
                  <a:schemeClr val="bg1"/>
                </a:solidFill>
                <a:latin typeface="Fira Code VF"/>
              </a:rPr>
              <a:t>Theme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adalah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tempat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menentukan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palet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warna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, font,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skala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tipe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,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ukuran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batas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,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titik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henti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sementara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—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apa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pun yang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terkait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dengan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desain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visual.</a:t>
            </a:r>
            <a:endParaRPr lang="en-US" altLang="en-US" sz="1000" dirty="0">
              <a:solidFill>
                <a:schemeClr val="bg1"/>
              </a:solidFill>
            </a:endParaRPr>
          </a:p>
          <a:p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en-US" sz="1000" dirty="0">
                <a:solidFill>
                  <a:schemeClr val="bg1"/>
                </a:solidFill>
                <a:latin typeface="Fira Code VF"/>
              </a:rPr>
              <a:t>Plugins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memungkinkan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mendaftarkan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plugin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ke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Tailwind yang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dapat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digunakan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untuk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menghasilkan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utilitas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tambahan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,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komponen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,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gaya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dasar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,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atau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varian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Inter var"/>
              </a:rPr>
              <a:t>khusus</a:t>
            </a:r>
            <a:r>
              <a:rPr lang="en-US" altLang="en-US" sz="1000" dirty="0">
                <a:solidFill>
                  <a:schemeClr val="bg1"/>
                </a:solidFill>
                <a:latin typeface="Inter var"/>
              </a:rPr>
              <a:t>.</a:t>
            </a:r>
            <a:r>
              <a:rPr lang="en-US" altLang="en-US" sz="1000" dirty="0">
                <a:solidFill>
                  <a:schemeClr val="bg1"/>
                </a:solidFill>
              </a:rPr>
              <a:t> </a:t>
            </a: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 sz="1200" dirty="0">
              <a:solidFill>
                <a:schemeClr val="tx1"/>
              </a:solidFill>
            </a:endParaRPr>
          </a:p>
          <a:p>
            <a:endParaRPr lang="en-ID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F03D0A-276D-4DFA-803E-C99165E48541}"/>
              </a:ext>
            </a:extLst>
          </p:cNvPr>
          <p:cNvSpPr/>
          <p:nvPr/>
        </p:nvSpPr>
        <p:spPr>
          <a:xfrm>
            <a:off x="4329505" y="1937122"/>
            <a:ext cx="4329728" cy="15572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content: [ './pages/**/*.{</a:t>
            </a:r>
            <a:r>
              <a:rPr lang="en-ID" sz="1000" dirty="0" err="1">
                <a:solidFill>
                  <a:schemeClr val="tx1"/>
                </a:solidFill>
              </a:rPr>
              <a:t>html,js</a:t>
            </a:r>
            <a:r>
              <a:rPr lang="en-ID" sz="1000" dirty="0">
                <a:solidFill>
                  <a:schemeClr val="tx1"/>
                </a:solidFill>
              </a:rPr>
              <a:t>}', './components/**/*.{</a:t>
            </a:r>
            <a:r>
              <a:rPr lang="en-ID" sz="1000" dirty="0" err="1">
                <a:solidFill>
                  <a:schemeClr val="tx1"/>
                </a:solidFill>
              </a:rPr>
              <a:t>html,js</a:t>
            </a:r>
            <a:r>
              <a:rPr lang="en-ID" sz="1000" dirty="0">
                <a:solidFill>
                  <a:schemeClr val="tx1"/>
                </a:solidFill>
              </a:rPr>
              <a:t>}', ],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FD7DAB-88F9-42E8-8148-3AF0657DEE79}"/>
              </a:ext>
            </a:extLst>
          </p:cNvPr>
          <p:cNvSpPr/>
          <p:nvPr/>
        </p:nvSpPr>
        <p:spPr>
          <a:xfrm>
            <a:off x="4322000" y="2540492"/>
            <a:ext cx="4608512" cy="15572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theme: { </a:t>
            </a:r>
            <a:r>
              <a:rPr lang="en-ID" sz="1000" dirty="0" err="1">
                <a:solidFill>
                  <a:schemeClr val="tx1"/>
                </a:solidFill>
              </a:rPr>
              <a:t>colors</a:t>
            </a:r>
            <a:r>
              <a:rPr lang="en-ID" sz="1000" dirty="0">
                <a:solidFill>
                  <a:schemeClr val="tx1"/>
                </a:solidFill>
              </a:rPr>
              <a:t>: { 'blue': '#1fb6ff', 'purple': '#7e5bef', 'pink': '#ff49db',],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6B5BE7-20F3-45A3-9F04-0E73941FE31A}"/>
              </a:ext>
            </a:extLst>
          </p:cNvPr>
          <p:cNvSpPr/>
          <p:nvPr/>
        </p:nvSpPr>
        <p:spPr>
          <a:xfrm>
            <a:off x="4985749" y="3219704"/>
            <a:ext cx="3096344" cy="4320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plugins: [ </a:t>
            </a:r>
            <a:r>
              <a:rPr lang="fr-FR" sz="1000" dirty="0" err="1">
                <a:solidFill>
                  <a:schemeClr val="tx1"/>
                </a:solidFill>
              </a:rPr>
              <a:t>require</a:t>
            </a:r>
            <a:r>
              <a:rPr lang="fr-FR" sz="1000" dirty="0">
                <a:solidFill>
                  <a:schemeClr val="tx1"/>
                </a:solidFill>
              </a:rPr>
              <a:t>('@</a:t>
            </a:r>
            <a:r>
              <a:rPr lang="fr-FR" sz="1000" dirty="0" err="1">
                <a:solidFill>
                  <a:schemeClr val="tx1"/>
                </a:solidFill>
              </a:rPr>
              <a:t>tailwindcss</a:t>
            </a:r>
            <a:r>
              <a:rPr lang="fr-FR" sz="1000" dirty="0">
                <a:solidFill>
                  <a:schemeClr val="tx1"/>
                </a:solidFill>
              </a:rPr>
              <a:t>/</a:t>
            </a:r>
            <a:r>
              <a:rPr lang="fr-FR" sz="1000" dirty="0" err="1">
                <a:solidFill>
                  <a:schemeClr val="tx1"/>
                </a:solidFill>
              </a:rPr>
              <a:t>forms</a:t>
            </a:r>
            <a:r>
              <a:rPr lang="fr-FR" sz="1000" dirty="0">
                <a:solidFill>
                  <a:schemeClr val="tx1"/>
                </a:solidFill>
              </a:rPr>
              <a:t>’), 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</a:rPr>
              <a:t>	</a:t>
            </a:r>
            <a:r>
              <a:rPr lang="fr-FR" sz="1000" dirty="0" err="1">
                <a:solidFill>
                  <a:schemeClr val="tx1"/>
                </a:solidFill>
              </a:rPr>
              <a:t>require</a:t>
            </a:r>
            <a:r>
              <a:rPr lang="fr-FR" sz="1000" dirty="0">
                <a:solidFill>
                  <a:schemeClr val="tx1"/>
                </a:solidFill>
              </a:rPr>
              <a:t>('@</a:t>
            </a:r>
            <a:r>
              <a:rPr lang="fr-FR" sz="1000" dirty="0" err="1">
                <a:solidFill>
                  <a:schemeClr val="tx1"/>
                </a:solidFill>
              </a:rPr>
              <a:t>tailwindcss</a:t>
            </a:r>
            <a:r>
              <a:rPr lang="fr-FR" sz="1000" dirty="0">
                <a:solidFill>
                  <a:schemeClr val="tx1"/>
                </a:solidFill>
              </a:rPr>
              <a:t>/</a:t>
            </a:r>
            <a:r>
              <a:rPr lang="fr-FR" sz="1000" dirty="0" err="1">
                <a:solidFill>
                  <a:schemeClr val="tx1"/>
                </a:solidFill>
              </a:rPr>
              <a:t>typograph</a:t>
            </a:r>
            <a:r>
              <a:rPr lang="fr-FR" sz="1000" dirty="0">
                <a:solidFill>
                  <a:schemeClr val="tx1"/>
                </a:solidFill>
              </a:rPr>
              <a:t>’),],</a:t>
            </a:r>
            <a:endParaRPr lang="en-ID" sz="1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490502-62C6-4E76-B825-27AF965CE9B6}"/>
              </a:ext>
            </a:extLst>
          </p:cNvPr>
          <p:cNvSpPr/>
          <p:nvPr/>
        </p:nvSpPr>
        <p:spPr>
          <a:xfrm>
            <a:off x="3946727" y="4164958"/>
            <a:ext cx="5031389" cy="70203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000" dirty="0" err="1"/>
              <a:t>Untuk</a:t>
            </a:r>
            <a:r>
              <a:rPr lang="en-US" altLang="en-US" sz="1000" dirty="0"/>
              <a:t> project yang </a:t>
            </a:r>
            <a:r>
              <a:rPr lang="en-US" altLang="en-US" sz="1000" dirty="0" err="1"/>
              <a:t>perlu</a:t>
            </a:r>
            <a:r>
              <a:rPr lang="en-US" altLang="en-US" sz="1000" dirty="0"/>
              <a:t> </a:t>
            </a:r>
            <a:r>
              <a:rPr lang="en-US" altLang="en-US" sz="1000" dirty="0" err="1"/>
              <a:t>membuat</a:t>
            </a:r>
            <a:r>
              <a:rPr lang="en-US" altLang="en-US" sz="1000" dirty="0"/>
              <a:t> </a:t>
            </a:r>
            <a:r>
              <a:rPr lang="en-US" altLang="en-US" sz="1000" dirty="0" err="1"/>
              <a:t>beberapa</a:t>
            </a:r>
            <a:r>
              <a:rPr lang="en-US" altLang="en-US" sz="1000" dirty="0"/>
              <a:t> file CSS </a:t>
            </a:r>
            <a:r>
              <a:rPr lang="en-US" altLang="en-US" sz="1000" dirty="0" err="1"/>
              <a:t>menggunakan</a:t>
            </a:r>
            <a:r>
              <a:rPr lang="en-US" altLang="en-US" sz="1000" dirty="0"/>
              <a:t> </a:t>
            </a:r>
            <a:r>
              <a:rPr lang="en-US" altLang="en-US" sz="1000" dirty="0" err="1"/>
              <a:t>konfigurasi</a:t>
            </a:r>
            <a:r>
              <a:rPr lang="en-US" altLang="en-US" sz="1000" dirty="0"/>
              <a:t> Tailwind yang </a:t>
            </a:r>
            <a:r>
              <a:rPr lang="en-US" altLang="en-US" sz="1000" dirty="0" err="1"/>
              <a:t>berbeda</a:t>
            </a:r>
            <a:r>
              <a:rPr lang="en-US" altLang="en-US" sz="1000" dirty="0"/>
              <a:t>, </a:t>
            </a:r>
            <a:r>
              <a:rPr lang="en-US" altLang="en-US" sz="1000" dirty="0" err="1"/>
              <a:t>gunakan</a:t>
            </a:r>
            <a:r>
              <a:rPr lang="en-US" altLang="en-US" sz="1000" dirty="0"/>
              <a:t> @</a:t>
            </a:r>
            <a:r>
              <a:rPr lang="en-US" altLang="en-US" sz="1000" dirty="0" err="1"/>
              <a:t>configarahan</a:t>
            </a:r>
            <a:r>
              <a:rPr lang="en-US" altLang="en-US" sz="1000" dirty="0"/>
              <a:t> </a:t>
            </a:r>
            <a:r>
              <a:rPr lang="en-US" altLang="en-US" sz="1000" dirty="0" err="1"/>
              <a:t>untuk</a:t>
            </a:r>
            <a:r>
              <a:rPr lang="en-US" altLang="en-US" sz="1000" dirty="0"/>
              <a:t> </a:t>
            </a:r>
            <a:r>
              <a:rPr lang="en-US" altLang="en-US" sz="1000" dirty="0" err="1"/>
              <a:t>menentukan</a:t>
            </a:r>
            <a:r>
              <a:rPr lang="en-US" altLang="en-US" sz="1000" dirty="0"/>
              <a:t> file </a:t>
            </a:r>
            <a:r>
              <a:rPr lang="en-US" altLang="en-US" sz="1000" dirty="0" err="1"/>
              <a:t>konfigurasi</a:t>
            </a:r>
            <a:r>
              <a:rPr lang="en-US" altLang="en-US" sz="1000" dirty="0"/>
              <a:t> mana yang </a:t>
            </a:r>
            <a:r>
              <a:rPr lang="en-US" altLang="en-US" sz="1000" dirty="0" err="1"/>
              <a:t>harus</a:t>
            </a:r>
            <a:r>
              <a:rPr lang="en-US" altLang="en-US" sz="1000" dirty="0"/>
              <a:t> </a:t>
            </a:r>
            <a:r>
              <a:rPr lang="en-US" altLang="en-US" sz="1000" dirty="0" err="1"/>
              <a:t>digunakan</a:t>
            </a:r>
            <a:r>
              <a:rPr lang="en-US" altLang="en-US" sz="1000" dirty="0"/>
              <a:t> </a:t>
            </a:r>
            <a:r>
              <a:rPr lang="en-US" altLang="en-US" sz="1000" dirty="0" err="1"/>
              <a:t>untuk</a:t>
            </a:r>
            <a:r>
              <a:rPr lang="en-US" altLang="en-US" sz="1000" dirty="0"/>
              <a:t> </a:t>
            </a:r>
            <a:r>
              <a:rPr lang="en-US" altLang="en-US" sz="1000" dirty="0" err="1"/>
              <a:t>setiap</a:t>
            </a:r>
            <a:r>
              <a:rPr lang="en-US" altLang="en-US" sz="1000" dirty="0"/>
              <a:t> </a:t>
            </a:r>
            <a:r>
              <a:rPr lang="en-US" altLang="en-US" sz="1000" dirty="0" err="1"/>
              <a:t>titik</a:t>
            </a:r>
            <a:r>
              <a:rPr lang="en-US" altLang="en-US" sz="1000" dirty="0"/>
              <a:t> </a:t>
            </a:r>
            <a:r>
              <a:rPr lang="en-US" altLang="en-US" sz="1000" dirty="0" err="1"/>
              <a:t>masuk</a:t>
            </a:r>
            <a:r>
              <a:rPr lang="en-US" altLang="en-US" sz="1000" dirty="0"/>
              <a:t> CSS</a:t>
            </a:r>
            <a:endParaRPr lang="en-US" altLang="en-US" sz="1000" dirty="0">
              <a:solidFill>
                <a:srgbClr val="334155"/>
              </a:solidFill>
              <a:latin typeface="Inter var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B77793-2799-4C10-855B-CE7B026EF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56" y="3651752"/>
            <a:ext cx="3486760" cy="14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07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4C72CE-252B-4C25-9DBA-736F1CA0F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4148"/>
            <a:ext cx="9144000" cy="576064"/>
          </a:xfrm>
        </p:spPr>
        <p:txBody>
          <a:bodyPr/>
          <a:lstStyle/>
          <a:p>
            <a:r>
              <a:rPr lang="en-ID" dirty="0"/>
              <a:t>Customization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9C603-A218-4312-A04E-94B453D402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92810"/>
            <a:ext cx="9144000" cy="4527212"/>
          </a:xfrm>
        </p:spPr>
        <p:txBody>
          <a:bodyPr numCol="2" spcCol="360000" anchor="t"/>
          <a:lstStyle/>
          <a:p>
            <a:pPr algn="l"/>
            <a:r>
              <a:rPr lang="en-ID" sz="1050" b="1" dirty="0"/>
              <a:t>CSS @layer </a:t>
            </a:r>
            <a:r>
              <a:rPr lang="en-ID" sz="1050" b="1" dirty="0" err="1"/>
              <a:t>dan</a:t>
            </a:r>
            <a:r>
              <a:rPr lang="en-ID" sz="1050" b="1" dirty="0"/>
              <a:t> @apply</a:t>
            </a:r>
          </a:p>
          <a:p>
            <a:pPr algn="l"/>
            <a:endParaRPr lang="en-US" sz="1000" b="1" dirty="0"/>
          </a:p>
          <a:p>
            <a:pPr algn="just"/>
            <a:r>
              <a:rPr lang="en-ID" sz="1400" b="1" dirty="0"/>
              <a:t>@layer  </a:t>
            </a:r>
            <a:r>
              <a:rPr lang="en-ID" sz="1000" b="1" dirty="0" err="1"/>
              <a:t>merupakan</a:t>
            </a:r>
            <a:r>
              <a:rPr lang="en-ID" sz="1000" b="1" dirty="0"/>
              <a:t> </a:t>
            </a:r>
            <a:r>
              <a:rPr lang="en-ID" sz="1000" dirty="0" err="1"/>
              <a:t>arahan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memberi</a:t>
            </a:r>
            <a:r>
              <a:rPr lang="en-ID" sz="1000" dirty="0"/>
              <a:t> </a:t>
            </a:r>
            <a:r>
              <a:rPr lang="en-ID" sz="1000" dirty="0" err="1"/>
              <a:t>tahu</a:t>
            </a:r>
            <a:r>
              <a:rPr lang="en-ID" sz="1000" dirty="0"/>
              <a:t> Tailwind di </a:t>
            </a:r>
            <a:r>
              <a:rPr lang="en-ID" sz="1000" dirty="0" err="1"/>
              <a:t>bungket</a:t>
            </a:r>
            <a:r>
              <a:rPr lang="en-ID" sz="1000" dirty="0"/>
              <a:t> </a:t>
            </a:r>
          </a:p>
          <a:p>
            <a:pPr algn="just"/>
            <a:r>
              <a:rPr lang="en-ID" sz="1000" dirty="0"/>
              <a:t>mana </a:t>
            </a:r>
            <a:r>
              <a:rPr lang="en-ID" sz="1000" dirty="0" err="1"/>
              <a:t>kumpulan</a:t>
            </a:r>
            <a:r>
              <a:rPr lang="en-ID" sz="1000" dirty="0"/>
              <a:t> </a:t>
            </a:r>
            <a:r>
              <a:rPr lang="en-ID" sz="1000" dirty="0" err="1"/>
              <a:t>gaya</a:t>
            </a:r>
            <a:r>
              <a:rPr lang="en-ID" sz="1000" dirty="0"/>
              <a:t> </a:t>
            </a:r>
            <a:r>
              <a:rPr lang="en-ID" sz="1000" dirty="0" err="1"/>
              <a:t>khusus</a:t>
            </a:r>
            <a:r>
              <a:rPr lang="en-ID" sz="1000" dirty="0"/>
              <a:t> </a:t>
            </a:r>
            <a:r>
              <a:rPr lang="en-ID" sz="1000" dirty="0" err="1"/>
              <a:t>tersebut</a:t>
            </a:r>
            <a:r>
              <a:rPr lang="en-ID" sz="1000" dirty="0"/>
              <a:t> berada.</a:t>
            </a:r>
            <a:r>
              <a:rPr lang="en-ID" sz="1000" b="1" dirty="0">
                <a:sym typeface="Arial"/>
              </a:rPr>
              <a:t>3 layers Tailwind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000" dirty="0"/>
              <a:t>@</a:t>
            </a:r>
            <a:r>
              <a:rPr lang="fr-FR" sz="1000" dirty="0" err="1"/>
              <a:t>tailwind</a:t>
            </a:r>
            <a:r>
              <a:rPr lang="fr-FR" sz="1000" dirty="0"/>
              <a:t> base; </a:t>
            </a:r>
            <a:r>
              <a:rPr lang="fr-FR" sz="1000" dirty="0" err="1"/>
              <a:t>mengatur</a:t>
            </a:r>
            <a:r>
              <a:rPr lang="fr-FR" sz="1000" dirty="0"/>
              <a:t> dan </a:t>
            </a:r>
            <a:r>
              <a:rPr lang="en-ID" sz="1000" dirty="0" err="1">
                <a:sym typeface="Arial"/>
              </a:rPr>
              <a:t>mereset</a:t>
            </a:r>
            <a:r>
              <a:rPr lang="en-ID" sz="1000" dirty="0">
                <a:sym typeface="Arial"/>
              </a:rPr>
              <a:t> style default browser</a:t>
            </a:r>
            <a:endParaRPr lang="fr-FR" sz="1000" dirty="0"/>
          </a:p>
          <a:p>
            <a:pPr marL="171450" lvl="0" indent="-171450" algn="just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1000" dirty="0"/>
              <a:t>@</a:t>
            </a:r>
            <a:r>
              <a:rPr lang="fr-FR" sz="1000" dirty="0" err="1"/>
              <a:t>tailwind</a:t>
            </a:r>
            <a:r>
              <a:rPr lang="fr-FR" sz="1000" dirty="0"/>
              <a:t> components; </a:t>
            </a:r>
            <a:r>
              <a:rPr lang="en" sz="1000" dirty="0">
                <a:ea typeface="Arial"/>
                <a:cs typeface="Arial"/>
                <a:sym typeface="Arial"/>
              </a:rPr>
              <a:t>membuat class-based style (seperti container, button, dan lainnya) </a:t>
            </a:r>
          </a:p>
          <a:p>
            <a:pPr marL="171450" lvl="0" indent="-171450" algn="just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1000" dirty="0"/>
              <a:t>@</a:t>
            </a:r>
            <a:r>
              <a:rPr lang="fr-FR" sz="1000" dirty="0" err="1"/>
              <a:t>tailwind</a:t>
            </a:r>
            <a:r>
              <a:rPr lang="fr-FR" sz="1000" dirty="0"/>
              <a:t> utilities; </a:t>
            </a:r>
            <a:r>
              <a:rPr lang="en-ID" sz="1000" dirty="0" err="1"/>
              <a:t>tempat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menambahkan</a:t>
            </a:r>
            <a:r>
              <a:rPr lang="en-ID" sz="1000" dirty="0"/>
              <a:t> class </a:t>
            </a:r>
            <a:r>
              <a:rPr lang="en-ID" sz="1000" dirty="0" err="1"/>
              <a:t>khusus</a:t>
            </a:r>
            <a:r>
              <a:rPr lang="en-ID" sz="1000" dirty="0"/>
              <a:t> </a:t>
            </a:r>
            <a:r>
              <a:rPr lang="en-ID" sz="1000" dirty="0" err="1"/>
              <a:t>berbasis</a:t>
            </a:r>
            <a:r>
              <a:rPr lang="en-ID" sz="1000" dirty="0"/>
              <a:t> </a:t>
            </a:r>
            <a:r>
              <a:rPr lang="en-ID" sz="1000" dirty="0" err="1"/>
              <a:t>utilitas</a:t>
            </a:r>
            <a:r>
              <a:rPr lang="en-ID" sz="1000" dirty="0"/>
              <a:t>, </a:t>
            </a:r>
            <a:r>
              <a:rPr lang="en-ID" sz="1000" dirty="0" err="1"/>
              <a:t>seperti</a:t>
            </a:r>
            <a:r>
              <a:rPr lang="en-ID" sz="1000" dirty="0"/>
              <a:t> </a:t>
            </a:r>
            <a:r>
              <a:rPr lang="en-US" sz="1000" dirty="0"/>
              <a:t>hover states, responsive breakpoints, dark mode, </a:t>
            </a:r>
            <a:r>
              <a:rPr lang="en-US" sz="1000" dirty="0" err="1"/>
              <a:t>dll</a:t>
            </a:r>
            <a:r>
              <a:rPr lang="en-US" sz="1000" dirty="0"/>
              <a:t>.</a:t>
            </a:r>
            <a:endParaRPr lang="en-ID" sz="1000" dirty="0"/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ID" sz="1000" dirty="0"/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ID" sz="1400" b="1" dirty="0"/>
              <a:t>@apply </a:t>
            </a:r>
            <a:r>
              <a:rPr lang="en-ID" sz="1000" dirty="0" err="1"/>
              <a:t>digunakan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memasukkan</a:t>
            </a:r>
            <a:r>
              <a:rPr lang="en-ID" sz="1000" dirty="0"/>
              <a:t> </a:t>
            </a:r>
            <a:r>
              <a:rPr lang="en-ID" sz="1000" dirty="0" err="1"/>
              <a:t>dan</a:t>
            </a:r>
            <a:r>
              <a:rPr lang="en-ID" sz="1000" dirty="0"/>
              <a:t> </a:t>
            </a:r>
            <a:r>
              <a:rPr lang="en-ID" sz="1000" dirty="0" err="1"/>
              <a:t>menerapkan</a:t>
            </a:r>
            <a:r>
              <a:rPr lang="en-ID" sz="1000" dirty="0"/>
              <a:t> </a:t>
            </a:r>
            <a:r>
              <a:rPr lang="en-ID" sz="1000" dirty="0" err="1"/>
              <a:t>kelas</a:t>
            </a:r>
            <a:r>
              <a:rPr lang="en-ID" sz="1000" dirty="0"/>
              <a:t> </a:t>
            </a:r>
            <a:r>
              <a:rPr lang="en-ID" sz="1000" dirty="0" err="1"/>
              <a:t>utilitas</a:t>
            </a:r>
            <a:r>
              <a:rPr lang="en-ID" sz="1000" dirty="0"/>
              <a:t> yang </a:t>
            </a:r>
            <a:r>
              <a:rPr lang="en-ID" sz="1000" dirty="0" err="1"/>
              <a:t>ada</a:t>
            </a:r>
            <a:r>
              <a:rPr lang="en-ID" sz="1000" dirty="0"/>
              <a:t> </a:t>
            </a:r>
            <a:r>
              <a:rPr lang="en-ID" sz="1000" dirty="0" err="1"/>
              <a:t>ke</a:t>
            </a:r>
            <a:r>
              <a:rPr lang="en-ID" sz="1000" dirty="0"/>
              <a:t> </a:t>
            </a:r>
            <a:r>
              <a:rPr lang="en-ID" sz="1000" dirty="0" err="1"/>
              <a:t>dalam</a:t>
            </a:r>
            <a:r>
              <a:rPr lang="en-ID" sz="1000" dirty="0"/>
              <a:t> CSS </a:t>
            </a:r>
            <a:r>
              <a:rPr lang="en-ID" sz="1000" dirty="0" err="1"/>
              <a:t>khusus</a:t>
            </a:r>
            <a:endParaRPr lang="en-US" sz="1000" dirty="0"/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ID" sz="1000" dirty="0"/>
          </a:p>
          <a:p>
            <a:pPr algn="l"/>
            <a:endParaRPr lang="en-US" sz="1000" dirty="0"/>
          </a:p>
          <a:p>
            <a:pPr algn="l"/>
            <a:endParaRPr lang="en-ID" sz="1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3D5018-40ED-48FA-BFFA-383A58776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17145-2A98-41CE-A6FE-A069AB18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1" y="2194276"/>
            <a:ext cx="2232248" cy="2891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B7C71F-DA86-4067-8CE8-290966E70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245" y="1982962"/>
            <a:ext cx="2739380" cy="2480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EC2D1-30FF-4339-9AB6-6DFEF1DA6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035" y="2197143"/>
            <a:ext cx="2384154" cy="2052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44F8D6-EF7E-4697-8A81-E553A4A642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82" b="14315"/>
          <a:stretch/>
        </p:blipFill>
        <p:spPr>
          <a:xfrm>
            <a:off x="3091035" y="4249729"/>
            <a:ext cx="2384154" cy="800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8879B8-FFDE-404A-A8A4-8BC54A7F16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245" y="4463910"/>
            <a:ext cx="2739380" cy="62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5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4090C7-592C-484A-B2AB-2BCF50EF8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Customization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7DFF5-4FBC-409C-8A06-B701B8C758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552" y="843558"/>
            <a:ext cx="7992888" cy="4176464"/>
          </a:xfrm>
        </p:spPr>
        <p:txBody>
          <a:bodyPr anchor="t"/>
          <a:lstStyle/>
          <a:p>
            <a:pPr algn="l"/>
            <a:r>
              <a:rPr lang="en-ID" sz="1600" b="1" dirty="0"/>
              <a:t>Arbitrary Values</a:t>
            </a:r>
          </a:p>
          <a:p>
            <a:pPr algn="l"/>
            <a:endParaRPr lang="en-ID" dirty="0"/>
          </a:p>
          <a:p>
            <a:pPr algn="l"/>
            <a:r>
              <a:rPr lang="en-ID" dirty="0"/>
              <a:t>Arbitrary Values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khusus</a:t>
            </a:r>
            <a:r>
              <a:rPr lang="en-US" altLang="en-US" dirty="0"/>
              <a:t> yang </a:t>
            </a:r>
            <a:r>
              <a:rPr lang="en-US" altLang="en-US" dirty="0" err="1"/>
              <a:t>ingin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Tailwind CSS. </a:t>
            </a:r>
            <a:r>
              <a:rPr lang="en-US" altLang="en-US" dirty="0" err="1"/>
              <a:t>Memasukkan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khusus</a:t>
            </a:r>
            <a:r>
              <a:rPr lang="en-US" altLang="en-US" dirty="0"/>
              <a:t> </a:t>
            </a:r>
            <a:r>
              <a:rPr lang="en-US" altLang="en-US" dirty="0" err="1"/>
              <a:t>langsung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utilitas</a:t>
            </a:r>
            <a:r>
              <a:rPr lang="en-US" altLang="en-US" dirty="0"/>
              <a:t> class. Tailwind CSS </a:t>
            </a:r>
            <a:r>
              <a:rPr lang="en-US" altLang="en-US" dirty="0" err="1"/>
              <a:t>menyediakan</a:t>
            </a:r>
            <a:r>
              <a:rPr lang="en-US" altLang="en-US" dirty="0"/>
              <a:t> </a:t>
            </a:r>
            <a:r>
              <a:rPr lang="en-US" altLang="en-US" dirty="0" err="1"/>
              <a:t>sintaks</a:t>
            </a:r>
            <a:r>
              <a:rPr lang="en-US" altLang="en-US" dirty="0"/>
              <a:t> yang </a:t>
            </a:r>
            <a:r>
              <a:rPr lang="en-US" altLang="en-US" dirty="0" err="1"/>
              <a:t>mudah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khusus</a:t>
            </a:r>
            <a:r>
              <a:rPr lang="en-US" altLang="en-US" dirty="0"/>
              <a:t>, </a:t>
            </a:r>
            <a:r>
              <a:rPr lang="en-US" altLang="en-US" dirty="0" err="1"/>
              <a:t>sintaks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khusus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 [value] . </a:t>
            </a:r>
          </a:p>
          <a:p>
            <a:pPr algn="l"/>
            <a:endParaRPr lang="en-US" altLang="en-US" dirty="0"/>
          </a:p>
          <a:p>
            <a:pPr algn="l"/>
            <a:endParaRPr lang="en-US" altLang="en-US" dirty="0"/>
          </a:p>
          <a:p>
            <a:pPr algn="l"/>
            <a:endParaRPr lang="en-US" altLang="en-US" dirty="0"/>
          </a:p>
          <a:p>
            <a:pPr algn="l"/>
            <a:endParaRPr lang="en-US" altLang="en-US" dirty="0"/>
          </a:p>
          <a:p>
            <a:pPr algn="l"/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1A435-F002-42F0-8CCD-4701D8AA8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139702"/>
            <a:ext cx="5591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0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2FA841-E6A4-46BF-A9A1-99499A8C9C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Tailwind Plugin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D31A9-1FA0-4211-AE2A-F06C3309AD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76464"/>
          </a:xfrm>
        </p:spPr>
        <p:txBody>
          <a:bodyPr anchor="t"/>
          <a:lstStyle/>
          <a:p>
            <a:pPr algn="l"/>
            <a:r>
              <a:rPr lang="en-ID" sz="1400" b="1" dirty="0"/>
              <a:t>@</a:t>
            </a:r>
            <a:r>
              <a:rPr lang="en-ID" sz="1400" b="1" dirty="0" err="1"/>
              <a:t>tailwindcss</a:t>
            </a:r>
            <a:r>
              <a:rPr lang="en-ID" sz="1400" b="1" dirty="0"/>
              <a:t>/typography</a:t>
            </a: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/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/>
              <a:t>Plugin </a:t>
            </a:r>
            <a:r>
              <a:rPr lang="en-US" altLang="en-US" sz="1000" dirty="0" err="1"/>
              <a:t>Tipografi</a:t>
            </a:r>
            <a:r>
              <a:rPr lang="en-US" altLang="en-US" sz="1000" dirty="0"/>
              <a:t> CSS Tailwind </a:t>
            </a:r>
            <a:r>
              <a:rPr lang="en-US" altLang="en-US" sz="1000" dirty="0" err="1"/>
              <a:t>resmi</a:t>
            </a:r>
            <a:r>
              <a:rPr lang="en-US" altLang="en-US" sz="1000" dirty="0"/>
              <a:t> </a:t>
            </a:r>
            <a:r>
              <a:rPr lang="en-US" altLang="en-US" sz="1000" dirty="0" err="1"/>
              <a:t>menyediakan</a:t>
            </a:r>
            <a:r>
              <a:rPr lang="en-US" altLang="en-US" sz="1000" dirty="0"/>
              <a:t> </a:t>
            </a:r>
            <a:r>
              <a:rPr lang="en-US" altLang="en-US" sz="1000" dirty="0" err="1"/>
              <a:t>serangkaian</a:t>
            </a:r>
            <a:r>
              <a:rPr lang="en-US" altLang="en-US" sz="1000" dirty="0"/>
              <a:t> </a:t>
            </a:r>
            <a:r>
              <a:rPr lang="en-US" altLang="en-US" sz="1000" b="1" u="sng" dirty="0"/>
              <a:t>’prose’</a:t>
            </a:r>
            <a:r>
              <a:rPr lang="en-US" altLang="en-US" sz="1000" dirty="0"/>
              <a:t> class yang </a:t>
            </a:r>
            <a:r>
              <a:rPr lang="en-US" altLang="en-US" sz="1000" dirty="0" err="1"/>
              <a:t>dapat</a:t>
            </a:r>
            <a:r>
              <a:rPr lang="en-US" altLang="en-US" sz="1000" dirty="0"/>
              <a:t> </a:t>
            </a:r>
            <a:r>
              <a:rPr lang="en-US" altLang="en-US" sz="1000" dirty="0" err="1"/>
              <a:t>digunakan</a:t>
            </a:r>
            <a:r>
              <a:rPr lang="en-US" altLang="en-US" sz="1000" dirty="0"/>
              <a:t> </a:t>
            </a:r>
            <a:r>
              <a:rPr lang="en-US" altLang="en-US" sz="1000" dirty="0" err="1"/>
              <a:t>untuk</a:t>
            </a:r>
            <a:r>
              <a:rPr lang="en-US" altLang="en-US" sz="1000" dirty="0"/>
              <a:t> </a:t>
            </a:r>
            <a:r>
              <a:rPr lang="en-US" altLang="en-US" sz="1000" dirty="0" err="1"/>
              <a:t>menambahkan</a:t>
            </a:r>
            <a:r>
              <a:rPr lang="en-US" altLang="en-US" sz="1000" dirty="0"/>
              <a:t> default </a:t>
            </a:r>
            <a:r>
              <a:rPr lang="en-US" altLang="en-US" sz="1000" dirty="0" err="1"/>
              <a:t>tipografi</a:t>
            </a:r>
            <a:r>
              <a:rPr lang="en-US" altLang="en-US" sz="1000" dirty="0"/>
              <a:t> yang </a:t>
            </a:r>
            <a:r>
              <a:rPr lang="en-US" altLang="en-US" sz="1000" dirty="0" err="1"/>
              <a:t>bagus</a:t>
            </a:r>
            <a:r>
              <a:rPr lang="en-US" altLang="en-US" sz="1000" dirty="0"/>
              <a:t> </a:t>
            </a:r>
            <a:r>
              <a:rPr lang="en-US" altLang="en-US" sz="1000" dirty="0" err="1"/>
              <a:t>ke</a:t>
            </a:r>
            <a:r>
              <a:rPr lang="en-US" altLang="en-US" sz="1000" dirty="0"/>
              <a:t> HTML</a:t>
            </a:r>
            <a:endParaRPr lang="en-ID" sz="1000" dirty="0"/>
          </a:p>
          <a:p>
            <a:pPr algn="l"/>
            <a:endParaRPr lang="en-US" sz="1000" dirty="0"/>
          </a:p>
          <a:p>
            <a:pPr algn="l"/>
            <a:r>
              <a:rPr lang="en-US" sz="1000" dirty="0" err="1"/>
              <a:t>Instalasi</a:t>
            </a:r>
            <a:r>
              <a:rPr lang="en-US" sz="1000" dirty="0"/>
              <a:t> :</a:t>
            </a:r>
          </a:p>
          <a:p>
            <a:pPr algn="l"/>
            <a:endParaRPr lang="en-ID" sz="1000" dirty="0"/>
          </a:p>
          <a:p>
            <a:pPr algn="l"/>
            <a:endParaRPr lang="en-ID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BDBD3-A01E-45D5-A63E-A5B4B0AFF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96226"/>
            <a:ext cx="3324225" cy="600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B7F008-6407-4057-9CB9-751033906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2325601"/>
            <a:ext cx="3318532" cy="2478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825C39-B6A1-4EEC-91E3-F646BF69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247" y="3246760"/>
            <a:ext cx="3455332" cy="1557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E761AE-95A2-4E72-94F4-4D8E89462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248" y="2315919"/>
            <a:ext cx="3455331" cy="8588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6CCE40-3A74-4499-958B-ECC2FB8C646B}"/>
              </a:ext>
            </a:extLst>
          </p:cNvPr>
          <p:cNvSpPr/>
          <p:nvPr/>
        </p:nvSpPr>
        <p:spPr>
          <a:xfrm>
            <a:off x="4605874" y="1879494"/>
            <a:ext cx="1800200" cy="47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Contoh</a:t>
            </a:r>
            <a:r>
              <a:rPr lang="en-US" sz="1000" dirty="0">
                <a:solidFill>
                  <a:schemeClr val="bg1"/>
                </a:solidFill>
              </a:rPr>
              <a:t> :</a:t>
            </a:r>
            <a:endParaRPr lang="en-ID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5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1737B2-D9EA-4D83-B896-B624492445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Build for production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B306-6B0C-4CF9-8C4C-9F346D7FE3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Tailwind CSS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sangat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berfokus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kinerja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bertujuan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menghasilkan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file CSS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sekecil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mungkin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hanya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membuat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CSS </a:t>
            </a:r>
          </a:p>
          <a:p>
            <a:pPr algn="just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yang 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proyek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pembuatan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produksi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sekecil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mungkin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sebaiknya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perkecil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CSS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alat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seperti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cssnano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 ,</a:t>
            </a:r>
          </a:p>
          <a:p>
            <a:pPr algn="just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kompresi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CSS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Brotli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Jika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Tailwind CLI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memperkecil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CSS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menambahkan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 --minify:</a:t>
            </a: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Jika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telah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menginstal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Tailwind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sebagai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plugin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PostCSS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tambahkan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cssnano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akhir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daftar plugin</a:t>
            </a: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3F87D-D4C7-43E2-B191-9175FF05A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26760"/>
            <a:ext cx="3648075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DACD3-6BBB-445D-B583-C0CA91783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912424"/>
            <a:ext cx="5506369" cy="209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1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015BA3-0838-4180-9003-7CBFDC1A1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8BCF5-3395-42D7-952B-215F6B055D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(JavaScript)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2025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27584" y="483518"/>
            <a:ext cx="5436096" cy="473576"/>
          </a:xfrm>
        </p:spPr>
        <p:txBody>
          <a:bodyPr/>
          <a:lstStyle/>
          <a:p>
            <a:r>
              <a:rPr lang="en-US" dirty="0"/>
              <a:t>JavaScript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47664" y="783729"/>
            <a:ext cx="7272808" cy="983754"/>
          </a:xfrm>
        </p:spPr>
        <p:txBody>
          <a:bodyPr/>
          <a:lstStyle/>
          <a:p>
            <a:r>
              <a:rPr lang="en-ID" dirty="0"/>
              <a:t>JavaScript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 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website agar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dinamis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interaktif</a:t>
            </a:r>
            <a:r>
              <a:rPr lang="en-ID" dirty="0"/>
              <a:t>. </a:t>
            </a:r>
            <a:endParaRPr lang="en-US" altLang="ko-KR" dirty="0"/>
          </a:p>
        </p:txBody>
      </p:sp>
      <p:sp>
        <p:nvSpPr>
          <p:cNvPr id="10" name="Freeform 9"/>
          <p:cNvSpPr/>
          <p:nvPr/>
        </p:nvSpPr>
        <p:spPr>
          <a:xfrm>
            <a:off x="1982046" y="2242753"/>
            <a:ext cx="811140" cy="6546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FF14821-0DE4-4F6E-96E8-7F686C36F87A}"/>
              </a:ext>
            </a:extLst>
          </p:cNvPr>
          <p:cNvSpPr txBox="1">
            <a:spLocks/>
          </p:cNvSpPr>
          <p:nvPr/>
        </p:nvSpPr>
        <p:spPr>
          <a:xfrm>
            <a:off x="3650516" y="2018054"/>
            <a:ext cx="5400600" cy="175870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JavaScript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fungsionalitas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web. </a:t>
            </a:r>
            <a:r>
              <a:rPr lang="en-ID" dirty="0" err="1"/>
              <a:t>Bahkan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JavaScript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, tools,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bahkan</a:t>
            </a:r>
            <a:r>
              <a:rPr lang="en-ID" dirty="0"/>
              <a:t> game </a:t>
            </a:r>
            <a:r>
              <a:rPr lang="en-ID" dirty="0" err="1"/>
              <a:t>pada</a:t>
            </a:r>
            <a:r>
              <a:rPr lang="en-ID" dirty="0"/>
              <a:t> web.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59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7" y="771550"/>
            <a:ext cx="4176463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err="1">
                <a:solidFill>
                  <a:schemeClr val="bg1"/>
                </a:solidFill>
                <a:cs typeface="Arial" pitchFamily="34" charset="0"/>
              </a:rPr>
              <a:t>Materi</a:t>
            </a:r>
            <a:endParaRPr 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48006" y="1894921"/>
            <a:ext cx="547730" cy="52322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575998" y="2986969"/>
            <a:ext cx="547730" cy="472544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43926" y="1859092"/>
            <a:ext cx="586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CSS Tailwind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67744" y="2546141"/>
            <a:ext cx="6108219" cy="964048"/>
            <a:chOff x="2925473" y="4588888"/>
            <a:chExt cx="1959201" cy="964048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5473" y="5029716"/>
              <a:ext cx="18758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JS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9CE3FB-51C0-4809-A291-816282C7C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Where to write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5284F-2073-45C8-88B6-A3ECE655C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04" y="699542"/>
            <a:ext cx="9036496" cy="4443958"/>
          </a:xfrm>
        </p:spPr>
        <p:txBody>
          <a:bodyPr anchor="t"/>
          <a:lstStyle/>
          <a:p>
            <a:pPr algn="just"/>
            <a:r>
              <a:rPr lang="en-ID" sz="1000" dirty="0"/>
              <a:t>Cara </a:t>
            </a:r>
            <a:r>
              <a:rPr lang="en-ID" sz="1000" dirty="0" err="1"/>
              <a:t>Menuliskan</a:t>
            </a:r>
            <a:r>
              <a:rPr lang="en-ID" sz="1000" dirty="0"/>
              <a:t> </a:t>
            </a:r>
            <a:r>
              <a:rPr lang="en-ID" sz="1000" dirty="0" err="1"/>
              <a:t>Kode</a:t>
            </a:r>
            <a:r>
              <a:rPr lang="en-ID" sz="1000" dirty="0"/>
              <a:t> JavaScript </a:t>
            </a:r>
            <a:r>
              <a:rPr lang="en-ID" sz="1000" dirty="0" err="1"/>
              <a:t>Ke</a:t>
            </a:r>
            <a:r>
              <a:rPr lang="en-ID" sz="1000" dirty="0"/>
              <a:t> </a:t>
            </a:r>
            <a:r>
              <a:rPr lang="en-ID" sz="1000" dirty="0" err="1"/>
              <a:t>Dalam</a:t>
            </a:r>
            <a:r>
              <a:rPr lang="en-ID" sz="1000" dirty="0"/>
              <a:t> HTML.:</a:t>
            </a:r>
          </a:p>
          <a:p>
            <a:pPr algn="just"/>
            <a:r>
              <a:rPr lang="en-ID" sz="1000" dirty="0"/>
              <a:t>JavaScript </a:t>
            </a:r>
            <a:r>
              <a:rPr lang="en-ID" sz="1000" dirty="0" err="1"/>
              <a:t>adalah</a:t>
            </a:r>
            <a:r>
              <a:rPr lang="en-ID" sz="1000" dirty="0"/>
              <a:t> </a:t>
            </a:r>
            <a:r>
              <a:rPr lang="en-ID" sz="1000" dirty="0" err="1"/>
              <a:t>jenis</a:t>
            </a:r>
            <a:r>
              <a:rPr lang="en-ID" sz="1000" dirty="0"/>
              <a:t> </a:t>
            </a:r>
            <a:r>
              <a:rPr lang="en-ID" sz="1000" dirty="0" err="1"/>
              <a:t>bahasa</a:t>
            </a:r>
            <a:r>
              <a:rPr lang="en-ID" sz="1000" dirty="0"/>
              <a:t> script yang di </a:t>
            </a:r>
            <a:r>
              <a:rPr lang="en-ID" sz="1000" dirty="0" err="1"/>
              <a:t>sisipkan</a:t>
            </a:r>
            <a:r>
              <a:rPr lang="en-ID" sz="1000" dirty="0"/>
              <a:t> </a:t>
            </a:r>
            <a:r>
              <a:rPr lang="en-ID" sz="1000" dirty="0" err="1"/>
              <a:t>kedalam</a:t>
            </a:r>
            <a:r>
              <a:rPr lang="en-ID" sz="1000" dirty="0"/>
              <a:t> file HTML, </a:t>
            </a:r>
            <a:r>
              <a:rPr lang="en-ID" sz="1000" dirty="0" err="1"/>
              <a:t>ada</a:t>
            </a:r>
            <a:r>
              <a:rPr lang="en-ID" sz="1000" dirty="0"/>
              <a:t> </a:t>
            </a:r>
            <a:r>
              <a:rPr lang="en-ID" sz="1000" dirty="0" err="1"/>
              <a:t>beberapa</a:t>
            </a:r>
            <a:r>
              <a:rPr lang="en-ID" sz="1000" dirty="0"/>
              <a:t> </a:t>
            </a:r>
            <a:r>
              <a:rPr lang="en-ID" sz="1000" dirty="0" err="1"/>
              <a:t>cara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memasukkan</a:t>
            </a:r>
            <a:r>
              <a:rPr lang="en-ID" sz="1000" dirty="0"/>
              <a:t> </a:t>
            </a:r>
            <a:r>
              <a:rPr lang="en-ID" sz="1000" dirty="0" err="1"/>
              <a:t>kode</a:t>
            </a:r>
            <a:r>
              <a:rPr lang="en-ID" sz="1000" dirty="0"/>
              <a:t> </a:t>
            </a:r>
            <a:r>
              <a:rPr lang="en-ID" sz="1000" dirty="0" err="1"/>
              <a:t>JavaScrip</a:t>
            </a:r>
            <a:r>
              <a:rPr lang="en-ID" sz="1000" dirty="0"/>
              <a:t> </a:t>
            </a:r>
            <a:r>
              <a:rPr lang="en-ID" sz="1000" dirty="0" err="1"/>
              <a:t>ke</a:t>
            </a:r>
            <a:r>
              <a:rPr lang="en-ID" sz="1000" dirty="0"/>
              <a:t> </a:t>
            </a:r>
            <a:r>
              <a:rPr lang="en-ID" sz="1000" dirty="0" err="1"/>
              <a:t>dalam</a:t>
            </a:r>
            <a:r>
              <a:rPr lang="en-ID" sz="1000" dirty="0"/>
              <a:t> HTML: </a:t>
            </a:r>
          </a:p>
          <a:p>
            <a:pPr algn="just"/>
            <a:endParaRPr lang="en-ID" sz="1000" dirty="0"/>
          </a:p>
          <a:p>
            <a:pPr algn="just"/>
            <a:endParaRPr lang="en-ID" sz="1000" dirty="0"/>
          </a:p>
          <a:p>
            <a:pPr algn="just"/>
            <a:endParaRPr lang="en-US" sz="1000" dirty="0"/>
          </a:p>
          <a:p>
            <a:pPr algn="just"/>
            <a:endParaRPr lang="en-ID" sz="1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6A4F43-AD10-45BA-BF48-67D7786F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34645"/>
              </p:ext>
            </p:extLst>
          </p:nvPr>
        </p:nvGraphicFramePr>
        <p:xfrm>
          <a:off x="107504" y="1255144"/>
          <a:ext cx="8928993" cy="376487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76331">
                  <a:extLst>
                    <a:ext uri="{9D8B030D-6E8A-4147-A177-3AD203B41FA5}">
                      <a16:colId xmlns:a16="http://schemas.microsoft.com/office/drawing/2014/main" val="273114336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88457445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906837697"/>
                    </a:ext>
                  </a:extLst>
                </a:gridCol>
              </a:tblGrid>
              <a:tr h="334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000" dirty="0">
                          <a:solidFill>
                            <a:schemeClr val="bg1"/>
                          </a:solidFill>
                        </a:rPr>
                        <a:t>Internal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000" dirty="0">
                          <a:solidFill>
                            <a:schemeClr val="bg1"/>
                          </a:solidFill>
                        </a:rPr>
                        <a:t>External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000" dirty="0">
                          <a:solidFill>
                            <a:schemeClr val="bg1"/>
                          </a:solidFill>
                        </a:rPr>
                        <a:t>Inline 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478961"/>
                  </a:ext>
                </a:extLst>
              </a:tr>
              <a:tr h="3430085">
                <a:tc>
                  <a:txBody>
                    <a:bodyPr/>
                    <a:lstStyle/>
                    <a:p>
                      <a:pPr lvl="0" algn="l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Menulis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kode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JavaScript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secara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langsung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di HTML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menggunakan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tag &lt;script&gt;&lt;/script&gt; </a:t>
                      </a:r>
                    </a:p>
                    <a:p>
                      <a:pPr lvl="0" algn="l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lvl="0" algn="l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Kode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JavaScript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bisa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ditambahkan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di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bagian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  <a:p>
                      <a:pPr marL="171450" lvl="0" indent="-171450" algn="l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di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antara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tag &lt;head&gt;</a:t>
                      </a:r>
                    </a:p>
                    <a:p>
                      <a:pPr marL="0" lvl="0" indent="0" algn="l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Atau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  <a:p>
                      <a:pPr marL="0" lvl="0" indent="0" algn="l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marL="171450" lvl="0" indent="-171450" algn="l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di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antara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tag &lt;body&gt;,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biasanya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diletakkkan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di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sebelum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penutup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tag body</a:t>
                      </a:r>
                    </a:p>
                    <a:p>
                      <a:pPr algn="l"/>
                      <a:endParaRPr lang="en-ID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Menginputkan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kode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 JavaScript 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ke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dalam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 HTML,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dengan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File HTML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terpisah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dengan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File </a:t>
                      </a:r>
                    </a:p>
                    <a:p>
                      <a:pPr algn="l"/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JavaScript,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tetapi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tetap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bisa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diakses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dari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File</a:t>
                      </a:r>
                    </a:p>
                    <a:p>
                      <a:pPr algn="l"/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HTML. File JavaScript External di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simpan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dalam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bentuk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ekstensi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 .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js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Misalkan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 file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javascript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: js_external.js</a:t>
                      </a:r>
                    </a:p>
                    <a:p>
                      <a:pPr algn="l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Jika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didalam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 folder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maka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namaFolder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/js_external.js</a:t>
                      </a:r>
                    </a:p>
                    <a:p>
                      <a:pPr algn="l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Untuk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cara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ketiga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adalah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menjalankan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JavaScript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memasukan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langsung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kode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 JavaScript 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ke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 sz="1000" dirty="0" err="1">
                          <a:solidFill>
                            <a:schemeClr val="bg1"/>
                          </a:solidFill>
                        </a:rPr>
                        <a:t>dalam</a:t>
                      </a:r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l"/>
                      <a:r>
                        <a:rPr lang="en-US" altLang="en-US" sz="1000" dirty="0">
                          <a:solidFill>
                            <a:schemeClr val="bg1"/>
                          </a:solidFill>
                        </a:rPr>
                        <a:t>tag HTML.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ID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82357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EAAB8A2-7AB7-4230-ADF4-8A1D35BAE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" r="5206"/>
          <a:stretch/>
        </p:blipFill>
        <p:spPr>
          <a:xfrm>
            <a:off x="64195" y="4300986"/>
            <a:ext cx="2898373" cy="780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9352B6-B39D-4E7B-9994-EF1C6BE9B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055"/>
          <a:stretch/>
        </p:blipFill>
        <p:spPr>
          <a:xfrm>
            <a:off x="114399" y="2514391"/>
            <a:ext cx="2898374" cy="10614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9F7FAA-4D95-4C53-AC4F-D1387FC98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089" y="2614822"/>
            <a:ext cx="2979326" cy="12735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24BA28-2D26-4C49-AB34-A721DBA6A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544" y="2164915"/>
            <a:ext cx="2950763" cy="15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30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9F5712-FC75-46CE-ABF2-136A9A2DAB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Variable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37CF3-DEB7-455E-ABCB-4FFABE7CBB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496" y="699542"/>
            <a:ext cx="8928992" cy="4320480"/>
          </a:xfrm>
        </p:spPr>
        <p:txBody>
          <a:bodyPr anchor="t"/>
          <a:lstStyle/>
          <a:p>
            <a:pPr algn="l"/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nama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mewakili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/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Cara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membuat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umum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kata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kunci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lalu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diikuti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nama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nilainya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l"/>
            <a:endParaRPr lang="en-US" alt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alt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Selain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kata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kunci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membuat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dilakukan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kata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kunci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 let, cons 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tanpa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awalan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apapun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Var,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menjalankan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nama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variable yang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sama</a:t>
            </a: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Let,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terjadi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eror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jika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memiliki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nama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variable yang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sama</a:t>
            </a: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Cons, </a:t>
            </a:r>
            <a:r>
              <a:rPr lang="en-ID" sz="1100" dirty="0" err="1"/>
              <a:t>Apabila</a:t>
            </a:r>
            <a:r>
              <a:rPr lang="en-ID" sz="1100" dirty="0"/>
              <a:t> </a:t>
            </a:r>
            <a:r>
              <a:rPr lang="en-ID" sz="1100" dirty="0" err="1"/>
              <a:t>var</a:t>
            </a:r>
            <a:r>
              <a:rPr lang="en-ID" sz="1100" dirty="0"/>
              <a:t> </a:t>
            </a:r>
            <a:r>
              <a:rPr lang="en-ID" sz="1100" dirty="0" err="1"/>
              <a:t>dan</a:t>
            </a:r>
            <a:r>
              <a:rPr lang="en-ID" sz="1100" dirty="0"/>
              <a:t> let </a:t>
            </a:r>
            <a:r>
              <a:rPr lang="en-ID" sz="1100" dirty="0" err="1"/>
              <a:t>dapat</a:t>
            </a:r>
            <a:r>
              <a:rPr lang="en-ID" sz="1100" dirty="0"/>
              <a:t> </a:t>
            </a:r>
            <a:r>
              <a:rPr lang="en-ID" sz="1100" dirty="0" err="1"/>
              <a:t>melakukan</a:t>
            </a:r>
            <a:r>
              <a:rPr lang="en-ID" sz="1100" dirty="0"/>
              <a:t> </a:t>
            </a:r>
            <a:r>
              <a:rPr lang="en-ID" sz="1100" dirty="0" err="1"/>
              <a:t>perubahan</a:t>
            </a:r>
            <a:r>
              <a:rPr lang="en-ID" sz="1100" dirty="0"/>
              <a:t> </a:t>
            </a:r>
            <a:r>
              <a:rPr lang="en-ID" sz="1100" dirty="0" err="1"/>
              <a:t>isi</a:t>
            </a:r>
            <a:r>
              <a:rPr lang="en-ID" sz="1100" dirty="0"/>
              <a:t> </a:t>
            </a:r>
            <a:r>
              <a:rPr lang="en-ID" sz="1100" dirty="0" err="1"/>
              <a:t>suatu</a:t>
            </a:r>
            <a:r>
              <a:rPr lang="en-ID" sz="1100" dirty="0"/>
              <a:t> variable </a:t>
            </a:r>
            <a:r>
              <a:rPr lang="en-ID" sz="1100" dirty="0" err="1"/>
              <a:t>maka</a:t>
            </a:r>
            <a:r>
              <a:rPr lang="en-ID" sz="1100" dirty="0"/>
              <a:t> </a:t>
            </a:r>
            <a:r>
              <a:rPr lang="en-ID" sz="1100" dirty="0" err="1"/>
              <a:t>const</a:t>
            </a:r>
            <a:r>
              <a:rPr lang="en-ID" sz="1100" dirty="0"/>
              <a:t> </a:t>
            </a:r>
            <a:r>
              <a:rPr lang="en-ID" sz="1100" dirty="0" err="1"/>
              <a:t>tidak</a:t>
            </a:r>
            <a:r>
              <a:rPr lang="en-ID" sz="1100" dirty="0"/>
              <a:t> </a:t>
            </a:r>
            <a:r>
              <a:rPr lang="en-ID" sz="1100" dirty="0" err="1"/>
              <a:t>dapat</a:t>
            </a:r>
            <a:r>
              <a:rPr lang="en-ID" sz="1100" dirty="0"/>
              <a:t> </a:t>
            </a:r>
            <a:r>
              <a:rPr lang="en-ID" sz="1100" dirty="0" err="1"/>
              <a:t>melakukannya</a:t>
            </a:r>
            <a:r>
              <a:rPr lang="en-ID" sz="1100" dirty="0"/>
              <a:t>. </a:t>
            </a:r>
          </a:p>
          <a:p>
            <a:pPr algn="l"/>
            <a:r>
              <a:rPr lang="en-ID" sz="1100" dirty="0"/>
              <a:t>     Karena </a:t>
            </a:r>
            <a:r>
              <a:rPr lang="en-ID" sz="1100" dirty="0" err="1"/>
              <a:t>const</a:t>
            </a:r>
            <a:r>
              <a:rPr lang="en-ID" sz="1100" dirty="0"/>
              <a:t> </a:t>
            </a:r>
            <a:r>
              <a:rPr lang="en-ID" sz="1100" dirty="0" err="1"/>
              <a:t>sesuai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singkatannya</a:t>
            </a:r>
            <a:r>
              <a:rPr lang="en-ID" sz="1100" dirty="0"/>
              <a:t> </a:t>
            </a:r>
            <a:r>
              <a:rPr lang="en-ID" sz="1100" dirty="0" err="1"/>
              <a:t>yakni</a:t>
            </a:r>
            <a:r>
              <a:rPr lang="en-ID" sz="1100" dirty="0"/>
              <a:t> </a:t>
            </a:r>
            <a:r>
              <a:rPr lang="en-ID" sz="1100" dirty="0" err="1"/>
              <a:t>konstanta</a:t>
            </a:r>
            <a:r>
              <a:rPr lang="en-ID" sz="1100" dirty="0"/>
              <a:t> yang </a:t>
            </a:r>
            <a:r>
              <a:rPr lang="en-ID" sz="1100" dirty="0" err="1"/>
              <a:t>berarti</a:t>
            </a:r>
            <a:r>
              <a:rPr lang="en-ID" sz="1100" dirty="0"/>
              <a:t> </a:t>
            </a:r>
            <a:r>
              <a:rPr lang="en-ID" sz="1100" dirty="0" err="1"/>
              <a:t>tetap</a:t>
            </a:r>
            <a:r>
              <a:rPr lang="en-ID" sz="1100" dirty="0"/>
              <a:t>.</a:t>
            </a:r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bersifat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sz="1100" i="1" dirty="0">
                <a:latin typeface="Cambria" panose="02040503050406030204" pitchFamily="18" charset="0"/>
                <a:ea typeface="Cambria" panose="02040503050406030204" pitchFamily="18" charset="0"/>
              </a:rPr>
              <a:t>mutable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artinya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tersimpan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dalamnya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diisi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ulang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berubah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  <a:endParaRPr lang="en-US" alt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alt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alt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alt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alt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alt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486420-3DB3-4ED7-AA56-F65121C7B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43EF6-7C0B-4D3B-9A76-469AE2BB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55137"/>
            <a:ext cx="2781697" cy="33003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C6D4F40-8E26-44F1-B1AA-EE565F194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AB8E600-4577-4D4C-8410-852C6C959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C1E857-7AFC-46AB-9643-BC5EB88AB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51" y="2993891"/>
            <a:ext cx="3104841" cy="6915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9EC83C-B1D0-487D-9870-2398E532E1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7" t="7255" r="58991" b="72677"/>
          <a:stretch/>
        </p:blipFill>
        <p:spPr>
          <a:xfrm>
            <a:off x="6407899" y="3300549"/>
            <a:ext cx="2016224" cy="9958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9B49E0-37AF-415D-A484-190DFAEE5C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27" t="52056" r="60465" b="41294"/>
          <a:stretch/>
        </p:blipFill>
        <p:spPr>
          <a:xfrm>
            <a:off x="6408508" y="4617617"/>
            <a:ext cx="2015007" cy="3535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17CC94-F6B0-4043-8653-B67E87D65F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98" t="87727" r="57972" b="5622"/>
          <a:stretch/>
        </p:blipFill>
        <p:spPr>
          <a:xfrm>
            <a:off x="6408507" y="4299158"/>
            <a:ext cx="2015007" cy="3184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9B8A0F-306C-4528-9481-C264DED8252B}"/>
              </a:ext>
            </a:extLst>
          </p:cNvPr>
          <p:cNvSpPr/>
          <p:nvPr/>
        </p:nvSpPr>
        <p:spPr>
          <a:xfrm>
            <a:off x="1664456" y="3942910"/>
            <a:ext cx="4707135" cy="107711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b="1" dirty="0">
                <a:latin typeface="Cambria" panose="02040503050406030204" pitchFamily="18" charset="0"/>
                <a:ea typeface="Cambria" panose="02040503050406030204" pitchFamily="18" charset="0"/>
              </a:rPr>
              <a:t>Aturan Penulisan Nama Variabel di Javascript:</a:t>
            </a:r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Penamaan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boleh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angka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depannya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Penamaan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boleh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awal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underscore.</a:t>
            </a:r>
          </a:p>
          <a:p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Penamaan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dianjurkan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camelCase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apabila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tediri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dua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suku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kata.</a:t>
            </a:r>
            <a:endParaRPr lang="en-US" alt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162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03D6DB-ECD1-4B87-B666-430C493669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Primitive 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8BF98-D3F1-48A5-918C-7D2A0B6FB1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248472"/>
          </a:xfrm>
        </p:spPr>
        <p:txBody>
          <a:bodyPr numCol="2" spcCol="360000" anchor="t"/>
          <a:lstStyle/>
          <a:p>
            <a:pPr algn="l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Tipe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data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jenis-jenis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data yang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bisa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disimpan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Tipe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data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primitif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hanya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menyimpan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satu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satu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waktu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l"/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Ada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beberapa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tipe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data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primitif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pemrograman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String (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teks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l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Tipe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data String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mewakili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data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teks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karakter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 </a:t>
            </a:r>
          </a:p>
          <a:p>
            <a:pPr algn="l"/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String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dibuat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petik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tunggal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ganda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diakhiri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petik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sama</a:t>
            </a: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Number</a:t>
            </a:r>
          </a:p>
          <a:p>
            <a:pPr algn="l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Tipe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data Number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angka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di JavaScript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mewakili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angka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positif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l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negatif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entah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itu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bulat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(integer)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maupun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decimal (floating-point)</a:t>
            </a: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Boolean</a:t>
            </a:r>
          </a:p>
          <a:p>
            <a:pPr algn="l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Boolean 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tipe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data yang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hanya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memiliki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dua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, true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false. </a:t>
            </a: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Undefined </a:t>
            </a:r>
          </a:p>
          <a:p>
            <a:pPr algn="l"/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Undefined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diberikan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ketika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dideklarasikan</a:t>
            </a:r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tanpa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inisialisasi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diberi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hanya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berlaku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l"/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variable 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 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let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karena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kita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mendeklarasikan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algn="l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tanpa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/>
            <a:endParaRPr lang="en-US" alt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Null</a:t>
            </a:r>
          </a:p>
          <a:p>
            <a:pPr algn="l"/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Null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mewakili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ketidakadaan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disengaja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objek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 Kita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menetapkan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null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variable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menunjukkan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bahwa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saat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tersebut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memiliki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apa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pun, 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40196-9853-45E0-89DD-BD46D6215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98" y="2030407"/>
            <a:ext cx="576064" cy="279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94EF8-5A5C-4D64-994B-2C9A429C9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170229"/>
            <a:ext cx="2021178" cy="401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794220-8687-4A66-BDDC-F776E5EB7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509" y="3363838"/>
            <a:ext cx="1728192" cy="576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919E48-87B3-4988-B34E-D22B78435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734" y="4564181"/>
            <a:ext cx="1509742" cy="383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5291DE-2389-4A03-B790-875DBC8EB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648" y="3218457"/>
            <a:ext cx="4554352" cy="14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74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189920-DD0B-46B5-BACA-F78673C5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CD984-7A9D-4D68-81CA-D1A1E56839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248472"/>
          </a:xfrm>
        </p:spPr>
        <p:txBody>
          <a:bodyPr anchor="t"/>
          <a:lstStyle/>
          <a:p>
            <a:pPr algn="l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Output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tampilan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program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biasanya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memperlihatkan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hasil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akhir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Ada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beberapa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cara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menampilkan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output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 console.log();</a:t>
            </a: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 console.log() 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menampilkan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teks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console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Contoh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penggunaan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console.log("Hello World!");</a:t>
            </a: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 alert(); </a:t>
            </a: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 alert() 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menampilkan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jendela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dialog.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sebenarnya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berada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objek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 window. </a:t>
            </a: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document.write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();</a:t>
            </a: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document.write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() 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menampilkan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output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dokumen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HTML;</a:t>
            </a: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21B646-97A3-4597-9FD7-795D7CE39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2199"/>
            <a:ext cx="65" cy="66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F5054-8214-4B73-9CE4-4B2F4F6B5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217990"/>
            <a:ext cx="1657350" cy="855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B66E1F-8E4C-41EE-997B-43876A9B9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17" y="2806794"/>
            <a:ext cx="1657350" cy="361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72D973-C752-4B15-8194-9B6FB533CD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49"/>
          <a:stretch/>
        </p:blipFill>
        <p:spPr>
          <a:xfrm>
            <a:off x="323528" y="4144985"/>
            <a:ext cx="3479177" cy="803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214A0F-D7F5-4845-8F91-E50542434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562733"/>
            <a:ext cx="2798216" cy="145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64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B02F62-D850-4311-BF0C-2F604AA895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1980-473D-4A94-9F3B-7B7282DE07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0"/>
          </a:xfrm>
        </p:spPr>
        <p:txBody>
          <a:bodyPr numCol="2" spcCol="360000" anchor="t"/>
          <a:lstStyle/>
          <a:p>
            <a:pPr algn="l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objek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l"/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Karena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memiliki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properti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juga </a:t>
            </a:r>
            <a:r>
              <a:rPr lang="en-ID" sz="1100" i="1" dirty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1100" b="1" dirty="0">
                <a:latin typeface="Cambria" panose="02040503050406030204" pitchFamily="18" charset="0"/>
                <a:ea typeface="Cambria" panose="02040503050406030204" pitchFamily="18" charset="0"/>
              </a:rPr>
              <a:t>Scope Function</a:t>
            </a: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JavaScript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memiliki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function scope.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didefinisikan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suatu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diakses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terlihat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luar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dideklarasikan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JavaScript,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bersifat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LOKAL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tersebut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nn-NO" sz="1100" dirty="0">
                <a:latin typeface="Cambria" panose="02040503050406030204" pitchFamily="18" charset="0"/>
                <a:ea typeface="Cambria" panose="02040503050406030204" pitchFamily="18" charset="0"/>
              </a:rPr>
              <a:t>Variabel yang dideklarasikan di luar suatu fungsi, menjadi </a:t>
            </a:r>
            <a:r>
              <a:rPr lang="nn-NO" sz="1100" b="1" dirty="0">
                <a:latin typeface="Cambria" panose="02040503050406030204" pitchFamily="18" charset="0"/>
                <a:ea typeface="Cambria" panose="02040503050406030204" pitchFamily="18" charset="0"/>
              </a:rPr>
              <a:t>GLOBAL</a:t>
            </a:r>
            <a:r>
              <a:rPr lang="nn-NO" sz="1100" dirty="0">
                <a:latin typeface="Cambria" panose="02040503050406030204" pitchFamily="18" charset="0"/>
                <a:ea typeface="Cambria" panose="02040503050406030204" pitchFamily="18" charset="0"/>
              </a:rPr>
              <a:t> .</a:t>
            </a: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47CA9-B009-4120-BB41-8E2D2E847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18" y="1339182"/>
            <a:ext cx="2371370" cy="1019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1AC465-954B-4647-B8E3-DD7606C73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063" y="3310462"/>
            <a:ext cx="2520280" cy="1709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E7302A-A492-40A0-9948-E65A547E3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434" y="1199604"/>
            <a:ext cx="283845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A73D5A-93EF-4CD3-804F-9B6B4A22A0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131" t="36989" r="7915" b="27719"/>
          <a:stretch/>
        </p:blipFill>
        <p:spPr>
          <a:xfrm>
            <a:off x="2699792" y="3867894"/>
            <a:ext cx="792088" cy="144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E7BD3-902E-40F4-B474-8AF22515B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5659" y="1178458"/>
            <a:ext cx="912823" cy="24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81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9666F8-6D5A-4607-AE63-92A213A9F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Function Return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5480E-48AD-47BE-9FBD-A823BBB0EE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592" y="843558"/>
            <a:ext cx="7056784" cy="4104456"/>
          </a:xfrm>
        </p:spPr>
        <p:txBody>
          <a:bodyPr anchor="t"/>
          <a:lstStyle/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Return Value</a:t>
            </a:r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Merupakan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pernyataan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menghentikan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eksekusi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suatu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mengembalikan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Syntax : return value;</a:t>
            </a: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ontoh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algn="l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37C9AF-7204-4EB5-9373-B7D2D687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96" y="1785937"/>
            <a:ext cx="42195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26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27584" y="483518"/>
            <a:ext cx="5436096" cy="473576"/>
          </a:xfrm>
        </p:spPr>
        <p:txBody>
          <a:bodyPr/>
          <a:lstStyle/>
          <a:p>
            <a:r>
              <a:rPr lang="en-US" dirty="0"/>
              <a:t>Array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47664" y="783729"/>
            <a:ext cx="7272808" cy="983754"/>
          </a:xfrm>
        </p:spPr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merupakan</a:t>
            </a:r>
            <a:r>
              <a:rPr lang="en-US" dirty="0"/>
              <a:t> special variable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value.</a:t>
            </a:r>
          </a:p>
          <a:p>
            <a:r>
              <a:rPr lang="en-US" dirty="0"/>
              <a:t>Array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key (index) </a:t>
            </a:r>
            <a:r>
              <a:rPr lang="en-US" dirty="0" err="1"/>
              <a:t>dan</a:t>
            </a:r>
            <a:r>
              <a:rPr lang="en-US" dirty="0"/>
              <a:t> value (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eleman</a:t>
            </a:r>
            <a:r>
              <a:rPr lang="en-US" dirty="0"/>
              <a:t>)</a:t>
            </a:r>
          </a:p>
        </p:txBody>
      </p:sp>
      <p:sp>
        <p:nvSpPr>
          <p:cNvPr id="10" name="Freeform 9"/>
          <p:cNvSpPr/>
          <p:nvPr/>
        </p:nvSpPr>
        <p:spPr>
          <a:xfrm>
            <a:off x="1982046" y="2242753"/>
            <a:ext cx="811140" cy="6546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501CC0-05DD-46C6-93F5-62702125E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43885"/>
              </p:ext>
            </p:extLst>
          </p:nvPr>
        </p:nvGraphicFramePr>
        <p:xfrm>
          <a:off x="4164754" y="1923678"/>
          <a:ext cx="2997200" cy="1541574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3330595379"/>
                    </a:ext>
                  </a:extLst>
                </a:gridCol>
              </a:tblGrid>
              <a:tr h="513858">
                <a:tc>
                  <a:txBody>
                    <a:bodyPr/>
                    <a:lstStyle/>
                    <a:p>
                      <a:pPr marL="228600" indent="-22860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ID" sz="1100" u="none" strike="noStrike" dirty="0">
                          <a:effectLst/>
                        </a:rPr>
                        <a:t>Creating &amp; Accessing Array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0189702"/>
                  </a:ext>
                </a:extLst>
              </a:tr>
              <a:tr h="513858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ID" sz="1100" u="none" strike="noStrike" dirty="0">
                          <a:effectLst/>
                        </a:rPr>
                        <a:t> Get array length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584624"/>
                  </a:ext>
                </a:extLst>
              </a:tr>
              <a:tr h="513858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u="none" strike="noStrike" dirty="0">
                          <a:effectLst/>
                        </a:rPr>
                        <a:t>Mutating array using push(), pop(), splice()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8403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963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D6A757-9702-4FF7-931F-30DEF7F07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indent="-228600" algn="l" fontAlgn="ctr">
              <a:buFont typeface="Wingdings" panose="05000000000000000000" pitchFamily="2" charset="2"/>
              <a:buChar char="Ø"/>
            </a:pPr>
            <a:r>
              <a:rPr lang="en-ID" dirty="0"/>
              <a:t>Creating &amp; Accessing Array</a:t>
            </a:r>
            <a:endParaRPr lang="en-ID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07DD-FDAE-4FC7-A593-C1A8B6F7FD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915566"/>
            <a:ext cx="9144000" cy="4104456"/>
          </a:xfrm>
        </p:spPr>
        <p:txBody>
          <a:bodyPr numCol="2" spcCol="360000" anchor="t"/>
          <a:lstStyle/>
          <a:p>
            <a:pPr algn="l"/>
            <a:r>
              <a:rPr lang="en-ID" sz="1600" b="1" dirty="0">
                <a:latin typeface="Cambria" panose="02040503050406030204" pitchFamily="18" charset="0"/>
                <a:ea typeface="Cambria" panose="02040503050406030204" pitchFamily="18" charset="0"/>
              </a:rPr>
              <a:t>Creating an Array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array literal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cara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termudah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membuat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l"/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     Array JavaScript.</a:t>
            </a:r>
          </a:p>
          <a:p>
            <a:pPr algn="l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1100" i="1" dirty="0" err="1">
                <a:latin typeface="Cambria" panose="02040503050406030204" pitchFamily="18" charset="0"/>
                <a:ea typeface="Cambria" panose="02040503050406030204" pitchFamily="18" charset="0"/>
              </a:rPr>
              <a:t>array_name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 = [</a:t>
            </a:r>
            <a:r>
              <a:rPr lang="en-US" sz="1100" i="1" dirty="0">
                <a:latin typeface="Cambria" panose="02040503050406030204" pitchFamily="18" charset="0"/>
                <a:ea typeface="Cambria" panose="02040503050406030204" pitchFamily="18" charset="0"/>
              </a:rPr>
              <a:t>item1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en-US" sz="1100" i="1" dirty="0">
                <a:latin typeface="Cambria" panose="02040503050406030204" pitchFamily="18" charset="0"/>
                <a:ea typeface="Cambria" panose="02040503050406030204" pitchFamily="18" charset="0"/>
              </a:rPr>
              <a:t>item2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, ...];</a:t>
            </a: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Membuat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array,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lalu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menyediakan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enggunakan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keyword new: 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D" sz="1600" b="1" dirty="0">
                <a:latin typeface="Cambria" panose="02040503050406030204" pitchFamily="18" charset="0"/>
                <a:ea typeface="Cambria" panose="02040503050406030204" pitchFamily="18" charset="0"/>
              </a:rPr>
              <a:t>Accessing Array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array </a:t>
            </a:r>
            <a:r>
              <a:rPr lang="es-E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diakses</a:t>
            </a:r>
            <a:r>
              <a:rPr lang="es-E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dirty="0" err="1">
                <a:latin typeface="Cambria" panose="02040503050406030204" pitchFamily="18" charset="0"/>
                <a:ea typeface="Cambria" panose="02040503050406030204" pitchFamily="18" charset="0"/>
              </a:rPr>
              <a:t>mengacu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 pada </a:t>
            </a:r>
            <a:r>
              <a:rPr lang="es-ES" b="1" dirty="0" err="1">
                <a:latin typeface="Cambria" panose="02040503050406030204" pitchFamily="18" charset="0"/>
                <a:ea typeface="Cambria" panose="02040503050406030204" pitchFamily="18" charset="0"/>
              </a:rPr>
              <a:t>nomor</a:t>
            </a:r>
            <a:r>
              <a:rPr lang="es-E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b="1" dirty="0" err="1">
                <a:latin typeface="Cambria" panose="02040503050406030204" pitchFamily="18" charset="0"/>
                <a:ea typeface="Cambria" panose="02040503050406030204" pitchFamily="18" charset="0"/>
              </a:rPr>
              <a:t>indeks</a:t>
            </a:r>
            <a:endParaRPr lang="es-E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s-ES" sz="11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s-ES" sz="11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s-ES" sz="11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Mengganti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array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Mengubah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Array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menjadi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String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Akses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Array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Lengkap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mengacu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nama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array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CBF68-A4CE-4DC9-9727-ABD510F8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89" y="2349958"/>
            <a:ext cx="1097285" cy="745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0B0756-1D05-4E8B-9991-F283A4D1D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82" y="3523065"/>
            <a:ext cx="3848100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25A27B-701F-4E0B-89E8-791F6030D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491630"/>
            <a:ext cx="2636887" cy="3932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5B16EC-B124-4CA5-A2F9-69D5F12FB0B0}"/>
              </a:ext>
            </a:extLst>
          </p:cNvPr>
          <p:cNvSpPr/>
          <p:nvPr/>
        </p:nvSpPr>
        <p:spPr>
          <a:xfrm>
            <a:off x="7524328" y="1491630"/>
            <a:ext cx="1512168" cy="3932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/>
              <a:t>Index</a:t>
            </a:r>
            <a:r>
              <a:rPr lang="es-ES" sz="1100" b="1" dirty="0"/>
              <a:t> array </a:t>
            </a:r>
            <a:r>
              <a:rPr lang="es-ES" sz="1100" b="1" dirty="0" err="1"/>
              <a:t>dimulai</a:t>
            </a:r>
            <a:r>
              <a:rPr lang="es-ES" sz="1100" b="1" dirty="0"/>
              <a:t> </a:t>
            </a:r>
            <a:r>
              <a:rPr lang="es-ES" sz="1100" b="1" dirty="0" err="1"/>
              <a:t>dari</a:t>
            </a:r>
            <a:r>
              <a:rPr lang="es-ES" sz="1100" b="1" dirty="0"/>
              <a:t> 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93AC41-2A62-4917-BBF9-0A654E537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8208" y="2332043"/>
            <a:ext cx="2736304" cy="442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E3A6E1-6D2D-4857-BAB4-61B7E3DD0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072" y="4384809"/>
            <a:ext cx="3327745" cy="4421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6D5A45-FCFA-4F58-9A46-D52064CCD7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72" y="3128901"/>
            <a:ext cx="3152576" cy="91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06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4C04CA-340F-4F04-9B87-395B270D3C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9209" y="483518"/>
            <a:ext cx="9144000" cy="576064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D" dirty="0"/>
              <a:t> Get array length</a:t>
            </a:r>
            <a:endParaRPr lang="en-ID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A5994-C0BA-4DDE-A044-51016FAC05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1640" y="1728449"/>
            <a:ext cx="9144000" cy="576064"/>
          </a:xfrm>
        </p:spPr>
        <p:txBody>
          <a:bodyPr anchor="t"/>
          <a:lstStyle/>
          <a:p>
            <a:pPr algn="l"/>
            <a:r>
              <a:rPr lang="en-US" altLang="en-US" dirty="0" err="1"/>
              <a:t>Properti</a:t>
            </a:r>
            <a:r>
              <a:rPr lang="en-US" altLang="en-US" dirty="0"/>
              <a:t> length </a:t>
            </a:r>
            <a:r>
              <a:rPr lang="en-US" altLang="en-US" dirty="0" err="1"/>
              <a:t>pada</a:t>
            </a:r>
            <a:r>
              <a:rPr lang="en-US" altLang="en-US" dirty="0"/>
              <a:t> array </a:t>
            </a:r>
            <a:r>
              <a:rPr lang="en-US" altLang="en-US" dirty="0" err="1"/>
              <a:t>mengembalikan</a:t>
            </a:r>
            <a:r>
              <a:rPr lang="en-US" altLang="en-US" dirty="0"/>
              <a:t> </a:t>
            </a:r>
            <a:r>
              <a:rPr lang="en-US" altLang="en-US" dirty="0" err="1"/>
              <a:t>panjang</a:t>
            </a:r>
            <a:r>
              <a:rPr lang="en-US" altLang="en-US" dirty="0"/>
              <a:t> array (</a:t>
            </a:r>
            <a:r>
              <a:rPr lang="en-US" altLang="en-US" dirty="0" err="1"/>
              <a:t>jumlah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array)</a:t>
            </a:r>
          </a:p>
          <a:p>
            <a:pPr algn="l"/>
            <a:r>
              <a:rPr lang="en-US" altLang="en-US" dirty="0"/>
              <a:t> </a:t>
            </a:r>
          </a:p>
          <a:p>
            <a:pPr algn="l"/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A8ECF-2364-4B24-99FA-D8E3E9C3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281237"/>
            <a:ext cx="43719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97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2AD623-9113-4821-9143-3C36AE21A2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Mutating array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4236D-4671-43B6-808C-AC749F9642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76464"/>
          </a:xfrm>
        </p:spPr>
        <p:txBody>
          <a:bodyPr anchor="t"/>
          <a:lstStyle/>
          <a:p>
            <a:pPr algn="l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Mutasi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terjadi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ketika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kita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mengubah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objek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array JavaScript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tanpa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membuat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baru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Metod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memanipulasi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array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serangkaian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JavaScript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bawaan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: push(), pop(), shift(), unshift(),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 splice(). </a:t>
            </a:r>
          </a:p>
          <a:p>
            <a:pPr algn="l"/>
            <a:endParaRPr lang="en-US" alt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88EB37-EC60-4979-8540-136464504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22878"/>
              </p:ext>
            </p:extLst>
          </p:nvPr>
        </p:nvGraphicFramePr>
        <p:xfrm>
          <a:off x="179512" y="1240058"/>
          <a:ext cx="8784975" cy="372052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928325">
                  <a:extLst>
                    <a:ext uri="{9D8B030D-6E8A-4147-A177-3AD203B41FA5}">
                      <a16:colId xmlns:a16="http://schemas.microsoft.com/office/drawing/2014/main" val="2331105418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4050518596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1321911296"/>
                    </a:ext>
                  </a:extLst>
                </a:gridCol>
              </a:tblGrid>
              <a:tr h="18602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D" sz="1000" dirty="0"/>
                        <a:t>push() 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menambahkan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 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akhir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array.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sz="1000" dirty="0"/>
                        <a:t>pop() </a:t>
                      </a:r>
                      <a:r>
                        <a:rPr lang="pt-BR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menghapus item terakhir dalam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pt-BR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array.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D" sz="1000" dirty="0"/>
                        <a:t>shift() 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menghapus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 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pertama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array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112766"/>
                  </a:ext>
                </a:extLst>
              </a:tr>
              <a:tr h="18602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D" sz="1000" dirty="0"/>
                        <a:t>unshift()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menambahkan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 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D" sz="1000" b="0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awal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array</a:t>
                      </a:r>
                      <a:endParaRPr lang="en-ID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D" sz="1000" dirty="0"/>
                        <a:t>splice()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yang 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menambahkan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mengganti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menghapus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 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array.</a:t>
                      </a:r>
                      <a:endParaRPr lang="en-ID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2102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FAC4A97-ECE0-49E1-9D72-6CB5C30D2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55" y="1630867"/>
            <a:ext cx="2170284" cy="1274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FA9089-E90F-4ED0-ABCD-F7A846CC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526" y="1619734"/>
            <a:ext cx="2168219" cy="1279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080B0-467A-40FE-8CCD-93DC0815D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1655995"/>
            <a:ext cx="2076088" cy="1182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9E0FD3-AC55-4D23-905E-A42BDE8B2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55" y="3639542"/>
            <a:ext cx="2327509" cy="12773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31FB9B-CFC5-459C-8F50-FFBF63135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856" y="3388884"/>
            <a:ext cx="4752808" cy="13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6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92288" y="2067694"/>
            <a:ext cx="2359424" cy="1368152"/>
          </a:xfrm>
        </p:spPr>
        <p:txBody>
          <a:bodyPr/>
          <a:lstStyle/>
          <a:p>
            <a:r>
              <a:rPr lang="en-US" altLang="ko-KR" dirty="0"/>
              <a:t>CSS</a:t>
            </a:r>
          </a:p>
          <a:p>
            <a:r>
              <a:rPr lang="en-US" altLang="ko-KR" dirty="0"/>
              <a:t>TAILWIND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B949FF-3495-417E-8EE9-1A54D1360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Array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9B4E2-A3B3-4701-BEBF-C845A27D18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915566"/>
            <a:ext cx="9250158" cy="3744416"/>
          </a:xfrm>
        </p:spPr>
        <p:txBody>
          <a:bodyPr anchor="t"/>
          <a:lstStyle/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map()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memanggil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setiap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array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mengembalikan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hasil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array.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filter()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membuat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array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baru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diisi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semua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array yang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memenuhi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kondisi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ditentukan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sort()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mengurutkan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sebagai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string.  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join()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menggabungkan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setiap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array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pemisah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tertentu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mengembalikan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string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gabungan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tersebut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find()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mengembalikan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pertama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array yang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melewati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kondisi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tertentu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concat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menggabungkan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dua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lebih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array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membuat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array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baru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tanpa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mengubah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array lama yang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sudah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ada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every()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mengembalikan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benar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salah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berdasarkan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fakta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bahwa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setiap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array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melewati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kondisi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diberikan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some()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mengembalikan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benar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salah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berdasarkan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fakta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bahwa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setidaknya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satu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array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melewati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kondisi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yang</a:t>
            </a:r>
          </a:p>
          <a:p>
            <a:pPr algn="l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diberikan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includes()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menentukan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apakah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array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tertentu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berisi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tertentu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. 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mengembalikan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benar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jika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array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berisi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pPr algn="l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jika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maka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salah. 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findIndex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mengembalikan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indeks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pertama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array yang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melewati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kondisi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ditentukan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indexOf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mengembalikan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posisi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item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tertentu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array. 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reverse()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membalikkan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array. 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l"/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17ED18AF-94E1-44F5-BF06-0BC033D9B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747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9B178C-CECA-490E-B3E8-21826AB969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b="1" dirty="0"/>
              <a:t>String method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E7D77-6F75-49BF-AA44-BDE412EFE9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0"/>
          </a:xfrm>
        </p:spPr>
        <p:txBody>
          <a:bodyPr anchor="t"/>
          <a:lstStyle/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avascript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menyediakan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beberapa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function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memanipulasi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string:</a:t>
            </a:r>
          </a:p>
          <a:p>
            <a:pPr algn="l"/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71FF3D-9AA6-4E38-BD1E-06C351930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01767"/>
              </p:ext>
            </p:extLst>
          </p:nvPr>
        </p:nvGraphicFramePr>
        <p:xfrm>
          <a:off x="1655676" y="1161640"/>
          <a:ext cx="5832648" cy="3841901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66588791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55516532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Nama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Fungsi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Kegunaan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20313"/>
                  </a:ext>
                </a:extLst>
              </a:tr>
              <a:tr h="283529">
                <a:tc>
                  <a:txBody>
                    <a:bodyPr/>
                    <a:lstStyle/>
                    <a:p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length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Menghitung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jumlah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karakter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pada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string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434012"/>
                  </a:ext>
                </a:extLst>
              </a:tr>
              <a:tr h="237969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indexOf()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Menemukan letak string dalam sebuah string (di urutan ke berapa)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565212"/>
                  </a:ext>
                </a:extLst>
              </a:tr>
              <a:tr h="427568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LastindexOf()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Menemukan letak string dalam sebuah string (di urutan ke berapa). di hitung dari akhir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71127"/>
                  </a:ext>
                </a:extLst>
              </a:tr>
              <a:tr h="232355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search()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Mencari string di dalam string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97200"/>
                  </a:ext>
                </a:extLst>
              </a:tr>
              <a:tr h="232355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slice()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Menampilkan string dari karakter ke berapa sampai yang ke berapa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83140"/>
                  </a:ext>
                </a:extLst>
              </a:tr>
              <a:tr h="427568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substring()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Menampilkan string dari karakter ke berapa sampai yang ke berapa (sama seperti slice())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989469"/>
                  </a:ext>
                </a:extLst>
              </a:tr>
              <a:tr h="427568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substr()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Menampilkan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string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dari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karakter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berapa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sampai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yang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berapa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(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sama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seperti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slice())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232012"/>
                  </a:ext>
                </a:extLst>
              </a:tr>
              <a:tr h="232355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replace()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Mengganti string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235559"/>
                  </a:ext>
                </a:extLst>
              </a:tr>
              <a:tr h="232355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toUpperCase()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Mengubah string menjadi huruf besar semua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952228"/>
                  </a:ext>
                </a:extLst>
              </a:tr>
              <a:tr h="232355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toLowerCase()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Mengubah string menjadi huruf kecil semua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10615"/>
                  </a:ext>
                </a:extLst>
              </a:tr>
              <a:tr h="232355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concat()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Menggabungkan string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773040"/>
                  </a:ext>
                </a:extLst>
              </a:tr>
              <a:tr h="283529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split()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Mengubah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string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menjadi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array</a:t>
                      </a:r>
                    </a:p>
                  </a:txBody>
                  <a:tcPr marL="31896" marR="31896" marT="15948" marB="15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8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57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9B178C-CECA-490E-B3E8-21826AB969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b="1" dirty="0"/>
              <a:t>Number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E7D77-6F75-49BF-AA44-BDE412EFE9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543" y="555526"/>
            <a:ext cx="9144000" cy="4320480"/>
          </a:xfrm>
        </p:spPr>
        <p:txBody>
          <a:bodyPr anchor="t"/>
          <a:lstStyle/>
          <a:p>
            <a:pPr algn="l"/>
            <a:endParaRPr lang="en-ID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 fontAlgn="base">
              <a:buFont typeface="Wingdings" panose="05000000000000000000" pitchFamily="2" charset="2"/>
              <a:buChar char="q"/>
            </a:pP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Number.toString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algn="l" fontAlgn="base"/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Melakukan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konversi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tipe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data number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menjadi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string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 fontAlgn="base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 fontAlgn="base">
              <a:buFont typeface="Wingdings" panose="05000000000000000000" pitchFamily="2" charset="2"/>
              <a:buChar char="q"/>
            </a:pP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Number.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toPrecision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algn="l" fontAlgn="base"/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Menampilkan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angka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jumlah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digit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angka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yang '</a:t>
            </a:r>
            <a:r>
              <a:rPr lang="en-ID" i="1" dirty="0" err="1">
                <a:latin typeface="Cambria" panose="02040503050406030204" pitchFamily="18" charset="0"/>
                <a:ea typeface="Cambria" panose="02040503050406030204" pitchFamily="18" charset="0"/>
              </a:rPr>
              <a:t>tetap</a:t>
            </a:r>
            <a:r>
              <a:rPr lang="en-ID" i="1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tergantung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angka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dijadikan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sebagai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argumen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l" fontAlgn="base"/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Misalkan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jika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angka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ditampilkan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12.2234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maka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hasil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toPrecision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(2)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12,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toPrecision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(3)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12.2.</a:t>
            </a:r>
          </a:p>
          <a:p>
            <a:pPr algn="l" fontAlgn="base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 fontAlgn="base">
              <a:buFont typeface="Wingdings" panose="05000000000000000000" pitchFamily="2" charset="2"/>
              <a:buChar char="q"/>
            </a:pP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Number.toFixed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algn="l" fontAlgn="base"/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Membuat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tampilan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angka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jumlah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desimal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tetap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l" fontAlgn="base"/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Misalkan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angka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123,222222,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ditampilkan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menjadi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123,22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jika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method 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toFixed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(2),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algn="l" fontAlgn="base"/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ditampilkan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menjadi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123,222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jika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toFixed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(3)</a:t>
            </a:r>
          </a:p>
          <a:p>
            <a:pPr algn="l" fontAlgn="base"/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 fontAlgn="base">
              <a:buFont typeface="Wingdings" panose="05000000000000000000" pitchFamily="2" charset="2"/>
              <a:buChar char="q"/>
            </a:pP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Number.toExponential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algn="l" fontAlgn="base"/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Menampilkan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angka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menjadi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tampilan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i="1" dirty="0">
                <a:latin typeface="Cambria" panose="02040503050406030204" pitchFamily="18" charset="0"/>
                <a:ea typeface="Cambria" panose="02040503050406030204" pitchFamily="18" charset="0"/>
              </a:rPr>
              <a:t>scientific notation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 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Scientific Notation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tampilan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angka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1 digit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sebelum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tanda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desimal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diikuti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tanda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pangkat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Misalnya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angka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123.45,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jika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ditulis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kedalam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bentuk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i="1" dirty="0">
                <a:latin typeface="Cambria" panose="02040503050406030204" pitchFamily="18" charset="0"/>
                <a:ea typeface="Cambria" panose="02040503050406030204" pitchFamily="18" charset="0"/>
              </a:rPr>
              <a:t>scientific notation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menjadi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1.23 x 10^2. </a:t>
            </a:r>
          </a:p>
          <a:p>
            <a:pPr algn="l" fontAlgn="base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Akan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tetapi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bahasa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pemograman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umumnya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mengganti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penyebutan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pangkat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sepuluh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menjadi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karakter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Sehingga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1.23 x 10^2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ditulis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menjadi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1.23e+2.</a:t>
            </a:r>
          </a:p>
          <a:p>
            <a:pPr algn="l" fontAlgn="base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 fontAlgn="base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 fontAlgn="base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ID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12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27584" y="483518"/>
            <a:ext cx="5436096" cy="47357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Loop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47664" y="783729"/>
            <a:ext cx="7272808" cy="983754"/>
          </a:xfrm>
        </p:spPr>
        <p:txBody>
          <a:bodyPr/>
          <a:lstStyle/>
          <a:p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Perulangan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menjalankan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kode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sama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berulang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kali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berbeda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982046" y="2242753"/>
            <a:ext cx="811140" cy="6546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501CC0-05DD-46C6-93F5-62702125E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55371"/>
              </p:ext>
            </p:extLst>
          </p:nvPr>
        </p:nvGraphicFramePr>
        <p:xfrm>
          <a:off x="4164754" y="1851670"/>
          <a:ext cx="2997200" cy="2055432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333059537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137790637"/>
                    </a:ext>
                  </a:extLst>
                </a:gridCol>
              </a:tblGrid>
              <a:tr h="513858"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US" b="1" dirty="0"/>
                        <a:t>For</a:t>
                      </a:r>
                      <a:endParaRPr lang="en-ID" b="1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For-in</a:t>
                      </a:r>
                      <a:endParaRPr lang="en-ID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0189702"/>
                  </a:ext>
                </a:extLst>
              </a:tr>
              <a:tr h="513858">
                <a:tc>
                  <a:txBody>
                    <a:bodyPr/>
                    <a:lstStyle/>
                    <a:p>
                      <a:pPr marL="228600" indent="-228600" algn="l" fontAlgn="ctr">
                        <a:buFont typeface="Wingdings" panose="05000000000000000000" pitchFamily="2" charset="2"/>
                        <a:buChar char="Ø"/>
                      </a:pPr>
                      <a:endParaRPr lang="en-ID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For-out</a:t>
                      </a:r>
                      <a:endParaRPr lang="en-ID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4668550"/>
                  </a:ext>
                </a:extLst>
              </a:tr>
              <a:tr h="513858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endParaRPr lang="en-ID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For-each</a:t>
                      </a:r>
                      <a:endParaRPr lang="en-ID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584624"/>
                  </a:ext>
                </a:extLst>
              </a:tr>
              <a:tr h="51385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ID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.map()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endParaRPr lang="en-ID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1173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981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9B178C-CECA-490E-B3E8-21826AB969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10042"/>
            <a:ext cx="9144000" cy="576064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ID" dirty="0"/>
              <a:t>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E7D77-6F75-49BF-AA44-BDE412EFE9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566022"/>
            <a:ext cx="9144000" cy="1619787"/>
          </a:xfrm>
        </p:spPr>
        <p:txBody>
          <a:bodyPr anchor="t"/>
          <a:lstStyle/>
          <a:p>
            <a:pPr algn="l"/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Perulangan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for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merupakan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perulangan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termasuk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couted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loop,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karena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sudah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jelas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berapa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kali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ia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mengulang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/>
            <a:endParaRPr lang="en-US" sz="11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sz="11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sz="11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sz="11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647DF-C4AF-422A-897E-B3CFD414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53" y="854306"/>
            <a:ext cx="2908093" cy="57556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0E63FC-17B8-4233-B7D7-66710B1B7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36930"/>
              </p:ext>
            </p:extLst>
          </p:nvPr>
        </p:nvGraphicFramePr>
        <p:xfrm>
          <a:off x="251519" y="1779662"/>
          <a:ext cx="8640960" cy="31561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3008306494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273309316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465690805"/>
                    </a:ext>
                  </a:extLst>
                </a:gridCol>
              </a:tblGrid>
              <a:tr h="19433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For.. in</a:t>
                      </a:r>
                      <a:endParaRPr lang="en-ID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.. of</a:t>
                      </a:r>
                      <a:endParaRPr lang="en-ID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ForEach</a:t>
                      </a:r>
                      <a:endParaRPr lang="en-ID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022501"/>
                  </a:ext>
                </a:extLst>
              </a:tr>
              <a:tr h="2502041">
                <a:tc>
                  <a:txBody>
                    <a:bodyPr/>
                    <a:lstStyle/>
                    <a:p>
                      <a:r>
                        <a:rPr lang="en-ID" sz="1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Mengulangi</a:t>
                      </a:r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dan</a:t>
                      </a:r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menelusuri</a:t>
                      </a:r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properti</a:t>
                      </a:r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suatu</a:t>
                      </a:r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objek</a:t>
                      </a:r>
                      <a:endParaRPr lang="en-ID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ID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Mengulangi</a:t>
                      </a:r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properti</a:t>
                      </a:r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pada</a:t>
                      </a:r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objek</a:t>
                      </a:r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yang </a:t>
                      </a:r>
                      <a:r>
                        <a:rPr lang="en-ID" sz="1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dapat</a:t>
                      </a:r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</a:p>
                    <a:p>
                      <a:r>
                        <a:rPr lang="en-ID" sz="1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diubah</a:t>
                      </a:r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seperti</a:t>
                      </a:r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array </a:t>
                      </a:r>
                      <a:r>
                        <a:rPr lang="en-ID" sz="1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dan</a:t>
                      </a:r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string</a:t>
                      </a:r>
                    </a:p>
                    <a:p>
                      <a:endParaRPr lang="en-ID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ID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ID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Digunakan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untuk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melakukan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perulangan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pada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</a:p>
                    <a:p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elemen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array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dan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mengeksekusi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fungsi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yang </a:t>
                      </a:r>
                    </a:p>
                    <a:p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disediakan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satu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kali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untuk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setiap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elemen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array. </a:t>
                      </a:r>
                    </a:p>
                    <a:p>
                      <a:endParaRPr lang="en-US" sz="1000" b="0" i="0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endParaRPr lang="en-US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ID" sz="1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const</a:t>
                      </a:r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buah</a:t>
                      </a:r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= ['</a:t>
                      </a:r>
                      <a:r>
                        <a:rPr lang="en-ID" sz="1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Apel</a:t>
                      </a:r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', '</a:t>
                      </a:r>
                      <a:r>
                        <a:rPr lang="en-ID" sz="1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Pisang</a:t>
                      </a:r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', 'Mangga’]; </a:t>
                      </a:r>
                    </a:p>
                    <a:p>
                      <a:endParaRPr lang="en-ID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ID" sz="1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buah.forEach</a:t>
                      </a:r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(function(</a:t>
                      </a:r>
                      <a:r>
                        <a:rPr lang="en-ID" sz="1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namaBuah</a:t>
                      </a:r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 { </a:t>
                      </a:r>
                    </a:p>
                    <a:p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console.log(</a:t>
                      </a:r>
                      <a:r>
                        <a:rPr lang="en-ID" sz="1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namaBuah</a:t>
                      </a:r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);</a:t>
                      </a:r>
                    </a:p>
                    <a:p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}</a:t>
                      </a:r>
                    </a:p>
                    <a:p>
                      <a:r>
                        <a:rPr lang="en-ID" sz="1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667111"/>
                  </a:ext>
                </a:extLst>
              </a:tr>
              <a:tr h="410243">
                <a:tc>
                  <a:txBody>
                    <a:bodyPr/>
                    <a:lstStyle/>
                    <a:p>
                      <a:endParaRPr lang="en-ID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87428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CA45F1B-9E07-4A32-988E-0312D7F9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59667"/>
            <a:ext cx="1931169" cy="604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A8F57F-7A7A-40B3-939C-BC0CA467C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2535605"/>
            <a:ext cx="2028318" cy="6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47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E7D9F7-6B6D-4AA4-AD84-A8A687E7F2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b="1" dirty="0"/>
              <a:t>.map()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5174A-5F8F-41D5-A74B-F8A9056587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744416"/>
          </a:xfrm>
        </p:spPr>
        <p:txBody>
          <a:bodyPr anchor="t"/>
          <a:lstStyle/>
          <a:p>
            <a:pPr algn="l"/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map() juga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melakukan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perulangan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array,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tetapi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tujuan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utamanya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membuat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array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baru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menerapkan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l"/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disediakan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setiap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array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asli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. Dan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mengembalikan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array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baru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hasil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penerapan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setiap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l"/>
            <a:endParaRPr lang="en-US" alt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alt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Parameter: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callback: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dieksekusi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setiap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mengambil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tiga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argumen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currentValue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saat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sedang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diproses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array.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index(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opsional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):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Indeks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sedang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diproses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array(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opsional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): Array map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dipanggil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alt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Return value:</a:t>
            </a:r>
          </a:p>
          <a:p>
            <a:pPr algn="l"/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Array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baru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hasil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pemanggilan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disediakan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setiap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US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array.</a:t>
            </a:r>
          </a:p>
          <a:p>
            <a:pPr algn="l"/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E04A3-D109-4573-86C5-03E0C3A08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310185"/>
            <a:ext cx="3168352" cy="1133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15EDE5-B83F-4C53-A751-27C90D090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216883"/>
            <a:ext cx="4635252" cy="4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65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9B178C-CECA-490E-B3E8-21826AB969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Condition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E7D77-6F75-49BF-AA44-BDE412EFE9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0"/>
          </a:xfrm>
        </p:spPr>
        <p:txBody>
          <a:bodyPr anchor="t"/>
          <a:lstStyle/>
          <a:p>
            <a:pPr algn="l"/>
            <a:r>
              <a:rPr lang="en-ID" sz="2000" b="1" dirty="0">
                <a:latin typeface="Cambria" panose="02040503050406030204" pitchFamily="18" charset="0"/>
                <a:ea typeface="Cambria" panose="02040503050406030204" pitchFamily="18" charset="0"/>
              </a:rPr>
              <a:t>Ternary Operator</a:t>
            </a:r>
          </a:p>
          <a:p>
            <a:pPr algn="l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Operator ternary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menggantikan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if..else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pernyataan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situasi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tertentu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l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Operator ternary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mengevaluasi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suatu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kondisi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mengeksekusi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blok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kode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berdasarkan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kondisi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tersebut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Operator ternary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mengevaluasi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kondisi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pengujian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Jika</a:t>
            </a:r>
            <a:r>
              <a:rPr lang="en-US" alt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kondisinya</a:t>
            </a:r>
            <a:r>
              <a:rPr lang="en-US" alt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US" alt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true, ekspresi1 </a:t>
            </a:r>
            <a:r>
              <a:rPr lang="en-US" altLang="en-US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dijalankan</a:t>
            </a:r>
            <a:r>
              <a:rPr lang="en-US" alt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Jika</a:t>
            </a:r>
            <a:r>
              <a:rPr lang="en-US" alt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kondisinya</a:t>
            </a:r>
            <a:r>
              <a:rPr lang="en-US" alt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US" alt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false, ekspresi2 </a:t>
            </a:r>
            <a:r>
              <a:rPr lang="en-US" altLang="en-US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dijalankan</a:t>
            </a:r>
            <a:r>
              <a:rPr lang="en-US" alt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9FF2D-1225-4A59-9AE3-E6E6DB8F9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563638"/>
            <a:ext cx="2522984" cy="40548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4AC9DCE-3A05-473C-8D26-D42453453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E83DC-E389-4664-9170-E92962FA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856359"/>
            <a:ext cx="37909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28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9B178C-CECA-490E-B3E8-21826AB969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String Template Literal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E7D77-6F75-49BF-AA44-BDE412EFE9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915566"/>
            <a:ext cx="9144000" cy="4320480"/>
          </a:xfrm>
        </p:spPr>
        <p:txBody>
          <a:bodyPr anchor="t"/>
          <a:lstStyle/>
          <a:p>
            <a:pPr algn="l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String Literal Template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biasa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dikenal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juga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sebagai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Template Literals,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merupakan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fitur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diperkenalkan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ECMAScript 6 (ES6)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memungkinkan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pemrogram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bekerja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secara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efisien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string.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Secara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sederhananya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, string literal template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memungkinkan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ekspresi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string (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interpolasi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ekspresi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Sintaks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String Literal Template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backticks 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Interpolasi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Ekspresi</a:t>
            </a:r>
            <a:endParaRPr lang="en-ID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Menambahkan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ekspresi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langsung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string literal template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dilakukan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cara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memasukkan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ekspresi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tersebut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kurung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kurawal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({})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menambahkan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tanda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dollar ($) di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depannya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C4D30-5DFE-469A-AC4D-FDB1A89BB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094620"/>
            <a:ext cx="4709021" cy="72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9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9B178C-CECA-490E-B3E8-21826AB969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ID" dirty="0"/>
              <a:t>JS Scope &amp; Hoisting Concept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04CE3D-6D6D-45A7-A403-8B82AE9D50D6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0" y="728091"/>
            <a:ext cx="889248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Scope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scope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konsep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membatasi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cakupan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pengakses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suatu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function.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Terdapat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dua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jenis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scope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yaitu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local/function-based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scopedan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global scope. </a:t>
            </a:r>
          </a:p>
          <a:p>
            <a:pPr marL="171450" lvl="0" indent="-171450" algn="l" latinLnBrk="0"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Global Scope: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dideklarasikan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luar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diakses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mana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saja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skrip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71450" lvl="0" indent="-171450" algn="l" latinLnBrk="0"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Local Scope: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dideklarasikan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hanya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diakses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tersebut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0" algn="l" latinLnBrk="0"/>
            <a:endParaRPr lang="en-US" altLang="en-US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latinLnBrk="0"/>
            <a:endParaRPr lang="en-US" altLang="en-US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latinLnBrk="0"/>
            <a:endParaRPr lang="en-US" altLang="en-US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latinLnBrk="0"/>
            <a:endParaRPr lang="en-US" altLang="en-US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latinLnBrk="0"/>
            <a:endParaRPr lang="en-US" altLang="en-US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latinLnBrk="0"/>
            <a:endParaRPr lang="en-US" altLang="en-US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latinLnBrk="0"/>
            <a:endParaRPr lang="en-US" altLang="en-US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latinLnBrk="0"/>
            <a:endParaRPr lang="en-US" altLang="en-US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latinLnBrk="0"/>
            <a:endParaRPr lang="en-US" altLang="en-US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latinLnBrk="0"/>
            <a:r>
              <a:rPr lang="en-US" altLang="en-US" sz="11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Hoisting</a:t>
            </a:r>
          </a:p>
          <a:p>
            <a:pPr lvl="0" algn="l" latinLnBrk="0"/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Hoisting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perilaku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JavaScript di mana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deklarasi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"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dinaikkan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diangkat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atas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lingkup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fungsional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mereka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0" algn="l" latinLnBrk="0"/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Namun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hanya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deklarasi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diangkat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bukan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inisialisasi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US" alt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D04A43-1161-4ED1-B815-4B3306BBA805}"/>
              </a:ext>
            </a:extLst>
          </p:cNvPr>
          <p:cNvSpPr/>
          <p:nvPr/>
        </p:nvSpPr>
        <p:spPr>
          <a:xfrm>
            <a:off x="827584" y="1779662"/>
            <a:ext cx="7920880" cy="13044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latinLnBrk="0"/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                                                                                          // Global Scope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endParaRPr lang="en-US" altLang="en-US" sz="1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latinLnBrk="0"/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exampleFunction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lvl="0" latinLnBrk="0"/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{                                                                                                                                                // Local Scope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lvl="0" latinLnBrk="0"/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console.log(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globalVar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);                                                                              //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Bisa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mengakses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global </a:t>
            </a:r>
          </a:p>
          <a:p>
            <a:pPr lvl="0" latinLnBrk="0"/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console.log(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localVar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);                                                                                 //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Bisa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mengakses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local</a:t>
            </a:r>
          </a:p>
          <a:p>
            <a:pPr lvl="0" latinLnBrk="0"/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} </a:t>
            </a:r>
          </a:p>
          <a:p>
            <a:pPr lvl="0" latinLnBrk="0"/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console.log(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globalVar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);                                                                                                             //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Bisa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diakses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luar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lvl="0" latinLnBrk="0"/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console.log(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localVar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);                                           // Akan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menyebabkan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ReferenceError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karena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mencoba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mengakses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lokal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luar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73B62-98E0-4D9E-BD1E-FD0E695FD545}"/>
              </a:ext>
            </a:extLst>
          </p:cNvPr>
          <p:cNvSpPr/>
          <p:nvPr/>
        </p:nvSpPr>
        <p:spPr>
          <a:xfrm>
            <a:off x="1043608" y="4029913"/>
            <a:ext cx="7632848" cy="92159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latinLnBrk="0"/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console.log(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myVar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);                                                                                // Output: undefined </a:t>
            </a:r>
          </a:p>
          <a:p>
            <a:pPr lvl="0" latinLnBrk="0"/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myVar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10;                                                                                       //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Variabel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diangkat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atas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tetapi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nilainya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belum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ditetapkan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saat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0" latinLnBrk="0"/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lvl="0" latinLnBrk="0"/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myFunction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();                                                                                          // Output: "Hello!“</a:t>
            </a:r>
          </a:p>
          <a:p>
            <a:pPr lvl="0" latinLnBrk="0"/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function </a:t>
            </a:r>
            <a:r>
              <a:rPr lang="en-US" altLang="en-US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myFunction</a:t>
            </a:r>
            <a:r>
              <a:rPr lang="en-US" alt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 { console.log("Hello!"); } </a:t>
            </a:r>
          </a:p>
          <a:p>
            <a:pPr algn="ctr"/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37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015BA3-0838-4180-9003-7CBFDC1A1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2064" y="2427734"/>
            <a:ext cx="2619872" cy="717797"/>
          </a:xfrm>
        </p:spPr>
        <p:txBody>
          <a:bodyPr/>
          <a:lstStyle/>
          <a:p>
            <a:r>
              <a:rPr lang="en-ID" dirty="0"/>
              <a:t>JS DOM</a:t>
            </a:r>
          </a:p>
        </p:txBody>
      </p:sp>
    </p:spTree>
    <p:extLst>
      <p:ext uri="{BB962C8B-B14F-4D97-AF65-F5344CB8AC3E}">
        <p14:creationId xmlns:p14="http://schemas.microsoft.com/office/powerpoint/2010/main" val="135267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27584" y="483518"/>
            <a:ext cx="5436096" cy="47357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Tailwind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1108046"/>
            <a:ext cx="6768752" cy="983754"/>
          </a:xfrm>
        </p:spPr>
        <p:txBody>
          <a:bodyPr/>
          <a:lstStyle/>
          <a:p>
            <a:pPr algn="just"/>
            <a:r>
              <a:rPr lang="en-ID" dirty="0"/>
              <a:t>Tailwind CSS </a:t>
            </a:r>
            <a:r>
              <a:rPr lang="en-ID" dirty="0" err="1"/>
              <a:t>adalah</a:t>
            </a:r>
            <a:r>
              <a:rPr lang="en-ID" dirty="0"/>
              <a:t> utility-first framework CSS yang </a:t>
            </a:r>
            <a:r>
              <a:rPr lang="en-ID" dirty="0" err="1"/>
              <a:t>didesain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mempercepat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custom. </a:t>
            </a:r>
          </a:p>
          <a:p>
            <a:pPr algn="just"/>
            <a:endParaRPr lang="en-ID" dirty="0"/>
          </a:p>
          <a:p>
            <a:pPr lvl="0" algn="just"/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982046" y="2242753"/>
            <a:ext cx="811140" cy="6546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FF14821-0DE4-4F6E-96E8-7F686C36F87A}"/>
              </a:ext>
            </a:extLst>
          </p:cNvPr>
          <p:cNvSpPr txBox="1">
            <a:spLocks/>
          </p:cNvSpPr>
          <p:nvPr/>
        </p:nvSpPr>
        <p:spPr>
          <a:xfrm>
            <a:off x="3491880" y="2109193"/>
            <a:ext cx="5544616" cy="175870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ID" dirty="0"/>
              <a:t>Tailwind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serangkaian</a:t>
            </a:r>
            <a:r>
              <a:rPr lang="en-ID" dirty="0"/>
              <a:t> utility classes 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merancang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UI </a:t>
            </a:r>
            <a:r>
              <a:rPr lang="en-ID" dirty="0" err="1"/>
              <a:t>langsung</a:t>
            </a:r>
            <a:r>
              <a:rPr lang="en-ID" dirty="0"/>
              <a:t> di </a:t>
            </a:r>
            <a:r>
              <a:rPr lang="en-ID" dirty="0" err="1"/>
              <a:t>markup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mengunakan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/>
              <a:t>class </a:t>
            </a:r>
          </a:p>
          <a:p>
            <a:r>
              <a:rPr lang="en-ID"/>
              <a:t>yang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asli</a:t>
            </a:r>
            <a:r>
              <a:rPr lang="en-ID" dirty="0"/>
              <a:t> property </a:t>
            </a:r>
            <a:r>
              <a:rPr lang="en-ID" dirty="0" err="1"/>
              <a:t>css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</a:t>
            </a:r>
          </a:p>
          <a:p>
            <a:r>
              <a:rPr lang="en-ID" dirty="0"/>
              <a:t>Tailwind </a:t>
            </a:r>
            <a:r>
              <a:rPr lang="en-ID" dirty="0" err="1"/>
              <a:t>menata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di HTML.</a:t>
            </a:r>
          </a:p>
          <a:p>
            <a:endParaRPr lang="en-ID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27584" y="483518"/>
            <a:ext cx="5436096" cy="473576"/>
          </a:xfrm>
        </p:spPr>
        <p:txBody>
          <a:bodyPr/>
          <a:lstStyle/>
          <a:p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47664" y="783729"/>
            <a:ext cx="7272808" cy="983754"/>
          </a:xfrm>
        </p:spPr>
        <p:txBody>
          <a:bodyPr/>
          <a:lstStyle/>
          <a:p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Document Object Model (DOM)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JavaScript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sesuatu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bisa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memanipulasi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halaman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web HTML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segi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struktur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tampilan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kontennya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0" name="Freeform 9"/>
          <p:cNvSpPr/>
          <p:nvPr/>
        </p:nvSpPr>
        <p:spPr>
          <a:xfrm>
            <a:off x="1982046" y="2242753"/>
            <a:ext cx="811140" cy="6546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7B394A-77EC-4C48-B387-3F10ED5B7C81}"/>
              </a:ext>
            </a:extLst>
          </p:cNvPr>
          <p:cNvSpPr txBox="1">
            <a:spLocks/>
          </p:cNvSpPr>
          <p:nvPr/>
        </p:nvSpPr>
        <p:spPr>
          <a:xfrm>
            <a:off x="3608131" y="1923678"/>
            <a:ext cx="5311098" cy="162514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Dom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browser </a:t>
            </a:r>
            <a:r>
              <a:rPr lang="en-ID" dirty="0" err="1"/>
              <a:t>ketika</a:t>
            </a:r>
            <a:r>
              <a:rPr lang="en-ID" dirty="0"/>
              <a:t> website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selesai</a:t>
            </a:r>
            <a:r>
              <a:rPr lang="en-ID" dirty="0"/>
              <a:t> </a:t>
            </a:r>
          </a:p>
          <a:p>
            <a:r>
              <a:rPr lang="en-ID" dirty="0" err="1"/>
              <a:t>diload</a:t>
            </a:r>
            <a:r>
              <a:rPr lang="en-ID" dirty="0"/>
              <a:t>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semua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html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,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</a:p>
          <a:p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html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full control. </a:t>
            </a:r>
            <a:r>
              <a:rPr lang="en-ID" dirty="0" err="1"/>
              <a:t>Misalnya</a:t>
            </a:r>
            <a:r>
              <a:rPr lang="en-ID" dirty="0"/>
              <a:t>, </a:t>
            </a:r>
            <a:r>
              <a:rPr lang="en-ID" dirty="0" err="1"/>
              <a:t>seorang</a:t>
            </a:r>
            <a:r>
              <a:rPr lang="en-ID" dirty="0"/>
              <a:t> developer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JavaScript 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,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style </a:t>
            </a:r>
            <a:r>
              <a:rPr lang="en-ID" dirty="0" err="1"/>
              <a:t>elemen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merespons</a:t>
            </a:r>
            <a:r>
              <a:rPr lang="en-ID" dirty="0"/>
              <a:t> </a:t>
            </a:r>
            <a:r>
              <a:rPr lang="en-ID" dirty="0" err="1"/>
              <a:t>interaksi</a:t>
            </a:r>
            <a:r>
              <a:rPr lang="en-ID" dirty="0"/>
              <a:t> </a:t>
            </a:r>
          </a:p>
          <a:p>
            <a:r>
              <a:rPr lang="en-ID" dirty="0" err="1"/>
              <a:t>pengguna</a:t>
            </a:r>
            <a:r>
              <a:rPr lang="en-ID" dirty="0"/>
              <a:t> (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005251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C4AD-51AA-416B-AC1D-6C9B4C9C3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Selecting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F502-B1E5-4A99-9ECC-68CE4B577D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8" y="843558"/>
            <a:ext cx="4424536" cy="4176464"/>
          </a:xfrm>
        </p:spPr>
        <p:txBody>
          <a:bodyPr anchor="t"/>
          <a:lstStyle/>
          <a:p>
            <a:pPr algn="l"/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Memilih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eleme-elemen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tertentu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html:</a:t>
            </a: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pt-BR" sz="1100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</a:p>
          <a:p>
            <a:pPr algn="l"/>
            <a:r>
              <a:rPr lang="pt-BR" sz="11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05AAD-D864-4CFC-A32B-DD464D9F3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69" y="2935796"/>
            <a:ext cx="3806493" cy="204422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14224B-1191-4821-8409-459C44784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71687"/>
              </p:ext>
            </p:extLst>
          </p:nvPr>
        </p:nvGraphicFramePr>
        <p:xfrm>
          <a:off x="107504" y="1114471"/>
          <a:ext cx="8784976" cy="1724227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446693">
                  <a:extLst>
                    <a:ext uri="{9D8B030D-6E8A-4147-A177-3AD203B41FA5}">
                      <a16:colId xmlns:a16="http://schemas.microsoft.com/office/drawing/2014/main" val="2253163424"/>
                    </a:ext>
                  </a:extLst>
                </a:gridCol>
                <a:gridCol w="2295255">
                  <a:extLst>
                    <a:ext uri="{9D8B030D-6E8A-4147-A177-3AD203B41FA5}">
                      <a16:colId xmlns:a16="http://schemas.microsoft.com/office/drawing/2014/main" val="2420727973"/>
                    </a:ext>
                  </a:extLst>
                </a:gridCol>
                <a:gridCol w="6043028">
                  <a:extLst>
                    <a:ext uri="{9D8B030D-6E8A-4147-A177-3AD203B41FA5}">
                      <a16:colId xmlns:a16="http://schemas.microsoft.com/office/drawing/2014/main" val="615601534"/>
                    </a:ext>
                  </a:extLst>
                </a:gridCol>
              </a:tblGrid>
              <a:tr h="152392"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</a:t>
                      </a:r>
                      <a:endParaRPr lang="en-ID" sz="10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921" marR="28921" marT="28921" marB="2892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  <a:endParaRPr lang="en-ID" sz="10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921" marR="28921" marT="28921" marB="2892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Keterangan</a:t>
                      </a:r>
                      <a:endParaRPr lang="en-ID" sz="10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921" marR="28921" marT="28921" marB="28921"/>
                </a:tc>
                <a:extLst>
                  <a:ext uri="{0D108BD9-81ED-4DB2-BD59-A6C34878D82A}">
                    <a16:rowId xmlns:a16="http://schemas.microsoft.com/office/drawing/2014/main" val="2703971435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D" sz="10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921" marR="28921" marT="28921" marB="289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getElementById(&lt;id&gt;)</a:t>
                      </a:r>
                      <a:endParaRPr lang="en-ID" sz="10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921" marR="28921" marT="28921" marB="289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Memilih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berdasarkan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Id</a:t>
                      </a:r>
                      <a:endParaRPr lang="en-ID" sz="10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921" marR="28921" marT="28921" marB="28921"/>
                </a:tc>
                <a:extLst>
                  <a:ext uri="{0D108BD9-81ED-4DB2-BD59-A6C34878D82A}">
                    <a16:rowId xmlns:a16="http://schemas.microsoft.com/office/drawing/2014/main" val="39741835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ID" sz="10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921" marR="28921" marT="28921" marB="289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getElementsByClassName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(&lt;names&gt;)</a:t>
                      </a:r>
                      <a:endParaRPr lang="en-ID" sz="10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921" marR="28921" marT="28921" marB="289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Memilih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berdasarkan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nama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</a:t>
                      </a:r>
                      <a:endParaRPr lang="en-ID" sz="10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921" marR="28921" marT="28921" marB="28921"/>
                </a:tc>
                <a:extLst>
                  <a:ext uri="{0D108BD9-81ED-4DB2-BD59-A6C34878D82A}">
                    <a16:rowId xmlns:a16="http://schemas.microsoft.com/office/drawing/2014/main" val="100553328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ID" sz="10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921" marR="28921" marT="28921" marB="289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getElementsByTagName(&lt;name&gt;)</a:t>
                      </a:r>
                      <a:endParaRPr lang="en-ID" sz="10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921" marR="28921" marT="28921" marB="289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Memilih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berdasarkan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nama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Tag</a:t>
                      </a:r>
                      <a:endParaRPr lang="en-ID" sz="10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921" marR="28921" marT="28921" marB="28921"/>
                </a:tc>
                <a:extLst>
                  <a:ext uri="{0D108BD9-81ED-4DB2-BD59-A6C34878D82A}">
                    <a16:rowId xmlns:a16="http://schemas.microsoft.com/office/drawing/2014/main" val="60531586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ID" sz="10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921" marR="28921" marT="28921" marB="289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querySelector(&lt;query_selector&gt;)</a:t>
                      </a:r>
                      <a:endParaRPr lang="en-ID" sz="10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921" marR="28921" marT="28921" marB="289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Memilih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pertama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di </a:t>
                      </a:r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dalam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dokumen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yang </a:t>
                      </a:r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cocok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dengan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selector </a:t>
                      </a:r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spesifik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</a:t>
                      </a:r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Jika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tidak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</a:t>
                      </a:r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akan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mengembalikan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nilai</a:t>
                      </a:r>
                      <a:r>
                        <a:rPr lang="en-ID" sz="1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null.</a:t>
                      </a:r>
                      <a:endParaRPr lang="en-ID" sz="10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921" marR="28921" marT="28921" marB="28921"/>
                </a:tc>
                <a:extLst>
                  <a:ext uri="{0D108BD9-81ED-4DB2-BD59-A6C34878D82A}">
                    <a16:rowId xmlns:a16="http://schemas.microsoft.com/office/drawing/2014/main" val="4211932387"/>
                  </a:ext>
                </a:extLst>
              </a:tr>
              <a:tr h="259617"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ID" sz="10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921" marR="28921" marT="28921" marB="289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querySelectorAll(&lt;query_selector&gt;)</a:t>
                      </a:r>
                      <a:endParaRPr lang="en-ID" sz="10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921" marR="28921" marT="28921" marB="289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</a:t>
                      </a:r>
                      <a:r>
                        <a:rPr lang="en-ID" sz="10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emilih</a:t>
                      </a:r>
                      <a:r>
                        <a:rPr lang="en-ID" sz="10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b="1" i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semua</a:t>
                      </a:r>
                      <a:r>
                        <a:rPr lang="en-ID" sz="1000" b="1" i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1" i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elemen</a:t>
                      </a:r>
                      <a:r>
                        <a:rPr lang="en-ID" sz="1000" b="1" i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yang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kecocokan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(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tidak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hanya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yang 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pertama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) 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dengan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selector 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spesifik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. </a:t>
                      </a:r>
                    </a:p>
                    <a:p>
                      <a:pPr algn="l" fontAlgn="t"/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Memilih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kumpulan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node (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NodeList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) di 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dalam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dokumen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sesuai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dengan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selector yang </a:t>
                      </a:r>
                      <a:r>
                        <a:rPr lang="en-ID" sz="1000" b="0" i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spesifik</a:t>
                      </a:r>
                      <a:r>
                        <a:rPr lang="en-ID" sz="1000" b="0" i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.</a:t>
                      </a:r>
                      <a:endParaRPr lang="en-ID" sz="10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921" marR="28921" marT="28921" marB="28921"/>
                </a:tc>
                <a:extLst>
                  <a:ext uri="{0D108BD9-81ED-4DB2-BD59-A6C34878D82A}">
                    <a16:rowId xmlns:a16="http://schemas.microsoft.com/office/drawing/2014/main" val="279039156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BC7A2AE-648F-4ACD-B276-E250B8AA59A2}"/>
              </a:ext>
            </a:extLst>
          </p:cNvPr>
          <p:cNvSpPr/>
          <p:nvPr/>
        </p:nvSpPr>
        <p:spPr>
          <a:xfrm>
            <a:off x="4499992" y="3429297"/>
            <a:ext cx="4248472" cy="99255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D" sz="1000" dirty="0" err="1"/>
              <a:t>elemen</a:t>
            </a:r>
            <a:r>
              <a:rPr lang="en-ID" sz="1000" dirty="0"/>
              <a:t> &lt;p&gt; </a:t>
            </a:r>
            <a:r>
              <a:rPr lang="en-ID" sz="1000" dirty="0" err="1"/>
              <a:t>pertama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class="example“:</a:t>
            </a:r>
            <a:endParaRPr lang="en-US" sz="1000" dirty="0"/>
          </a:p>
          <a:p>
            <a:pPr algn="ctr"/>
            <a:endParaRPr lang="en-ID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BC5F4F-844B-43C9-AF44-92275224D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094" y="3758884"/>
            <a:ext cx="29622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922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C4AD-51AA-416B-AC1D-6C9B4C9C3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Manipulating HTML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F502-B1E5-4A99-9ECC-68CE4B577D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8797" y="769538"/>
            <a:ext cx="8820472" cy="4137834"/>
          </a:xfrm>
        </p:spPr>
        <p:txBody>
          <a:bodyPr numCol="2" anchor="t"/>
          <a:lstStyle/>
          <a:p>
            <a:pPr algn="l"/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Menambah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baru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  <a:p>
            <a:pPr algn="l"/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Menghapus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</a:p>
          <a:p>
            <a:pPr algn="l"/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parent.removeChild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nama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l"/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Contoh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element.removeChild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(tag);</a:t>
            </a:r>
          </a:p>
          <a:p>
            <a:pPr algn="l"/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Mengubah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algn="l"/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parent.replaceChild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nama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baru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nama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lama)</a:t>
            </a:r>
          </a:p>
          <a:p>
            <a:pPr algn="l"/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Contoh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element.replaceChild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(tag, new);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EAF0CA-8D3C-40EA-A77D-62C2F69C3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FC8515-22E4-4942-81FA-369A61B58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5429129-8E8C-452C-BF2F-C69DD7F38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54D493-C4A5-4A2B-A2D9-BCB0FC9E6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35358"/>
            <a:ext cx="2772569" cy="1635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5AA6FE-EAE4-4980-92BE-EE1659B88915}"/>
              </a:ext>
            </a:extLst>
          </p:cNvPr>
          <p:cNvSpPr/>
          <p:nvPr/>
        </p:nvSpPr>
        <p:spPr>
          <a:xfrm>
            <a:off x="184731" y="3127096"/>
            <a:ext cx="8635741" cy="189292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Manipulasi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innerHTML</a:t>
            </a:r>
            <a:endParaRPr lang="en-ID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Insert text</a:t>
            </a:r>
          </a:p>
          <a:p>
            <a:pPr lvl="0">
              <a:lnSpc>
                <a:spcPct val="137500"/>
              </a:lnSpc>
            </a:pP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  <a:sym typeface="Courier New"/>
              </a:rPr>
              <a:t>document.getElementById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  <a:sym typeface="Courier New"/>
              </a:rPr>
              <a:t>("title").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  <a:sym typeface="Courier New"/>
              </a:rPr>
              <a:t>innerHTML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  <a:sym typeface="Courier New"/>
              </a:rPr>
              <a:t> = "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  <a:sym typeface="Courier New"/>
              </a:rPr>
              <a:t>Belajar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  <a:sym typeface="Courier New"/>
              </a:rPr>
              <a:t> Get Element";</a:t>
            </a:r>
          </a:p>
          <a:p>
            <a:pPr lvl="0">
              <a:lnSpc>
                <a:spcPct val="137500"/>
              </a:lnSpc>
            </a:pPr>
            <a:endParaRPr lang="en-ID" sz="1200" dirty="0">
              <a:latin typeface="Cambria" panose="02040503050406030204" pitchFamily="18" charset="0"/>
              <a:ea typeface="Cambria" panose="02040503050406030204" pitchFamily="18" charset="0"/>
              <a:sym typeface="Courier New"/>
            </a:endParaRPr>
          </a:p>
          <a:p>
            <a:pPr marL="171450" lvl="0" indent="-171450">
              <a:lnSpc>
                <a:spcPct val="137500"/>
              </a:lnSpc>
              <a:buFont typeface="Wingdings" panose="05000000000000000000" pitchFamily="2" charset="2"/>
              <a:buChar char="q"/>
            </a:pP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Insert content</a:t>
            </a:r>
          </a:p>
          <a:p>
            <a:pPr lvl="0">
              <a:lnSpc>
                <a:spcPct val="137500"/>
              </a:lnSpc>
            </a:pP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  <a:sym typeface="Courier New"/>
              </a:rPr>
              <a:t>document.getElementsByClassName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  <a:sym typeface="Courier New"/>
              </a:rPr>
              <a:t>("description")[1].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  <a:sym typeface="Courier New"/>
              </a:rPr>
              <a:t>innerHTML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  <a:sym typeface="Courier New"/>
              </a:rPr>
              <a:t> = '&lt;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  <a:sym typeface="Courier New"/>
              </a:rPr>
              <a:t>img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  <a:sym typeface="Courier New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  <a:sym typeface="Courier New"/>
              </a:rPr>
              <a:t>src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  <a:sym typeface="Courier New"/>
              </a:rPr>
              <a:t>=“gambar.jpg"&gt;';</a:t>
            </a:r>
          </a:p>
          <a:p>
            <a:pPr algn="ctr"/>
            <a:endParaRPr lang="en-ID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27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C4AD-51AA-416B-AC1D-6C9B4C9C3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Manipulating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F502-B1E5-4A99-9ECC-68CE4B577D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1640" y="915566"/>
            <a:ext cx="7092280" cy="3672408"/>
          </a:xfrm>
        </p:spPr>
        <p:txBody>
          <a:bodyPr anchor="t"/>
          <a:lstStyle/>
          <a:p>
            <a:pPr algn="l"/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Objek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Formulir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mewakili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HTML &lt;form&gt;.</a:t>
            </a:r>
          </a:p>
          <a:p>
            <a:pPr algn="l"/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membuat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&lt;form&gt;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metode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document.createElement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algn="l"/>
            <a:r>
              <a:rPr lang="nn-NO" sz="1400" dirty="0">
                <a:latin typeface="Cambria" panose="02040503050406030204" pitchFamily="18" charset="0"/>
                <a:ea typeface="Cambria" panose="02040503050406030204" pitchFamily="18" charset="0"/>
              </a:rPr>
              <a:t>var x = document.createElement("FORM");</a:t>
            </a:r>
            <a:endParaRPr lang="en-ID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mengakses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&lt;form&gt;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getElementById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algn="l"/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 x =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document.getElementById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("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myForm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");</a:t>
            </a:r>
          </a:p>
          <a:p>
            <a:pPr algn="l"/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 x =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document.getElementById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("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myForm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").value;</a:t>
            </a:r>
          </a:p>
          <a:p>
            <a:pPr algn="l"/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Mengakses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first element (index 0)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form</a:t>
            </a:r>
          </a:p>
          <a:p>
            <a:pPr algn="l"/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 x =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document.getElementById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("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myForm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").elements[0].value;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00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C4AD-51AA-416B-AC1D-6C9B4C9C3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Manipulating Element Attribute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F502-B1E5-4A99-9ECC-68CE4B577D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1680" y="843558"/>
            <a:ext cx="6516216" cy="4176464"/>
          </a:xfrm>
        </p:spPr>
        <p:txBody>
          <a:bodyPr anchor="t"/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90E42E-5A56-4FAC-869D-61FE9AAE7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61630"/>
              </p:ext>
            </p:extLst>
          </p:nvPr>
        </p:nvGraphicFramePr>
        <p:xfrm>
          <a:off x="215516" y="987574"/>
          <a:ext cx="8712968" cy="36624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28592">
                  <a:extLst>
                    <a:ext uri="{9D8B030D-6E8A-4147-A177-3AD203B41FA5}">
                      <a16:colId xmlns:a16="http://schemas.microsoft.com/office/drawing/2014/main" val="1516976305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1269368653"/>
                    </a:ext>
                  </a:extLst>
                </a:gridCol>
              </a:tblGrid>
              <a:tr h="748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Mengubah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atribut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ID" sz="1200" b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Object.atribut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=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nilai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;</a:t>
                      </a:r>
                    </a:p>
                    <a:p>
                      <a:endParaRPr lang="en-US" sz="1200" b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Contoh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img.width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=400;</a:t>
                      </a:r>
                    </a:p>
                    <a:p>
                      <a:endParaRPr lang="en-ID" sz="1200" b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947498"/>
                  </a:ext>
                </a:extLst>
              </a:tr>
              <a:tr h="748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Menambahkan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atribut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yang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belum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ada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Menggunakan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setAtrribut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ID" sz="1200" b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Object.setAttribut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(‘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nama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atribut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’, ‘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nilai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atribut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’);</a:t>
                      </a:r>
                    </a:p>
                    <a:p>
                      <a:pPr algn="l"/>
                      <a:endParaRPr lang="en-US" sz="1200" b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/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Contoh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img.setAttribut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(‘class’, ‘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merah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’);</a:t>
                      </a:r>
                    </a:p>
                    <a:p>
                      <a:endParaRPr lang="en-ID" sz="1200" b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603048"/>
                  </a:ext>
                </a:extLst>
              </a:tr>
              <a:tr h="1010732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Pada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javascript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ada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metode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yang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lebih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mudah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pengganti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setAtribut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untuk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membuat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atrribut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baru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dengan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menggunakan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className</a:t>
                      </a:r>
                      <a:endParaRPr lang="en-ID" sz="1200" b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Objek.className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=‘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nilai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’;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Contoh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img.className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=‘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merah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’;</a:t>
                      </a:r>
                    </a:p>
                    <a:p>
                      <a:endParaRPr lang="en-ID" sz="1200" b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204660"/>
                  </a:ext>
                </a:extLst>
              </a:tr>
              <a:tr h="958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Untuk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atribut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yang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sudah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ada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sebelumnya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dan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ingin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mengambungkan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maka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gunakan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tanda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+=</a:t>
                      </a:r>
                    </a:p>
                    <a:p>
                      <a:endParaRPr lang="en-ID" sz="1200" b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Contoh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</a:t>
                      </a:r>
                    </a:p>
                    <a:p>
                      <a:pPr algn="l"/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sudah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punya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dengan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nama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hitam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img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class=“black”&gt;</a:t>
                      </a:r>
                    </a:p>
                    <a:p>
                      <a:pPr algn="l"/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img.className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+=   ‘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merah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’;</a:t>
                      </a:r>
                    </a:p>
                    <a:p>
                      <a:endParaRPr lang="en-ID" sz="1200" b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2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0295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C4AD-51AA-416B-AC1D-6C9B4C9C3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Manipulating Element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F502-B1E5-4A99-9ECC-68CE4B577D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1760" y="699542"/>
            <a:ext cx="5688632" cy="4176464"/>
          </a:xfrm>
        </p:spPr>
        <p:txBody>
          <a:bodyPr anchor="t"/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Cara simple CSS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java Script:</a:t>
            </a:r>
          </a:p>
          <a:p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elemen.style.property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Properti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lebih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satu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huruf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camel case</a:t>
            </a:r>
          </a:p>
          <a:p>
            <a:pPr algn="l"/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Contoh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input =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document.getElementById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inpu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’);</a:t>
            </a: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input.value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“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nama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lengkap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”;</a:t>
            </a: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input.style.border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 ‘3px solid blue’;</a:t>
            </a: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input.style.backgroundColor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=‘3px solid blue’;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9127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C4AD-51AA-416B-AC1D-6C9B4C9C3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DOM Event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F502-B1E5-4A99-9ECC-68CE4B577D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04" y="771550"/>
            <a:ext cx="9144000" cy="3240360"/>
          </a:xfrm>
        </p:spPr>
        <p:txBody>
          <a:bodyPr anchor="t"/>
          <a:lstStyle/>
          <a:p>
            <a:pPr algn="l"/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Setiap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terjadi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even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terjadi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dilakukan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hal-hal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tertentu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l"/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Membuat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website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menjadi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interaktif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memberikan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feed back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ketika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user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sedang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melakukan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suatu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event</a:t>
            </a:r>
          </a:p>
          <a:p>
            <a:pPr algn="l"/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Cara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Penulisan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event:</a:t>
            </a:r>
          </a:p>
          <a:p>
            <a:pPr algn="l"/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4C1513-526F-46CE-82BF-8CAFB7188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23543"/>
              </p:ext>
            </p:extLst>
          </p:nvPr>
        </p:nvGraphicFramePr>
        <p:xfrm>
          <a:off x="251520" y="1707654"/>
          <a:ext cx="8712969" cy="3200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04323">
                  <a:extLst>
                    <a:ext uri="{9D8B030D-6E8A-4147-A177-3AD203B41FA5}">
                      <a16:colId xmlns:a16="http://schemas.microsoft.com/office/drawing/2014/main" val="3007845311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1005303655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1840945723"/>
                    </a:ext>
                  </a:extLst>
                </a:gridCol>
              </a:tblGrid>
              <a:tr h="197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Inline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menuliskan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langsung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dibagian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tag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Menuliskan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event di script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langsung</a:t>
                      </a:r>
                      <a:endParaRPr lang="en-US" sz="11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ID" sz="11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addEventListener</a:t>
                      </a:r>
                      <a:endParaRPr lang="en-US" sz="11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ID" sz="11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99526"/>
                  </a:ext>
                </a:extLst>
              </a:tr>
              <a:tr h="2582524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Tambahkan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nama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fungsi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sebagai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nilai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dari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atribut</a:t>
                      </a:r>
                      <a:endParaRPr lang="en-US" sz="11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/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Contoh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img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onclick =“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berubah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()”&gt;</a:t>
                      </a:r>
                    </a:p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function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berubah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(){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Img.style.backgroundColor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= ‘yellow’;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ID" sz="11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&lt;script&gt;</a:t>
                      </a:r>
                    </a:p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/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Input.onclick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= function(){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berubah2()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};</a:t>
                      </a:r>
                    </a:p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Function berubah2(){</a:t>
                      </a:r>
                    </a:p>
                    <a:p>
                      <a:pPr algn="l"/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iput.style.backgroundColor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= ‘blue’;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sz="11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&lt;/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script&gt;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nput.addEventListener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(‘’event yang 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ingin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dilakukan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fungsi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yang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ingin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diijalankan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);</a:t>
                      </a:r>
                    </a:p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ontoh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nput.addEventListener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(‘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clickl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’, function(){</a:t>
                      </a:r>
                    </a:p>
                    <a:p>
                      <a:pPr algn="l"/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berubah2()});</a:t>
                      </a:r>
                    </a:p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/>
                      <a:endParaRPr lang="en-ID" sz="11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etika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mouse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berada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diatas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dan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</a:p>
                    <a:p>
                      <a:pPr algn="l"/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berubah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tanpa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diklik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: click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ganti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dengan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</a:p>
                    <a:p>
                      <a:pPr algn="l"/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mouseenter</a:t>
                      </a:r>
                      <a:endParaRPr lang="en-ID" sz="11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nput.addEventListener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(‘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clickl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’, function(){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()});</a:t>
                      </a:r>
                      <a:endParaRPr lang="en-US" sz="11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/>
                      <a:endParaRPr lang="en-ID" sz="11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ouseleave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mouse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meninggalkan</a:t>
                      </a:r>
                      <a:endParaRPr lang="en-US" sz="11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ID" sz="11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4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555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F2441B-092C-48B0-A3F3-FC5F6C119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3700" y="2211710"/>
            <a:ext cx="2736304" cy="576063"/>
          </a:xfrm>
        </p:spPr>
        <p:txBody>
          <a:bodyPr/>
          <a:lstStyle/>
          <a:p>
            <a:r>
              <a:rPr lang="en-ID" dirty="0" err="1"/>
              <a:t>Javascript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C46F-A761-46FA-AFFB-61F21350DD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140" y="2723016"/>
            <a:ext cx="2359424" cy="576065"/>
          </a:xfrm>
        </p:spPr>
        <p:txBody>
          <a:bodyPr/>
          <a:lstStyle/>
          <a:p>
            <a:r>
              <a:rPr lang="en-ID" sz="20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508386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08B340-A1CE-48A4-A9F9-6CF2DC654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Object 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19EF-2D10-4A7C-8724-D65AD5FA5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536" y="733162"/>
            <a:ext cx="8532440" cy="4320480"/>
          </a:xfrm>
        </p:spPr>
        <p:txBody>
          <a:bodyPr anchor="t"/>
          <a:lstStyle/>
          <a:p>
            <a:pPr algn="l" fontAlgn="base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Object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tipe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data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kompleks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memungkinkan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menyimpan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kumpulan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tipe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data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berbeda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l" fontAlgn="base"/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Objek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berisi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property(key)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value.</a:t>
            </a:r>
          </a:p>
          <a:p>
            <a:pPr algn="l" fontAlgn="base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 fontAlgn="base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Di JavaScript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kita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bisa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membuat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objek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beberapa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cara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yaitu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bisa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new Object(),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Object.create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(), </a:t>
            </a:r>
          </a:p>
          <a:p>
            <a:pPr algn="l" fontAlgn="base"/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notasi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literal.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Notasi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literal,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karena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lebih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mudah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dibuat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lebih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sering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l" fontAlgn="base"/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membuat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objek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literal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properti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kunci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suatu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objek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diapit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dibungkus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kurung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kurawal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{}, </a:t>
            </a:r>
          </a:p>
          <a:p>
            <a:pPr algn="l" fontAlgn="base"/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jika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memiliki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lebih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satu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properti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dipisahkan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koma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F2A66-5E13-42FA-93BF-F6F38F3B3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83" y="2715766"/>
            <a:ext cx="4113634" cy="1251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3BBB33-A431-4E8F-853C-CE56BAAD8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036780"/>
            <a:ext cx="1562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397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08B340-A1CE-48A4-A9F9-6CF2DC654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Method inside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19EF-2D10-4A7C-8724-D65AD5FA5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3854" y="683467"/>
            <a:ext cx="9144000" cy="4248472"/>
          </a:xfrm>
        </p:spPr>
        <p:txBody>
          <a:bodyPr anchor="t"/>
          <a:lstStyle/>
          <a:p>
            <a:pPr algn="l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Method 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perilaku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objek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). Method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dibuat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cara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mengisi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(value)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Cara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mengakses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properti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method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objek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tanda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titik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dot (.),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lalu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diikuti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nama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properti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method.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mengakses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properti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kita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cukup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gunakan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nama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objek.properti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Sedangkan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method,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kita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harus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tanda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kurung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menyatakan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kalau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kita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ingin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mengeksekusi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lvl="0"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97FBE-2E03-4A3B-A308-F062B509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14" y="1800402"/>
            <a:ext cx="2379661" cy="3003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5587B0-0A88-4CF8-9A56-AE9E06D9D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238" y="2283718"/>
            <a:ext cx="2497460" cy="185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3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CBC5B7-1F39-41C8-9AFA-30EDA69FD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Installation from CDN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9C2B1-D5C3-4B17-AE03-2E2A2B8164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0"/>
          </a:xfrm>
        </p:spPr>
        <p:txBody>
          <a:bodyPr numCol="2" anchor="t"/>
          <a:lstStyle/>
          <a:p>
            <a:pPr algn="just"/>
            <a:r>
              <a:rPr lang="en-US" sz="2000" b="1" dirty="0"/>
              <a:t>CDN</a:t>
            </a:r>
            <a:r>
              <a:rPr lang="en-US" dirty="0"/>
              <a:t>				</a:t>
            </a:r>
          </a:p>
          <a:p>
            <a:pPr algn="just"/>
            <a:r>
              <a:rPr lang="en-ID" dirty="0" err="1">
                <a:solidFill>
                  <a:schemeClr val="lt1"/>
                </a:solidFill>
              </a:rPr>
              <a:t>Tambahkan</a:t>
            </a:r>
            <a:r>
              <a:rPr lang="en-ID" dirty="0">
                <a:solidFill>
                  <a:schemeClr val="lt1"/>
                </a:solidFill>
              </a:rPr>
              <a:t> tag </a:t>
            </a:r>
            <a:r>
              <a:rPr lang="en-ID" dirty="0" err="1">
                <a:solidFill>
                  <a:schemeClr val="lt1"/>
                </a:solidFill>
              </a:rPr>
              <a:t>skrip</a:t>
            </a:r>
            <a:r>
              <a:rPr lang="en-ID" dirty="0">
                <a:solidFill>
                  <a:schemeClr val="lt1"/>
                </a:solidFill>
              </a:rPr>
              <a:t> Play CDN </a:t>
            </a:r>
            <a:r>
              <a:rPr lang="en-ID" dirty="0" err="1">
                <a:solidFill>
                  <a:schemeClr val="lt1"/>
                </a:solidFill>
              </a:rPr>
              <a:t>ke</a:t>
            </a:r>
            <a:r>
              <a:rPr lang="en-ID" dirty="0">
                <a:solidFill>
                  <a:schemeClr val="lt1"/>
                </a:solidFill>
              </a:rPr>
              <a:t> </a:t>
            </a:r>
            <a:r>
              <a:rPr lang="en-ID" dirty="0"/>
              <a:t>&lt;head&gt;</a:t>
            </a:r>
            <a:r>
              <a:rPr lang="en-ID" dirty="0">
                <a:solidFill>
                  <a:schemeClr val="lt1"/>
                </a:solidFill>
              </a:rPr>
              <a:t>file HTML</a:t>
            </a:r>
          </a:p>
          <a:p>
            <a:pPr algn="just"/>
            <a:r>
              <a:rPr lang="fi-FI" dirty="0">
                <a:solidFill>
                  <a:schemeClr val="lt1"/>
                </a:solidFill>
              </a:rPr>
              <a:t>dan mulai gunakan kelas utilitas Tailwind</a:t>
            </a:r>
          </a:p>
          <a:p>
            <a:pPr algn="just"/>
            <a:endParaRPr lang="fi-FI" dirty="0">
              <a:solidFill>
                <a:schemeClr val="lt1"/>
              </a:solidFill>
            </a:endParaRPr>
          </a:p>
          <a:p>
            <a:pPr algn="just"/>
            <a:endParaRPr lang="fi-FI" dirty="0">
              <a:solidFill>
                <a:schemeClr val="lt1"/>
              </a:solidFill>
            </a:endParaRPr>
          </a:p>
          <a:p>
            <a:pPr algn="just"/>
            <a:endParaRPr lang="fi-FI" dirty="0">
              <a:solidFill>
                <a:schemeClr val="lt1"/>
              </a:solidFill>
            </a:endParaRPr>
          </a:p>
          <a:p>
            <a:pPr algn="just"/>
            <a:endParaRPr lang="fi-FI" dirty="0">
              <a:solidFill>
                <a:schemeClr val="lt1"/>
              </a:solidFill>
            </a:endParaRPr>
          </a:p>
          <a:p>
            <a:pPr algn="just"/>
            <a:endParaRPr lang="fi-FI" dirty="0">
              <a:solidFill>
                <a:schemeClr val="lt1"/>
              </a:solidFill>
            </a:endParaRPr>
          </a:p>
          <a:p>
            <a:pPr algn="just"/>
            <a:endParaRPr lang="fi-FI" dirty="0">
              <a:solidFill>
                <a:schemeClr val="lt1"/>
              </a:solidFill>
            </a:endParaRPr>
          </a:p>
          <a:p>
            <a:pPr algn="just"/>
            <a:endParaRPr lang="fi-FI" dirty="0">
              <a:solidFill>
                <a:schemeClr val="lt1"/>
              </a:solidFill>
            </a:endParaRPr>
          </a:p>
          <a:p>
            <a:pPr algn="just"/>
            <a:endParaRPr lang="fi-FI" dirty="0">
              <a:solidFill>
                <a:schemeClr val="lt1"/>
              </a:solidFill>
            </a:endParaRPr>
          </a:p>
          <a:p>
            <a:pPr algn="just"/>
            <a:endParaRPr lang="fi-FI" dirty="0">
              <a:solidFill>
                <a:schemeClr val="lt1"/>
              </a:solidFill>
            </a:endParaRPr>
          </a:p>
          <a:p>
            <a:pPr algn="just"/>
            <a:endParaRPr lang="fi-FI" dirty="0">
              <a:solidFill>
                <a:schemeClr val="lt1"/>
              </a:solidFill>
            </a:endParaRPr>
          </a:p>
          <a:p>
            <a:pPr algn="just"/>
            <a:endParaRPr lang="fi-FI" dirty="0">
              <a:solidFill>
                <a:schemeClr val="lt1"/>
              </a:solidFill>
            </a:endParaRPr>
          </a:p>
          <a:p>
            <a:pPr algn="just"/>
            <a:endParaRPr lang="fi-FI" dirty="0">
              <a:solidFill>
                <a:schemeClr val="lt1"/>
              </a:solidFill>
            </a:endParaRPr>
          </a:p>
          <a:p>
            <a:pPr algn="just"/>
            <a:endParaRPr lang="fi-FI" dirty="0">
              <a:solidFill>
                <a:schemeClr val="lt1"/>
              </a:solidFill>
            </a:endParaRPr>
          </a:p>
          <a:p>
            <a:pPr algn="just"/>
            <a:endParaRPr lang="en-ID" dirty="0">
              <a:solidFill>
                <a:schemeClr val="lt1"/>
              </a:solidFill>
            </a:endParaRPr>
          </a:p>
          <a:p>
            <a:pPr algn="just"/>
            <a:endParaRPr lang="en-US" dirty="0"/>
          </a:p>
          <a:p>
            <a:pPr algn="just"/>
            <a:r>
              <a:rPr lang="en-US" dirty="0"/>
              <a:t>Custom</a:t>
            </a:r>
          </a:p>
          <a:p>
            <a:pPr algn="just"/>
            <a:r>
              <a:rPr lang="en-US" altLang="en-US" dirty="0"/>
              <a:t>Edit </a:t>
            </a:r>
            <a:r>
              <a:rPr lang="en-US" altLang="en-US" dirty="0" err="1"/>
              <a:t>tailwind.config</a:t>
            </a:r>
            <a:r>
              <a:rPr lang="en-US" altLang="en-US" dirty="0"/>
              <a:t> </a:t>
            </a:r>
            <a:r>
              <a:rPr lang="en-US" altLang="en-US" dirty="0" err="1"/>
              <a:t>objek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 </a:t>
            </a:r>
            <a:r>
              <a:rPr lang="en-US" altLang="en-US" dirty="0" err="1"/>
              <a:t>menyesesuaikan</a:t>
            </a:r>
            <a:r>
              <a:rPr lang="en-US" altLang="en-US" dirty="0"/>
              <a:t> </a:t>
            </a:r>
            <a:r>
              <a:rPr lang="en-US" altLang="en-US" dirty="0" err="1"/>
              <a:t>konfigurasi</a:t>
            </a:r>
            <a:endParaRPr lang="en-US" alt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3A79B-300B-45FF-806B-BB7B97AA1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9" y="1581032"/>
            <a:ext cx="3923544" cy="2862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2E2B61-8584-47B1-923D-7BE37EBF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417853"/>
            <a:ext cx="3475858" cy="286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202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9043FF-9927-47EC-A7DD-F6693866EE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THIS Keyword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67DD0-185C-4728-B4B4-302331CD03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536" y="915566"/>
            <a:ext cx="8496944" cy="3888432"/>
          </a:xfrm>
        </p:spPr>
        <p:txBody>
          <a:bodyPr anchor="t"/>
          <a:lstStyle/>
          <a:p>
            <a:pPr algn="l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Kata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kunci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this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mengakses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properti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method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method (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objek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). </a:t>
            </a:r>
          </a:p>
          <a:p>
            <a:pPr algn="l"/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57A13-810B-4C96-A0CA-FB728D6F6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1419622"/>
            <a:ext cx="44100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223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08B340-A1CE-48A4-A9F9-6CF2DC654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Array Of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19EF-2D10-4A7C-8724-D65AD5FA5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449" y="998066"/>
            <a:ext cx="9144000" cy="4320480"/>
          </a:xfrm>
        </p:spPr>
        <p:txBody>
          <a:bodyPr anchor="t"/>
          <a:lstStyle/>
          <a:p>
            <a:pPr algn="l" fontAlgn="base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Array 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jenis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objek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menyimpan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beberapa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tanpa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properti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seperti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objek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 fontAlgn="base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Array 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memiliki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indeks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dimulai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nol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kata lain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pertama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array 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memiliki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indeks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0,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berikutnya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memiliki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indeks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seterusnya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Sama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seperti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objek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, array juga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dibuat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new Array ()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array literal [].</a:t>
            </a: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B3D2A-994B-44AC-A9A6-8AE85A40D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1" y="1923678"/>
            <a:ext cx="17430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46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08B340-A1CE-48A4-A9F9-6CF2DC654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Rest &amp; Spread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19EF-2D10-4A7C-8724-D65AD5FA5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85800"/>
            <a:ext cx="9144000" cy="4334222"/>
          </a:xfrm>
        </p:spPr>
        <p:txBody>
          <a:bodyPr anchor="t"/>
          <a:lstStyle/>
          <a:p>
            <a:pPr algn="l"/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versi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ES6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JS Next Gen 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terdapat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Rest Parameter 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Spread Operator. </a:t>
            </a:r>
          </a:p>
          <a:p>
            <a:pPr algn="l"/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Kedua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hal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secara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penulisan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sama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yaitu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dot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dot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dot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{…}</a:t>
            </a: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6D9C7F-64D0-465F-BC12-4C3C9324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54826"/>
              </p:ext>
            </p:extLst>
          </p:nvPr>
        </p:nvGraphicFramePr>
        <p:xfrm>
          <a:off x="377788" y="1271766"/>
          <a:ext cx="8388424" cy="3503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194212">
                  <a:extLst>
                    <a:ext uri="{9D8B030D-6E8A-4147-A177-3AD203B41FA5}">
                      <a16:colId xmlns:a16="http://schemas.microsoft.com/office/drawing/2014/main" val="4039126616"/>
                    </a:ext>
                  </a:extLst>
                </a:gridCol>
                <a:gridCol w="4194212">
                  <a:extLst>
                    <a:ext uri="{9D8B030D-6E8A-4147-A177-3AD203B41FA5}">
                      <a16:colId xmlns:a16="http://schemas.microsoft.com/office/drawing/2014/main" val="3692408010"/>
                    </a:ext>
                  </a:extLst>
                </a:gridCol>
              </a:tblGrid>
              <a:tr h="363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1" i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Rest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1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Spread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93833"/>
                  </a:ext>
                </a:extLst>
              </a:tr>
              <a:tr h="3008681">
                <a:tc>
                  <a:txBody>
                    <a:bodyPr/>
                    <a:lstStyle/>
                    <a:p>
                      <a:r>
                        <a:rPr lang="en-ID" sz="1000" b="0" i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Rest Parameter </a:t>
                      </a:r>
                      <a:r>
                        <a:rPr lang="en-ID" sz="1000" b="0" i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ini</a:t>
                      </a:r>
                      <a:r>
                        <a:rPr lang="en-ID" sz="1000" b="0" i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b="0" i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berguna</a:t>
                      </a:r>
                      <a:r>
                        <a:rPr lang="en-ID" sz="1000" b="0" i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b="0" i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untuk</a:t>
                      </a:r>
                      <a:r>
                        <a:rPr lang="en-ID" sz="1000" b="0" i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b="0" i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menggabungkan</a:t>
                      </a:r>
                      <a:r>
                        <a:rPr lang="en-ID" sz="1000" b="0" i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b="0" i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semua</a:t>
                      </a:r>
                      <a:r>
                        <a:rPr lang="en-ID" sz="1000" b="0" i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parameter</a:t>
                      </a:r>
                    </a:p>
                    <a:p>
                      <a:r>
                        <a:rPr lang="en-ID" sz="1000" b="0" i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b="0" i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pada</a:t>
                      </a:r>
                      <a:r>
                        <a:rPr lang="en-ID" sz="1000" b="0" i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function </a:t>
                      </a:r>
                      <a:r>
                        <a:rPr lang="en-ID" sz="1000" b="0" i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</a:t>
                      </a:r>
                      <a:r>
                        <a:rPr lang="en-ID" sz="1000" b="0" i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b="0" i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dalam</a:t>
                      </a:r>
                      <a:r>
                        <a:rPr lang="en-ID" sz="1000" b="0" i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array. </a:t>
                      </a:r>
                      <a:r>
                        <a:rPr lang="en-ID" sz="1000" b="0" i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Dengan</a:t>
                      </a:r>
                      <a:r>
                        <a:rPr lang="en-ID" sz="1000" b="0" i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b="0" i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menggunakan</a:t>
                      </a:r>
                      <a:r>
                        <a:rPr lang="en-ID" sz="1000" b="0" i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Rest Parameter </a:t>
                      </a:r>
                    </a:p>
                    <a:p>
                      <a:r>
                        <a:rPr lang="en-ID" sz="1000" b="0" i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dapat</a:t>
                      </a:r>
                      <a:r>
                        <a:rPr lang="en-ID" sz="1000" b="0" i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b="0" i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memberikan</a:t>
                      </a:r>
                      <a:r>
                        <a:rPr lang="en-ID" sz="1000" b="0" i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parameter yang </a:t>
                      </a:r>
                      <a:r>
                        <a:rPr lang="en-ID" sz="1000" b="0" i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tidak</a:t>
                      </a:r>
                      <a:r>
                        <a:rPr lang="en-ID" sz="1000" b="0" i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b="0" i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terbatas</a:t>
                      </a:r>
                      <a:r>
                        <a:rPr lang="en-ID" sz="1000" b="0" i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b="0" i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pada</a:t>
                      </a:r>
                      <a:r>
                        <a:rPr lang="en-ID" sz="1000" b="0" i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000" b="0" i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sebuah</a:t>
                      </a:r>
                      <a:r>
                        <a:rPr lang="en-ID" sz="1000" b="0" i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function. 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Pada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 function sum 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diatas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menggunakan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parameter …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args</a:t>
                      </a:r>
                      <a:endParaRPr lang="en-ID" sz="1000" b="0" i="0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yang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dapat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mengambil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semua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argumen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ketika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fungsi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dipanggil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.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Untuk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memisahkan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array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dalam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 …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args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dapat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menggunakan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fungsi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filter.</a:t>
                      </a:r>
                    </a:p>
                    <a:p>
                      <a:endParaRPr lang="en-ID" sz="1000" b="0" i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Spread Operator 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digunakan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untuk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membagi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elemen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array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atau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properti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</a:p>
                    <a:p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pada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objek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sehingga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elemen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array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dapat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ditambahkan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/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dimasukan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ke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</a:p>
                    <a:p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dalam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array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baru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.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Berikut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contoh</a:t>
                      </a:r>
                      <a:r>
                        <a:rPr lang="en-ID" sz="1000" b="0" i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i="0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penggunaannya</a:t>
                      </a:r>
                      <a:endParaRPr lang="en-ID" sz="1000" b="0" i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9768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4534B4E-9AFB-488F-8741-0F7E9603B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29" y="2348049"/>
            <a:ext cx="2667453" cy="16996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C958A1-D9B4-480F-8C55-FD50FA18E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003" y="2389484"/>
            <a:ext cx="2402578" cy="987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33F0A-71FD-4A02-B81B-344E8EBD1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002" y="3377268"/>
            <a:ext cx="2402579" cy="86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572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08B340-A1CE-48A4-A9F9-6CF2DC654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Object </a:t>
            </a:r>
            <a:r>
              <a:rPr lang="en-ID" dirty="0" err="1"/>
              <a:t>Destructure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19EF-2D10-4A7C-8724-D65AD5FA5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915566"/>
            <a:ext cx="9144000" cy="4320480"/>
          </a:xfrm>
        </p:spPr>
        <p:txBody>
          <a:bodyPr anchor="t"/>
          <a:lstStyle/>
          <a:p>
            <a:pPr algn="l"/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Destructuring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Assignment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merupakan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ekspresi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memungkinkan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kita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membongkar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informasi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array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object.Dan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" sz="1100" dirty="0">
                <a:latin typeface="Cambria" panose="02040503050406030204" pitchFamily="18" charset="0"/>
                <a:ea typeface="Cambria" panose="02040503050406030204" pitchFamily="18" charset="0"/>
              </a:rPr>
              <a:t>mengambil sebagian data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nya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50035D-D158-4B84-A7C7-6E6D7336F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086" y="1413724"/>
            <a:ext cx="4787999" cy="1365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7C3132-37FD-4452-A41E-E7D13E13B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6" y="3075806"/>
            <a:ext cx="562871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17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08B340-A1CE-48A4-A9F9-6CF2DC654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Optional Chaining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19EF-2D10-4A7C-8724-D65AD5FA5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0"/>
          </a:xfrm>
        </p:spPr>
        <p:txBody>
          <a:bodyPr anchor="t"/>
          <a:lstStyle/>
          <a:p>
            <a:pPr algn="l"/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Optional Chaining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yaitu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cara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membaca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properti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berantai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operator reference (?)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lalu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diikuti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operator chain ( . )</a:t>
            </a:r>
          </a:p>
          <a:p>
            <a:pPr algn="l"/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yang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hal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berguna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mengatasi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hasil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nullish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( null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undefined). Dan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Sebaiknya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saat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data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itu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berpotensi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nullish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(null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maupun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undefined)</a:t>
            </a:r>
          </a:p>
          <a:p>
            <a:pPr algn="l"/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Cara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menggunakannya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cukup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mudah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setelah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properti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pertama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tambahkan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tanda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tanya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sebelum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tanda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titik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6EE67-084F-42A9-8CC9-F2AA171C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576567"/>
            <a:ext cx="1809750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02CBE2-7E38-4DFC-BB00-C85EEE498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48172"/>
            <a:ext cx="3293368" cy="310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14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08B340-A1CE-48A4-A9F9-6CF2DC654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Copy by reference vs by value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19EF-2D10-4A7C-8724-D65AD5FA5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0"/>
          </a:xfrm>
        </p:spPr>
        <p:txBody>
          <a:bodyPr/>
          <a:lstStyle/>
          <a:p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680F2B-AFDE-462C-8F6F-E63E0A29F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040921"/>
              </p:ext>
            </p:extLst>
          </p:nvPr>
        </p:nvGraphicFramePr>
        <p:xfrm>
          <a:off x="611560" y="987574"/>
          <a:ext cx="7992888" cy="388843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4187292404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118146044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 By 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 By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882216"/>
                  </a:ext>
                </a:extLst>
              </a:tr>
              <a:tr h="3312368">
                <a:tc>
                  <a:txBody>
                    <a:bodyPr/>
                    <a:lstStyle/>
                    <a:p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Memberikan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alamat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memori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atau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referensi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dari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wadah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</a:p>
                    <a:p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lama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wadah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baru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Apabila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ada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perubahan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di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wadah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</a:p>
                    <a:p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baru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maka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akan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merubah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nilai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di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wadah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lama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karena</a:t>
                      </a:r>
                      <a:endParaRPr lang="en-ID" sz="12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memiliki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alamat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memori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atau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referensi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yang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sama</a:t>
                      </a:r>
                      <a:endParaRPr lang="en-ID" sz="12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ID" sz="12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Memberikan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duplikasi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atau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isi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dari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wadah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lama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wadah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baru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Perubahan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yang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dilakukan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pada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wadah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baru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tidak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</a:p>
                    <a:p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akan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mempengaruhi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wadah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asal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karena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menggunakan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alamat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memori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masing-masing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endParaRPr lang="en-ID" sz="12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5227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EF61BC1-D791-4A7F-8AAE-76184E5E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715766"/>
            <a:ext cx="2248400" cy="1251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92331-53A1-4755-9634-5F5EC62CB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87774"/>
            <a:ext cx="3311325" cy="125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75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A76661-AB6D-4393-ACB7-2DCA4A8694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564"/>
            <a:ext cx="8820472" cy="576064"/>
          </a:xfrm>
        </p:spPr>
        <p:txBody>
          <a:bodyPr/>
          <a:lstStyle/>
          <a:p>
            <a:r>
              <a:rPr lang="en-US" dirty="0"/>
              <a:t>Installation from NPM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636C-2D58-4949-B7F0-5A96F88CC4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987" y="560553"/>
            <a:ext cx="8820472" cy="4680520"/>
          </a:xfrm>
        </p:spPr>
        <p:txBody>
          <a:bodyPr numCol="2" anchor="t"/>
          <a:lstStyle/>
          <a:p>
            <a:pPr algn="l"/>
            <a:r>
              <a:rPr lang="en-US" sz="1800" b="1" dirty="0"/>
              <a:t>NPM</a:t>
            </a:r>
          </a:p>
          <a:p>
            <a:pPr algn="l"/>
            <a:endParaRPr lang="en-US" sz="1800" b="1" dirty="0"/>
          </a:p>
          <a:p>
            <a:pPr algn="l"/>
            <a:endParaRPr lang="en-US" sz="1800" b="1" dirty="0"/>
          </a:p>
          <a:p>
            <a:pPr algn="l"/>
            <a:endParaRPr lang="en-US" sz="1800" b="1" dirty="0"/>
          </a:p>
          <a:p>
            <a:pPr algn="l"/>
            <a:r>
              <a:rPr lang="en-ID" b="1" dirty="0" err="1"/>
              <a:t>Configurasi</a:t>
            </a:r>
            <a:r>
              <a:rPr lang="en-ID" b="1" dirty="0"/>
              <a:t> file </a:t>
            </a:r>
            <a:r>
              <a:rPr lang="en-ID" b="1" dirty="0" err="1"/>
              <a:t>dari</a:t>
            </a:r>
            <a:r>
              <a:rPr lang="en-ID" b="1" dirty="0"/>
              <a:t> template</a:t>
            </a:r>
            <a:endParaRPr lang="en-ID" dirty="0"/>
          </a:p>
          <a:p>
            <a:pPr algn="l"/>
            <a:endParaRPr lang="en-US" altLang="en-US" dirty="0"/>
          </a:p>
          <a:p>
            <a:pPr algn="l"/>
            <a:endParaRPr lang="en-US" altLang="en-US" dirty="0"/>
          </a:p>
          <a:p>
            <a:pPr algn="l"/>
            <a:endParaRPr lang="en-US" altLang="en-US" dirty="0"/>
          </a:p>
          <a:p>
            <a:pPr algn="l"/>
            <a:endParaRPr lang="en-US" altLang="en-US" dirty="0"/>
          </a:p>
          <a:p>
            <a:pPr algn="l"/>
            <a:endParaRPr lang="en-US" altLang="en-US" dirty="0"/>
          </a:p>
          <a:p>
            <a:pPr algn="l"/>
            <a:endParaRPr lang="en-US" altLang="en-US" dirty="0"/>
          </a:p>
          <a:p>
            <a:pPr algn="l"/>
            <a:endParaRPr lang="en-US" altLang="en-US" dirty="0"/>
          </a:p>
          <a:p>
            <a:pPr algn="l"/>
            <a:endParaRPr lang="en-US" altLang="en-US" dirty="0"/>
          </a:p>
          <a:p>
            <a:pPr algn="l"/>
            <a:r>
              <a:rPr lang="en-ID" dirty="0" err="1"/>
              <a:t>Tambahkan</a:t>
            </a:r>
            <a:r>
              <a:rPr lang="en-ID" dirty="0"/>
              <a:t> </a:t>
            </a:r>
            <a:r>
              <a:rPr lang="en-ID" dirty="0" err="1"/>
              <a:t>arahan</a:t>
            </a:r>
            <a:r>
              <a:rPr lang="en-ID" dirty="0"/>
              <a:t> Tailwind </a:t>
            </a:r>
            <a:r>
              <a:rPr lang="en-ID" dirty="0" err="1"/>
              <a:t>ke</a:t>
            </a:r>
            <a:r>
              <a:rPr lang="en-ID" dirty="0"/>
              <a:t> CSS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ID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err="1"/>
              <a:t>Menjalankan</a:t>
            </a:r>
            <a:r>
              <a:rPr lang="en-US" dirty="0"/>
              <a:t> proses build: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altLang="en-US" dirty="0" err="1">
                <a:latin typeface="Inter var"/>
              </a:rPr>
              <a:t>Tambahkan</a:t>
            </a:r>
            <a:r>
              <a:rPr lang="en-US" altLang="en-US" dirty="0">
                <a:latin typeface="Inter var"/>
              </a:rPr>
              <a:t> file CSS </a:t>
            </a:r>
            <a:r>
              <a:rPr lang="en-US" altLang="en-US" dirty="0" err="1">
                <a:latin typeface="Inter var"/>
              </a:rPr>
              <a:t>terkompilasi</a:t>
            </a:r>
            <a:r>
              <a:rPr lang="en-US" altLang="en-US" dirty="0">
                <a:latin typeface="Inter var"/>
              </a:rPr>
              <a:t> </a:t>
            </a:r>
            <a:r>
              <a:rPr lang="en-US" altLang="en-US" dirty="0" err="1">
                <a:latin typeface="Inter var"/>
              </a:rPr>
              <a:t>ke</a:t>
            </a:r>
            <a:r>
              <a:rPr lang="en-US" altLang="en-US" dirty="0">
                <a:latin typeface="Inter var"/>
              </a:rPr>
              <a:t> </a:t>
            </a:r>
            <a:r>
              <a:rPr lang="en-US" altLang="en-US" dirty="0">
                <a:latin typeface="Fira Code VF"/>
              </a:rPr>
              <a:t>&lt;head&gt;</a:t>
            </a:r>
            <a:r>
              <a:rPr lang="en-US" altLang="en-US" dirty="0" err="1">
                <a:latin typeface="Inter var"/>
              </a:rPr>
              <a:t>dan</a:t>
            </a:r>
            <a:r>
              <a:rPr lang="en-US" altLang="en-US" dirty="0">
                <a:latin typeface="Inter var"/>
              </a:rPr>
              <a:t> </a:t>
            </a:r>
            <a:r>
              <a:rPr lang="en-US" altLang="en-US" dirty="0" err="1">
                <a:latin typeface="Inter var"/>
              </a:rPr>
              <a:t>mulai</a:t>
            </a:r>
            <a:r>
              <a:rPr lang="en-US" altLang="en-US" dirty="0">
                <a:latin typeface="Inter var"/>
              </a:rPr>
              <a:t> </a:t>
            </a:r>
            <a:r>
              <a:rPr lang="en-US" altLang="en-US" dirty="0" err="1">
                <a:latin typeface="Inter var"/>
              </a:rPr>
              <a:t>gunakan</a:t>
            </a:r>
            <a:r>
              <a:rPr lang="en-US" altLang="en-US" dirty="0">
                <a:latin typeface="Inter var"/>
              </a:rPr>
              <a:t>  </a:t>
            </a:r>
            <a:r>
              <a:rPr lang="en-US" altLang="en-US" dirty="0" err="1">
                <a:latin typeface="Inter var"/>
              </a:rPr>
              <a:t>utilitas</a:t>
            </a:r>
            <a:r>
              <a:rPr lang="en-US" altLang="en-US" dirty="0">
                <a:latin typeface="Inter var"/>
              </a:rPr>
              <a:t> class Tailwind</a:t>
            </a:r>
            <a:r>
              <a:rPr lang="en-US" altLang="en-US" sz="1050" dirty="0"/>
              <a:t> </a:t>
            </a:r>
          </a:p>
          <a:p>
            <a:pPr algn="l"/>
            <a:endParaRPr lang="en-US" altLang="en-US" sz="1050" dirty="0"/>
          </a:p>
          <a:p>
            <a:pPr algn="l"/>
            <a:endParaRPr lang="en-US" altLang="en-US" sz="1050" dirty="0"/>
          </a:p>
          <a:p>
            <a:pPr algn="l"/>
            <a:endParaRPr lang="en-US" altLang="en-US" sz="1050" dirty="0"/>
          </a:p>
          <a:p>
            <a:pPr algn="l"/>
            <a:endParaRPr lang="en-US" altLang="en-US" sz="1050" dirty="0"/>
          </a:p>
          <a:p>
            <a:pPr algn="l"/>
            <a:endParaRPr lang="en-US" alt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Tailwind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sebelum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dijalankan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melewati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css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terlebih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dahulu</a:t>
            </a: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Akan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menjalankan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 3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directif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3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layar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tailwind,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yaitu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@tailwind base, component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utilities</a:t>
            </a:r>
          </a:p>
          <a:p>
            <a:pPr algn="l"/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Base: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mereset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semua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default style yang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diberi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browser(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preflex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l"/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Component: tailwind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meminta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komponen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library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membuat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itu</a:t>
            </a: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Utilities: class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utility yang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endParaRPr lang="en-US" alt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altLang="en-US" sz="1050" dirty="0"/>
          </a:p>
          <a:p>
            <a:pPr algn="l"/>
            <a:endParaRPr lang="en-US" altLang="en-US" sz="1050" dirty="0"/>
          </a:p>
          <a:p>
            <a:pPr algn="l"/>
            <a:endParaRPr lang="en-US" altLang="en-US" sz="1050" dirty="0"/>
          </a:p>
          <a:p>
            <a:pPr algn="l"/>
            <a:endParaRPr lang="en-US" altLang="en-US" sz="1050" dirty="0"/>
          </a:p>
          <a:p>
            <a:pPr algn="l"/>
            <a:endParaRPr lang="en-US" altLang="en-US" sz="1050" dirty="0"/>
          </a:p>
          <a:p>
            <a:pPr algn="l"/>
            <a:endParaRPr lang="en-US" altLang="en-US" sz="1050" dirty="0"/>
          </a:p>
          <a:p>
            <a:pPr algn="l"/>
            <a:endParaRPr lang="en-US" altLang="en-US" sz="1050" dirty="0"/>
          </a:p>
          <a:p>
            <a:pPr algn="l"/>
            <a:endParaRPr lang="en-US" altLang="en-US" sz="1050" dirty="0"/>
          </a:p>
          <a:p>
            <a:pPr algn="l"/>
            <a:endParaRPr lang="en-US" altLang="en-US" sz="2800" dirty="0">
              <a:latin typeface="Arial" panose="020B0604020202020204" pitchFamily="34" charset="0"/>
            </a:endParaRPr>
          </a:p>
          <a:p>
            <a:pPr algn="l"/>
            <a:endParaRPr lang="en-ID" b="1" dirty="0"/>
          </a:p>
          <a:p>
            <a:pPr algn="l"/>
            <a:endParaRPr lang="en-US" altLang="en-US" dirty="0"/>
          </a:p>
          <a:p>
            <a:pPr algn="l"/>
            <a:endParaRPr lang="en-US" altLang="en-US" dirty="0"/>
          </a:p>
          <a:p>
            <a:pPr algn="l"/>
            <a:endParaRPr lang="en-US" sz="1800" b="1" dirty="0"/>
          </a:p>
          <a:p>
            <a:pPr algn="l"/>
            <a:endParaRPr lang="en-US" sz="1800" b="1" dirty="0"/>
          </a:p>
          <a:p>
            <a:pPr algn="l"/>
            <a:endParaRPr lang="en-US" sz="1800" b="1" dirty="0"/>
          </a:p>
          <a:p>
            <a:pPr algn="l"/>
            <a:endParaRPr lang="en-ID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E1197-DAD6-4857-A0F5-39BE47B1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61" y="996606"/>
            <a:ext cx="3502557" cy="864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6B07E-F84F-4412-A5ED-6D65FDE65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61" y="2170944"/>
            <a:ext cx="3271839" cy="1648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A68AA-40FA-4CAB-8DD7-5C1DB9F85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60" y="4098962"/>
            <a:ext cx="3271839" cy="932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92F99-23C2-4F48-9E2A-C0A60CC37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260" y="1119091"/>
            <a:ext cx="3764556" cy="7416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9B930E-013C-4B5D-B841-92E17AA16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398379"/>
            <a:ext cx="3544303" cy="153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8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25B2B0-8754-44E5-B13A-5F13B16024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Box Model Utility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FF2CB-5C85-4495-BCFA-85CA5F4993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0"/>
          </a:xfrm>
        </p:spPr>
        <p:txBody>
          <a:bodyPr numCol="4" spcCol="360000" anchor="t"/>
          <a:lstStyle/>
          <a:p>
            <a:pPr algn="l"/>
            <a:endParaRPr lang="en-ID" dirty="0"/>
          </a:p>
          <a:p>
            <a:pPr algn="l"/>
            <a:r>
              <a:rPr lang="en-US" dirty="0"/>
              <a:t> </a:t>
            </a:r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6FCAC0-9E6A-44B9-AA0B-12D3EF8F8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57655"/>
              </p:ext>
            </p:extLst>
          </p:nvPr>
        </p:nvGraphicFramePr>
        <p:xfrm>
          <a:off x="35496" y="843558"/>
          <a:ext cx="9001000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250">
                  <a:extLst>
                    <a:ext uri="{9D8B030D-6E8A-4147-A177-3AD203B41FA5}">
                      <a16:colId xmlns:a16="http://schemas.microsoft.com/office/drawing/2014/main" val="848744600"/>
                    </a:ext>
                  </a:extLst>
                </a:gridCol>
                <a:gridCol w="2250250">
                  <a:extLst>
                    <a:ext uri="{9D8B030D-6E8A-4147-A177-3AD203B41FA5}">
                      <a16:colId xmlns:a16="http://schemas.microsoft.com/office/drawing/2014/main" val="393786275"/>
                    </a:ext>
                  </a:extLst>
                </a:gridCol>
                <a:gridCol w="2250250">
                  <a:extLst>
                    <a:ext uri="{9D8B030D-6E8A-4147-A177-3AD203B41FA5}">
                      <a16:colId xmlns:a16="http://schemas.microsoft.com/office/drawing/2014/main" val="412988161"/>
                    </a:ext>
                  </a:extLst>
                </a:gridCol>
                <a:gridCol w="2250250">
                  <a:extLst>
                    <a:ext uri="{9D8B030D-6E8A-4147-A177-3AD203B41FA5}">
                      <a16:colId xmlns:a16="http://schemas.microsoft.com/office/drawing/2014/main" val="4120388027"/>
                    </a:ext>
                  </a:extLst>
                </a:gridCol>
              </a:tblGrid>
              <a:tr h="4176464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200" dirty="0"/>
                        <a:t>p- </a:t>
                      </a:r>
                    </a:p>
                    <a:p>
                      <a:pPr algn="l"/>
                      <a:r>
                        <a:rPr lang="en-ID" sz="1200" dirty="0" err="1"/>
                        <a:t>Utilitas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untuk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mengontrol</a:t>
                      </a:r>
                      <a:endParaRPr lang="en-ID" sz="1200" dirty="0"/>
                    </a:p>
                    <a:p>
                      <a:pPr algn="l"/>
                      <a:r>
                        <a:rPr lang="en-ID" sz="1200" dirty="0"/>
                        <a:t>padding </a:t>
                      </a:r>
                      <a:r>
                        <a:rPr lang="en-ID" sz="1200" dirty="0" err="1"/>
                        <a:t>elemen</a:t>
                      </a:r>
                      <a:r>
                        <a:rPr lang="en-ID" sz="1200" dirty="0"/>
                        <a:t>.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200" dirty="0"/>
                        <a:t>m-</a:t>
                      </a:r>
                    </a:p>
                    <a:p>
                      <a:pPr algn="l"/>
                      <a:r>
                        <a:rPr lang="en-ID" sz="1200" dirty="0" err="1"/>
                        <a:t>Utilitas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untuk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mengontrol</a:t>
                      </a:r>
                      <a:r>
                        <a:rPr lang="en-ID" sz="1200" dirty="0"/>
                        <a:t> </a:t>
                      </a:r>
                    </a:p>
                    <a:p>
                      <a:pPr algn="l"/>
                      <a:r>
                        <a:rPr lang="en-ID" sz="1200" dirty="0"/>
                        <a:t>margin </a:t>
                      </a:r>
                      <a:r>
                        <a:rPr lang="en-ID" sz="1200" dirty="0" err="1"/>
                        <a:t>elemen</a:t>
                      </a:r>
                      <a:r>
                        <a:rPr lang="en-ID" sz="1200" dirty="0"/>
                        <a:t>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200" dirty="0"/>
                        <a:t>w-</a:t>
                      </a:r>
                    </a:p>
                    <a:p>
                      <a:pPr algn="l"/>
                      <a:r>
                        <a:rPr lang="en-ID" sz="1200" dirty="0" err="1"/>
                        <a:t>Utilitas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untuk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mengontrol</a:t>
                      </a:r>
                      <a:r>
                        <a:rPr lang="en-ID" sz="1200" dirty="0"/>
                        <a:t> </a:t>
                      </a:r>
                    </a:p>
                    <a:p>
                      <a:pPr algn="l"/>
                      <a:r>
                        <a:rPr lang="en-ID" sz="1200" dirty="0" err="1"/>
                        <a:t>lebar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elemen</a:t>
                      </a:r>
                      <a:r>
                        <a:rPr lang="en-ID" sz="1200" dirty="0"/>
                        <a:t>.</a:t>
                      </a:r>
                    </a:p>
                    <a:p>
                      <a:pPr algn="l"/>
                      <a:endParaRPr lang="en-ID" sz="1200" dirty="0"/>
                    </a:p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200" dirty="0"/>
                        <a:t>h-</a:t>
                      </a:r>
                    </a:p>
                    <a:p>
                      <a:pPr algn="l"/>
                      <a:r>
                        <a:rPr lang="en-ID" sz="1200" dirty="0" err="1"/>
                        <a:t>Utilitas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untuk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mengontrol</a:t>
                      </a:r>
                      <a:r>
                        <a:rPr lang="en-ID" sz="1200" dirty="0"/>
                        <a:t> </a:t>
                      </a:r>
                    </a:p>
                    <a:p>
                      <a:pPr algn="l"/>
                      <a:r>
                        <a:rPr lang="en-ID" sz="1200" dirty="0" err="1"/>
                        <a:t>tinggi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elemen</a:t>
                      </a:r>
                      <a:r>
                        <a:rPr lang="en-ID" sz="1200" dirty="0"/>
                        <a:t>.</a:t>
                      </a:r>
                    </a:p>
                    <a:p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99713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9E52637-FE72-4CA3-8AFF-A65EBAA5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491630"/>
            <a:ext cx="2232248" cy="3278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1CC6E1-0BB4-4EF2-949C-FDE60B097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403" y="1491629"/>
            <a:ext cx="2328597" cy="3278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4C4ED7-9FD3-4A4A-ACF0-1727FD50D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996" y="1491628"/>
            <a:ext cx="2328597" cy="33215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F1810-FFA1-4E55-9642-CFE99AAE31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046"/>
          <a:stretch/>
        </p:blipFill>
        <p:spPr>
          <a:xfrm>
            <a:off x="6868244" y="1508818"/>
            <a:ext cx="432048" cy="3278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A3D185-6340-490E-B1AB-E9209F6607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125" r="-1"/>
          <a:stretch/>
        </p:blipFill>
        <p:spPr>
          <a:xfrm>
            <a:off x="7299019" y="1501314"/>
            <a:ext cx="1772973" cy="32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7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B6491-40EF-4337-8EF9-6C5EC8E2F0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24214"/>
            <a:ext cx="9144000" cy="576064"/>
          </a:xfrm>
        </p:spPr>
        <p:txBody>
          <a:bodyPr/>
          <a:lstStyle/>
          <a:p>
            <a:r>
              <a:rPr lang="en-ID" dirty="0"/>
              <a:t>Typography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2F826-1690-4DD7-B71C-1C798A38A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555526"/>
            <a:ext cx="9144000" cy="4458360"/>
          </a:xfrm>
        </p:spPr>
        <p:txBody>
          <a:bodyPr numCol="2" anchor="t"/>
          <a:lstStyle/>
          <a:p>
            <a:pPr algn="l"/>
            <a:r>
              <a:rPr lang="en-US" dirty="0"/>
              <a:t>Font Family</a:t>
            </a:r>
          </a:p>
          <a:p>
            <a:pPr algn="l"/>
            <a:r>
              <a:rPr lang="en-ID" dirty="0" err="1"/>
              <a:t>Utilitas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font family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elemen</a:t>
            </a:r>
            <a:endParaRPr lang="en-ID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ID" dirty="0"/>
          </a:p>
          <a:p>
            <a:pPr algn="l"/>
            <a:r>
              <a:rPr lang="en-ID" dirty="0"/>
              <a:t>Font Size</a:t>
            </a:r>
          </a:p>
          <a:p>
            <a:pPr algn="l"/>
            <a:r>
              <a:rPr lang="en-ID" dirty="0" err="1"/>
              <a:t>Utilitas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font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Font Wight</a:t>
            </a:r>
          </a:p>
          <a:p>
            <a:pPr algn="l"/>
            <a:r>
              <a:rPr lang="en-ID" dirty="0" err="1"/>
              <a:t>Utilitas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ketebalan</a:t>
            </a:r>
            <a:r>
              <a:rPr lang="en-ID" dirty="0"/>
              <a:t> font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F</a:t>
            </a:r>
            <a:r>
              <a:rPr lang="en-ID" dirty="0" err="1"/>
              <a:t>ont</a:t>
            </a:r>
            <a:r>
              <a:rPr lang="en-ID" dirty="0"/>
              <a:t> Style</a:t>
            </a:r>
          </a:p>
          <a:p>
            <a:pPr algn="l"/>
            <a:r>
              <a:rPr lang="es-ES" dirty="0"/>
              <a:t>Utilitas </a:t>
            </a:r>
            <a:r>
              <a:rPr lang="es-ES" dirty="0" err="1"/>
              <a:t>untuk</a:t>
            </a:r>
            <a:r>
              <a:rPr lang="es-ES" dirty="0"/>
              <a:t> </a:t>
            </a:r>
            <a:r>
              <a:rPr lang="es-ES" dirty="0" err="1"/>
              <a:t>mengontrol</a:t>
            </a:r>
            <a:r>
              <a:rPr lang="es-ES" dirty="0"/>
              <a:t> gaya </a:t>
            </a:r>
            <a:r>
              <a:rPr lang="es-ES" dirty="0" err="1"/>
              <a:t>teks</a:t>
            </a:r>
            <a:r>
              <a:rPr lang="es-ES" dirty="0"/>
              <a:t>.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ID" dirty="0"/>
          </a:p>
          <a:p>
            <a:pPr algn="l"/>
            <a:endParaRPr lang="en-ID" dirty="0"/>
          </a:p>
          <a:p>
            <a:pPr algn="l"/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C79AF-3916-4E6F-9927-9800C0C77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4237"/>
            <a:ext cx="4246652" cy="94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919A1A-20B5-46FB-B610-215D823DE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603140"/>
            <a:ext cx="2944008" cy="2485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356124-8000-4B39-B343-154800A7F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59582"/>
            <a:ext cx="2779960" cy="2300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F40731-014D-4321-BF10-A8246E1C7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278" y="3864295"/>
            <a:ext cx="2944008" cy="73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6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A8FC4E-1975-4B92-A515-6918BA7E0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Color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05FE0-4CF6-4343-BF25-1AD78A3E89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248472"/>
          </a:xfrm>
        </p:spPr>
        <p:txBody>
          <a:bodyPr numCol="2" anchor="t"/>
          <a:lstStyle/>
          <a:p>
            <a:pPr algn="l"/>
            <a:r>
              <a:rPr lang="en-ID" b="1" dirty="0"/>
              <a:t>Text </a:t>
            </a:r>
            <a:r>
              <a:rPr lang="en-ID" b="1" dirty="0" err="1"/>
              <a:t>Color</a:t>
            </a:r>
            <a:endParaRPr lang="en-ID" b="1" dirty="0"/>
          </a:p>
          <a:p>
            <a:pPr algn="l"/>
            <a:r>
              <a:rPr lang="en-ID" dirty="0" err="1"/>
              <a:t>Utilitas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ID" b="1" dirty="0"/>
              <a:t>Background </a:t>
            </a:r>
            <a:r>
              <a:rPr lang="en-ID" b="1" dirty="0" err="1"/>
              <a:t>Color</a:t>
            </a:r>
            <a:endParaRPr lang="en-ID" b="1" dirty="0"/>
          </a:p>
          <a:p>
            <a:pPr algn="l"/>
            <a:r>
              <a:rPr lang="en-ID" dirty="0" err="1"/>
              <a:t>Utilitas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</a:t>
            </a:r>
            <a:r>
              <a:rPr lang="en-ID" dirty="0" err="1"/>
              <a:t>backgroun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.</a:t>
            </a:r>
          </a:p>
          <a:p>
            <a:pPr algn="l"/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75C5F-6CD6-4D89-8A7F-37FCEF785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03598"/>
            <a:ext cx="4141266" cy="1489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9443F8-F8EB-47D6-ADE9-95EFC46BC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689752"/>
            <a:ext cx="4141266" cy="2403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DA468-56DE-471C-8EC0-83C02BCF9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977" y="1222591"/>
            <a:ext cx="4152219" cy="1503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584112-1234-4D3E-8848-6DB6B2DB0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011" y="2721100"/>
            <a:ext cx="4141266" cy="234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0507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2214</Words>
  <Application>Microsoft Office PowerPoint</Application>
  <PresentationFormat>On-screen Show (16:9)</PresentationFormat>
  <Paragraphs>971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맑은 고딕</vt:lpstr>
      <vt:lpstr>Arial</vt:lpstr>
      <vt:lpstr>Arial Unicode MS</vt:lpstr>
      <vt:lpstr>Calibri</vt:lpstr>
      <vt:lpstr>Cambria</vt:lpstr>
      <vt:lpstr>Courier New</vt:lpstr>
      <vt:lpstr>Fira Code VF</vt:lpstr>
      <vt:lpstr>Inter var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user</cp:lastModifiedBy>
  <cp:revision>296</cp:revision>
  <dcterms:created xsi:type="dcterms:W3CDTF">2016-12-05T23:26:54Z</dcterms:created>
  <dcterms:modified xsi:type="dcterms:W3CDTF">2024-02-01T05:58:22Z</dcterms:modified>
</cp:coreProperties>
</file>