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sldIdLst>
    <p:sldId id="256" r:id="rId4"/>
    <p:sldId id="265" r:id="rId5"/>
    <p:sldId id="261" r:id="rId6"/>
    <p:sldId id="264" r:id="rId7"/>
    <p:sldId id="300" r:id="rId8"/>
    <p:sldId id="301" r:id="rId9"/>
    <p:sldId id="302" r:id="rId10"/>
    <p:sldId id="303" r:id="rId11"/>
    <p:sldId id="304" r:id="rId12"/>
    <p:sldId id="305" r:id="rId13"/>
    <p:sldId id="278" r:id="rId14"/>
    <p:sldId id="306" r:id="rId15"/>
    <p:sldId id="310" r:id="rId16"/>
    <p:sldId id="311" r:id="rId17"/>
    <p:sldId id="291" r:id="rId18"/>
    <p:sldId id="314" r:id="rId19"/>
    <p:sldId id="312" r:id="rId20"/>
    <p:sldId id="313" r:id="rId21"/>
    <p:sldId id="307" r:id="rId22"/>
    <p:sldId id="315" r:id="rId23"/>
    <p:sldId id="319" r:id="rId24"/>
    <p:sldId id="316" r:id="rId25"/>
    <p:sldId id="317" r:id="rId26"/>
    <p:sldId id="318" r:id="rId27"/>
    <p:sldId id="324" r:id="rId28"/>
    <p:sldId id="320" r:id="rId29"/>
    <p:sldId id="321" r:id="rId30"/>
    <p:sldId id="322" r:id="rId31"/>
    <p:sldId id="323" r:id="rId32"/>
    <p:sldId id="308" r:id="rId33"/>
    <p:sldId id="325" r:id="rId34"/>
    <p:sldId id="326" r:id="rId35"/>
    <p:sldId id="327" r:id="rId36"/>
    <p:sldId id="328" r:id="rId37"/>
    <p:sldId id="332" r:id="rId38"/>
    <p:sldId id="329" r:id="rId39"/>
    <p:sldId id="330" r:id="rId40"/>
    <p:sldId id="331" r:id="rId41"/>
    <p:sldId id="309" r:id="rId42"/>
    <p:sldId id="333" r:id="rId43"/>
    <p:sldId id="334" r:id="rId44"/>
    <p:sldId id="335" r:id="rId45"/>
    <p:sldId id="262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6196" autoAdjust="0"/>
  </p:normalViewPr>
  <p:slideViewPr>
    <p:cSldViewPr>
      <p:cViewPr varScale="1">
        <p:scale>
          <a:sx n="96" d="100"/>
          <a:sy n="96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2024-01-24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flexbox_container.asp#flex-wrap" TargetMode="External"/><Relationship Id="rId2" Type="http://schemas.openxmlformats.org/officeDocument/2006/relationships/hyperlink" Target="https://www.w3schools.com/css/css3_flexbox_container.asp#flex-dir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www.w3schools.com/css/css3_flexbox_container.asp#flex-flow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w3schools.com/css/css3_flexbox_container.asp#align-items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www.w3schools.com/css/css3_flexbox_container.asp#justify-cont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w3schools.com/css/css3_flexbox_container.asp#align-content" TargetMode="External"/><Relationship Id="rId9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RANGKUMAN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/>
              <a:t>Day 1  - Day 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dirty="0" err="1"/>
              <a:t>Github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940153"/>
            <a:ext cx="6192688" cy="767501"/>
          </a:xfrm>
        </p:spPr>
        <p:txBody>
          <a:bodyPr/>
          <a:lstStyle/>
          <a:p>
            <a:r>
              <a:rPr lang="en-ID" dirty="0"/>
              <a:t>Git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pengontrol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(Version Control System)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desktop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local.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F14821-0DE4-4F6E-96E8-7F686C36F87A}"/>
              </a:ext>
            </a:extLst>
          </p:cNvPr>
          <p:cNvSpPr txBox="1">
            <a:spLocks/>
          </p:cNvSpPr>
          <p:nvPr/>
        </p:nvSpPr>
        <p:spPr>
          <a:xfrm>
            <a:off x="3812280" y="1833458"/>
            <a:ext cx="4576144" cy="186555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i="1" dirty="0"/>
              <a:t>cloud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project</a:t>
            </a:r>
            <a:r>
              <a:rPr lang="en-US" dirty="0"/>
              <a:t> yang </a:t>
            </a:r>
          </a:p>
          <a:p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i="1" dirty="0"/>
              <a:t>repository</a:t>
            </a:r>
            <a:r>
              <a:rPr lang="en-US" dirty="0"/>
              <a:t> (repo git).</a:t>
            </a:r>
            <a:endParaRPr lang="en-ID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7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ID" dirty="0" err="1">
                <a:solidFill>
                  <a:schemeClr val="lt1"/>
                </a:solidFill>
              </a:rPr>
              <a:t>Istilah-istilah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dalam</a:t>
            </a:r>
            <a:r>
              <a:rPr lang="en-ID" dirty="0">
                <a:solidFill>
                  <a:schemeClr val="lt1"/>
                </a:solidFill>
              </a:rPr>
              <a:t> </a:t>
            </a:r>
            <a:r>
              <a:rPr lang="en-ID" dirty="0" err="1">
                <a:solidFill>
                  <a:schemeClr val="lt1"/>
                </a:solidFill>
              </a:rPr>
              <a:t>Github</a:t>
            </a:r>
            <a:endParaRPr lang="en-ID" dirty="0">
              <a:solidFill>
                <a:schemeClr val="l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51920" y="1417259"/>
            <a:ext cx="1234768" cy="9727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Repository &amp; Clone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>
            <a:off x="5166601" y="2022168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9"/>
          <p:cNvSpPr/>
          <p:nvPr/>
        </p:nvSpPr>
        <p:spPr>
          <a:xfrm rot="4151778">
            <a:off x="5482529" y="3338171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Block Arc 9"/>
          <p:cNvSpPr/>
          <p:nvPr/>
        </p:nvSpPr>
        <p:spPr>
          <a:xfrm rot="8600978">
            <a:off x="4296013" y="4198270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Block Arc 9"/>
          <p:cNvSpPr/>
          <p:nvPr/>
        </p:nvSpPr>
        <p:spPr>
          <a:xfrm rot="12466113">
            <a:off x="3192799" y="3245304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Block Arc 9"/>
          <p:cNvSpPr/>
          <p:nvPr/>
        </p:nvSpPr>
        <p:spPr>
          <a:xfrm rot="17141024">
            <a:off x="3575039" y="1956707"/>
            <a:ext cx="470213" cy="385339"/>
          </a:xfrm>
          <a:custGeom>
            <a:avLst/>
            <a:gdLst/>
            <a:ahLst/>
            <a:cxnLst/>
            <a:rect l="l" t="t" r="r" b="b"/>
            <a:pathLst>
              <a:path w="470213" h="385339">
                <a:moveTo>
                  <a:pt x="21068" y="0"/>
                </a:moveTo>
                <a:cubicBezTo>
                  <a:pt x="159017" y="64372"/>
                  <a:pt x="284004" y="153136"/>
                  <a:pt x="388902" y="263003"/>
                </a:cubicBezTo>
                <a:lnTo>
                  <a:pt x="432029" y="219876"/>
                </a:lnTo>
                <a:lnTo>
                  <a:pt x="470213" y="385339"/>
                </a:lnTo>
                <a:lnTo>
                  <a:pt x="304750" y="347155"/>
                </a:lnTo>
                <a:lnTo>
                  <a:pt x="353719" y="298187"/>
                </a:lnTo>
                <a:cubicBezTo>
                  <a:pt x="252876" y="192466"/>
                  <a:pt x="132680" y="107060"/>
                  <a:pt x="0" y="45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02855" y="2682297"/>
            <a:ext cx="960042" cy="960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Github</a:t>
            </a:r>
            <a:endParaRPr lang="ko-KR" alt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5693865" y="2627192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0" name="Rounded Rectangle 7"/>
          <p:cNvSpPr/>
          <p:nvPr/>
        </p:nvSpPr>
        <p:spPr>
          <a:xfrm>
            <a:off x="3202274" y="2610815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3689574" y="4096019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5156012" y="4023744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76852" y="1687577"/>
            <a:ext cx="26638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Repository: folder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projek</a:t>
            </a:r>
            <a:endParaRPr lang="en-ID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mengcopi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mengambil</a:t>
            </a:r>
            <a:endParaRPr lang="en-ID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Push : upload /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mengirim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commid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repository</a:t>
            </a:r>
          </a:p>
          <a:p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ommid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menyimpan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apabila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terjadi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perubahan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repository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D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Pull : Download /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mengambil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perubahan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terbaru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repository</a:t>
            </a:r>
          </a:p>
          <a:p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Branch:cabang</a:t>
            </a:r>
            <a:endParaRPr lang="en-ID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Merge:Mengabungkan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branch</a:t>
            </a:r>
          </a:p>
          <a:p>
            <a:endParaRPr lang="ko-KR" altLang="en-US" sz="1200" dirty="0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9063" y="2191656"/>
            <a:ext cx="261062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gitignore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Mengabaikan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file/folder </a:t>
            </a:r>
          </a:p>
          <a:p>
            <a:pPr algn="ctr"/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projek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  <a:p>
            <a:pPr algn="ctr"/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Fork: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Menyalin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repository orang lain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repository </a:t>
            </a:r>
            <a:r>
              <a:rPr lang="en-ID" sz="1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endParaRPr lang="en-ID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ko-KR" altLang="en-US" sz="1100" dirty="0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79300F-C0CC-46ED-8296-9FECE77BDA2B}"/>
              </a:ext>
            </a:extLst>
          </p:cNvPr>
          <p:cNvSpPr/>
          <p:nvPr/>
        </p:nvSpPr>
        <p:spPr>
          <a:xfrm>
            <a:off x="5201749" y="2237008"/>
            <a:ext cx="1104512" cy="9600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Push &amp; Pull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90D997-9833-4F4E-95FF-C87777EA77E0}"/>
              </a:ext>
            </a:extLst>
          </p:cNvPr>
          <p:cNvSpPr/>
          <p:nvPr/>
        </p:nvSpPr>
        <p:spPr>
          <a:xfrm>
            <a:off x="4863007" y="3638653"/>
            <a:ext cx="1104513" cy="9600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Branch &amp; Merge</a:t>
            </a:r>
            <a:endParaRPr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F5098-5999-4B90-9648-F5698C485469}"/>
              </a:ext>
            </a:extLst>
          </p:cNvPr>
          <p:cNvSpPr/>
          <p:nvPr/>
        </p:nvSpPr>
        <p:spPr>
          <a:xfrm>
            <a:off x="3367366" y="3735090"/>
            <a:ext cx="1104513" cy="9600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Fork</a:t>
            </a:r>
            <a:endParaRPr lang="ko-KR" altLang="en-US" sz="10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BDF873-C4B7-4E26-9AF7-B5F1D5C346B2}"/>
              </a:ext>
            </a:extLst>
          </p:cNvPr>
          <p:cNvSpPr/>
          <p:nvPr/>
        </p:nvSpPr>
        <p:spPr>
          <a:xfrm>
            <a:off x="2883282" y="2343363"/>
            <a:ext cx="1104512" cy="9600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ko-KR" sz="105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gitignore</a:t>
            </a:r>
            <a:endParaRPr lang="ko-KR" altLang="en-US" sz="10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8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427734"/>
            <a:ext cx="2359424" cy="576063"/>
          </a:xfrm>
        </p:spPr>
        <p:txBody>
          <a:bodyPr/>
          <a:lstStyle/>
          <a:p>
            <a:r>
              <a:rPr lang="en-US" altLang="ko-KR" dirty="0"/>
              <a:t>Day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33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851920" y="771550"/>
            <a:ext cx="28803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cs typeface="Arial" pitchFamily="34" charset="0"/>
              </a:rPr>
              <a:t>HTML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A0BBBF-870B-42D7-9085-645F4E14B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56379"/>
              </p:ext>
            </p:extLst>
          </p:nvPr>
        </p:nvGraphicFramePr>
        <p:xfrm>
          <a:off x="1979712" y="1563638"/>
          <a:ext cx="6264696" cy="28511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860877438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483209321"/>
                    </a:ext>
                  </a:extLst>
                </a:gridCol>
              </a:tblGrid>
              <a:tr h="462187"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1.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HTML Syntax &amp; Structure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433144"/>
                  </a:ext>
                </a:extLst>
              </a:tr>
              <a:tr h="462187"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2.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Basic Tags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010210"/>
                  </a:ext>
                </a:extLst>
              </a:tr>
              <a:tr h="462187"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List Tags</a:t>
                      </a:r>
                      <a:endParaRPr lang="en-ID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7928449"/>
                  </a:ext>
                </a:extLst>
              </a:tr>
              <a:tr h="594433"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4.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Table Tags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9921706"/>
                  </a:ext>
                </a:extLst>
              </a:tr>
              <a:tr h="870173"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>
                          <a:solidFill>
                            <a:schemeClr val="bg1"/>
                          </a:solidFill>
                          <a:effectLst/>
                        </a:rPr>
                        <a:t>5.</a:t>
                      </a:r>
                      <a:endParaRPr lang="en-ID" sz="2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8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 Tags</a:t>
                      </a:r>
                      <a:endParaRPr lang="en-ID" sz="2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4950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B987E-0F44-48C6-B9AF-3CE0C3139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HTML Syntax &amp;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7551-59B3-467D-A14A-D43281D1A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520" y="699542"/>
            <a:ext cx="8640960" cy="4248472"/>
          </a:xfrm>
        </p:spPr>
        <p:txBody>
          <a:bodyPr anchor="t"/>
          <a:lstStyle/>
          <a:p>
            <a:pPr algn="l"/>
            <a:endParaRPr lang="en-ID" dirty="0"/>
          </a:p>
          <a:p>
            <a:pPr algn="l"/>
            <a:r>
              <a:rPr lang="en-ID" dirty="0" err="1"/>
              <a:t>HyperText</a:t>
            </a:r>
            <a:r>
              <a:rPr lang="en-ID" dirty="0"/>
              <a:t> </a:t>
            </a:r>
            <a:r>
              <a:rPr lang="en-ID" dirty="0" err="1"/>
              <a:t>Markup</a:t>
            </a:r>
            <a:r>
              <a:rPr lang="en-ID" dirty="0"/>
              <a:t> Language (HTML)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markup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</a:t>
            </a:r>
            <a:r>
              <a:rPr lang="en-ID" i="1" dirty="0"/>
              <a:t> </a:t>
            </a:r>
          </a:p>
          <a:p>
            <a:pPr algn="l"/>
            <a:r>
              <a:rPr lang="en-ID" i="1" dirty="0" err="1"/>
              <a:t>Elemen</a:t>
            </a:r>
            <a:r>
              <a:rPr lang="en-ID" i="1" dirty="0"/>
              <a:t> HTML </a:t>
            </a:r>
            <a:r>
              <a:rPr lang="en-ID" i="1" dirty="0" err="1"/>
              <a:t>ditentukan</a:t>
            </a:r>
            <a:r>
              <a:rPr lang="en-ID" i="1" dirty="0"/>
              <a:t> </a:t>
            </a:r>
            <a:r>
              <a:rPr lang="en-ID" i="1" dirty="0" err="1"/>
              <a:t>oleh</a:t>
            </a:r>
            <a:r>
              <a:rPr lang="en-ID" i="1" dirty="0"/>
              <a:t> tag </a:t>
            </a:r>
            <a:r>
              <a:rPr lang="en-ID" i="1" dirty="0" err="1"/>
              <a:t>awal</a:t>
            </a:r>
            <a:r>
              <a:rPr lang="en-ID" i="1" dirty="0"/>
              <a:t>, </a:t>
            </a:r>
            <a:r>
              <a:rPr lang="en-ID" i="1" dirty="0" err="1"/>
              <a:t>beberapa</a:t>
            </a:r>
            <a:r>
              <a:rPr lang="en-ID" i="1" dirty="0"/>
              <a:t> </a:t>
            </a:r>
            <a:r>
              <a:rPr lang="en-ID" i="1" dirty="0" err="1"/>
              <a:t>konten</a:t>
            </a:r>
            <a:r>
              <a:rPr lang="en-ID" i="1" dirty="0"/>
              <a:t>, </a:t>
            </a:r>
            <a:r>
              <a:rPr lang="en-ID" i="1" dirty="0" err="1"/>
              <a:t>dan</a:t>
            </a:r>
            <a:r>
              <a:rPr lang="en-ID" i="1" dirty="0"/>
              <a:t> tag </a:t>
            </a:r>
            <a:r>
              <a:rPr lang="en-ID" i="1" dirty="0" err="1"/>
              <a:t>akhir</a:t>
            </a:r>
            <a:r>
              <a:rPr lang="en-ID" i="1" dirty="0"/>
              <a:t>:</a:t>
            </a:r>
          </a:p>
          <a:p>
            <a:pPr algn="l"/>
            <a:r>
              <a:rPr lang="en-ID" i="1" dirty="0" err="1"/>
              <a:t>Contoh</a:t>
            </a:r>
            <a:r>
              <a:rPr lang="en-ID" i="1" dirty="0"/>
              <a:t>: &lt;</a:t>
            </a:r>
            <a:r>
              <a:rPr lang="en-ID" i="1" dirty="0" err="1"/>
              <a:t>tagname</a:t>
            </a:r>
            <a:r>
              <a:rPr lang="en-ID" i="1" dirty="0"/>
              <a:t>&gt; Isi &lt;/</a:t>
            </a:r>
            <a:r>
              <a:rPr lang="en-ID" i="1" dirty="0" err="1"/>
              <a:t>tagname</a:t>
            </a:r>
            <a:r>
              <a:rPr lang="en-ID" i="1" dirty="0"/>
              <a:t>&gt; &lt;p&gt;</a:t>
            </a:r>
            <a:r>
              <a:rPr lang="en-ID" i="1" dirty="0" err="1"/>
              <a:t>Paragraf</a:t>
            </a:r>
            <a:r>
              <a:rPr lang="en-ID" i="1" dirty="0"/>
              <a:t> </a:t>
            </a:r>
            <a:r>
              <a:rPr lang="en-ID" i="1" dirty="0" err="1"/>
              <a:t>pertama</a:t>
            </a:r>
            <a:r>
              <a:rPr lang="en-ID" i="1" dirty="0"/>
              <a:t>.&lt;/p&gt;</a:t>
            </a:r>
          </a:p>
          <a:p>
            <a:pPr algn="l"/>
            <a:endParaRPr lang="en-US" i="1" dirty="0"/>
          </a:p>
          <a:p>
            <a:pPr algn="l"/>
            <a:endParaRPr lang="en-ID" i="1" dirty="0"/>
          </a:p>
          <a:p>
            <a:pPr algn="l"/>
            <a:endParaRPr lang="en-ID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0DBD19-1B8F-493D-B48A-728797D20216}"/>
              </a:ext>
            </a:extLst>
          </p:cNvPr>
          <p:cNvSpPr/>
          <p:nvPr/>
        </p:nvSpPr>
        <p:spPr>
          <a:xfrm>
            <a:off x="467544" y="1923678"/>
            <a:ext cx="2160240" cy="23042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&lt;!DOCTYPE html&gt;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&lt;html&gt;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&lt;head&gt;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&lt;title&gt;Page Title&lt;/title&gt;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&lt;/head&gt;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&lt;body&gt;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&lt;h1&gt;My First Heading&lt;/h1&gt;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&lt;p&gt;My first paragraph.&lt;/p&gt;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&lt;/body&gt;</a:t>
            </a:r>
            <a:b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ID" sz="105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&lt;/html&gt;</a:t>
            </a:r>
          </a:p>
          <a:p>
            <a:endParaRPr lang="en-ID" sz="105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015A8C-49E5-49AD-942B-9871255F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05211"/>
              </p:ext>
            </p:extLst>
          </p:nvPr>
        </p:nvGraphicFramePr>
        <p:xfrm>
          <a:off x="2789548" y="1709985"/>
          <a:ext cx="5941167" cy="3334332"/>
        </p:xfrm>
        <a:graphic>
          <a:graphicData uri="http://schemas.openxmlformats.org/drawingml/2006/table">
            <a:tbl>
              <a:tblPr bandRow="1">
                <a:tableStyleId>{E269D01E-BC32-4049-B463-5C60D7B0CCD2}</a:tableStyleId>
              </a:tblPr>
              <a:tblGrid>
                <a:gridCol w="5941167">
                  <a:extLst>
                    <a:ext uri="{9D8B030D-6E8A-4147-A177-3AD203B41FA5}">
                      <a16:colId xmlns:a16="http://schemas.microsoft.com/office/drawing/2014/main" val="3154567025"/>
                    </a:ext>
                  </a:extLst>
                </a:gridCol>
              </a:tblGrid>
              <a:tr h="8617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Semua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dokumen</a:t>
                      </a:r>
                      <a:r>
                        <a:rPr lang="en-ID" sz="1000" dirty="0">
                          <a:effectLst/>
                        </a:rPr>
                        <a:t> HTML </a:t>
                      </a:r>
                      <a:r>
                        <a:rPr lang="en-ID" sz="1000" dirty="0" err="1">
                          <a:effectLst/>
                        </a:rPr>
                        <a:t>harus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diawali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dengan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deklarasi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tipe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dokumen</a:t>
                      </a:r>
                      <a:r>
                        <a:rPr lang="en-ID" sz="1000" dirty="0">
                          <a:effectLst/>
                        </a:rPr>
                        <a:t>: &lt;!DOCTYPE html&gt;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Deklarasi</a:t>
                      </a:r>
                      <a:r>
                        <a:rPr lang="en-ID" sz="1000" dirty="0">
                          <a:effectLst/>
                        </a:rPr>
                        <a:t> &lt;!DOCTYPE&gt; </a:t>
                      </a:r>
                      <a:r>
                        <a:rPr lang="en-ID" sz="1000" dirty="0" err="1">
                          <a:effectLst/>
                        </a:rPr>
                        <a:t>mewakili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tipe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dokumen</a:t>
                      </a:r>
                      <a:r>
                        <a:rPr lang="en-ID" sz="1000" dirty="0">
                          <a:effectLst/>
                        </a:rPr>
                        <a:t>,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membantu</a:t>
                      </a:r>
                      <a:r>
                        <a:rPr lang="en-ID" sz="1000" dirty="0">
                          <a:effectLst/>
                        </a:rPr>
                        <a:t> browser </a:t>
                      </a:r>
                      <a:r>
                        <a:rPr lang="en-ID" sz="1000" dirty="0" err="1">
                          <a:effectLst/>
                        </a:rPr>
                        <a:t>menampilkan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halaman</a:t>
                      </a:r>
                      <a:r>
                        <a:rPr lang="en-ID" sz="1000" dirty="0">
                          <a:effectLst/>
                        </a:rPr>
                        <a:t> web </a:t>
                      </a:r>
                      <a:r>
                        <a:rPr lang="en-ID" sz="1000" dirty="0" err="1">
                          <a:effectLst/>
                        </a:rPr>
                        <a:t>dengan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benar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muncul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sekali</a:t>
                      </a:r>
                      <a:r>
                        <a:rPr lang="en-ID" sz="1000" dirty="0">
                          <a:effectLst/>
                        </a:rPr>
                        <a:t>, di </a:t>
                      </a:r>
                      <a:r>
                        <a:rPr lang="en-ID" sz="1000" dirty="0" err="1">
                          <a:effectLst/>
                        </a:rPr>
                        <a:t>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atas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halaman</a:t>
                      </a:r>
                      <a:r>
                        <a:rPr lang="en-ID" sz="1000" dirty="0">
                          <a:effectLst/>
                        </a:rPr>
                        <a:t> (</a:t>
                      </a:r>
                      <a:r>
                        <a:rPr lang="en-ID" sz="1000" dirty="0" err="1">
                          <a:effectLst/>
                        </a:rPr>
                        <a:t>sebelum</a:t>
                      </a:r>
                      <a:r>
                        <a:rPr lang="en-ID" sz="1000" dirty="0">
                          <a:effectLst/>
                        </a:rPr>
                        <a:t> tag HTML </a:t>
                      </a:r>
                      <a:r>
                        <a:rPr lang="en-ID" sz="1000" dirty="0" err="1">
                          <a:effectLst/>
                        </a:rPr>
                        <a:t>apa</a:t>
                      </a:r>
                      <a:r>
                        <a:rPr lang="en-ID" sz="1000" dirty="0">
                          <a:effectLst/>
                        </a:rPr>
                        <a:t> pun).</a:t>
                      </a:r>
                    </a:p>
                  </a:txBody>
                  <a:tcPr marL="36877" marR="36877" marT="0" marB="0"/>
                </a:tc>
                <a:extLst>
                  <a:ext uri="{0D108BD9-81ED-4DB2-BD59-A6C34878D82A}">
                    <a16:rowId xmlns:a16="http://schemas.microsoft.com/office/drawing/2014/main" val="4289931994"/>
                  </a:ext>
                </a:extLst>
              </a:tr>
              <a:tr h="421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Dokumen</a:t>
                      </a:r>
                      <a:r>
                        <a:rPr lang="en-ID" sz="1000" dirty="0">
                          <a:effectLst/>
                        </a:rPr>
                        <a:t> HTML </a:t>
                      </a:r>
                      <a:r>
                        <a:rPr lang="en-ID" sz="1000" dirty="0" err="1">
                          <a:effectLst/>
                        </a:rPr>
                        <a:t>sendiri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diawali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dengan</a:t>
                      </a:r>
                      <a:r>
                        <a:rPr lang="en-ID" sz="1000" dirty="0">
                          <a:effectLst/>
                        </a:rPr>
                        <a:t> &lt;html&gt;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diakhiri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dengan</a:t>
                      </a:r>
                      <a:r>
                        <a:rPr lang="en-ID" sz="1000" dirty="0">
                          <a:effectLst/>
                        </a:rPr>
                        <a:t> &lt;/html&gt;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 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77" marR="36877" marT="0" marB="0"/>
                </a:tc>
                <a:extLst>
                  <a:ext uri="{0D108BD9-81ED-4DB2-BD59-A6C34878D82A}">
                    <a16:rowId xmlns:a16="http://schemas.microsoft.com/office/drawing/2014/main" val="3612346885"/>
                  </a:ext>
                </a:extLst>
              </a:tr>
              <a:tr h="199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Elemen</a:t>
                      </a:r>
                      <a:r>
                        <a:rPr lang="en-ID" sz="1000" dirty="0">
                          <a:effectLst/>
                        </a:rPr>
                        <a:t> &lt;head&gt; </a:t>
                      </a:r>
                      <a:r>
                        <a:rPr lang="en-ID" sz="1000" dirty="0" err="1">
                          <a:effectLst/>
                        </a:rPr>
                        <a:t>berisi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informasi</a:t>
                      </a:r>
                      <a:r>
                        <a:rPr lang="en-ID" sz="1000" dirty="0">
                          <a:effectLst/>
                        </a:rPr>
                        <a:t> meta </a:t>
                      </a:r>
                      <a:r>
                        <a:rPr lang="en-ID" sz="1000" dirty="0" err="1">
                          <a:effectLst/>
                        </a:rPr>
                        <a:t>tentang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halaman</a:t>
                      </a:r>
                      <a:r>
                        <a:rPr lang="en-ID" sz="1000" dirty="0">
                          <a:effectLst/>
                        </a:rPr>
                        <a:t> HTML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 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77" marR="36877" marT="0" marB="0"/>
                </a:tc>
                <a:extLst>
                  <a:ext uri="{0D108BD9-81ED-4DB2-BD59-A6C34878D82A}">
                    <a16:rowId xmlns:a16="http://schemas.microsoft.com/office/drawing/2014/main" val="1424017893"/>
                  </a:ext>
                </a:extLst>
              </a:tr>
              <a:tr h="526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Elemen</a:t>
                      </a:r>
                      <a:r>
                        <a:rPr lang="en-ID" sz="1000" dirty="0">
                          <a:effectLst/>
                        </a:rPr>
                        <a:t> &lt;title&gt; </a:t>
                      </a:r>
                      <a:r>
                        <a:rPr lang="en-ID" sz="1000" dirty="0" err="1">
                          <a:effectLst/>
                        </a:rPr>
                        <a:t>menentukan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judul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untuk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halaman</a:t>
                      </a:r>
                      <a:r>
                        <a:rPr lang="en-ID" sz="1000" dirty="0">
                          <a:effectLst/>
                        </a:rPr>
                        <a:t> HTML (yang </a:t>
                      </a:r>
                      <a:r>
                        <a:rPr lang="en-ID" sz="1000" dirty="0" err="1">
                          <a:effectLst/>
                        </a:rPr>
                        <a:t>ditampilkan</a:t>
                      </a:r>
                      <a:r>
                        <a:rPr lang="en-ID" sz="1000" dirty="0">
                          <a:effectLst/>
                        </a:rPr>
                        <a:t> di </a:t>
                      </a:r>
                      <a:r>
                        <a:rPr lang="en-ID" sz="1000" dirty="0" err="1">
                          <a:effectLst/>
                        </a:rPr>
                        <a:t>bilah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judul</a:t>
                      </a:r>
                      <a:r>
                        <a:rPr lang="en-ID" sz="1000" dirty="0">
                          <a:effectLst/>
                        </a:rPr>
                        <a:t> browser </a:t>
                      </a:r>
                      <a:r>
                        <a:rPr lang="en-ID" sz="1000" dirty="0" err="1">
                          <a:effectLst/>
                        </a:rPr>
                        <a:t>atau</a:t>
                      </a:r>
                      <a:r>
                        <a:rPr lang="en-ID" sz="1000" dirty="0">
                          <a:effectLst/>
                        </a:rPr>
                        <a:t> di tab </a:t>
                      </a:r>
                      <a:r>
                        <a:rPr lang="en-ID" sz="1000" dirty="0" err="1">
                          <a:effectLst/>
                        </a:rPr>
                        <a:t>halaman</a:t>
                      </a:r>
                      <a:r>
                        <a:rPr lang="en-ID" sz="1000" dirty="0"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 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77" marR="36877" marT="0" marB="0"/>
                </a:tc>
                <a:extLst>
                  <a:ext uri="{0D108BD9-81ED-4DB2-BD59-A6C34878D82A}">
                    <a16:rowId xmlns:a16="http://schemas.microsoft.com/office/drawing/2014/main" val="2871022438"/>
                  </a:ext>
                </a:extLst>
              </a:tr>
              <a:tr h="841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dokumen</a:t>
                      </a:r>
                      <a:r>
                        <a:rPr lang="en-ID" sz="1000" dirty="0">
                          <a:effectLst/>
                        </a:rPr>
                        <a:t> HTML yang </a:t>
                      </a:r>
                      <a:r>
                        <a:rPr lang="en-ID" sz="1000" dirty="0" err="1">
                          <a:effectLst/>
                        </a:rPr>
                        <a:t>terlihat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berada</a:t>
                      </a:r>
                      <a:r>
                        <a:rPr lang="en-ID" sz="1000" dirty="0">
                          <a:effectLst/>
                        </a:rPr>
                        <a:t> di </a:t>
                      </a:r>
                      <a:r>
                        <a:rPr lang="en-ID" sz="1000" dirty="0" err="1">
                          <a:effectLst/>
                        </a:rPr>
                        <a:t>antara</a:t>
                      </a:r>
                      <a:r>
                        <a:rPr lang="en-ID" sz="1000" dirty="0">
                          <a:effectLst/>
                        </a:rPr>
                        <a:t> &lt;body&gt;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&lt;/body&gt;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Elemen</a:t>
                      </a:r>
                      <a:r>
                        <a:rPr lang="en-ID" sz="1000" dirty="0">
                          <a:effectLst/>
                        </a:rPr>
                        <a:t> &lt;body&gt; </a:t>
                      </a:r>
                      <a:r>
                        <a:rPr lang="en-ID" sz="1000" dirty="0" err="1">
                          <a:effectLst/>
                        </a:rPr>
                        <a:t>mendefinisikan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isi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dokumen</a:t>
                      </a:r>
                      <a:r>
                        <a:rPr lang="en-ID" sz="1000" dirty="0">
                          <a:effectLst/>
                        </a:rPr>
                        <a:t>, </a:t>
                      </a:r>
                      <a:r>
                        <a:rPr lang="en-ID" sz="1000" dirty="0" err="1">
                          <a:effectLst/>
                        </a:rPr>
                        <a:t>dan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merupakan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wadah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untuk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semua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konten</a:t>
                      </a:r>
                      <a:r>
                        <a:rPr lang="en-ID" sz="1000" dirty="0">
                          <a:effectLst/>
                        </a:rPr>
                        <a:t> yang </a:t>
                      </a:r>
                      <a:r>
                        <a:rPr lang="en-ID" sz="1000" dirty="0" err="1">
                          <a:effectLst/>
                        </a:rPr>
                        <a:t>terlihat</a:t>
                      </a:r>
                      <a:r>
                        <a:rPr lang="en-ID" sz="1000" dirty="0">
                          <a:effectLst/>
                        </a:rPr>
                        <a:t>, </a:t>
                      </a:r>
                      <a:r>
                        <a:rPr lang="en-ID" sz="1000" dirty="0" err="1">
                          <a:effectLst/>
                        </a:rPr>
                        <a:t>seperti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judul</a:t>
                      </a:r>
                      <a:r>
                        <a:rPr lang="en-ID" sz="1000" dirty="0">
                          <a:effectLst/>
                        </a:rPr>
                        <a:t>, </a:t>
                      </a:r>
                      <a:r>
                        <a:rPr lang="en-ID" sz="1000" dirty="0" err="1">
                          <a:effectLst/>
                        </a:rPr>
                        <a:t>paragraf</a:t>
                      </a:r>
                      <a:r>
                        <a:rPr lang="en-ID" sz="1000" dirty="0">
                          <a:effectLst/>
                        </a:rPr>
                        <a:t>, </a:t>
                      </a:r>
                      <a:r>
                        <a:rPr lang="en-ID" sz="1000" dirty="0" err="1">
                          <a:effectLst/>
                        </a:rPr>
                        <a:t>gambar</a:t>
                      </a:r>
                      <a:r>
                        <a:rPr lang="en-ID" sz="1000" dirty="0">
                          <a:effectLst/>
                        </a:rPr>
                        <a:t>, hyperlink, </a:t>
                      </a:r>
                      <a:r>
                        <a:rPr lang="en-ID" sz="1000" dirty="0" err="1">
                          <a:effectLst/>
                        </a:rPr>
                        <a:t>tabel</a:t>
                      </a:r>
                      <a:r>
                        <a:rPr lang="en-ID" sz="1000" dirty="0">
                          <a:effectLst/>
                        </a:rPr>
                        <a:t>, daftar, </a:t>
                      </a:r>
                      <a:r>
                        <a:rPr lang="en-ID" sz="1000" dirty="0" err="1">
                          <a:effectLst/>
                        </a:rPr>
                        <a:t>dll</a:t>
                      </a:r>
                      <a:r>
                        <a:rPr lang="en-ID" sz="1000" dirty="0">
                          <a:effectLst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 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77" marR="36877" marT="0" marB="0"/>
                </a:tc>
                <a:extLst>
                  <a:ext uri="{0D108BD9-81ED-4DB2-BD59-A6C34878D82A}">
                    <a16:rowId xmlns:a16="http://schemas.microsoft.com/office/drawing/2014/main" val="378659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7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Basic Tags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75108"/>
              </p:ext>
            </p:extLst>
          </p:nvPr>
        </p:nvGraphicFramePr>
        <p:xfrm>
          <a:off x="395536" y="1963385"/>
          <a:ext cx="1952842" cy="2210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842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70380">
                <a:tc>
                  <a:txBody>
                    <a:bodyPr/>
                    <a:lstStyle/>
                    <a:p>
                      <a:pPr lvl="0" algn="ctr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Headings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64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&lt;h1&gt;&lt;/h1&gt;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1374958">
                <a:tc>
                  <a:txBody>
                    <a:bodyPr/>
                    <a:lstStyle/>
                    <a:p>
                      <a:pPr algn="l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h1-h6:</a:t>
                      </a:r>
                    </a:p>
                    <a:p>
                      <a:pPr algn="l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 : 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judul</a:t>
                      </a:r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paling 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penting</a:t>
                      </a:r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h6 : 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judul</a:t>
                      </a:r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paling 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penting</a:t>
                      </a:r>
                      <a:endParaRPr lang="en-ID" sz="14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575637-292D-416F-AFEB-AEC1CD83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37520"/>
              </p:ext>
            </p:extLst>
          </p:nvPr>
        </p:nvGraphicFramePr>
        <p:xfrm>
          <a:off x="2682619" y="1945788"/>
          <a:ext cx="1823864" cy="2227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74126">
                <a:tc>
                  <a:txBody>
                    <a:bodyPr/>
                    <a:lstStyle/>
                    <a:p>
                      <a:pPr lvl="0" algn="ctr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Paragraphs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67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&lt;p&gt;&lt;/p&gt;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1385905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enulis</a:t>
                      </a:r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paragraf</a:t>
                      </a:r>
                      <a:endParaRPr lang="en-ID" sz="14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E3E0B6-9CE9-421D-8D14-4EC248BDA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83443"/>
              </p:ext>
            </p:extLst>
          </p:nvPr>
        </p:nvGraphicFramePr>
        <p:xfrm>
          <a:off x="4914940" y="1945788"/>
          <a:ext cx="1823864" cy="2227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74125">
                <a:tc>
                  <a:txBody>
                    <a:bodyPr/>
                    <a:lstStyle/>
                    <a:p>
                      <a:pPr lvl="0" algn="ctr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Links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&lt;a&gt;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1385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 </a:t>
                      </a:r>
                      <a:r>
                        <a:rPr lang="en-ID" sz="10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ID" sz="10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="https://www.w3schools.com"&gt;This is a link&lt;/a&gt;</a:t>
                      </a:r>
                    </a:p>
                    <a:p>
                      <a:pPr algn="l"/>
                      <a:endParaRPr lang="en-ID" sz="11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25F35B-2E55-4E6A-B9C3-3CFA202DA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55586"/>
              </p:ext>
            </p:extLst>
          </p:nvPr>
        </p:nvGraphicFramePr>
        <p:xfrm>
          <a:off x="7147261" y="1945788"/>
          <a:ext cx="1823864" cy="2227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48238184"/>
                    </a:ext>
                  </a:extLst>
                </a:gridCol>
              </a:tblGrid>
              <a:tr h="474125">
                <a:tc>
                  <a:txBody>
                    <a:bodyPr/>
                    <a:lstStyle/>
                    <a:p>
                      <a:pPr lvl="0" algn="ctr"/>
                      <a:r>
                        <a:rPr lang="en-ID" sz="1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Images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962013"/>
                  </a:ext>
                </a:extLst>
              </a:tr>
              <a:tr h="367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&lt;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img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&gt;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591"/>
                  </a:ext>
                </a:extLst>
              </a:tr>
              <a:tr h="1385904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Memasukkan</a:t>
                      </a:r>
                      <a:r>
                        <a:rPr lang="en-US" sz="11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gambar</a:t>
                      </a:r>
                      <a:endParaRPr lang="en-US" sz="11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ID" sz="11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ID" sz="11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D" sz="11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ID" sz="11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D" sz="11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ID" sz="11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="w3schools.jpg" alt="W3Schools.com" width="104" height="142"&gt;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9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B987E-0F44-48C6-B9AF-3CE0C3139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List Tags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C56643-435C-48F2-86F4-53644E42437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092399" y="733811"/>
            <a:ext cx="66247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Unordered HTML List</a:t>
            </a:r>
            <a:endParaRPr lang="en-US" altLang="en-US" dirty="0">
              <a:solidFill>
                <a:schemeClr val="bg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Daftar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berurutan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item daftar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&lt;li&gt;.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daftar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hitam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Ordered HTML List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Daftar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diurutkan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item daftar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&lt;li&gt;.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Item daftar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HTML Description Lists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 &lt;dl&gt;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tag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989E28-82DC-492A-9820-AE0FAA7D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1966"/>
              </p:ext>
            </p:extLst>
          </p:nvPr>
        </p:nvGraphicFramePr>
        <p:xfrm>
          <a:off x="1542187" y="4179772"/>
          <a:ext cx="5725160" cy="652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250591049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336680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&lt;dl&gt;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   &lt;</a:t>
                      </a:r>
                      <a:r>
                        <a:rPr lang="en-ID" sz="1000" dirty="0" err="1">
                          <a:effectLst/>
                        </a:rPr>
                        <a:t>dt</a:t>
                      </a:r>
                      <a:r>
                        <a:rPr lang="en-ID" sz="1000" dirty="0">
                          <a:effectLst/>
                        </a:rPr>
                        <a:t>&gt;Coffee&lt;/</a:t>
                      </a:r>
                      <a:r>
                        <a:rPr lang="en-ID" sz="1000" dirty="0" err="1">
                          <a:effectLst/>
                        </a:rPr>
                        <a:t>dt</a:t>
                      </a:r>
                      <a:r>
                        <a:rPr lang="en-ID" sz="1000" dirty="0">
                          <a:effectLst/>
                        </a:rPr>
                        <a:t>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      &lt;</a:t>
                      </a:r>
                      <a:r>
                        <a:rPr lang="en-ID" sz="1000" dirty="0" err="1">
                          <a:effectLst/>
                        </a:rPr>
                        <a:t>dd</a:t>
                      </a:r>
                      <a:r>
                        <a:rPr lang="en-ID" sz="1000" dirty="0">
                          <a:effectLst/>
                        </a:rPr>
                        <a:t>&gt;- black hot drink&lt;/</a:t>
                      </a:r>
                      <a:r>
                        <a:rPr lang="en-ID" sz="1000" dirty="0" err="1">
                          <a:effectLst/>
                        </a:rPr>
                        <a:t>dd</a:t>
                      </a:r>
                      <a:r>
                        <a:rPr lang="en-ID" sz="1000" dirty="0">
                          <a:effectLst/>
                        </a:rPr>
                        <a:t>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&lt;/dl&gt;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 err="1">
                          <a:effectLst/>
                        </a:rPr>
                        <a:t>Coffe</a:t>
                      </a:r>
                      <a:endParaRPr lang="en-ID" sz="10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       Black hot and </a:t>
                      </a:r>
                      <a:r>
                        <a:rPr lang="en-ID" sz="1000" dirty="0" err="1">
                          <a:effectLst/>
                        </a:rPr>
                        <a:t>drik</a:t>
                      </a:r>
                      <a:endParaRPr lang="en-ID" sz="10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7974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DCDD17-D986-4E1B-8845-68A65D7CE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19455"/>
              </p:ext>
            </p:extLst>
          </p:nvPr>
        </p:nvGraphicFramePr>
        <p:xfrm>
          <a:off x="1545027" y="3535755"/>
          <a:ext cx="5725160" cy="652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3727318978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964984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&lt;</a:t>
                      </a:r>
                      <a:r>
                        <a:rPr lang="en-ID" sz="1000" dirty="0" err="1">
                          <a:effectLst/>
                        </a:rPr>
                        <a:t>ol</a:t>
                      </a:r>
                      <a:r>
                        <a:rPr lang="en-ID" sz="1000" dirty="0">
                          <a:effectLst/>
                        </a:rPr>
                        <a:t>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  &lt;li&gt;Coffee&lt;/li&gt;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  &lt;li&gt;Tea&lt;/li&gt;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&lt;/</a:t>
                      </a:r>
                      <a:r>
                        <a:rPr lang="en-ID" sz="1000" dirty="0" err="1">
                          <a:effectLst/>
                        </a:rPr>
                        <a:t>ol</a:t>
                      </a:r>
                      <a:r>
                        <a:rPr lang="en-ID" sz="1000" dirty="0">
                          <a:effectLst/>
                        </a:rPr>
                        <a:t>&gt;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000" dirty="0" err="1">
                          <a:effectLst/>
                        </a:rPr>
                        <a:t>Coffe</a:t>
                      </a:r>
                      <a:endParaRPr lang="en-ID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D" sz="1000" dirty="0">
                          <a:effectLst/>
                        </a:rPr>
                        <a:t>Tea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957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256753-E9B5-4893-B8B0-880831F4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8888"/>
              </p:ext>
            </p:extLst>
          </p:nvPr>
        </p:nvGraphicFramePr>
        <p:xfrm>
          <a:off x="1542187" y="2891738"/>
          <a:ext cx="5725160" cy="652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4255976500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3418287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000" dirty="0">
                          <a:effectLst/>
                        </a:rPr>
                        <a:t>&lt;</a:t>
                      </a:r>
                      <a:r>
                        <a:rPr lang="en-ID" sz="1000" dirty="0" err="1">
                          <a:effectLst/>
                        </a:rPr>
                        <a:t>ul</a:t>
                      </a:r>
                      <a:r>
                        <a:rPr lang="en-ID" sz="1000" dirty="0">
                          <a:effectLst/>
                        </a:rPr>
                        <a:t>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  &lt;li&gt;Coffee&lt;/li&gt;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  &lt;li&gt;Tea&lt;/li&gt;</a:t>
                      </a:r>
                      <a:br>
                        <a:rPr lang="en-ID" sz="1000" dirty="0">
                          <a:effectLst/>
                        </a:rPr>
                      </a:br>
                      <a:r>
                        <a:rPr lang="en-ID" sz="1000" dirty="0">
                          <a:effectLst/>
                        </a:rPr>
                        <a:t>&lt;/</a:t>
                      </a:r>
                      <a:r>
                        <a:rPr lang="en-ID" sz="1000" dirty="0" err="1">
                          <a:effectLst/>
                        </a:rPr>
                        <a:t>ul</a:t>
                      </a:r>
                      <a:r>
                        <a:rPr lang="en-ID" sz="1000" dirty="0">
                          <a:effectLst/>
                        </a:rPr>
                        <a:t>&gt;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D" sz="1000" dirty="0" err="1">
                          <a:effectLst/>
                        </a:rPr>
                        <a:t>Coffe</a:t>
                      </a:r>
                      <a:endParaRPr lang="en-ID" sz="1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D" sz="1000" dirty="0">
                          <a:effectLst/>
                        </a:rPr>
                        <a:t>Tea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30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9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B987E-0F44-48C6-B9AF-3CE0C3139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Table Tags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388197-06E2-4F43-B731-462557F0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34655"/>
              </p:ext>
            </p:extLst>
          </p:nvPr>
        </p:nvGraphicFramePr>
        <p:xfrm>
          <a:off x="1204840" y="1238041"/>
          <a:ext cx="7399608" cy="354688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84949">
                  <a:extLst>
                    <a:ext uri="{9D8B030D-6E8A-4147-A177-3AD203B41FA5}">
                      <a16:colId xmlns:a16="http://schemas.microsoft.com/office/drawing/2014/main" val="4005963921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1917435051"/>
                    </a:ext>
                  </a:extLst>
                </a:gridCol>
              </a:tblGrid>
              <a:tr h="3179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Tabel Tag Terdiri dari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481621547"/>
                  </a:ext>
                </a:extLst>
              </a:tr>
              <a:tr h="85850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&lt;table&gt;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&lt;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   &lt;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&gt;Person 1&lt;/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  &lt;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&gt;Person 2&lt;/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  &lt;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&gt;Person 3&lt;/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th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&lt;/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&lt;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   &lt;td&gt;Emil&lt;/td&gt;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  &lt;td&gt;Tobias&lt;/td&gt;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  &lt;td&gt;Linus&lt;/td&gt;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&lt;/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&lt;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   &lt;td&gt;16&lt;/td&gt;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  &lt;td&gt;14&lt;/td&gt;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  &lt;td&gt;10&lt;/td&gt;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 &lt;/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tr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b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&lt;/table&gt;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Table Cells : untuk isi kolom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Setiap sel tabel ditentukan oleh tag &lt;td&gt; dan &lt;/td&gt;. Segala sesuatu di antara &lt;td&gt; dan &lt;/td&gt; adalah isi sel tabel. td adalah singkatan dari data tabel.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2151786350"/>
                  </a:ext>
                </a:extLst>
              </a:tr>
              <a:tr h="85850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Table Rows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Setiap baris tabel dimulai dengan tag &lt;tr&gt; dan diakhiri dengan tag &lt;/tr&gt;.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tr singkatan dari baris tabel.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3999526285"/>
                  </a:ext>
                </a:extLst>
              </a:tr>
              <a:tr h="137360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Table Headers :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untuk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Judul</a:t>
                      </a: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bg1"/>
                          </a:solidFill>
                          <a:effectLst/>
                        </a:rPr>
                        <a:t>kolom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D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4014950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3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B987E-0F44-48C6-B9AF-3CE0C3139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Form Tags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B9FB83-A83A-4B08-AB49-FC162CE7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54749"/>
              </p:ext>
            </p:extLst>
          </p:nvPr>
        </p:nvGraphicFramePr>
        <p:xfrm>
          <a:off x="971600" y="3312278"/>
          <a:ext cx="7560190" cy="1369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744">
                  <a:extLst>
                    <a:ext uri="{9D8B030D-6E8A-4147-A177-3AD203B41FA5}">
                      <a16:colId xmlns:a16="http://schemas.microsoft.com/office/drawing/2014/main" val="2571370612"/>
                    </a:ext>
                  </a:extLst>
                </a:gridCol>
                <a:gridCol w="5331446">
                  <a:extLst>
                    <a:ext uri="{9D8B030D-6E8A-4147-A177-3AD203B41FA5}">
                      <a16:colId xmlns:a16="http://schemas.microsoft.com/office/drawing/2014/main" val="3840161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Type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>
                          <a:effectLst/>
                        </a:rPr>
                        <a:t>Description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887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&lt;input type="text"&gt;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accent3"/>
                          </a:solidFill>
                          <a:effectLst/>
                        </a:rPr>
                        <a:t>Menampilkan kolom input teks satu baris</a:t>
                      </a:r>
                      <a:endParaRPr lang="en-ID" sz="11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00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&lt;input type="radio"&gt;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accent3"/>
                          </a:solidFill>
                          <a:effectLst/>
                        </a:rPr>
                        <a:t>Menampilkan tombol radio (untuk memilih salah satu dari banyak pilihan)</a:t>
                      </a:r>
                      <a:endParaRPr lang="en-ID" sz="11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1996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&lt;input type="checkbox"&gt;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accent3"/>
                          </a:solidFill>
                          <a:effectLst/>
                        </a:rPr>
                        <a:t>Menampilkan kotak centang (untuk memilih nol atau lebih dari banyak pilihan)</a:t>
                      </a:r>
                      <a:endParaRPr lang="en-ID" sz="11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60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&lt;input type="submit"&gt;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solidFill>
                            <a:schemeClr val="accent3"/>
                          </a:solidFill>
                          <a:effectLst/>
                        </a:rPr>
                        <a:t>Menampilkan tombol kirim (untuk mengirimkan formulir)</a:t>
                      </a:r>
                      <a:endParaRPr lang="en-ID" sz="110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4434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>
                          <a:effectLst/>
                        </a:rPr>
                        <a:t>&lt;input type="button"&gt;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200" dirty="0" err="1">
                          <a:solidFill>
                            <a:schemeClr val="accent3"/>
                          </a:solidFill>
                          <a:effectLst/>
                        </a:rPr>
                        <a:t>Menampilkan</a:t>
                      </a:r>
                      <a:r>
                        <a:rPr lang="en-ID" sz="12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accent3"/>
                          </a:solidFill>
                          <a:effectLst/>
                        </a:rPr>
                        <a:t>tombol</a:t>
                      </a:r>
                      <a:r>
                        <a:rPr lang="en-ID" sz="1200" dirty="0">
                          <a:solidFill>
                            <a:schemeClr val="accent3"/>
                          </a:solidFill>
                          <a:effectLst/>
                        </a:rPr>
                        <a:t> yang </a:t>
                      </a:r>
                      <a:r>
                        <a:rPr lang="en-ID" sz="1200" dirty="0" err="1">
                          <a:solidFill>
                            <a:schemeClr val="accent3"/>
                          </a:solidFill>
                          <a:effectLst/>
                        </a:rPr>
                        <a:t>dapat</a:t>
                      </a:r>
                      <a:r>
                        <a:rPr lang="en-ID" sz="1200" dirty="0">
                          <a:solidFill>
                            <a:schemeClr val="accent3"/>
                          </a:solidFill>
                          <a:effectLst/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accent3"/>
                          </a:solidFill>
                          <a:effectLst/>
                        </a:rPr>
                        <a:t>diklik</a:t>
                      </a:r>
                      <a:endParaRPr lang="en-ID" sz="1100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3901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E4EDE97-FD5D-4B18-8129-60121379458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63203" y="771550"/>
            <a:ext cx="8217593" cy="53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spcCol="36000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Input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altLang="en-US" dirty="0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dikirim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&lt;form&gt; Element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&lt;form&gt;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&lt;form&gt;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 elements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&lt;/form&gt;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&lt;input&gt; Element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 &lt;input&gt;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paling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&lt;input&gt;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bergantung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type.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&lt;label&gt; Element</a:t>
            </a:r>
          </a:p>
          <a:p>
            <a:pPr algn="l"/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Tag &lt;label&gt;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mendefinisikan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label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banyak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formulir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&lt;label&gt; juga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membantu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mengalami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kesulitan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mengklik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wilayah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sangat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kecil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tombol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radio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kotak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centang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-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ketika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mengklik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teks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&lt;label&gt;,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tombol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radio/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kotak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centang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dialihkan</a:t>
            </a:r>
            <a:r>
              <a:rPr lang="en-ID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ID" dirty="0">
              <a:solidFill>
                <a:schemeClr val="bg1"/>
              </a:solidFill>
            </a:endParaRPr>
          </a:p>
          <a:p>
            <a:pPr algn="l"/>
            <a:r>
              <a:rPr lang="en-ID" dirty="0">
                <a:solidFill>
                  <a:schemeClr val="bg1"/>
                </a:solidFill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3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427734"/>
            <a:ext cx="2359424" cy="576063"/>
          </a:xfrm>
        </p:spPr>
        <p:txBody>
          <a:bodyPr/>
          <a:lstStyle/>
          <a:p>
            <a:r>
              <a:rPr lang="en-US" altLang="ko-KR" dirty="0"/>
              <a:t>Day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22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427734"/>
            <a:ext cx="2359424" cy="576063"/>
          </a:xfrm>
        </p:spPr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779912" y="483518"/>
            <a:ext cx="28803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cs typeface="Arial" pitchFamily="34" charset="0"/>
              </a:rPr>
              <a:t>CSS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C4250-BDBF-45C9-851B-0E31A8AC3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02636"/>
              </p:ext>
            </p:extLst>
          </p:nvPr>
        </p:nvGraphicFramePr>
        <p:xfrm>
          <a:off x="2123728" y="1275606"/>
          <a:ext cx="5721548" cy="345638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663">
                  <a:extLst>
                    <a:ext uri="{9D8B030D-6E8A-4147-A177-3AD203B41FA5}">
                      <a16:colId xmlns:a16="http://schemas.microsoft.com/office/drawing/2014/main" val="2150832811"/>
                    </a:ext>
                  </a:extLst>
                </a:gridCol>
                <a:gridCol w="5355885">
                  <a:extLst>
                    <a:ext uri="{9D8B030D-6E8A-4147-A177-3AD203B41FA5}">
                      <a16:colId xmlns:a16="http://schemas.microsoft.com/office/drawing/2014/main" val="3420328108"/>
                    </a:ext>
                  </a:extLst>
                </a:gridCol>
              </a:tblGrid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1.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CSS Syntax &amp; Structure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251642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2.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Basic Selector</a:t>
                      </a:r>
                      <a:endParaRPr lang="en-ID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911187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Typography Properties</a:t>
                      </a:r>
                      <a:endParaRPr lang="en-ID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310680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4.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r>
                        <a:rPr lang="en-ID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Properties</a:t>
                      </a:r>
                      <a:endParaRPr lang="en-ID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082288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5.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Box Model</a:t>
                      </a:r>
                      <a:endParaRPr lang="en-ID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488780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6.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Display Properties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4768097"/>
                  </a:ext>
                </a:extLst>
              </a:tr>
              <a:tr h="493769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solidFill>
                            <a:schemeClr val="bg1"/>
                          </a:solidFill>
                          <a:effectLst/>
                        </a:rPr>
                        <a:t>7.</a:t>
                      </a:r>
                      <a:endParaRPr lang="en-ID" sz="2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Position Properties</a:t>
                      </a:r>
                      <a:endParaRPr lang="en-ID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9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0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CSS Syntax &amp;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352928" cy="4104456"/>
          </a:xfrm>
        </p:spPr>
        <p:txBody>
          <a:bodyPr anchor="t"/>
          <a:lstStyle/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singkatan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Cascading Style Sheet.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bahasa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menata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gaya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dokumen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HTML.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Cara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menuliskan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terdiri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3: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Inline :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tag html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Internal :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didalam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file html.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Biasanya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ditulis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head html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syntax: &lt;style&gt;&lt;/style&gt;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Eksternal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dibuatkan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file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tersendiri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Dan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menyambungkannya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tulis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file html :  &lt;link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= “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staylesheet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”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=”namafile.css”&gt;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terdiri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selector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declaration block.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Selector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menunjuk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HTML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ingin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distyle.</a:t>
            </a:r>
          </a:p>
          <a:p>
            <a:pPr lvl="0"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Declaration block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berisi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lebih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deklarasi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dipisahkan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oleh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deklarasi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menyertakan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dipisahkan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oleh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dua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deklarasi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dipisahkan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blok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deklarasi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diapit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oleh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kurung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kurawal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75D8A-C73A-4F6E-9336-341042B6C4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715766"/>
            <a:ext cx="2831132" cy="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3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Basic Selector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352928" cy="720080"/>
          </a:xfrm>
        </p:spPr>
        <p:txBody>
          <a:bodyPr anchor="t"/>
          <a:lstStyle/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Selector CSS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"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menemukan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" (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HTML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ingin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distyle.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Basic Selector (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pilih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id,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kelas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Basic Selector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terdiri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0B29460-8C8C-4A75-BC20-116F61DFA58A}"/>
              </a:ext>
            </a:extLst>
          </p:cNvPr>
          <p:cNvSpPr txBox="1">
            <a:spLocks/>
          </p:cNvSpPr>
          <p:nvPr/>
        </p:nvSpPr>
        <p:spPr>
          <a:xfrm>
            <a:off x="352928" y="1491630"/>
            <a:ext cx="8352928" cy="3384376"/>
          </a:xfrm>
          <a:prstGeom prst="rect">
            <a:avLst/>
          </a:prstGeom>
        </p:spPr>
        <p:txBody>
          <a:bodyPr numCol="2" spcCol="360000"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HTML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p 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{  text-align: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 red;}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ID :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atribut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HTML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bersifat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tulis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karakter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hash (#),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diikuti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#para1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{text-align: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; 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 red;}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Class :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Banyak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Selector Class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HTML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atribut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kelas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kelas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tuliskan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karakter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(.),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diikuti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kelas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{text-align: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 red;}</a:t>
            </a: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Dan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Selector Class juga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bahwa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HTML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boleh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dipengaruhi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oleh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kelas.Contoh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p.center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{text-align: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center;color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 red;}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Maka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&lt;p&gt;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class="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"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berwarna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merah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rata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tengah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Courier New" panose="02070309020205020404" pitchFamily="49" charset="0"/>
              <a:buChar char="o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The universal selector (*) 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HTML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*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{text-align: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center;color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 blue;}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Courier New" panose="02070309020205020404" pitchFamily="49" charset="0"/>
              <a:buChar char="o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The grouping selector 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HTML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definisi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gaya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h1, h2, p 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{ text-align: 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 red;}</a:t>
            </a: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2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Typography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496944" cy="792088"/>
          </a:xfrm>
        </p:spPr>
        <p:txBody>
          <a:bodyPr anchor="t"/>
          <a:lstStyle/>
          <a:p>
            <a:pPr algn="l"/>
            <a:r>
              <a:rPr lang="en-ID" dirty="0"/>
              <a:t>FONT </a:t>
            </a:r>
          </a:p>
          <a:p>
            <a:pPr algn="l"/>
            <a:r>
              <a:rPr lang="en-ID" dirty="0" err="1"/>
              <a:t>Memilih</a:t>
            </a:r>
            <a:r>
              <a:rPr lang="en-ID" dirty="0"/>
              <a:t> font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situs </a:t>
            </a:r>
            <a:r>
              <a:rPr lang="en-ID" dirty="0" err="1"/>
              <a:t>web.Font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. </a:t>
            </a:r>
            <a:r>
              <a:rPr lang="en-ID" dirty="0" err="1"/>
              <a:t>Penting</a:t>
            </a:r>
            <a:r>
              <a:rPr lang="en-ID" dirty="0"/>
              <a:t> juga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font.</a:t>
            </a:r>
          </a:p>
          <a:p>
            <a:pPr algn="l"/>
            <a:endParaRPr lang="en-US" dirty="0"/>
          </a:p>
          <a:p>
            <a:pPr algn="l"/>
            <a:endParaRPr lang="en-ID" dirty="0"/>
          </a:p>
          <a:p>
            <a:pPr algn="l"/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C8401-196E-4295-8FD9-7EE862B7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32322"/>
              </p:ext>
            </p:extLst>
          </p:nvPr>
        </p:nvGraphicFramePr>
        <p:xfrm>
          <a:off x="109735" y="1419622"/>
          <a:ext cx="8924530" cy="3600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0455">
                  <a:extLst>
                    <a:ext uri="{9D8B030D-6E8A-4147-A177-3AD203B41FA5}">
                      <a16:colId xmlns:a16="http://schemas.microsoft.com/office/drawing/2014/main" val="1023335882"/>
                    </a:ext>
                  </a:extLst>
                </a:gridCol>
                <a:gridCol w="1912399">
                  <a:extLst>
                    <a:ext uri="{9D8B030D-6E8A-4147-A177-3AD203B41FA5}">
                      <a16:colId xmlns:a16="http://schemas.microsoft.com/office/drawing/2014/main" val="2053818462"/>
                    </a:ext>
                  </a:extLst>
                </a:gridCol>
                <a:gridCol w="1274933">
                  <a:extLst>
                    <a:ext uri="{9D8B030D-6E8A-4147-A177-3AD203B41FA5}">
                      <a16:colId xmlns:a16="http://schemas.microsoft.com/office/drawing/2014/main" val="829543053"/>
                    </a:ext>
                  </a:extLst>
                </a:gridCol>
                <a:gridCol w="2766743">
                  <a:extLst>
                    <a:ext uri="{9D8B030D-6E8A-4147-A177-3AD203B41FA5}">
                      <a16:colId xmlns:a16="http://schemas.microsoft.com/office/drawing/2014/main" val="1526307917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font-size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q"/>
                      </a:pP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Mengatur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dalam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desain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web.</a:t>
                      </a:r>
                    </a:p>
                    <a:p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Terdiri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dari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:</a:t>
                      </a:r>
                    </a:p>
                    <a:p>
                      <a:pPr marL="228600" lvl="0" indent="-228600">
                        <a:buFont typeface="+mj-lt"/>
                        <a:buAutoNum type="alphaLcPeriod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Absolut : fix</a:t>
                      </a:r>
                    </a:p>
                    <a:p>
                      <a:pPr lvl="0"/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Mengatur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tertentu</a:t>
                      </a: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lvl="0"/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Tidak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mengizinkan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pengguna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mengubah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di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semua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browser (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buruk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karena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alasan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aksesibilitas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  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b. Relative:</a:t>
                      </a:r>
                    </a:p>
                    <a:p>
                      <a:pPr lvl="0"/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Menetapkan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relatif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terhadap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elemen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di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sekitarnya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Memungkinkan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pengguna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mengubah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di browser. </a:t>
                      </a:r>
                    </a:p>
                    <a:p>
                      <a:pPr lvl="0"/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</a:p>
                    <a:p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default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normal,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seperti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paragraf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adalah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16px (16px=1em).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memungkinkan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pengguna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mengubah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(di menu browser),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banyak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pengembang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menggunakan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em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bukan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piksel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Karena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em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ukuran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dapat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disesuaikan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di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semua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browser.</a:t>
                      </a:r>
                      <a:endParaRPr lang="en-ID" sz="10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font-style :</a:t>
                      </a:r>
                    </a:p>
                    <a:p>
                      <a:pPr lvl="0"/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</a:p>
                    <a:p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Font-style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sebagian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besar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digunakan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untuk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menentukan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miring.</a:t>
                      </a:r>
                    </a:p>
                    <a:p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Terbagi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atas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tiga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:</a:t>
                      </a: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Normal</a:t>
                      </a: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italic :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menjadi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italic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dengan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font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berbeda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karena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italic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memiliki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 font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sendiri</a:t>
                      </a: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228600" lvl="0" indent="-228600">
                        <a:buFont typeface="+mj-lt"/>
                        <a:buAutoNum type="arabicPeriod"/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oblique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: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memiringkan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dengan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font yang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sama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dengan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sebelumnya</a:t>
                      </a: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D" sz="10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font-weight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mengatur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ketebalan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teks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/bold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erdiri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dari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: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ormal</a:t>
                      </a: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old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endParaRPr lang="en-ID" sz="10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font-family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mengatur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font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tulisan</a:t>
                      </a:r>
                      <a:endParaRPr lang="en-ID" sz="1000" b="0" kern="1200" dirty="0">
                        <a:solidFill>
                          <a:schemeClr val="lt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Di CSS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lima font family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umum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:</a:t>
                      </a:r>
                    </a:p>
                    <a:p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</a:p>
                    <a:p>
                      <a:pPr marL="228600" lvl="0" indent="-228600">
                        <a:buFont typeface="+mj-lt"/>
                        <a:buAutoNum type="arabicParenR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Serif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memiliki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guratan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kecil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di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tepi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setiap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huruf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</a:p>
                    <a:p>
                      <a:pPr marL="228600" lvl="0" indent="-228600">
                        <a:buFont typeface="+mj-lt"/>
                        <a:buAutoNum type="arabicParenR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Sans-serif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memiliki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garis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yang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bersih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(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tidak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guratan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kecil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yang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menempel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). </a:t>
                      </a:r>
                    </a:p>
                    <a:p>
                      <a:pPr marL="228600" lvl="0" indent="-228600">
                        <a:buFont typeface="+mj-lt"/>
                        <a:buAutoNum type="arabicParenR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Monospace - di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sini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semua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huruf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memiliki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lebar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tetap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yang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sama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</a:p>
                    <a:p>
                      <a:pPr marL="228600" lvl="0" indent="-228600">
                        <a:buFont typeface="+mj-lt"/>
                        <a:buAutoNum type="arabicParenR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Cursive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meniru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tulisan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tangan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manusia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</a:p>
                    <a:p>
                      <a:pPr marL="228600" lvl="0" indent="-228600">
                        <a:buFont typeface="+mj-lt"/>
                        <a:buAutoNum type="arabicParenR"/>
                      </a:pP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Fantasy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adalah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font 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dekoratif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/</a:t>
                      </a:r>
                      <a:r>
                        <a:rPr lang="en-ID" sz="1000" b="0" kern="1200" dirty="0" err="1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menyenangkan</a:t>
                      </a:r>
                      <a:r>
                        <a:rPr lang="en-ID" sz="1000" b="0" kern="1200" dirty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</a:p>
                    <a:p>
                      <a:endParaRPr lang="en-ID" sz="10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8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6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ID" dirty="0" err="1"/>
              <a:t>Color</a:t>
            </a:r>
            <a:r>
              <a:rPr lang="en-ID" dirty="0"/>
              <a:t>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627534"/>
            <a:ext cx="8352928" cy="4104456"/>
          </a:xfrm>
        </p:spPr>
        <p:txBody>
          <a:bodyPr anchor="t"/>
          <a:lstStyle/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 err="1"/>
              <a:t>Color</a:t>
            </a:r>
            <a:endParaRPr lang="en-ID" sz="1000" dirty="0"/>
          </a:p>
          <a:p>
            <a:pPr lvl="0" algn="l"/>
            <a:r>
              <a:rPr lang="en-ID" sz="1000" dirty="0" err="1"/>
              <a:t>Warna</a:t>
            </a:r>
            <a:r>
              <a:rPr lang="en-ID" sz="1000" dirty="0"/>
              <a:t> yang </a:t>
            </a:r>
            <a:r>
              <a:rPr lang="en-ID" sz="1000" dirty="0" err="1"/>
              <a:t>ditentukan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nama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. </a:t>
            </a:r>
            <a:r>
              <a:rPr lang="en-ID" sz="1000" dirty="0" err="1"/>
              <a:t>Contohnya</a:t>
            </a:r>
            <a:r>
              <a:rPr lang="en-ID" sz="1000" dirty="0"/>
              <a:t> : green, yellow, </a:t>
            </a:r>
            <a:r>
              <a:rPr lang="en-ID" sz="1000" dirty="0" err="1"/>
              <a:t>pink,purple</a:t>
            </a:r>
            <a:r>
              <a:rPr lang="en-ID" sz="1000" dirty="0"/>
              <a:t> </a:t>
            </a:r>
            <a:r>
              <a:rPr lang="en-ID" sz="1000" dirty="0" err="1"/>
              <a:t>dll</a:t>
            </a:r>
            <a:r>
              <a:rPr lang="en-ID" sz="1000" dirty="0"/>
              <a:t>.</a:t>
            </a:r>
          </a:p>
          <a:p>
            <a:pPr algn="l"/>
            <a:r>
              <a:rPr lang="en-ID" sz="1000" dirty="0"/>
              <a:t> 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/>
              <a:t>Background-</a:t>
            </a:r>
            <a:r>
              <a:rPr lang="en-ID" sz="1000" dirty="0" err="1"/>
              <a:t>color</a:t>
            </a:r>
            <a:endParaRPr lang="en-ID" sz="1000" dirty="0"/>
          </a:p>
          <a:p>
            <a:pPr lvl="0" algn="l"/>
            <a:r>
              <a:rPr lang="en-ID" sz="1000" dirty="0" err="1"/>
              <a:t>Properti</a:t>
            </a:r>
            <a:r>
              <a:rPr lang="en-ID" sz="1000" dirty="0"/>
              <a:t> background-</a:t>
            </a:r>
            <a:r>
              <a:rPr lang="en-ID" sz="1000" dirty="0" err="1"/>
              <a:t>color</a:t>
            </a:r>
            <a:r>
              <a:rPr lang="en-ID" sz="1000" dirty="0"/>
              <a:t> </a:t>
            </a:r>
            <a:r>
              <a:rPr lang="en-ID" sz="1000" dirty="0" err="1"/>
              <a:t>menentukan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latar</a:t>
            </a:r>
            <a:r>
              <a:rPr lang="en-ID" sz="1000" dirty="0"/>
              <a:t> </a:t>
            </a:r>
            <a:r>
              <a:rPr lang="en-ID" sz="1000" dirty="0" err="1"/>
              <a:t>belakang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. </a:t>
            </a:r>
            <a:r>
              <a:rPr lang="en-ID" sz="1000" dirty="0" err="1"/>
              <a:t>Contoh</a:t>
            </a:r>
            <a:r>
              <a:rPr lang="en-ID" sz="1000" dirty="0"/>
              <a:t> : div {</a:t>
            </a:r>
            <a:r>
              <a:rPr lang="en-ID" sz="1000" b="1" dirty="0"/>
              <a:t>background-</a:t>
            </a:r>
            <a:r>
              <a:rPr lang="en-ID" sz="1000" b="1" dirty="0" err="1"/>
              <a:t>color</a:t>
            </a:r>
            <a:r>
              <a:rPr lang="en-ID" sz="1000" b="1" dirty="0"/>
              <a:t>: green</a:t>
            </a:r>
            <a:r>
              <a:rPr lang="en-ID" sz="1000" dirty="0"/>
              <a:t>;</a:t>
            </a:r>
          </a:p>
          <a:p>
            <a:pPr lvl="0" algn="l"/>
            <a:r>
              <a:rPr lang="en-ID" sz="1000" dirty="0"/>
              <a:t>Opacity/</a:t>
            </a:r>
            <a:r>
              <a:rPr lang="en-ID" sz="1000" dirty="0" err="1"/>
              <a:t>transparansi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elemen</a:t>
            </a:r>
            <a:r>
              <a:rPr lang="en-ID" sz="1000" dirty="0"/>
              <a:t> </a:t>
            </a:r>
            <a:r>
              <a:rPr lang="en-ID" sz="1000" dirty="0" err="1"/>
              <a:t>baground</a:t>
            </a:r>
            <a:r>
              <a:rPr lang="en-ID" sz="1000" dirty="0"/>
              <a:t> </a:t>
            </a:r>
            <a:r>
              <a:rPr lang="en-ID" sz="1000" dirty="0" err="1"/>
              <a:t>color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di </a:t>
            </a:r>
            <a:r>
              <a:rPr lang="en-ID" sz="1000" dirty="0" err="1"/>
              <a:t>atur</a:t>
            </a:r>
            <a:r>
              <a:rPr lang="en-ID" sz="1000" dirty="0"/>
              <a:t>. </a:t>
            </a:r>
            <a:r>
              <a:rPr lang="en-ID" sz="1000" dirty="0" err="1"/>
              <a:t>Ini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mengambil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0,0 - 1,0.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rendah</a:t>
            </a:r>
            <a:r>
              <a:rPr lang="en-ID" sz="1000" dirty="0"/>
              <a:t> </a:t>
            </a:r>
            <a:r>
              <a:rPr lang="en-ID" sz="1000" dirty="0" err="1"/>
              <a:t>nilainya</a:t>
            </a:r>
            <a:r>
              <a:rPr lang="en-ID" sz="1000" dirty="0"/>
              <a:t>, </a:t>
            </a:r>
            <a:r>
              <a:rPr lang="en-ID" sz="1000" dirty="0" err="1"/>
              <a:t>semakin</a:t>
            </a:r>
            <a:r>
              <a:rPr lang="en-ID" sz="1000" dirty="0"/>
              <a:t> </a:t>
            </a:r>
            <a:r>
              <a:rPr lang="en-ID" sz="1000" dirty="0" err="1"/>
              <a:t>transparan</a:t>
            </a:r>
            <a:r>
              <a:rPr lang="en-ID" sz="1000" dirty="0"/>
              <a:t>. </a:t>
            </a:r>
            <a:r>
              <a:rPr lang="en-ID" sz="1000" dirty="0" err="1"/>
              <a:t>Contoh</a:t>
            </a:r>
            <a:r>
              <a:rPr lang="en-ID" sz="1000" dirty="0"/>
              <a:t>: div {</a:t>
            </a:r>
            <a:r>
              <a:rPr lang="en-ID" sz="1000" b="1" dirty="0"/>
              <a:t>background-</a:t>
            </a:r>
            <a:r>
              <a:rPr lang="en-ID" sz="1000" b="1" dirty="0" err="1"/>
              <a:t>color</a:t>
            </a:r>
            <a:r>
              <a:rPr lang="en-ID" sz="1000" b="1" dirty="0"/>
              <a:t>: green; opacity: 0.3;}</a:t>
            </a:r>
            <a:endParaRPr lang="en-ID" sz="1000" dirty="0"/>
          </a:p>
          <a:p>
            <a:pPr algn="l"/>
            <a:r>
              <a:rPr lang="en-ID" sz="1000" dirty="0"/>
              <a:t>Transparency using RGBA. </a:t>
            </a:r>
            <a:r>
              <a:rPr lang="en-ID" sz="1000" dirty="0" err="1"/>
              <a:t>Contoh</a:t>
            </a:r>
            <a:r>
              <a:rPr lang="en-ID" sz="1000" dirty="0"/>
              <a:t> : div {</a:t>
            </a:r>
            <a:r>
              <a:rPr lang="en-ID" sz="1000" b="1" dirty="0"/>
              <a:t>background: </a:t>
            </a:r>
            <a:r>
              <a:rPr lang="en-ID" sz="1000" b="1" dirty="0" err="1"/>
              <a:t>rgba</a:t>
            </a:r>
            <a:r>
              <a:rPr lang="en-ID" sz="1000" b="1" dirty="0"/>
              <a:t>(0, 128, 0, 0.3)</a:t>
            </a:r>
            <a:r>
              <a:rPr lang="en-ID" sz="1000" dirty="0"/>
              <a:t> /* Green background with 30% opacity */}</a:t>
            </a:r>
          </a:p>
          <a:p>
            <a:pPr algn="l"/>
            <a:endParaRPr lang="en-US" sz="1000" dirty="0"/>
          </a:p>
          <a:p>
            <a:pPr lvl="0" algn="l"/>
            <a:r>
              <a:rPr lang="en-ID" sz="1000" dirty="0"/>
              <a:t>RGB : Red Green Blue</a:t>
            </a:r>
          </a:p>
          <a:p>
            <a:pPr algn="l"/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dapat</a:t>
            </a:r>
            <a:r>
              <a:rPr lang="en-ID" sz="1000" dirty="0"/>
              <a:t> </a:t>
            </a:r>
            <a:r>
              <a:rPr lang="en-ID" sz="1000" dirty="0" err="1"/>
              <a:t>ditentukan</a:t>
            </a:r>
            <a:r>
              <a:rPr lang="en-ID" sz="1000" dirty="0"/>
              <a:t> </a:t>
            </a:r>
            <a:r>
              <a:rPr lang="en-ID" sz="1000" dirty="0" err="1"/>
              <a:t>sebagai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RGB, </a:t>
            </a:r>
            <a:r>
              <a:rPr lang="en-ID" sz="1000" dirty="0" err="1"/>
              <a:t>menggunakan</a:t>
            </a:r>
            <a:r>
              <a:rPr lang="en-ID" sz="1000" dirty="0"/>
              <a:t> </a:t>
            </a:r>
            <a:r>
              <a:rPr lang="en-ID" sz="1000" dirty="0" err="1"/>
              <a:t>rumus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: </a:t>
            </a:r>
            <a:r>
              <a:rPr lang="en-ID" sz="1000" b="1" dirty="0" err="1"/>
              <a:t>rgb</a:t>
            </a:r>
            <a:r>
              <a:rPr lang="en-ID" sz="1000" b="1" dirty="0"/>
              <a:t>(red, green, blue)</a:t>
            </a:r>
          </a:p>
          <a:p>
            <a:pPr algn="l"/>
            <a:r>
              <a:rPr lang="en-ID" sz="1000" dirty="0" err="1"/>
              <a:t>Setiap</a:t>
            </a:r>
            <a:r>
              <a:rPr lang="en-ID" sz="1000" dirty="0"/>
              <a:t> parameter (red, green, blue) </a:t>
            </a:r>
            <a:r>
              <a:rPr lang="en-ID" sz="1000" dirty="0" err="1"/>
              <a:t>menentukan</a:t>
            </a:r>
            <a:r>
              <a:rPr lang="en-ID" sz="1000" dirty="0"/>
              <a:t> </a:t>
            </a:r>
            <a:r>
              <a:rPr lang="en-ID" sz="1000" dirty="0" err="1"/>
              <a:t>intensitas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antara</a:t>
            </a:r>
            <a:r>
              <a:rPr lang="en-ID" sz="1000" dirty="0"/>
              <a:t> 0 </a:t>
            </a:r>
            <a:r>
              <a:rPr lang="en-ID" sz="1000" dirty="0" err="1"/>
              <a:t>dan</a:t>
            </a:r>
            <a:r>
              <a:rPr lang="en-ID" sz="1000" dirty="0"/>
              <a:t> 255. </a:t>
            </a:r>
            <a:r>
              <a:rPr lang="en-ID" sz="1000" dirty="0" err="1"/>
              <a:t>Misalnya</a:t>
            </a:r>
            <a:r>
              <a:rPr lang="en-ID" sz="1000" dirty="0"/>
              <a:t>, </a:t>
            </a:r>
            <a:r>
              <a:rPr lang="en-ID" sz="1000" dirty="0" err="1"/>
              <a:t>rgb</a:t>
            </a:r>
            <a:r>
              <a:rPr lang="en-ID" sz="1000" dirty="0"/>
              <a:t>(255, 0, 0) </a:t>
            </a:r>
            <a:r>
              <a:rPr lang="en-ID" sz="1000" dirty="0" err="1"/>
              <a:t>ditampilkan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merah</a:t>
            </a:r>
            <a:r>
              <a:rPr lang="en-ID" sz="1000" dirty="0"/>
              <a:t>. </a:t>
            </a:r>
          </a:p>
          <a:p>
            <a:pPr algn="l"/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menampilkan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hitam</a:t>
            </a:r>
            <a:r>
              <a:rPr lang="en-ID" sz="1000" dirty="0"/>
              <a:t>, </a:t>
            </a:r>
            <a:r>
              <a:rPr lang="en-ID" sz="1000" dirty="0" err="1"/>
              <a:t>atur</a:t>
            </a:r>
            <a:r>
              <a:rPr lang="en-ID" sz="1000" dirty="0"/>
              <a:t> </a:t>
            </a:r>
            <a:r>
              <a:rPr lang="en-ID" sz="1000" dirty="0" err="1"/>
              <a:t>semua</a:t>
            </a:r>
            <a:r>
              <a:rPr lang="en-ID" sz="1000" dirty="0"/>
              <a:t> parameter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0,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: </a:t>
            </a:r>
            <a:r>
              <a:rPr lang="en-ID" sz="1000" dirty="0" err="1"/>
              <a:t>rgb</a:t>
            </a:r>
            <a:r>
              <a:rPr lang="en-ID" sz="1000" dirty="0"/>
              <a:t>(0, 0, 0).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menampilkan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putih</a:t>
            </a:r>
            <a:r>
              <a:rPr lang="en-ID" sz="1000" dirty="0"/>
              <a:t>, </a:t>
            </a:r>
            <a:r>
              <a:rPr lang="en-ID" sz="1000" dirty="0" err="1"/>
              <a:t>atur</a:t>
            </a:r>
            <a:r>
              <a:rPr lang="en-ID" sz="1000" dirty="0"/>
              <a:t> </a:t>
            </a:r>
            <a:r>
              <a:rPr lang="en-ID" sz="1000" dirty="0" err="1"/>
              <a:t>semua</a:t>
            </a:r>
            <a:r>
              <a:rPr lang="en-ID" sz="1000" dirty="0"/>
              <a:t> parameter </a:t>
            </a:r>
            <a:r>
              <a:rPr lang="en-ID" sz="1000" dirty="0" err="1"/>
              <a:t>warna</a:t>
            </a:r>
            <a:r>
              <a:rPr lang="en-ID" sz="1000" dirty="0"/>
              <a:t> </a:t>
            </a:r>
            <a:r>
              <a:rPr lang="en-ID" sz="1000" dirty="0" err="1"/>
              <a:t>ke</a:t>
            </a:r>
            <a:r>
              <a:rPr lang="en-ID" sz="1000" dirty="0"/>
              <a:t> 255,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ID" sz="1000" dirty="0" err="1"/>
              <a:t>ini</a:t>
            </a:r>
            <a:r>
              <a:rPr lang="en-ID" sz="1000" dirty="0"/>
              <a:t>: </a:t>
            </a:r>
            <a:r>
              <a:rPr lang="en-ID" sz="1000" dirty="0" err="1"/>
              <a:t>rgb</a:t>
            </a:r>
            <a:r>
              <a:rPr lang="en-ID" sz="1000" dirty="0"/>
              <a:t>(255, 255, 255).</a:t>
            </a:r>
          </a:p>
          <a:p>
            <a:pPr algn="l"/>
            <a:r>
              <a:rPr lang="en-ID" sz="1000" dirty="0"/>
              <a:t> </a:t>
            </a:r>
          </a:p>
          <a:p>
            <a:pPr algn="l"/>
            <a:r>
              <a:rPr lang="en-ID" sz="1000" b="1" dirty="0"/>
              <a:t>RGBA</a:t>
            </a:r>
            <a:endParaRPr lang="en-ID" sz="1000" dirty="0"/>
          </a:p>
          <a:p>
            <a:pPr algn="l"/>
            <a:r>
              <a:rPr lang="en-ID" sz="1000" dirty="0"/>
              <a:t>Nilai </a:t>
            </a:r>
            <a:r>
              <a:rPr lang="en-ID" sz="1000" dirty="0" err="1"/>
              <a:t>warna</a:t>
            </a:r>
            <a:r>
              <a:rPr lang="en-ID" sz="1000" dirty="0"/>
              <a:t> RGBA </a:t>
            </a:r>
            <a:r>
              <a:rPr lang="en-ID" sz="1000" dirty="0" err="1"/>
              <a:t>merupakan</a:t>
            </a:r>
            <a:r>
              <a:rPr lang="en-ID" sz="1000" dirty="0"/>
              <a:t> </a:t>
            </a:r>
            <a:r>
              <a:rPr lang="en-ID" sz="1000" dirty="0" err="1"/>
              <a:t>perpanjangan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nilai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 RGB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saluran</a:t>
            </a:r>
            <a:r>
              <a:rPr lang="en-ID" sz="1000" dirty="0"/>
              <a:t> alfa - yang </a:t>
            </a:r>
            <a:r>
              <a:rPr lang="en-ID" sz="1000" dirty="0" err="1"/>
              <a:t>menentukan</a:t>
            </a:r>
            <a:r>
              <a:rPr lang="en-ID" sz="1000" dirty="0"/>
              <a:t> </a:t>
            </a:r>
            <a:r>
              <a:rPr lang="en-ID" sz="1000" dirty="0" err="1"/>
              <a:t>opasitas</a:t>
            </a:r>
            <a:r>
              <a:rPr lang="en-ID" sz="1000" dirty="0"/>
              <a:t> </a:t>
            </a:r>
            <a:r>
              <a:rPr lang="en-ID" sz="1000" dirty="0" err="1"/>
              <a:t>suatu</a:t>
            </a:r>
            <a:r>
              <a:rPr lang="en-ID" sz="1000" dirty="0"/>
              <a:t> </a:t>
            </a:r>
            <a:r>
              <a:rPr lang="en-ID" sz="1000" dirty="0" err="1"/>
              <a:t>warna</a:t>
            </a:r>
            <a:r>
              <a:rPr lang="en-ID" sz="1000" dirty="0"/>
              <a:t>. Nilai </a:t>
            </a:r>
            <a:r>
              <a:rPr lang="en-ID" sz="1000" dirty="0" err="1"/>
              <a:t>warna</a:t>
            </a:r>
            <a:r>
              <a:rPr lang="en-ID" sz="1000" dirty="0"/>
              <a:t> RGBA </a:t>
            </a:r>
            <a:r>
              <a:rPr lang="en-ID" sz="1000" dirty="0" err="1"/>
              <a:t>ditentukan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: </a:t>
            </a:r>
            <a:r>
              <a:rPr lang="en-ID" sz="1000" b="1" dirty="0" err="1"/>
              <a:t>rgba</a:t>
            </a:r>
            <a:r>
              <a:rPr lang="en-ID" sz="1000" b="1" dirty="0"/>
              <a:t>(red, green, blue, alpha)</a:t>
            </a:r>
            <a:endParaRPr lang="en-ID" sz="1000" dirty="0"/>
          </a:p>
          <a:p>
            <a:pPr algn="l"/>
            <a:r>
              <a:rPr lang="en-ID" sz="1000" dirty="0"/>
              <a:t>Parameter alpha </a:t>
            </a:r>
            <a:r>
              <a:rPr lang="en-ID" sz="1000" dirty="0" err="1"/>
              <a:t>adalah</a:t>
            </a:r>
            <a:r>
              <a:rPr lang="en-ID" sz="1000" dirty="0"/>
              <a:t> </a:t>
            </a:r>
            <a:r>
              <a:rPr lang="en-ID" sz="1000" dirty="0" err="1"/>
              <a:t>angka</a:t>
            </a:r>
            <a:r>
              <a:rPr lang="en-ID" sz="1000" dirty="0"/>
              <a:t> </a:t>
            </a:r>
            <a:r>
              <a:rPr lang="en-ID" sz="1000" dirty="0" err="1"/>
              <a:t>antara</a:t>
            </a:r>
            <a:r>
              <a:rPr lang="en-ID" sz="1000" dirty="0"/>
              <a:t> 0,0 (</a:t>
            </a:r>
            <a:r>
              <a:rPr lang="en-ID" sz="1000" dirty="0" err="1"/>
              <a:t>sepenuhnya</a:t>
            </a:r>
            <a:r>
              <a:rPr lang="en-ID" sz="1000" dirty="0"/>
              <a:t> </a:t>
            </a:r>
            <a:r>
              <a:rPr lang="en-ID" sz="1000" dirty="0" err="1"/>
              <a:t>transparan</a:t>
            </a:r>
            <a:r>
              <a:rPr lang="en-ID" sz="1000" dirty="0"/>
              <a:t>) </a:t>
            </a:r>
            <a:r>
              <a:rPr lang="en-ID" sz="1000" dirty="0" err="1"/>
              <a:t>dan</a:t>
            </a:r>
            <a:r>
              <a:rPr lang="en-ID" sz="1000" dirty="0"/>
              <a:t> 1,0 (</a:t>
            </a: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transparan</a:t>
            </a:r>
            <a:r>
              <a:rPr lang="en-ID" sz="1000" dirty="0"/>
              <a:t> </a:t>
            </a:r>
            <a:r>
              <a:rPr lang="en-ID" sz="1000" dirty="0" err="1"/>
              <a:t>sama</a:t>
            </a:r>
            <a:r>
              <a:rPr lang="en-ID" sz="1000" dirty="0"/>
              <a:t> </a:t>
            </a:r>
            <a:r>
              <a:rPr lang="en-ID" sz="1000" dirty="0" err="1"/>
              <a:t>sekali</a:t>
            </a:r>
            <a:r>
              <a:rPr lang="en-ID" sz="1000" dirty="0"/>
              <a:t>)</a:t>
            </a:r>
          </a:p>
          <a:p>
            <a:pPr algn="l"/>
            <a:endParaRPr lang="en-ID" sz="1000" dirty="0"/>
          </a:p>
          <a:p>
            <a:endParaRPr lang="en-ID" sz="1000" dirty="0"/>
          </a:p>
          <a:p>
            <a:pPr algn="l"/>
            <a:endParaRPr lang="en-ID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684F-B5A0-492C-A21B-350676ED9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4152022"/>
            <a:ext cx="381642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61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ID" dirty="0" err="1"/>
              <a:t>Color</a:t>
            </a:r>
            <a:r>
              <a:rPr lang="en-ID" dirty="0"/>
              <a:t>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627534"/>
            <a:ext cx="8352928" cy="4104456"/>
          </a:xfrm>
        </p:spPr>
        <p:txBody>
          <a:bodyPr anchor="t"/>
          <a:lstStyle/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Hex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A hexadecimal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ditentukan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#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rrggbb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dimana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bilangan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bulat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heksadesimal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rr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(red), gg(green)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bb (blue)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komponen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warna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heksadesimal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00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desimal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0-255).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Misalnya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#ff0000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ditampilkan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warna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merah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karena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merah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disetel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tertinggi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lainnya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disetel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terendah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(00).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warna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hitam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atur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00,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#000000.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warna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putih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atur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#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ffffff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3 Digit HEX Value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Kode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hex 3 digit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singkatan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beberapa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kode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hex 6 digit.</a:t>
            </a: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Kode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hex 3 digit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berikut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#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rgb</a:t>
            </a:r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Dimana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r, g,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b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mewakili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komponen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merah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hijau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biru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0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f.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Kode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hex 3 digit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bila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kedua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(RR, GG,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BB)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komponen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Jadi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kalau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kita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punya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#ff00cc,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ditulis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: #f0c.</a:t>
            </a:r>
          </a:p>
          <a:p>
            <a:pPr algn="l"/>
            <a:endParaRPr lang="en-ID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F55BF-C900-47E9-8CE6-86BB149909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27784" y="1707654"/>
            <a:ext cx="4027462" cy="1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7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Box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352928" cy="4104456"/>
          </a:xfrm>
        </p:spPr>
        <p:txBody>
          <a:bodyPr anchor="t"/>
          <a:lstStyle/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Box Model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kotak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membungkus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HTML. 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Terdiri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konten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padding,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batas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margin.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Content - Isi box,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tempat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teks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gambar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muncul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Padding -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Menghapus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area di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sekitar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konten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</a:p>
          <a:p>
            <a:pPr lvl="0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Border -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Perbatasan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mengelilingi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padding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konten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Margin -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Membersihkan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area di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perbatasan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</a:p>
          <a:p>
            <a:pPr lvl="0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Width –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lebar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content</a:t>
            </a:r>
          </a:p>
          <a:p>
            <a:pPr lvl="0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Height –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tinggi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content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F4C1B-24D2-4391-9160-DCF8811FB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1275606"/>
            <a:ext cx="4239741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0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Display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699542"/>
            <a:ext cx="8640960" cy="4104456"/>
          </a:xfrm>
        </p:spPr>
        <p:txBody>
          <a:bodyPr/>
          <a:lstStyle/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display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bagaimana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web.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display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mengubah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perilaku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default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HTML.</a:t>
            </a:r>
          </a:p>
          <a:p>
            <a:pPr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Block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Blok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selalu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dimulai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baris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menempati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lebar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tersedia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merentang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kiri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kanan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sejauh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mungkin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tingkat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blok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: &lt;div&gt;, &lt;h1&gt; - &lt;h6&gt;, &lt;p&gt;, &lt;form&gt;, &lt;header&gt;, &lt;footer&gt;, &lt;section&gt;</a:t>
            </a:r>
          </a:p>
          <a:p>
            <a:pPr lvl="0"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Inline</a:t>
            </a: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sebaris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TIDAK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dimulai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baris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baru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lebar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sebanyak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diperlukan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Contoh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sebaris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: &lt;span&gt;, &lt;a&gt;, &lt;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Inline-block</a:t>
            </a:r>
          </a:p>
          <a:p>
            <a:pPr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wadah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blok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tingkat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sebaris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yang 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diformat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sebaris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namun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diterapkan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tinggi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lebar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1118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80336-62DD-4EF6-AA39-9ED2B0ADA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Position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0EC-C12B-4E5F-8748-169FC2B880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699542"/>
            <a:ext cx="8856984" cy="4248472"/>
          </a:xfrm>
        </p:spPr>
        <p:txBody>
          <a:bodyPr/>
          <a:lstStyle/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Position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jenis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penentuan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 Ada lima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nilai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berbeda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Static</a:t>
            </a:r>
          </a:p>
          <a:p>
            <a:pPr lvl="0" algn="l"/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HTML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statis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default. </a:t>
            </a:r>
          </a:p>
          <a:p>
            <a:pPr lvl="0" algn="l"/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statis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terpengaruh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oleh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bawah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kiri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kanan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khusus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apa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pun </a:t>
            </a:r>
          </a:p>
          <a:p>
            <a:pPr lvl="0" algn="l"/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Relative</a:t>
            </a: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Relative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relatif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normalnya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/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Mengatur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kanan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bawah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kiri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posisinya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relatif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menyebabkannya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disesuaikan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menjauhi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normalnya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</a:p>
          <a:p>
            <a:pPr lvl="0" algn="l"/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Fixed</a:t>
            </a: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Fixed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relatif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area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pandang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berarti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selalu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berada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tempat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meskipun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di-scroll.</a:t>
            </a:r>
          </a:p>
          <a:p>
            <a:pPr lvl="0" algn="l"/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Properti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kanan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bawah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kiri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memposisikan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Absolute</a:t>
            </a: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Absolute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relatif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parent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terdekat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bukan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relatif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terhadap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viewport,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fixed).</a:t>
            </a:r>
          </a:p>
          <a:p>
            <a:pPr lvl="0" algn="l"/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Namun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absolut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parent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tersebut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dokumen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bergerak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seiring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pengguliran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halaman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absolut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dikeluarkan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dari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aliran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normal,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tumpang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tindih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Sticky</a:t>
            </a: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Sticky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gulir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pengguna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algn="l"/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sticky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beralih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 relative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 fixed,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bergantung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gulir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. 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Itu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diposisikan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relatif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sampai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offset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tertentu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terpenuhi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viewport -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kemudian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"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menempel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"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tempatnya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posisi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tetap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algn="l"/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99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79EFD-667C-4BEE-99B0-502FA9F16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8F2D9-9FCA-4622-B3F0-65EBF3BF9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7584" y="915566"/>
            <a:ext cx="7992888" cy="3168352"/>
          </a:xfrm>
        </p:spPr>
        <p:txBody>
          <a:bodyPr anchor="t"/>
          <a:lstStyle/>
          <a:p>
            <a:pPr lvl="0"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z-index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urutan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tumpukan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suatu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mana yang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harus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ditempatkan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depan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belakang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lainnya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lvl="0" algn="l"/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/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elemen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urutan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tumpukan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positif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negative</a:t>
            </a:r>
          </a:p>
          <a:p>
            <a:pPr lvl="0" algn="l"/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didepan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-1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dirty="0" err="1">
                <a:latin typeface="Cambria" panose="02040503050406030204" pitchFamily="18" charset="0"/>
                <a:ea typeface="Cambria" panose="02040503050406030204" pitchFamily="18" charset="0"/>
              </a:rPr>
              <a:t>dibelakang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432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851920" y="771550"/>
            <a:ext cx="28803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cs typeface="Arial" pitchFamily="34" charset="0"/>
              </a:rPr>
              <a:t>Day 1</a:t>
            </a:r>
          </a:p>
        </p:txBody>
      </p:sp>
      <p:sp>
        <p:nvSpPr>
          <p:cNvPr id="5" name="Oval 4"/>
          <p:cNvSpPr/>
          <p:nvPr/>
        </p:nvSpPr>
        <p:spPr>
          <a:xfrm>
            <a:off x="1548006" y="1894921"/>
            <a:ext cx="547730" cy="52322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75998" y="2986969"/>
            <a:ext cx="547730" cy="472544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43926" y="1859092"/>
            <a:ext cx="586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Visual Studio Code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67744" y="2546141"/>
            <a:ext cx="6108219" cy="964048"/>
            <a:chOff x="2925473" y="4588888"/>
            <a:chExt cx="1959201" cy="964048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5473" y="5029716"/>
              <a:ext cx="1875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Github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427734"/>
            <a:ext cx="2359424" cy="576063"/>
          </a:xfrm>
        </p:spPr>
        <p:txBody>
          <a:bodyPr/>
          <a:lstStyle/>
          <a:p>
            <a:r>
              <a:rPr lang="en-US" altLang="ko-KR" dirty="0"/>
              <a:t>Day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594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779912" y="483518"/>
            <a:ext cx="288032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cs typeface="Arial" pitchFamily="34" charset="0"/>
              </a:rPr>
              <a:t>CSS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74F362-DC53-449D-BCEF-6C9DBA25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17450"/>
              </p:ext>
            </p:extLst>
          </p:nvPr>
        </p:nvGraphicFramePr>
        <p:xfrm>
          <a:off x="2195736" y="1347614"/>
          <a:ext cx="6696744" cy="23522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7988">
                  <a:extLst>
                    <a:ext uri="{9D8B030D-6E8A-4147-A177-3AD203B41FA5}">
                      <a16:colId xmlns:a16="http://schemas.microsoft.com/office/drawing/2014/main" val="651508197"/>
                    </a:ext>
                  </a:extLst>
                </a:gridCol>
                <a:gridCol w="6268756">
                  <a:extLst>
                    <a:ext uri="{9D8B030D-6E8A-4147-A177-3AD203B41FA5}">
                      <a16:colId xmlns:a16="http://schemas.microsoft.com/office/drawing/2014/main" val="3121278085"/>
                    </a:ext>
                  </a:extLst>
                </a:gridCol>
              </a:tblGrid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Advanced Selector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707329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2.</a:t>
                      </a:r>
                      <a:endParaRPr lang="en-ID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Specificity </a:t>
                      </a:r>
                      <a:r>
                        <a:rPr lang="en-US" sz="2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Hirearchy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8732330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n-ID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Display Flex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0467590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4.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Shadow Properties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6438965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5.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Transform Properties</a:t>
                      </a:r>
                      <a:endParaRPr lang="en-ID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0525638"/>
                  </a:ext>
                </a:extLst>
              </a:tr>
              <a:tr h="392044"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6.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Transition Property</a:t>
                      </a:r>
                      <a:endParaRPr lang="en-ID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363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75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79EFD-667C-4BEE-99B0-502FA9F16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Selector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8F2D9-9FCA-4622-B3F0-65EBF3BF9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915566"/>
            <a:ext cx="8640960" cy="4032448"/>
          </a:xfrm>
        </p:spPr>
        <p:txBody>
          <a:bodyPr anchor="t"/>
          <a:lstStyle/>
          <a:p>
            <a:pPr algn="l"/>
            <a:r>
              <a:rPr lang="en-ID" b="1" dirty="0"/>
              <a:t>Pseudo-class(:) </a:t>
            </a:r>
            <a:endParaRPr lang="en-ID" dirty="0"/>
          </a:p>
          <a:p>
            <a:pPr algn="l"/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lvl="0" algn="l"/>
            <a:r>
              <a:rPr lang="en-ID" dirty="0"/>
              <a:t>:hover - Styling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dihover</a:t>
            </a:r>
            <a:r>
              <a:rPr lang="en-ID" dirty="0"/>
              <a:t> (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).</a:t>
            </a:r>
          </a:p>
          <a:p>
            <a:pPr lvl="0" algn="l"/>
            <a:r>
              <a:rPr lang="en-ID" dirty="0"/>
              <a:t>:focus-Styling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focus,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elemen</a:t>
            </a:r>
            <a:r>
              <a:rPr lang="en-ID" dirty="0"/>
              <a:t> input.</a:t>
            </a:r>
          </a:p>
          <a:p>
            <a:pPr lvl="0" algn="l"/>
            <a:r>
              <a:rPr lang="en-ID" dirty="0"/>
              <a:t>:active-Styling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 (</a:t>
            </a:r>
            <a:r>
              <a:rPr lang="en-ID" dirty="0" err="1"/>
              <a:t>diklik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user).</a:t>
            </a:r>
          </a:p>
          <a:p>
            <a:pPr lvl="0" algn="l"/>
            <a:r>
              <a:rPr lang="en-ID" dirty="0"/>
              <a:t>:visited-Styling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dikunjungi</a:t>
            </a:r>
            <a:r>
              <a:rPr lang="en-ID" dirty="0"/>
              <a:t> </a:t>
            </a:r>
            <a:r>
              <a:rPr lang="en-ID" dirty="0" err="1"/>
              <a:t>oleh</a:t>
            </a:r>
            <a:r>
              <a:rPr lang="en-ID" dirty="0"/>
              <a:t> user.</a:t>
            </a:r>
          </a:p>
          <a:p>
            <a:pPr algn="l"/>
            <a:r>
              <a:rPr lang="en-ID" dirty="0"/>
              <a:t> </a:t>
            </a:r>
          </a:p>
          <a:p>
            <a:pPr algn="l"/>
            <a:r>
              <a:rPr lang="en-ID" b="1" dirty="0"/>
              <a:t>Pseudo-Elements</a:t>
            </a:r>
            <a:endParaRPr lang="en-ID" dirty="0"/>
          </a:p>
          <a:p>
            <a:pPr algn="l"/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semu</a:t>
            </a:r>
            <a:r>
              <a:rPr lang="en-ID" dirty="0"/>
              <a:t> CSS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menata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algn="l"/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</a:t>
            </a:r>
          </a:p>
          <a:p>
            <a:pPr lvl="0" algn="l"/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endParaRPr lang="en-ID" dirty="0"/>
          </a:p>
          <a:p>
            <a:pPr lvl="0" algn="l"/>
            <a:r>
              <a:rPr lang="en-ID" dirty="0" err="1"/>
              <a:t>Menyisipkan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sesudah</a:t>
            </a:r>
            <a:r>
              <a:rPr lang="en-ID" dirty="0"/>
              <a:t>,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endParaRPr lang="en-ID" dirty="0"/>
          </a:p>
          <a:p>
            <a:pPr lvl="0" algn="l"/>
            <a:r>
              <a:rPr lang="en-ID" dirty="0"/>
              <a:t>::before -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.</a:t>
            </a:r>
          </a:p>
          <a:p>
            <a:pPr lvl="0" algn="l"/>
            <a:r>
              <a:rPr lang="en-ID" dirty="0"/>
              <a:t>::after -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.</a:t>
            </a:r>
          </a:p>
          <a:p>
            <a:pPr algn="l"/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9F383B-C560-4F43-92CB-1477EEC26338}"/>
              </a:ext>
            </a:extLst>
          </p:cNvPr>
          <p:cNvSpPr/>
          <p:nvPr/>
        </p:nvSpPr>
        <p:spPr>
          <a:xfrm>
            <a:off x="5292080" y="1275606"/>
            <a:ext cx="2880320" cy="64807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err="1"/>
              <a:t>selector:pseudo-class</a:t>
            </a:r>
            <a:r>
              <a:rPr lang="en-ID" dirty="0"/>
              <a:t> { </a:t>
            </a:r>
          </a:p>
          <a:p>
            <a:r>
              <a:rPr lang="en-ID" dirty="0"/>
              <a:t>property: value;}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391EAD-B567-48DE-827E-7127B388EBEE}"/>
              </a:ext>
            </a:extLst>
          </p:cNvPr>
          <p:cNvSpPr/>
          <p:nvPr/>
        </p:nvSpPr>
        <p:spPr>
          <a:xfrm>
            <a:off x="5724128" y="2715767"/>
            <a:ext cx="3096344" cy="86409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selector::pseudo-element { </a:t>
            </a:r>
          </a:p>
          <a:p>
            <a:pPr algn="ctr"/>
            <a:r>
              <a:rPr lang="en-ID" sz="1600" dirty="0"/>
              <a:t>property: value;}</a:t>
            </a:r>
          </a:p>
        </p:txBody>
      </p:sp>
    </p:spTree>
    <p:extLst>
      <p:ext uri="{BB962C8B-B14F-4D97-AF65-F5344CB8AC3E}">
        <p14:creationId xmlns:p14="http://schemas.microsoft.com/office/powerpoint/2010/main" val="185666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36EE9-E70E-4B66-BC01-0BB39BD07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1765" y="339502"/>
            <a:ext cx="9144000" cy="576064"/>
          </a:xfrm>
        </p:spPr>
        <p:txBody>
          <a:bodyPr/>
          <a:lstStyle/>
          <a:p>
            <a:r>
              <a:rPr lang="en-US" dirty="0"/>
              <a:t>Specificity </a:t>
            </a:r>
            <a:r>
              <a:rPr lang="en-US" dirty="0" err="1"/>
              <a:t>Hirearchy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E30D6-CF37-4CC6-9766-C57367FEC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63688" y="1059582"/>
            <a:ext cx="6696744" cy="3168352"/>
          </a:xfrm>
        </p:spPr>
        <p:txBody>
          <a:bodyPr anchor="t"/>
          <a:lstStyle/>
          <a:p>
            <a:pPr algn="l"/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selector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memiliki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spesifikasi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hirarki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terdiri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Inline styles - Example: &lt;h1 style="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: pink;"&gt;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IDs - Example: #navbar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Classes, pseudo-classes, attribute selectors - Example: .test, :hover, [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marL="171450" lvl="0" indent="-171450" algn="l">
              <a:buFont typeface="Wingdings" panose="05000000000000000000" pitchFamily="2" charset="2"/>
              <a:buChar char="q"/>
            </a:pP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Elements and pseudo-elements - Example: h1, ::before</a:t>
            </a:r>
          </a:p>
          <a:p>
            <a:pPr algn="l"/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26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3FDB2-1DCA-4AFA-9BE8-107465FEE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1" dirty="0"/>
              <a:t>Display Flex</a:t>
            </a:r>
            <a:endParaRPr lang="en-ID" b="1" dirty="0"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E28C-5F9E-4D58-8361-ABBB5A03F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76464"/>
          </a:xfrm>
        </p:spPr>
        <p:txBody>
          <a:bodyPr/>
          <a:lstStyle/>
          <a:p>
            <a:pPr algn="l"/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layout,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ukurannya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. Oleh </a:t>
            </a:r>
            <a:r>
              <a:rPr lang="en-ID" dirty="0" err="1"/>
              <a:t>sebab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 Flex 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kata </a:t>
            </a:r>
            <a:r>
              <a:rPr lang="en-ID" dirty="0" err="1"/>
              <a:t>flexibel</a:t>
            </a:r>
            <a:r>
              <a:rPr lang="en-ID" dirty="0"/>
              <a:t> 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, </a:t>
            </a:r>
            <a:r>
              <a:rPr lang="en-ID" dirty="0" err="1"/>
              <a:t>disesuaikan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ditukar-tukar</a:t>
            </a:r>
            <a:r>
              <a:rPr lang="en-ID" dirty="0"/>
              <a:t>.</a:t>
            </a:r>
          </a:p>
          <a:p>
            <a:pPr algn="l"/>
            <a:endParaRPr lang="en-ID" dirty="0"/>
          </a:p>
          <a:p>
            <a:pPr lvl="0" algn="l"/>
            <a:r>
              <a:rPr lang="en-ID" dirty="0">
                <a:hlinkClick r:id="rId2"/>
              </a:rPr>
              <a:t>flex-direction</a:t>
            </a:r>
            <a:endParaRPr lang="en-ID" dirty="0"/>
          </a:p>
          <a:p>
            <a:pPr algn="l"/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mana </a:t>
            </a:r>
            <a:r>
              <a:rPr lang="en-ID" dirty="0" err="1"/>
              <a:t>kontainer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menumpuk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Column </a:t>
            </a:r>
            <a:r>
              <a:rPr lang="en-ID" dirty="0" err="1"/>
              <a:t>menumpuk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vertikal</a:t>
            </a:r>
            <a:r>
              <a:rPr lang="en-ID" dirty="0"/>
              <a:t> (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Column-reverse </a:t>
            </a:r>
            <a:r>
              <a:rPr lang="en-ID" dirty="0" err="1"/>
              <a:t>menumpuk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vertikal</a:t>
            </a:r>
            <a:r>
              <a:rPr lang="en-ID" dirty="0"/>
              <a:t> (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Row </a:t>
            </a:r>
            <a:r>
              <a:rPr lang="en-ID" dirty="0" err="1"/>
              <a:t>menumpuk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horizontal (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Row-reverse </a:t>
            </a:r>
            <a:r>
              <a:rPr lang="en-ID" dirty="0" err="1"/>
              <a:t>menumpuk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horizontal (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D" dirty="0"/>
          </a:p>
          <a:p>
            <a:pPr lvl="0" algn="l"/>
            <a:r>
              <a:rPr lang="en-ID" dirty="0">
                <a:hlinkClick r:id="rId3"/>
              </a:rPr>
              <a:t>flex-wrap</a:t>
            </a:r>
            <a:endParaRPr lang="en-ID" dirty="0"/>
          </a:p>
          <a:p>
            <a:pPr algn="l"/>
            <a:r>
              <a:rPr lang="en-ID" dirty="0"/>
              <a:t>Flex-wrap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dibungkus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Wrap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dibungkus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perlu</a:t>
            </a:r>
            <a:endParaRPr lang="en-ID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 err="1"/>
              <a:t>Nowrap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dibungkus</a:t>
            </a:r>
            <a:r>
              <a:rPr lang="en-ID" dirty="0"/>
              <a:t> (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default)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Wrap </a:t>
            </a:r>
            <a:r>
              <a:rPr lang="en-ID" dirty="0" err="1"/>
              <a:t>reversemenentukan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item </a:t>
            </a:r>
            <a:r>
              <a:rPr lang="en-ID" dirty="0" err="1"/>
              <a:t>fleksibel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dibungkus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terbalik</a:t>
            </a:r>
            <a:endParaRPr lang="en-ID" dirty="0"/>
          </a:p>
          <a:p>
            <a:pPr algn="l"/>
            <a:r>
              <a:rPr lang="en-ID" dirty="0"/>
              <a:t> </a:t>
            </a:r>
          </a:p>
          <a:p>
            <a:pPr lvl="0" algn="l"/>
            <a:r>
              <a:rPr lang="en-ID" dirty="0">
                <a:hlinkClick r:id="rId4"/>
              </a:rPr>
              <a:t>flex-flow</a:t>
            </a:r>
            <a:endParaRPr lang="en-ID" dirty="0"/>
          </a:p>
          <a:p>
            <a:pPr algn="l"/>
            <a:r>
              <a:rPr lang="en-ID" dirty="0"/>
              <a:t>Flex flow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 flex-</a:t>
            </a:r>
            <a:r>
              <a:rPr lang="en-ID" dirty="0" err="1"/>
              <a:t>directiondan</a:t>
            </a:r>
            <a:r>
              <a:rPr lang="en-ID" dirty="0"/>
              <a:t> flex-</a:t>
            </a:r>
            <a:r>
              <a:rPr lang="en-ID" dirty="0" err="1"/>
              <a:t>wrapp</a:t>
            </a:r>
            <a:r>
              <a:rPr lang="en-ID" dirty="0"/>
              <a:t> </a:t>
            </a:r>
            <a:r>
              <a:rPr lang="en-ID" dirty="0" err="1"/>
              <a:t>roperti</a:t>
            </a:r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94D73-3E9C-4A42-B827-970B80CC5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213" b="42193"/>
          <a:stretch/>
        </p:blipFill>
        <p:spPr>
          <a:xfrm>
            <a:off x="6873111" y="1275606"/>
            <a:ext cx="2016224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D9E5A-A89F-47FD-ADCE-FC1ECC5B62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53" b="41729"/>
          <a:stretch/>
        </p:blipFill>
        <p:spPr>
          <a:xfrm>
            <a:off x="6876255" y="2787774"/>
            <a:ext cx="2013079" cy="1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33FDB2-1DCA-4AFA-9BE8-107465FEE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r>
              <a:rPr lang="en-ID" b="1" dirty="0"/>
              <a:t>Display Flex</a:t>
            </a:r>
            <a:endParaRPr lang="en-ID" b="1" dirty="0"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E28C-5F9E-4D58-8361-ABBB5A03F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520" y="699542"/>
            <a:ext cx="7596336" cy="4176464"/>
          </a:xfrm>
        </p:spPr>
        <p:txBody>
          <a:bodyPr/>
          <a:lstStyle/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justify-content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Justify-content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tengah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flex-start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awal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default)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flex-end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akhir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space-around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spasi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sebelum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setelah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baris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space-between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spasi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baris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align-items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Align-items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tengah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flex-start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flex-end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bawah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Stretch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meregangkan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Baseline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item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seperti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dasarnya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align-content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Align-content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menyelaraskan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space-between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jarak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keduanya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space-around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spasi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sebelum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sesudahnya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Stretch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meregangkan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mengambil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ruang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tersisa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adalah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default)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Center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tengah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wadah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flex-start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awal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penampung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flex-end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menampilkan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garis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fleksibel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akhir</a:t>
            </a:r>
            <a:r>
              <a:rPr lang="en-ID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penampung</a:t>
            </a:r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ID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A981B-9080-47DF-A3B0-E7CD5245B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803" y="2234291"/>
            <a:ext cx="3466650" cy="10463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B7E4-2FDE-4851-AFE1-FC1246F625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835"/>
          <a:stretch/>
        </p:blipFill>
        <p:spPr>
          <a:xfrm>
            <a:off x="5724128" y="3604253"/>
            <a:ext cx="1423417" cy="1528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2A13C-8562-479A-9F02-08D3AC5BB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034" b="1"/>
          <a:stretch/>
        </p:blipFill>
        <p:spPr>
          <a:xfrm>
            <a:off x="7147545" y="4238318"/>
            <a:ext cx="1783457" cy="911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16AEF-86C9-4AD4-8611-DB2322B978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1636"/>
          <a:stretch/>
        </p:blipFill>
        <p:spPr>
          <a:xfrm>
            <a:off x="5911577" y="476469"/>
            <a:ext cx="1235968" cy="1304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2EA69-B36A-4FEA-B70C-2C91DABD5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7545" y="468721"/>
            <a:ext cx="1624235" cy="1304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623E2-70CB-4081-BE35-A4DEEB5D90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44"/>
          <a:stretch/>
        </p:blipFill>
        <p:spPr>
          <a:xfrm>
            <a:off x="7480497" y="2325821"/>
            <a:ext cx="1450505" cy="8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7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844B2-5EFC-4129-950F-E7C01968E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04714"/>
            <a:ext cx="9144000" cy="576064"/>
          </a:xfrm>
        </p:spPr>
        <p:txBody>
          <a:bodyPr/>
          <a:lstStyle/>
          <a:p>
            <a:r>
              <a:rPr lang="en-ID" b="1" dirty="0"/>
              <a:t>Shadow Properties</a:t>
            </a:r>
            <a:endParaRPr lang="en-ID" b="1" dirty="0"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0498-EAB3-46C6-BBDE-0149C14340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1203598"/>
            <a:ext cx="8640960" cy="4176464"/>
          </a:xfrm>
        </p:spPr>
        <p:txBody>
          <a:bodyPr anchor="t"/>
          <a:lstStyle/>
          <a:p>
            <a:pPr lvl="0" algn="l"/>
            <a:r>
              <a:rPr lang="en-US" dirty="0"/>
              <a:t>Text-Shadow</a:t>
            </a:r>
            <a:endParaRPr lang="en-ID" dirty="0"/>
          </a:p>
          <a:p>
            <a:pPr lvl="0" algn="l"/>
            <a:r>
              <a:rPr lang="en-ID" dirty="0"/>
              <a:t>text-shadow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bayangan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teks.Contoh</a:t>
            </a:r>
            <a:r>
              <a:rPr lang="en-ID" dirty="0"/>
              <a:t> text-shadow: 2px </a:t>
            </a:r>
            <a:r>
              <a:rPr lang="en-ID" dirty="0" err="1"/>
              <a:t>2px</a:t>
            </a:r>
            <a:r>
              <a:rPr lang="en-ID" dirty="0"/>
              <a:t>;</a:t>
            </a:r>
          </a:p>
          <a:p>
            <a:pPr lvl="0" algn="l"/>
            <a:endParaRPr lang="en-US" dirty="0"/>
          </a:p>
          <a:p>
            <a:pPr lvl="0" algn="l"/>
            <a:r>
              <a:rPr lang="en-US" dirty="0"/>
              <a:t>B</a:t>
            </a:r>
            <a:r>
              <a:rPr lang="en-ID" dirty="0"/>
              <a:t>ox-Shadow</a:t>
            </a:r>
          </a:p>
          <a:p>
            <a:pPr lvl="0" algn="l"/>
            <a:r>
              <a:rPr lang="en-ID" dirty="0"/>
              <a:t>box-shadow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bayangan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box-shadow: 10px </a:t>
            </a:r>
            <a:r>
              <a:rPr lang="en-ID" dirty="0" err="1"/>
              <a:t>10px</a:t>
            </a:r>
            <a:r>
              <a:rPr lang="en-ID" dirty="0"/>
              <a:t>;</a:t>
            </a: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6429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0997AB-3455-460D-875F-44100F705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Transform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B2A07-D34E-4DB0-98CC-2E79F963E9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059582"/>
            <a:ext cx="9144000" cy="3672408"/>
          </a:xfrm>
        </p:spPr>
        <p:txBody>
          <a:bodyPr anchor="t"/>
          <a:lstStyle/>
          <a:p>
            <a:pPr algn="l"/>
            <a:r>
              <a:rPr lang="en-ID" dirty="0" err="1"/>
              <a:t>Transformasi</a:t>
            </a:r>
            <a:r>
              <a:rPr lang="en-ID" dirty="0"/>
              <a:t> CSS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, </a:t>
            </a:r>
            <a:r>
              <a:rPr lang="en-ID" dirty="0" err="1"/>
              <a:t>memutar</a:t>
            </a:r>
            <a:r>
              <a:rPr lang="en-ID" dirty="0"/>
              <a:t>, </a:t>
            </a:r>
            <a:r>
              <a:rPr lang="en-ID" dirty="0" err="1"/>
              <a:t>menskalakan</a:t>
            </a:r>
            <a:r>
              <a:rPr lang="en-ID" dirty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memiringkan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translate()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posisinya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(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parameter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Y). </a:t>
            </a:r>
          </a:p>
          <a:p>
            <a:pPr lvl="0" algn="l"/>
            <a:r>
              <a:rPr lang="en-ID" dirty="0"/>
              <a:t>    </a:t>
            </a:r>
            <a:r>
              <a:rPr lang="en-ID" dirty="0" err="1"/>
              <a:t>Contoh</a:t>
            </a:r>
            <a:r>
              <a:rPr lang="en-ID" dirty="0"/>
              <a:t> : transform: translate(50px, 100px);</a:t>
            </a:r>
          </a:p>
          <a:p>
            <a:pPr lvl="0" algn="l"/>
            <a:endParaRPr lang="en-ID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rotate()</a:t>
            </a:r>
            <a:r>
              <a:rPr lang="en-ID" dirty="0" err="1"/>
              <a:t>memutar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searah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jam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berlawanan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jam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lvl="0" algn="l"/>
            <a:r>
              <a:rPr lang="en-ID" dirty="0"/>
              <a:t>    </a:t>
            </a:r>
            <a:r>
              <a:rPr lang="en-ID" dirty="0" err="1"/>
              <a:t>Contoh</a:t>
            </a:r>
            <a:r>
              <a:rPr lang="en-ID" dirty="0"/>
              <a:t>: transform: rotate(20deg);</a:t>
            </a:r>
          </a:p>
          <a:p>
            <a:pPr lvl="0" algn="l"/>
            <a:endParaRPr lang="en-ID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/>
              <a:t>scale()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(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parameter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lebar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).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0663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AE35E4-AF7D-466E-AB95-5CE3A0347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Transition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4F1F-2FB8-40C7-84C6-70295D0022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568" y="1203598"/>
            <a:ext cx="7632848" cy="3816424"/>
          </a:xfrm>
        </p:spPr>
        <p:txBody>
          <a:bodyPr anchor="t"/>
          <a:lstStyle/>
          <a:p>
            <a:pPr algn="l"/>
            <a:r>
              <a:rPr lang="en-US" dirty="0"/>
              <a:t>Property transition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property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ID" dirty="0"/>
          </a:p>
          <a:p>
            <a:pPr algn="l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,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 err="1"/>
              <a:t>properti</a:t>
            </a:r>
            <a:r>
              <a:rPr lang="en-ID" dirty="0"/>
              <a:t> CSS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efeknya</a:t>
            </a:r>
            <a:endParaRPr lang="en-ID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ID" dirty="0" err="1"/>
              <a:t>durasi</a:t>
            </a:r>
            <a:r>
              <a:rPr lang="en-ID" dirty="0"/>
              <a:t> </a:t>
            </a:r>
            <a:r>
              <a:rPr lang="en-ID" dirty="0" err="1"/>
              <a:t>efeknya</a:t>
            </a:r>
            <a:endParaRPr lang="en-ID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D" dirty="0"/>
          </a:p>
          <a:p>
            <a:pPr algn="l"/>
            <a:r>
              <a:rPr lang="en-ID" dirty="0" err="1"/>
              <a:t>Contoh</a:t>
            </a:r>
            <a:r>
              <a:rPr lang="en-ID" dirty="0"/>
              <a:t>: transition: width 2s;</a:t>
            </a:r>
          </a:p>
          <a:p>
            <a:pPr algn="l"/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: transition: width 2s, height 2s, transform 2s;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5201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427734"/>
            <a:ext cx="2359424" cy="576063"/>
          </a:xfrm>
        </p:spPr>
        <p:txBody>
          <a:bodyPr/>
          <a:lstStyle/>
          <a:p>
            <a:r>
              <a:rPr lang="en-US" altLang="ko-KR" dirty="0"/>
              <a:t>Day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5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7584" y="483518"/>
            <a:ext cx="5436096" cy="47357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ko-KR" dirty="0"/>
              <a:t>VS Code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957094"/>
            <a:ext cx="5544616" cy="864096"/>
          </a:xfrm>
        </p:spPr>
        <p:txBody>
          <a:bodyPr/>
          <a:lstStyle/>
          <a:p>
            <a:r>
              <a:rPr lang="en-ID" b="1" dirty="0"/>
              <a:t>Visual Code</a:t>
            </a:r>
            <a:r>
              <a:rPr lang="en-ID" dirty="0"/>
              <a:t> Studio,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code editor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lvl="0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F14821-0DE4-4F6E-96E8-7F686C36F87A}"/>
              </a:ext>
            </a:extLst>
          </p:cNvPr>
          <p:cNvSpPr txBox="1">
            <a:spLocks/>
          </p:cNvSpPr>
          <p:nvPr/>
        </p:nvSpPr>
        <p:spPr>
          <a:xfrm>
            <a:off x="3812280" y="1833458"/>
            <a:ext cx="5077072" cy="186555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ID" dirty="0"/>
              <a:t>Visual Studio Code Installation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ID" dirty="0" err="1"/>
              <a:t>ownload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en-ID" dirty="0" err="1"/>
              <a:t>lik</a:t>
            </a:r>
            <a:r>
              <a:rPr lang="en-ID" dirty="0"/>
              <a:t> 2 kali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di </a:t>
            </a:r>
            <a:r>
              <a:rPr lang="en-ID" dirty="0" err="1"/>
              <a:t>downlod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installasi</a:t>
            </a:r>
            <a:r>
              <a:rPr lang="en-ID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</a:t>
            </a:r>
            <a:r>
              <a:rPr lang="en-ID" dirty="0" err="1"/>
              <a:t>lik</a:t>
            </a:r>
            <a:r>
              <a:rPr lang="en-ID" dirty="0"/>
              <a:t> Next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installasi</a:t>
            </a:r>
            <a:r>
              <a:rPr lang="en-ID" dirty="0"/>
              <a:t> finish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A00E4-2ABE-4AA6-9617-E2F8E9ECA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Media Query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D970-0CCF-4A28-8FEC-C150A3877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04" y="699542"/>
            <a:ext cx="8928992" cy="3528392"/>
          </a:xfrm>
        </p:spPr>
        <p:txBody>
          <a:bodyPr anchor="t"/>
          <a:lstStyle/>
          <a:p>
            <a:pPr algn="l"/>
            <a:r>
              <a:rPr lang="en-ID" dirty="0" err="1"/>
              <a:t>Membuat</a:t>
            </a:r>
            <a:r>
              <a:rPr lang="en-ID" dirty="0"/>
              <a:t> website </a:t>
            </a:r>
            <a:r>
              <a:rPr lang="en-ID" dirty="0" err="1"/>
              <a:t>yg</a:t>
            </a:r>
            <a:r>
              <a:rPr lang="en-ID" dirty="0"/>
              <a:t> responsive : </a:t>
            </a:r>
            <a:r>
              <a:rPr lang="en-ID" dirty="0" err="1"/>
              <a:t>Memberikan</a:t>
            </a:r>
            <a:r>
              <a:rPr lang="en-ID" dirty="0"/>
              <a:t> styling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  <a:p>
            <a:pPr algn="l"/>
            <a:endParaRPr lang="en-US" dirty="0"/>
          </a:p>
          <a:p>
            <a:pPr algn="l"/>
            <a:r>
              <a:rPr lang="en-US" dirty="0"/>
              <a:t>B</a:t>
            </a:r>
            <a:r>
              <a:rPr lang="en-ID" dirty="0" err="1"/>
              <a:t>reak</a:t>
            </a:r>
            <a:r>
              <a:rPr lang="en-ID" dirty="0"/>
              <a:t> point yang bias </a:t>
            </a:r>
            <a:r>
              <a:rPr lang="en-ID" dirty="0" err="1"/>
              <a:t>digunakan</a:t>
            </a:r>
            <a:r>
              <a:rPr lang="en-ID" dirty="0"/>
              <a:t>:</a:t>
            </a:r>
          </a:p>
          <a:p>
            <a:pPr algn="l"/>
            <a:endParaRPr lang="en-US" dirty="0"/>
          </a:p>
          <a:p>
            <a:pPr algn="l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C39CE-4DC5-472D-863F-81E2DB6C7094}"/>
              </a:ext>
            </a:extLst>
          </p:cNvPr>
          <p:cNvPicPr/>
          <p:nvPr/>
        </p:nvPicPr>
        <p:blipFill rotWithShape="1">
          <a:blip r:embed="rId2"/>
          <a:srcRect t="3473"/>
          <a:stretch/>
        </p:blipFill>
        <p:spPr bwMode="auto">
          <a:xfrm>
            <a:off x="1691680" y="1409928"/>
            <a:ext cx="5648325" cy="3034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8724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98068" y="2427734"/>
            <a:ext cx="2547864" cy="576063"/>
          </a:xfrm>
        </p:spPr>
        <p:txBody>
          <a:bodyPr/>
          <a:lstStyle/>
          <a:p>
            <a:r>
              <a:rPr lang="en-US" altLang="ko-KR" dirty="0" err="1"/>
              <a:t>Tambahan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352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B3E821-5595-46CC-A76C-768D01A74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Semantic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B5DE-564D-4C85-9D62-3ACB0600A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8424936" cy="4320480"/>
          </a:xfrm>
        </p:spPr>
        <p:txBody>
          <a:bodyPr anchor="t"/>
          <a:lstStyle/>
          <a:p>
            <a:pPr algn="l"/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semantik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maknanya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browser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.</a:t>
            </a:r>
          </a:p>
          <a:p>
            <a:pPr algn="l"/>
            <a:r>
              <a:rPr lang="en-ID" dirty="0" err="1"/>
              <a:t>Dalam</a:t>
            </a:r>
            <a:r>
              <a:rPr lang="en-ID" dirty="0"/>
              <a:t> HTML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semantik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ID" dirty="0"/>
              <a:t>&lt;header&gt; </a:t>
            </a:r>
            <a:r>
              <a:rPr lang="en-ID" dirty="0" err="1"/>
              <a:t>Menentukan</a:t>
            </a:r>
            <a:r>
              <a:rPr lang="en-ID" dirty="0"/>
              <a:t> header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bagian</a:t>
            </a:r>
            <a:endParaRPr lang="en-ID" dirty="0"/>
          </a:p>
          <a:p>
            <a:pPr algn="l"/>
            <a:r>
              <a:rPr lang="en-ID" dirty="0"/>
              <a:t>&lt;</a:t>
            </a:r>
            <a:r>
              <a:rPr lang="en-ID" dirty="0" err="1"/>
              <a:t>nav</a:t>
            </a:r>
            <a:r>
              <a:rPr lang="en-ID" dirty="0"/>
              <a:t>&gt;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tautan</a:t>
            </a:r>
            <a:r>
              <a:rPr lang="en-ID" dirty="0"/>
              <a:t> </a:t>
            </a:r>
            <a:r>
              <a:rPr lang="en-ID" dirty="0" err="1"/>
              <a:t>navigasi</a:t>
            </a:r>
            <a:endParaRPr lang="en-ID" dirty="0"/>
          </a:p>
          <a:p>
            <a:pPr algn="l"/>
            <a:r>
              <a:rPr lang="en-ID" dirty="0"/>
              <a:t>&lt;section&gt;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endParaRPr lang="en-ID" dirty="0"/>
          </a:p>
          <a:p>
            <a:pPr algn="l"/>
            <a:r>
              <a:rPr lang="en-ID" dirty="0"/>
              <a:t>&lt;</a:t>
            </a:r>
            <a:r>
              <a:rPr lang="en-ID" dirty="0" err="1"/>
              <a:t>artikel</a:t>
            </a:r>
            <a:r>
              <a:rPr lang="en-ID" dirty="0"/>
              <a:t>&gt;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mandiri</a:t>
            </a:r>
            <a:endParaRPr lang="en-ID" dirty="0"/>
          </a:p>
          <a:p>
            <a:pPr algn="l"/>
            <a:r>
              <a:rPr lang="en-ID" dirty="0"/>
              <a:t>&lt;aside&gt;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halaman</a:t>
            </a:r>
            <a:endParaRPr lang="en-ID" dirty="0"/>
          </a:p>
          <a:p>
            <a:pPr algn="l"/>
            <a:r>
              <a:rPr lang="en-ID" dirty="0"/>
              <a:t>&lt;footer&gt; </a:t>
            </a:r>
            <a:r>
              <a:rPr lang="en-ID" dirty="0" err="1"/>
              <a:t>Mendefinisikan</a:t>
            </a:r>
            <a:r>
              <a:rPr lang="en-ID" dirty="0"/>
              <a:t> footer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bagian</a:t>
            </a:r>
            <a:endParaRPr lang="en-ID" dirty="0"/>
          </a:p>
          <a:p>
            <a:pPr algn="l"/>
            <a:endParaRPr lang="en-US" dirty="0"/>
          </a:p>
        </p:txBody>
      </p:sp>
      <p:pic>
        <p:nvPicPr>
          <p:cNvPr id="4" name="Picture 3" descr="HTML Semantic Elements">
            <a:extLst>
              <a:ext uri="{FF2B5EF4-FFF2-40B4-BE49-F238E27FC236}">
                <a16:creationId xmlns:a16="http://schemas.microsoft.com/office/drawing/2014/main" id="{FE08CD5D-81E1-4317-8567-77DFAE23A2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5606"/>
            <a:ext cx="2643748" cy="3105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814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A4A9A-B960-4BF0-BBBB-5C1FC73FA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Interface and Basic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EB42A-7C98-4178-82B3-F899C2F9DB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699542"/>
            <a:ext cx="8964488" cy="4320480"/>
          </a:xfrm>
        </p:spPr>
        <p:txBody>
          <a:bodyPr numCol="3" anchor="t"/>
          <a:lstStyle/>
          <a:p>
            <a:pPr algn="l"/>
            <a:r>
              <a:rPr lang="en-ID" b="1" dirty="0"/>
              <a:t>Activity Bar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lvl="0" algn="l"/>
            <a:endParaRPr lang="en-US" b="1" dirty="0"/>
          </a:p>
          <a:p>
            <a:pPr lvl="0" algn="l"/>
            <a:r>
              <a:rPr lang="en-ID" b="1" dirty="0"/>
              <a:t>Side Bar</a:t>
            </a:r>
            <a:endParaRPr lang="en-ID" dirty="0"/>
          </a:p>
          <a:p>
            <a:pPr lvl="0" algn="l"/>
            <a:endParaRPr lang="en-US" b="1" dirty="0"/>
          </a:p>
          <a:p>
            <a:pPr lvl="0" algn="l"/>
            <a:endParaRPr lang="en-US" b="1" dirty="0"/>
          </a:p>
          <a:p>
            <a:pPr lvl="0" algn="l"/>
            <a:endParaRPr lang="en-US" b="1" dirty="0"/>
          </a:p>
          <a:p>
            <a:pPr lvl="0"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ID" b="1" dirty="0"/>
              <a:t>Editor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Panel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CE93B7-4A24-4752-9413-94EAF93C7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1059582"/>
            <a:ext cx="1391791" cy="1875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4B6AEA-3279-41F9-B9F5-890FA5E84AFB}"/>
              </a:ext>
            </a:extLst>
          </p:cNvPr>
          <p:cNvSpPr txBox="1"/>
          <p:nvPr/>
        </p:nvSpPr>
        <p:spPr>
          <a:xfrm>
            <a:off x="3563888" y="2427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EA1D3E1-B005-49BD-AB01-DDBFF318D0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501420"/>
            <a:ext cx="1729160" cy="11649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987A12-32EE-414F-89DC-C32D9875FEF4}"/>
              </a:ext>
            </a:extLst>
          </p:cNvPr>
          <p:cNvPicPr/>
          <p:nvPr/>
        </p:nvPicPr>
        <p:blipFill rotWithShape="1">
          <a:blip r:embed="rId4"/>
          <a:srcRect r="14912"/>
          <a:stretch/>
        </p:blipFill>
        <p:spPr bwMode="auto">
          <a:xfrm>
            <a:off x="3203848" y="962683"/>
            <a:ext cx="4320480" cy="2069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A6DF2C-A942-4F74-916F-4699B76E66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03848" y="3501420"/>
            <a:ext cx="4817110" cy="120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5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51A889-DB12-42ED-ADAA-5B8099490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Search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0FAE-EF91-483C-974D-31FB21280D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51" y="693406"/>
            <a:ext cx="8064896" cy="4176464"/>
          </a:xfrm>
        </p:spPr>
        <p:txBody>
          <a:bodyPr numCol="3" anchor="t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Open </a:t>
            </a:r>
            <a:r>
              <a:rPr lang="en-US" b="1" dirty="0" err="1"/>
              <a:t>Projek</a:t>
            </a: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sz="900" b="1" dirty="0" err="1"/>
              <a:t>Ctrl+R</a:t>
            </a:r>
            <a:endParaRPr lang="en-US" sz="900" b="1" dirty="0"/>
          </a:p>
          <a:p>
            <a:pPr algn="l"/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Open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sz="1050" b="1" dirty="0" err="1"/>
              <a:t>Ctrl+P</a:t>
            </a:r>
            <a:endParaRPr lang="en-US" sz="105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Search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Search in file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sz="1000" b="1" dirty="0" err="1"/>
              <a:t>Ctrl+Shift+F</a:t>
            </a:r>
            <a:endParaRPr lang="en-US" sz="1000" b="1" dirty="0"/>
          </a:p>
          <a:p>
            <a:pPr algn="l"/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D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9AD40B-54B2-4DA7-BE59-AD4C1E457B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4406" y="1059582"/>
            <a:ext cx="1872207" cy="1584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E921EE-F8DB-4CA9-B01B-4332D6963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17" y="1059582"/>
            <a:ext cx="4035626" cy="13828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AA9A2A-45AE-46A1-9DBF-13369C80CA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3292" y="3291830"/>
            <a:ext cx="2304256" cy="1258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9AB16B-4CF0-4E11-915E-2AA88908248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95033" y="3218119"/>
            <a:ext cx="2321421" cy="12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4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103F1B-7CF3-47F9-AEBC-ABBD7E83E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4BC2-A09F-40D9-8EFF-6EBE7C363D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512" y="771550"/>
            <a:ext cx="8856984" cy="4176464"/>
          </a:xfrm>
        </p:spPr>
        <p:txBody>
          <a:bodyPr numCol="2" anchor="t"/>
          <a:lstStyle/>
          <a:p>
            <a:pPr algn="l"/>
            <a:r>
              <a:rPr lang="en-US" b="1" dirty="0" err="1"/>
              <a:t>Membuka</a:t>
            </a:r>
            <a:r>
              <a:rPr lang="en-US" b="1" dirty="0"/>
              <a:t> setting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Ctrl + ,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T</a:t>
            </a:r>
            <a:r>
              <a:rPr lang="en-ID" b="1" dirty="0" err="1"/>
              <a:t>ampilan</a:t>
            </a:r>
            <a:r>
              <a:rPr lang="en-ID" b="1" dirty="0"/>
              <a:t> Setting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ID" sz="900" b="1" dirty="0"/>
              <a:t>Search setting: </a:t>
            </a:r>
            <a:r>
              <a:rPr lang="en-ID" sz="900" b="1" dirty="0" err="1"/>
              <a:t>mencari</a:t>
            </a:r>
            <a:r>
              <a:rPr lang="en-ID" sz="900" b="1" dirty="0"/>
              <a:t> </a:t>
            </a:r>
            <a:r>
              <a:rPr lang="en-ID" sz="900" b="1" dirty="0" err="1"/>
              <a:t>setiingan</a:t>
            </a:r>
            <a:endParaRPr lang="en-US" sz="900" b="1" dirty="0"/>
          </a:p>
          <a:p>
            <a:pPr lvl="0" algn="l"/>
            <a:r>
              <a:rPr lang="en-ID" sz="900" b="1" dirty="0"/>
              <a:t>Font size : </a:t>
            </a:r>
            <a:r>
              <a:rPr lang="en-ID" sz="900" b="1" dirty="0" err="1"/>
              <a:t>mengatur</a:t>
            </a:r>
            <a:r>
              <a:rPr lang="en-ID" sz="900" b="1" dirty="0"/>
              <a:t> </a:t>
            </a:r>
            <a:r>
              <a:rPr lang="en-ID" sz="900" b="1" dirty="0" err="1"/>
              <a:t>ukuran</a:t>
            </a:r>
            <a:r>
              <a:rPr lang="en-ID" sz="900" b="1" dirty="0"/>
              <a:t> </a:t>
            </a:r>
            <a:r>
              <a:rPr lang="en-ID" sz="900" b="1" dirty="0" err="1"/>
              <a:t>tampilan</a:t>
            </a:r>
            <a:r>
              <a:rPr lang="en-ID" sz="900" b="1" dirty="0"/>
              <a:t> </a:t>
            </a:r>
            <a:r>
              <a:rPr lang="en-ID" sz="900" b="1" dirty="0" err="1"/>
              <a:t>huruf</a:t>
            </a:r>
            <a:r>
              <a:rPr lang="en-ID" sz="900" b="1" dirty="0"/>
              <a:t> </a:t>
            </a:r>
            <a:r>
              <a:rPr lang="en-ID" sz="900" b="1" dirty="0" err="1"/>
              <a:t>disesuaikan</a:t>
            </a:r>
            <a:r>
              <a:rPr lang="en-ID" sz="900" b="1" dirty="0"/>
              <a:t> </a:t>
            </a:r>
            <a:r>
              <a:rPr lang="en-ID" sz="900" b="1" dirty="0" err="1"/>
              <a:t>dengan</a:t>
            </a:r>
            <a:r>
              <a:rPr lang="en-ID" sz="900" b="1" dirty="0"/>
              <a:t> </a:t>
            </a:r>
            <a:r>
              <a:rPr lang="en-ID" sz="900" b="1" dirty="0" err="1"/>
              <a:t>kebutuhan</a:t>
            </a:r>
            <a:r>
              <a:rPr lang="en-ID" sz="900" b="1" dirty="0"/>
              <a:t> </a:t>
            </a:r>
          </a:p>
          <a:p>
            <a:pPr lvl="0" algn="l"/>
            <a:r>
              <a:rPr lang="en-ID" sz="900" b="1" dirty="0"/>
              <a:t>Text line height: </a:t>
            </a:r>
            <a:r>
              <a:rPr lang="en-ID" sz="900" b="1" dirty="0" err="1"/>
              <a:t>mengatur</a:t>
            </a:r>
            <a:r>
              <a:rPr lang="en-ID" sz="900" b="1" dirty="0"/>
              <a:t> </a:t>
            </a:r>
            <a:r>
              <a:rPr lang="en-ID" sz="900" b="1" dirty="0" err="1"/>
              <a:t>jarak</a:t>
            </a:r>
            <a:r>
              <a:rPr lang="en-ID" sz="900" b="1" dirty="0"/>
              <a:t> </a:t>
            </a:r>
            <a:r>
              <a:rPr lang="en-ID" sz="900" b="1" dirty="0" err="1"/>
              <a:t>antara</a:t>
            </a:r>
            <a:r>
              <a:rPr lang="en-ID" sz="900" b="1" dirty="0"/>
              <a:t> </a:t>
            </a:r>
            <a:r>
              <a:rPr lang="en-ID" sz="900" b="1" dirty="0" err="1"/>
              <a:t>baris</a:t>
            </a:r>
            <a:r>
              <a:rPr lang="en-ID" sz="900" b="1" dirty="0"/>
              <a:t> </a:t>
            </a:r>
            <a:r>
              <a:rPr lang="en-ID" sz="900" b="1" dirty="0" err="1"/>
              <a:t>pada</a:t>
            </a:r>
            <a:r>
              <a:rPr lang="en-ID" sz="900" b="1" dirty="0"/>
              <a:t> </a:t>
            </a:r>
            <a:r>
              <a:rPr lang="en-ID" sz="900" b="1" dirty="0" err="1"/>
              <a:t>tulisan</a:t>
            </a:r>
            <a:endParaRPr lang="en-ID" sz="900" b="1" dirty="0"/>
          </a:p>
          <a:p>
            <a:pPr lvl="0" algn="l"/>
            <a:r>
              <a:rPr lang="en-ID" sz="900" b="1" dirty="0"/>
              <a:t>Font family: font family </a:t>
            </a:r>
            <a:r>
              <a:rPr lang="en-ID" sz="900" b="1" dirty="0" err="1"/>
              <a:t>kumpulan</a:t>
            </a:r>
            <a:r>
              <a:rPr lang="en-ID" sz="900" b="1" dirty="0"/>
              <a:t> font yang </a:t>
            </a:r>
            <a:r>
              <a:rPr lang="en-ID" sz="900" b="1" dirty="0" err="1"/>
              <a:t>dikelompokkan</a:t>
            </a:r>
            <a:r>
              <a:rPr lang="en-ID" sz="900" b="1" dirty="0"/>
              <a:t> </a:t>
            </a:r>
            <a:r>
              <a:rPr lang="en-ID" sz="900" b="1" dirty="0" err="1"/>
              <a:t>berdasarkan</a:t>
            </a:r>
            <a:r>
              <a:rPr lang="en-ID" sz="900" b="1" dirty="0"/>
              <a:t> </a:t>
            </a:r>
            <a:r>
              <a:rPr lang="en-ID" sz="900" b="1" dirty="0" err="1"/>
              <a:t>karakteristik</a:t>
            </a:r>
            <a:r>
              <a:rPr lang="en-ID" sz="900" b="1" dirty="0"/>
              <a:t> </a:t>
            </a:r>
            <a:r>
              <a:rPr lang="en-ID" sz="900" b="1" dirty="0" err="1"/>
              <a:t>desainnya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endParaRPr lang="en-ID" b="1" dirty="0"/>
          </a:p>
          <a:p>
            <a:pPr algn="l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998BB-5ABB-4ED4-9B86-9BB3FD09DA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080330"/>
            <a:ext cx="3168352" cy="3147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8764E-3C70-4651-9323-233D1F6E16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1" y="1080330"/>
            <a:ext cx="3968555" cy="18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5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72B03D-90C0-45DA-A7B8-32834773B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E08AC-77BD-4172-860C-3A1D3D9C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640" y="843558"/>
            <a:ext cx="6840760" cy="3960440"/>
          </a:xfrm>
        </p:spPr>
        <p:txBody>
          <a:bodyPr anchor="t"/>
          <a:lstStyle/>
          <a:p>
            <a:pPr algn="just"/>
            <a:r>
              <a:rPr lang="en-ID" sz="1600" b="1" dirty="0" err="1"/>
              <a:t>Digunakan</a:t>
            </a:r>
            <a:r>
              <a:rPr lang="en-ID" sz="1600" b="1" dirty="0"/>
              <a:t>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membantu</a:t>
            </a:r>
            <a:r>
              <a:rPr lang="en-ID" sz="1600" b="1" dirty="0"/>
              <a:t> </a:t>
            </a:r>
            <a:r>
              <a:rPr lang="en-ID" sz="1600" b="1" dirty="0" err="1"/>
              <a:t>dalam</a:t>
            </a:r>
            <a:r>
              <a:rPr lang="en-ID" sz="1600" b="1" dirty="0"/>
              <a:t> </a:t>
            </a:r>
            <a:r>
              <a:rPr lang="en-ID" sz="1600" b="1" dirty="0" err="1"/>
              <a:t>pembuatan</a:t>
            </a:r>
            <a:r>
              <a:rPr lang="en-ID" sz="1600" b="1" dirty="0"/>
              <a:t> website</a:t>
            </a:r>
          </a:p>
          <a:p>
            <a:pPr algn="just"/>
            <a:r>
              <a:rPr lang="en-US" sz="1600" b="1" dirty="0"/>
              <a:t>C</a:t>
            </a:r>
            <a:r>
              <a:rPr lang="en-ID" sz="1600" b="1" dirty="0" err="1"/>
              <a:t>ontoh</a:t>
            </a:r>
            <a:r>
              <a:rPr lang="en-ID" sz="1600" b="1" dirty="0"/>
              <a:t>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600" dirty="0"/>
              <a:t>Auto rename page : </a:t>
            </a:r>
            <a:r>
              <a:rPr lang="en-ID" sz="1600" dirty="0" err="1"/>
              <a:t>Penutup</a:t>
            </a:r>
            <a:r>
              <a:rPr lang="en-ID" sz="1600" dirty="0"/>
              <a:t> tag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600" dirty="0"/>
              <a:t>Bookmarks : </a:t>
            </a:r>
            <a:r>
              <a:rPr lang="en-ID" sz="1600" dirty="0" err="1"/>
              <a:t>Menandai</a:t>
            </a:r>
            <a:r>
              <a:rPr lang="en-ID" sz="1600" dirty="0"/>
              <a:t> </a:t>
            </a:r>
            <a:r>
              <a:rPr lang="en-ID" sz="1600" dirty="0" err="1"/>
              <a:t>baris</a:t>
            </a:r>
            <a:endParaRPr lang="en-ID" sz="16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600" dirty="0"/>
              <a:t>Indent rainbow :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tampilan</a:t>
            </a:r>
            <a:r>
              <a:rPr lang="en-ID" sz="1600" dirty="0"/>
              <a:t>, </a:t>
            </a:r>
            <a:r>
              <a:rPr lang="en-ID" sz="1600" dirty="0" err="1"/>
              <a:t>bewarna</a:t>
            </a:r>
            <a:r>
              <a:rPr lang="en-ID" sz="1600" dirty="0"/>
              <a:t> </a:t>
            </a:r>
            <a:r>
              <a:rPr lang="en-ID" sz="1600" dirty="0" err="1"/>
              <a:t>warni</a:t>
            </a:r>
            <a:r>
              <a:rPr lang="en-ID" sz="1600" dirty="0"/>
              <a:t>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codingan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endParaRPr lang="en-ID" sz="16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600" dirty="0"/>
              <a:t>Racket pair colorizer : </a:t>
            </a:r>
            <a:r>
              <a:rPr lang="en-ID" sz="1600" dirty="0" err="1"/>
              <a:t>Mewarnai</a:t>
            </a:r>
            <a:r>
              <a:rPr lang="en-ID" sz="1600" dirty="0"/>
              <a:t>  bracket,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 </a:t>
            </a:r>
            <a:r>
              <a:rPr lang="en-ID" sz="1600" dirty="0" err="1"/>
              <a:t>pasangannya</a:t>
            </a:r>
            <a:endParaRPr lang="en-ID" sz="16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600" dirty="0"/>
              <a:t>Live server :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r>
              <a:rPr lang="en-ID" sz="1600" dirty="0"/>
              <a:t> refresh </a:t>
            </a:r>
            <a:r>
              <a:rPr lang="en-ID" sz="1600" dirty="0" err="1"/>
              <a:t>halaman</a:t>
            </a:r>
            <a:r>
              <a:rPr lang="en-ID" sz="1600" dirty="0"/>
              <a:t> </a:t>
            </a:r>
            <a:r>
              <a:rPr lang="en-ID" sz="1600" dirty="0" err="1"/>
              <a:t>lagi</a:t>
            </a:r>
            <a:r>
              <a:rPr lang="en-ID" sz="1600" dirty="0"/>
              <a:t> </a:t>
            </a:r>
            <a:r>
              <a:rPr lang="en-ID" sz="1600" dirty="0" err="1"/>
              <a:t>pada</a:t>
            </a:r>
            <a:r>
              <a:rPr lang="en-ID" sz="1600" dirty="0"/>
              <a:t> browser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600" dirty="0" err="1"/>
              <a:t>Css</a:t>
            </a:r>
            <a:r>
              <a:rPr lang="en-ID" sz="1600" dirty="0"/>
              <a:t> formatter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D" b="1" dirty="0"/>
          </a:p>
          <a:p>
            <a:pPr algn="l"/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70048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72B03D-90C0-45DA-A7B8-32834773B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Shortcut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E08AC-77BD-4172-860C-3A1D3D9CF4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9792" y="1059582"/>
            <a:ext cx="4608512" cy="2159480"/>
          </a:xfrm>
        </p:spPr>
        <p:txBody>
          <a:bodyPr anchor="t"/>
          <a:lstStyle/>
          <a:p>
            <a:pPr lvl="0" algn="just"/>
            <a:r>
              <a:rPr lang="en-ID" sz="1600" b="1" dirty="0"/>
              <a:t>ctrl + p  : Open File</a:t>
            </a:r>
          </a:p>
          <a:p>
            <a:pPr lvl="0" algn="just"/>
            <a:r>
              <a:rPr lang="en-ID" sz="1600" b="1" dirty="0"/>
              <a:t>ctrl + shift + p : Command Palette </a:t>
            </a:r>
          </a:p>
          <a:p>
            <a:pPr lvl="0" algn="just"/>
            <a:r>
              <a:rPr lang="en-ID" sz="1600" b="1" dirty="0"/>
              <a:t>ctrl + f : </a:t>
            </a:r>
            <a:r>
              <a:rPr lang="en-ID" sz="1600" b="1" dirty="0" err="1"/>
              <a:t>mencari</a:t>
            </a:r>
            <a:r>
              <a:rPr lang="en-ID" sz="1600" b="1" dirty="0"/>
              <a:t> keyword di 1 file</a:t>
            </a:r>
          </a:p>
          <a:p>
            <a:pPr lvl="0" algn="just"/>
            <a:r>
              <a:rPr lang="en-ID" sz="1600" b="1" dirty="0"/>
              <a:t>ctrl + shift + f : </a:t>
            </a:r>
            <a:r>
              <a:rPr lang="en-ID" sz="1600" b="1" dirty="0" err="1"/>
              <a:t>mencari</a:t>
            </a:r>
            <a:r>
              <a:rPr lang="en-ID" sz="1600" b="1" dirty="0"/>
              <a:t> keyword di 1 </a:t>
            </a:r>
            <a:r>
              <a:rPr lang="en-ID" sz="1600" b="1" dirty="0" err="1"/>
              <a:t>projek</a:t>
            </a:r>
            <a:endParaRPr lang="en-ID" sz="1600" b="1" dirty="0"/>
          </a:p>
          <a:p>
            <a:pPr lvl="0" algn="just"/>
            <a:r>
              <a:rPr lang="en-ID" sz="1600" b="1" dirty="0"/>
              <a:t>ctrl + b : Open Side Bar</a:t>
            </a:r>
          </a:p>
        </p:txBody>
      </p:sp>
    </p:spTree>
    <p:extLst>
      <p:ext uri="{BB962C8B-B14F-4D97-AF65-F5344CB8AC3E}">
        <p14:creationId xmlns:p14="http://schemas.microsoft.com/office/powerpoint/2010/main" val="3396660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1791</Words>
  <Application>Microsoft Office PowerPoint</Application>
  <PresentationFormat>On-screen Show (16:9)</PresentationFormat>
  <Paragraphs>649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Malgun Gothic</vt:lpstr>
      <vt:lpstr>Arial</vt:lpstr>
      <vt:lpstr>Arial Unicode MS</vt:lpstr>
      <vt:lpstr>Calibri</vt:lpstr>
      <vt:lpstr>Cambria</vt:lpstr>
      <vt:lpstr>Courier New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144</cp:revision>
  <dcterms:created xsi:type="dcterms:W3CDTF">2016-12-05T23:26:54Z</dcterms:created>
  <dcterms:modified xsi:type="dcterms:W3CDTF">2024-01-24T10:15:34Z</dcterms:modified>
</cp:coreProperties>
</file>