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826051" y="4241986"/>
            <a:ext cx="6534312" cy="565949"/>
          </a:xfrm>
        </p:spPr>
        <p:txBody>
          <a:bodyPr/>
          <a:lstStyle>
            <a:lvl1pPr>
              <a:defRPr lang="pt-BR" sz="36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832566" y="4932794"/>
            <a:ext cx="6527797" cy="923330"/>
          </a:xfrm>
        </p:spPr>
        <p:txBody>
          <a:bodyPr/>
          <a:lstStyle>
            <a:lvl1pPr marL="0" indent="0" algn="ctr">
              <a:buNone/>
              <a:defRPr lang="pt-BR" sz="2000" kern="1200" baseline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Sub Título</a:t>
            </a:r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396000"/>
            <a:ext cx="7200000" cy="356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11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460068" y="4881893"/>
            <a:ext cx="7103861" cy="457106"/>
          </a:xfrm>
        </p:spPr>
        <p:txBody>
          <a:bodyPr/>
          <a:lstStyle>
            <a:lvl1pPr marL="0" indent="0" algn="ctr">
              <a:buNone/>
              <a:defRPr lang="pt-BR" sz="1800" kern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Contato(s) do(s) instrutor(es) – </a:t>
            </a:r>
            <a:r>
              <a:rPr lang="pt-B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Email</a:t>
            </a:r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(s)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-1" y="5848758"/>
            <a:ext cx="12192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Instituto</a:t>
            </a:r>
            <a:r>
              <a:rPr lang="pt-BR" sz="14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Tecnologia da Informação e Comunicação do Espírito Santo</a:t>
            </a:r>
            <a:endParaRPr lang="pt-B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pt-B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Governo </a:t>
            </a:r>
            <a:r>
              <a:rPr lang="pt-B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Estado do </a:t>
            </a:r>
            <a:r>
              <a:rPr lang="pt-B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Espírito Santo</a:t>
            </a:r>
          </a:p>
          <a:p>
            <a:pPr lvl="0" algn="ctr"/>
            <a:r>
              <a:rPr lang="pt-BR" sz="1200" b="1" dirty="0" smtClean="0">
                <a:solidFill>
                  <a:srgbClr val="126B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www.prodest.es.gov.br</a:t>
            </a:r>
            <a:endParaRPr lang="pt-BR" sz="1200" b="1" dirty="0">
              <a:solidFill>
                <a:srgbClr val="126BB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396000"/>
            <a:ext cx="7200000" cy="3566245"/>
          </a:xfrm>
          <a:prstGeom prst="rect">
            <a:avLst/>
          </a:prstGeom>
        </p:spPr>
      </p:pic>
      <p:sp>
        <p:nvSpPr>
          <p:cNvPr id="18" name="Espaço Reservado para Texto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41723" y="4261225"/>
            <a:ext cx="6940550" cy="50620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5pPr marL="1828800" indent="0">
              <a:buNone/>
              <a:defRPr lang="pt-BR" dirty="0"/>
            </a:lvl5pPr>
          </a:lstStyle>
          <a:p>
            <a:pPr lvl="0"/>
            <a:r>
              <a:rPr lang="pt-BR" dirty="0" smtClean="0"/>
              <a:t>Nome(s) do(s) instrutor(es)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9844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81" y="5554659"/>
            <a:ext cx="2234111" cy="1107747"/>
          </a:xfrm>
          <a:prstGeom prst="rect">
            <a:avLst/>
          </a:prstGeom>
        </p:spPr>
      </p:pic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06363" y="154899"/>
            <a:ext cx="11909425" cy="7595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 smtClean="0"/>
              <a:t>Título do </a:t>
            </a:r>
            <a:r>
              <a:rPr lang="pt-BR" dirty="0" err="1" smtClean="0"/>
              <a:t>Contéudo</a:t>
            </a:r>
            <a:endParaRPr lang="pt-BR" dirty="0" smtClean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>
          <a:xfrm>
            <a:off x="106363" y="995363"/>
            <a:ext cx="11909425" cy="44910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313492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enas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81" y="5554659"/>
            <a:ext cx="2234111" cy="1107747"/>
          </a:xfrm>
          <a:prstGeom prst="rect">
            <a:avLst/>
          </a:prstGeom>
        </p:spPr>
      </p:pic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>
          <a:xfrm>
            <a:off x="106363" y="995363"/>
            <a:ext cx="11909425" cy="44910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7370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81" y="5554659"/>
            <a:ext cx="2234111" cy="1107747"/>
          </a:xfrm>
          <a:prstGeom prst="rect">
            <a:avLst/>
          </a:prstGeom>
        </p:spPr>
      </p:pic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06364" y="154899"/>
            <a:ext cx="5347380" cy="7595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 smtClean="0"/>
              <a:t>Título do </a:t>
            </a:r>
            <a:r>
              <a:rPr lang="pt-BR" dirty="0" err="1" smtClean="0"/>
              <a:t>Contéudo</a:t>
            </a:r>
            <a:r>
              <a:rPr lang="pt-BR" dirty="0" smtClean="0"/>
              <a:t> 1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>
          <a:xfrm>
            <a:off x="106363" y="995363"/>
            <a:ext cx="5347381" cy="44910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5707063" y="155575"/>
            <a:ext cx="6308725" cy="758825"/>
          </a:xfrm>
        </p:spPr>
        <p:txBody>
          <a:bodyPr anchor="ctr"/>
          <a:lstStyle>
            <a:lvl1pPr marL="0" indent="0" algn="ctr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 smtClean="0"/>
              <a:t>Título do </a:t>
            </a:r>
            <a:r>
              <a:rPr lang="pt-BR" dirty="0" err="1" smtClean="0"/>
              <a:t>Contéudo</a:t>
            </a:r>
            <a:r>
              <a:rPr lang="pt-BR" dirty="0" smtClean="0"/>
              <a:t> 2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5707063" y="995363"/>
            <a:ext cx="6308725" cy="44910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530070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ód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81" y="5554659"/>
            <a:ext cx="2234111" cy="1107747"/>
          </a:xfrm>
          <a:prstGeom prst="rect">
            <a:avLst/>
          </a:prstGeom>
        </p:spPr>
      </p:pic>
      <p:sp>
        <p:nvSpPr>
          <p:cNvPr id="8" name="Espaço Reservado para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2318658" y="2081892"/>
            <a:ext cx="7345816" cy="2228849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 smtClean="0"/>
              <a:t>Título do Módulo</a:t>
            </a:r>
          </a:p>
        </p:txBody>
      </p:sp>
    </p:spTree>
    <p:extLst>
      <p:ext uri="{BB962C8B-B14F-4D97-AF65-F5344CB8AC3E}">
        <p14:creationId xmlns:p14="http://schemas.microsoft.com/office/powerpoint/2010/main" val="1750535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81" y="5554659"/>
            <a:ext cx="2234111" cy="110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5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C654B-750A-47A0-AE34-444BB51CE4F3}" type="datetimeFigureOut">
              <a:rPr lang="pt-BR" smtClean="0"/>
              <a:pPr/>
              <a:t>21/09/2017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C9870-B19D-42F5-BE4E-DC4D87BA783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8" t="46410" r="8228" b="50000"/>
          <a:stretch/>
        </p:blipFill>
        <p:spPr>
          <a:xfrm>
            <a:off x="0" y="6721476"/>
            <a:ext cx="12192000" cy="13652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8" t="46410" r="8228" b="50000"/>
          <a:stretch/>
        </p:blipFill>
        <p:spPr>
          <a:xfrm>
            <a:off x="0" y="-15777"/>
            <a:ext cx="12192000" cy="13652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sx="99000" sy="99000" algn="tl" rotWithShape="0">
              <a:srgbClr val="333333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929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7" r:id="rId5"/>
    <p:sldLayoutId id="2147483666" r:id="rId6"/>
    <p:sldLayoutId id="2147483663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aio.souza@prodest.es.gov.br" TargetMode="External"/><Relationship Id="rId2" Type="http://schemas.openxmlformats.org/officeDocument/2006/relationships/hyperlink" Target="mailto:breno.Schneider@prodest.es.gov.b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Workshop de ASP .NET Core MVC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Desenvolvimento de uma aplicação web utilizando o ASP .NET Core MVC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53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 smtClean="0"/>
              <a:t>Models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ViewModels</a:t>
            </a:r>
            <a:endParaRPr lang="pt-BR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epresentação da informação transferida do controlador para a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Domain </a:t>
            </a:r>
            <a:r>
              <a:rPr lang="pt-BR" dirty="0" err="1" smtClean="0"/>
              <a:t>Models</a:t>
            </a:r>
            <a:endParaRPr lang="pt-BR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Informação na camada de negócio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Operações, regras de criação, lógica de manipulação dos dados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Modelos são a definição do universo da aplicação.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63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0" y="235862"/>
            <a:ext cx="11909425" cy="759502"/>
          </a:xfrm>
        </p:spPr>
        <p:txBody>
          <a:bodyPr/>
          <a:lstStyle/>
          <a:p>
            <a:r>
              <a:rPr lang="pt-BR" dirty="0" err="1" smtClean="0"/>
              <a:t>Controller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106363" y="995364"/>
            <a:ext cx="11909425" cy="107050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Comunicação entre os modelos e as </a:t>
            </a:r>
            <a:r>
              <a:rPr lang="pt-BR" dirty="0" err="1" smtClean="0"/>
              <a:t>views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Coordena o fluxo de dados da aplicação</a:t>
            </a:r>
            <a:endParaRPr lang="pt-BR" dirty="0"/>
          </a:p>
          <a:p>
            <a:endParaRPr lang="pt-BR" dirty="0" smtClean="0"/>
          </a:p>
        </p:txBody>
      </p:sp>
      <p:sp>
        <p:nvSpPr>
          <p:cNvPr id="4" name="Espaço Reservado para Texto 1"/>
          <p:cNvSpPr txBox="1">
            <a:spLocks/>
          </p:cNvSpPr>
          <p:nvPr/>
        </p:nvSpPr>
        <p:spPr>
          <a:xfrm>
            <a:off x="207965" y="2065868"/>
            <a:ext cx="11909425" cy="759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Views</a:t>
            </a:r>
            <a:endParaRPr lang="pt-BR" dirty="0"/>
          </a:p>
        </p:txBody>
      </p:sp>
      <p:sp>
        <p:nvSpPr>
          <p:cNvPr id="5" name="Espaço Reservado para Texto 2"/>
          <p:cNvSpPr txBox="1">
            <a:spLocks/>
          </p:cNvSpPr>
          <p:nvPr/>
        </p:nvSpPr>
        <p:spPr>
          <a:xfrm>
            <a:off x="106363" y="2935481"/>
            <a:ext cx="11909425" cy="1484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Renderização</a:t>
            </a:r>
            <a:r>
              <a:rPr lang="pt-BR" dirty="0" smtClean="0"/>
              <a:t> da informação para o usuário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0506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Vantagens do MVC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Separação de responsabilidades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Baixo acoplamento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Facilidade de modificação (alta </a:t>
            </a:r>
            <a:r>
              <a:rPr lang="pt-BR" dirty="0" err="1" smtClean="0"/>
              <a:t>manutenibilidade</a:t>
            </a:r>
            <a:r>
              <a:rPr lang="pt-BR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Múltiplas </a:t>
            </a:r>
            <a:r>
              <a:rPr lang="pt-BR" dirty="0" err="1" smtClean="0"/>
              <a:t>views</a:t>
            </a:r>
            <a:r>
              <a:rPr lang="pt-BR" dirty="0" smtClean="0"/>
              <a:t> para um determinado modelo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Desenvolvimento simultâneo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Reusabilidade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868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Responsabilidades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106363" y="995363"/>
            <a:ext cx="11909425" cy="48974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Controllers</a:t>
            </a:r>
            <a:endParaRPr lang="pt-BR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Ações necessárias para satisfazer à requisição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Lógicas para transformar o modelo de negócio nos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ViewModels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Operações lógicas mais complexas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Views</a:t>
            </a:r>
            <a:endParaRPr lang="pt-BR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Lógica para exibição da informação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Linguagem para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renderização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da informação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Models</a:t>
            </a:r>
            <a:endParaRPr lang="pt-BR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Modelos de domínio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Lógica para manipular os modelos de domínio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Prover uma API que expõe o modelo e as operações que podem ser realizadas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626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Como tudo funciona?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90" y="1768926"/>
            <a:ext cx="991961" cy="991961"/>
          </a:xfrm>
          <a:prstGeom prst="rect">
            <a:avLst/>
          </a:prstGeom>
        </p:spPr>
      </p:pic>
      <p:cxnSp>
        <p:nvCxnSpPr>
          <p:cNvPr id="11" name="Conector de seta reta 10"/>
          <p:cNvCxnSpPr/>
          <p:nvPr/>
        </p:nvCxnSpPr>
        <p:spPr>
          <a:xfrm flipV="1">
            <a:off x="2343150" y="2253343"/>
            <a:ext cx="1845808" cy="1632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2482623" y="1768926"/>
            <a:ext cx="1641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Requisição HTTP</a:t>
            </a:r>
            <a:endParaRPr lang="pt-BR" sz="1600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637315" y="1768926"/>
            <a:ext cx="1624693" cy="85997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err="1" smtClean="0"/>
              <a:t>Controller</a:t>
            </a:r>
            <a:endParaRPr lang="pt-BR" sz="2400" dirty="0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8726943" y="1733545"/>
            <a:ext cx="1624693" cy="85997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err="1" smtClean="0"/>
              <a:t>Model</a:t>
            </a:r>
            <a:endParaRPr lang="pt-BR" sz="2400" dirty="0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4637314" y="3864412"/>
            <a:ext cx="1624693" cy="85997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err="1" smtClean="0"/>
              <a:t>View</a:t>
            </a:r>
            <a:endParaRPr lang="pt-BR" sz="2400" dirty="0"/>
          </a:p>
        </p:txBody>
      </p:sp>
      <p:sp>
        <p:nvSpPr>
          <p:cNvPr id="20" name="Cilindro 19"/>
          <p:cNvSpPr/>
          <p:nvPr/>
        </p:nvSpPr>
        <p:spPr>
          <a:xfrm>
            <a:off x="9690329" y="3548731"/>
            <a:ext cx="784450" cy="745668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Dados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1" name="Conector de seta reta 20"/>
          <p:cNvCxnSpPr/>
          <p:nvPr/>
        </p:nvCxnSpPr>
        <p:spPr>
          <a:xfrm flipV="1">
            <a:off x="6710365" y="2003112"/>
            <a:ext cx="1568221" cy="1108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rot="10800000" flipV="1">
            <a:off x="6693697" y="2392276"/>
            <a:ext cx="1568221" cy="1108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10163858" y="2760887"/>
            <a:ext cx="0" cy="71301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rot="10800000">
            <a:off x="9834565" y="2760886"/>
            <a:ext cx="0" cy="71301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H="1">
            <a:off x="5446486" y="2732775"/>
            <a:ext cx="3174" cy="10277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 flipH="1" flipV="1">
            <a:off x="2278775" y="2824843"/>
            <a:ext cx="2048863" cy="146955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 rot="2109049">
            <a:off x="2421610" y="3249829"/>
            <a:ext cx="215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Resposta </a:t>
            </a:r>
            <a:r>
              <a:rPr lang="pt-BR" sz="1600" dirty="0" err="1" smtClean="0"/>
              <a:t>Renderizada</a:t>
            </a:r>
            <a:endParaRPr lang="pt-BR" sz="16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6891338" y="1500389"/>
            <a:ext cx="1158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Solicitação</a:t>
            </a:r>
            <a:endParaRPr lang="pt-BR" sz="16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5528674" y="3054740"/>
            <a:ext cx="1288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[</a:t>
            </a:r>
            <a:r>
              <a:rPr lang="pt-BR" sz="1600" dirty="0" err="1" smtClean="0"/>
              <a:t>ViewModel</a:t>
            </a:r>
            <a:r>
              <a:rPr lang="pt-BR" sz="1600" dirty="0" smtClean="0"/>
              <a:t>]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20413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18" grpId="0" animBg="1"/>
      <p:bldP spid="19" grpId="0" animBg="1"/>
      <p:bldP spid="20" grpId="0" animBg="1"/>
      <p:bldP spid="39" grpId="0"/>
      <p:bldP spid="41" grpId="0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Aplicação ASP .NET Core MVC</a:t>
            </a:r>
          </a:p>
        </p:txBody>
      </p:sp>
    </p:spTree>
    <p:extLst>
      <p:ext uri="{BB962C8B-B14F-4D97-AF65-F5344CB8AC3E}">
        <p14:creationId xmlns:p14="http://schemas.microsoft.com/office/powerpoint/2010/main" val="7272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Criação pelo Visual Studio 2017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194" y="914401"/>
            <a:ext cx="7079761" cy="492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6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Criação pelo Visual Studio 2017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80" y="914401"/>
            <a:ext cx="7184668" cy="468923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233" y="914401"/>
            <a:ext cx="27241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6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A aplicação Web ASP .NET Core MVC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57" y="1048483"/>
            <a:ext cx="3741561" cy="282013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301067" y="1048483"/>
            <a:ext cx="71966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Home: </a:t>
            </a:r>
            <a:r>
              <a:rPr lang="pt-BR" sz="2400" dirty="0" err="1" smtClean="0"/>
              <a:t>views</a:t>
            </a:r>
            <a:r>
              <a:rPr lang="pt-BR" sz="2400" dirty="0" smtClean="0"/>
              <a:t> padrão criadas pelo </a:t>
            </a:r>
            <a:r>
              <a:rPr lang="pt-BR" sz="2400" dirty="0" err="1" smtClean="0"/>
              <a:t>template</a:t>
            </a:r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 smtClean="0"/>
              <a:t>Shared</a:t>
            </a:r>
            <a:r>
              <a:rPr lang="pt-BR" sz="2400" dirty="0" smtClean="0"/>
              <a:t>: </a:t>
            </a:r>
            <a:r>
              <a:rPr lang="pt-BR" sz="2400" dirty="0" err="1" smtClean="0"/>
              <a:t>views</a:t>
            </a:r>
            <a:r>
              <a:rPr lang="pt-BR" sz="2400" dirty="0" smtClean="0"/>
              <a:t> que são compartilhadas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_</a:t>
            </a:r>
            <a:r>
              <a:rPr lang="pt-BR" sz="2400" dirty="0" err="1" smtClean="0"/>
              <a:t>Layout.cshtml</a:t>
            </a:r>
            <a:r>
              <a:rPr lang="pt-BR" sz="2400" dirty="0" smtClean="0"/>
              <a:t> : </a:t>
            </a:r>
            <a:r>
              <a:rPr lang="pt-BR" sz="2400" dirty="0" err="1" smtClean="0"/>
              <a:t>view</a:t>
            </a:r>
            <a:r>
              <a:rPr lang="pt-BR" sz="2400" dirty="0" smtClean="0"/>
              <a:t> padrão que é utilizada como página pai (</a:t>
            </a:r>
            <a:r>
              <a:rPr lang="pt-BR" sz="2400" dirty="0" err="1" smtClean="0"/>
              <a:t>master</a:t>
            </a:r>
            <a:r>
              <a:rPr lang="pt-BR" sz="2400" dirty="0" smtClean="0"/>
              <a:t> </a:t>
            </a:r>
            <a:r>
              <a:rPr lang="pt-BR" sz="2400" dirty="0" err="1" smtClean="0"/>
              <a:t>page</a:t>
            </a:r>
            <a:r>
              <a:rPr lang="pt-BR" sz="2400" dirty="0" smtClean="0"/>
              <a:t> no conceito antigo) por todas as demais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_</a:t>
            </a:r>
            <a:r>
              <a:rPr lang="pt-BR" sz="2400" dirty="0" err="1" smtClean="0"/>
              <a:t>ViewImports</a:t>
            </a:r>
            <a:r>
              <a:rPr lang="pt-BR" sz="2400" dirty="0" smtClean="0"/>
              <a:t> : contém os </a:t>
            </a:r>
            <a:r>
              <a:rPr lang="pt-BR" sz="2400" dirty="0" err="1" smtClean="0"/>
              <a:t>namespaces</a:t>
            </a:r>
            <a:r>
              <a:rPr lang="pt-BR" sz="2400" dirty="0" smtClean="0"/>
              <a:t> que serão utilizados nas </a:t>
            </a:r>
            <a:r>
              <a:rPr lang="pt-BR" sz="2400" dirty="0" err="1" smtClean="0"/>
              <a:t>views</a:t>
            </a:r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_</a:t>
            </a:r>
            <a:r>
              <a:rPr lang="pt-BR" sz="2400" dirty="0" err="1" smtClean="0"/>
              <a:t>ViewStart</a:t>
            </a:r>
            <a:r>
              <a:rPr lang="pt-BR" sz="2400" dirty="0" smtClean="0"/>
              <a:t>: configurações padrão para todas as demais </a:t>
            </a:r>
            <a:r>
              <a:rPr lang="pt-BR" sz="2400" dirty="0" err="1" smtClean="0"/>
              <a:t>views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3023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 aplicação Web ASP .NET Core </a:t>
            </a:r>
            <a:r>
              <a:rPr lang="pt-BR" dirty="0" smtClean="0"/>
              <a:t>MVC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98" y="914401"/>
            <a:ext cx="7696200" cy="56483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233" y="914401"/>
            <a:ext cx="2724150" cy="474345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559379" y="1885950"/>
            <a:ext cx="293914" cy="253093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1926771" y="2139043"/>
            <a:ext cx="6588579" cy="9552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228850" y="2767693"/>
            <a:ext cx="6637564" cy="8490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2228850" y="3286126"/>
            <a:ext cx="6637564" cy="6656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V="1">
            <a:off x="2228850" y="3451453"/>
            <a:ext cx="6637564" cy="17100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V="1">
            <a:off x="2128157" y="4306488"/>
            <a:ext cx="6738257" cy="16145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72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2016370" y="4881893"/>
            <a:ext cx="7842737" cy="457106"/>
          </a:xfrm>
        </p:spPr>
        <p:txBody>
          <a:bodyPr>
            <a:normAutofit/>
          </a:bodyPr>
          <a:lstStyle/>
          <a:p>
            <a:r>
              <a:rPr lang="pt-BR" dirty="0" smtClean="0">
                <a:hlinkClick r:id="rId2"/>
              </a:rPr>
              <a:t>breno.schneider@prodest.es.gov.br</a:t>
            </a:r>
            <a:r>
              <a:rPr lang="pt-BR" dirty="0" smtClean="0"/>
              <a:t> | </a:t>
            </a:r>
            <a:r>
              <a:rPr lang="pt-BR" dirty="0" smtClean="0">
                <a:hlinkClick r:id="rId3"/>
              </a:rPr>
              <a:t>caio.rocha@prodest.es.gov.br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2597707" y="4375686"/>
            <a:ext cx="7442032" cy="506207"/>
          </a:xfrm>
        </p:spPr>
        <p:txBody>
          <a:bodyPr>
            <a:normAutofit/>
          </a:bodyPr>
          <a:lstStyle/>
          <a:p>
            <a:r>
              <a:rPr lang="pt-BR" dirty="0" smtClean="0"/>
              <a:t>Breno Wruck Schneider | Caio Miled </a:t>
            </a:r>
            <a:r>
              <a:rPr lang="pt-BR" dirty="0" smtClean="0"/>
              <a:t>Rocha </a:t>
            </a:r>
            <a:r>
              <a:rPr lang="pt-BR" dirty="0" smtClean="0"/>
              <a:t>Souza</a:t>
            </a:r>
          </a:p>
        </p:txBody>
      </p:sp>
    </p:spTree>
    <p:extLst>
      <p:ext uri="{BB962C8B-B14F-4D97-AF65-F5344CB8AC3E}">
        <p14:creationId xmlns:p14="http://schemas.microsoft.com/office/powerpoint/2010/main" val="232872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 aplicação Web ASP .NET Core MVC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87" y="833231"/>
            <a:ext cx="6014172" cy="568886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941" y="991855"/>
            <a:ext cx="1524487" cy="118571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292941" y="2640563"/>
            <a:ext cx="448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Diretório padrão para arquivos estáticos</a:t>
            </a:r>
            <a:endParaRPr lang="pt-BR" dirty="0"/>
          </a:p>
        </p:txBody>
      </p:sp>
      <p:cxnSp>
        <p:nvCxnSpPr>
          <p:cNvPr id="8" name="Conector de seta reta 7"/>
          <p:cNvCxnSpPr/>
          <p:nvPr/>
        </p:nvCxnSpPr>
        <p:spPr>
          <a:xfrm flipV="1">
            <a:off x="2080727" y="1147666"/>
            <a:ext cx="5122506" cy="40308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80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 aplicação Web ASP .NET Core MVC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336" y="1843670"/>
            <a:ext cx="4777478" cy="350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2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3668452" y="2081892"/>
            <a:ext cx="5996022" cy="2228849"/>
          </a:xfrm>
        </p:spPr>
        <p:txBody>
          <a:bodyPr/>
          <a:lstStyle/>
          <a:p>
            <a:r>
              <a:rPr lang="pt-BR" dirty="0"/>
              <a:t>Desenvolvendo uma aplicação Web ASP .NET Core </a:t>
            </a:r>
            <a:r>
              <a:rPr lang="pt-BR" dirty="0" smtClean="0"/>
              <a:t>MVC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22" y="531809"/>
            <a:ext cx="3259849" cy="217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6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Escopo da aplicação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Nome da aplicação: </a:t>
            </a:r>
            <a:r>
              <a:rPr lang="pt-BR" dirty="0" err="1" smtClean="0"/>
              <a:t>ConfirmacaoPresenca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Funcionalidades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Página inicial com fotos e detalhes da festa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Barra de navegação superior com links para a pagina inicial, formulário de confirmação de presença, lista de confirmações e sobre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Formulário com nome, telefone, </a:t>
            </a:r>
            <a:r>
              <a:rPr lang="pt-BR" sz="2000" dirty="0" err="1" smtClean="0"/>
              <a:t>email</a:t>
            </a:r>
            <a:r>
              <a:rPr lang="pt-BR" sz="2000" dirty="0" smtClean="0"/>
              <a:t> e uma confirmação de presença</a:t>
            </a:r>
            <a:r>
              <a:rPr lang="pt-BR" sz="2000" dirty="0"/>
              <a:t> </a:t>
            </a:r>
            <a:r>
              <a:rPr lang="pt-BR" sz="2000" dirty="0" smtClean="0"/>
              <a:t>(validar campos conforme regras específicas)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Página informando a lista de pessoas que confirmaram presença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Página de agradecimento após confirmação da presença</a:t>
            </a:r>
          </a:p>
        </p:txBody>
      </p:sp>
    </p:spTree>
    <p:extLst>
      <p:ext uri="{BB962C8B-B14F-4D97-AF65-F5344CB8AC3E}">
        <p14:creationId xmlns:p14="http://schemas.microsoft.com/office/powerpoint/2010/main" val="45139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Tecnologias e conceitos </a:t>
            </a:r>
            <a:r>
              <a:rPr lang="pt-BR" dirty="0" smtClean="0"/>
              <a:t>a serem </a:t>
            </a:r>
            <a:r>
              <a:rPr lang="pt-BR" dirty="0" smtClean="0"/>
              <a:t>utilizados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HTML, CSS, </a:t>
            </a:r>
            <a:r>
              <a:rPr lang="pt-BR" dirty="0" err="1" smtClean="0"/>
              <a:t>JavaScript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Bootstrap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JQuery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Razor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Entity</a:t>
            </a:r>
            <a:r>
              <a:rPr lang="pt-BR" dirty="0" smtClean="0"/>
              <a:t> Framework 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SQL </a:t>
            </a:r>
            <a:r>
              <a:rPr lang="pt-BR" dirty="0" smtClean="0"/>
              <a:t>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AutoMapper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Injeção de dependências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156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Criando a aplicação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83" y="1109663"/>
            <a:ext cx="7038295" cy="437758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326" y="1109663"/>
            <a:ext cx="26574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1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Esqueleto da aplicação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299" y="1058637"/>
            <a:ext cx="3061607" cy="413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3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 smtClean="0"/>
              <a:t>Razor</a:t>
            </a:r>
            <a:r>
              <a:rPr lang="pt-BR" dirty="0" smtClean="0"/>
              <a:t> </a:t>
            </a:r>
            <a:r>
              <a:rPr lang="pt-BR" dirty="0" err="1" smtClean="0"/>
              <a:t>View</a:t>
            </a:r>
            <a:r>
              <a:rPr lang="pt-BR" dirty="0" smtClean="0"/>
              <a:t> </a:t>
            </a:r>
            <a:r>
              <a:rPr lang="pt-BR" dirty="0" err="1" smtClean="0"/>
              <a:t>Engine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Responsável por incorporar informações em documentos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Usado para gerar conteúdo dinamicamente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Contém boa parte das expressões da linguagem C# (</a:t>
            </a:r>
            <a:r>
              <a:rPr lang="pt-BR" dirty="0" err="1" smtClean="0"/>
              <a:t>if</a:t>
            </a:r>
            <a:r>
              <a:rPr lang="pt-BR" dirty="0" smtClean="0"/>
              <a:t>, </a:t>
            </a:r>
            <a:r>
              <a:rPr lang="pt-BR" dirty="0" err="1" smtClean="0"/>
              <a:t>foreach</a:t>
            </a:r>
            <a:r>
              <a:rPr lang="pt-BR" dirty="0" smtClean="0"/>
              <a:t>, switch, etc..)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Deve ser usado pensando na separação de responsabilidades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Início do bloco de código é sinalizado com </a:t>
            </a:r>
            <a:r>
              <a:rPr lang="pt-BR" dirty="0" smtClean="0"/>
              <a:t>@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04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 smtClean="0"/>
              <a:t>Razor</a:t>
            </a:r>
            <a:r>
              <a:rPr lang="pt-BR" dirty="0" smtClean="0"/>
              <a:t> </a:t>
            </a:r>
            <a:r>
              <a:rPr lang="pt-BR" dirty="0" err="1" smtClean="0"/>
              <a:t>View</a:t>
            </a:r>
            <a:r>
              <a:rPr lang="pt-BR" dirty="0" smtClean="0"/>
              <a:t> </a:t>
            </a:r>
            <a:r>
              <a:rPr lang="pt-BR" dirty="0" err="1" smtClean="0"/>
              <a:t>Engine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984" y="1985434"/>
            <a:ext cx="7294182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1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Validação do formulário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689" y="1208615"/>
            <a:ext cx="6912772" cy="424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0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Conteúdo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O que é o ASP .NET Core e o ASP. NET Core MVC?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Comparativo com ASP .NET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O que é o padrão de projeto MVC?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Como o ASP .NET Core implementa o MVC?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Implementação de uma aplicação web seguindo boas práticas e abordando temas como:</a:t>
            </a:r>
          </a:p>
          <a:p>
            <a:pPr marL="1200150" lvl="1" indent="-457200">
              <a:buFont typeface="Wingdings" panose="05000000000000000000" pitchFamily="2" charset="2"/>
              <a:buChar char="§"/>
            </a:pP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Razor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Nuget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Bower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Framework Core, SQL Server, Injeção de dependências,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389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Gerenciador de pacotes </a:t>
            </a:r>
            <a:r>
              <a:rPr lang="pt-BR" dirty="0" err="1" smtClean="0"/>
              <a:t>Bower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792" y="914401"/>
            <a:ext cx="7314142" cy="503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6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/>
              <a:t>b</a:t>
            </a:r>
            <a:r>
              <a:rPr lang="pt-BR" dirty="0" err="1" smtClean="0"/>
              <a:t>ower.json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31" y="1017038"/>
            <a:ext cx="4409772" cy="148356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016" y="1017038"/>
            <a:ext cx="4824183" cy="148356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531" y="2808126"/>
            <a:ext cx="4409772" cy="1400528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4016" y="2826593"/>
            <a:ext cx="2136136" cy="1250691"/>
          </a:xfrm>
          <a:prstGeom prst="rect">
            <a:avLst/>
          </a:prstGeom>
        </p:spPr>
      </p:pic>
      <p:cxnSp>
        <p:nvCxnSpPr>
          <p:cNvPr id="19" name="Conector de seta reta 18"/>
          <p:cNvCxnSpPr/>
          <p:nvPr/>
        </p:nvCxnSpPr>
        <p:spPr>
          <a:xfrm>
            <a:off x="8336107" y="3433471"/>
            <a:ext cx="9758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9025" y="2808126"/>
            <a:ext cx="1876328" cy="18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7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 smtClean="0"/>
              <a:t>Bootstrap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Front-</a:t>
            </a:r>
            <a:r>
              <a:rPr lang="pt-BR" dirty="0" err="1" smtClean="0"/>
              <a:t>end</a:t>
            </a:r>
            <a:r>
              <a:rPr lang="pt-BR" dirty="0" smtClean="0"/>
              <a:t> web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Biblioteca de CSS e 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Biblioteca para desenvolvimento de aplicações web responsivas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hlinkClick r:id="rId2"/>
              </a:rPr>
              <a:t>http://getbootstrap.com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Atualmente está na versão 3, mas a versão 4 está em fase beta.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294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 smtClean="0"/>
              <a:t>Bootstrap</a:t>
            </a:r>
            <a:r>
              <a:rPr lang="pt-BR" dirty="0" smtClean="0"/>
              <a:t> Grid System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125" y="1750752"/>
            <a:ext cx="6819900" cy="30765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125" y="1750752"/>
            <a:ext cx="6791325" cy="30765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2074" y="1750752"/>
            <a:ext cx="6829425" cy="30861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2074" y="1750752"/>
            <a:ext cx="7981950" cy="30861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7786" y="1755415"/>
            <a:ext cx="80105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2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Grid Classes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xs</a:t>
            </a:r>
            <a:r>
              <a:rPr lang="pt-BR" dirty="0" smtClean="0"/>
              <a:t> </a:t>
            </a:r>
            <a:r>
              <a:rPr lang="pt-BR" dirty="0"/>
              <a:t>:</a:t>
            </a:r>
            <a:r>
              <a:rPr lang="pt-BR" dirty="0" smtClean="0"/>
              <a:t> &lt; 768px (smartphones)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sm</a:t>
            </a:r>
            <a:r>
              <a:rPr lang="pt-BR" dirty="0" smtClean="0"/>
              <a:t> : &gt;= 768px (</a:t>
            </a:r>
            <a:r>
              <a:rPr lang="pt-BR" dirty="0" err="1" smtClean="0"/>
              <a:t>tablets</a:t>
            </a:r>
            <a:r>
              <a:rPr lang="pt-BR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/>
              <a:t>m</a:t>
            </a:r>
            <a:r>
              <a:rPr lang="pt-BR" dirty="0" err="1" smtClean="0"/>
              <a:t>d</a:t>
            </a:r>
            <a:r>
              <a:rPr lang="pt-BR" dirty="0" smtClean="0"/>
              <a:t> : &gt;= 992px (monitores)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lg</a:t>
            </a:r>
            <a:r>
              <a:rPr lang="pt-BR" dirty="0" smtClean="0"/>
              <a:t> : &gt;= 1200px (monitores com resoluções maiores)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707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_Layout Page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386" y="914401"/>
            <a:ext cx="7243378" cy="529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Página inicial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116" y="1511462"/>
            <a:ext cx="8223917" cy="19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5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Formulário de confirmação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529" y="914401"/>
            <a:ext cx="7305092" cy="542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1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Página de agradecimento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451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ASP .NET Core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4" t="28633" r="34904" b="29608"/>
          <a:stretch/>
        </p:blipFill>
        <p:spPr>
          <a:xfrm>
            <a:off x="712443" y="776649"/>
            <a:ext cx="2022902" cy="20017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7" t="11243" r="10022" b="12273"/>
          <a:stretch/>
        </p:blipFill>
        <p:spPr>
          <a:xfrm>
            <a:off x="2318658" y="2093615"/>
            <a:ext cx="953699" cy="92447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1004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ASP. NET Core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Framework </a:t>
            </a:r>
            <a:r>
              <a:rPr lang="pt-BR" dirty="0" err="1" smtClean="0"/>
              <a:t>multiplataforma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Open </a:t>
            </a:r>
            <a:r>
              <a:rPr lang="pt-BR" dirty="0" err="1" smtClean="0"/>
              <a:t>Source</a:t>
            </a:r>
            <a:r>
              <a:rPr lang="pt-BR" dirty="0" smtClean="0"/>
              <a:t> (disponível no GitHub)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Completa reescrita do ASP .NET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Tudo é dependência (só é adicionado o que é utilizado)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Aplicação é modular (composta por pacotes </a:t>
            </a:r>
            <a:r>
              <a:rPr lang="pt-BR" dirty="0" err="1" smtClean="0"/>
              <a:t>Nuget</a:t>
            </a:r>
            <a:r>
              <a:rPr lang="pt-BR" dirty="0" smtClean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Não há suporte a Web </a:t>
            </a:r>
            <a:r>
              <a:rPr lang="pt-BR" dirty="0" err="1" smtClean="0"/>
              <a:t>Forms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265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pt-BR" dirty="0" smtClean="0"/>
              <a:t>ASP .NET Core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err="1" smtClean="0"/>
              <a:t>Multiplataforma</a:t>
            </a:r>
            <a:endParaRPr lang="pt-BR" dirty="0" smtClean="0"/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smtClean="0"/>
              <a:t>Open </a:t>
            </a:r>
            <a:r>
              <a:rPr lang="pt-BR" dirty="0" err="1" smtClean="0"/>
              <a:t>Source</a:t>
            </a:r>
            <a:endParaRPr lang="pt-BR" dirty="0" smtClean="0"/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err="1" smtClean="0"/>
              <a:t>Deploy</a:t>
            </a:r>
            <a:r>
              <a:rPr lang="pt-BR" dirty="0" smtClean="0"/>
              <a:t> em várias plataformas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smtClean="0"/>
              <a:t>Sem Suporte a Web </a:t>
            </a:r>
            <a:r>
              <a:rPr lang="pt-BR" dirty="0" err="1" smtClean="0"/>
              <a:t>Forms</a:t>
            </a:r>
            <a:endParaRPr lang="pt-BR" dirty="0" smtClean="0"/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smtClean="0"/>
              <a:t>Favorece Performance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/>
              <a:t>Utilizado em micro serviços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smtClean="0"/>
              <a:t>Em constante evolução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pt-BR" dirty="0" smtClean="0"/>
              <a:t>ASP .NET Framework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Windows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Código proprietário*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Deploy</a:t>
            </a:r>
            <a:r>
              <a:rPr lang="pt-BR" dirty="0" smtClean="0"/>
              <a:t> apenas no IIS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Web </a:t>
            </a:r>
            <a:r>
              <a:rPr lang="pt-BR" dirty="0" err="1" smtClean="0"/>
              <a:t>Forms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Performance é um problema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Utilizado em micro serviços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Estável</a:t>
            </a:r>
            <a:endParaRPr lang="pt-BR" dirty="0"/>
          </a:p>
        </p:txBody>
      </p:sp>
      <p:cxnSp>
        <p:nvCxnSpPr>
          <p:cNvPr id="9" name="Conector reto 8"/>
          <p:cNvCxnSpPr/>
          <p:nvPr/>
        </p:nvCxnSpPr>
        <p:spPr>
          <a:xfrm>
            <a:off x="5577017" y="113709"/>
            <a:ext cx="24713" cy="6608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7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O que havia de errado com o Web </a:t>
            </a:r>
            <a:r>
              <a:rPr lang="pt-BR" dirty="0" err="1" smtClean="0"/>
              <a:t>Forms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Peso do </a:t>
            </a:r>
            <a:r>
              <a:rPr lang="pt-BR" dirty="0" err="1" smtClean="0"/>
              <a:t>ViewState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Falso senso de separação de responsabilidades no formato </a:t>
            </a:r>
            <a:r>
              <a:rPr lang="pt-BR" dirty="0" err="1" smtClean="0"/>
              <a:t>view</a:t>
            </a:r>
            <a:r>
              <a:rPr lang="pt-BR" dirty="0" smtClean="0"/>
              <a:t> e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behind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Controle limitado do código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Baixa </a:t>
            </a:r>
            <a:r>
              <a:rPr lang="pt-BR" dirty="0" err="1" smtClean="0"/>
              <a:t>testabilidade</a:t>
            </a:r>
            <a:r>
              <a:rPr lang="pt-BR" dirty="0" smtClean="0"/>
              <a:t> num código fortemente acoplado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Padrão de Projeto MVC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465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O que é o MVC?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4000" dirty="0" err="1" smtClean="0"/>
              <a:t>M</a:t>
            </a:r>
            <a:r>
              <a:rPr lang="pt-BR" dirty="0" err="1" smtClean="0"/>
              <a:t>odels</a:t>
            </a:r>
            <a:r>
              <a:rPr lang="pt-BR" dirty="0"/>
              <a:t> </a:t>
            </a:r>
            <a:r>
              <a:rPr lang="pt-BR" dirty="0" smtClean="0"/>
              <a:t>(contém a informação com que os usuários trabalham, representa o domínio da aplicação)</a:t>
            </a:r>
            <a:endParaRPr lang="pt-BR" sz="3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4000" dirty="0" err="1" smtClean="0"/>
              <a:t>V</a:t>
            </a:r>
            <a:r>
              <a:rPr lang="pt-BR" dirty="0" err="1" smtClean="0"/>
              <a:t>iews</a:t>
            </a:r>
            <a:r>
              <a:rPr lang="pt-BR" dirty="0" smtClean="0"/>
              <a:t> (representação das informações, interface com o usuário)</a:t>
            </a:r>
            <a:endParaRPr lang="pt-BR" sz="3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4000" dirty="0" err="1" smtClean="0"/>
              <a:t>C</a:t>
            </a:r>
            <a:r>
              <a:rPr lang="pt-BR" dirty="0" err="1" smtClean="0"/>
              <a:t>ontrollers</a:t>
            </a:r>
            <a:r>
              <a:rPr lang="pt-BR" dirty="0" smtClean="0"/>
              <a:t> (processa as requisições, executa operações no modelo e as envia para uma </a:t>
            </a:r>
            <a:r>
              <a:rPr lang="pt-BR" dirty="0" err="1" smtClean="0"/>
              <a:t>view</a:t>
            </a:r>
            <a:r>
              <a:rPr lang="pt-BR" dirty="0" smtClean="0"/>
              <a:t>)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89418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prodest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-prodest" id="{7E4B4BAB-434C-4D4E-9514-CBAB92FAAB47}" vid="{13AB239B-9752-4507-BDDC-38829B45E8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Template-Apresentacao-Slides-Prodest</Template>
  <TotalTime>2439</TotalTime>
  <Words>814</Words>
  <Application>Microsoft Office PowerPoint</Application>
  <PresentationFormat>Widescreen</PresentationFormat>
  <Paragraphs>145</Paragraphs>
  <Slides>38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Corbel</vt:lpstr>
      <vt:lpstr>Times New Roman</vt:lpstr>
      <vt:lpstr>Wingdings</vt:lpstr>
      <vt:lpstr>template-prodest</vt:lpstr>
      <vt:lpstr>Workshop de ASP .NET Core MVC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de ASP .NET Core MVC</dc:title>
  <dc:creator>Breno Wruck Schneider</dc:creator>
  <cp:lastModifiedBy>Breno Wruck Schneider</cp:lastModifiedBy>
  <cp:revision>66</cp:revision>
  <dcterms:created xsi:type="dcterms:W3CDTF">2017-09-19T18:18:25Z</dcterms:created>
  <dcterms:modified xsi:type="dcterms:W3CDTF">2017-09-22T19:51:24Z</dcterms:modified>
</cp:coreProperties>
</file>