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300" r:id="rId30"/>
    <p:sldId id="287" r:id="rId31"/>
    <p:sldId id="298" r:id="rId32"/>
    <p:sldId id="299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1" r:id="rId43"/>
    <p:sldId id="302" r:id="rId44"/>
    <p:sldId id="304" r:id="rId45"/>
    <p:sldId id="303" r:id="rId46"/>
    <p:sldId id="305" r:id="rId47"/>
    <p:sldId id="297" r:id="rId48"/>
    <p:sldId id="307" r:id="rId49"/>
    <p:sldId id="306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26051" y="4241986"/>
            <a:ext cx="6534312" cy="565949"/>
          </a:xfrm>
        </p:spPr>
        <p:txBody>
          <a:bodyPr/>
          <a:lstStyle>
            <a:lvl1pPr>
              <a:defRPr lang="pt-BR" sz="3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832566" y="4932794"/>
            <a:ext cx="6527797" cy="923330"/>
          </a:xfrm>
        </p:spPr>
        <p:txBody>
          <a:bodyPr/>
          <a:lstStyle>
            <a:lvl1pPr marL="0" indent="0" algn="ctr">
              <a:buNone/>
              <a:defRPr lang="pt-BR" sz="2000" kern="12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Sub Título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1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068" y="4881893"/>
            <a:ext cx="7103861" cy="457106"/>
          </a:xfrm>
        </p:spPr>
        <p:txBody>
          <a:bodyPr/>
          <a:lstStyle>
            <a:lvl1pPr marL="0" indent="0" algn="ctr">
              <a:buNone/>
              <a:defRPr lang="pt-BR" sz="18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Contato(s) do(s) instrutor(es) – </a:t>
            </a:r>
            <a:r>
              <a:rPr lang="pt-B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Email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(s)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-1" y="5848758"/>
            <a:ext cx="12192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</a:t>
            </a:r>
            <a:r>
              <a:rPr lang="pt-BR" sz="14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Tecnologia da Informação e Comunicação do Espírito Santo</a:t>
            </a:r>
            <a:endParaRPr lang="pt-B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Governo </a:t>
            </a:r>
            <a:r>
              <a:rPr lang="pt-B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Estado do </a:t>
            </a:r>
            <a:r>
              <a:rPr lang="pt-B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Espírito Santo</a:t>
            </a:r>
          </a:p>
          <a:p>
            <a:pPr lvl="0" algn="ctr"/>
            <a:r>
              <a:rPr lang="pt-BR" sz="1200" b="1" dirty="0" smtClean="0">
                <a:solidFill>
                  <a:srgbClr val="126B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www.prodest.es.gov.br</a:t>
            </a:r>
            <a:endParaRPr lang="pt-BR" sz="1200" b="1" dirty="0">
              <a:solidFill>
                <a:srgbClr val="126B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96000"/>
            <a:ext cx="7200000" cy="3566245"/>
          </a:xfrm>
          <a:prstGeom prst="rect">
            <a:avLst/>
          </a:prstGeom>
        </p:spPr>
      </p:pic>
      <p:sp>
        <p:nvSpPr>
          <p:cNvPr id="18" name="Espaço Reservado para Texto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41723" y="4261225"/>
            <a:ext cx="6940550" cy="50620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 lang="pt-BR" dirty="0"/>
            </a:lvl5pPr>
          </a:lstStyle>
          <a:p>
            <a:pPr lvl="0"/>
            <a:r>
              <a:rPr lang="pt-BR" dirty="0" smtClean="0"/>
              <a:t>Nome(s) do(s) instrutor(es)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3" y="154899"/>
            <a:ext cx="11909425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endParaRPr lang="pt-BR" dirty="0" smtClean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134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ena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37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06364" y="154899"/>
            <a:ext cx="5347380" cy="7595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1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5347381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5707063" y="155575"/>
            <a:ext cx="6308725" cy="758825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 smtClean="0"/>
              <a:t>Título do </a:t>
            </a:r>
            <a:r>
              <a:rPr lang="pt-BR" dirty="0" err="1" smtClean="0"/>
              <a:t>Contéudo</a:t>
            </a:r>
            <a:r>
              <a:rPr lang="pt-BR" dirty="0" smtClean="0"/>
              <a:t> 2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707063" y="995363"/>
            <a:ext cx="6308725" cy="44910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3007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ód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318658" y="2081892"/>
            <a:ext cx="7345816" cy="22288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 smtClean="0"/>
              <a:t>Título do Módulo</a:t>
            </a:r>
          </a:p>
        </p:txBody>
      </p:sp>
    </p:spTree>
    <p:extLst>
      <p:ext uri="{BB962C8B-B14F-4D97-AF65-F5344CB8AC3E}">
        <p14:creationId xmlns:p14="http://schemas.microsoft.com/office/powerpoint/2010/main" val="17505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81" y="5554659"/>
            <a:ext cx="2234111" cy="1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654B-750A-47A0-AE34-444BB51CE4F3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9870-B19D-42F5-BE4E-DC4D87BA783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6721476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46410" r="8228" b="50000"/>
          <a:stretch/>
        </p:blipFill>
        <p:spPr>
          <a:xfrm>
            <a:off x="0" y="-15777"/>
            <a:ext cx="12192000" cy="1365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sx="99000" sy="99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9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io.souza@prodest.es.gov.br" TargetMode="External"/><Relationship Id="rId2" Type="http://schemas.openxmlformats.org/officeDocument/2006/relationships/hyperlink" Target="mailto:breno.Schneider@prodest.es.gov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Workshop de ASP .NET Core 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uma aplicação web utilizando o ASP .NET Core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epresentação da informação transferida do controlador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Domain </a:t>
            </a:r>
            <a:r>
              <a:rPr lang="pt-BR" dirty="0" err="1" smtClean="0"/>
              <a:t>Models</a:t>
            </a:r>
            <a:endParaRPr lang="pt-BR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na camada de negócio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Operações, regras de criação, lógica de manipulação dos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Modelos são a definição do universo da aplicação.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0" y="235862"/>
            <a:ext cx="11909425" cy="759502"/>
          </a:xfrm>
        </p:spPr>
        <p:txBody>
          <a:bodyPr/>
          <a:lstStyle/>
          <a:p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4"/>
            <a:ext cx="11909425" cy="10705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Comunicação entre os modelos e as </a:t>
            </a:r>
            <a:r>
              <a:rPr lang="pt-BR" dirty="0" err="1" smtClean="0"/>
              <a:t>views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Coordena o fluxo de dados da aplicação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Texto 1"/>
          <p:cNvSpPr txBox="1">
            <a:spLocks/>
          </p:cNvSpPr>
          <p:nvPr/>
        </p:nvSpPr>
        <p:spPr>
          <a:xfrm>
            <a:off x="207965" y="2065868"/>
            <a:ext cx="11909425" cy="75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06363" y="2935481"/>
            <a:ext cx="11909425" cy="148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Renderização</a:t>
            </a:r>
            <a:r>
              <a:rPr lang="pt-BR" dirty="0" smtClean="0"/>
              <a:t> da informação para o usuário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Vantagens do MVC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Baixo acoplamento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Facilidade de modificação (alta </a:t>
            </a:r>
            <a:r>
              <a:rPr lang="pt-BR" dirty="0" err="1" smtClean="0"/>
              <a:t>manutenibilidade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r>
              <a:rPr lang="pt-BR" dirty="0" smtClean="0"/>
              <a:t> para um determinado 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simultâneo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Reusabilidade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6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106363" y="995363"/>
            <a:ext cx="11909425" cy="489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Controllers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Ações necessárias para satisfazer à requisição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Lógicas para transformar o modelo de negócio nos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ViewModels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lógicas mais complexas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exibição da informação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para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Models</a:t>
            </a:r>
            <a:endParaRPr lang="pt-BR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Lógica para manipular os modelos de domínio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Prover uma API que expõe o modelo e as operações que podem ser realizadas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Como tudo funciona?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0" y="1768926"/>
            <a:ext cx="991961" cy="991961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343150" y="2253343"/>
            <a:ext cx="1845808" cy="163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482623" y="1768926"/>
            <a:ext cx="164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Requisição HTTP</a:t>
            </a:r>
            <a:endParaRPr lang="pt-BR" sz="1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637315" y="1768926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Controller</a:t>
            </a:r>
            <a:endParaRPr lang="pt-BR" sz="2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726943" y="1733545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Model</a:t>
            </a:r>
            <a:endParaRPr lang="pt-BR" sz="2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37314" y="3864412"/>
            <a:ext cx="1624693" cy="8599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View</a:t>
            </a:r>
            <a:endParaRPr lang="pt-BR" sz="2400" dirty="0"/>
          </a:p>
        </p:txBody>
      </p:sp>
      <p:sp>
        <p:nvSpPr>
          <p:cNvPr id="20" name="Cilindro 19"/>
          <p:cNvSpPr/>
          <p:nvPr/>
        </p:nvSpPr>
        <p:spPr>
          <a:xfrm>
            <a:off x="9690329" y="3548731"/>
            <a:ext cx="784450" cy="74566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6710365" y="2003112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10800000" flipV="1">
            <a:off x="6693697" y="2392276"/>
            <a:ext cx="1568221" cy="1108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0163858" y="2760887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10800000">
            <a:off x="9834565" y="2760886"/>
            <a:ext cx="0" cy="7130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5446486" y="2732775"/>
            <a:ext cx="3174" cy="10277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 flipV="1">
            <a:off x="2278775" y="2824843"/>
            <a:ext cx="2048863" cy="146955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2109049">
            <a:off x="2421610" y="3249829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Resposta </a:t>
            </a:r>
            <a:r>
              <a:rPr lang="pt-BR" sz="1600" dirty="0" err="1" smtClean="0"/>
              <a:t>Renderizada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891338" y="1500389"/>
            <a:ext cx="115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Solicitação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528674" y="3054740"/>
            <a:ext cx="1288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[</a:t>
            </a:r>
            <a:r>
              <a:rPr lang="pt-BR" sz="1600" dirty="0" err="1" smtClean="0"/>
              <a:t>ViewModel</a:t>
            </a:r>
            <a:r>
              <a:rPr lang="pt-BR" sz="1600" dirty="0" smtClean="0"/>
              <a:t>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41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Aplicação ASP .NET Core MVC</a:t>
            </a:r>
          </a:p>
        </p:txBody>
      </p:sp>
    </p:spTree>
    <p:extLst>
      <p:ext uri="{BB962C8B-B14F-4D97-AF65-F5344CB8AC3E}">
        <p14:creationId xmlns:p14="http://schemas.microsoft.com/office/powerpoint/2010/main" val="727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pelo Visual Studio 2017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94" y="914401"/>
            <a:ext cx="7079761" cy="49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Criação pelo Visual Studio 2017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0" y="914401"/>
            <a:ext cx="7184668" cy="46892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 aplicação Web ASP .NET Core 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7" y="1048483"/>
            <a:ext cx="3741561" cy="28201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01067" y="1048483"/>
            <a:ext cx="7196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Home: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padrão criadas pelo </a:t>
            </a:r>
            <a:r>
              <a:rPr lang="pt-BR" sz="2400" dirty="0" err="1" smtClean="0"/>
              <a:t>template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Shared</a:t>
            </a:r>
            <a:r>
              <a:rPr lang="pt-BR" sz="2400" dirty="0" smtClean="0"/>
              <a:t>: </a:t>
            </a:r>
            <a:r>
              <a:rPr lang="pt-BR" sz="2400" dirty="0" err="1" smtClean="0"/>
              <a:t>views</a:t>
            </a:r>
            <a:r>
              <a:rPr lang="pt-BR" sz="2400" dirty="0" smtClean="0"/>
              <a:t> que são compartilhadas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Layout.cshtml</a:t>
            </a:r>
            <a:r>
              <a:rPr lang="pt-BR" sz="2400" dirty="0" smtClean="0"/>
              <a:t> : </a:t>
            </a:r>
            <a:r>
              <a:rPr lang="pt-BR" sz="2400" dirty="0" err="1" smtClean="0"/>
              <a:t>view</a:t>
            </a:r>
            <a:r>
              <a:rPr lang="pt-BR" sz="2400" dirty="0" smtClean="0"/>
              <a:t> padrão que é utilizada como página pai (</a:t>
            </a:r>
            <a:r>
              <a:rPr lang="pt-BR" sz="2400" dirty="0" err="1" smtClean="0"/>
              <a:t>master</a:t>
            </a:r>
            <a:r>
              <a:rPr lang="pt-BR" sz="2400" dirty="0" smtClean="0"/>
              <a:t> </a:t>
            </a:r>
            <a:r>
              <a:rPr lang="pt-BR" sz="2400" dirty="0" err="1" smtClean="0"/>
              <a:t>page</a:t>
            </a:r>
            <a:r>
              <a:rPr lang="pt-BR" sz="2400" dirty="0" smtClean="0"/>
              <a:t> no conceito antigo) por todas as demais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ViewImports</a:t>
            </a:r>
            <a:r>
              <a:rPr lang="pt-BR" sz="2400" dirty="0" smtClean="0"/>
              <a:t> : contém os </a:t>
            </a:r>
            <a:r>
              <a:rPr lang="pt-BR" sz="2400" dirty="0" err="1" smtClean="0"/>
              <a:t>namespaces</a:t>
            </a:r>
            <a:r>
              <a:rPr lang="pt-BR" sz="2400" dirty="0" smtClean="0"/>
              <a:t> que serão utilizados nas </a:t>
            </a:r>
            <a:r>
              <a:rPr lang="pt-BR" sz="2400" dirty="0" err="1" smtClean="0"/>
              <a:t>views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_</a:t>
            </a:r>
            <a:r>
              <a:rPr lang="pt-BR" sz="2400" dirty="0" err="1" smtClean="0"/>
              <a:t>ViewStart</a:t>
            </a:r>
            <a:r>
              <a:rPr lang="pt-BR" sz="2400" dirty="0" smtClean="0"/>
              <a:t>: configurações padrão para todas as demais </a:t>
            </a:r>
            <a:r>
              <a:rPr lang="pt-BR" sz="2400" dirty="0" err="1" smtClean="0"/>
              <a:t>views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02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8" y="914401"/>
            <a:ext cx="7696200" cy="56483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33" y="914401"/>
            <a:ext cx="2724150" cy="474345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559379" y="1885950"/>
            <a:ext cx="293914" cy="253093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926771" y="2139043"/>
            <a:ext cx="6588579" cy="955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228850" y="2767693"/>
            <a:ext cx="6637564" cy="849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2228850" y="3286126"/>
            <a:ext cx="6637564" cy="665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2228850" y="3451453"/>
            <a:ext cx="6637564" cy="17100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128157" y="4306488"/>
            <a:ext cx="6738257" cy="1614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16370" y="4881893"/>
            <a:ext cx="7842737" cy="457106"/>
          </a:xfrm>
        </p:spPr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breno.schneider@prodest.es.gov.br</a:t>
            </a:r>
            <a:r>
              <a:rPr lang="pt-BR" dirty="0" smtClean="0"/>
              <a:t> | </a:t>
            </a:r>
            <a:r>
              <a:rPr lang="pt-BR" dirty="0" smtClean="0">
                <a:hlinkClick r:id="rId3"/>
              </a:rPr>
              <a:t>caio.rocha@prodest.es.gov.br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97707" y="4375686"/>
            <a:ext cx="7442032" cy="506207"/>
          </a:xfrm>
        </p:spPr>
        <p:txBody>
          <a:bodyPr>
            <a:normAutofit/>
          </a:bodyPr>
          <a:lstStyle/>
          <a:p>
            <a:r>
              <a:rPr lang="pt-BR" dirty="0" smtClean="0"/>
              <a:t>Breno Wruck Schneider | Caio Miled Rocha Souza</a:t>
            </a:r>
          </a:p>
        </p:txBody>
      </p:sp>
    </p:spTree>
    <p:extLst>
      <p:ext uri="{BB962C8B-B14F-4D97-AF65-F5344CB8AC3E}">
        <p14:creationId xmlns:p14="http://schemas.microsoft.com/office/powerpoint/2010/main" val="23287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7" y="833231"/>
            <a:ext cx="6014172" cy="56888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1" y="991855"/>
            <a:ext cx="1524487" cy="11857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92941" y="2640563"/>
            <a:ext cx="44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Diretório padrão para arquivos estáticos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2080727" y="1147666"/>
            <a:ext cx="5122506" cy="4030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aplicação Web ASP .NET Core MVC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36" y="1843670"/>
            <a:ext cx="4777478" cy="35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668452" y="2081892"/>
            <a:ext cx="5996022" cy="2228849"/>
          </a:xfrm>
        </p:spPr>
        <p:txBody>
          <a:bodyPr/>
          <a:lstStyle/>
          <a:p>
            <a:r>
              <a:rPr lang="pt-BR" dirty="0"/>
              <a:t>Desenvolvendo uma aplicação Web ASP .NET Core </a:t>
            </a:r>
            <a:r>
              <a:rPr lang="pt-BR" dirty="0" smtClean="0"/>
              <a:t>MVC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2" y="531809"/>
            <a:ext cx="3259849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Escopo da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Nome da aplicação: </a:t>
            </a:r>
            <a:r>
              <a:rPr lang="pt-BR" dirty="0" err="1" smtClean="0"/>
              <a:t>ConfirmacaoPresenca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Funcionalidades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inicial com detalhes da festa e botão para o formulário de confirmação de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Barra de navegação superior com links para a pagina inicial, formulário de confirmação de presença, lista de confirmações e sobre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Formulário com nome, telefone, </a:t>
            </a:r>
            <a:r>
              <a:rPr lang="pt-BR" sz="2000" dirty="0" err="1" smtClean="0"/>
              <a:t>email</a:t>
            </a:r>
            <a:r>
              <a:rPr lang="pt-BR" sz="2000" dirty="0" smtClean="0"/>
              <a:t> e uma confirmação de presença</a:t>
            </a:r>
            <a:r>
              <a:rPr lang="pt-BR" sz="2000" dirty="0"/>
              <a:t> </a:t>
            </a:r>
            <a:r>
              <a:rPr lang="pt-BR" sz="2000" dirty="0" smtClean="0"/>
              <a:t>(validar campos conforme regras específicas)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informando a lista de pessoas que confirmaram presença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Página de agradecimento após confirmação da presença com um botão para a página da lista </a:t>
            </a:r>
            <a:r>
              <a:rPr lang="pt-BR" sz="2000" smtClean="0"/>
              <a:t>de confirmados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513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Tecnologias e conceitos a serem utilizados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HTML, CSS,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Bootstrap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JQuery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Razor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AutoMapper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Injeção de dependências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Criando 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3" y="1109663"/>
            <a:ext cx="7038295" cy="4377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326" y="1109663"/>
            <a:ext cx="2657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Esqueleto da aplicação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1058637"/>
            <a:ext cx="3061607" cy="41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Responsável por incorporar informações em documentos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Usado para gerar conteúdo dinamicamente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Contém boa parte das expressões da linguagem C# (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foreach</a:t>
            </a:r>
            <a:r>
              <a:rPr lang="pt-BR" dirty="0" smtClean="0"/>
              <a:t>, switch, etc..)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Deve ser usado pensando na separação de responsabilidades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Início do bloco de código é sinalizado com </a:t>
            </a:r>
            <a:r>
              <a:rPr lang="pt-BR" dirty="0" smtClean="0"/>
              <a:t>@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84" y="1985434"/>
            <a:ext cx="7294182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ViewBag</a:t>
            </a:r>
            <a:r>
              <a:rPr lang="pt-BR" dirty="0" smtClean="0"/>
              <a:t> e </a:t>
            </a:r>
            <a:r>
              <a:rPr lang="pt-BR" dirty="0" err="1" smtClean="0"/>
              <a:t>ViewData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Transfere informações do </a:t>
            </a:r>
            <a:r>
              <a:rPr lang="pt-BR" dirty="0" err="1" smtClean="0"/>
              <a:t>Controller</a:t>
            </a:r>
            <a:r>
              <a:rPr lang="pt-BR" dirty="0" smtClean="0"/>
              <a:t> para a </a:t>
            </a:r>
            <a:r>
              <a:rPr lang="pt-BR" dirty="0" err="1" smtClean="0"/>
              <a:t>View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ViewBag</a:t>
            </a:r>
            <a:r>
              <a:rPr lang="pt-BR" dirty="0" smtClean="0"/>
              <a:t> é um objeto dinâmico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ViewData</a:t>
            </a:r>
            <a:r>
              <a:rPr lang="pt-BR" dirty="0" smtClean="0"/>
              <a:t> é um dicionário (</a:t>
            </a:r>
            <a:r>
              <a:rPr lang="pt-BR" dirty="0" err="1" smtClean="0"/>
              <a:t>key</a:t>
            </a:r>
            <a:r>
              <a:rPr lang="pt-BR" dirty="0" smtClean="0"/>
              <a:t>,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pair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Para objetos complexos, é necessário utilizar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casting</a:t>
            </a:r>
            <a:r>
              <a:rPr lang="pt-BR" dirty="0" smtClean="0"/>
              <a:t> com </a:t>
            </a:r>
            <a:r>
              <a:rPr lang="pt-BR" dirty="0" err="1" smtClean="0"/>
              <a:t>ViewData</a:t>
            </a:r>
            <a:r>
              <a:rPr lang="pt-BR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de </a:t>
            </a:r>
            <a:r>
              <a:rPr lang="pt-BR" dirty="0" err="1" smtClean="0"/>
              <a:t>ViewData</a:t>
            </a:r>
            <a:r>
              <a:rPr lang="pt-BR" dirty="0" smtClean="0"/>
              <a:t> é superior.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Sintaxe: 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08" y="3307215"/>
            <a:ext cx="4066532" cy="6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4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ASP .NET Core e o ASP. NET Core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Comparativo com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 que é o padrão de projeto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Como o ASP .NET Core implementa o MVC?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Implementação de uma aplicação web seguindo boas práticas e abordando temas como:</a:t>
            </a:r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Razor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Bower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Core, SQL Server, Injeção de dependências,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8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do formulário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1" y="1020836"/>
            <a:ext cx="6489192" cy="398387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99" y="1020836"/>
            <a:ext cx="3363687" cy="2013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99" y="1328619"/>
            <a:ext cx="3363687" cy="5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ModelState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Propriedade da classe </a:t>
            </a:r>
            <a:r>
              <a:rPr lang="pt-BR" dirty="0" err="1" smtClean="0"/>
              <a:t>Controller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Controla o estado do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juntamente </a:t>
            </a:r>
            <a:r>
              <a:rPr lang="pt-BR" dirty="0" err="1" smtClean="0"/>
              <a:t>DataAnnotations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Pode ser utilizado para validações específicas de negócio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59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Validação no </a:t>
            </a:r>
            <a:r>
              <a:rPr lang="pt-BR" dirty="0" err="1" smtClean="0"/>
              <a:t>Controller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019" y="2299606"/>
            <a:ext cx="4888676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9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Gerenciador de pacotes </a:t>
            </a:r>
            <a:r>
              <a:rPr lang="pt-BR" dirty="0" err="1" smtClean="0"/>
              <a:t>Bower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92" y="914401"/>
            <a:ext cx="7314142" cy="50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/>
              <a:t>b</a:t>
            </a:r>
            <a:r>
              <a:rPr lang="pt-BR" dirty="0" err="1" smtClean="0"/>
              <a:t>ower.json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31" y="1017038"/>
            <a:ext cx="4409772" cy="148356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16" y="1017038"/>
            <a:ext cx="4824183" cy="148356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31" y="2808126"/>
            <a:ext cx="4409772" cy="1400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016" y="2826593"/>
            <a:ext cx="2136136" cy="1250691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8336107" y="3433471"/>
            <a:ext cx="975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025" y="2808126"/>
            <a:ext cx="1876328" cy="18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web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de CSS e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Biblioteca para desenvolvimento de aplicações web responsivas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hlinkClick r:id="rId2"/>
              </a:rPr>
              <a:t>http://getbootstrap.com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Atualmente está na versão 3, mas a versão 4 está em fase beta.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Grid System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1750752"/>
            <a:ext cx="6819900" cy="30765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1750752"/>
            <a:ext cx="6791325" cy="3076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74" y="1750752"/>
            <a:ext cx="6829425" cy="3086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074" y="1750752"/>
            <a:ext cx="7981950" cy="30861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786" y="1755415"/>
            <a:ext cx="8010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Grid Classes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xs</a:t>
            </a:r>
            <a:r>
              <a:rPr lang="pt-BR" dirty="0" smtClean="0"/>
              <a:t> </a:t>
            </a:r>
            <a:r>
              <a:rPr lang="pt-BR" dirty="0"/>
              <a:t>:</a:t>
            </a:r>
            <a:r>
              <a:rPr lang="pt-BR" dirty="0" smtClean="0"/>
              <a:t> &lt; 768px (smartphones)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sm</a:t>
            </a:r>
            <a:r>
              <a:rPr lang="pt-BR" dirty="0" smtClean="0"/>
              <a:t> : &gt;= 768px (</a:t>
            </a:r>
            <a:r>
              <a:rPr lang="pt-BR" dirty="0" err="1" smtClean="0"/>
              <a:t>tablets</a:t>
            </a:r>
            <a:r>
              <a:rPr lang="pt-B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m</a:t>
            </a:r>
            <a:r>
              <a:rPr lang="pt-BR" dirty="0" err="1" smtClean="0"/>
              <a:t>d</a:t>
            </a:r>
            <a:r>
              <a:rPr lang="pt-BR" dirty="0" smtClean="0"/>
              <a:t> : &gt;= 992px (monitores)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lg</a:t>
            </a:r>
            <a:r>
              <a:rPr lang="pt-BR" dirty="0" smtClean="0"/>
              <a:t> : &gt;= 1200px (monitores com resoluções maiores)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0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_Layout Page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86" y="914401"/>
            <a:ext cx="7243378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6" y="1511462"/>
            <a:ext cx="8223917" cy="19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ASP .NET Core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4" t="28633" r="34904" b="29608"/>
          <a:stretch/>
        </p:blipFill>
        <p:spPr>
          <a:xfrm>
            <a:off x="712443" y="776649"/>
            <a:ext cx="2022902" cy="200172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7" t="11243" r="10022" b="12273"/>
          <a:stretch/>
        </p:blipFill>
        <p:spPr>
          <a:xfrm>
            <a:off x="2318658" y="2093615"/>
            <a:ext cx="953699" cy="92447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10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Formulário de confirmação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29" y="914401"/>
            <a:ext cx="7305092" cy="54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Página de agradecimento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794101"/>
            <a:ext cx="6512358" cy="27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Tecnologia para acesso a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ORM (</a:t>
            </a:r>
            <a:r>
              <a:rPr lang="pt-BR" dirty="0" err="1" smtClean="0"/>
              <a:t>Object-relational</a:t>
            </a:r>
            <a:r>
              <a:rPr lang="pt-BR" dirty="0" smtClean="0"/>
              <a:t> </a:t>
            </a:r>
            <a:r>
              <a:rPr lang="pt-BR" dirty="0" err="1" smtClean="0"/>
              <a:t>mapper</a:t>
            </a:r>
            <a:r>
              <a:rPr lang="pt-BR" dirty="0" smtClean="0"/>
              <a:t>) para utilizar bancos de dados juntamente com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SQL Server, </a:t>
            </a:r>
            <a:r>
              <a:rPr lang="pt-BR" dirty="0" err="1" smtClean="0"/>
              <a:t>SQLite</a:t>
            </a:r>
            <a:r>
              <a:rPr lang="pt-BR" dirty="0" smtClean="0"/>
              <a:t>, MySQL (com ASP .NET Core 1.0)</a:t>
            </a:r>
            <a:endParaRPr lang="pt-BR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741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Criação da tabela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0" y="1310367"/>
            <a:ext cx="3087371" cy="27064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01" y="1310367"/>
            <a:ext cx="4957763" cy="28315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1" y="4322989"/>
            <a:ext cx="4010474" cy="13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5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Modelo de negócio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32" y="1662112"/>
            <a:ext cx="4803006" cy="26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2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DbContext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94" y="1777773"/>
            <a:ext cx="9267762" cy="25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0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Repositório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" y="1080409"/>
            <a:ext cx="5048250" cy="1905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168" y="1080409"/>
            <a:ext cx="55435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1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Serviço de confirmação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9" y="1388608"/>
            <a:ext cx="4235904" cy="12088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90" y="1388607"/>
            <a:ext cx="5557839" cy="40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50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Utilização do </a:t>
            </a:r>
            <a:r>
              <a:rPr lang="pt-BR" dirty="0" err="1" smtClean="0"/>
              <a:t>service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53886"/>
            <a:ext cx="5166074" cy="17689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241" y="1153886"/>
            <a:ext cx="560974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30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Injeção de dependências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56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ASP. NET Core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 </a:t>
            </a:r>
            <a:r>
              <a:rPr lang="pt-BR" dirty="0" err="1" smtClean="0"/>
              <a:t>multiplataforma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 (disponível no GitHub)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Completa reescrita do ASP .NET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Tudo é dependência (só é adicionado o que é utilizado)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Aplicação é modular (composta por pacotes </a:t>
            </a:r>
            <a:r>
              <a:rPr lang="pt-BR" dirty="0" err="1" smtClean="0"/>
              <a:t>Nuget</a:t>
            </a:r>
            <a:r>
              <a:rPr lang="pt-BR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Não há suporte a Web </a:t>
            </a:r>
            <a:r>
              <a:rPr lang="pt-BR" dirty="0" err="1" smtClean="0"/>
              <a:t>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6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pt-BR" dirty="0" smtClean="0"/>
              <a:t>ASP .NET Core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em várias plataformas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Sem Suporte a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Favorece Performance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/>
              <a:t>Utilizado em micro serviços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pt-BR" dirty="0" smtClean="0"/>
              <a:t>Em constante evolução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pt-BR" dirty="0" smtClean="0"/>
              <a:t>ASP .NET Framework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Código proprietário*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Deploy</a:t>
            </a:r>
            <a:r>
              <a:rPr lang="pt-BR" dirty="0" smtClean="0"/>
              <a:t> apenas no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Performance é um 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Utilizado em micro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Estável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577017" y="113709"/>
            <a:ext cx="24713" cy="660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havia de errado com o Web </a:t>
            </a:r>
            <a:r>
              <a:rPr lang="pt-BR" dirty="0" err="1" smtClean="0"/>
              <a:t>Forms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Peso do </a:t>
            </a:r>
            <a:r>
              <a:rPr lang="pt-BR" dirty="0" err="1" smtClean="0"/>
              <a:t>ViewState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Falso senso de separação de responsabilidades no formato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behind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Controle limitado do código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Baixa </a:t>
            </a:r>
            <a:r>
              <a:rPr lang="pt-BR" dirty="0" err="1" smtClean="0"/>
              <a:t>testabilidade</a:t>
            </a:r>
            <a:r>
              <a:rPr lang="pt-BR" dirty="0" smtClean="0"/>
              <a:t> num código fortemente acoplado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Padrão de Projeto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6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O que é o MVC?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M</a:t>
            </a:r>
            <a:r>
              <a:rPr lang="pt-BR" dirty="0" err="1" smtClean="0"/>
              <a:t>odels</a:t>
            </a:r>
            <a:r>
              <a:rPr lang="pt-BR" dirty="0"/>
              <a:t> </a:t>
            </a:r>
            <a:r>
              <a:rPr lang="pt-BR" dirty="0" smtClean="0"/>
              <a:t>(contém a informação com que os usuários trabalham, representa o domínio da aplicação)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V</a:t>
            </a:r>
            <a:r>
              <a:rPr lang="pt-BR" dirty="0" err="1" smtClean="0"/>
              <a:t>iews</a:t>
            </a:r>
            <a:r>
              <a:rPr lang="pt-BR" dirty="0" smtClean="0"/>
              <a:t> (representação das informações, interface com o usuário)</a:t>
            </a:r>
            <a:endParaRPr lang="pt-BR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err="1" smtClean="0"/>
              <a:t>C</a:t>
            </a:r>
            <a:r>
              <a:rPr lang="pt-BR" dirty="0" err="1" smtClean="0"/>
              <a:t>ontrollers</a:t>
            </a:r>
            <a:r>
              <a:rPr lang="pt-BR" dirty="0" smtClean="0"/>
              <a:t> (processa as requisições, executa operações no modelo e as envia para uma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941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rodest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rodest" id="{7E4B4BAB-434C-4D4E-9514-CBAB92FAAB47}" vid="{13AB239B-9752-4507-BDDC-38829B45E8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Template-Apresentacao-Slides-Prodest</Template>
  <TotalTime>2714</TotalTime>
  <Words>954</Words>
  <Application>Microsoft Office PowerPoint</Application>
  <PresentationFormat>Widescreen</PresentationFormat>
  <Paragraphs>169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Corbel</vt:lpstr>
      <vt:lpstr>Times New Roman</vt:lpstr>
      <vt:lpstr>Wingdings</vt:lpstr>
      <vt:lpstr>template-prodest</vt:lpstr>
      <vt:lpstr>Workshop de ASP .NET Core 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ASP .NET Core MVC</dc:title>
  <dc:creator>Breno Wruck Schneider</dc:creator>
  <cp:lastModifiedBy>Breno Wruck Schneider</cp:lastModifiedBy>
  <cp:revision>87</cp:revision>
  <dcterms:created xsi:type="dcterms:W3CDTF">2017-09-19T18:18:25Z</dcterms:created>
  <dcterms:modified xsi:type="dcterms:W3CDTF">2017-09-26T16:05:14Z</dcterms:modified>
</cp:coreProperties>
</file>