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00" r:id="rId30"/>
    <p:sldId id="287" r:id="rId31"/>
    <p:sldId id="298" r:id="rId32"/>
    <p:sldId id="299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1" r:id="rId43"/>
    <p:sldId id="302" r:id="rId44"/>
    <p:sldId id="304" r:id="rId45"/>
    <p:sldId id="303" r:id="rId46"/>
    <p:sldId id="305" r:id="rId47"/>
    <p:sldId id="297" r:id="rId48"/>
    <p:sldId id="307" r:id="rId49"/>
    <p:sldId id="306" r:id="rId50"/>
    <p:sldId id="310" r:id="rId51"/>
    <p:sldId id="311" r:id="rId52"/>
    <p:sldId id="312" r:id="rId53"/>
    <p:sldId id="308" r:id="rId54"/>
    <p:sldId id="309" r:id="rId55"/>
    <p:sldId id="313" r:id="rId56"/>
    <p:sldId id="315" r:id="rId57"/>
    <p:sldId id="316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caio.rocha@prodest.es.gov.br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97707" y="4375686"/>
            <a:ext cx="7442032" cy="506207"/>
          </a:xfrm>
        </p:spPr>
        <p:txBody>
          <a:bodyPr>
            <a:normAutofit/>
          </a:bodyPr>
          <a:lstStyle/>
          <a:p>
            <a:r>
              <a:rPr lang="pt-BR" dirty="0" smtClean="0"/>
              <a:t>Breno Wruck Schneider | Caio Miled Rocha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detalhes da festa e botão para o formulário de confirmação de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 com um botão para a página da lista </a:t>
            </a:r>
            <a:r>
              <a:rPr lang="pt-BR" sz="2000" smtClean="0"/>
              <a:t>de confirmados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e conceitos a serem utilizados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AutoMapper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Injeção de dependências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3" y="1109663"/>
            <a:ext cx="7038295" cy="4377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26" y="110966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Esqueleto da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058637"/>
            <a:ext cx="3061607" cy="41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Responsável por incorporar informações em documentos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Usado para gerar conteúdo dinamicamente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Contém boa parte das expressões da linguagem C#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foreach</a:t>
            </a:r>
            <a:r>
              <a:rPr lang="pt-BR" dirty="0" smtClean="0"/>
              <a:t>, switch,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Deve ser usado pensando na 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Início do bloco de código é sinalizado com </a:t>
            </a:r>
            <a:r>
              <a:rPr lang="pt-BR" dirty="0" smtClean="0"/>
              <a:t>@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84" y="1985434"/>
            <a:ext cx="729418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ViewBag</a:t>
            </a:r>
            <a:r>
              <a:rPr lang="pt-BR" dirty="0" smtClean="0"/>
              <a:t> e </a:t>
            </a:r>
            <a:r>
              <a:rPr lang="pt-BR" dirty="0" err="1" smtClean="0"/>
              <a:t>ViewData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Transfere informações do </a:t>
            </a:r>
            <a:r>
              <a:rPr lang="pt-BR" dirty="0" err="1" smtClean="0"/>
              <a:t>Controller</a:t>
            </a:r>
            <a:r>
              <a:rPr lang="pt-BR" dirty="0" smtClean="0"/>
              <a:t> para a </a:t>
            </a:r>
            <a:r>
              <a:rPr lang="pt-BR" dirty="0" err="1" smtClean="0"/>
              <a:t>View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ViewBag</a:t>
            </a:r>
            <a:r>
              <a:rPr lang="pt-BR" dirty="0" smtClean="0"/>
              <a:t> é um objeto dinâmico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ViewData</a:t>
            </a:r>
            <a:r>
              <a:rPr lang="pt-BR" dirty="0" smtClean="0"/>
              <a:t> é um dicionário (</a:t>
            </a:r>
            <a:r>
              <a:rPr lang="pt-BR" dirty="0" err="1" smtClean="0"/>
              <a:t>key</a:t>
            </a:r>
            <a:r>
              <a:rPr lang="pt-BR" dirty="0" smtClean="0"/>
              <a:t>,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pair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Para objetos complexos, é necessário utilizar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casting</a:t>
            </a:r>
            <a:r>
              <a:rPr lang="pt-BR" dirty="0" smtClean="0"/>
              <a:t> com </a:t>
            </a:r>
            <a:r>
              <a:rPr lang="pt-BR" dirty="0" err="1" smtClean="0"/>
              <a:t>ViewData</a:t>
            </a:r>
            <a:r>
              <a:rPr lang="pt-BR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de </a:t>
            </a:r>
            <a:r>
              <a:rPr lang="pt-BR" dirty="0" err="1" smtClean="0"/>
              <a:t>ViewData</a:t>
            </a:r>
            <a:r>
              <a:rPr lang="pt-BR" dirty="0" smtClean="0"/>
              <a:t> é superior.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Sintaxe: 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08" y="3307215"/>
            <a:ext cx="4066532" cy="6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Bower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Core, SQL Server, Injeção de dependências,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do formulário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1" y="1020836"/>
            <a:ext cx="6489192" cy="39838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1020836"/>
            <a:ext cx="3363687" cy="2013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99" y="1328619"/>
            <a:ext cx="3363687" cy="5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ModelState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Propriedade da classe </a:t>
            </a:r>
            <a:r>
              <a:rPr lang="pt-BR" dirty="0" err="1" smtClean="0"/>
              <a:t>Controller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Controla o estado do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juntamente </a:t>
            </a:r>
            <a:r>
              <a:rPr lang="pt-BR" dirty="0" err="1" smtClean="0"/>
              <a:t>DataAnnotations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Pode ser utilizado para validações específicas de negócio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59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no </a:t>
            </a:r>
            <a:r>
              <a:rPr lang="pt-BR" dirty="0" err="1" smtClean="0"/>
              <a:t>Controller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19" y="2299606"/>
            <a:ext cx="4888676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Gerenciador de pacotes </a:t>
            </a:r>
            <a:r>
              <a:rPr lang="pt-BR" dirty="0" err="1" smtClean="0"/>
              <a:t>Bower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92" y="914401"/>
            <a:ext cx="7314142" cy="5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b</a:t>
            </a:r>
            <a:r>
              <a:rPr lang="pt-BR" dirty="0" err="1" smtClean="0"/>
              <a:t>ower.json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1" y="1017038"/>
            <a:ext cx="4409772" cy="14835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16" y="1017038"/>
            <a:ext cx="4824183" cy="148356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31" y="2808126"/>
            <a:ext cx="4409772" cy="1400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016" y="2826593"/>
            <a:ext cx="2136136" cy="1250691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8336107" y="3433471"/>
            <a:ext cx="975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025" y="2808126"/>
            <a:ext cx="1876328" cy="18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web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de CSS 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para desenvolvimento de aplicações web responsivas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http://getbootstrap.com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Atualmente está na versão 3, mas a versão 4 está em fase beta.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 System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1750752"/>
            <a:ext cx="6819900" cy="3076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1750752"/>
            <a:ext cx="6791325" cy="3076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74" y="1750752"/>
            <a:ext cx="6829425" cy="3086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74" y="1750752"/>
            <a:ext cx="7981950" cy="30861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786" y="1755415"/>
            <a:ext cx="8010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Grid Classes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xs</a:t>
            </a:r>
            <a:r>
              <a:rPr lang="pt-BR" dirty="0" smtClean="0"/>
              <a:t> </a:t>
            </a:r>
            <a:r>
              <a:rPr lang="pt-BR" dirty="0"/>
              <a:t>:</a:t>
            </a:r>
            <a:r>
              <a:rPr lang="pt-BR" dirty="0" smtClean="0"/>
              <a:t> &lt; 768px (smartphones)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sm</a:t>
            </a:r>
            <a:r>
              <a:rPr lang="pt-BR" dirty="0" smtClean="0"/>
              <a:t> : &gt;= 768px (</a:t>
            </a:r>
            <a:r>
              <a:rPr lang="pt-BR" dirty="0" err="1" smtClean="0"/>
              <a:t>tablets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: &gt;= 992px (monitores)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lg</a:t>
            </a:r>
            <a:r>
              <a:rPr lang="pt-BR" dirty="0" smtClean="0"/>
              <a:t> : &gt;= 1200px (monitores com resoluções maiores)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_Layout Page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6" y="914401"/>
            <a:ext cx="7243378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1511462"/>
            <a:ext cx="8223917" cy="19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Formulário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29" y="914401"/>
            <a:ext cx="7305092" cy="54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de agradecimento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794101"/>
            <a:ext cx="6512358" cy="27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Tecnologia para acesso a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ORM (</a:t>
            </a:r>
            <a:r>
              <a:rPr lang="pt-BR" dirty="0" err="1" smtClean="0"/>
              <a:t>Object-relational</a:t>
            </a:r>
            <a:r>
              <a:rPr lang="pt-BR" dirty="0" smtClean="0"/>
              <a:t> </a:t>
            </a:r>
            <a:r>
              <a:rPr lang="pt-BR" dirty="0" err="1" smtClean="0"/>
              <a:t>mapper</a:t>
            </a:r>
            <a:r>
              <a:rPr lang="pt-BR" dirty="0" smtClean="0"/>
              <a:t>) para utilizar bancos de dados juntamente com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Server, </a:t>
            </a:r>
            <a:r>
              <a:rPr lang="pt-BR" dirty="0" err="1" smtClean="0"/>
              <a:t>SQLite</a:t>
            </a:r>
            <a:r>
              <a:rPr lang="pt-BR" dirty="0" smtClean="0"/>
              <a:t>, MySQL (com ASP .NET Core 1.0)</a:t>
            </a:r>
            <a:endParaRPr lang="pt-BR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741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da tabela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0" y="1310367"/>
            <a:ext cx="3087371" cy="27064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01" y="1310367"/>
            <a:ext cx="4957763" cy="28315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1" y="4322989"/>
            <a:ext cx="4010474" cy="13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5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Modelo de negócio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32" y="1662112"/>
            <a:ext cx="4803006" cy="26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2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DbContext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94" y="1777773"/>
            <a:ext cx="9267762" cy="25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0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Repositório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1080409"/>
            <a:ext cx="504825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68" y="1080409"/>
            <a:ext cx="55435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1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Serviço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" y="1388608"/>
            <a:ext cx="4235904" cy="12088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90" y="1388607"/>
            <a:ext cx="5557839" cy="40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Utilização do </a:t>
            </a:r>
            <a:r>
              <a:rPr lang="pt-BR" dirty="0" err="1" smtClean="0"/>
              <a:t>service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53886"/>
            <a:ext cx="5166074" cy="17689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41" y="1153886"/>
            <a:ext cx="560974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Injeção de dependências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004458" y="1608364"/>
            <a:ext cx="1880508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75665" y="1608364"/>
            <a:ext cx="1913164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Outra Classe</a:t>
            </a:r>
            <a:endParaRPr lang="pt-BR" dirty="0"/>
          </a:p>
        </p:txBody>
      </p:sp>
      <p:cxnSp>
        <p:nvCxnSpPr>
          <p:cNvPr id="7" name="Conector de seta reta 6"/>
          <p:cNvCxnSpPr>
            <a:stCxn id="4" idx="3"/>
            <a:endCxn id="5" idx="1"/>
          </p:cNvCxnSpPr>
          <p:nvPr/>
        </p:nvCxnSpPr>
        <p:spPr>
          <a:xfrm>
            <a:off x="4884966" y="2098222"/>
            <a:ext cx="179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419727" y="1665514"/>
            <a:ext cx="767443" cy="3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Utiliza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5780315" y="2294165"/>
            <a:ext cx="0" cy="563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070020" y="2860611"/>
            <a:ext cx="14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Dependência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004458" y="3899807"/>
            <a:ext cx="1880508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675665" y="3899807"/>
            <a:ext cx="1913164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Context</a:t>
            </a:r>
            <a:endParaRPr lang="pt-BR" dirty="0"/>
          </a:p>
        </p:txBody>
      </p:sp>
      <p:cxnSp>
        <p:nvCxnSpPr>
          <p:cNvPr id="18" name="Conector de seta reta 17"/>
          <p:cNvCxnSpPr>
            <a:stCxn id="16" idx="3"/>
            <a:endCxn id="17" idx="1"/>
          </p:cNvCxnSpPr>
          <p:nvPr/>
        </p:nvCxnSpPr>
        <p:spPr>
          <a:xfrm>
            <a:off x="4884966" y="4389665"/>
            <a:ext cx="179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419727" y="3956957"/>
            <a:ext cx="767443" cy="3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7624083" y="5055053"/>
            <a:ext cx="0" cy="561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897461" y="5708195"/>
            <a:ext cx="14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Dependência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Injeção de </a:t>
            </a:r>
            <a:r>
              <a:rPr lang="pt-BR" dirty="0"/>
              <a:t>dependências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Objetos que uma determinada classe utiliza são inicializados (ou instanciados) por uma entidade externa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 classe não necessita de instanciar outros objetos antes de utilizá-los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As dependências são injetadas automaticamente</a:t>
            </a:r>
          </a:p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004458" y="3752849"/>
            <a:ext cx="1880508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75665" y="3752849"/>
            <a:ext cx="1913164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Context</a:t>
            </a:r>
            <a:endParaRPr lang="pt-BR" dirty="0"/>
          </a:p>
        </p:txBody>
      </p:sp>
      <p:cxnSp>
        <p:nvCxnSpPr>
          <p:cNvPr id="6" name="Conector de seta reta 5"/>
          <p:cNvCxnSpPr>
            <a:stCxn id="4" idx="3"/>
            <a:endCxn id="5" idx="1"/>
          </p:cNvCxnSpPr>
          <p:nvPr/>
        </p:nvCxnSpPr>
        <p:spPr>
          <a:xfrm>
            <a:off x="4884966" y="4242707"/>
            <a:ext cx="179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419727" y="3809999"/>
            <a:ext cx="767443" cy="3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7624083" y="4908095"/>
            <a:ext cx="0" cy="561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897461" y="5561237"/>
            <a:ext cx="14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Dependência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Seta em curva para baixo 28"/>
          <p:cNvSpPr/>
          <p:nvPr/>
        </p:nvSpPr>
        <p:spPr>
          <a:xfrm flipH="1">
            <a:off x="4527097" y="2928255"/>
            <a:ext cx="2370364" cy="743631"/>
          </a:xfrm>
          <a:prstGeom prst="curvedDownArrow">
            <a:avLst>
              <a:gd name="adj1" fmla="val 14192"/>
              <a:gd name="adj2" fmla="val 25653"/>
              <a:gd name="adj3" fmla="val 25000"/>
            </a:avLst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263241" y="3011072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Injetado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29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Injeção de dependências e Interfaces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Uma classe deve depender de abstrações e não classes concretas.</a:t>
            </a:r>
          </a:p>
          <a:p>
            <a:endParaRPr lang="pt-B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496828" y="2579914"/>
            <a:ext cx="1880508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935477" y="2579914"/>
            <a:ext cx="1913164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Dependência</a:t>
            </a:r>
            <a:endParaRPr lang="pt-BR" dirty="0"/>
          </a:p>
        </p:txBody>
      </p:sp>
      <p:cxnSp>
        <p:nvCxnSpPr>
          <p:cNvPr id="6" name="Conector de seta reta 5"/>
          <p:cNvCxnSpPr>
            <a:stCxn id="4" idx="3"/>
            <a:endCxn id="5" idx="1"/>
          </p:cNvCxnSpPr>
          <p:nvPr/>
        </p:nvCxnSpPr>
        <p:spPr>
          <a:xfrm>
            <a:off x="4377336" y="3069772"/>
            <a:ext cx="25581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948835" y="2638579"/>
            <a:ext cx="17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Dependência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699824" y="4261756"/>
            <a:ext cx="1913164" cy="9797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11" name="Multiplicar 10"/>
          <p:cNvSpPr/>
          <p:nvPr/>
        </p:nvSpPr>
        <p:spPr>
          <a:xfrm>
            <a:off x="4666754" y="2315570"/>
            <a:ext cx="1979303" cy="1508401"/>
          </a:xfrm>
          <a:prstGeom prst="mathMultiply">
            <a:avLst>
              <a:gd name="adj1" fmla="val 559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4" idx="2"/>
            <a:endCxn id="10" idx="1"/>
          </p:cNvCxnSpPr>
          <p:nvPr/>
        </p:nvCxnSpPr>
        <p:spPr>
          <a:xfrm>
            <a:off x="3437082" y="3559629"/>
            <a:ext cx="1262742" cy="1191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976441" y="4077090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Depende</a:t>
            </a:r>
            <a:endParaRPr lang="pt-BR" dirty="0"/>
          </a:p>
        </p:txBody>
      </p:sp>
      <p:cxnSp>
        <p:nvCxnSpPr>
          <p:cNvPr id="18" name="Conector de seta reta 17"/>
          <p:cNvCxnSpPr>
            <a:stCxn id="5" idx="2"/>
            <a:endCxn id="10" idx="3"/>
          </p:cNvCxnSpPr>
          <p:nvPr/>
        </p:nvCxnSpPr>
        <p:spPr>
          <a:xfrm flipH="1">
            <a:off x="6612988" y="3559629"/>
            <a:ext cx="1279071" cy="1191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7203806" y="4100485"/>
            <a:ext cx="132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Implementa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77336" y="5622960"/>
            <a:ext cx="263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Baixo acoplamento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1302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0" grpId="0" animBg="1"/>
      <p:bldP spid="11" grpId="0" animBg="1"/>
      <p:bldP spid="17" grpId="0"/>
      <p:bldP spid="21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Configuração das injeções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Service Container (ou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 Container)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Escopos: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(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Por requisição (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Scoped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Momentâneo (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Dependências são declaradas no construtor da classe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64" y="2028824"/>
            <a:ext cx="6125104" cy="9026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17" y="3964920"/>
            <a:ext cx="5558586" cy="20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Refatoração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978" y="914401"/>
            <a:ext cx="5345319" cy="20247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6" y="914401"/>
            <a:ext cx="6252230" cy="570937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608864" y="1298121"/>
            <a:ext cx="791935" cy="2694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99407" y="5679621"/>
            <a:ext cx="1586593" cy="664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Refatoração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6" y="1208314"/>
            <a:ext cx="7553325" cy="22383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6" y="3641951"/>
            <a:ext cx="11039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AutoMapper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Mapeamento de objeto para objeto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Por padrão, propriedades de mesmo nome são mapeadas automaticamente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Propriedades que serão mapeadas de maneira diferente do padrão devem ser configuradas separadamente.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Disponível no </a:t>
            </a:r>
            <a:r>
              <a:rPr lang="pt-BR" dirty="0" err="1" smtClean="0"/>
              <a:t>NuGet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03" y="3388179"/>
            <a:ext cx="85153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Configuração do Mapeamento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228850"/>
            <a:ext cx="6067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AutoMapper</a:t>
            </a:r>
            <a:r>
              <a:rPr lang="pt-BR" dirty="0" smtClean="0"/>
              <a:t> com injeção de dependências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29" y="1266825"/>
            <a:ext cx="8391525" cy="666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96" y="2285999"/>
            <a:ext cx="5760842" cy="8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4168</TotalTime>
  <Words>1106</Words>
  <Application>Microsoft Office PowerPoint</Application>
  <PresentationFormat>Widescreen</PresentationFormat>
  <Paragraphs>212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105</cp:revision>
  <dcterms:created xsi:type="dcterms:W3CDTF">2017-09-19T18:18:25Z</dcterms:created>
  <dcterms:modified xsi:type="dcterms:W3CDTF">2017-09-27T16:18:36Z</dcterms:modified>
</cp:coreProperties>
</file>