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7"/>
  </p:notesMasterIdLst>
  <p:handoutMasterIdLst>
    <p:handoutMasterId r:id="rId108"/>
  </p:handoutMasterIdLst>
  <p:sldIdLst>
    <p:sldId id="300" r:id="rId2"/>
    <p:sldId id="441" r:id="rId3"/>
    <p:sldId id="336" r:id="rId4"/>
    <p:sldId id="442" r:id="rId5"/>
    <p:sldId id="421" r:id="rId6"/>
    <p:sldId id="422" r:id="rId7"/>
    <p:sldId id="279" r:id="rId8"/>
    <p:sldId id="276" r:id="rId9"/>
    <p:sldId id="285" r:id="rId10"/>
    <p:sldId id="411" r:id="rId11"/>
    <p:sldId id="324" r:id="rId12"/>
    <p:sldId id="278" r:id="rId13"/>
    <p:sldId id="286" r:id="rId14"/>
    <p:sldId id="470" r:id="rId15"/>
    <p:sldId id="473" r:id="rId16"/>
    <p:sldId id="425" r:id="rId17"/>
    <p:sldId id="287" r:id="rId18"/>
    <p:sldId id="288" r:id="rId19"/>
    <p:sldId id="290" r:id="rId20"/>
    <p:sldId id="289" r:id="rId21"/>
    <p:sldId id="296" r:id="rId22"/>
    <p:sldId id="465" r:id="rId23"/>
    <p:sldId id="291" r:id="rId24"/>
    <p:sldId id="292" r:id="rId25"/>
    <p:sldId id="297" r:id="rId26"/>
    <p:sldId id="409" r:id="rId27"/>
    <p:sldId id="408" r:id="rId28"/>
    <p:sldId id="298" r:id="rId29"/>
    <p:sldId id="315" r:id="rId30"/>
    <p:sldId id="435" r:id="rId31"/>
    <p:sldId id="318" r:id="rId32"/>
    <p:sldId id="317" r:id="rId33"/>
    <p:sldId id="319" r:id="rId34"/>
    <p:sldId id="443" r:id="rId35"/>
    <p:sldId id="444" r:id="rId36"/>
    <p:sldId id="445" r:id="rId37"/>
    <p:sldId id="426" r:id="rId38"/>
    <p:sldId id="427" r:id="rId39"/>
    <p:sldId id="428" r:id="rId40"/>
    <p:sldId id="314" r:id="rId41"/>
    <p:sldId id="462" r:id="rId42"/>
    <p:sldId id="299" r:id="rId43"/>
    <p:sldId id="293" r:id="rId44"/>
    <p:sldId id="320" r:id="rId45"/>
    <p:sldId id="294" r:id="rId46"/>
    <p:sldId id="424" r:id="rId47"/>
    <p:sldId id="302" r:id="rId48"/>
    <p:sldId id="321" r:id="rId49"/>
    <p:sldId id="423" r:id="rId50"/>
    <p:sldId id="429" r:id="rId51"/>
    <p:sldId id="431" r:id="rId52"/>
    <p:sldId id="436" r:id="rId53"/>
    <p:sldId id="437" r:id="rId54"/>
    <p:sldId id="323" r:id="rId55"/>
    <p:sldId id="322" r:id="rId56"/>
    <p:sldId id="432" r:id="rId57"/>
    <p:sldId id="306" r:id="rId58"/>
    <p:sldId id="325" r:id="rId59"/>
    <p:sldId id="307" r:id="rId60"/>
    <p:sldId id="474" r:id="rId61"/>
    <p:sldId id="327" r:id="rId62"/>
    <p:sldId id="328" r:id="rId63"/>
    <p:sldId id="329" r:id="rId64"/>
    <p:sldId id="330" r:id="rId65"/>
    <p:sldId id="326" r:id="rId66"/>
    <p:sldId id="311" r:id="rId67"/>
    <p:sldId id="347" r:id="rId68"/>
    <p:sldId id="352" r:id="rId69"/>
    <p:sldId id="312" r:id="rId70"/>
    <p:sldId id="351" r:id="rId71"/>
    <p:sldId id="313" r:id="rId72"/>
    <p:sldId id="438" r:id="rId73"/>
    <p:sldId id="350" r:id="rId74"/>
    <p:sldId id="349" r:id="rId75"/>
    <p:sldId id="348" r:id="rId76"/>
    <p:sldId id="475" r:id="rId77"/>
    <p:sldId id="379" r:id="rId78"/>
    <p:sldId id="463" r:id="rId79"/>
    <p:sldId id="440" r:id="rId80"/>
    <p:sldId id="439" r:id="rId81"/>
    <p:sldId id="457" r:id="rId82"/>
    <p:sldId id="458" r:id="rId83"/>
    <p:sldId id="459" r:id="rId84"/>
    <p:sldId id="460" r:id="rId85"/>
    <p:sldId id="471" r:id="rId86"/>
    <p:sldId id="472" r:id="rId87"/>
    <p:sldId id="446" r:id="rId88"/>
    <p:sldId id="461" r:id="rId89"/>
    <p:sldId id="447" r:id="rId90"/>
    <p:sldId id="477" r:id="rId91"/>
    <p:sldId id="448" r:id="rId92"/>
    <p:sldId id="476" r:id="rId93"/>
    <p:sldId id="449" r:id="rId94"/>
    <p:sldId id="450" r:id="rId95"/>
    <p:sldId id="451" r:id="rId96"/>
    <p:sldId id="452" r:id="rId97"/>
    <p:sldId id="453" r:id="rId98"/>
    <p:sldId id="454" r:id="rId99"/>
    <p:sldId id="455" r:id="rId100"/>
    <p:sldId id="456" r:id="rId101"/>
    <p:sldId id="466" r:id="rId102"/>
    <p:sldId id="468" r:id="rId103"/>
    <p:sldId id="469" r:id="rId104"/>
    <p:sldId id="467" r:id="rId105"/>
    <p:sldId id="464" r:id="rId106"/>
  </p:sldIdLst>
  <p:sldSz cx="9144000" cy="6858000" type="screen4x3"/>
  <p:notesSz cx="6834188" cy="9979025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40" autoAdjust="0"/>
  </p:normalViewPr>
  <p:slideViewPr>
    <p:cSldViewPr>
      <p:cViewPr>
        <p:scale>
          <a:sx n="60" d="100"/>
          <a:sy n="60" d="100"/>
        </p:scale>
        <p:origin x="-166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8"/>
    </p:cViewPr>
  </p:sorterViewPr>
  <p:notesViewPr>
    <p:cSldViewPr>
      <p:cViewPr varScale="1">
        <p:scale>
          <a:sx n="58" d="100"/>
          <a:sy n="58" d="100"/>
        </p:scale>
        <p:origin x="-2496" y="-84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o.in/imgres?imgurl=http://keepinguptodate.files.wordpress.com/2008/09/mobile-phone.jpg&amp;imgrefurl=http://keepinguptodate.wordpress.com/2008/09/21/mobile-phone-use-raises-childrens-risk-of-brain-cancer-fivefold/&amp;usg=__eU3kah50iWNmqQuj7Sb1pJiEYRg=&amp;h=604&amp;w=340&amp;sz=58&amp;hl=en&amp;start=3&amp;tbnid=zff_FCJKQe1QRM:&amp;tbnh=135&amp;tbnw=76&amp;prev=/images?q=mobile+phone&amp;imgtype=clipart&amp;as_st=y&amp;gbv=2&amp;hl=en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31788" y="9312275"/>
            <a:ext cx="48085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Amit Bhandari.             9425431512</a:t>
            </a:r>
            <a:endParaRPr lang="en-I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0538" y="9480550"/>
            <a:ext cx="12636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BC4E39-0C7B-4AD7-A494-D345418DED3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39268" name="Picture 7" descr="mobile-phon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425" y="9155113"/>
            <a:ext cx="28575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165100"/>
            <a:ext cx="61309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IN"/>
              <a:t>ProDev IT Solutions</a:t>
            </a:r>
          </a:p>
          <a:p>
            <a:pPr>
              <a:defRPr/>
            </a:pPr>
            <a:r>
              <a:rPr lang="en-US"/>
              <a:t>----------------------------------------------------------------------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24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7CAC34-AD3F-4CC0-AAF9-4B19D82BD8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70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smtClean="0"/>
              <a:t>Exception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7F74E-FDC1-4978-BD12-E32995C8026E}" type="slidenum">
              <a:rPr lang="en-IN" smtClean="0"/>
              <a:pPr/>
              <a:t>1</a:t>
            </a:fld>
            <a:endParaRPr lang="en-IN" smtClean="0"/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 wrap="square"/>
          <a:lstStyle>
            <a:lvl1pPr>
              <a:defRPr sz="3800"/>
            </a:lvl1pPr>
          </a:lstStyle>
          <a:p>
            <a:r>
              <a:rPr lang="en-IN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IN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237288"/>
            <a:ext cx="584835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CD7C8-DA6E-49CC-A4A9-AD1D105E80D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A0AF-E0DF-415B-BB1F-AF091CFEE7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20638"/>
            <a:ext cx="2159000" cy="61849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-20638"/>
            <a:ext cx="6329362" cy="61849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6CA65-6267-4DD4-93BF-2C067A7E7D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ED8FD-6B3D-440D-AAF8-F0CDA728C3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E211-6460-4136-A294-90206C4F3D6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1719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719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E4C89-19DA-4ED2-9FB9-09EF2C7E2E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C587F-7B6C-411B-9E0E-3EE8DF16B3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467C8-B844-4EA3-B3AF-C95E73775ED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4D67C-946D-4D03-A151-7F9B9E6310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71074-9801-4552-BDF1-A0B523F167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05461-20BC-4289-A36D-518DE6553AB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-20638"/>
            <a:ext cx="6897687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6613"/>
            <a:ext cx="84963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250825" y="620713"/>
            <a:ext cx="8637588" cy="36512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323850" y="6381750"/>
            <a:ext cx="86375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453188"/>
            <a:ext cx="57610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fr-FR"/>
              <a:t>www.programmerspoint.in | Amit Bhandari | Contact : 9425431512</a:t>
            </a:r>
            <a:endParaRPr lang="en-IN"/>
          </a:p>
        </p:txBody>
      </p:sp>
      <p:sp>
        <p:nvSpPr>
          <p:cNvPr id="594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53188"/>
            <a:ext cx="1981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4CAA47-F829-471B-BD80-05F81B5A7D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angate.it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53188"/>
            <a:ext cx="1905000" cy="252412"/>
          </a:xfrm>
          <a:noFill/>
        </p:spPr>
        <p:txBody>
          <a:bodyPr/>
          <a:lstStyle/>
          <a:p>
            <a:fld id="{24107514-CD45-4866-8C82-44A5B0A7E956}" type="slidenum">
              <a:rPr lang="en-IN" smtClean="0"/>
              <a:pPr/>
              <a:t>1</a:t>
            </a:fld>
            <a:endParaRPr lang="en-I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1625"/>
            <a:ext cx="7772400" cy="923925"/>
          </a:xfrm>
        </p:spPr>
        <p:txBody>
          <a:bodyPr/>
          <a:lstStyle/>
          <a:p>
            <a:pPr eaLnBrk="1" hangingPunct="1"/>
            <a:r>
              <a:rPr lang="en-IN" sz="5400" smtClean="0"/>
              <a:t>Python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357188" y="2643188"/>
            <a:ext cx="8277225" cy="4278312"/>
            <a:chOff x="561" y="1685"/>
            <a:chExt cx="5034" cy="2481"/>
          </a:xfrm>
        </p:grpSpPr>
        <p:sp>
          <p:nvSpPr>
            <p:cNvPr id="3079" name="Text Box 8"/>
            <p:cNvSpPr txBox="1">
              <a:spLocks noChangeArrowheads="1"/>
            </p:cNvSpPr>
            <p:nvPr/>
          </p:nvSpPr>
          <p:spPr bwMode="auto">
            <a:xfrm>
              <a:off x="561" y="1685"/>
              <a:ext cx="5034" cy="2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3200" b="1"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Amit Bhandari</a:t>
              </a:r>
            </a:p>
            <a:p>
              <a:pPr algn="r">
                <a:spcBef>
                  <a:spcPct val="50000"/>
                </a:spcBef>
              </a:pPr>
              <a:r>
                <a:rPr lang="en-US" sz="3200" u="sng">
                  <a:latin typeface="Times New Roman" pitchFamily="18" charset="0"/>
                  <a:cs typeface="Times New Roman" pitchFamily="18" charset="0"/>
                  <a:hlinkClick r:id="rId3"/>
                </a:rPr>
                <a:t>ak.bhandari.jain@gmail.com</a:t>
              </a:r>
              <a:endParaRPr lang="en-US" sz="3200" u="sng"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en-IN" sz="3200">
                  <a:latin typeface="Times New Roman" pitchFamily="18" charset="0"/>
                  <a:cs typeface="Times New Roman" pitchFamily="18" charset="0"/>
                </a:rPr>
                <a:t>9425431512</a:t>
              </a:r>
            </a:p>
            <a:p>
              <a:pPr algn="r">
                <a:spcBef>
                  <a:spcPct val="50000"/>
                </a:spcBef>
              </a:pPr>
              <a:r>
                <a:rPr lang="en-IN" sz="3200">
                  <a:latin typeface="Times New Roman" pitchFamily="18" charset="0"/>
                  <a:cs typeface="Times New Roman" pitchFamily="18" charset="0"/>
                </a:rPr>
                <a:t>7471113051</a:t>
              </a:r>
            </a:p>
            <a:p>
              <a:pPr algn="r">
                <a:spcBef>
                  <a:spcPct val="50000"/>
                </a:spcBef>
              </a:pPr>
              <a:endParaRPr lang="en-IN" sz="320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80" name="Picture 10" descr="images[2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7" y="2851"/>
              <a:ext cx="430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" name="Picture 7" descr="C:\Users\Hi\Downloads\PP Logo.jpg"/>
          <p:cNvPicPr>
            <a:picLocks noChangeAspect="1" noChangeArrowheads="1"/>
          </p:cNvPicPr>
          <p:nvPr/>
        </p:nvPicPr>
        <p:blipFill>
          <a:blip r:embed="rId5" cstate="print">
            <a:lum contrast="40000"/>
          </a:blip>
          <a:srcRect/>
          <a:stretch>
            <a:fillRect/>
          </a:stretch>
        </p:blipFill>
        <p:spPr bwMode="auto">
          <a:xfrm>
            <a:off x="2357438" y="428625"/>
            <a:ext cx="5916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357188" y="6248400"/>
            <a:ext cx="7358062" cy="457200"/>
          </a:xfrm>
          <a:noFill/>
        </p:spPr>
        <p:txBody>
          <a:bodyPr/>
          <a:lstStyle/>
          <a:p>
            <a:r>
              <a:rPr lang="fr-FR" sz="1600" b="0" smtClean="0"/>
              <a:t>www.programmerspoint.in | Amit Bhandari | Contact : 9425431512</a:t>
            </a:r>
            <a:endParaRPr lang="en-IN" sz="16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1768433" cy="646331"/>
          </a:xfrm>
        </p:spPr>
        <p:txBody>
          <a:bodyPr/>
          <a:lstStyle/>
          <a:p>
            <a:r>
              <a:rPr lang="en-IN" dirty="0" smtClean="0"/>
              <a:t>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4104456" cy="3240360"/>
          </a:xfrm>
        </p:spPr>
        <p:txBody>
          <a:bodyPr/>
          <a:lstStyle/>
          <a:p>
            <a:r>
              <a:rPr lang="en-IN" dirty="0" smtClean="0"/>
              <a:t>Add multiple data in list at end</a:t>
            </a:r>
          </a:p>
          <a:p>
            <a:r>
              <a:rPr lang="en-IN" dirty="0" smtClean="0"/>
              <a:t>Data may be </a:t>
            </a:r>
            <a:r>
              <a:rPr lang="en-IN" dirty="0" err="1" smtClean="0"/>
              <a:t>list,set</a:t>
            </a:r>
            <a:r>
              <a:rPr lang="en-IN" dirty="0" smtClean="0"/>
              <a:t> or </a:t>
            </a:r>
            <a:r>
              <a:rPr lang="en-IN" dirty="0" err="1" smtClean="0"/>
              <a:t>tuple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92488" y="404664"/>
            <a:ext cx="457200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x=['ram',34,123.78]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dirty="0" smtClean="0"/>
              <a:t>y=['A',10,99.99]</a:t>
            </a:r>
          </a:p>
          <a:p>
            <a:r>
              <a:rPr lang="en-US" dirty="0" smtClean="0"/>
              <a:t>print(y)</a:t>
            </a:r>
          </a:p>
          <a:p>
            <a:endParaRPr lang="en-US" dirty="0" smtClean="0"/>
          </a:p>
          <a:p>
            <a:r>
              <a:rPr lang="en-US" dirty="0" err="1" smtClean="0"/>
              <a:t>x.extend</a:t>
            </a:r>
            <a:r>
              <a:rPr lang="en-US" dirty="0" smtClean="0"/>
              <a:t>(y)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dirty="0" smtClean="0"/>
              <a:t>z=(11,"Hello",34)</a:t>
            </a:r>
          </a:p>
          <a:p>
            <a:r>
              <a:rPr lang="en-US" dirty="0" smtClean="0"/>
              <a:t>print(z)</a:t>
            </a:r>
          </a:p>
          <a:p>
            <a:endParaRPr lang="en-US" dirty="0" smtClean="0"/>
          </a:p>
          <a:p>
            <a:r>
              <a:rPr lang="en-US" dirty="0" err="1" smtClean="0"/>
              <a:t>x.extend</a:t>
            </a:r>
            <a:r>
              <a:rPr lang="en-US" dirty="0" smtClean="0"/>
              <a:t>(z)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p={"X",100}</a:t>
            </a:r>
          </a:p>
          <a:p>
            <a:r>
              <a:rPr lang="en-US" dirty="0" smtClean="0"/>
              <a:t>print(p)</a:t>
            </a:r>
          </a:p>
          <a:p>
            <a:endParaRPr lang="en-US" dirty="0" smtClean="0"/>
          </a:p>
          <a:p>
            <a:r>
              <a:rPr lang="en-US" dirty="0" err="1" smtClean="0"/>
              <a:t>x.extend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print(x)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140877" cy="646331"/>
          </a:xfrm>
        </p:spPr>
        <p:txBody>
          <a:bodyPr/>
          <a:lstStyle/>
          <a:p>
            <a:r>
              <a:rPr lang="en-IN" dirty="0" smtClean="0"/>
              <a:t>Formatted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836613"/>
            <a:ext cx="8964488" cy="5400699"/>
          </a:xfrm>
        </p:spPr>
        <p:txBody>
          <a:bodyPr/>
          <a:lstStyle/>
          <a:p>
            <a:r>
              <a:rPr lang="en-IN" sz="2800" dirty="0" smtClean="0"/>
              <a:t>Format string with “c” style format </a:t>
            </a:r>
            <a:r>
              <a:rPr lang="en-US" sz="2800" dirty="0" err="1" smtClean="0"/>
              <a:t>specifiers</a:t>
            </a:r>
            <a:endParaRPr lang="en-US" sz="2800" dirty="0" smtClean="0"/>
          </a:p>
          <a:p>
            <a:r>
              <a:rPr lang="en-IN" sz="2800" dirty="0" smtClean="0"/>
              <a:t>Syntax</a:t>
            </a:r>
          </a:p>
          <a:p>
            <a:pPr>
              <a:buNone/>
            </a:pPr>
            <a:r>
              <a:rPr lang="en-IN" sz="2000" b="1" dirty="0" smtClean="0"/>
              <a:t>	“string with </a:t>
            </a:r>
            <a:r>
              <a:rPr lang="en-IN" sz="2000" b="1" dirty="0" err="1" smtClean="0"/>
              <a:t>specifiers</a:t>
            </a:r>
            <a:r>
              <a:rPr lang="en-IN" sz="2000" b="1" dirty="0" smtClean="0"/>
              <a:t>” % (arguments)</a:t>
            </a:r>
          </a:p>
          <a:p>
            <a:r>
              <a:rPr lang="en-IN" sz="2800" dirty="0" smtClean="0"/>
              <a:t>Format </a:t>
            </a:r>
            <a:r>
              <a:rPr lang="en-IN" sz="2800" dirty="0" err="1" smtClean="0"/>
              <a:t>specifiers</a:t>
            </a:r>
            <a:endParaRPr lang="en-US" sz="2800" dirty="0" smtClean="0"/>
          </a:p>
          <a:p>
            <a:pPr lvl="1"/>
            <a:r>
              <a:rPr lang="en-IN" sz="2400" dirty="0" smtClean="0"/>
              <a:t>%s	for any data</a:t>
            </a:r>
          </a:p>
          <a:p>
            <a:pPr lvl="1"/>
            <a:r>
              <a:rPr lang="en-IN" sz="2400" dirty="0" smtClean="0"/>
              <a:t>%d 	for  only </a:t>
            </a:r>
            <a:r>
              <a:rPr lang="en-IN" sz="2400" dirty="0" err="1" smtClean="0"/>
              <a:t>int</a:t>
            </a:r>
            <a:endParaRPr lang="en-IN" sz="2400" dirty="0" smtClean="0"/>
          </a:p>
          <a:p>
            <a:pPr lvl="1"/>
            <a:r>
              <a:rPr lang="en-IN" sz="2400" dirty="0" smtClean="0"/>
              <a:t>%f	</a:t>
            </a:r>
            <a:r>
              <a:rPr lang="en-IN" sz="2400" smtClean="0"/>
              <a:t>for float</a:t>
            </a: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A96D58-6950-4CF6-8382-1573B8C02D7D}" type="slidenum">
              <a:rPr lang="en-IN" smtClean="0"/>
              <a:pPr>
                <a:defRPr/>
              </a:pPr>
              <a:t>100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3861955" cy="646331"/>
          </a:xfrm>
        </p:spPr>
        <p:txBody>
          <a:bodyPr/>
          <a:lstStyle/>
          <a:p>
            <a:r>
              <a:rPr lang="en-IN" dirty="0" smtClean="0"/>
              <a:t>Width </a:t>
            </a:r>
            <a:r>
              <a:rPr lang="en-IN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2160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101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3528" y="4437112"/>
            <a:ext cx="85689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s='the square of %10.2f is %10.2f'%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79388" y="158750"/>
            <a:ext cx="7027862" cy="461963"/>
          </a:xfrm>
        </p:spPr>
        <p:txBody>
          <a:bodyPr/>
          <a:lstStyle/>
          <a:p>
            <a:r>
              <a:rPr lang="en-US" sz="2400" b="1" smtClean="0"/>
              <a:t>format() Method for Formatting Strings</a:t>
            </a:r>
            <a:endParaRPr lang="en-US" sz="240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2305050"/>
          </a:xfrm>
        </p:spPr>
        <p:txBody>
          <a:bodyPr/>
          <a:lstStyle/>
          <a:p>
            <a:r>
              <a:rPr lang="en-US" sz="2000" dirty="0" smtClean="0"/>
              <a:t>Use curly braces {} as sequential placeholders.</a:t>
            </a:r>
          </a:p>
          <a:p>
            <a:r>
              <a:rPr lang="en-IN" sz="2000" dirty="0" smtClean="0"/>
              <a:t>Ex:</a:t>
            </a:r>
            <a:endParaRPr lang="en-US" sz="2000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D2AD5A-4D04-4DCD-900F-F829E7F19F05}" type="slidenum">
              <a:rPr lang="en-IN" smtClean="0"/>
              <a:pPr/>
              <a:t>102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287338" y="1916832"/>
            <a:ext cx="874871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/>
              <a:t>s </a:t>
            </a:r>
            <a:r>
              <a:rPr lang="en-US" sz="2000" dirty="0"/>
              <a:t>= "{} and {} are {}".</a:t>
            </a:r>
            <a:r>
              <a:rPr lang="en-US" sz="2000" b="1" dirty="0"/>
              <a:t>format(</a:t>
            </a:r>
            <a:r>
              <a:rPr lang="en-US" sz="2000" dirty="0"/>
              <a:t>'</a:t>
            </a:r>
            <a:r>
              <a:rPr lang="en-US" sz="2000" dirty="0" err="1"/>
              <a:t>Aman','Raman','Friend</a:t>
            </a:r>
            <a:r>
              <a:rPr lang="en-US" sz="2000" dirty="0"/>
              <a:t>'</a:t>
            </a:r>
            <a:r>
              <a:rPr lang="en-US" sz="2000" b="1" dirty="0"/>
              <a:t>)</a:t>
            </a:r>
          </a:p>
          <a:p>
            <a:pPr>
              <a:defRPr/>
            </a:pPr>
            <a:r>
              <a:rPr lang="en-US" sz="2000" dirty="0" smtClean="0"/>
              <a:t>print(s)</a:t>
            </a:r>
          </a:p>
          <a:p>
            <a:pPr>
              <a:defRPr/>
            </a:pPr>
            <a:endParaRPr lang="en-IN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s = "Hello {} you are {} years old and getting salary {}".format('Aman',22,45678.90)</a:t>
            </a:r>
          </a:p>
          <a:p>
            <a:pPr>
              <a:defRPr/>
            </a:pPr>
            <a:r>
              <a:rPr lang="en-US" sz="2000" dirty="0" smtClean="0"/>
              <a:t>print(s)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51520" y="4293096"/>
            <a:ext cx="87129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nm='Ram‘</a:t>
            </a:r>
          </a:p>
          <a:p>
            <a:r>
              <a:rPr lang="en-US" sz="2000" dirty="0" smtClean="0"/>
              <a:t>age=23</a:t>
            </a:r>
          </a:p>
          <a:p>
            <a:r>
              <a:rPr lang="en-US" sz="2000" dirty="0" err="1" smtClean="0"/>
              <a:t>sal</a:t>
            </a:r>
            <a:r>
              <a:rPr lang="en-US" sz="2000" dirty="0" smtClean="0"/>
              <a:t>=23450.0</a:t>
            </a:r>
          </a:p>
          <a:p>
            <a:r>
              <a:rPr lang="en-US" sz="2000" dirty="0" smtClean="0"/>
              <a:t>s = "Hello {} you are {} years old and getting salary {}".format(</a:t>
            </a:r>
            <a:r>
              <a:rPr lang="en-US" sz="2000" dirty="0" err="1" smtClean="0"/>
              <a:t>nm,age,sal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print(s)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79388" y="158750"/>
            <a:ext cx="7027862" cy="461963"/>
          </a:xfrm>
        </p:spPr>
        <p:txBody>
          <a:bodyPr/>
          <a:lstStyle/>
          <a:p>
            <a:r>
              <a:rPr lang="en-US" sz="2400" b="1" smtClean="0"/>
              <a:t>format() Method for Formatting Strings</a:t>
            </a:r>
            <a:endParaRPr lang="en-US" sz="240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2305050"/>
          </a:xfrm>
        </p:spPr>
        <p:txBody>
          <a:bodyPr/>
          <a:lstStyle/>
          <a:p>
            <a:r>
              <a:rPr lang="en-IN" sz="2000" dirty="0" smtClean="0"/>
              <a:t>Placeholders may positional or named</a:t>
            </a:r>
          </a:p>
          <a:p>
            <a:r>
              <a:rPr lang="en-IN" sz="2000" dirty="0" smtClean="0"/>
              <a:t>W</a:t>
            </a:r>
            <a:r>
              <a:rPr lang="en-US" sz="2000" dirty="0" smtClean="0"/>
              <a:t>e can use positional arguments or keyword/named arguments to specify the order.</a:t>
            </a:r>
          </a:p>
          <a:p>
            <a:r>
              <a:rPr lang="en-IN" sz="2000" dirty="0" smtClean="0"/>
              <a:t>Ex:</a:t>
            </a:r>
            <a:endParaRPr lang="en-US" sz="2000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D2AD5A-4D04-4DCD-900F-F829E7F19F05}" type="slidenum">
              <a:rPr lang="en-IN" smtClean="0"/>
              <a:pPr/>
              <a:t>103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179512" y="2708920"/>
            <a:ext cx="871296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# order using positional argument</a:t>
            </a:r>
          </a:p>
          <a:p>
            <a:pPr>
              <a:defRPr/>
            </a:pPr>
            <a:r>
              <a:rPr lang="en-US" dirty="0" smtClean="0"/>
              <a:t>s </a:t>
            </a:r>
            <a:r>
              <a:rPr lang="en-US" dirty="0"/>
              <a:t>= "{1}, {0} {2}".format('Jun','01','2018')</a:t>
            </a:r>
          </a:p>
          <a:p>
            <a:pPr>
              <a:defRPr/>
            </a:pPr>
            <a:r>
              <a:rPr lang="en-US" dirty="0" smtClean="0"/>
              <a:t>print(s)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# order using keyword argument</a:t>
            </a:r>
          </a:p>
          <a:p>
            <a:pPr>
              <a:defRPr/>
            </a:pPr>
            <a:r>
              <a:rPr lang="en-US" dirty="0" smtClean="0"/>
              <a:t>s </a:t>
            </a:r>
            <a:r>
              <a:rPr lang="en-US" dirty="0"/>
              <a:t>= "{f} {m}  {l}".format(m='</a:t>
            </a:r>
            <a:r>
              <a:rPr lang="en-US" dirty="0" err="1"/>
              <a:t>Kumar',f</a:t>
            </a:r>
            <a:r>
              <a:rPr lang="en-US" dirty="0"/>
              <a:t>='</a:t>
            </a:r>
            <a:r>
              <a:rPr lang="en-US" dirty="0" err="1"/>
              <a:t>Aman',l</a:t>
            </a:r>
            <a:r>
              <a:rPr lang="en-US" dirty="0"/>
              <a:t>=</a:t>
            </a:r>
            <a:r>
              <a:rPr lang="en-US" dirty="0" smtClean="0"/>
              <a:t>'Sharma‘)</a:t>
            </a:r>
          </a:p>
          <a:p>
            <a:pPr>
              <a:defRPr/>
            </a:pPr>
            <a:r>
              <a:rPr lang="en-US" dirty="0" smtClean="0"/>
              <a:t>print(s)</a:t>
            </a:r>
            <a:endParaRPr lang="en-US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US" dirty="0" smtClean="0"/>
              <a:t>s </a:t>
            </a:r>
            <a:r>
              <a:rPr lang="en-US" dirty="0"/>
              <a:t>= "{nm}, {age}, {</a:t>
            </a:r>
            <a:r>
              <a:rPr lang="en-US" dirty="0" err="1"/>
              <a:t>sal</a:t>
            </a:r>
            <a:r>
              <a:rPr lang="en-US" dirty="0"/>
              <a:t>}, {ct</a:t>
            </a:r>
            <a:r>
              <a:rPr lang="en-US" dirty="0" smtClean="0"/>
              <a:t>}“</a:t>
            </a:r>
          </a:p>
          <a:p>
            <a:pPr>
              <a:defRPr/>
            </a:pPr>
            <a:r>
              <a:rPr lang="en-US" dirty="0" smtClean="0"/>
              <a:t>	.</a:t>
            </a:r>
            <a:r>
              <a:rPr lang="en-US" dirty="0"/>
              <a:t>format(nm='</a:t>
            </a:r>
            <a:r>
              <a:rPr lang="en-US" dirty="0" err="1"/>
              <a:t>Sunil',age</a:t>
            </a:r>
            <a:r>
              <a:rPr lang="en-US" dirty="0"/>
              <a:t>=34,sal=12500.50,ct='</a:t>
            </a:r>
            <a:r>
              <a:rPr lang="en-US" dirty="0" err="1"/>
              <a:t>indore</a:t>
            </a:r>
            <a:r>
              <a:rPr lang="en-US" dirty="0"/>
              <a:t>')</a:t>
            </a:r>
          </a:p>
          <a:p>
            <a:pPr>
              <a:defRPr/>
            </a:pPr>
            <a:r>
              <a:rPr lang="en-US" dirty="0" smtClean="0"/>
              <a:t>print(s)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3558988" cy="646331"/>
          </a:xfrm>
        </p:spPr>
        <p:txBody>
          <a:bodyPr/>
          <a:lstStyle/>
          <a:p>
            <a:r>
              <a:rPr lang="en-IN" dirty="0" smtClean="0"/>
              <a:t>Format using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720179"/>
          </a:xfrm>
        </p:spPr>
        <p:txBody>
          <a:bodyPr/>
          <a:lstStyle/>
          <a:p>
            <a:r>
              <a:rPr lang="en-IN" dirty="0" smtClean="0"/>
              <a:t>A new simple way of string </a:t>
            </a:r>
            <a:r>
              <a:rPr lang="en-IN" dirty="0" err="1" smtClean="0"/>
              <a:t>formating</a:t>
            </a:r>
            <a:r>
              <a:rPr lang="en-IN" dirty="0" smtClean="0"/>
              <a:t> is: </a:t>
            </a:r>
          </a:p>
          <a:p>
            <a:r>
              <a:rPr lang="en-IN" dirty="0" smtClean="0"/>
              <a:t>Create string with f and variable in placeholder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104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7504" y="2708920"/>
            <a:ext cx="882047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nm=“</a:t>
            </a:r>
            <a:r>
              <a:rPr lang="en-IN" sz="2000" dirty="0" err="1" smtClean="0"/>
              <a:t>aman</a:t>
            </a:r>
            <a:r>
              <a:rPr lang="en-IN" sz="2000" dirty="0" smtClean="0"/>
              <a:t>”</a:t>
            </a:r>
          </a:p>
          <a:p>
            <a:r>
              <a:rPr lang="en-IN" sz="2000" dirty="0" smtClean="0"/>
              <a:t>age=21</a:t>
            </a:r>
          </a:p>
          <a:p>
            <a:r>
              <a:rPr lang="en-IN" sz="2000" dirty="0" err="1" smtClean="0"/>
              <a:t>sal</a:t>
            </a:r>
            <a:r>
              <a:rPr lang="en-IN" sz="2000" dirty="0" smtClean="0"/>
              <a:t>=45000</a:t>
            </a:r>
          </a:p>
          <a:p>
            <a:endParaRPr lang="en-US" sz="2000" dirty="0" smtClean="0"/>
          </a:p>
          <a:p>
            <a:r>
              <a:rPr lang="en-US" sz="2000" dirty="0" smtClean="0"/>
              <a:t>s = </a:t>
            </a:r>
            <a:r>
              <a:rPr lang="en-US" sz="2400" b="1" dirty="0" err="1" smtClean="0"/>
              <a:t>f</a:t>
            </a:r>
            <a:r>
              <a:rPr lang="en-US" sz="2000" dirty="0" err="1" smtClean="0"/>
              <a:t>'Hello</a:t>
            </a:r>
            <a:r>
              <a:rPr lang="en-US" sz="2000" dirty="0" smtClean="0"/>
              <a:t> {nm} you are {age} years old and getting salary {</a:t>
            </a:r>
            <a:r>
              <a:rPr lang="en-US" sz="2000" dirty="0" err="1" smtClean="0"/>
              <a:t>sal</a:t>
            </a:r>
            <a:r>
              <a:rPr lang="en-US" sz="2000" dirty="0" smtClean="0"/>
              <a:t>}‘</a:t>
            </a:r>
          </a:p>
          <a:p>
            <a:endParaRPr lang="en-IN" sz="2000" dirty="0" smtClean="0"/>
          </a:p>
          <a:p>
            <a:r>
              <a:rPr lang="en-IN" sz="2000" dirty="0" smtClean="0"/>
              <a:t>print(s)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722220" cy="646331"/>
          </a:xfrm>
        </p:spPr>
        <p:txBody>
          <a:bodyPr/>
          <a:lstStyle/>
          <a:p>
            <a:r>
              <a:rPr lang="en-IN" dirty="0" smtClean="0"/>
              <a:t>Raw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105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79388" y="35938"/>
            <a:ext cx="8634095" cy="584775"/>
          </a:xfrm>
        </p:spPr>
        <p:txBody>
          <a:bodyPr/>
          <a:lstStyle/>
          <a:p>
            <a:r>
              <a:rPr lang="en-IN" sz="3200" dirty="0" smtClean="0"/>
              <a:t>Insert multiple/list in list at certain index</a:t>
            </a:r>
            <a:endParaRPr lang="en-US" sz="3200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73025" y="692150"/>
            <a:ext cx="8820150" cy="1296988"/>
          </a:xfrm>
        </p:spPr>
        <p:txBody>
          <a:bodyPr/>
          <a:lstStyle/>
          <a:p>
            <a:r>
              <a:rPr lang="es-ES" sz="2800" dirty="0" err="1" smtClean="0"/>
              <a:t>insert</a:t>
            </a:r>
            <a:r>
              <a:rPr lang="es-ES" sz="2800" dirty="0" smtClean="0"/>
              <a:t>  </a:t>
            </a:r>
            <a:r>
              <a:rPr lang="es-ES" sz="2800" dirty="0" err="1" smtClean="0"/>
              <a:t>items</a:t>
            </a:r>
            <a:r>
              <a:rPr lang="es-ES" sz="2800" dirty="0" smtClean="0"/>
              <a:t> of a </a:t>
            </a:r>
            <a:r>
              <a:rPr lang="es-ES" sz="2800" dirty="0" err="1" smtClean="0"/>
              <a:t>list</a:t>
            </a:r>
            <a:r>
              <a:rPr lang="es-ES" sz="2800" dirty="0" smtClean="0"/>
              <a:t> in a </a:t>
            </a:r>
            <a:r>
              <a:rPr lang="es-ES" sz="2800" dirty="0" err="1" smtClean="0"/>
              <a:t>another</a:t>
            </a:r>
            <a:r>
              <a:rPr lang="es-ES" sz="2800" dirty="0" smtClean="0"/>
              <a:t> </a:t>
            </a:r>
            <a:r>
              <a:rPr lang="es-ES" sz="2800" dirty="0" err="1" smtClean="0"/>
              <a:t>list</a:t>
            </a:r>
            <a:r>
              <a:rPr lang="es-ES" sz="2800" dirty="0" smtClean="0"/>
              <a:t>,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tricky</a:t>
            </a:r>
            <a:r>
              <a:rPr lang="es-ES" sz="2800" dirty="0" smtClean="0"/>
              <a:t> </a:t>
            </a:r>
            <a:r>
              <a:rPr lang="es-ES" sz="2800" dirty="0" err="1" smtClean="0"/>
              <a:t>using</a:t>
            </a:r>
            <a:r>
              <a:rPr lang="es-ES" sz="2800" dirty="0" smtClean="0"/>
              <a:t> </a:t>
            </a:r>
            <a:r>
              <a:rPr lang="es-ES" sz="2800" dirty="0" err="1" smtClean="0"/>
              <a:t>slicing</a:t>
            </a:r>
            <a:r>
              <a:rPr lang="es-ES" sz="2800" dirty="0" smtClean="0"/>
              <a:t>: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Also Replace range of elements using slicing</a:t>
            </a:r>
            <a:endParaRPr lang="en-US" sz="2800" dirty="0" smtClean="0"/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EAF3-1578-47E5-AB7C-E35148B883C1}" type="slidenum">
              <a:rPr lang="en-IN" smtClean="0"/>
              <a:pPr/>
              <a:t>11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95288" y="5084763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x = [1, 2</a:t>
            </a:r>
            <a:r>
              <a:rPr lang="es-ES" b="1" dirty="0">
                <a:solidFill>
                  <a:srgbClr val="C00000"/>
                </a:solidFill>
              </a:rPr>
              <a:t>, 3, 4</a:t>
            </a:r>
            <a:r>
              <a:rPr lang="es-ES" dirty="0"/>
              <a:t>, 5]</a:t>
            </a:r>
          </a:p>
          <a:p>
            <a:pPr>
              <a:defRPr/>
            </a:pPr>
            <a:r>
              <a:rPr lang="es-ES" dirty="0"/>
              <a:t>y=['a', </a:t>
            </a:r>
            <a:r>
              <a:rPr lang="es-ES" b="1" dirty="0">
                <a:solidFill>
                  <a:srgbClr val="C00000"/>
                </a:solidFill>
              </a:rPr>
              <a:t>'b', '</a:t>
            </a:r>
            <a:r>
              <a:rPr lang="es-ES" b="1" dirty="0" err="1">
                <a:solidFill>
                  <a:srgbClr val="C00000"/>
                </a:solidFill>
              </a:rPr>
              <a:t>c',</a:t>
            </a:r>
            <a:r>
              <a:rPr lang="es-ES" dirty="0" err="1"/>
              <a:t>'d','e</a:t>
            </a:r>
            <a:r>
              <a:rPr lang="es-ES" dirty="0" smtClean="0"/>
              <a:t>']</a:t>
            </a:r>
            <a:endParaRPr lang="es-ES" dirty="0"/>
          </a:p>
          <a:p>
            <a:pPr>
              <a:defRPr/>
            </a:pPr>
            <a:r>
              <a:rPr lang="es-ES" dirty="0"/>
              <a:t>x[2:4] = </a:t>
            </a:r>
            <a:r>
              <a:rPr lang="es-ES" dirty="0" smtClean="0"/>
              <a:t>y[1:3]</a:t>
            </a:r>
            <a:endParaRPr lang="es-ES" dirty="0"/>
          </a:p>
          <a:p>
            <a:pPr>
              <a:defRPr/>
            </a:pPr>
            <a:r>
              <a:rPr lang="es-ES" dirty="0" err="1"/>
              <a:t>print</a:t>
            </a:r>
            <a:r>
              <a:rPr lang="es-ES" dirty="0"/>
              <a:t>(x)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5375" y="5805488"/>
            <a:ext cx="2011363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it-IT" dirty="0"/>
              <a:t>[1, 2, 'b', 'c', 5]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50" y="1724794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>
              <a:defRPr/>
            </a:pPr>
            <a:r>
              <a:rPr lang="es-ES" dirty="0"/>
              <a:t>x = [1, 2, 3, 4, 5]</a:t>
            </a:r>
          </a:p>
          <a:p>
            <a:pPr lvl="1">
              <a:defRPr/>
            </a:pPr>
            <a:r>
              <a:rPr lang="es-ES" dirty="0"/>
              <a:t>y=['a', 'b', 'c']</a:t>
            </a:r>
          </a:p>
          <a:p>
            <a:pPr lvl="1">
              <a:defRPr/>
            </a:pPr>
            <a:r>
              <a:rPr lang="es-ES" dirty="0"/>
              <a:t>x[2:2] = y</a:t>
            </a:r>
          </a:p>
          <a:p>
            <a:pPr lvl="1">
              <a:defRPr/>
            </a:pPr>
            <a:r>
              <a:rPr lang="es-ES" dirty="0" err="1" smtClean="0"/>
              <a:t>print</a:t>
            </a:r>
            <a:r>
              <a:rPr lang="es-ES" smtClean="0"/>
              <a:t>(x)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7675" y="2421037"/>
            <a:ext cx="3063875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[1, 2, 'a', 'b', 'c', 3, 4, 5]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850" y="3813026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x = [1, 2, </a:t>
            </a:r>
            <a:r>
              <a:rPr lang="es-ES" b="1" dirty="0">
                <a:solidFill>
                  <a:srgbClr val="C00000"/>
                </a:solidFill>
              </a:rPr>
              <a:t>3, 4</a:t>
            </a:r>
            <a:r>
              <a:rPr lang="es-ES" dirty="0"/>
              <a:t>, 5]</a:t>
            </a:r>
          </a:p>
          <a:p>
            <a:pPr>
              <a:defRPr/>
            </a:pPr>
            <a:r>
              <a:rPr lang="es-ES" dirty="0"/>
              <a:t>y=['a', 'b', 'c']</a:t>
            </a:r>
          </a:p>
          <a:p>
            <a:pPr>
              <a:defRPr/>
            </a:pPr>
            <a:r>
              <a:rPr lang="es-ES" dirty="0"/>
              <a:t>x[2:4] = y</a:t>
            </a:r>
          </a:p>
          <a:p>
            <a:pPr>
              <a:defRPr/>
            </a:pPr>
            <a:r>
              <a:rPr lang="es-ES" dirty="0" err="1"/>
              <a:t>print</a:t>
            </a:r>
            <a:r>
              <a:rPr lang="es-ES" dirty="0"/>
              <a:t>(x)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2138" y="4605189"/>
            <a:ext cx="2438400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[1, 2, 'a', 'b', 'c', 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673475" cy="646113"/>
          </a:xfrm>
        </p:spPr>
        <p:txBody>
          <a:bodyPr/>
          <a:lstStyle/>
          <a:p>
            <a:r>
              <a:rPr lang="en-IN" smtClean="0"/>
              <a:t>List Operations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5472113"/>
          </a:xfrm>
        </p:spPr>
        <p:txBody>
          <a:bodyPr/>
          <a:lstStyle/>
          <a:p>
            <a:r>
              <a:rPr lang="en-IN" dirty="0" smtClean="0"/>
              <a:t>Size of List</a:t>
            </a:r>
          </a:p>
          <a:p>
            <a:pPr lvl="1"/>
            <a:r>
              <a:rPr lang="en-IN" dirty="0" err="1" smtClean="0"/>
              <a:t>Sz</a:t>
            </a:r>
            <a:r>
              <a:rPr lang="en-IN" dirty="0" smtClean="0"/>
              <a:t>=</a:t>
            </a:r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ls</a:t>
            </a:r>
            <a:r>
              <a:rPr lang="en-IN" dirty="0" smtClean="0"/>
              <a:t>)</a:t>
            </a:r>
          </a:p>
          <a:p>
            <a:r>
              <a:rPr lang="en-IN" dirty="0" smtClean="0"/>
              <a:t>Adding two lists</a:t>
            </a:r>
          </a:p>
          <a:p>
            <a:pPr lvl="1"/>
            <a:r>
              <a:rPr lang="en-US" dirty="0" smtClean="0"/>
              <a:t>ls1=[56,89,11,'ram','sohan',5.67]</a:t>
            </a:r>
          </a:p>
          <a:p>
            <a:pPr lvl="1"/>
            <a:r>
              <a:rPr lang="en-US" dirty="0" smtClean="0"/>
              <a:t>ls2=['mohan','indore',4567]</a:t>
            </a:r>
          </a:p>
          <a:p>
            <a:pPr lvl="1"/>
            <a:r>
              <a:rPr lang="en-US" dirty="0" smtClean="0"/>
              <a:t>ls3=ls1+ls2</a:t>
            </a:r>
          </a:p>
          <a:p>
            <a:r>
              <a:rPr lang="en-IN" dirty="0" smtClean="0"/>
              <a:t>Multiply : always with </a:t>
            </a:r>
            <a:r>
              <a:rPr lang="en-IN" dirty="0" err="1" smtClean="0"/>
              <a:t>int</a:t>
            </a:r>
            <a:r>
              <a:rPr lang="en-IN" dirty="0" smtClean="0"/>
              <a:t> value</a:t>
            </a:r>
          </a:p>
          <a:p>
            <a:pPr lvl="1"/>
            <a:r>
              <a:rPr lang="en-US" dirty="0" smtClean="0"/>
              <a:t>ls1=[56,'ram’]</a:t>
            </a:r>
          </a:p>
          <a:p>
            <a:pPr lvl="1"/>
            <a:r>
              <a:rPr lang="en-US" b="1" dirty="0" smtClean="0">
                <a:solidFill>
                  <a:srgbClr val="000099"/>
                </a:solidFill>
              </a:rPr>
              <a:t>ls2=ls1*3</a:t>
            </a:r>
          </a:p>
          <a:p>
            <a:pPr lvl="1"/>
            <a:r>
              <a:rPr lang="en-IN" dirty="0" smtClean="0"/>
              <a:t>Now ls2 is : [56, 'ram', 56, 'ram', 56, 'ram']</a:t>
            </a:r>
            <a:endParaRPr lang="en-US" dirty="0" smtClean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BC5895-C417-4C86-8AE3-4EB6C5FE7A24}" type="slidenum">
              <a:rPr lang="en-IN" smtClean="0"/>
              <a:pPr/>
              <a:t>12</a:t>
            </a:fld>
            <a:endParaRPr lang="en-IN" smtClean="0"/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3419475" y="4292600"/>
            <a:ext cx="1944688" cy="792163"/>
          </a:xfrm>
          <a:prstGeom prst="bentConnector3">
            <a:avLst>
              <a:gd name="adj1" fmla="val 2296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673475" cy="646113"/>
          </a:xfrm>
        </p:spPr>
        <p:txBody>
          <a:bodyPr/>
          <a:lstStyle/>
          <a:p>
            <a:r>
              <a:rPr lang="en-IN" smtClean="0"/>
              <a:t>List Operations</a:t>
            </a:r>
            <a:endParaRPr 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3600450"/>
          </a:xfrm>
        </p:spPr>
        <p:txBody>
          <a:bodyPr/>
          <a:lstStyle/>
          <a:p>
            <a:r>
              <a:rPr lang="en-IN" sz="2800" dirty="0" smtClean="0"/>
              <a:t>Check existence of item in list</a:t>
            </a:r>
          </a:p>
          <a:p>
            <a:pPr lvl="1"/>
            <a:r>
              <a:rPr lang="en-IN" sz="2400" dirty="0" smtClean="0"/>
              <a:t>in</a:t>
            </a:r>
          </a:p>
          <a:p>
            <a:pPr lvl="1"/>
            <a:r>
              <a:rPr lang="en-IN" sz="2400" dirty="0" smtClean="0"/>
              <a:t>not in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Count item occurrence</a:t>
            </a:r>
          </a:p>
          <a:p>
            <a:pPr lvl="1"/>
            <a:r>
              <a:rPr lang="en-IN" sz="2400" dirty="0" smtClean="0"/>
              <a:t>c=</a:t>
            </a:r>
            <a:r>
              <a:rPr lang="en-IN" sz="2400" dirty="0" err="1" smtClean="0"/>
              <a:t>x.count</a:t>
            </a:r>
            <a:r>
              <a:rPr lang="en-IN" sz="2400" dirty="0" smtClean="0"/>
              <a:t>(‘ram’)</a:t>
            </a:r>
          </a:p>
          <a:p>
            <a:endParaRPr lang="en-IN" sz="2800" dirty="0" smtClean="0"/>
          </a:p>
          <a:p>
            <a:endParaRPr lang="en-US" sz="2800" dirty="0" smtClean="0"/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605BDE-45F8-4DAC-A8A2-566ED7F91190}" type="slidenum">
              <a:rPr lang="en-IN" smtClean="0"/>
              <a:pPr/>
              <a:t>13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2916238" y="1125538"/>
            <a:ext cx="6048375" cy="20304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x=[10,15,'ram',87,'ram‘,66.39,'indore']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 'ram' in x)	# print True</a:t>
            </a:r>
          </a:p>
          <a:p>
            <a:pPr>
              <a:defRPr/>
            </a:pPr>
            <a:r>
              <a:rPr lang="en-US" dirty="0"/>
              <a:t>print( '</a:t>
            </a:r>
            <a:r>
              <a:rPr lang="en-US" dirty="0" err="1"/>
              <a:t>rama</a:t>
            </a:r>
            <a:r>
              <a:rPr lang="en-US" dirty="0"/>
              <a:t>' in x) 	# print False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US" dirty="0"/>
              <a:t>print(  87 not in x) 	# print False</a:t>
            </a:r>
          </a:p>
          <a:p>
            <a:pPr>
              <a:defRPr/>
            </a:pPr>
            <a:r>
              <a:rPr lang="en-US" dirty="0"/>
              <a:t>print(  75 not in x) 	# print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845651" cy="646331"/>
          </a:xfrm>
        </p:spPr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list and in operator</a:t>
            </a:r>
          </a:p>
          <a:p>
            <a:pPr lvl="1"/>
            <a:r>
              <a:rPr lang="en-IN" dirty="0" smtClean="0"/>
              <a:t>Check given character is vowel or not</a:t>
            </a:r>
          </a:p>
          <a:p>
            <a:pPr lvl="1"/>
            <a:r>
              <a:rPr lang="en-IN" dirty="0" smtClean="0"/>
              <a:t>Check given character is digits, alphabet or special symbol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a list of characters and check each character to:</a:t>
            </a:r>
          </a:p>
          <a:p>
            <a:pPr lvl="1"/>
            <a:r>
              <a:rPr lang="en-IN" dirty="0" smtClean="0"/>
              <a:t>Digit</a:t>
            </a:r>
          </a:p>
          <a:p>
            <a:pPr lvl="1"/>
            <a:r>
              <a:rPr lang="en-IN" dirty="0" smtClean="0"/>
              <a:t>Alphabet</a:t>
            </a:r>
          </a:p>
          <a:p>
            <a:pPr lvl="1"/>
            <a:r>
              <a:rPr lang="en-IN" dirty="0" smtClean="0"/>
              <a:t>Special Char</a:t>
            </a:r>
          </a:p>
          <a:p>
            <a:pPr lvl="1"/>
            <a:r>
              <a:rPr lang="en-IN" smtClean="0"/>
              <a:t>Vowel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035079" cy="646331"/>
          </a:xfrm>
        </p:spPr>
        <p:txBody>
          <a:bodyPr/>
          <a:lstStyle/>
          <a:p>
            <a:r>
              <a:rPr lang="en-IN" dirty="0" smtClean="0"/>
              <a:t>Index of an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Get index of any item</a:t>
            </a:r>
          </a:p>
          <a:p>
            <a:pPr lvl="1"/>
            <a:r>
              <a:rPr lang="en-IN" sz="2400" dirty="0" smtClean="0"/>
              <a:t>index(item)</a:t>
            </a:r>
          </a:p>
          <a:p>
            <a:pPr lvl="1"/>
            <a:r>
              <a:rPr lang="en-IN" sz="2400" dirty="0" smtClean="0"/>
              <a:t>index(</a:t>
            </a:r>
            <a:r>
              <a:rPr lang="en-IN" sz="2400" dirty="0" err="1" smtClean="0"/>
              <a:t>item,start</a:t>
            </a:r>
            <a:r>
              <a:rPr lang="en-IN" sz="2400" dirty="0" smtClean="0"/>
              <a:t>)</a:t>
            </a:r>
          </a:p>
          <a:p>
            <a:pPr lvl="1"/>
            <a:r>
              <a:rPr lang="en-IN" sz="2400" dirty="0" smtClean="0"/>
              <a:t>index(</a:t>
            </a:r>
            <a:r>
              <a:rPr lang="en-IN" sz="2400" dirty="0" err="1" smtClean="0"/>
              <a:t>item,start,end</a:t>
            </a:r>
            <a:r>
              <a:rPr lang="en-IN" sz="2400" dirty="0" smtClean="0"/>
              <a:t>)</a:t>
            </a:r>
          </a:p>
          <a:p>
            <a:pPr lvl="1"/>
            <a:endParaRPr lang="en-IN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187624" y="3933056"/>
            <a:ext cx="67691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x=[10,15,'ram',87,'ram‘,66.39,'indore']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print(</a:t>
            </a:r>
            <a:r>
              <a:rPr lang="en-US" dirty="0" err="1" smtClean="0"/>
              <a:t>x.index</a:t>
            </a:r>
            <a:r>
              <a:rPr lang="en-US" dirty="0"/>
              <a:t>('ram')) 	# print 2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US" dirty="0"/>
              <a:t>print(</a:t>
            </a:r>
            <a:r>
              <a:rPr lang="en-US" dirty="0" err="1"/>
              <a:t>x.index</a:t>
            </a:r>
            <a:r>
              <a:rPr lang="en-US" dirty="0"/>
              <a:t>('</a:t>
            </a:r>
            <a:r>
              <a:rPr lang="en-US" dirty="0" err="1"/>
              <a:t>rama</a:t>
            </a:r>
            <a:r>
              <a:rPr lang="en-US" dirty="0"/>
              <a:t>')) # </a:t>
            </a:r>
            <a:r>
              <a:rPr lang="en-US" dirty="0" err="1"/>
              <a:t>ValueError</a:t>
            </a:r>
            <a:r>
              <a:rPr lang="en-US" dirty="0"/>
              <a:t>: '</a:t>
            </a:r>
            <a:r>
              <a:rPr lang="en-US" dirty="0" err="1"/>
              <a:t>rama</a:t>
            </a:r>
            <a:r>
              <a:rPr lang="en-US" dirty="0"/>
              <a:t>' is not in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673475" cy="646113"/>
          </a:xfrm>
        </p:spPr>
        <p:txBody>
          <a:bodyPr/>
          <a:lstStyle/>
          <a:p>
            <a:r>
              <a:rPr lang="en-IN" smtClean="0"/>
              <a:t>List Operations</a:t>
            </a:r>
            <a:endParaRPr 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250825" y="765175"/>
            <a:ext cx="8893175" cy="1871663"/>
          </a:xfrm>
        </p:spPr>
        <p:txBody>
          <a:bodyPr/>
          <a:lstStyle/>
          <a:p>
            <a:r>
              <a:rPr lang="en-IN" sz="2400" smtClean="0"/>
              <a:t>min()</a:t>
            </a:r>
          </a:p>
          <a:p>
            <a:r>
              <a:rPr lang="en-IN" sz="2400" smtClean="0"/>
              <a:t>max()</a:t>
            </a:r>
          </a:p>
          <a:p>
            <a:r>
              <a:rPr lang="en-IN" sz="2400" smtClean="0"/>
              <a:t>sum() </a:t>
            </a:r>
          </a:p>
          <a:p>
            <a:pPr lvl="1"/>
            <a:r>
              <a:rPr lang="en-IN" sz="2000" smtClean="0"/>
              <a:t>works only with list of numeric items</a:t>
            </a:r>
          </a:p>
          <a:p>
            <a:pPr>
              <a:buFont typeface="Wingdings" pitchFamily="2" charset="2"/>
              <a:buNone/>
            </a:pPr>
            <a:endParaRPr lang="en-IN" sz="2400" smtClean="0"/>
          </a:p>
          <a:p>
            <a:endParaRPr lang="en-IN" sz="2400" smtClean="0"/>
          </a:p>
          <a:p>
            <a:endParaRPr lang="en-US" sz="2400" smtClean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0E361B-9335-4B4D-BE93-51367A70EB1D}" type="slidenum">
              <a:rPr lang="en-IN" smtClean="0"/>
              <a:pPr/>
              <a:t>17</a:t>
            </a:fld>
            <a:endParaRPr lang="en-IN" smtClean="0"/>
          </a:p>
        </p:txBody>
      </p:sp>
      <p:sp>
        <p:nvSpPr>
          <p:cNvPr id="7" name="Rectangle 6"/>
          <p:cNvSpPr/>
          <p:nvPr/>
        </p:nvSpPr>
        <p:spPr>
          <a:xfrm>
            <a:off x="323850" y="2708275"/>
            <a:ext cx="4572000" cy="147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x=[56,8.9,1.2,5,34]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US" dirty="0"/>
              <a:t>print(max(x))</a:t>
            </a:r>
            <a:endParaRPr lang="en-IN" dirty="0"/>
          </a:p>
          <a:p>
            <a:pPr>
              <a:defRPr/>
            </a:pPr>
            <a:r>
              <a:rPr lang="en-US" dirty="0"/>
              <a:t>print(min(x))</a:t>
            </a:r>
          </a:p>
          <a:p>
            <a:pPr>
              <a:defRPr/>
            </a:pPr>
            <a:r>
              <a:rPr lang="en-US" dirty="0"/>
              <a:t>print(sum(x))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288" y="4437063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x=['Indore','bhopal','Delhi','akola']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print(min(x))</a:t>
            </a:r>
          </a:p>
          <a:p>
            <a:pPr>
              <a:defRPr/>
            </a:pPr>
            <a:r>
              <a:rPr lang="en-US" dirty="0"/>
              <a:t>print(max(x))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140075" cy="646113"/>
          </a:xfrm>
        </p:spPr>
        <p:txBody>
          <a:bodyPr/>
          <a:lstStyle/>
          <a:p>
            <a:r>
              <a:rPr lang="en-IN" smtClean="0"/>
              <a:t>Sorting a list</a:t>
            </a:r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07950" y="692150"/>
            <a:ext cx="8567738" cy="1584325"/>
          </a:xfrm>
        </p:spPr>
        <p:txBody>
          <a:bodyPr/>
          <a:lstStyle/>
          <a:p>
            <a:r>
              <a:rPr lang="en-IN" smtClean="0"/>
              <a:t>sorted(seq,reverse=False)</a:t>
            </a:r>
          </a:p>
          <a:p>
            <a:pPr lvl="1"/>
            <a:r>
              <a:rPr lang="en-IN" sz="2000" smtClean="0"/>
              <a:t>list2=sorted(list1)</a:t>
            </a:r>
          </a:p>
          <a:p>
            <a:pPr lvl="1"/>
            <a:r>
              <a:rPr lang="en-IN" sz="2000" smtClean="0"/>
              <a:t>All items must be of same types</a:t>
            </a:r>
          </a:p>
          <a:p>
            <a:endParaRPr lang="en-US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B152F8-11D5-4A0D-8EFD-177392294D4C}" type="slidenum">
              <a:rPr lang="en-IN" smtClean="0"/>
              <a:pPr/>
              <a:t>18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23850" y="2420938"/>
            <a:ext cx="2879725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x=[56,8.9,1.2,5,34]</a:t>
            </a:r>
          </a:p>
          <a:p>
            <a:pPr>
              <a:defRPr/>
            </a:pPr>
            <a:r>
              <a:rPr lang="en-US" dirty="0"/>
              <a:t>y=sorted(x);</a:t>
            </a:r>
          </a:p>
          <a:p>
            <a:pPr>
              <a:defRPr/>
            </a:pPr>
            <a:r>
              <a:rPr lang="en-US" dirty="0"/>
              <a:t>print(y)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825" y="5229225"/>
            <a:ext cx="4572000" cy="923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x=[23,56,'ram','mohan',44]</a:t>
            </a:r>
          </a:p>
          <a:p>
            <a:pPr>
              <a:defRPr/>
            </a:pPr>
            <a:r>
              <a:rPr lang="en-US" dirty="0"/>
              <a:t>y=sorted(x);</a:t>
            </a:r>
          </a:p>
          <a:p>
            <a:pPr>
              <a:defRPr/>
            </a:pPr>
            <a:r>
              <a:rPr lang="en-US" dirty="0"/>
              <a:t>print(y)</a:t>
            </a:r>
          </a:p>
        </p:txBody>
      </p:sp>
      <p:sp>
        <p:nvSpPr>
          <p:cNvPr id="8" name="Pentagon 7"/>
          <p:cNvSpPr/>
          <p:nvPr/>
        </p:nvSpPr>
        <p:spPr>
          <a:xfrm flipH="1">
            <a:off x="4932363" y="5157788"/>
            <a:ext cx="3887787" cy="1008062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C00000"/>
                </a:solidFill>
              </a:rPr>
              <a:t>TypeError</a:t>
            </a:r>
            <a:r>
              <a:rPr lang="en-US" dirty="0">
                <a:solidFill>
                  <a:srgbClr val="C00000"/>
                </a:solidFill>
              </a:rPr>
              <a:t>: '&lt;' not supported between instances of '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' and '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288" y="3644900"/>
            <a:ext cx="45720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x=['Indore','bhopal','Delhi','akola']</a:t>
            </a:r>
          </a:p>
          <a:p>
            <a:pPr>
              <a:defRPr/>
            </a:pPr>
            <a:r>
              <a:rPr lang="en-US" dirty="0"/>
              <a:t>y=sorted(x);</a:t>
            </a:r>
          </a:p>
          <a:p>
            <a:pPr>
              <a:defRPr/>
            </a:pPr>
            <a:r>
              <a:rPr lang="en-US" dirty="0"/>
              <a:t>print(y)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6825" y="2420938"/>
            <a:ext cx="33655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x=[56,8.9,1.2,5,34]</a:t>
            </a:r>
          </a:p>
          <a:p>
            <a:pPr>
              <a:defRPr/>
            </a:pPr>
            <a:r>
              <a:rPr lang="en-US" dirty="0"/>
              <a:t>y=sorted(</a:t>
            </a:r>
            <a:r>
              <a:rPr lang="en-US" dirty="0" err="1"/>
              <a:t>x,reverse</a:t>
            </a:r>
            <a:r>
              <a:rPr lang="en-US" dirty="0"/>
              <a:t>=True);</a:t>
            </a:r>
          </a:p>
          <a:p>
            <a:pPr>
              <a:defRPr/>
            </a:pPr>
            <a:r>
              <a:rPr lang="en-US" dirty="0"/>
              <a:t>print(y)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140075" cy="646113"/>
          </a:xfrm>
        </p:spPr>
        <p:txBody>
          <a:bodyPr/>
          <a:lstStyle/>
          <a:p>
            <a:r>
              <a:rPr lang="en-IN" smtClean="0"/>
              <a:t>Sorting a list</a:t>
            </a:r>
            <a:endParaRPr lang="en-US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07950" y="692150"/>
            <a:ext cx="8496300" cy="1368425"/>
          </a:xfrm>
        </p:spPr>
        <p:txBody>
          <a:bodyPr/>
          <a:lstStyle/>
          <a:p>
            <a:r>
              <a:rPr lang="en-IN" smtClean="0"/>
              <a:t>sort(reverse=False)   </a:t>
            </a:r>
          </a:p>
          <a:p>
            <a:pPr lvl="1"/>
            <a:r>
              <a:rPr lang="en-IN" sz="2000" smtClean="0"/>
              <a:t>list1.sort()</a:t>
            </a:r>
          </a:p>
          <a:p>
            <a:pPr lvl="1"/>
            <a:r>
              <a:rPr lang="en-IN" sz="2000" smtClean="0"/>
              <a:t>sort() method of list sort all items in list</a:t>
            </a:r>
          </a:p>
          <a:p>
            <a:pPr lvl="1"/>
            <a:r>
              <a:rPr lang="en-IN" sz="2000" smtClean="0"/>
              <a:t>All items must be of same types</a:t>
            </a:r>
          </a:p>
          <a:p>
            <a:endParaRPr lang="en-US" smtClean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D982AA-E3D9-4529-BA0E-E21196879608}" type="slidenum">
              <a:rPr lang="en-IN" smtClean="0"/>
              <a:pPr/>
              <a:t>19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23850" y="2649538"/>
            <a:ext cx="3095625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x=[56,8.9,1.2,5,34]</a:t>
            </a:r>
          </a:p>
          <a:p>
            <a:pPr>
              <a:defRPr/>
            </a:pPr>
            <a:r>
              <a:rPr lang="en-US" dirty="0" err="1"/>
              <a:t>x.sort</a:t>
            </a:r>
            <a:r>
              <a:rPr lang="en-US" dirty="0"/>
              <a:t>()</a:t>
            </a:r>
          </a:p>
          <a:p>
            <a:pPr>
              <a:defRPr/>
            </a:pPr>
            <a:r>
              <a:rPr lang="en-IN" dirty="0"/>
              <a:t>print(x)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825" y="5229225"/>
            <a:ext cx="4572000" cy="923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x=[23,56,'ram','mohan',44]</a:t>
            </a:r>
          </a:p>
          <a:p>
            <a:pPr>
              <a:defRPr/>
            </a:pPr>
            <a:r>
              <a:rPr lang="en-US" dirty="0" err="1"/>
              <a:t>x.sort</a:t>
            </a:r>
            <a:r>
              <a:rPr lang="en-US" dirty="0"/>
              <a:t>()</a:t>
            </a:r>
          </a:p>
          <a:p>
            <a:pPr>
              <a:defRPr/>
            </a:pPr>
            <a:r>
              <a:rPr lang="en-IN" dirty="0"/>
              <a:t>print(x)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 flipH="1">
            <a:off x="4932363" y="5157788"/>
            <a:ext cx="3887787" cy="1008062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C00000"/>
                </a:solidFill>
              </a:rPr>
              <a:t>TypeError</a:t>
            </a:r>
            <a:r>
              <a:rPr lang="en-US" dirty="0">
                <a:solidFill>
                  <a:srgbClr val="C00000"/>
                </a:solidFill>
              </a:rPr>
              <a:t>: '&lt;' not supported between instances of '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' and '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3802063"/>
            <a:ext cx="4572000" cy="922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x=['Indore','bhopal','Delhi','akola']</a:t>
            </a:r>
          </a:p>
          <a:p>
            <a:pPr>
              <a:defRPr/>
            </a:pPr>
            <a:r>
              <a:rPr lang="en-US" dirty="0" err="1"/>
              <a:t>x.sort</a:t>
            </a:r>
            <a:r>
              <a:rPr lang="en-US" dirty="0"/>
              <a:t>()</a:t>
            </a:r>
          </a:p>
          <a:p>
            <a:pPr>
              <a:defRPr/>
            </a:pPr>
            <a:r>
              <a:rPr lang="en-IN" dirty="0"/>
              <a:t>print(x)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03800" y="2708275"/>
            <a:ext cx="3798888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x=[56,8.9,1.2,5,34]</a:t>
            </a:r>
          </a:p>
          <a:p>
            <a:pPr>
              <a:defRPr/>
            </a:pPr>
            <a:r>
              <a:rPr lang="en-US" dirty="0" err="1"/>
              <a:t>x.sort</a:t>
            </a:r>
            <a:r>
              <a:rPr lang="en-US" dirty="0"/>
              <a:t>(reverse=True)</a:t>
            </a:r>
          </a:p>
          <a:p>
            <a:pPr>
              <a:defRPr/>
            </a:pPr>
            <a:r>
              <a:rPr lang="en-US" dirty="0"/>
              <a:t>print(x)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609975" cy="646113"/>
          </a:xfrm>
        </p:spPr>
        <p:txBody>
          <a:bodyPr/>
          <a:lstStyle/>
          <a:p>
            <a:r>
              <a:rPr lang="en-IN" smtClean="0"/>
              <a:t>Data Structure</a:t>
            </a:r>
            <a:endParaRPr lang="en-US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</a:t>
            </a:r>
          </a:p>
          <a:p>
            <a:pPr lvl="1"/>
            <a:r>
              <a:rPr lang="en-IN" dirty="0" err="1" smtClean="0"/>
              <a:t>Sequence,Mutable,Autosizable</a:t>
            </a:r>
            <a:r>
              <a:rPr lang="en-IN" dirty="0" smtClean="0"/>
              <a:t>,</a:t>
            </a:r>
          </a:p>
          <a:p>
            <a:r>
              <a:rPr lang="en-IN" dirty="0" err="1" smtClean="0"/>
              <a:t>Tuple</a:t>
            </a:r>
            <a:endParaRPr lang="en-IN" dirty="0" smtClean="0"/>
          </a:p>
          <a:p>
            <a:pPr marL="866775" lvl="2" indent="-469900"/>
            <a:r>
              <a:rPr lang="en-IN" dirty="0" err="1" smtClean="0"/>
              <a:t>Sequence,Immutable,used</a:t>
            </a:r>
            <a:r>
              <a:rPr lang="en-IN" dirty="0" smtClean="0"/>
              <a:t> for fixed </a:t>
            </a:r>
            <a:r>
              <a:rPr lang="en-IN" dirty="0" err="1" smtClean="0"/>
              <a:t>data,Faster</a:t>
            </a:r>
            <a:r>
              <a:rPr lang="en-IN" dirty="0" smtClean="0"/>
              <a:t> than list</a:t>
            </a:r>
          </a:p>
          <a:p>
            <a:r>
              <a:rPr lang="en-IN" dirty="0" smtClean="0"/>
              <a:t>Set</a:t>
            </a:r>
          </a:p>
          <a:p>
            <a:pPr lvl="1"/>
            <a:r>
              <a:rPr lang="en-IN" dirty="0" smtClean="0"/>
              <a:t>Unique elements, unordered, Fast Access</a:t>
            </a:r>
          </a:p>
          <a:p>
            <a:r>
              <a:rPr lang="en-IN" dirty="0" smtClean="0"/>
              <a:t>Dictionary</a:t>
            </a:r>
          </a:p>
          <a:p>
            <a:pPr lvl="1"/>
            <a:r>
              <a:rPr lang="en-IN" dirty="0" smtClean="0"/>
              <a:t>Key, value pairs, Associative Array, like </a:t>
            </a:r>
            <a:r>
              <a:rPr lang="en-IN" dirty="0" err="1" smtClean="0"/>
              <a:t>hashmap</a:t>
            </a:r>
            <a:r>
              <a:rPr lang="en-IN" dirty="0" smtClean="0"/>
              <a:t> in java</a:t>
            </a:r>
            <a:endParaRPr lang="en-US" dirty="0" smtClean="0"/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190506-4114-4320-B04E-23FC02E427F0}" type="slidenum">
              <a:rPr lang="en-IN" smtClean="0"/>
              <a:pPr/>
              <a:t>2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492500" cy="646113"/>
          </a:xfrm>
        </p:spPr>
        <p:txBody>
          <a:bodyPr/>
          <a:lstStyle/>
          <a:p>
            <a:r>
              <a:rPr lang="en-IN" smtClean="0"/>
              <a:t>Remove items</a:t>
            </a:r>
            <a:endParaRPr lang="en-US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44463" y="693738"/>
            <a:ext cx="8820150" cy="5543550"/>
          </a:xfrm>
        </p:spPr>
        <p:txBody>
          <a:bodyPr/>
          <a:lstStyle/>
          <a:p>
            <a:r>
              <a:rPr lang="en-IN" sz="2400" smtClean="0"/>
              <a:t>Using del </a:t>
            </a:r>
          </a:p>
          <a:p>
            <a:pPr lvl="1"/>
            <a:r>
              <a:rPr lang="en-IN" sz="2000" smtClean="0"/>
              <a:t>x=[56,33,’ram’,’indore,69]</a:t>
            </a:r>
          </a:p>
          <a:p>
            <a:pPr lvl="1"/>
            <a:r>
              <a:rPr lang="en-IN" sz="2000" smtClean="0"/>
              <a:t>del  x[2] </a:t>
            </a:r>
          </a:p>
          <a:p>
            <a:pPr lvl="1"/>
            <a:r>
              <a:rPr lang="en-IN" sz="2000" smtClean="0"/>
              <a:t>del x	//remove  list x, now x is undefined</a:t>
            </a:r>
          </a:p>
          <a:p>
            <a:r>
              <a:rPr lang="en-IN" sz="2400" smtClean="0"/>
              <a:t>Using list method remove(item)</a:t>
            </a:r>
          </a:p>
          <a:p>
            <a:pPr lvl="1"/>
            <a:r>
              <a:rPr lang="en-IN" sz="2000" smtClean="0"/>
              <a:t>x=[56,33,’ram’,’indore,69]</a:t>
            </a:r>
          </a:p>
          <a:p>
            <a:pPr lvl="1"/>
            <a:r>
              <a:rPr lang="en-IN" sz="2000" smtClean="0"/>
              <a:t>x.remove(33)</a:t>
            </a:r>
          </a:p>
          <a:p>
            <a:pPr lvl="1"/>
            <a:r>
              <a:rPr lang="en-IN" sz="2000" smtClean="0"/>
              <a:t>X.remove(‘indore’)</a:t>
            </a:r>
          </a:p>
          <a:p>
            <a:r>
              <a:rPr lang="en-IN" sz="2400" smtClean="0"/>
              <a:t>clear() method remove all items of list,now list is an empty list</a:t>
            </a:r>
          </a:p>
          <a:p>
            <a:pPr lvl="1"/>
            <a:r>
              <a:rPr lang="en-IN" sz="2000" smtClean="0"/>
              <a:t>x.clear()</a:t>
            </a:r>
          </a:p>
          <a:p>
            <a:r>
              <a:rPr lang="en-IN" sz="2400" smtClean="0"/>
              <a:t>Using pop() method to remove last item, and get removed item</a:t>
            </a:r>
          </a:p>
          <a:p>
            <a:pPr lvl="1"/>
            <a:r>
              <a:rPr lang="en-US" sz="2000" smtClean="0"/>
              <a:t>p=x.pop()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557735-F897-441F-B060-EBB2B0448279}" type="slidenum">
              <a:rPr lang="en-IN" smtClean="0"/>
              <a:pPr/>
              <a:t>20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563938" y="3068638"/>
            <a:ext cx="5400675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>
              <a:defRPr/>
            </a:pPr>
            <a:r>
              <a:rPr lang="en-IN" dirty="0"/>
              <a:t>If data not available in list raise en error</a:t>
            </a:r>
          </a:p>
          <a:p>
            <a:pPr lvl="1">
              <a:defRPr/>
            </a:pPr>
            <a:r>
              <a:rPr lang="en-US" dirty="0" err="1"/>
              <a:t>ValueError</a:t>
            </a:r>
            <a:r>
              <a:rPr lang="en-US" dirty="0"/>
              <a:t>: </a:t>
            </a:r>
            <a:r>
              <a:rPr lang="en-US" dirty="0" err="1"/>
              <a:t>list.remove</a:t>
            </a:r>
            <a:r>
              <a:rPr lang="en-US" dirty="0"/>
              <a:t>(x): x not in list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317875" cy="646113"/>
          </a:xfrm>
        </p:spPr>
        <p:txBody>
          <a:bodyPr/>
          <a:lstStyle/>
          <a:p>
            <a:r>
              <a:rPr lang="en-IN" smtClean="0"/>
              <a:t>Reverse a list</a:t>
            </a:r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647700"/>
          </a:xfrm>
        </p:spPr>
        <p:txBody>
          <a:bodyPr/>
          <a:lstStyle/>
          <a:p>
            <a:r>
              <a:rPr lang="en-US" smtClean="0"/>
              <a:t>x.reverse()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F2F97E-3473-4515-A109-FE22C14B067C}" type="slidenum">
              <a:rPr lang="en-IN" smtClean="0"/>
              <a:pPr/>
              <a:t>21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250825" y="1412875"/>
            <a:ext cx="8353425" cy="3478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x=['</a:t>
            </a:r>
            <a:r>
              <a:rPr lang="en-US" sz="2000" dirty="0" err="1"/>
              <a:t>hello','ram','mohan</a:t>
            </a:r>
            <a:r>
              <a:rPr lang="en-US" sz="2000" dirty="0"/>
              <a:t>']</a:t>
            </a:r>
          </a:p>
          <a:p>
            <a:pPr>
              <a:defRPr/>
            </a:pPr>
            <a:r>
              <a:rPr lang="en-US" sz="2000" dirty="0" err="1"/>
              <a:t>x.reverse</a:t>
            </a:r>
            <a:r>
              <a:rPr lang="en-US" sz="2000" dirty="0"/>
              <a:t>()</a:t>
            </a:r>
          </a:p>
          <a:p>
            <a:pPr>
              <a:defRPr/>
            </a:pPr>
            <a:r>
              <a:rPr lang="en-US" sz="2000" dirty="0"/>
              <a:t>print(x)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x=[56,33,12,78]</a:t>
            </a:r>
          </a:p>
          <a:p>
            <a:pPr>
              <a:defRPr/>
            </a:pPr>
            <a:r>
              <a:rPr lang="en-US" sz="2000" dirty="0" err="1"/>
              <a:t>x.reverse</a:t>
            </a:r>
            <a:r>
              <a:rPr lang="en-US" sz="2000" dirty="0"/>
              <a:t>()</a:t>
            </a:r>
          </a:p>
          <a:p>
            <a:pPr>
              <a:defRPr/>
            </a:pPr>
            <a:r>
              <a:rPr lang="en-US" sz="2000" dirty="0"/>
              <a:t>print(x)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x=[12,'ram',45,'mohan']</a:t>
            </a:r>
          </a:p>
          <a:p>
            <a:pPr>
              <a:defRPr/>
            </a:pPr>
            <a:r>
              <a:rPr lang="en-US" sz="2000" dirty="0" err="1"/>
              <a:t>x.reverse</a:t>
            </a:r>
            <a:r>
              <a:rPr lang="en-US" sz="2000" dirty="0"/>
              <a:t>()</a:t>
            </a:r>
          </a:p>
          <a:p>
            <a:pPr>
              <a:defRPr/>
            </a:pPr>
            <a:r>
              <a:rPr lang="en-US" sz="2000" dirty="0"/>
              <a:t>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9700" y="2006600"/>
            <a:ext cx="3151188" cy="2862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['</a:t>
            </a:r>
            <a:r>
              <a:rPr lang="en-US" dirty="0" err="1"/>
              <a:t>mohan</a:t>
            </a:r>
            <a:r>
              <a:rPr lang="en-US" dirty="0"/>
              <a:t>', 'ram', 'hello']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[78, 12, 33, 56]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['</a:t>
            </a:r>
            <a:r>
              <a:rPr lang="en-US" dirty="0" err="1"/>
              <a:t>mohan</a:t>
            </a:r>
            <a:r>
              <a:rPr lang="en-US" dirty="0"/>
              <a:t>', 45, 'ram', 12]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3124573" cy="646331"/>
          </a:xfrm>
        </p:spPr>
        <p:txBody>
          <a:bodyPr/>
          <a:lstStyle/>
          <a:p>
            <a:r>
              <a:rPr lang="en-IN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***menu***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Add new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Insert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Search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Sort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Reverse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Remove 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Remove all</a:t>
            </a:r>
          </a:p>
          <a:p>
            <a:pPr marL="985837" lvl="1" indent="-514350">
              <a:buFont typeface="+mj-lt"/>
              <a:buAutoNum type="arabicPeriod"/>
            </a:pPr>
            <a:r>
              <a:rPr lang="en-IN" dirty="0" smtClean="0"/>
              <a:t>exit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406650" cy="646113"/>
          </a:xfrm>
        </p:spPr>
        <p:txBody>
          <a:bodyPr/>
          <a:lstStyle/>
          <a:p>
            <a:r>
              <a:rPr lang="en-IN" smtClean="0"/>
              <a:t>List in list</a:t>
            </a:r>
            <a:endParaRPr lang="en-US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1152525"/>
          </a:xfrm>
        </p:spPr>
        <p:txBody>
          <a:bodyPr/>
          <a:lstStyle/>
          <a:p>
            <a:r>
              <a:rPr lang="en-IN" smtClean="0"/>
              <a:t>A list can contains another list as its item</a:t>
            </a:r>
            <a:endParaRPr lang="en-US" smtClean="0"/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1AFC7D-1BE1-4E13-A693-43C5CECBD81E}" type="slidenum">
              <a:rPr lang="en-IN" smtClean="0"/>
              <a:pPr/>
              <a:t>23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684213" y="1844675"/>
            <a:ext cx="7343775" cy="2308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x=[34,78</a:t>
            </a:r>
            <a:r>
              <a:rPr lang="en-US" sz="2400" b="1" dirty="0"/>
              <a:t>,[12,'abc',89]</a:t>
            </a:r>
            <a:r>
              <a:rPr lang="en-US" sz="2400" dirty="0"/>
              <a:t>,'ram',1090]</a:t>
            </a:r>
          </a:p>
          <a:p>
            <a:pPr>
              <a:defRPr/>
            </a:pPr>
            <a:r>
              <a:rPr lang="en-US" sz="2400" dirty="0"/>
              <a:t>print(x)</a:t>
            </a:r>
          </a:p>
          <a:p>
            <a:pPr>
              <a:defRPr/>
            </a:pPr>
            <a:r>
              <a:rPr lang="en-US" sz="2400" dirty="0"/>
              <a:t>print(x[2])</a:t>
            </a:r>
          </a:p>
          <a:p>
            <a:pPr>
              <a:defRPr/>
            </a:pPr>
            <a:r>
              <a:rPr lang="en-US" sz="2400" dirty="0"/>
              <a:t>print(x[2][0])</a:t>
            </a:r>
          </a:p>
          <a:p>
            <a:pPr>
              <a:defRPr/>
            </a:pPr>
            <a:r>
              <a:rPr lang="en-US" sz="2400" dirty="0" err="1"/>
              <a:t>x.insert</a:t>
            </a:r>
            <a:r>
              <a:rPr lang="en-US" sz="2400" dirty="0"/>
              <a:t>(1,[33,44])</a:t>
            </a:r>
          </a:p>
          <a:p>
            <a:pPr>
              <a:defRPr/>
            </a:pPr>
            <a:r>
              <a:rPr lang="en-US" sz="2400" dirty="0"/>
              <a:t>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088" y="4437063"/>
            <a:ext cx="6840537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[34, 78, [12, '</a:t>
            </a:r>
            <a:r>
              <a:rPr lang="en-US" dirty="0" err="1"/>
              <a:t>abc</a:t>
            </a:r>
            <a:r>
              <a:rPr lang="en-US" dirty="0"/>
              <a:t>', 89], 'ram', 1090]</a:t>
            </a:r>
          </a:p>
          <a:p>
            <a:pPr>
              <a:defRPr/>
            </a:pPr>
            <a:r>
              <a:rPr lang="en-US" dirty="0"/>
              <a:t>[12, '</a:t>
            </a:r>
            <a:r>
              <a:rPr lang="en-US" dirty="0" err="1"/>
              <a:t>abc</a:t>
            </a:r>
            <a:r>
              <a:rPr lang="en-US" dirty="0"/>
              <a:t>', 89]</a:t>
            </a:r>
          </a:p>
          <a:p>
            <a:pPr>
              <a:defRPr/>
            </a:pPr>
            <a:r>
              <a:rPr lang="en-US" dirty="0"/>
              <a:t>12</a:t>
            </a:r>
          </a:p>
          <a:p>
            <a:pPr>
              <a:defRPr/>
            </a:pPr>
            <a:r>
              <a:rPr lang="en-US" dirty="0"/>
              <a:t>[34, </a:t>
            </a:r>
            <a:r>
              <a:rPr lang="en-US" b="1" dirty="0"/>
              <a:t>[33, 44], </a:t>
            </a:r>
            <a:r>
              <a:rPr lang="en-US" dirty="0"/>
              <a:t>78, [12, '</a:t>
            </a:r>
            <a:r>
              <a:rPr lang="en-US" dirty="0" err="1"/>
              <a:t>abc</a:t>
            </a:r>
            <a:r>
              <a:rPr lang="en-US" dirty="0"/>
              <a:t>', 89], 'ram', 1090]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7999412" cy="646113"/>
          </a:xfrm>
        </p:spPr>
        <p:txBody>
          <a:bodyPr/>
          <a:lstStyle/>
          <a:p>
            <a:r>
              <a:rPr lang="en-IN" smtClean="0"/>
              <a:t>List creation with range() method</a:t>
            </a:r>
            <a:endParaRPr 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720725"/>
          </a:xfrm>
        </p:spPr>
        <p:txBody>
          <a:bodyPr/>
          <a:lstStyle/>
          <a:p>
            <a:r>
              <a:rPr lang="en-IN" smtClean="0"/>
              <a:t>Create a sequential list with range()</a:t>
            </a:r>
            <a:endParaRPr lang="en-US" smtClean="0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E3D1EB-10E6-40DF-83B0-64DAED40EE11}" type="slidenum">
              <a:rPr lang="en-IN" smtClean="0"/>
              <a:pPr/>
              <a:t>24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250825" y="1700213"/>
            <a:ext cx="4572000" cy="341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x=list(range(10))</a:t>
            </a:r>
          </a:p>
          <a:p>
            <a:pPr>
              <a:defRPr/>
            </a:pPr>
            <a:r>
              <a:rPr lang="en-US" dirty="0"/>
              <a:t>print(x)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x=list(range(1,11))</a:t>
            </a:r>
          </a:p>
          <a:p>
            <a:pPr>
              <a:defRPr/>
            </a:pPr>
            <a:r>
              <a:rPr lang="en-US" dirty="0"/>
              <a:t>print(x)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x=list(range(1,11,3))</a:t>
            </a:r>
          </a:p>
          <a:p>
            <a:pPr>
              <a:defRPr/>
            </a:pPr>
            <a:r>
              <a:rPr lang="en-US" dirty="0"/>
              <a:t>print(x)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x=list(range(10,0,-1))</a:t>
            </a:r>
          </a:p>
          <a:p>
            <a:pPr>
              <a:defRPr/>
            </a:pPr>
            <a:r>
              <a:rPr lang="en-US" dirty="0"/>
              <a:t>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8038" y="2060575"/>
            <a:ext cx="3354387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[0, 1, 2, 3, 4, 5, 6, 7, 8, 9]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5025" y="2852738"/>
            <a:ext cx="3500438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[1, 2, 3, 4, 5, 6, 7, 8, 9, 10]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8400" y="3716338"/>
            <a:ext cx="1625600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[1, 4, 7, 10]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3938" y="4508500"/>
            <a:ext cx="3500437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[10, 9, 8, 7, 6, 5, 4, 3, 2,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873500" cy="646113"/>
          </a:xfrm>
        </p:spPr>
        <p:txBody>
          <a:bodyPr/>
          <a:lstStyle/>
          <a:p>
            <a:r>
              <a:rPr lang="en-IN" dirty="0" smtClean="0"/>
              <a:t>Unpacking a list</a:t>
            </a:r>
            <a:endParaRPr lang="en-US" dirty="0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4968875"/>
          </a:xfrm>
        </p:spPr>
        <p:txBody>
          <a:bodyPr/>
          <a:lstStyle/>
          <a:p>
            <a:r>
              <a:rPr lang="en-IN" smtClean="0"/>
              <a:t>Unpack the individual item of list into separate variables</a:t>
            </a:r>
          </a:p>
          <a:p>
            <a:endParaRPr lang="en-IN" smtClean="0"/>
          </a:p>
          <a:p>
            <a:endParaRPr lang="en-IN" smtClean="0"/>
          </a:p>
          <a:p>
            <a:endParaRPr lang="en-IN" smtClean="0"/>
          </a:p>
          <a:p>
            <a:endParaRPr lang="en-IN" smtClean="0"/>
          </a:p>
          <a:p>
            <a:endParaRPr lang="en-IN" smtClean="0"/>
          </a:p>
          <a:p>
            <a:r>
              <a:rPr lang="en-IN" smtClean="0"/>
              <a:t>Left side variable must be equal to number of items</a:t>
            </a:r>
          </a:p>
          <a:p>
            <a:endParaRPr lang="en-US" smtClean="0"/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9B7DDE-2F5B-41BB-9910-8E99A7B25EBC}" type="slidenum">
              <a:rPr lang="en-IN" smtClean="0"/>
              <a:pPr/>
              <a:t>25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827088" y="1916113"/>
            <a:ext cx="7416800" cy="24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x=[1122,'Ram',34500.78]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3600" b="1" dirty="0" err="1" smtClean="0"/>
              <a:t>a,b,c</a:t>
            </a:r>
            <a:r>
              <a:rPr lang="en-US" sz="3600" b="1" smtClean="0"/>
              <a:t>=x</a:t>
            </a:r>
            <a:endParaRPr lang="en-US" sz="3600" b="1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print(a)</a:t>
            </a:r>
          </a:p>
          <a:p>
            <a:pPr>
              <a:defRPr/>
            </a:pPr>
            <a:r>
              <a:rPr lang="en-US" sz="2000" dirty="0"/>
              <a:t>print(b)</a:t>
            </a:r>
          </a:p>
          <a:p>
            <a:pPr>
              <a:defRPr/>
            </a:pPr>
            <a:r>
              <a:rPr lang="en-US" sz="2000" dirty="0"/>
              <a:t>print(c)</a:t>
            </a:r>
          </a:p>
        </p:txBody>
      </p:sp>
      <p:sp>
        <p:nvSpPr>
          <p:cNvPr id="8" name="Right Arrow Callout 7"/>
          <p:cNvSpPr/>
          <p:nvPr/>
        </p:nvSpPr>
        <p:spPr>
          <a:xfrm flipH="1">
            <a:off x="3851275" y="3357563"/>
            <a:ext cx="3313113" cy="1150937"/>
          </a:xfrm>
          <a:prstGeom prst="rightArrowCallou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1122</a:t>
            </a:r>
          </a:p>
          <a:p>
            <a:pPr>
              <a:defRPr/>
            </a:pPr>
            <a:r>
              <a:rPr lang="en-US" dirty="0"/>
              <a:t>Ram</a:t>
            </a:r>
          </a:p>
          <a:p>
            <a:pPr>
              <a:defRPr/>
            </a:pPr>
            <a:r>
              <a:rPr lang="en-US" dirty="0"/>
              <a:t>34500.78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8721725" cy="646113"/>
          </a:xfrm>
        </p:spPr>
        <p:txBody>
          <a:bodyPr/>
          <a:lstStyle/>
          <a:p>
            <a:r>
              <a:rPr lang="en-IN" smtClean="0"/>
              <a:t>Unpacking list using star expression</a:t>
            </a:r>
            <a:endParaRPr lang="en-US" dirty="0" smtClean="0"/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27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8D8F1-41DC-4CAC-AA7D-01F6EA5E1DEF}" type="slidenum">
              <a:rPr lang="en-IN" smtClean="0"/>
              <a:pPr/>
              <a:t>26</a:t>
            </a:fld>
            <a:endParaRPr lang="en-IN" smtClean="0"/>
          </a:p>
        </p:txBody>
      </p:sp>
      <p:sp>
        <p:nvSpPr>
          <p:cNvPr id="7" name="Rectangle 6"/>
          <p:cNvSpPr/>
          <p:nvPr/>
        </p:nvSpPr>
        <p:spPr>
          <a:xfrm>
            <a:off x="215900" y="836613"/>
            <a:ext cx="8677275" cy="4524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x=['</a:t>
            </a:r>
            <a:r>
              <a:rPr lang="en-US" dirty="0" err="1"/>
              <a:t>ram','mohan</a:t>
            </a:r>
            <a:r>
              <a:rPr lang="en-US" dirty="0"/>
              <a:t> sharma',1234,'sunil sharma',45.678,'bhopal']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*</a:t>
            </a:r>
            <a:r>
              <a:rPr lang="en-US" dirty="0" err="1"/>
              <a:t>a,b,c</a:t>
            </a:r>
            <a:r>
              <a:rPr lang="en-US" dirty="0"/>
              <a:t>=x</a:t>
            </a:r>
          </a:p>
          <a:p>
            <a:pPr>
              <a:defRPr/>
            </a:pPr>
            <a:r>
              <a:rPr lang="en-US" dirty="0"/>
              <a:t>print(a)</a:t>
            </a:r>
          </a:p>
          <a:p>
            <a:pPr>
              <a:defRPr/>
            </a:pPr>
            <a:r>
              <a:rPr lang="en-US" dirty="0"/>
              <a:t>print(b)</a:t>
            </a:r>
          </a:p>
          <a:p>
            <a:pPr>
              <a:defRPr/>
            </a:pPr>
            <a:r>
              <a:rPr lang="en-US" dirty="0"/>
              <a:t>print(c)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a,*</a:t>
            </a:r>
            <a:r>
              <a:rPr lang="en-US" dirty="0" err="1"/>
              <a:t>b,c</a:t>
            </a:r>
            <a:r>
              <a:rPr lang="en-US" dirty="0"/>
              <a:t>=x</a:t>
            </a:r>
          </a:p>
          <a:p>
            <a:pPr>
              <a:defRPr/>
            </a:pPr>
            <a:r>
              <a:rPr lang="en-US" dirty="0"/>
              <a:t>print(a)</a:t>
            </a:r>
          </a:p>
          <a:p>
            <a:pPr>
              <a:defRPr/>
            </a:pPr>
            <a:r>
              <a:rPr lang="en-US" dirty="0"/>
              <a:t>print(b)</a:t>
            </a:r>
          </a:p>
          <a:p>
            <a:pPr>
              <a:defRPr/>
            </a:pPr>
            <a:r>
              <a:rPr lang="en-US" dirty="0"/>
              <a:t>print(c)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a,b</a:t>
            </a:r>
            <a:r>
              <a:rPr lang="en-US" dirty="0"/>
              <a:t>,*c=x</a:t>
            </a:r>
          </a:p>
          <a:p>
            <a:pPr>
              <a:defRPr/>
            </a:pPr>
            <a:r>
              <a:rPr lang="en-US" dirty="0"/>
              <a:t>print(a)</a:t>
            </a:r>
          </a:p>
          <a:p>
            <a:pPr>
              <a:defRPr/>
            </a:pPr>
            <a:r>
              <a:rPr lang="en-US" dirty="0"/>
              <a:t>print(b)</a:t>
            </a:r>
          </a:p>
          <a:p>
            <a:pPr>
              <a:defRPr/>
            </a:pPr>
            <a:r>
              <a:rPr lang="en-US" dirty="0"/>
              <a:t>print(c)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3213" y="1641475"/>
            <a:ext cx="6300787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['ram', '</a:t>
            </a:r>
            <a:r>
              <a:rPr lang="en-US" dirty="0" err="1"/>
              <a:t>mohan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', 1234, '</a:t>
            </a:r>
            <a:r>
              <a:rPr lang="en-US" dirty="0" err="1"/>
              <a:t>sunil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']</a:t>
            </a:r>
          </a:p>
          <a:p>
            <a:pPr>
              <a:defRPr/>
            </a:pPr>
            <a:r>
              <a:rPr lang="en-US" dirty="0"/>
              <a:t>45.678</a:t>
            </a:r>
          </a:p>
          <a:p>
            <a:pPr>
              <a:defRPr/>
            </a:pPr>
            <a:r>
              <a:rPr lang="en-US" dirty="0" err="1"/>
              <a:t>bhopal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43213" y="2997200"/>
            <a:ext cx="6210300" cy="922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ram</a:t>
            </a:r>
          </a:p>
          <a:p>
            <a:pPr>
              <a:defRPr/>
            </a:pPr>
            <a:r>
              <a:rPr lang="en-US" dirty="0"/>
              <a:t>['</a:t>
            </a:r>
            <a:r>
              <a:rPr lang="en-US" dirty="0" err="1"/>
              <a:t>mohan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', 1234, '</a:t>
            </a:r>
            <a:r>
              <a:rPr lang="en-US" dirty="0" err="1"/>
              <a:t>sunil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', 45.678]</a:t>
            </a:r>
          </a:p>
          <a:p>
            <a:pPr>
              <a:defRPr/>
            </a:pPr>
            <a:r>
              <a:rPr lang="en-US" dirty="0" err="1"/>
              <a:t>bhopal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43213" y="4292600"/>
            <a:ext cx="6264275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ram</a:t>
            </a:r>
          </a:p>
          <a:p>
            <a:pPr>
              <a:defRPr/>
            </a:pPr>
            <a:r>
              <a:rPr lang="en-US" dirty="0" err="1"/>
              <a:t>mohan</a:t>
            </a:r>
            <a:r>
              <a:rPr lang="en-US" dirty="0"/>
              <a:t> </a:t>
            </a:r>
            <a:r>
              <a:rPr lang="en-US" dirty="0" err="1"/>
              <a:t>sharma</a:t>
            </a:r>
            <a:endParaRPr lang="en-US" dirty="0"/>
          </a:p>
          <a:p>
            <a:pPr>
              <a:defRPr/>
            </a:pPr>
            <a:r>
              <a:rPr lang="en-US" dirty="0"/>
              <a:t>[1234, '</a:t>
            </a:r>
            <a:r>
              <a:rPr lang="en-US" dirty="0" err="1"/>
              <a:t>sunil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', 45.678, '</a:t>
            </a:r>
            <a:r>
              <a:rPr lang="en-US" dirty="0" err="1"/>
              <a:t>bhopal</a:t>
            </a:r>
            <a:r>
              <a:rPr lang="en-US" dirty="0"/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8937625" cy="646113"/>
          </a:xfrm>
        </p:spPr>
        <p:txBody>
          <a:bodyPr/>
          <a:lstStyle/>
          <a:p>
            <a:r>
              <a:rPr lang="en-IN" smtClean="0"/>
              <a:t>Unpacking a list to function argument</a:t>
            </a:r>
            <a:endParaRPr 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5048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A87834-380F-438D-8D36-8BB66C1211D1}" type="slidenum">
              <a:rPr lang="en-IN" smtClean="0"/>
              <a:pPr/>
              <a:t>27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23850" y="1557338"/>
            <a:ext cx="4878388" cy="3416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def sum(</a:t>
            </a:r>
            <a:r>
              <a:rPr lang="en-US" sz="2400" dirty="0" err="1"/>
              <a:t>a,b,c</a:t>
            </a:r>
            <a:r>
              <a:rPr lang="en-US" sz="2400" dirty="0"/>
              <a:t>):</a:t>
            </a:r>
          </a:p>
          <a:p>
            <a:pPr>
              <a:defRPr/>
            </a:pPr>
            <a:r>
              <a:rPr lang="en-US" sz="2400" dirty="0"/>
              <a:t>    return </a:t>
            </a:r>
            <a:r>
              <a:rPr lang="en-US" sz="2400" dirty="0" err="1"/>
              <a:t>a+b+c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x=[10,20,30];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s=sum(*x)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print(s)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4760912" cy="646113"/>
          </a:xfrm>
        </p:spPr>
        <p:txBody>
          <a:bodyPr/>
          <a:lstStyle/>
          <a:p>
            <a:r>
              <a:rPr lang="en-IN" smtClean="0"/>
              <a:t>List Comprehension</a:t>
            </a:r>
            <a:endParaRPr lang="en-US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179388" y="692150"/>
            <a:ext cx="8496300" cy="1296988"/>
          </a:xfrm>
        </p:spPr>
        <p:txBody>
          <a:bodyPr/>
          <a:lstStyle/>
          <a:p>
            <a:r>
              <a:rPr lang="en-IN" smtClean="0"/>
              <a:t>Generate a list based on existing list with operation on items:</a:t>
            </a:r>
            <a:endParaRPr lang="en-US" smtClean="0"/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BFD750-F873-4F91-87C6-0ED41B72A965}" type="slidenum">
              <a:rPr lang="en-IN" smtClean="0"/>
              <a:pPr/>
              <a:t>28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179388" y="1700212"/>
            <a:ext cx="5760764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dirty="0"/>
              <a:t>x=[5,23,96,72,3,10,21,56]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y=[2*e for e in x]</a:t>
            </a:r>
          </a:p>
          <a:p>
            <a:pPr>
              <a:defRPr/>
            </a:pPr>
            <a:r>
              <a:rPr lang="it-IT" dirty="0"/>
              <a:t>print(y)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y=[e**2 for e in x]</a:t>
            </a:r>
          </a:p>
          <a:p>
            <a:pPr>
              <a:defRPr/>
            </a:pPr>
            <a:r>
              <a:rPr lang="it-IT" dirty="0"/>
              <a:t>print(y)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y=[e for e in x if e%2==0]</a:t>
            </a:r>
          </a:p>
          <a:p>
            <a:pPr>
              <a:defRPr/>
            </a:pPr>
            <a:r>
              <a:rPr lang="it-IT" dirty="0"/>
              <a:t>print(y)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y=[e/2 for e in x if e&gt;50]</a:t>
            </a:r>
          </a:p>
          <a:p>
            <a:pPr>
              <a:defRPr/>
            </a:pPr>
            <a:r>
              <a:rPr lang="it-IT" dirty="0"/>
              <a:t>print(y)</a:t>
            </a:r>
          </a:p>
          <a:p>
            <a:pPr>
              <a:defRPr/>
            </a:pPr>
            <a:r>
              <a:rPr lang="en-US" dirty="0"/>
              <a:t>y=[5*e for e in range(1,11) if e&lt;5]</a:t>
            </a:r>
          </a:p>
          <a:p>
            <a:pPr>
              <a:defRPr/>
            </a:pPr>
            <a:r>
              <a:rPr lang="en-US" dirty="0"/>
              <a:t>print(y</a:t>
            </a:r>
            <a:r>
              <a:rPr lang="en-US" dirty="0" smtClean="0"/>
              <a:t>)</a:t>
            </a:r>
            <a:endParaRPr lang="en-IN" dirty="0" smtClean="0"/>
          </a:p>
          <a:p>
            <a:pPr>
              <a:defRPr/>
            </a:pPr>
            <a:r>
              <a:rPr lang="it-IT" dirty="0" smtClean="0"/>
              <a:t>y=[e for (i,e) in enumerate(x) if i%2==0]</a:t>
            </a:r>
          </a:p>
          <a:p>
            <a:pPr>
              <a:defRPr/>
            </a:pPr>
            <a:r>
              <a:rPr lang="en-US" dirty="0" smtClean="0"/>
              <a:t>print(y)</a:t>
            </a:r>
            <a:endParaRPr lang="en-IN" dirty="0" smtClean="0"/>
          </a:p>
        </p:txBody>
      </p:sp>
      <p:sp>
        <p:nvSpPr>
          <p:cNvPr id="8" name="Pentagon 7"/>
          <p:cNvSpPr/>
          <p:nvPr/>
        </p:nvSpPr>
        <p:spPr>
          <a:xfrm flipH="1">
            <a:off x="3851275" y="1773238"/>
            <a:ext cx="5292725" cy="3527425"/>
          </a:xfrm>
          <a:prstGeom prst="homePlate">
            <a:avLst>
              <a:gd name="adj" fmla="val 82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[10, 46, 192, 144, 6, 20, 42, 112]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[25, 529, 9216, 5184, 9, 100, 441, 3136]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[96, 72, 10, 56]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[48.0, 36.0, 28.0]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0112" y="6021288"/>
            <a:ext cx="17732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[5, 96, 3, 21]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375025" cy="646113"/>
          </a:xfrm>
        </p:spPr>
        <p:txBody>
          <a:bodyPr/>
          <a:lstStyle/>
          <a:p>
            <a:r>
              <a:rPr lang="en-IN" dirty="0" smtClean="0"/>
              <a:t>Copy function</a:t>
            </a:r>
            <a:endParaRPr lang="en-US" dirty="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5328270" cy="5327650"/>
          </a:xfrm>
        </p:spPr>
        <p:txBody>
          <a:bodyPr/>
          <a:lstStyle/>
          <a:p>
            <a:r>
              <a:rPr lang="en-IN" dirty="0" smtClean="0"/>
              <a:t>lst2=lst1</a:t>
            </a:r>
          </a:p>
          <a:p>
            <a:pPr lvl="1"/>
            <a:r>
              <a:rPr lang="en-IN" dirty="0" smtClean="0"/>
              <a:t>Assign the current list lst1 reference  to lst2</a:t>
            </a:r>
          </a:p>
          <a:p>
            <a:pPr lvl="1"/>
            <a:r>
              <a:rPr lang="en-IN" dirty="0" smtClean="0"/>
              <a:t>Now lst1 and lst2 both represent same list</a:t>
            </a:r>
          </a:p>
          <a:p>
            <a:r>
              <a:rPr lang="en-IN" dirty="0" smtClean="0"/>
              <a:t>lst2=lst1.copy()</a:t>
            </a:r>
          </a:p>
          <a:p>
            <a:pPr lvl="1"/>
            <a:r>
              <a:rPr lang="en-IN" dirty="0" smtClean="0"/>
              <a:t>new copy of lst1 is created and assigned to lst2</a:t>
            </a:r>
          </a:p>
          <a:p>
            <a:pPr lvl="1"/>
            <a:r>
              <a:rPr lang="en-IN" dirty="0" smtClean="0"/>
              <a:t>lst2 has new list with same elements as lst1</a:t>
            </a:r>
          </a:p>
          <a:p>
            <a:endParaRPr lang="en-US" dirty="0" smtClean="0"/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5E63D5-E5A7-4A85-BC7E-728523552B1D}" type="slidenum">
              <a:rPr lang="en-IN" smtClean="0"/>
              <a:pPr/>
              <a:t>29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5580112" y="836712"/>
            <a:ext cx="322210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x=[45,12,67,23]</a:t>
            </a:r>
          </a:p>
          <a:p>
            <a:r>
              <a:rPr lang="fr-FR" dirty="0" smtClean="0"/>
              <a:t>##y=x</a:t>
            </a:r>
          </a:p>
          <a:p>
            <a:r>
              <a:rPr lang="fr-FR" dirty="0" smtClean="0"/>
              <a:t>y=</a:t>
            </a:r>
            <a:r>
              <a:rPr lang="fr-FR" dirty="0" err="1" smtClean="0"/>
              <a:t>x.copy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(id(x))</a:t>
            </a:r>
          </a:p>
          <a:p>
            <a:endParaRPr lang="fr-FR" dirty="0" smtClean="0"/>
          </a:p>
          <a:p>
            <a:r>
              <a:rPr lang="fr-FR" dirty="0" err="1" smtClean="0"/>
              <a:t>print</a:t>
            </a:r>
            <a:r>
              <a:rPr lang="fr-FR" dirty="0" smtClean="0"/>
              <a:t>(id(y))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(x)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(y)</a:t>
            </a:r>
          </a:p>
          <a:p>
            <a:r>
              <a:rPr lang="fr-FR" dirty="0" smtClean="0"/>
              <a:t>x[1]=100</a:t>
            </a:r>
          </a:p>
          <a:p>
            <a:r>
              <a:rPr lang="fr-FR" dirty="0" smtClean="0"/>
              <a:t>y[2]=200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('--</a:t>
            </a:r>
            <a:r>
              <a:rPr lang="fr-FR" dirty="0" err="1" smtClean="0"/>
              <a:t>after</a:t>
            </a:r>
            <a:r>
              <a:rPr lang="fr-FR" dirty="0" smtClean="0"/>
              <a:t> change--')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(x)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(y)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6237287" cy="646113"/>
          </a:xfrm>
        </p:spPr>
        <p:txBody>
          <a:bodyPr/>
          <a:lstStyle/>
          <a:p>
            <a:r>
              <a:rPr lang="en-US" b="1" smtClean="0"/>
              <a:t>Membership operators</a:t>
            </a:r>
            <a:r>
              <a:rPr lang="en-US" smtClean="0"/>
              <a:t>-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in</a:t>
            </a:r>
          </a:p>
          <a:p>
            <a:r>
              <a:rPr lang="en-IN" smtClean="0"/>
              <a:t>not in</a:t>
            </a:r>
            <a:endParaRPr lang="en-US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E83BA0-B02D-4022-830C-08CB3CC5CFA4}" type="slidenum">
              <a:rPr lang="en-IN" smtClean="0"/>
              <a:pPr/>
              <a:t>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319866" cy="646331"/>
          </a:xfrm>
        </p:spPr>
        <p:txBody>
          <a:bodyPr/>
          <a:lstStyle/>
          <a:p>
            <a:r>
              <a:rPr lang="en-IN" dirty="0" smtClean="0"/>
              <a:t>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79512" y="836712"/>
            <a:ext cx="871296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x=['ram','ramesh','roshan','reena','sit','aman','amit','shyamlal','anirudhh']</a:t>
            </a:r>
          </a:p>
          <a:p>
            <a:r>
              <a:rPr lang="en-US" dirty="0" smtClean="0"/>
              <a:t>t=[]</a:t>
            </a:r>
          </a:p>
          <a:p>
            <a:r>
              <a:rPr lang="en-US" dirty="0" smtClean="0"/>
              <a:t>for e in x: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t.append</a:t>
            </a:r>
            <a:r>
              <a:rPr lang="en-US" dirty="0" smtClean="0"/>
              <a:t>((</a:t>
            </a:r>
            <a:r>
              <a:rPr lang="en-US" dirty="0" err="1" smtClean="0"/>
              <a:t>len</a:t>
            </a:r>
            <a:r>
              <a:rPr lang="en-US" dirty="0" smtClean="0"/>
              <a:t>(e),e))</a:t>
            </a:r>
          </a:p>
          <a:p>
            <a:endParaRPr lang="en-US" dirty="0" smtClean="0"/>
          </a:p>
          <a:p>
            <a:r>
              <a:rPr lang="en-US" dirty="0" err="1" smtClean="0"/>
              <a:t>t.sort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y=[]</a:t>
            </a:r>
          </a:p>
          <a:p>
            <a:r>
              <a:rPr lang="en-US" dirty="0" smtClean="0"/>
              <a:t>for e in t: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y.append</a:t>
            </a:r>
            <a:r>
              <a:rPr lang="en-US" dirty="0" smtClean="0"/>
              <a:t>(e[1])</a:t>
            </a:r>
          </a:p>
          <a:p>
            <a:endParaRPr lang="en-US" dirty="0" smtClean="0"/>
          </a:p>
          <a:p>
            <a:r>
              <a:rPr lang="en-US" dirty="0" smtClean="0"/>
              <a:t>for e in y:</a:t>
            </a:r>
          </a:p>
          <a:p>
            <a:r>
              <a:rPr lang="en-US" dirty="0" smtClean="0"/>
              <a:t>    print(e)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868612" cy="646113"/>
          </a:xfrm>
        </p:spPr>
        <p:txBody>
          <a:bodyPr/>
          <a:lstStyle/>
          <a:p>
            <a:r>
              <a:rPr lang="en-IN" dirty="0" smtClean="0"/>
              <a:t>zip function</a:t>
            </a:r>
            <a:endParaRPr lang="en-US" dirty="0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1800225"/>
          </a:xfrm>
        </p:spPr>
        <p:txBody>
          <a:bodyPr/>
          <a:lstStyle/>
          <a:p>
            <a:r>
              <a:rPr lang="en-IN" sz="2400" dirty="0" smtClean="0"/>
              <a:t>zip function group/pair the individual elements of each list,  return a zip object, that can be converted into list or </a:t>
            </a:r>
            <a:r>
              <a:rPr lang="en-IN" sz="2400" dirty="0" err="1" smtClean="0"/>
              <a:t>tuple</a:t>
            </a:r>
            <a:endParaRPr lang="en-IN" sz="2400" dirty="0" smtClean="0"/>
          </a:p>
          <a:p>
            <a:r>
              <a:rPr lang="en-IN" sz="2400" dirty="0" smtClean="0"/>
              <a:t>Ex :</a:t>
            </a:r>
          </a:p>
          <a:p>
            <a:endParaRPr lang="en-IN" sz="2400" dirty="0" smtClean="0"/>
          </a:p>
          <a:p>
            <a:endParaRPr lang="en-US" sz="2400" dirty="0" smtClean="0"/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7C254F-2E49-4B3B-9BBA-DBD9BC76535B}" type="slidenum">
              <a:rPr lang="en-IN" smtClean="0"/>
              <a:pPr/>
              <a:t>31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1619250" y="2565400"/>
            <a:ext cx="69850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x = [55,12,89]</a:t>
            </a:r>
          </a:p>
          <a:p>
            <a:pPr>
              <a:defRPr/>
            </a:pPr>
            <a:r>
              <a:rPr lang="en-US" sz="2800" dirty="0"/>
              <a:t>y = ['one', 'two', 'three']</a:t>
            </a:r>
          </a:p>
          <a:p>
            <a:pPr>
              <a:defRPr/>
            </a:pPr>
            <a:r>
              <a:rPr lang="en-US" sz="2800" dirty="0" smtClean="0"/>
              <a:t>z </a:t>
            </a:r>
            <a:r>
              <a:rPr lang="en-US" sz="2800" dirty="0"/>
              <a:t>= </a:t>
            </a:r>
            <a:r>
              <a:rPr lang="en-US" sz="2800" dirty="0" smtClean="0"/>
              <a:t>list(zip(</a:t>
            </a:r>
            <a:r>
              <a:rPr lang="en-US" sz="2800" dirty="0" err="1" smtClean="0"/>
              <a:t>x,y</a:t>
            </a:r>
            <a:r>
              <a:rPr lang="en-US" sz="2800" dirty="0" smtClean="0"/>
              <a:t>))</a:t>
            </a:r>
            <a:endParaRPr lang="en-US" sz="2800" dirty="0"/>
          </a:p>
          <a:p>
            <a:pPr>
              <a:defRPr/>
            </a:pPr>
            <a:r>
              <a:rPr lang="en-US" sz="2800" smtClean="0"/>
              <a:t>print(z)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55576" y="5085184"/>
            <a:ext cx="45576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[(55, 'one'), (12, 'two'), (89, 'three')]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8575675" cy="646113"/>
          </a:xfrm>
        </p:spPr>
        <p:txBody>
          <a:bodyPr/>
          <a:lstStyle/>
          <a:p>
            <a:r>
              <a:rPr lang="en-IN" dirty="0" smtClean="0"/>
              <a:t>Convert a string to list of characters</a:t>
            </a:r>
            <a:endParaRPr lang="en-US" dirty="0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2736850"/>
          </a:xfrm>
        </p:spPr>
        <p:txBody>
          <a:bodyPr/>
          <a:lstStyle/>
          <a:p>
            <a:r>
              <a:rPr lang="en-IN" smtClean="0"/>
              <a:t>list(strValue)</a:t>
            </a:r>
          </a:p>
          <a:p>
            <a:r>
              <a:rPr lang="en-IN" smtClean="0"/>
              <a:t>Ex</a:t>
            </a:r>
          </a:p>
          <a:p>
            <a:pPr lvl="1"/>
            <a:r>
              <a:rPr lang="en-US" smtClean="0"/>
              <a:t>s="ABCD0123XYsde"</a:t>
            </a:r>
          </a:p>
          <a:p>
            <a:pPr lvl="1"/>
            <a:r>
              <a:rPr lang="en-US" smtClean="0"/>
              <a:t>x=list(s)</a:t>
            </a:r>
          </a:p>
          <a:p>
            <a:pPr lvl="1"/>
            <a:r>
              <a:rPr lang="en-US" smtClean="0"/>
              <a:t>print(x)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B3604E-E653-42A0-8ECE-3E27F6BD3CD6}" type="slidenum">
              <a:rPr lang="en-IN" smtClean="0"/>
              <a:pPr/>
              <a:t>32</a:t>
            </a:fld>
            <a:endParaRPr lang="en-IN" smtClean="0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95288" y="3644900"/>
            <a:ext cx="756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['A', 'B', 'C', 'D', '0', '1', '2', '3', 'X', 'Y', 's', 'd', 'e']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206625" cy="646113"/>
          </a:xfrm>
        </p:spPr>
        <p:txBody>
          <a:bodyPr/>
          <a:lstStyle/>
          <a:p>
            <a:r>
              <a:rPr lang="en-IN" smtClean="0"/>
              <a:t>reversed</a:t>
            </a:r>
            <a:endParaRPr 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107950" y="693739"/>
            <a:ext cx="8820150" cy="2879278"/>
          </a:xfrm>
        </p:spPr>
        <p:txBody>
          <a:bodyPr/>
          <a:lstStyle/>
          <a:p>
            <a:r>
              <a:rPr lang="en-US" dirty="0" err="1" smtClean="0"/>
              <a:t>newSeq</a:t>
            </a:r>
            <a:r>
              <a:rPr lang="en-US" dirty="0" smtClean="0"/>
              <a:t>=reversed(</a:t>
            </a:r>
            <a:r>
              <a:rPr lang="en-US" dirty="0" err="1" smtClean="0"/>
              <a:t>seq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The reversed() method takes a single parameter: </a:t>
            </a:r>
            <a:r>
              <a:rPr lang="en-US" b="1" dirty="0" err="1" smtClean="0"/>
              <a:t>seq</a:t>
            </a:r>
            <a:r>
              <a:rPr lang="en-US" dirty="0" smtClean="0"/>
              <a:t> - sequence that should be reversed (list/</a:t>
            </a:r>
            <a:r>
              <a:rPr lang="en-US" dirty="0" err="1" smtClean="0"/>
              <a:t>tupple</a:t>
            </a:r>
            <a:r>
              <a:rPr lang="en-US" dirty="0" smtClean="0"/>
              <a:t>)</a:t>
            </a:r>
          </a:p>
          <a:p>
            <a:pPr lvl="1"/>
            <a:r>
              <a:rPr lang="en-IN" dirty="0" smtClean="0"/>
              <a:t>Return a </a:t>
            </a:r>
            <a:r>
              <a:rPr lang="en-IN" b="1" dirty="0" smtClean="0"/>
              <a:t>object  of type “reversed </a:t>
            </a:r>
            <a:r>
              <a:rPr lang="en-IN" b="1" dirty="0" err="1" smtClean="0"/>
              <a:t>iterator</a:t>
            </a:r>
            <a:r>
              <a:rPr lang="en-IN" dirty="0" smtClean="0"/>
              <a:t>”  that can converted to a list or </a:t>
            </a:r>
            <a:r>
              <a:rPr lang="en-IN" dirty="0" err="1" smtClean="0"/>
              <a:t>tupple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304B7A-913D-4024-B72D-2D4718B9A558}" type="slidenum">
              <a:rPr lang="en-IN" smtClean="0"/>
              <a:pPr/>
              <a:t>33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899592" y="3429000"/>
            <a:ext cx="518457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x=[45,12,67,23]</a:t>
            </a:r>
          </a:p>
          <a:p>
            <a:r>
              <a:rPr lang="en-US" sz="2800" dirty="0" smtClean="0"/>
              <a:t>y=reversed(x)</a:t>
            </a:r>
          </a:p>
          <a:p>
            <a:r>
              <a:rPr lang="en-US" sz="2800" dirty="0" smtClean="0"/>
              <a:t>r=list(y)</a:t>
            </a:r>
          </a:p>
          <a:p>
            <a:r>
              <a:rPr lang="en-US" sz="2800" dirty="0" smtClean="0"/>
              <a:t>print(x)</a:t>
            </a:r>
          </a:p>
          <a:p>
            <a:r>
              <a:rPr lang="en-US" sz="2800" dirty="0" smtClean="0"/>
              <a:t>print(y)</a:t>
            </a:r>
          </a:p>
          <a:p>
            <a:r>
              <a:rPr lang="en-US" sz="2800" dirty="0" smtClean="0"/>
              <a:t>print(r)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700337" cy="646113"/>
          </a:xfrm>
        </p:spPr>
        <p:txBody>
          <a:bodyPr/>
          <a:lstStyle/>
          <a:p>
            <a:r>
              <a:rPr lang="en-IN" dirty="0" smtClean="0"/>
              <a:t>enumerate</a:t>
            </a:r>
            <a:endParaRPr lang="en-US" dirty="0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enumerate() function adds counter to an </a:t>
            </a:r>
            <a:r>
              <a:rPr lang="en-US" dirty="0" err="1" smtClean="0"/>
              <a:t>iterable</a:t>
            </a:r>
            <a:r>
              <a:rPr lang="en-US" dirty="0" smtClean="0"/>
              <a:t>(</a:t>
            </a:r>
            <a:r>
              <a:rPr lang="en-US" dirty="0" err="1" smtClean="0"/>
              <a:t>list,tuple</a:t>
            </a:r>
            <a:r>
              <a:rPr lang="en-US" dirty="0" smtClean="0"/>
              <a:t>..) and returns a enumerate object.</a:t>
            </a:r>
          </a:p>
          <a:p>
            <a:r>
              <a:rPr lang="en-IN" dirty="0" smtClean="0"/>
              <a:t>enumerate object can be iterate with </a:t>
            </a:r>
            <a:r>
              <a:rPr lang="en-IN" b="1" i="1" dirty="0" smtClean="0"/>
              <a:t>for loop </a:t>
            </a:r>
            <a:r>
              <a:rPr lang="en-IN" dirty="0" smtClean="0"/>
              <a:t>to get pairs of  </a:t>
            </a:r>
            <a:r>
              <a:rPr lang="en-IN" b="1" i="1" dirty="0" smtClean="0"/>
              <a:t>counter and item </a:t>
            </a:r>
            <a:r>
              <a:rPr lang="en-IN" dirty="0" smtClean="0"/>
              <a:t>of </a:t>
            </a:r>
            <a:r>
              <a:rPr lang="en-IN" dirty="0" err="1" smtClean="0"/>
              <a:t>iterable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dirty="0" smtClean="0"/>
              <a:t>Syntax:</a:t>
            </a:r>
          </a:p>
          <a:p>
            <a:pPr lvl="1">
              <a:buNone/>
            </a:pPr>
            <a:r>
              <a:rPr lang="en-IN" dirty="0" smtClean="0"/>
              <a:t>	enumerate(</a:t>
            </a:r>
            <a:r>
              <a:rPr lang="en-IN" dirty="0" err="1" smtClean="0"/>
              <a:t>iterator,start_counter</a:t>
            </a:r>
            <a:r>
              <a:rPr lang="en-IN" dirty="0" smtClean="0"/>
              <a:t>=0) </a:t>
            </a:r>
          </a:p>
          <a:p>
            <a:endParaRPr lang="en-US" dirty="0" smtClean="0"/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9C2EDA-CE78-4E7F-A1AF-B7E48E01473E}" type="slidenum">
              <a:rPr lang="en-IN" smtClean="0"/>
              <a:pPr/>
              <a:t>34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700337" cy="646113"/>
          </a:xfrm>
        </p:spPr>
        <p:txBody>
          <a:bodyPr/>
          <a:lstStyle/>
          <a:p>
            <a:r>
              <a:rPr lang="en-IN" smtClean="0"/>
              <a:t>enumerate</a:t>
            </a:r>
            <a:endParaRPr 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107950" y="692150"/>
            <a:ext cx="8856663" cy="2952750"/>
          </a:xfrm>
        </p:spPr>
        <p:txBody>
          <a:bodyPr/>
          <a:lstStyle/>
          <a:p>
            <a:r>
              <a:rPr lang="en-IN" sz="2800" dirty="0" smtClean="0"/>
              <a:t>enumerate(</a:t>
            </a:r>
            <a:r>
              <a:rPr lang="en-IN" sz="2800" dirty="0" err="1" smtClean="0"/>
              <a:t>iterable,start_counter</a:t>
            </a:r>
            <a:r>
              <a:rPr lang="en-IN" sz="2800" dirty="0" smtClean="0"/>
              <a:t>=0)</a:t>
            </a:r>
          </a:p>
          <a:p>
            <a:pPr lvl="1"/>
            <a:r>
              <a:rPr lang="en-US" sz="2400" dirty="0" smtClean="0"/>
              <a:t>The enumerate() method adds counter to an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(</a:t>
            </a:r>
            <a:r>
              <a:rPr lang="en-US" sz="2400" dirty="0" err="1" smtClean="0"/>
              <a:t>list,tuple,set</a:t>
            </a:r>
            <a:r>
              <a:rPr lang="en-US" sz="2400" dirty="0" smtClean="0"/>
              <a:t>…) and returns the enumerate object, that can be used to get element of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with counter .</a:t>
            </a:r>
          </a:p>
          <a:p>
            <a:pPr lvl="1"/>
            <a:r>
              <a:rPr lang="en-IN" sz="2400" dirty="0" smtClean="0"/>
              <a:t>Default counter starts with 0, you can specify counter in second parameter as you wish.</a:t>
            </a:r>
            <a:endParaRPr lang="en-US" sz="2400" dirty="0" smtClean="0"/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1398B2-4BF0-4EA0-95A9-9C78E3557065}" type="slidenum">
              <a:rPr lang="en-IN" smtClean="0"/>
              <a:pPr/>
              <a:t>35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250825" y="3789363"/>
            <a:ext cx="4572000" cy="2308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x=["</a:t>
            </a:r>
            <a:r>
              <a:rPr lang="en-US" dirty="0" err="1"/>
              <a:t>ram","Mohan","sohan</a:t>
            </a:r>
            <a:r>
              <a:rPr lang="en-US" dirty="0"/>
              <a:t>"]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</a:t>
            </a:r>
            <a:r>
              <a:rPr lang="en-US" dirty="0" err="1"/>
              <a:t>count,item</a:t>
            </a:r>
            <a:r>
              <a:rPr lang="en-US" dirty="0"/>
              <a:t> in enumerate(x):</a:t>
            </a:r>
          </a:p>
          <a:p>
            <a:pPr>
              <a:defRPr/>
            </a:pPr>
            <a:r>
              <a:rPr lang="en-US" dirty="0"/>
              <a:t>    print(</a:t>
            </a:r>
            <a:r>
              <a:rPr lang="en-US" dirty="0" err="1"/>
              <a:t>count,item</a:t>
            </a:r>
            <a:r>
              <a:rPr lang="en-US" dirty="0"/>
              <a:t>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print('count start with 101')</a:t>
            </a:r>
          </a:p>
          <a:p>
            <a:pPr>
              <a:defRPr/>
            </a:pPr>
            <a:r>
              <a:rPr lang="en-US" dirty="0"/>
              <a:t>for </a:t>
            </a:r>
            <a:r>
              <a:rPr lang="en-US" dirty="0" err="1"/>
              <a:t>count,item</a:t>
            </a:r>
            <a:r>
              <a:rPr lang="en-US" dirty="0"/>
              <a:t> in enumerate(x,101):</a:t>
            </a:r>
          </a:p>
          <a:p>
            <a:pPr>
              <a:defRPr/>
            </a:pPr>
            <a:r>
              <a:rPr lang="en-US" dirty="0"/>
              <a:t>    print(</a:t>
            </a:r>
            <a:r>
              <a:rPr lang="en-US" dirty="0" err="1"/>
              <a:t>count,item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7900" y="3644900"/>
            <a:ext cx="1422400" cy="923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0 ram</a:t>
            </a:r>
          </a:p>
          <a:p>
            <a:pPr>
              <a:defRPr/>
            </a:pPr>
            <a:r>
              <a:rPr lang="en-US" dirty="0"/>
              <a:t>1 Mohan</a:t>
            </a:r>
          </a:p>
          <a:p>
            <a:pPr>
              <a:defRPr/>
            </a:pPr>
            <a:r>
              <a:rPr lang="en-US" dirty="0"/>
              <a:t>2 </a:t>
            </a:r>
            <a:r>
              <a:rPr lang="en-US" dirty="0" err="1"/>
              <a:t>sohan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6463" y="4965700"/>
            <a:ext cx="4105275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count start with 101</a:t>
            </a:r>
          </a:p>
          <a:p>
            <a:pPr>
              <a:defRPr/>
            </a:pPr>
            <a:r>
              <a:rPr lang="en-US" dirty="0"/>
              <a:t>101 ram</a:t>
            </a:r>
          </a:p>
          <a:p>
            <a:pPr>
              <a:defRPr/>
            </a:pPr>
            <a:r>
              <a:rPr lang="en-US" dirty="0"/>
              <a:t>102 Mohan</a:t>
            </a:r>
          </a:p>
          <a:p>
            <a:pPr>
              <a:defRPr/>
            </a:pPr>
            <a:r>
              <a:rPr lang="en-US" dirty="0"/>
              <a:t>103 </a:t>
            </a:r>
            <a:r>
              <a:rPr lang="en-US" dirty="0" err="1"/>
              <a:t>sohan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700337" cy="646113"/>
          </a:xfrm>
        </p:spPr>
        <p:txBody>
          <a:bodyPr/>
          <a:lstStyle/>
          <a:p>
            <a:r>
              <a:rPr lang="en-IN" smtClean="0"/>
              <a:t>enumerate</a:t>
            </a:r>
            <a:endParaRPr lang="en-US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2087562"/>
          </a:xfrm>
        </p:spPr>
        <p:txBody>
          <a:bodyPr/>
          <a:lstStyle/>
          <a:p>
            <a:r>
              <a:rPr lang="en-IN" sz="2400" dirty="0" smtClean="0"/>
              <a:t>The object returns from enumerate(</a:t>
            </a:r>
            <a:r>
              <a:rPr lang="en-IN" sz="2400" dirty="0" err="1" smtClean="0"/>
              <a:t>iterable,counter</a:t>
            </a:r>
            <a:r>
              <a:rPr lang="en-IN" sz="2400" dirty="0" smtClean="0"/>
              <a:t>)  can be converted into a list</a:t>
            </a:r>
          </a:p>
          <a:p>
            <a:r>
              <a:rPr lang="en-IN" sz="2400" dirty="0" smtClean="0"/>
              <a:t>This list contains pair of </a:t>
            </a:r>
            <a:r>
              <a:rPr lang="en-IN" sz="2400" dirty="0" err="1" smtClean="0"/>
              <a:t>counterno,item</a:t>
            </a:r>
            <a:r>
              <a:rPr lang="en-IN" sz="2400" dirty="0" smtClean="0"/>
              <a:t> of </a:t>
            </a:r>
            <a:r>
              <a:rPr lang="en-IN" sz="2400" dirty="0" err="1" smtClean="0"/>
              <a:t>iterable</a:t>
            </a:r>
            <a:r>
              <a:rPr lang="en-IN" sz="2400" dirty="0" smtClean="0"/>
              <a:t> as </a:t>
            </a:r>
            <a:r>
              <a:rPr lang="en-IN" sz="2400" dirty="0" err="1" smtClean="0"/>
              <a:t>tuple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1B960C-3776-4E9C-BC4C-D2607D7758BB}" type="slidenum">
              <a:rPr lang="en-IN" smtClean="0"/>
              <a:pPr/>
              <a:t>36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95288" y="3357563"/>
            <a:ext cx="5616575" cy="2584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print('Get return object from enumerate()')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enm</a:t>
            </a:r>
            <a:r>
              <a:rPr lang="en-US" dirty="0"/>
              <a:t>=enumerate(x)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print('Convert enumerate to List')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y=list(</a:t>
            </a:r>
            <a:r>
              <a:rPr lang="en-US" dirty="0" err="1"/>
              <a:t>enm</a:t>
            </a:r>
            <a:r>
              <a:rPr lang="en-US" dirty="0"/>
              <a:t>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print(y)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0338" y="5445125"/>
            <a:ext cx="45720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Convert enumerate to List</a:t>
            </a:r>
          </a:p>
          <a:p>
            <a:pPr>
              <a:defRPr/>
            </a:pPr>
            <a:r>
              <a:rPr lang="en-US" dirty="0"/>
              <a:t>[(0, 'ram'), (1, 'Mohan'), (2, '</a:t>
            </a:r>
            <a:r>
              <a:rPr lang="en-US" dirty="0" err="1"/>
              <a:t>sohan</a:t>
            </a:r>
            <a:r>
              <a:rPr lang="en-US" dirty="0"/>
              <a:t>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688557" cy="646331"/>
          </a:xfrm>
        </p:spPr>
        <p:txBody>
          <a:bodyPr/>
          <a:lstStyle/>
          <a:p>
            <a:r>
              <a:rPr lang="en-IN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Python generators are a simple way of creating </a:t>
            </a:r>
            <a:r>
              <a:rPr lang="en-US" sz="2200" dirty="0" err="1" smtClean="0"/>
              <a:t>iterators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Simply a generator is a function that returns an object (</a:t>
            </a:r>
            <a:r>
              <a:rPr lang="en-US" sz="2200" dirty="0" err="1" smtClean="0"/>
              <a:t>iterator</a:t>
            </a:r>
            <a:r>
              <a:rPr lang="en-US" sz="2200" dirty="0" smtClean="0"/>
              <a:t>) which we can iterate over (one value at a time).</a:t>
            </a:r>
          </a:p>
          <a:p>
            <a:r>
              <a:rPr lang="en-IN" sz="2200" dirty="0" smtClean="0"/>
              <a:t>Its a easy to create a </a:t>
            </a:r>
            <a:r>
              <a:rPr lang="en-IN" sz="2200" dirty="0" err="1" smtClean="0"/>
              <a:t>generater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Simple write one or more </a:t>
            </a:r>
            <a:r>
              <a:rPr lang="en-US" sz="2200" dirty="0" smtClean="0"/>
              <a:t>yield statement in your function.</a:t>
            </a:r>
          </a:p>
          <a:p>
            <a:r>
              <a:rPr lang="en-IN" sz="2200" dirty="0" smtClean="0"/>
              <a:t>Each </a:t>
            </a:r>
            <a:r>
              <a:rPr lang="en-US" sz="2200" dirty="0" smtClean="0"/>
              <a:t>yield value is next element for generated </a:t>
            </a:r>
            <a:r>
              <a:rPr lang="en-US" sz="2200" dirty="0" err="1" smtClean="0"/>
              <a:t>iterator</a:t>
            </a:r>
            <a:r>
              <a:rPr lang="en-US" sz="2200" dirty="0" smtClean="0"/>
              <a:t> sequentially.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37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Working of generators is different than a simple function.</a:t>
            </a:r>
          </a:p>
          <a:p>
            <a:r>
              <a:rPr lang="en-US" sz="2200" dirty="0" smtClean="0"/>
              <a:t>When called, it returns an object 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iterator</a:t>
            </a:r>
            <a:r>
              <a:rPr lang="en-US" sz="2200" b="1" dirty="0" smtClean="0"/>
              <a:t>) </a:t>
            </a:r>
            <a:r>
              <a:rPr lang="en-US" sz="2200" dirty="0" smtClean="0"/>
              <a:t>but does not start execution immediately.</a:t>
            </a:r>
          </a:p>
          <a:p>
            <a:r>
              <a:rPr lang="en-IN" sz="2200" dirty="0" smtClean="0"/>
              <a:t>On each iteration it return the yield value and paused, continue again on next iteration call.</a:t>
            </a:r>
          </a:p>
          <a:p>
            <a:r>
              <a:rPr lang="en-US" sz="2200" dirty="0" smtClean="0"/>
              <a:t>Methods like __</a:t>
            </a:r>
            <a:r>
              <a:rPr lang="en-US" sz="2200" dirty="0" err="1" smtClean="0"/>
              <a:t>iter</a:t>
            </a:r>
            <a:r>
              <a:rPr lang="en-US" sz="2200" dirty="0" smtClean="0"/>
              <a:t>__() and __next__() are implemented automatically. So we can iterate through the items using next().</a:t>
            </a:r>
          </a:p>
          <a:p>
            <a:r>
              <a:rPr lang="en-US" sz="2400" dirty="0" smtClean="0"/>
              <a:t>Local variables and their states are remembered between successive calls.</a:t>
            </a:r>
          </a:p>
          <a:p>
            <a:r>
              <a:rPr lang="en-US" sz="2400" dirty="0" smtClean="0"/>
              <a:t>At end, when function terminates, </a:t>
            </a:r>
            <a:r>
              <a:rPr lang="en-US" sz="2400" b="1" dirty="0" err="1" smtClean="0"/>
              <a:t>StopIteration</a:t>
            </a:r>
            <a:r>
              <a:rPr lang="en-US" sz="2400" dirty="0" smtClean="0"/>
              <a:t> is raised automatically on further calls.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164375" cy="646331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39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55976" y="764704"/>
            <a:ext cx="457200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def evens(n):</a:t>
            </a:r>
          </a:p>
          <a:p>
            <a:r>
              <a:rPr lang="en-US" dirty="0" smtClean="0"/>
              <a:t>    print('-starting-')</a:t>
            </a:r>
          </a:p>
          <a:p>
            <a:r>
              <a:rPr lang="en-US" dirty="0" smtClean="0"/>
              <a:t>    m="Hello";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range(1,n+1):</a:t>
            </a:r>
          </a:p>
          <a:p>
            <a:r>
              <a:rPr lang="en-US" dirty="0" smtClean="0"/>
              <a:t>        yield </a:t>
            </a:r>
            <a:r>
              <a:rPr lang="en-US" dirty="0" err="1" smtClean="0"/>
              <a:t>i</a:t>
            </a:r>
            <a:r>
              <a:rPr lang="en-US" dirty="0" smtClean="0"/>
              <a:t>*2</a:t>
            </a:r>
          </a:p>
          <a:p>
            <a:r>
              <a:rPr lang="en-US" dirty="0" smtClean="0"/>
              <a:t>        print(</a:t>
            </a:r>
            <a:r>
              <a:rPr lang="en-US" dirty="0" err="1" smtClean="0"/>
              <a:t>m,i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print("----</a:t>
            </a:r>
            <a:r>
              <a:rPr lang="en-US" dirty="0" err="1" smtClean="0"/>
              <a:t>generater</a:t>
            </a:r>
            <a:r>
              <a:rPr lang="en-US" dirty="0" smtClean="0"/>
              <a:t> creating..")</a:t>
            </a:r>
          </a:p>
          <a:p>
            <a:r>
              <a:rPr lang="en-US" dirty="0" smtClean="0"/>
              <a:t>e=evens(10)</a:t>
            </a:r>
          </a:p>
          <a:p>
            <a:r>
              <a:rPr lang="en-US" dirty="0" smtClean="0"/>
              <a:t>print("----calling next()")</a:t>
            </a:r>
          </a:p>
          <a:p>
            <a:r>
              <a:rPr lang="en-US" dirty="0" smtClean="0"/>
              <a:t>print(next(e))</a:t>
            </a:r>
          </a:p>
          <a:p>
            <a:r>
              <a:rPr lang="en-US" dirty="0" smtClean="0"/>
              <a:t>print("----calling next()")</a:t>
            </a:r>
          </a:p>
          <a:p>
            <a:r>
              <a:rPr lang="en-US" dirty="0" smtClean="0"/>
              <a:t>print(next(e))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640" y="4293096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----</a:t>
            </a:r>
            <a:r>
              <a:rPr lang="en-US" dirty="0" err="1" smtClean="0"/>
              <a:t>generater</a:t>
            </a:r>
            <a:r>
              <a:rPr lang="en-US" dirty="0" smtClean="0"/>
              <a:t> creating..</a:t>
            </a:r>
          </a:p>
          <a:p>
            <a:r>
              <a:rPr lang="en-US" dirty="0" smtClean="0"/>
              <a:t>----calling next()</a:t>
            </a:r>
          </a:p>
          <a:p>
            <a:r>
              <a:rPr lang="en-US" dirty="0" smtClean="0"/>
              <a:t>-starting-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----calling next()</a:t>
            </a:r>
          </a:p>
          <a:p>
            <a:r>
              <a:rPr lang="en-US" dirty="0" smtClean="0"/>
              <a:t>Hello 1</a:t>
            </a:r>
          </a:p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51520" y="836712"/>
            <a:ext cx="2592288" cy="936104"/>
          </a:xfrm>
          <a:prstGeom prst="wedgeRectCallout">
            <a:avLst>
              <a:gd name="adj1" fmla="val 105744"/>
              <a:gd name="adj2" fmla="val 1710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Returns an </a:t>
            </a:r>
            <a:r>
              <a:rPr lang="en-IN" dirty="0" err="1" smtClean="0"/>
              <a:t>iterator</a:t>
            </a:r>
            <a:r>
              <a:rPr lang="en-IN" dirty="0" smtClean="0"/>
              <a:t> only, but not start execution in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858837" cy="646113"/>
          </a:xfrm>
        </p:spPr>
        <p:txBody>
          <a:bodyPr/>
          <a:lstStyle/>
          <a:p>
            <a:pPr eaLnBrk="1" hangingPunct="1"/>
            <a:r>
              <a:rPr lang="en-IN" smtClean="0"/>
              <a:t>list</a:t>
            </a:r>
            <a:endParaRPr 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Create an empty list</a:t>
            </a:r>
          </a:p>
          <a:p>
            <a:pPr lvl="1" eaLnBrk="1" hangingPunct="1"/>
            <a:r>
              <a:rPr lang="en-IN" dirty="0" smtClean="0"/>
              <a:t>lst1=list()</a:t>
            </a:r>
          </a:p>
          <a:p>
            <a:pPr lvl="1" eaLnBrk="1" hangingPunct="1"/>
            <a:r>
              <a:rPr lang="en-IN" dirty="0" smtClean="0"/>
              <a:t>lst2=[]</a:t>
            </a:r>
          </a:p>
          <a:p>
            <a:pPr eaLnBrk="1" hangingPunct="1"/>
            <a:r>
              <a:rPr lang="en-IN" dirty="0" smtClean="0"/>
              <a:t>List with data</a:t>
            </a:r>
          </a:p>
          <a:p>
            <a:pPr lvl="1" eaLnBrk="1" hangingPunct="1"/>
            <a:r>
              <a:rPr lang="en-IN" dirty="0" err="1" smtClean="0"/>
              <a:t>lst</a:t>
            </a:r>
            <a:r>
              <a:rPr lang="en-IN" dirty="0" smtClean="0"/>
              <a:t>=[56,89,11,’ram’,’sohan’,5.67]</a:t>
            </a:r>
          </a:p>
          <a:p>
            <a:pPr eaLnBrk="1" hangingPunct="1"/>
            <a:r>
              <a:rPr lang="en-IN" dirty="0" smtClean="0"/>
              <a:t>List with </a:t>
            </a:r>
            <a:r>
              <a:rPr lang="en-IN" dirty="0" err="1" smtClean="0"/>
              <a:t>tuple</a:t>
            </a:r>
            <a:endParaRPr lang="en-IN" dirty="0" smtClean="0"/>
          </a:p>
          <a:p>
            <a:pPr lvl="1" eaLnBrk="1" hangingPunct="1"/>
            <a:r>
              <a:rPr lang="en-IN" dirty="0" err="1" smtClean="0"/>
              <a:t>lst</a:t>
            </a:r>
            <a:r>
              <a:rPr lang="en-IN" dirty="0" smtClean="0"/>
              <a:t>=list(</a:t>
            </a:r>
            <a:r>
              <a:rPr lang="en-IN" dirty="0" err="1" smtClean="0"/>
              <a:t>tuple</a:t>
            </a:r>
            <a:r>
              <a:rPr lang="en-IN" dirty="0" smtClean="0"/>
              <a:t>)</a:t>
            </a:r>
          </a:p>
          <a:p>
            <a:pPr eaLnBrk="1" hangingPunct="1"/>
            <a:r>
              <a:rPr lang="en-IN" dirty="0" smtClean="0"/>
              <a:t>Getting size of List</a:t>
            </a:r>
          </a:p>
          <a:p>
            <a:pPr lvl="1" eaLnBrk="1" hangingPunct="1"/>
            <a:r>
              <a:rPr lang="en-IN" dirty="0" smtClean="0"/>
              <a:t>S=</a:t>
            </a:r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lst</a:t>
            </a:r>
            <a:r>
              <a:rPr lang="en-IN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64BBF4-1ED7-4FCA-9614-145340D65050}" type="slidenum">
              <a:rPr lang="en-IN" smtClean="0"/>
              <a:pPr/>
              <a:t>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257550" cy="646113"/>
          </a:xfrm>
        </p:spPr>
        <p:txBody>
          <a:bodyPr/>
          <a:lstStyle/>
          <a:p>
            <a:r>
              <a:rPr lang="en-IN" smtClean="0"/>
              <a:t>List functions</a:t>
            </a:r>
            <a:endParaRPr lang="en-US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append</a:t>
            </a:r>
          </a:p>
          <a:p>
            <a:r>
              <a:rPr lang="en-IN" sz="1800" dirty="0" smtClean="0"/>
              <a:t>insert</a:t>
            </a:r>
          </a:p>
          <a:p>
            <a:r>
              <a:rPr lang="en-IN" sz="1800" dirty="0" smtClean="0"/>
              <a:t>remove</a:t>
            </a:r>
          </a:p>
          <a:p>
            <a:r>
              <a:rPr lang="en-IN" sz="1800" dirty="0" smtClean="0"/>
              <a:t>sort</a:t>
            </a:r>
          </a:p>
          <a:p>
            <a:r>
              <a:rPr lang="en-IN" sz="1800" dirty="0" smtClean="0"/>
              <a:t>index</a:t>
            </a:r>
          </a:p>
          <a:p>
            <a:r>
              <a:rPr lang="en-IN" sz="1800" dirty="0" smtClean="0"/>
              <a:t>count</a:t>
            </a:r>
          </a:p>
          <a:p>
            <a:r>
              <a:rPr lang="en-IN" sz="1800" dirty="0" smtClean="0"/>
              <a:t>pop</a:t>
            </a:r>
          </a:p>
          <a:p>
            <a:r>
              <a:rPr lang="en-IN" sz="1800" dirty="0" smtClean="0"/>
              <a:t>copy</a:t>
            </a:r>
            <a:endParaRPr lang="en-US" sz="1800" dirty="0" smtClean="0"/>
          </a:p>
          <a:p>
            <a:r>
              <a:rPr lang="en-IN" sz="1800" dirty="0" smtClean="0"/>
              <a:t>Clear</a:t>
            </a:r>
          </a:p>
          <a:p>
            <a:r>
              <a:rPr lang="en-IN" sz="1800" dirty="0" smtClean="0"/>
              <a:t>reversed</a:t>
            </a:r>
          </a:p>
          <a:p>
            <a:r>
              <a:rPr lang="en-IN" sz="1800" dirty="0" smtClean="0"/>
              <a:t>sorted</a:t>
            </a:r>
          </a:p>
          <a:p>
            <a:r>
              <a:rPr lang="en-IN" sz="1800" dirty="0" err="1" smtClean="0"/>
              <a:t>len</a:t>
            </a:r>
            <a:endParaRPr lang="en-IN" sz="1800" dirty="0" smtClean="0"/>
          </a:p>
          <a:p>
            <a:endParaRPr lang="en-IN" sz="1800" dirty="0" smtClean="0"/>
          </a:p>
          <a:p>
            <a:endParaRPr lang="en-US" sz="1800" dirty="0" smtClean="0"/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F821DD-5A55-452E-8B4E-ABCE318F2615}" type="slidenum">
              <a:rPr lang="en-IN" smtClean="0"/>
              <a:pPr/>
              <a:t>40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3124573" cy="646331"/>
          </a:xfrm>
        </p:spPr>
        <p:txBody>
          <a:bodyPr/>
          <a:lstStyle/>
          <a:p>
            <a:r>
              <a:rPr lang="en-IN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WAP to print unique elements of list with repentance in list</a:t>
            </a:r>
          </a:p>
          <a:p>
            <a:r>
              <a:rPr lang="en-IN" sz="2400" dirty="0" smtClean="0"/>
              <a:t>WAP to Find common elements in two list.</a:t>
            </a:r>
          </a:p>
          <a:p>
            <a:r>
              <a:rPr lang="en-IN" sz="2400" dirty="0" smtClean="0"/>
              <a:t>WAP to sort a list of names according to length of name.</a:t>
            </a:r>
          </a:p>
          <a:p>
            <a:r>
              <a:rPr lang="en-US" sz="2400" dirty="0" smtClean="0"/>
              <a:t>Input </a:t>
            </a:r>
            <a:r>
              <a:rPr lang="en-US" sz="2400" dirty="0" err="1" smtClean="0"/>
              <a:t>rollno</a:t>
            </a:r>
            <a:r>
              <a:rPr lang="en-US" sz="2400" dirty="0" smtClean="0"/>
              <a:t> and name of 10 students and print the list in order of </a:t>
            </a:r>
            <a:r>
              <a:rPr lang="en-US" sz="2400" dirty="0" err="1" smtClean="0"/>
              <a:t>rollno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WAP to Find the Largest Two Numbers in a given List Elements </a:t>
            </a:r>
            <a:endParaRPr lang="en-IN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41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1346200" cy="646113"/>
          </a:xfrm>
        </p:spPr>
        <p:txBody>
          <a:bodyPr/>
          <a:lstStyle/>
          <a:p>
            <a:r>
              <a:rPr lang="en-IN" dirty="0" err="1" smtClean="0"/>
              <a:t>tuple</a:t>
            </a:r>
            <a:endParaRPr lang="en-US" dirty="0" smtClean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collection of elements</a:t>
            </a:r>
          </a:p>
          <a:p>
            <a:r>
              <a:rPr lang="en-IN" dirty="0" err="1" smtClean="0"/>
              <a:t>Tuple</a:t>
            </a:r>
            <a:r>
              <a:rPr lang="en-IN" dirty="0" smtClean="0"/>
              <a:t> is immutable collection</a:t>
            </a:r>
          </a:p>
          <a:p>
            <a:r>
              <a:rPr lang="en-IN" dirty="0" smtClean="0"/>
              <a:t>cant add, insert  or remove elements in </a:t>
            </a:r>
            <a:r>
              <a:rPr lang="en-IN" dirty="0" err="1" smtClean="0"/>
              <a:t>tuple</a:t>
            </a:r>
            <a:endParaRPr lang="en-IN" dirty="0" smtClean="0"/>
          </a:p>
          <a:p>
            <a:r>
              <a:rPr lang="en-IN" dirty="0" smtClean="0"/>
              <a:t>Can not change the order of elements in </a:t>
            </a:r>
            <a:r>
              <a:rPr lang="en-IN" dirty="0" err="1" smtClean="0"/>
              <a:t>tuple</a:t>
            </a:r>
            <a:r>
              <a:rPr lang="en-IN" dirty="0" smtClean="0"/>
              <a:t>.</a:t>
            </a: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1F58AE-2286-4994-B87B-59F63EB7E52B}" type="slidenum">
              <a:rPr lang="en-IN" smtClean="0"/>
              <a:pPr/>
              <a:t>42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708400" cy="646113"/>
          </a:xfrm>
        </p:spPr>
        <p:txBody>
          <a:bodyPr/>
          <a:lstStyle/>
          <a:p>
            <a:r>
              <a:rPr lang="en-IN" smtClean="0"/>
              <a:t>Creating tuples</a:t>
            </a:r>
            <a:endParaRPr lang="en-US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X=45,23,18,67</a:t>
            </a:r>
          </a:p>
          <a:p>
            <a:r>
              <a:rPr lang="en-IN" dirty="0" smtClean="0"/>
              <a:t>X=(1,4,2,8)</a:t>
            </a:r>
          </a:p>
          <a:p>
            <a:r>
              <a:rPr lang="en-IN" dirty="0" smtClean="0"/>
              <a:t>X=8</a:t>
            </a:r>
            <a:r>
              <a:rPr lang="en-IN" dirty="0" smtClean="0"/>
              <a:t>,</a:t>
            </a:r>
          </a:p>
          <a:p>
            <a:r>
              <a:rPr lang="en-IN" dirty="0" smtClean="0"/>
              <a:t>X=()</a:t>
            </a:r>
          </a:p>
          <a:p>
            <a:r>
              <a:rPr lang="en-IN" dirty="0" smtClean="0"/>
              <a:t>X=</a:t>
            </a:r>
            <a:r>
              <a:rPr lang="en-IN" dirty="0" err="1" smtClean="0"/>
              <a:t>tuple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P=[23,67,89]</a:t>
            </a:r>
          </a:p>
          <a:p>
            <a:pPr>
              <a:buFont typeface="Wingdings" pitchFamily="2" charset="2"/>
              <a:buNone/>
            </a:pPr>
            <a:r>
              <a:rPr lang="en-IN" dirty="0" smtClean="0"/>
              <a:t>	x=</a:t>
            </a:r>
            <a:r>
              <a:rPr lang="en-IN" dirty="0" err="1" smtClean="0"/>
              <a:t>tuple</a:t>
            </a:r>
            <a:r>
              <a:rPr lang="en-IN" dirty="0" smtClean="0"/>
              <a:t>(p)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A2D475-406F-4434-8CA9-5365E3B5F1DE}" type="slidenum">
              <a:rPr lang="en-IN" smtClean="0"/>
              <a:pPr/>
              <a:t>43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4643438" y="2781300"/>
            <a:ext cx="4249737" cy="2862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x=(5,3,9,2)</a:t>
            </a:r>
          </a:p>
          <a:p>
            <a:pPr>
              <a:defRPr/>
            </a:pPr>
            <a:r>
              <a:rPr lang="en-US" dirty="0"/>
              <a:t>print(x)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x=(5,3,(7,4),9,2)</a:t>
            </a:r>
          </a:p>
          <a:p>
            <a:pPr>
              <a:defRPr/>
            </a:pPr>
            <a:r>
              <a:rPr lang="en-US" dirty="0"/>
              <a:t>print(x)</a:t>
            </a:r>
          </a:p>
          <a:p>
            <a:pPr>
              <a:defRPr/>
            </a:pPr>
            <a:r>
              <a:rPr lang="en-US" dirty="0"/>
              <a:t>print(x[0],x[1])</a:t>
            </a:r>
          </a:p>
          <a:p>
            <a:pPr>
              <a:defRPr/>
            </a:pPr>
            <a:r>
              <a:rPr lang="en-US" dirty="0"/>
              <a:t>print(x[2][1])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x=(5,3,(7,4),[12,67,34],9,2)</a:t>
            </a:r>
          </a:p>
          <a:p>
            <a:pPr>
              <a:defRPr/>
            </a:pPr>
            <a:r>
              <a:rPr lang="en-US" dirty="0"/>
              <a:t>print(x)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4125912" cy="646113"/>
          </a:xfrm>
        </p:spPr>
        <p:txBody>
          <a:bodyPr/>
          <a:lstStyle/>
          <a:p>
            <a:r>
              <a:rPr lang="en-IN" smtClean="0"/>
              <a:t>Single item tuple</a:t>
            </a:r>
            <a:endParaRPr lang="en-US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3600450"/>
          </a:xfrm>
        </p:spPr>
        <p:txBody>
          <a:bodyPr/>
          <a:lstStyle/>
          <a:p>
            <a:r>
              <a:rPr lang="en-IN" smtClean="0"/>
              <a:t>Use comma after single item in tuple.</a:t>
            </a:r>
          </a:p>
          <a:p>
            <a:r>
              <a:rPr lang="en-IN" smtClean="0"/>
              <a:t>Wrong</a:t>
            </a:r>
          </a:p>
          <a:p>
            <a:pPr lvl="1"/>
            <a:r>
              <a:rPr lang="en-IN" smtClean="0"/>
              <a:t>X=(5)</a:t>
            </a:r>
          </a:p>
          <a:p>
            <a:pPr lvl="1"/>
            <a:r>
              <a:rPr lang="en-IN" smtClean="0"/>
              <a:t>X=(‘hello’)</a:t>
            </a:r>
          </a:p>
          <a:p>
            <a:r>
              <a:rPr lang="en-IN" smtClean="0"/>
              <a:t>Right</a:t>
            </a:r>
          </a:p>
          <a:p>
            <a:pPr lvl="1"/>
            <a:r>
              <a:rPr lang="en-IN" smtClean="0"/>
              <a:t>X=(5,)</a:t>
            </a:r>
          </a:p>
          <a:p>
            <a:pPr lvl="1"/>
            <a:r>
              <a:rPr lang="en-IN" smtClean="0"/>
              <a:t>X=(‘hello’,)</a:t>
            </a:r>
          </a:p>
          <a:p>
            <a:endParaRPr lang="en-IN" smtClean="0"/>
          </a:p>
          <a:p>
            <a:endParaRPr lang="en-US" smtClean="0"/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BD16D5-43CC-437E-A9AD-CEEC2F637E6D}" type="slidenum">
              <a:rPr lang="en-IN" smtClean="0"/>
              <a:pPr/>
              <a:t>44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4067175" y="1412875"/>
            <a:ext cx="2520950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x=(4)</a:t>
            </a:r>
          </a:p>
          <a:p>
            <a:pPr>
              <a:defRPr/>
            </a:pPr>
            <a:r>
              <a:rPr lang="en-US" sz="2000" dirty="0"/>
              <a:t>print(type(x))</a:t>
            </a:r>
          </a:p>
          <a:p>
            <a:pPr>
              <a:defRPr/>
            </a:pPr>
            <a:r>
              <a:rPr lang="en-US" sz="2000" dirty="0"/>
              <a:t>x=('ram')</a:t>
            </a:r>
          </a:p>
          <a:p>
            <a:pPr>
              <a:defRPr/>
            </a:pPr>
            <a:r>
              <a:rPr lang="en-US" sz="2000" dirty="0"/>
              <a:t>print(type(x))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7763" y="1785938"/>
            <a:ext cx="2359025" cy="922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&lt;class 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US" dirty="0"/>
              <a:t>&lt;class '</a:t>
            </a:r>
            <a:r>
              <a:rPr lang="en-US" dirty="0" err="1"/>
              <a:t>str</a:t>
            </a:r>
            <a:r>
              <a:rPr lang="en-US" dirty="0"/>
              <a:t>'&gt;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0200" y="3284538"/>
            <a:ext cx="2357438" cy="1200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x=(4,)</a:t>
            </a:r>
          </a:p>
          <a:p>
            <a:pPr>
              <a:defRPr/>
            </a:pPr>
            <a:r>
              <a:rPr lang="en-US" dirty="0"/>
              <a:t>print(type(x))</a:t>
            </a:r>
          </a:p>
          <a:p>
            <a:pPr>
              <a:defRPr/>
            </a:pPr>
            <a:r>
              <a:rPr lang="en-US" dirty="0"/>
              <a:t>x=('ram',)</a:t>
            </a:r>
          </a:p>
          <a:p>
            <a:pPr>
              <a:defRPr/>
            </a:pPr>
            <a:r>
              <a:rPr lang="en-US" dirty="0"/>
              <a:t>print(type(x))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2350" y="3573463"/>
            <a:ext cx="2214563" cy="922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&lt;class '</a:t>
            </a:r>
            <a:r>
              <a:rPr lang="en-US" dirty="0" err="1"/>
              <a:t>tuple</a:t>
            </a:r>
            <a:r>
              <a:rPr lang="en-US" dirty="0"/>
              <a:t>'&gt;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&lt;class '</a:t>
            </a:r>
            <a:r>
              <a:rPr lang="en-US" dirty="0" err="1"/>
              <a:t>tuple</a:t>
            </a:r>
            <a:r>
              <a:rPr lang="en-US" dirty="0"/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647950" cy="646113"/>
          </a:xfrm>
        </p:spPr>
        <p:txBody>
          <a:bodyPr/>
          <a:lstStyle/>
          <a:p>
            <a:r>
              <a:rPr lang="en-IN" smtClean="0"/>
              <a:t>immutable</a:t>
            </a:r>
            <a:endParaRPr lang="en-US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2088331"/>
          </a:xfrm>
        </p:spPr>
        <p:txBody>
          <a:bodyPr/>
          <a:lstStyle/>
          <a:p>
            <a:r>
              <a:rPr lang="en-IN" dirty="0" smtClean="0"/>
              <a:t>Can’t be change the element of </a:t>
            </a:r>
            <a:r>
              <a:rPr lang="en-IN" dirty="0" err="1" smtClean="0"/>
              <a:t>tuple</a:t>
            </a:r>
            <a:endParaRPr lang="en-IN" dirty="0" smtClean="0"/>
          </a:p>
          <a:p>
            <a:r>
              <a:rPr lang="en-IN" dirty="0" smtClean="0"/>
              <a:t>But member object can be updated, if updatable: if </a:t>
            </a:r>
            <a:r>
              <a:rPr lang="en-IN" dirty="0" err="1" smtClean="0"/>
              <a:t>tuple</a:t>
            </a:r>
            <a:r>
              <a:rPr lang="en-IN" dirty="0" smtClean="0"/>
              <a:t> contains list, then list an be updated.</a:t>
            </a:r>
            <a:endParaRPr lang="en-US" dirty="0" smtClean="0"/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6C7AF9-55A9-4FA2-82E8-81CEFE8BE8D8}" type="slidenum">
              <a:rPr lang="en-IN" smtClean="0"/>
              <a:pPr/>
              <a:t>45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467544" y="3501008"/>
            <a:ext cx="3097212" cy="2586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x=(5,3,[12,67,34],9,2)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print(x)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x[1]=99	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x[2][0]=23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5969" y="4644008"/>
            <a:ext cx="7056437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TypeError</a:t>
            </a:r>
            <a:r>
              <a:rPr lang="en-US" dirty="0">
                <a:solidFill>
                  <a:srgbClr val="C00000"/>
                </a:solidFill>
              </a:rPr>
              <a:t>: '</a:t>
            </a:r>
            <a:r>
              <a:rPr lang="en-US" dirty="0" err="1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' object does not support item assignment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0794" y="4067746"/>
            <a:ext cx="3065462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(5, 3, [12, 67, 34], 9, 2)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2231" y="5661596"/>
            <a:ext cx="3067050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(5, 3, [23, 67, 34], 9,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136069" cy="646331"/>
          </a:xfrm>
        </p:spPr>
        <p:txBody>
          <a:bodyPr/>
          <a:lstStyle/>
          <a:p>
            <a:r>
              <a:rPr lang="en-IN" dirty="0" smtClean="0"/>
              <a:t>Slicing ,iteration,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Just like list, </a:t>
            </a:r>
            <a:r>
              <a:rPr lang="en-IN" dirty="0" err="1" smtClean="0"/>
              <a:t>tuple</a:t>
            </a:r>
            <a:r>
              <a:rPr lang="en-IN" dirty="0" smtClean="0"/>
              <a:t> also support slicing</a:t>
            </a:r>
          </a:p>
          <a:p>
            <a:r>
              <a:rPr lang="en-IN" dirty="0" smtClean="0"/>
              <a:t>We can iterate a </a:t>
            </a:r>
            <a:r>
              <a:rPr lang="en-IN" dirty="0" err="1" smtClean="0"/>
              <a:t>tuple</a:t>
            </a:r>
            <a:r>
              <a:rPr lang="en-IN" dirty="0" smtClean="0"/>
              <a:t> using for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46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4138612" cy="646113"/>
          </a:xfrm>
        </p:spPr>
        <p:txBody>
          <a:bodyPr/>
          <a:lstStyle/>
          <a:p>
            <a:r>
              <a:rPr lang="en-IN" smtClean="0"/>
              <a:t>Delete with tuple</a:t>
            </a:r>
            <a:endParaRPr lang="en-US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144463" y="693738"/>
            <a:ext cx="8820150" cy="5543550"/>
          </a:xfrm>
        </p:spPr>
        <p:txBody>
          <a:bodyPr/>
          <a:lstStyle/>
          <a:p>
            <a:r>
              <a:rPr lang="en-IN" sz="3200" smtClean="0"/>
              <a:t>Using del </a:t>
            </a:r>
          </a:p>
          <a:p>
            <a:pPr lvl="1"/>
            <a:r>
              <a:rPr lang="en-IN" sz="2800" smtClean="0"/>
              <a:t>x=(56,33,’ram’,’indore,69)</a:t>
            </a:r>
          </a:p>
          <a:p>
            <a:pPr lvl="1"/>
            <a:r>
              <a:rPr lang="en-IN" sz="2800" smtClean="0"/>
              <a:t>del  x[2] </a:t>
            </a:r>
          </a:p>
          <a:p>
            <a:pPr lvl="2"/>
            <a:r>
              <a:rPr lang="en-IN" sz="2000" smtClean="0">
                <a:solidFill>
                  <a:srgbClr val="FF0000"/>
                </a:solidFill>
              </a:rPr>
              <a:t>Error :</a:t>
            </a:r>
            <a:r>
              <a:rPr lang="en-US" sz="2000" smtClean="0">
                <a:solidFill>
                  <a:srgbClr val="FF0000"/>
                </a:solidFill>
              </a:rPr>
              <a:t>TypeError: 'tuple' object doesn't support item deletion</a:t>
            </a:r>
            <a:endParaRPr lang="en-IN" sz="2000" smtClean="0">
              <a:solidFill>
                <a:srgbClr val="FF0000"/>
              </a:solidFill>
            </a:endParaRPr>
          </a:p>
          <a:p>
            <a:pPr lvl="1"/>
            <a:r>
              <a:rPr lang="en-IN" sz="2800" smtClean="0"/>
              <a:t>del x</a:t>
            </a:r>
          </a:p>
          <a:p>
            <a:pPr lvl="2"/>
            <a:r>
              <a:rPr lang="en-IN" sz="2500" smtClean="0"/>
              <a:t>remove  tuple x, now x is undefined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075DD-2077-493B-A2BA-9E013C228F9A}" type="slidenum">
              <a:rPr lang="en-IN" smtClean="0"/>
              <a:pPr/>
              <a:t>47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4859337" cy="646113"/>
          </a:xfrm>
        </p:spPr>
        <p:txBody>
          <a:bodyPr/>
          <a:lstStyle/>
          <a:p>
            <a:r>
              <a:rPr lang="en-IN" smtClean="0"/>
              <a:t>Functions with tuple</a:t>
            </a:r>
            <a:endParaRPr lang="en-US" smtClean="0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On </a:t>
            </a:r>
            <a:r>
              <a:rPr lang="en-IN" sz="2400" dirty="0" err="1" smtClean="0"/>
              <a:t>tuple</a:t>
            </a:r>
            <a:r>
              <a:rPr lang="en-IN" sz="2400" dirty="0" smtClean="0"/>
              <a:t> object</a:t>
            </a:r>
          </a:p>
          <a:p>
            <a:pPr lvl="1"/>
            <a:r>
              <a:rPr lang="en-IN" sz="2000" dirty="0" smtClean="0"/>
              <a:t>count()</a:t>
            </a:r>
          </a:p>
          <a:p>
            <a:pPr lvl="1"/>
            <a:r>
              <a:rPr lang="en-IN" sz="2000" dirty="0" smtClean="0"/>
              <a:t>index()</a:t>
            </a:r>
          </a:p>
          <a:p>
            <a:r>
              <a:rPr lang="en-IN" sz="2400" dirty="0" err="1" smtClean="0"/>
              <a:t>Tuple</a:t>
            </a:r>
            <a:r>
              <a:rPr lang="en-IN" sz="2400" dirty="0" smtClean="0"/>
              <a:t> as argument</a:t>
            </a:r>
          </a:p>
          <a:p>
            <a:pPr lvl="1"/>
            <a:r>
              <a:rPr lang="en-IN" sz="2000" dirty="0" err="1" smtClean="0"/>
              <a:t>len</a:t>
            </a:r>
            <a:r>
              <a:rPr lang="en-IN" sz="2000" dirty="0" smtClean="0"/>
              <a:t>()</a:t>
            </a:r>
          </a:p>
          <a:p>
            <a:pPr lvl="1"/>
            <a:r>
              <a:rPr lang="en-IN" sz="2000" dirty="0" smtClean="0"/>
              <a:t>max()</a:t>
            </a:r>
          </a:p>
          <a:p>
            <a:pPr lvl="1"/>
            <a:r>
              <a:rPr lang="en-IN" sz="2000" dirty="0" smtClean="0"/>
              <a:t>min()</a:t>
            </a:r>
          </a:p>
          <a:p>
            <a:pPr lvl="1"/>
            <a:r>
              <a:rPr lang="en-IN" sz="2000" dirty="0" smtClean="0"/>
              <a:t>sum()</a:t>
            </a:r>
          </a:p>
          <a:p>
            <a:pPr lvl="1"/>
            <a:r>
              <a:rPr lang="en-IN" sz="2000" dirty="0" smtClean="0"/>
              <a:t>reversed()</a:t>
            </a:r>
          </a:p>
          <a:p>
            <a:pPr lvl="2"/>
            <a:r>
              <a:rPr lang="en-IN" sz="1700" dirty="0" smtClean="0"/>
              <a:t>Return</a:t>
            </a:r>
            <a:r>
              <a:rPr lang="en-US" sz="1700" dirty="0" smtClean="0"/>
              <a:t> reversed </a:t>
            </a:r>
            <a:r>
              <a:rPr lang="en-US" sz="1700" dirty="0" err="1" smtClean="0"/>
              <a:t>iterator</a:t>
            </a:r>
            <a:r>
              <a:rPr lang="en-US" sz="1700" dirty="0" smtClean="0"/>
              <a:t> of a </a:t>
            </a:r>
            <a:r>
              <a:rPr lang="en-US" sz="1700" dirty="0" err="1" smtClean="0"/>
              <a:t>sequence,can</a:t>
            </a:r>
            <a:r>
              <a:rPr lang="en-US" sz="1700" dirty="0" smtClean="0"/>
              <a:t> be converted to a </a:t>
            </a:r>
            <a:r>
              <a:rPr lang="en-US" sz="1700" dirty="0" err="1" smtClean="0"/>
              <a:t>tuple,set</a:t>
            </a:r>
            <a:r>
              <a:rPr lang="en-US" sz="1700" dirty="0" smtClean="0"/>
              <a:t> or list</a:t>
            </a:r>
            <a:endParaRPr lang="en-IN" sz="1700" dirty="0" smtClean="0"/>
          </a:p>
          <a:p>
            <a:pPr lvl="1"/>
            <a:r>
              <a:rPr lang="en-IN" sz="2000" dirty="0" smtClean="0"/>
              <a:t>Sorted </a:t>
            </a:r>
          </a:p>
          <a:p>
            <a:pPr lvl="2"/>
            <a:r>
              <a:rPr lang="en-IN" sz="1700" dirty="0" smtClean="0"/>
              <a:t>return sorted list with items of </a:t>
            </a:r>
            <a:r>
              <a:rPr lang="en-IN" sz="1700" dirty="0" err="1" smtClean="0"/>
              <a:t>tuple</a:t>
            </a:r>
            <a:r>
              <a:rPr lang="en-IN" sz="1700" dirty="0" smtClean="0"/>
              <a:t>.</a:t>
            </a:r>
          </a:p>
          <a:p>
            <a:pPr lvl="1"/>
            <a:r>
              <a:rPr lang="en-IN" sz="2000" dirty="0" smtClean="0"/>
              <a:t>zip()</a:t>
            </a:r>
          </a:p>
          <a:p>
            <a:endParaRPr lang="en-US" sz="2400" dirty="0" smtClean="0"/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F4667-08B3-4CE7-8C14-E0EC9DCF7F73}" type="slidenum">
              <a:rPr lang="en-IN" smtClean="0"/>
              <a:pPr/>
              <a:t>48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172937" cy="646331"/>
          </a:xfrm>
        </p:spPr>
        <p:txBody>
          <a:bodyPr/>
          <a:lstStyle/>
          <a:p>
            <a:r>
              <a:rPr lang="en-IN" dirty="0" smtClean="0"/>
              <a:t>Add item in </a:t>
            </a:r>
            <a:r>
              <a:rPr lang="en-IN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1512267"/>
          </a:xfrm>
        </p:spPr>
        <p:txBody>
          <a:bodyPr/>
          <a:lstStyle/>
          <a:p>
            <a:r>
              <a:rPr lang="en-IN" dirty="0" err="1" smtClean="0"/>
              <a:t>tuple</a:t>
            </a:r>
            <a:r>
              <a:rPr lang="en-IN" dirty="0" smtClean="0"/>
              <a:t> is immutable, we cant add any more items in </a:t>
            </a:r>
            <a:r>
              <a:rPr lang="en-IN" dirty="0" err="1" smtClean="0"/>
              <a:t>tupple</a:t>
            </a:r>
            <a:r>
              <a:rPr lang="en-IN" dirty="0" smtClean="0"/>
              <a:t> but we can add two or more than </a:t>
            </a:r>
            <a:r>
              <a:rPr lang="en-IN" dirty="0" err="1" smtClean="0"/>
              <a:t>tuples</a:t>
            </a:r>
            <a:r>
              <a:rPr lang="en-IN" dirty="0" smtClean="0"/>
              <a:t> and get another </a:t>
            </a:r>
            <a:r>
              <a:rPr lang="en-IN" dirty="0" err="1" smtClean="0"/>
              <a:t>tuple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49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1560" y="2996952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x=(3,5,7,8)</a:t>
            </a:r>
          </a:p>
          <a:p>
            <a:r>
              <a:rPr lang="en-US" dirty="0" smtClean="0"/>
              <a:t>y=x+(10,)</a:t>
            </a:r>
          </a:p>
          <a:p>
            <a:r>
              <a:rPr lang="en-US" dirty="0" smtClean="0"/>
              <a:t>print(x)</a:t>
            </a:r>
          </a:p>
          <a:p>
            <a:r>
              <a:rPr lang="en-US" dirty="0" smtClean="0"/>
              <a:t>print(y)</a:t>
            </a:r>
          </a:p>
          <a:p>
            <a:endParaRPr lang="en-US" dirty="0" smtClean="0"/>
          </a:p>
          <a:p>
            <a:r>
              <a:rPr lang="en-US" dirty="0" smtClean="0"/>
              <a:t>z=x[:2]+(1,8,3)+x[2:]</a:t>
            </a:r>
          </a:p>
          <a:p>
            <a:r>
              <a:rPr lang="en-US" dirty="0" smtClean="0"/>
              <a:t>print(z)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3968" y="3429000"/>
            <a:ext cx="4572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(3, 5, 7, 8)</a:t>
            </a:r>
          </a:p>
          <a:p>
            <a:r>
              <a:rPr lang="en-US" dirty="0" smtClean="0"/>
              <a:t>(3, 5, 7, 8, 10)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(3, 5, 1, 8, 3, 7, 8)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6740948" cy="646331"/>
          </a:xfrm>
        </p:spPr>
        <p:txBody>
          <a:bodyPr/>
          <a:lstStyle/>
          <a:p>
            <a:r>
              <a:rPr lang="en-IN" dirty="0" smtClean="0"/>
              <a:t>Access or update data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index we can access elements of List</a:t>
            </a:r>
          </a:p>
          <a:p>
            <a:pPr lvl="2"/>
            <a:r>
              <a:rPr lang="en-IN" dirty="0" smtClean="0"/>
              <a:t>print(x[0])</a:t>
            </a:r>
          </a:p>
          <a:p>
            <a:pPr lvl="2"/>
            <a:r>
              <a:rPr lang="en-IN" dirty="0" smtClean="0"/>
              <a:t>X[2]=87</a:t>
            </a:r>
          </a:p>
          <a:p>
            <a:pPr lvl="2"/>
            <a:r>
              <a:rPr lang="en-IN" dirty="0" smtClean="0"/>
              <a:t>X[1]=“Ram”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5883342" cy="646331"/>
          </a:xfrm>
        </p:spPr>
        <p:txBody>
          <a:bodyPr/>
          <a:lstStyle/>
          <a:p>
            <a:r>
              <a:rPr lang="en-IN" dirty="0" smtClean="0"/>
              <a:t>Multiplication With </a:t>
            </a:r>
            <a:r>
              <a:rPr lang="en-IN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6481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50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3528" y="1628800"/>
            <a:ext cx="25922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x=(3,5,7,8)</a:t>
            </a:r>
          </a:p>
          <a:p>
            <a:r>
              <a:rPr lang="en-US" dirty="0" smtClean="0"/>
              <a:t>y=x*2</a:t>
            </a:r>
          </a:p>
          <a:p>
            <a:endParaRPr lang="en-US" dirty="0" smtClean="0"/>
          </a:p>
          <a:p>
            <a:r>
              <a:rPr lang="en-US" dirty="0" smtClean="0"/>
              <a:t>print(y)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1800" y="2348880"/>
            <a:ext cx="27286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(3, 5, 7, 8, 3, 5, 7, 8)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1789112" cy="646113"/>
          </a:xfrm>
        </p:spPr>
        <p:txBody>
          <a:bodyPr/>
          <a:lstStyle/>
          <a:p>
            <a:r>
              <a:rPr lang="en-IN" smtClean="0"/>
              <a:t>sorting</a:t>
            </a:r>
            <a:endParaRPr lang="en-US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395288" y="836613"/>
            <a:ext cx="8424862" cy="5327650"/>
          </a:xfrm>
        </p:spPr>
        <p:txBody>
          <a:bodyPr/>
          <a:lstStyle/>
          <a:p>
            <a:r>
              <a:rPr lang="en-IN" dirty="0" smtClean="0"/>
              <a:t>Due to immutable behaviour we cant do operations that change in </a:t>
            </a:r>
            <a:r>
              <a:rPr lang="en-IN" dirty="0" err="1" smtClean="0"/>
              <a:t>tuple</a:t>
            </a:r>
            <a:endParaRPr lang="en-IN" dirty="0" smtClean="0"/>
          </a:p>
          <a:p>
            <a:r>
              <a:rPr lang="en-US" dirty="0" smtClean="0"/>
              <a:t>x=(5,8,2,7,1)</a:t>
            </a:r>
          </a:p>
          <a:p>
            <a:r>
              <a:rPr lang="en-IN" dirty="0" err="1" smtClean="0"/>
              <a:t>x.sort</a:t>
            </a:r>
            <a:r>
              <a:rPr lang="en-IN" dirty="0" smtClean="0"/>
              <a:t>()</a:t>
            </a:r>
          </a:p>
          <a:p>
            <a:pPr lvl="1"/>
            <a:r>
              <a:rPr lang="en-US" dirty="0" err="1" smtClean="0"/>
              <a:t>AttributeError</a:t>
            </a:r>
            <a:r>
              <a:rPr lang="en-US" dirty="0" smtClean="0"/>
              <a:t>: '</a:t>
            </a:r>
            <a:r>
              <a:rPr lang="en-US" dirty="0" err="1" smtClean="0"/>
              <a:t>tuple</a:t>
            </a:r>
            <a:r>
              <a:rPr lang="en-US" dirty="0" smtClean="0"/>
              <a:t>' object has no attribute 'sort'</a:t>
            </a:r>
          </a:p>
          <a:p>
            <a:r>
              <a:rPr lang="en-US" dirty="0" smtClean="0"/>
              <a:t>We can get a new List with sorted items as:</a:t>
            </a:r>
          </a:p>
          <a:p>
            <a:pPr lvl="1"/>
            <a:r>
              <a:rPr lang="en-US" dirty="0" smtClean="0"/>
              <a:t>y=sorted(x)</a:t>
            </a:r>
          </a:p>
          <a:p>
            <a:pPr lvl="1"/>
            <a:r>
              <a:rPr lang="en-US" dirty="0" smtClean="0"/>
              <a:t>print(y)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EF082B-1644-439C-B580-28913DA8466F}" type="slidenum">
              <a:rPr lang="en-IN" smtClean="0"/>
              <a:pPr/>
              <a:t>51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3063659" cy="646331"/>
          </a:xfrm>
        </p:spPr>
        <p:txBody>
          <a:bodyPr/>
          <a:lstStyle/>
          <a:p>
            <a:r>
              <a:rPr lang="en-IN" dirty="0" err="1" smtClean="0"/>
              <a:t>Comparision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comparison operators work with list and </a:t>
            </a:r>
            <a:r>
              <a:rPr lang="en-US" sz="2800" dirty="0" err="1" smtClean="0"/>
              <a:t>tuple</a:t>
            </a:r>
            <a:endParaRPr lang="en-US" sz="2800" dirty="0" smtClean="0"/>
          </a:p>
          <a:p>
            <a:r>
              <a:rPr lang="en-US" sz="2800" dirty="0" smtClean="0"/>
              <a:t>Python starts by comparing the first element from each sequence. </a:t>
            </a:r>
          </a:p>
          <a:p>
            <a:r>
              <a:rPr lang="en-US" sz="2800" dirty="0" smtClean="0"/>
              <a:t>If they are equal, it goes on to the next element, and so on, until it finds elements that differ. </a:t>
            </a:r>
          </a:p>
          <a:p>
            <a:r>
              <a:rPr lang="en-US" sz="2800" dirty="0" smtClean="0"/>
              <a:t>Subsequent elements are not considered (even if they are really big).</a:t>
            </a:r>
          </a:p>
          <a:p>
            <a:pPr lvl="1"/>
            <a:r>
              <a:rPr lang="en-IN" sz="2400" dirty="0" smtClean="0"/>
              <a:t>X=[4,1,3000]</a:t>
            </a:r>
          </a:p>
          <a:p>
            <a:pPr lvl="1"/>
            <a:r>
              <a:rPr lang="en-IN" sz="2400" dirty="0" smtClean="0"/>
              <a:t>Y=[4,2,100]</a:t>
            </a:r>
          </a:p>
          <a:p>
            <a:pPr lvl="1"/>
            <a:r>
              <a:rPr lang="en-IN" sz="2400" dirty="0" smtClean="0"/>
              <a:t>X&lt;Y 	return True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52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3334567" cy="646331"/>
          </a:xfrm>
        </p:spPr>
        <p:txBody>
          <a:bodyPr/>
          <a:lstStyle/>
          <a:p>
            <a:r>
              <a:rPr lang="en-IN" dirty="0" smtClean="0"/>
              <a:t>Assignments: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sort a list of names according to length of name</a:t>
            </a:r>
          </a:p>
          <a:p>
            <a:r>
              <a:rPr lang="en-IN" dirty="0" smtClean="0"/>
              <a:t>Input </a:t>
            </a:r>
            <a:r>
              <a:rPr lang="en-IN" dirty="0" err="1" smtClean="0"/>
              <a:t>rollno</a:t>
            </a:r>
            <a:r>
              <a:rPr lang="en-IN" dirty="0" smtClean="0"/>
              <a:t> and name of 10 students and print them in order of </a:t>
            </a:r>
            <a:r>
              <a:rPr lang="en-IN" dirty="0" err="1" smtClean="0"/>
              <a:t>rollno</a:t>
            </a:r>
            <a:endParaRPr lang="en-IN" dirty="0" smtClean="0"/>
          </a:p>
          <a:p>
            <a:r>
              <a:rPr lang="en-IN" dirty="0" smtClean="0"/>
              <a:t>Input section (like ‘A’,’B’,’C’) ,</a:t>
            </a:r>
            <a:r>
              <a:rPr lang="en-IN" dirty="0" err="1" smtClean="0"/>
              <a:t>rollno</a:t>
            </a:r>
            <a:r>
              <a:rPr lang="en-IN" dirty="0" smtClean="0"/>
              <a:t> and marks of 10 students and arrange in order. 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53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225800" cy="646113"/>
          </a:xfrm>
        </p:spPr>
        <p:txBody>
          <a:bodyPr/>
          <a:lstStyle/>
          <a:p>
            <a:r>
              <a:rPr lang="en-IN" smtClean="0"/>
              <a:t>map function</a:t>
            </a:r>
            <a:endParaRPr lang="en-US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73025" y="620713"/>
            <a:ext cx="8820150" cy="2160587"/>
          </a:xfrm>
        </p:spPr>
        <p:txBody>
          <a:bodyPr/>
          <a:lstStyle/>
          <a:p>
            <a:r>
              <a:rPr lang="en-US" sz="2400" dirty="0" smtClean="0"/>
              <a:t>The map() function applies a given function to each item of an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(list, </a:t>
            </a:r>
            <a:r>
              <a:rPr lang="en-US" sz="2400" dirty="0" err="1" smtClean="0"/>
              <a:t>tuple</a:t>
            </a:r>
            <a:r>
              <a:rPr lang="en-US" sz="2400" dirty="0" smtClean="0"/>
              <a:t> etc.) and returns a map type object as results, which can be passed to functions like </a:t>
            </a:r>
          </a:p>
          <a:p>
            <a:pPr lvl="1"/>
            <a:r>
              <a:rPr lang="en-US" sz="2000" dirty="0" smtClean="0"/>
              <a:t>list() (to create a list), </a:t>
            </a:r>
          </a:p>
          <a:p>
            <a:pPr lvl="1"/>
            <a:r>
              <a:rPr lang="en-US" sz="2000" dirty="0" err="1" smtClean="0"/>
              <a:t>tuple</a:t>
            </a:r>
            <a:r>
              <a:rPr lang="en-US" sz="2000" dirty="0" smtClean="0"/>
              <a:t>() (to create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),</a:t>
            </a:r>
          </a:p>
          <a:p>
            <a:pPr lvl="1"/>
            <a:r>
              <a:rPr lang="en-US" sz="2000" dirty="0" smtClean="0"/>
              <a:t>set() (to create a set) and so on.</a:t>
            </a: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31E3EE-E8C8-46A7-BEB3-8F7A60E2AFFA}" type="slidenum">
              <a:rPr lang="en-IN" smtClean="0"/>
              <a:pPr/>
              <a:t>54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611188" y="3357563"/>
            <a:ext cx="7740650" cy="3046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calcSquare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return n*n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x = (1, 2, 3, 4)</a:t>
            </a:r>
          </a:p>
          <a:p>
            <a:pPr>
              <a:defRPr/>
            </a:pPr>
            <a:r>
              <a:rPr lang="en-US" dirty="0"/>
              <a:t>result = map(</a:t>
            </a:r>
            <a:r>
              <a:rPr lang="en-US" dirty="0" err="1"/>
              <a:t>calcSquare</a:t>
            </a:r>
            <a:r>
              <a:rPr lang="en-US" dirty="0"/>
              <a:t>, x)</a:t>
            </a:r>
          </a:p>
          <a:p>
            <a:pPr>
              <a:defRPr/>
            </a:pPr>
            <a:r>
              <a:rPr lang="en-US" dirty="0"/>
              <a:t>print(result)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# converting map object to set</a:t>
            </a:r>
          </a:p>
          <a:p>
            <a:pPr>
              <a:defRPr/>
            </a:pPr>
            <a:r>
              <a:rPr lang="en-US" dirty="0"/>
              <a:t>y = </a:t>
            </a:r>
            <a:r>
              <a:rPr lang="en-US" dirty="0" err="1"/>
              <a:t>tuple</a:t>
            </a:r>
            <a:r>
              <a:rPr lang="en-US" dirty="0"/>
              <a:t>(result)</a:t>
            </a:r>
          </a:p>
          <a:p>
            <a:pPr>
              <a:defRPr/>
            </a:pPr>
            <a:r>
              <a:rPr lang="en-US" dirty="0"/>
              <a:t>print(y)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1358900" cy="646113"/>
          </a:xfrm>
        </p:spPr>
        <p:txBody>
          <a:bodyPr/>
          <a:lstStyle/>
          <a:p>
            <a:r>
              <a:rPr lang="en-IN" smtClean="0"/>
              <a:t>map </a:t>
            </a:r>
            <a:endParaRPr 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323850" y="765175"/>
            <a:ext cx="8496300" cy="1295400"/>
          </a:xfrm>
        </p:spPr>
        <p:txBody>
          <a:bodyPr/>
          <a:lstStyle/>
          <a:p>
            <a:r>
              <a:rPr lang="en-IN" smtClean="0"/>
              <a:t>Use map to get a tuple of sum of two tuples items</a:t>
            </a:r>
            <a:endParaRPr lang="en-US" smtClean="0"/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E47F93-BD36-44BD-A7E3-E58EEA2D3AA2}" type="slidenum">
              <a:rPr lang="en-IN" smtClean="0"/>
              <a:pPr/>
              <a:t>55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468313" y="2492375"/>
            <a:ext cx="7991475" cy="3478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def sum(</a:t>
            </a:r>
            <a:r>
              <a:rPr lang="en-US" sz="2000" dirty="0" err="1"/>
              <a:t>a,b</a:t>
            </a:r>
            <a:r>
              <a:rPr lang="en-US" sz="2000" dirty="0"/>
              <a:t>):</a:t>
            </a:r>
          </a:p>
          <a:p>
            <a:pPr>
              <a:defRPr/>
            </a:pPr>
            <a:r>
              <a:rPr lang="en-US" sz="2000" dirty="0"/>
              <a:t>  return </a:t>
            </a:r>
            <a:r>
              <a:rPr lang="en-US" sz="2000" dirty="0" err="1"/>
              <a:t>a+b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x = (1, 2, 3, 4)</a:t>
            </a:r>
          </a:p>
          <a:p>
            <a:pPr>
              <a:defRPr/>
            </a:pPr>
            <a:r>
              <a:rPr lang="en-US" sz="2000" dirty="0"/>
              <a:t>y=(6,7,8,9)</a:t>
            </a:r>
          </a:p>
          <a:p>
            <a:pPr>
              <a:defRPr/>
            </a:pPr>
            <a:r>
              <a:rPr lang="en-US" sz="2000" dirty="0"/>
              <a:t>result = map(sum, 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/>
              <a:t>print(result)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# converting map object to set</a:t>
            </a:r>
          </a:p>
          <a:p>
            <a:pPr>
              <a:defRPr/>
            </a:pPr>
            <a:r>
              <a:rPr lang="en-US" sz="2000" dirty="0"/>
              <a:t>t = </a:t>
            </a:r>
            <a:r>
              <a:rPr lang="en-US" sz="2000" dirty="0" err="1"/>
              <a:t>tuple</a:t>
            </a:r>
            <a:r>
              <a:rPr lang="en-US" sz="2000" dirty="0"/>
              <a:t>(result)</a:t>
            </a:r>
          </a:p>
          <a:p>
            <a:pPr>
              <a:defRPr/>
            </a:pPr>
            <a:r>
              <a:rPr lang="en-US" sz="2000" dirty="0"/>
              <a:t>print(t)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988319" cy="646331"/>
          </a:xfrm>
        </p:spPr>
        <p:txBody>
          <a:bodyPr/>
          <a:lstStyle/>
          <a:p>
            <a:r>
              <a:rPr lang="en-IN" dirty="0" smtClean="0"/>
              <a:t>List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56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882650" cy="646113"/>
          </a:xfrm>
        </p:spPr>
        <p:txBody>
          <a:bodyPr/>
          <a:lstStyle/>
          <a:p>
            <a:r>
              <a:rPr lang="en-IN" dirty="0" smtClean="0"/>
              <a:t>set</a:t>
            </a:r>
            <a:endParaRPr lang="en-US" dirty="0" smtClean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Collection of unique elements</a:t>
            </a:r>
          </a:p>
          <a:p>
            <a:r>
              <a:rPr lang="en-IN" dirty="0" smtClean="0"/>
              <a:t>Unordered data</a:t>
            </a:r>
          </a:p>
          <a:p>
            <a:r>
              <a:rPr lang="en-IN" dirty="0" smtClean="0"/>
              <a:t>Indexing not supported</a:t>
            </a:r>
          </a:p>
          <a:p>
            <a:r>
              <a:rPr lang="en-IN" dirty="0" smtClean="0"/>
              <a:t>Enclosed in pair of curly braces {}</a:t>
            </a:r>
            <a:endParaRPr lang="en-US" dirty="0" smtClean="0"/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FB9AC0-A31C-4A53-A30D-038D022481C2}" type="slidenum">
              <a:rPr lang="en-IN" smtClean="0"/>
              <a:pPr/>
              <a:t>57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048000" cy="646113"/>
          </a:xfrm>
        </p:spPr>
        <p:txBody>
          <a:bodyPr/>
          <a:lstStyle/>
          <a:p>
            <a:r>
              <a:rPr lang="en-IN" smtClean="0"/>
              <a:t>constructors</a:t>
            </a:r>
            <a:endParaRPr lang="en-US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x=set()</a:t>
            </a:r>
          </a:p>
          <a:p>
            <a:r>
              <a:rPr lang="en-IN" dirty="0" smtClean="0"/>
              <a:t>x={5,8,2,9}</a:t>
            </a:r>
          </a:p>
          <a:p>
            <a:r>
              <a:rPr lang="en-IN" dirty="0" smtClean="0"/>
              <a:t>x=set(3,6,9,2)</a:t>
            </a:r>
          </a:p>
          <a:p>
            <a:r>
              <a:rPr lang="en-IN" dirty="0" smtClean="0"/>
              <a:t>set(list)</a:t>
            </a:r>
          </a:p>
          <a:p>
            <a:pPr lvl="1"/>
            <a:r>
              <a:rPr lang="en-IN" dirty="0" smtClean="0"/>
              <a:t>p=[56,78,12]</a:t>
            </a:r>
          </a:p>
          <a:p>
            <a:pPr lvl="1"/>
            <a:r>
              <a:rPr lang="en-IN" dirty="0" smtClean="0"/>
              <a:t>x=set(p)</a:t>
            </a:r>
          </a:p>
          <a:p>
            <a:r>
              <a:rPr lang="en-IN" dirty="0" smtClean="0"/>
              <a:t>set(</a:t>
            </a:r>
            <a:r>
              <a:rPr lang="en-IN" dirty="0" err="1" smtClean="0"/>
              <a:t>tuple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P=(6,78,12)</a:t>
            </a:r>
          </a:p>
          <a:p>
            <a:pPr lvl="1"/>
            <a:r>
              <a:rPr lang="en-IN" dirty="0" smtClean="0"/>
              <a:t>x=set(p)</a:t>
            </a:r>
          </a:p>
          <a:p>
            <a:pPr lvl="1"/>
            <a:endParaRPr lang="en-US" dirty="0" smtClean="0"/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AF0F09-9844-45FC-9696-AC7C052FE1CA}" type="slidenum">
              <a:rPr lang="en-IN" smtClean="0"/>
              <a:pPr/>
              <a:t>58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290762" cy="646113"/>
          </a:xfrm>
        </p:spPr>
        <p:txBody>
          <a:bodyPr/>
          <a:lstStyle/>
          <a:p>
            <a:r>
              <a:rPr lang="en-IN" smtClean="0"/>
              <a:t>functions</a:t>
            </a:r>
            <a:endParaRPr lang="en-US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8820150" cy="5471567"/>
          </a:xfrm>
        </p:spPr>
        <p:txBody>
          <a:bodyPr/>
          <a:lstStyle/>
          <a:p>
            <a:r>
              <a:rPr lang="en-IN" dirty="0" smtClean="0"/>
              <a:t>Add an item</a:t>
            </a:r>
          </a:p>
          <a:p>
            <a:pPr lvl="1"/>
            <a:r>
              <a:rPr lang="en-IN" dirty="0" smtClean="0"/>
              <a:t>add(item)</a:t>
            </a:r>
          </a:p>
          <a:p>
            <a:r>
              <a:rPr lang="en-IN" dirty="0" smtClean="0"/>
              <a:t>Add multiple Items</a:t>
            </a:r>
          </a:p>
          <a:p>
            <a:pPr lvl="1"/>
            <a:r>
              <a:rPr lang="en-IN" dirty="0" smtClean="0"/>
              <a:t>update(list or set or </a:t>
            </a:r>
            <a:r>
              <a:rPr lang="en-IN" dirty="0" err="1" smtClean="0"/>
              <a:t>tuple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remove(item)</a:t>
            </a:r>
          </a:p>
          <a:p>
            <a:pPr lvl="1"/>
            <a:r>
              <a:rPr lang="en-IN" dirty="0" smtClean="0"/>
              <a:t>Remove </a:t>
            </a:r>
            <a:r>
              <a:rPr lang="en-IN" smtClean="0"/>
              <a:t>Item,Generate</a:t>
            </a:r>
            <a:r>
              <a:rPr lang="en-IN" dirty="0" smtClean="0"/>
              <a:t> error if element not found</a:t>
            </a:r>
          </a:p>
          <a:p>
            <a:r>
              <a:rPr lang="en-IN" dirty="0" smtClean="0"/>
              <a:t>discard(item)</a:t>
            </a:r>
          </a:p>
          <a:p>
            <a:pPr lvl="1"/>
            <a:r>
              <a:rPr lang="en-IN" dirty="0" smtClean="0"/>
              <a:t>Remove </a:t>
            </a:r>
            <a:r>
              <a:rPr lang="en-IN" dirty="0" err="1" smtClean="0"/>
              <a:t>item,Ignore</a:t>
            </a:r>
            <a:r>
              <a:rPr lang="en-IN" dirty="0" smtClean="0"/>
              <a:t> if element not found</a:t>
            </a:r>
          </a:p>
          <a:p>
            <a:r>
              <a:rPr lang="en-IN" dirty="0" smtClean="0"/>
              <a:t>copy()</a:t>
            </a:r>
          </a:p>
          <a:p>
            <a:r>
              <a:rPr lang="en-IN" dirty="0" smtClean="0"/>
              <a:t>clear()</a:t>
            </a:r>
          </a:p>
          <a:p>
            <a:endParaRPr lang="en-IN" dirty="0" smtClean="0"/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029386-0E19-470A-A0B0-A3F6F6DEE113}" type="slidenum">
              <a:rPr lang="en-IN" smtClean="0"/>
              <a:pPr/>
              <a:t>59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5925020" cy="646331"/>
          </a:xfrm>
        </p:spPr>
        <p:txBody>
          <a:bodyPr/>
          <a:lstStyle/>
          <a:p>
            <a:r>
              <a:rPr lang="en-IN" dirty="0" smtClean="0"/>
              <a:t>Iteration of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index</a:t>
            </a:r>
          </a:p>
          <a:p>
            <a:pPr lvl="1">
              <a:buNone/>
            </a:pPr>
            <a:r>
              <a:rPr lang="en-IN" dirty="0" smtClean="0"/>
              <a:t>	for </a:t>
            </a:r>
            <a:r>
              <a:rPr lang="en-IN" dirty="0" err="1" smtClean="0"/>
              <a:t>i</a:t>
            </a:r>
            <a:r>
              <a:rPr lang="en-IN" dirty="0" smtClean="0"/>
              <a:t> in range(</a:t>
            </a:r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lst</a:t>
            </a:r>
            <a:r>
              <a:rPr lang="en-IN" dirty="0" smtClean="0"/>
              <a:t>))</a:t>
            </a:r>
          </a:p>
          <a:p>
            <a:pPr lvl="1">
              <a:buNone/>
            </a:pPr>
            <a:r>
              <a:rPr lang="en-IN" dirty="0" smtClean="0"/>
              <a:t>			print(</a:t>
            </a:r>
            <a:r>
              <a:rPr lang="en-IN" dirty="0" err="1" smtClean="0"/>
              <a:t>lst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Without index, using for Each element</a:t>
            </a:r>
          </a:p>
          <a:p>
            <a:pPr lvl="1">
              <a:buNone/>
            </a:pPr>
            <a:r>
              <a:rPr lang="en-IN" dirty="0" smtClean="0"/>
              <a:t>	for e in </a:t>
            </a:r>
            <a:r>
              <a:rPr lang="en-IN" dirty="0" err="1" smtClean="0"/>
              <a:t>lst</a:t>
            </a:r>
            <a:r>
              <a:rPr lang="en-IN" dirty="0" smtClean="0"/>
              <a:t>:</a:t>
            </a:r>
          </a:p>
          <a:p>
            <a:pPr lvl="1">
              <a:buNone/>
            </a:pPr>
            <a:r>
              <a:rPr lang="en-IN" dirty="0" smtClean="0"/>
              <a:t>			print(e)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60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7584" y="908720"/>
            <a:ext cx="7848872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/>
              <a:t>x = {1, 2, 3, 4, 5}</a:t>
            </a:r>
          </a:p>
          <a:p>
            <a:pPr>
              <a:defRPr/>
            </a:pPr>
            <a:r>
              <a:rPr lang="en-US" sz="3600" dirty="0" err="1"/>
              <a:t>x.add</a:t>
            </a:r>
            <a:r>
              <a:rPr lang="en-US" sz="3600" dirty="0"/>
              <a:t>(55)</a:t>
            </a:r>
          </a:p>
          <a:p>
            <a:pPr>
              <a:defRPr/>
            </a:pPr>
            <a:r>
              <a:rPr lang="en-US" sz="3600" dirty="0"/>
              <a:t>print(x)</a:t>
            </a:r>
          </a:p>
          <a:p>
            <a:pPr>
              <a:defRPr/>
            </a:pPr>
            <a:r>
              <a:rPr lang="en-US" sz="3600" dirty="0" err="1"/>
              <a:t>x.update</a:t>
            </a:r>
            <a:r>
              <a:rPr lang="en-US" sz="3600" dirty="0"/>
              <a:t>({24,31,4})</a:t>
            </a:r>
          </a:p>
          <a:p>
            <a:pPr>
              <a:defRPr/>
            </a:pPr>
            <a:r>
              <a:rPr lang="en-US" sz="3600" dirty="0" err="1"/>
              <a:t>x.update</a:t>
            </a:r>
            <a:r>
              <a:rPr lang="en-US" sz="3600" dirty="0"/>
              <a:t>((98,23))</a:t>
            </a:r>
          </a:p>
          <a:p>
            <a:pPr>
              <a:defRPr/>
            </a:pPr>
            <a:r>
              <a:rPr lang="en-US" sz="3600" dirty="0" err="1"/>
              <a:t>x.update</a:t>
            </a:r>
            <a:r>
              <a:rPr lang="en-US" sz="3600" dirty="0"/>
              <a:t>([12,76,12,41,3])</a:t>
            </a:r>
          </a:p>
          <a:p>
            <a:pPr>
              <a:defRPr/>
            </a:pPr>
            <a:r>
              <a:rPr lang="en-US" sz="3600" dirty="0"/>
              <a:t>print(x)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800475" cy="646113"/>
          </a:xfrm>
        </p:spPr>
        <p:txBody>
          <a:bodyPr/>
          <a:lstStyle/>
          <a:p>
            <a:r>
              <a:rPr lang="en-IN" smtClean="0"/>
              <a:t>remove/discard</a:t>
            </a:r>
            <a:endParaRPr 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particular item can be removed from set using methods, discard() and remove().</a:t>
            </a:r>
          </a:p>
          <a:p>
            <a:r>
              <a:rPr lang="en-US" dirty="0" smtClean="0"/>
              <a:t>difference between the two is that, while using discard() if the item does not exist in the set, it remains unchanged.</a:t>
            </a:r>
            <a:endParaRPr lang="en-US" smtClean="0"/>
          </a:p>
          <a:p>
            <a:r>
              <a:rPr lang="en-US" smtClean="0"/>
              <a:t>But </a:t>
            </a:r>
            <a:r>
              <a:rPr lang="en-US" dirty="0" smtClean="0"/>
              <a:t>remove() will raise an error in such condition.</a:t>
            </a:r>
          </a:p>
          <a:p>
            <a:endParaRPr lang="en-US" dirty="0" smtClean="0"/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C51D6C-81DF-469C-BC4A-3229A55417EC}" type="slidenum">
              <a:rPr lang="en-IN" smtClean="0"/>
              <a:pPr/>
              <a:t>61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557587" cy="646113"/>
          </a:xfrm>
        </p:spPr>
        <p:txBody>
          <a:bodyPr/>
          <a:lstStyle/>
          <a:p>
            <a:r>
              <a:rPr lang="en-IN" smtClean="0"/>
              <a:t>Set operations</a:t>
            </a:r>
            <a:endParaRPr lang="en-US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Sets can be used to carry out mathematical set operations like union, intersection, difference and symmetric difference. We can do this with operators or methods.</a:t>
            </a:r>
          </a:p>
          <a:p>
            <a:r>
              <a:rPr lang="en-IN" sz="1800" smtClean="0"/>
              <a:t>union</a:t>
            </a:r>
          </a:p>
          <a:p>
            <a:pPr lvl="1"/>
            <a:r>
              <a:rPr lang="en-IN" sz="1600" smtClean="0"/>
              <a:t>x.union(y)</a:t>
            </a:r>
          </a:p>
          <a:p>
            <a:pPr lvl="1"/>
            <a:r>
              <a:rPr lang="en-IN" sz="1600" smtClean="0"/>
              <a:t>x | y</a:t>
            </a:r>
          </a:p>
          <a:p>
            <a:r>
              <a:rPr lang="en-US" sz="1800" smtClean="0"/>
              <a:t>Intersection</a:t>
            </a:r>
          </a:p>
          <a:p>
            <a:pPr lvl="1"/>
            <a:r>
              <a:rPr lang="en-US" sz="1600" smtClean="0"/>
              <a:t>x.intersection(y)</a:t>
            </a:r>
          </a:p>
          <a:p>
            <a:pPr lvl="1"/>
            <a:r>
              <a:rPr lang="en-IN" sz="1600" smtClean="0"/>
              <a:t>x &amp; y</a:t>
            </a:r>
            <a:endParaRPr lang="en-US" sz="1600" smtClean="0"/>
          </a:p>
          <a:p>
            <a:r>
              <a:rPr lang="en-US" sz="1800" smtClean="0"/>
              <a:t>Difference</a:t>
            </a:r>
          </a:p>
          <a:p>
            <a:pPr lvl="1"/>
            <a:r>
              <a:rPr lang="en-US" sz="1600" smtClean="0"/>
              <a:t>x.difference(y)</a:t>
            </a:r>
          </a:p>
          <a:p>
            <a:pPr lvl="1"/>
            <a:r>
              <a:rPr lang="en-IN" sz="1600" smtClean="0"/>
              <a:t>x-y</a:t>
            </a:r>
            <a:endParaRPr lang="en-US" sz="1600" smtClean="0"/>
          </a:p>
          <a:p>
            <a:r>
              <a:rPr lang="en-US" sz="1800" smtClean="0"/>
              <a:t>symmetric_difference</a:t>
            </a:r>
          </a:p>
          <a:p>
            <a:pPr lvl="1"/>
            <a:r>
              <a:rPr lang="en-US" sz="1600" smtClean="0"/>
              <a:t>x.symmetric_difference(y)</a:t>
            </a:r>
          </a:p>
          <a:p>
            <a:pPr lvl="1"/>
            <a:r>
              <a:rPr lang="en-IN" sz="1600" smtClean="0"/>
              <a:t>x  ^ y</a:t>
            </a:r>
          </a:p>
          <a:p>
            <a:pPr lvl="1">
              <a:buFont typeface="Wingdings" pitchFamily="2" charset="2"/>
              <a:buNone/>
            </a:pPr>
            <a:r>
              <a:rPr lang="en-IN" sz="1600" smtClean="0"/>
              <a:t>Symmetric difference is union of both set and remove common of them</a:t>
            </a:r>
          </a:p>
          <a:p>
            <a:pPr lvl="1">
              <a:buFont typeface="Wingdings" pitchFamily="2" charset="2"/>
              <a:buNone/>
            </a:pPr>
            <a:r>
              <a:rPr lang="en-IN" sz="1600" smtClean="0"/>
              <a:t>Like (x|y)-(x&amp;y)</a:t>
            </a:r>
            <a:endParaRPr lang="en-US" sz="1600" smtClean="0"/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982354-73E3-4CE0-A2A6-4F089F28E05D}" type="slidenum">
              <a:rPr lang="en-IN" smtClean="0"/>
              <a:pPr/>
              <a:t>62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441700" cy="646113"/>
          </a:xfrm>
        </p:spPr>
        <p:txBody>
          <a:bodyPr/>
          <a:lstStyle/>
          <a:p>
            <a:r>
              <a:rPr lang="en-IN" smtClean="0"/>
              <a:t>Check disjoint</a:t>
            </a:r>
            <a:endParaRPr lang="en-US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isdisjoint</a:t>
            </a:r>
            <a:r>
              <a:rPr lang="en-IN" dirty="0" smtClean="0"/>
              <a:t>(</a:t>
            </a:r>
            <a:r>
              <a:rPr lang="en-IN" dirty="0" err="1" smtClean="0"/>
              <a:t>otherSet</a:t>
            </a:r>
            <a:r>
              <a:rPr lang="en-I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Two sets are said to be disjoint sets if they have no common elements. For example:</a:t>
            </a:r>
          </a:p>
          <a:p>
            <a:r>
              <a:rPr lang="pt-BR" dirty="0" smtClean="0"/>
              <a:t>A = {1, 5, 9, 0} </a:t>
            </a:r>
          </a:p>
          <a:p>
            <a:r>
              <a:rPr lang="pt-BR" dirty="0" smtClean="0"/>
              <a:t>B = {2, 4, -5}</a:t>
            </a:r>
          </a:p>
          <a:p>
            <a:r>
              <a:rPr lang="pt-BR" dirty="0" smtClean="0"/>
              <a:t>if A.</a:t>
            </a:r>
            <a:r>
              <a:rPr lang="en-US" dirty="0" smtClean="0"/>
              <a:t> </a:t>
            </a:r>
            <a:r>
              <a:rPr lang="en-US" dirty="0" err="1" smtClean="0"/>
              <a:t>isdisjoint</a:t>
            </a:r>
            <a:r>
              <a:rPr lang="en-US" dirty="0" smtClean="0"/>
              <a:t>(B) 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800" dirty="0" smtClean="0"/>
              <a:t>	print(“ A and B  are disjoint: No Common element”)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else: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sz="2800" dirty="0" smtClean="0"/>
              <a:t>print(“A and B has common elements”)</a:t>
            </a:r>
            <a:endParaRPr lang="en-US" dirty="0" smtClean="0"/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A435A2-992C-40D9-833F-E9EA8974BB4D}" type="slidenum">
              <a:rPr lang="en-IN" smtClean="0"/>
              <a:pPr/>
              <a:t>63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1587500" cy="646113"/>
          </a:xfrm>
        </p:spPr>
        <p:txBody>
          <a:bodyPr/>
          <a:lstStyle/>
          <a:p>
            <a:r>
              <a:rPr lang="en-IN" smtClean="0"/>
              <a:t>Check</a:t>
            </a:r>
            <a:endParaRPr lang="en-US" smtClean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issubset</a:t>
            </a:r>
            <a:r>
              <a:rPr lang="en-US" b="1" dirty="0" smtClean="0"/>
              <a:t>(</a:t>
            </a:r>
            <a:r>
              <a:rPr lang="en-US" b="1" dirty="0" err="1" smtClean="0"/>
              <a:t>otherSet</a:t>
            </a:r>
            <a:r>
              <a:rPr lang="en-US" b="1" dirty="0" smtClean="0"/>
              <a:t>)</a:t>
            </a:r>
          </a:p>
          <a:p>
            <a:pPr lvl="1"/>
            <a:r>
              <a:rPr lang="en-IN" b="1" dirty="0" smtClean="0"/>
              <a:t>Return </a:t>
            </a:r>
            <a:r>
              <a:rPr lang="en-IN" b="1" dirty="0" err="1" smtClean="0"/>
              <a:t>bool</a:t>
            </a:r>
            <a:r>
              <a:rPr lang="en-IN" b="1" dirty="0" smtClean="0"/>
              <a:t> value</a:t>
            </a:r>
            <a:endParaRPr lang="en-US" b="1" dirty="0" smtClean="0"/>
          </a:p>
          <a:p>
            <a:r>
              <a:rPr lang="en-US" b="1" dirty="0" err="1" smtClean="0"/>
              <a:t>issuperset</a:t>
            </a:r>
            <a:r>
              <a:rPr lang="en-US" b="1" dirty="0" smtClean="0"/>
              <a:t>(</a:t>
            </a:r>
            <a:r>
              <a:rPr lang="en-US" b="1" dirty="0" err="1" smtClean="0"/>
              <a:t>otherSet</a:t>
            </a:r>
            <a:r>
              <a:rPr lang="en-US" b="1" dirty="0" smtClean="0"/>
              <a:t>)</a:t>
            </a:r>
          </a:p>
          <a:p>
            <a:pPr lvl="1"/>
            <a:r>
              <a:rPr lang="en-IN" b="1" dirty="0" smtClean="0"/>
              <a:t>Returns </a:t>
            </a:r>
            <a:r>
              <a:rPr lang="en-IN" b="1" dirty="0" err="1" smtClean="0"/>
              <a:t>bool</a:t>
            </a:r>
            <a:r>
              <a:rPr lang="en-IN" b="1" dirty="0" smtClean="0"/>
              <a:t> value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5F76E3-0FEE-477D-8A58-6F176EBC6730}" type="slidenum">
              <a:rPr lang="en-IN" smtClean="0"/>
              <a:pPr/>
              <a:t>64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291012" cy="646331"/>
          </a:xfrm>
        </p:spPr>
        <p:txBody>
          <a:bodyPr/>
          <a:lstStyle/>
          <a:p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Set as argument</a:t>
            </a:r>
          </a:p>
          <a:p>
            <a:pPr lvl="1"/>
            <a:r>
              <a:rPr lang="en-IN" sz="2000" dirty="0" err="1" smtClean="0"/>
              <a:t>len</a:t>
            </a:r>
            <a:r>
              <a:rPr lang="en-IN" sz="2000" dirty="0" smtClean="0"/>
              <a:t>()</a:t>
            </a:r>
          </a:p>
          <a:p>
            <a:pPr lvl="1"/>
            <a:r>
              <a:rPr lang="en-IN" sz="2000" dirty="0" smtClean="0"/>
              <a:t>max()</a:t>
            </a:r>
          </a:p>
          <a:p>
            <a:pPr lvl="1"/>
            <a:r>
              <a:rPr lang="en-IN" sz="2000" dirty="0" smtClean="0"/>
              <a:t>min()</a:t>
            </a:r>
          </a:p>
          <a:p>
            <a:pPr lvl="1"/>
            <a:r>
              <a:rPr lang="en-IN" sz="2000" dirty="0" smtClean="0"/>
              <a:t>sum()</a:t>
            </a:r>
          </a:p>
          <a:p>
            <a:pPr lvl="1"/>
            <a:r>
              <a:rPr lang="en-IN" sz="2000" dirty="0" smtClean="0"/>
              <a:t>Sorted </a:t>
            </a:r>
          </a:p>
          <a:p>
            <a:pPr lvl="2"/>
            <a:r>
              <a:rPr lang="en-IN" sz="1700" dirty="0" smtClean="0"/>
              <a:t>return sorted list with items  of set.</a:t>
            </a:r>
          </a:p>
          <a:p>
            <a:endParaRPr lang="en-IN" dirty="0" smtClean="0"/>
          </a:p>
          <a:p>
            <a:endParaRPr lang="en-US" dirty="0" smtClean="0"/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95E8C5-C18B-48E0-AE3F-7E1468FBAA6A}" type="slidenum">
              <a:rPr lang="en-IN" smtClean="0"/>
              <a:pPr/>
              <a:t>65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535237" cy="646113"/>
          </a:xfrm>
        </p:spPr>
        <p:txBody>
          <a:bodyPr/>
          <a:lstStyle/>
          <a:p>
            <a:r>
              <a:rPr lang="en-IN" smtClean="0"/>
              <a:t>Dictionary</a:t>
            </a:r>
            <a:endParaRPr lang="en-US" smtClean="0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of key value pairs</a:t>
            </a:r>
          </a:p>
          <a:p>
            <a:r>
              <a:rPr lang="en-IN" dirty="0" smtClean="0"/>
              <a:t>Keys must </a:t>
            </a:r>
            <a:r>
              <a:rPr lang="en-IN" smtClean="0"/>
              <a:t>be unique</a:t>
            </a:r>
          </a:p>
          <a:p>
            <a:endParaRPr lang="en-US" dirty="0" smtClean="0"/>
          </a:p>
        </p:txBody>
      </p:sp>
      <p:sp>
        <p:nvSpPr>
          <p:cNvPr id="993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018FE2-133E-4BAE-9CF0-07CB578E6470}" type="slidenum">
              <a:rPr lang="en-IN" smtClean="0"/>
              <a:pPr/>
              <a:t>66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048000" cy="646113"/>
          </a:xfrm>
        </p:spPr>
        <p:txBody>
          <a:bodyPr/>
          <a:lstStyle/>
          <a:p>
            <a:r>
              <a:rPr lang="en-IN" smtClean="0"/>
              <a:t>constructors</a:t>
            </a:r>
            <a:endParaRPr lang="en-US" smtClean="0"/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9001125" cy="5327650"/>
          </a:xfrm>
        </p:spPr>
        <p:txBody>
          <a:bodyPr/>
          <a:lstStyle/>
          <a:p>
            <a:r>
              <a:rPr lang="en-IN" sz="2400" dirty="0" smtClean="0"/>
              <a:t>{}</a:t>
            </a:r>
          </a:p>
          <a:p>
            <a:r>
              <a:rPr lang="en-IN" sz="2400" dirty="0" err="1" smtClean="0"/>
              <a:t>dict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Set of key value pairs</a:t>
            </a:r>
          </a:p>
          <a:p>
            <a:pPr lvl="1"/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{‘bhopal’:1098,”indore”:2233,”pune”:1198}</a:t>
            </a:r>
          </a:p>
          <a:p>
            <a:pPr lvl="1"/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{1122:'Aman Sharma',1123:'Sohan', 1125:'Rita',1122:'Ramesh', 1020:'Suresh‘}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400" dirty="0" smtClean="0"/>
          </a:p>
          <a:p>
            <a:r>
              <a:rPr lang="en-IN" sz="2400" dirty="0" smtClean="0"/>
              <a:t>From list of </a:t>
            </a:r>
            <a:r>
              <a:rPr lang="en-IN" sz="2400" dirty="0" err="1" smtClean="0"/>
              <a:t>key,value</a:t>
            </a:r>
            <a:r>
              <a:rPr lang="en-IN" sz="2400" dirty="0" smtClean="0"/>
              <a:t> </a:t>
            </a:r>
            <a:r>
              <a:rPr lang="en-IN" sz="2400" dirty="0" err="1" smtClean="0"/>
              <a:t>tuples</a:t>
            </a:r>
            <a:endParaRPr lang="en-IN" sz="2400" dirty="0" smtClean="0"/>
          </a:p>
          <a:p>
            <a:pPr lvl="1"/>
            <a:r>
              <a:rPr lang="en-IN" sz="2000" dirty="0" err="1" smtClean="0"/>
              <a:t>dict</a:t>
            </a:r>
            <a:r>
              <a:rPr lang="en-IN" sz="2000" dirty="0" smtClean="0"/>
              <a:t>([(‘bhopal’,1098),(”indore”,2233),(”pune”,1198)])</a:t>
            </a:r>
          </a:p>
          <a:p>
            <a:pPr lvl="1"/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EB4E7A-91C5-4DE5-B2EF-03DB9378244D}" type="slidenum">
              <a:rPr lang="en-IN" smtClean="0"/>
              <a:pPr/>
              <a:t>67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048000" cy="646113"/>
          </a:xfrm>
        </p:spPr>
        <p:txBody>
          <a:bodyPr/>
          <a:lstStyle/>
          <a:p>
            <a:r>
              <a:rPr lang="en-IN" smtClean="0"/>
              <a:t>constructors</a:t>
            </a:r>
            <a:endParaRPr lang="en-US" smtClean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1152525"/>
          </a:xfrm>
        </p:spPr>
        <p:txBody>
          <a:bodyPr/>
          <a:lstStyle/>
          <a:p>
            <a:r>
              <a:rPr lang="en-IN" smtClean="0"/>
              <a:t>With two List one as keys, other as values:</a:t>
            </a:r>
          </a:p>
          <a:p>
            <a:endParaRPr lang="en-US" smtClean="0"/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63C14F-F44A-462A-9396-96C7E2A2393A}" type="slidenum">
              <a:rPr lang="en-IN" smtClean="0"/>
              <a:pPr/>
              <a:t>68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611188" y="2060575"/>
            <a:ext cx="6246812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 err="1"/>
              <a:t>st</a:t>
            </a:r>
            <a:r>
              <a:rPr lang="en-US" sz="2800" dirty="0"/>
              <a:t>=['MP','UP','MH']</a:t>
            </a:r>
          </a:p>
          <a:p>
            <a:pPr>
              <a:defRPr/>
            </a:pPr>
            <a:r>
              <a:rPr lang="en-US" sz="2800" dirty="0"/>
              <a:t>cp=['</a:t>
            </a:r>
            <a:r>
              <a:rPr lang="en-US" sz="2800" dirty="0" err="1"/>
              <a:t>Bhopal','Lakhnow','Mumbai</a:t>
            </a:r>
            <a:r>
              <a:rPr lang="en-US" sz="2800" dirty="0"/>
              <a:t>']</a:t>
            </a:r>
          </a:p>
          <a:p>
            <a:pPr>
              <a:defRPr/>
            </a:pPr>
            <a:r>
              <a:rPr lang="en-US" sz="2800" dirty="0" smtClean="0"/>
              <a:t>x=</a:t>
            </a:r>
            <a:r>
              <a:rPr lang="en-US" sz="2800" dirty="0" err="1" smtClean="0"/>
              <a:t>dict</a:t>
            </a:r>
            <a:r>
              <a:rPr lang="en-US" sz="2800" dirty="0" smtClean="0"/>
              <a:t>(zip(</a:t>
            </a:r>
            <a:r>
              <a:rPr lang="en-US" sz="2800" dirty="0" err="1" smtClean="0"/>
              <a:t>st,cp</a:t>
            </a:r>
            <a:r>
              <a:rPr lang="en-US" sz="2800" dirty="0" smtClean="0"/>
              <a:t>))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print(x)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622550" cy="646113"/>
          </a:xfrm>
        </p:spPr>
        <p:txBody>
          <a:bodyPr/>
          <a:lstStyle/>
          <a:p>
            <a:r>
              <a:rPr lang="en-IN" smtClean="0"/>
              <a:t>operations</a:t>
            </a:r>
            <a:endParaRPr lang="en-US" smtClean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640762" cy="5543550"/>
          </a:xfrm>
        </p:spPr>
        <p:txBody>
          <a:bodyPr/>
          <a:lstStyle/>
          <a:p>
            <a:r>
              <a:rPr lang="en-IN" sz="3200" dirty="0" smtClean="0"/>
              <a:t>Add</a:t>
            </a:r>
          </a:p>
          <a:p>
            <a:pPr lvl="1"/>
            <a:r>
              <a:rPr lang="en-IN" sz="2800" dirty="0" smtClean="0"/>
              <a:t>Add Single entry</a:t>
            </a:r>
          </a:p>
          <a:p>
            <a:pPr lvl="2"/>
            <a:r>
              <a:rPr lang="en-IN" sz="2400" dirty="0" smtClean="0"/>
              <a:t>X[</a:t>
            </a:r>
            <a:r>
              <a:rPr lang="en-IN" sz="2400" dirty="0" err="1" smtClean="0"/>
              <a:t>new_key</a:t>
            </a:r>
            <a:r>
              <a:rPr lang="en-IN" sz="2400" dirty="0" smtClean="0"/>
              <a:t>]=value</a:t>
            </a:r>
          </a:p>
          <a:p>
            <a:pPr lvl="1"/>
            <a:r>
              <a:rPr lang="en-IN" sz="2800" dirty="0" smtClean="0"/>
              <a:t>Add Multiple Entry</a:t>
            </a:r>
          </a:p>
          <a:p>
            <a:pPr lvl="2"/>
            <a:r>
              <a:rPr lang="en-IN" sz="2400" dirty="0" err="1" smtClean="0"/>
              <a:t>x.update</a:t>
            </a:r>
            <a:r>
              <a:rPr lang="en-IN" sz="2400" dirty="0" smtClean="0"/>
              <a:t>({'</a:t>
            </a:r>
            <a:r>
              <a:rPr lang="en-IN" sz="2400" dirty="0" err="1" smtClean="0"/>
              <a:t>bhopal':'MP','indore':'MP</a:t>
            </a:r>
            <a:r>
              <a:rPr lang="en-IN" sz="2400" dirty="0" smtClean="0"/>
              <a:t>'})</a:t>
            </a:r>
          </a:p>
          <a:p>
            <a:pPr lvl="2"/>
            <a:r>
              <a:rPr lang="en-IN" sz="2400" dirty="0" err="1" smtClean="0"/>
              <a:t>x.update</a:t>
            </a:r>
            <a:r>
              <a:rPr lang="en-IN" sz="2400" dirty="0" smtClean="0"/>
              <a:t>([('Italy', 'pizza'),('</a:t>
            </a:r>
            <a:r>
              <a:rPr lang="en-IN" sz="2400" dirty="0" err="1" smtClean="0"/>
              <a:t>indore</a:t>
            </a:r>
            <a:r>
              <a:rPr lang="en-IN" sz="2400" dirty="0" smtClean="0"/>
              <a:t>', 'POHA')])</a:t>
            </a: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F22A5E-093F-49B6-BEFC-7303669EBC4A}" type="slidenum">
              <a:rPr lang="en-IN" smtClean="0"/>
              <a:pPr/>
              <a:t>69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613150" cy="646113"/>
          </a:xfrm>
        </p:spPr>
        <p:txBody>
          <a:bodyPr/>
          <a:lstStyle/>
          <a:p>
            <a:r>
              <a:rPr lang="en-IN" smtClean="0"/>
              <a:t>Append/ insert</a:t>
            </a:r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23850" y="836612"/>
            <a:ext cx="8496300" cy="5472707"/>
          </a:xfrm>
        </p:spPr>
        <p:txBody>
          <a:bodyPr/>
          <a:lstStyle/>
          <a:p>
            <a:r>
              <a:rPr lang="en-IN" sz="2800" dirty="0" smtClean="0"/>
              <a:t>You can access/update data in list with in limit of Size.</a:t>
            </a:r>
          </a:p>
          <a:p>
            <a:r>
              <a:rPr lang="en-US" sz="2800" dirty="0" smtClean="0"/>
              <a:t>If we access index out of size, then python generate error : </a:t>
            </a:r>
            <a:r>
              <a:rPr lang="en-US" sz="2800" dirty="0" smtClean="0">
                <a:solidFill>
                  <a:srgbClr val="C00000"/>
                </a:solidFill>
              </a:rPr>
              <a:t>list assignment index out of range</a:t>
            </a:r>
            <a:endParaRPr lang="en-IN" sz="2800" dirty="0" smtClean="0">
              <a:solidFill>
                <a:srgbClr val="C00000"/>
              </a:solidFill>
            </a:endParaRPr>
          </a:p>
          <a:p>
            <a:pPr lvl="1"/>
            <a:r>
              <a:rPr lang="en-IN" sz="2400" dirty="0" err="1" smtClean="0"/>
              <a:t>list.append</a:t>
            </a:r>
            <a:r>
              <a:rPr lang="en-IN" sz="2400" dirty="0" smtClean="0"/>
              <a:t>(data)</a:t>
            </a:r>
          </a:p>
          <a:p>
            <a:pPr lvl="2"/>
            <a:r>
              <a:rPr lang="en-IN" sz="2100" dirty="0" smtClean="0"/>
              <a:t>Add item at end of list</a:t>
            </a:r>
          </a:p>
          <a:p>
            <a:pPr lvl="1"/>
            <a:r>
              <a:rPr lang="en-IN" sz="2400" dirty="0" err="1" smtClean="0"/>
              <a:t>list.insert</a:t>
            </a:r>
            <a:r>
              <a:rPr lang="en-IN" sz="2400" dirty="0" smtClean="0"/>
              <a:t>(</a:t>
            </a:r>
            <a:r>
              <a:rPr lang="en-IN" sz="2400" dirty="0" err="1" smtClean="0"/>
              <a:t>index,data</a:t>
            </a:r>
            <a:r>
              <a:rPr lang="en-IN" sz="2400" dirty="0" smtClean="0"/>
              <a:t>)</a:t>
            </a:r>
          </a:p>
          <a:p>
            <a:pPr lvl="2"/>
            <a:r>
              <a:rPr lang="en-IN" sz="2100" dirty="0" smtClean="0"/>
              <a:t>Insert item at given index</a:t>
            </a:r>
          </a:p>
          <a:p>
            <a:pPr lvl="1"/>
            <a:r>
              <a:rPr lang="es-ES" sz="2400" dirty="0" err="1" smtClean="0"/>
              <a:t>insert</a:t>
            </a:r>
            <a:r>
              <a:rPr lang="es-ES" sz="2400" dirty="0" smtClean="0"/>
              <a:t>  </a:t>
            </a:r>
            <a:r>
              <a:rPr lang="es-ES" sz="2400" dirty="0" err="1" smtClean="0"/>
              <a:t>items</a:t>
            </a:r>
            <a:r>
              <a:rPr lang="es-ES" sz="2400" dirty="0" smtClean="0"/>
              <a:t> of a </a:t>
            </a:r>
            <a:r>
              <a:rPr lang="es-ES" sz="2400" dirty="0" err="1" smtClean="0"/>
              <a:t>list</a:t>
            </a:r>
            <a:r>
              <a:rPr lang="es-ES" sz="2400" dirty="0" smtClean="0"/>
              <a:t> in a </a:t>
            </a:r>
            <a:r>
              <a:rPr lang="es-ES" sz="2400" dirty="0" err="1" smtClean="0"/>
              <a:t>other</a:t>
            </a:r>
            <a:r>
              <a:rPr lang="es-ES" sz="2400" dirty="0" smtClean="0"/>
              <a:t> </a:t>
            </a:r>
            <a:r>
              <a:rPr lang="es-ES" sz="2400" dirty="0" err="1" smtClean="0"/>
              <a:t>list</a:t>
            </a:r>
            <a:r>
              <a:rPr lang="es-ES" sz="2400" dirty="0" smtClean="0"/>
              <a:t>,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tricky</a:t>
            </a:r>
            <a:r>
              <a:rPr lang="es-ES" sz="2400" dirty="0" smtClean="0"/>
              <a:t> </a:t>
            </a:r>
            <a:r>
              <a:rPr lang="es-ES" sz="2400" dirty="0" err="1" smtClean="0"/>
              <a:t>using</a:t>
            </a:r>
            <a:r>
              <a:rPr lang="es-ES" sz="2400" dirty="0" smtClean="0"/>
              <a:t> </a:t>
            </a:r>
            <a:r>
              <a:rPr lang="es-ES" sz="2400" dirty="0" err="1" smtClean="0"/>
              <a:t>slicing</a:t>
            </a:r>
            <a:r>
              <a:rPr lang="es-ES" sz="2400" dirty="0" smtClean="0"/>
              <a:t>: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A9D7CA-DE38-4FA0-A32A-7A998E76E750}" type="slidenum">
              <a:rPr lang="en-IN" smtClean="0"/>
              <a:pPr/>
              <a:t>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622550" cy="646113"/>
          </a:xfrm>
        </p:spPr>
        <p:txBody>
          <a:bodyPr/>
          <a:lstStyle/>
          <a:p>
            <a:r>
              <a:rPr lang="en-IN" smtClean="0"/>
              <a:t>operations</a:t>
            </a:r>
            <a:endParaRPr lang="en-US" smtClean="0"/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smtClean="0"/>
              <a:t>Update/change value</a:t>
            </a:r>
          </a:p>
          <a:p>
            <a:pPr lvl="1"/>
            <a:r>
              <a:rPr lang="en-IN" sz="2400" smtClean="0"/>
              <a:t>X[old_key]=value</a:t>
            </a:r>
          </a:p>
          <a:p>
            <a:r>
              <a:rPr lang="en-IN" sz="2800" smtClean="0"/>
              <a:t>Remove</a:t>
            </a:r>
          </a:p>
          <a:p>
            <a:pPr lvl="1"/>
            <a:r>
              <a:rPr lang="en-IN" sz="2400" smtClean="0"/>
              <a:t>del x[key]</a:t>
            </a:r>
          </a:p>
          <a:p>
            <a:pPr lvl="1"/>
            <a:r>
              <a:rPr lang="en-IN" sz="2400" smtClean="0"/>
              <a:t>del x</a:t>
            </a:r>
          </a:p>
          <a:p>
            <a:r>
              <a:rPr lang="en-IN" sz="2800" smtClean="0"/>
              <a:t>Empty</a:t>
            </a:r>
          </a:p>
          <a:p>
            <a:pPr lvl="1"/>
            <a:r>
              <a:rPr lang="en-IN" sz="2400" smtClean="0"/>
              <a:t>X.clear()</a:t>
            </a:r>
          </a:p>
          <a:p>
            <a:pPr lvl="1">
              <a:buFont typeface="Wingdings" pitchFamily="2" charset="2"/>
              <a:buNone/>
            </a:pPr>
            <a:r>
              <a:rPr lang="en-IN" sz="2400" smtClean="0"/>
              <a:t>		</a:t>
            </a:r>
            <a:endParaRPr lang="en-US" sz="2400" smtClean="0"/>
          </a:p>
          <a:p>
            <a:endParaRPr lang="en-US" smtClean="0"/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34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80B866-8B58-4FAF-9E77-B7590F9B8CF3}" type="slidenum">
              <a:rPr lang="en-IN" smtClean="0"/>
              <a:pPr/>
              <a:t>70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998537" cy="646113"/>
          </a:xfrm>
        </p:spPr>
        <p:txBody>
          <a:bodyPr/>
          <a:lstStyle/>
          <a:p>
            <a:r>
              <a:rPr lang="en-IN" smtClean="0"/>
              <a:t>Get</a:t>
            </a:r>
            <a:endParaRPr lang="en-US" smtClean="0"/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179512" y="692697"/>
            <a:ext cx="8640638" cy="5544592"/>
          </a:xfrm>
        </p:spPr>
        <p:txBody>
          <a:bodyPr/>
          <a:lstStyle/>
          <a:p>
            <a:r>
              <a:rPr lang="en-IN" dirty="0" smtClean="0"/>
              <a:t>Get  value for key</a:t>
            </a:r>
          </a:p>
          <a:p>
            <a:pPr lvl="1"/>
            <a:r>
              <a:rPr lang="en-IN" dirty="0" smtClean="0"/>
              <a:t>Value=X[key]</a:t>
            </a:r>
          </a:p>
          <a:p>
            <a:pPr lvl="2"/>
            <a:r>
              <a:rPr lang="en-IN" dirty="0" smtClean="0"/>
              <a:t>Generate </a:t>
            </a:r>
            <a:r>
              <a:rPr lang="en-IN" dirty="0" err="1" smtClean="0"/>
              <a:t>KeyError</a:t>
            </a:r>
            <a:r>
              <a:rPr lang="en-IN" dirty="0" smtClean="0"/>
              <a:t> if key not found</a:t>
            </a:r>
          </a:p>
          <a:p>
            <a:pPr lvl="1"/>
            <a:r>
              <a:rPr lang="en-IN" dirty="0" smtClean="0"/>
              <a:t>Value=</a:t>
            </a:r>
            <a:r>
              <a:rPr lang="en-IN" dirty="0" err="1" smtClean="0"/>
              <a:t>x.get</a:t>
            </a:r>
            <a:r>
              <a:rPr lang="en-IN" dirty="0" smtClean="0"/>
              <a:t>(‘</a:t>
            </a:r>
            <a:r>
              <a:rPr lang="en-IN" dirty="0" err="1" smtClean="0"/>
              <a:t>key’,defaultValue</a:t>
            </a:r>
            <a:r>
              <a:rPr lang="en-IN" dirty="0" smtClean="0"/>
              <a:t>)</a:t>
            </a:r>
          </a:p>
          <a:p>
            <a:pPr lvl="2"/>
            <a:r>
              <a:rPr lang="en-IN" dirty="0" smtClean="0"/>
              <a:t>Return </a:t>
            </a:r>
            <a:r>
              <a:rPr lang="en-IN" dirty="0" err="1" smtClean="0"/>
              <a:t>defaultValue</a:t>
            </a:r>
            <a:r>
              <a:rPr lang="en-IN" dirty="0" smtClean="0"/>
              <a:t> if key not found</a:t>
            </a:r>
          </a:p>
          <a:p>
            <a:endParaRPr lang="en-IN" dirty="0" smtClean="0"/>
          </a:p>
          <a:p>
            <a:r>
              <a:rPr lang="en-IN" dirty="0" smtClean="0"/>
              <a:t>All keys</a:t>
            </a:r>
          </a:p>
          <a:p>
            <a:pPr lvl="1"/>
            <a:r>
              <a:rPr lang="en-IN" dirty="0" smtClean="0"/>
              <a:t>keys() </a:t>
            </a:r>
          </a:p>
          <a:p>
            <a:endParaRPr lang="en-IN" dirty="0" smtClean="0"/>
          </a:p>
          <a:p>
            <a:r>
              <a:rPr lang="en-IN" dirty="0" smtClean="0"/>
              <a:t>All values</a:t>
            </a:r>
          </a:p>
          <a:p>
            <a:pPr lvl="1"/>
            <a:r>
              <a:rPr lang="en-IN" dirty="0" smtClean="0"/>
              <a:t>values()</a:t>
            </a:r>
          </a:p>
          <a:p>
            <a:pPr lvl="1"/>
            <a:endParaRPr lang="en-IN" dirty="0" smtClean="0"/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A7573F-7A5D-4260-823C-2090633D30DF}" type="slidenum">
              <a:rPr lang="en-IN" smtClean="0"/>
              <a:pPr/>
              <a:t>71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4356100" y="3068638"/>
            <a:ext cx="45720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k=</a:t>
            </a:r>
            <a:r>
              <a:rPr lang="en-US" sz="2000" dirty="0" err="1"/>
              <a:t>x.keys</a:t>
            </a:r>
            <a:r>
              <a:rPr lang="en-US" sz="2000" dirty="0"/>
              <a:t>()</a:t>
            </a:r>
          </a:p>
          <a:p>
            <a:pPr>
              <a:defRPr/>
            </a:pPr>
            <a:r>
              <a:rPr lang="en-US" sz="2000" dirty="0"/>
              <a:t>for e in k:</a:t>
            </a:r>
          </a:p>
          <a:p>
            <a:pPr>
              <a:defRPr/>
            </a:pPr>
            <a:r>
              <a:rPr lang="en-US" sz="2000" dirty="0"/>
              <a:t>    print(e)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6100" y="4724400"/>
            <a:ext cx="45720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v=</a:t>
            </a:r>
            <a:r>
              <a:rPr lang="en-US" sz="2000" dirty="0" err="1"/>
              <a:t>x.values</a:t>
            </a:r>
            <a:r>
              <a:rPr lang="en-US" sz="2000" dirty="0"/>
              <a:t>()</a:t>
            </a:r>
          </a:p>
          <a:p>
            <a:pPr>
              <a:defRPr/>
            </a:pPr>
            <a:r>
              <a:rPr lang="en-US" sz="2000" dirty="0"/>
              <a:t>for e in v:</a:t>
            </a:r>
          </a:p>
          <a:p>
            <a:pPr>
              <a:defRPr/>
            </a:pPr>
            <a:r>
              <a:rPr lang="en-US" sz="2000" dirty="0"/>
              <a:t>    print(e)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8682185" cy="646331"/>
          </a:xfrm>
        </p:spPr>
        <p:txBody>
          <a:bodyPr/>
          <a:lstStyle/>
          <a:p>
            <a:r>
              <a:rPr lang="en-IN" dirty="0" smtClean="0"/>
              <a:t>Iterate all Entries / Get list of </a:t>
            </a:r>
            <a:r>
              <a:rPr lang="en-IN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640638" cy="2160339"/>
          </a:xfrm>
        </p:spPr>
        <p:txBody>
          <a:bodyPr/>
          <a:lstStyle/>
          <a:p>
            <a:r>
              <a:rPr lang="en-US" dirty="0" smtClean="0"/>
              <a:t>items()</a:t>
            </a:r>
          </a:p>
          <a:p>
            <a:pPr lvl="1"/>
            <a:r>
              <a:rPr lang="en-US" dirty="0" smtClean="0"/>
              <a:t>Returns a sequence of (</a:t>
            </a:r>
            <a:r>
              <a:rPr lang="en-US" dirty="0" err="1" smtClean="0"/>
              <a:t>key,value</a:t>
            </a:r>
            <a:r>
              <a:rPr lang="en-US" dirty="0" smtClean="0"/>
              <a:t>)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We can iterate this sequence with key and value using for loop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72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67544" y="2912745"/>
            <a:ext cx="828092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d={1122:'Aman Sharma', 1123:'Sohan', 1125:'Rita', 1122:'Ramesh',1020:'Suresh'}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149080"/>
            <a:ext cx="338437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x=</a:t>
            </a:r>
            <a:r>
              <a:rPr lang="en-US" sz="2800" dirty="0" err="1" smtClean="0"/>
              <a:t>d.items</a:t>
            </a:r>
            <a:r>
              <a:rPr lang="en-US" sz="2800" dirty="0" smtClean="0"/>
              <a:t>()</a:t>
            </a:r>
          </a:p>
          <a:p>
            <a:pPr>
              <a:defRPr/>
            </a:pPr>
            <a:r>
              <a:rPr lang="en-US" sz="2800" dirty="0" smtClean="0"/>
              <a:t>for </a:t>
            </a:r>
            <a:r>
              <a:rPr lang="en-US" sz="2800" dirty="0" err="1" smtClean="0"/>
              <a:t>k,v</a:t>
            </a:r>
            <a:r>
              <a:rPr lang="en-US" sz="2800" dirty="0" smtClean="0"/>
              <a:t> in x:</a:t>
            </a:r>
          </a:p>
          <a:p>
            <a:pPr>
              <a:defRPr/>
            </a:pPr>
            <a:r>
              <a:rPr lang="en-US" sz="2800" dirty="0" smtClean="0"/>
              <a:t>    print(k,'=',v)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60032" y="4221088"/>
            <a:ext cx="3960440" cy="954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for </a:t>
            </a:r>
            <a:r>
              <a:rPr lang="en-US" sz="2800" dirty="0" err="1"/>
              <a:t>k,v</a:t>
            </a:r>
            <a:r>
              <a:rPr lang="en-US" sz="2800" dirty="0"/>
              <a:t> in </a:t>
            </a:r>
            <a:r>
              <a:rPr lang="en-US" sz="2800" dirty="0" err="1"/>
              <a:t>d</a:t>
            </a:r>
            <a:r>
              <a:rPr lang="en-US" sz="2800" dirty="0" err="1" smtClean="0"/>
              <a:t>.items</a:t>
            </a:r>
            <a:r>
              <a:rPr lang="en-US" sz="2800" dirty="0"/>
              <a:t>():</a:t>
            </a:r>
          </a:p>
          <a:p>
            <a:pPr>
              <a:defRPr/>
            </a:pPr>
            <a:r>
              <a:rPr lang="en-US" sz="2800" dirty="0"/>
              <a:t>    print(k,'=',v)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3851920" y="4509120"/>
            <a:ext cx="936104" cy="432048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4908550" cy="646113"/>
          </a:xfrm>
        </p:spPr>
        <p:txBody>
          <a:bodyPr/>
          <a:lstStyle/>
          <a:p>
            <a:r>
              <a:rPr lang="en-IN" smtClean="0"/>
              <a:t>Check key existence</a:t>
            </a:r>
            <a:endParaRPr lang="en-US" smtClean="0"/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Check key in keys</a:t>
            </a:r>
          </a:p>
          <a:p>
            <a:pPr lvl="1"/>
            <a:r>
              <a:rPr lang="en-IN" smtClean="0"/>
              <a:t>in </a:t>
            </a:r>
          </a:p>
          <a:p>
            <a:pPr lvl="1"/>
            <a:r>
              <a:rPr lang="en-IN" smtClean="0"/>
              <a:t>not in</a:t>
            </a:r>
            <a:endParaRPr lang="en-US" smtClean="0"/>
          </a:p>
          <a:p>
            <a:endParaRPr lang="en-US" smtClean="0"/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C9BBC6-8E32-456B-8765-5D2EB17A09BD}" type="slidenum">
              <a:rPr lang="en-IN" smtClean="0"/>
              <a:pPr/>
              <a:t>73</a:t>
            </a:fld>
            <a:endParaRPr lang="en-IN" smtClean="0"/>
          </a:p>
        </p:txBody>
      </p:sp>
      <p:sp>
        <p:nvSpPr>
          <p:cNvPr id="7" name="Rectangle 6"/>
          <p:cNvSpPr/>
          <p:nvPr/>
        </p:nvSpPr>
        <p:spPr>
          <a:xfrm>
            <a:off x="3851275" y="3284538"/>
            <a:ext cx="4572000" cy="1477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print(1123 in x)</a:t>
            </a:r>
          </a:p>
          <a:p>
            <a:pPr>
              <a:defRPr/>
            </a:pPr>
            <a:r>
              <a:rPr lang="en-US" dirty="0"/>
              <a:t>print(1126 in x)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print(1123 not in x)</a:t>
            </a:r>
          </a:p>
          <a:p>
            <a:pPr>
              <a:defRPr/>
            </a:pPr>
            <a:r>
              <a:rPr lang="en-US" dirty="0"/>
              <a:t>print(1126 not in x)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9500" y="2636838"/>
            <a:ext cx="73088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x={1123:'Sohan',1125:'Rita',1122:'Ramesh',1020:'Suresh'}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5573712" cy="646113"/>
          </a:xfrm>
        </p:spPr>
        <p:txBody>
          <a:bodyPr/>
          <a:lstStyle/>
          <a:p>
            <a:r>
              <a:rPr lang="en-IN" smtClean="0"/>
              <a:t>Remove an Entry : pop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  <a:defRPr/>
            </a:pPr>
            <a:r>
              <a:rPr lang="en-IN" dirty="0" smtClean="0"/>
              <a:t>Value=X.pop(key)</a:t>
            </a:r>
          </a:p>
          <a:p>
            <a:pPr marL="866775" lvl="2" indent="-469900">
              <a:defRPr/>
            </a:pPr>
            <a:r>
              <a:rPr lang="en-US" i="1" dirty="0" smtClean="0"/>
              <a:t>key</a:t>
            </a:r>
            <a:r>
              <a:rPr lang="en-US" dirty="0" smtClean="0"/>
              <a:t> is not found, raises </a:t>
            </a:r>
            <a:r>
              <a:rPr lang="en-US" dirty="0" err="1" smtClean="0"/>
              <a:t>KeyError</a:t>
            </a:r>
            <a:r>
              <a:rPr lang="en-US" dirty="0" smtClean="0"/>
              <a:t>.</a:t>
            </a:r>
            <a:endParaRPr lang="en-IN" dirty="0" smtClean="0"/>
          </a:p>
          <a:p>
            <a:pPr marL="469900" lvl="1" indent="-469900">
              <a:buFont typeface="Wingdings" pitchFamily="2" charset="2"/>
              <a:buChar char="o"/>
              <a:defRPr/>
            </a:pPr>
            <a:r>
              <a:rPr lang="en-IN" dirty="0" smtClean="0"/>
              <a:t>Value=X.pop(</a:t>
            </a:r>
            <a:r>
              <a:rPr lang="en-IN" dirty="0" err="1" smtClean="0"/>
              <a:t>key,defaultValue</a:t>
            </a:r>
            <a:r>
              <a:rPr lang="en-IN" dirty="0" smtClean="0"/>
              <a:t>)</a:t>
            </a:r>
          </a:p>
          <a:p>
            <a:pPr lvl="1">
              <a:defRPr/>
            </a:pPr>
            <a:r>
              <a:rPr lang="en-US" dirty="0" smtClean="0"/>
              <a:t>Remove the item with </a:t>
            </a:r>
            <a:r>
              <a:rPr lang="en-US" i="1" dirty="0" smtClean="0"/>
              <a:t>key</a:t>
            </a:r>
            <a:r>
              <a:rPr lang="en-US" dirty="0" smtClean="0"/>
              <a:t> and return its value or </a:t>
            </a:r>
            <a:r>
              <a:rPr lang="en-IN" dirty="0" err="1" smtClean="0"/>
              <a:t>defaultValue</a:t>
            </a:r>
            <a:r>
              <a:rPr lang="en-US" dirty="0" smtClean="0"/>
              <a:t> if </a:t>
            </a:r>
            <a:r>
              <a:rPr lang="en-US" i="1" dirty="0" smtClean="0"/>
              <a:t>key</a:t>
            </a:r>
            <a:r>
              <a:rPr lang="en-US" dirty="0" smtClean="0"/>
              <a:t> is not found.</a:t>
            </a:r>
          </a:p>
          <a:p>
            <a:pPr>
              <a:defRPr/>
            </a:pPr>
            <a:r>
              <a:rPr lang="en-US" dirty="0" err="1" smtClean="0"/>
              <a:t>X.popitem</a:t>
            </a:r>
            <a:r>
              <a:rPr lang="en-US" dirty="0" smtClean="0"/>
              <a:t>()</a:t>
            </a:r>
          </a:p>
          <a:p>
            <a:pPr lvl="1">
              <a:defRPr/>
            </a:pPr>
            <a:r>
              <a:rPr lang="en-US" dirty="0" smtClean="0"/>
              <a:t>Remove and return an arbitrary item (key, value). </a:t>
            </a:r>
          </a:p>
          <a:p>
            <a:pPr lvl="1">
              <a:defRPr/>
            </a:pPr>
            <a:r>
              <a:rPr lang="en-US" dirty="0" smtClean="0"/>
              <a:t>Raises </a:t>
            </a:r>
            <a:r>
              <a:rPr lang="en-US" dirty="0" err="1" smtClean="0"/>
              <a:t>KeyError</a:t>
            </a:r>
            <a:r>
              <a:rPr lang="en-US" dirty="0" smtClean="0"/>
              <a:t> if the dictionary is empty.</a:t>
            </a:r>
            <a:endParaRPr lang="en-US" dirty="0"/>
          </a:p>
        </p:txBody>
      </p:sp>
      <p:sp>
        <p:nvSpPr>
          <p:cNvPr id="1065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65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3F689E-4D82-420E-A3E0-94D65DCAB089}" type="slidenum">
              <a:rPr lang="en-IN" smtClean="0"/>
              <a:pPr/>
              <a:t>74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copy()</a:t>
            </a:r>
          </a:p>
          <a:p>
            <a:pPr lvl="1"/>
            <a:r>
              <a:rPr lang="en-IN" dirty="0" smtClean="0"/>
              <a:t>d2=d1.copy</a:t>
            </a:r>
          </a:p>
          <a:p>
            <a:r>
              <a:rPr lang="en-IN" dirty="0" err="1" smtClean="0"/>
              <a:t>len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C=</a:t>
            </a:r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dic</a:t>
            </a:r>
            <a:r>
              <a:rPr lang="en-IN" dirty="0" smtClean="0"/>
              <a:t>)</a:t>
            </a:r>
          </a:p>
          <a:p>
            <a:r>
              <a:rPr lang="en-IN" dirty="0" smtClean="0"/>
              <a:t>sorted()</a:t>
            </a:r>
          </a:p>
          <a:p>
            <a:pPr lvl="1"/>
            <a:r>
              <a:rPr lang="en-IN" dirty="0" smtClean="0"/>
              <a:t>Ks=sorted(</a:t>
            </a:r>
            <a:r>
              <a:rPr lang="en-IN" dirty="0" err="1" smtClean="0"/>
              <a:t>dic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Returns list of sorted keys</a:t>
            </a:r>
          </a:p>
          <a:p>
            <a:endParaRPr lang="en-IN" dirty="0" smtClean="0"/>
          </a:p>
          <a:p>
            <a:endParaRPr lang="en-US" dirty="0" smtClean="0"/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946F6-D78B-4C97-BABF-FA7E690877CB}" type="slidenum">
              <a:rPr lang="en-IN" smtClean="0"/>
              <a:pPr/>
              <a:t>75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1156086" cy="646331"/>
          </a:xfrm>
        </p:spPr>
        <p:txBody>
          <a:bodyPr/>
          <a:lstStyle/>
          <a:p>
            <a:r>
              <a:rPr lang="en-IN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 dictionary as formatted/pretty output</a:t>
            </a:r>
          </a:p>
          <a:p>
            <a:pPr lvl="1"/>
            <a:r>
              <a:rPr lang="en-IN" dirty="0" smtClean="0"/>
              <a:t>import </a:t>
            </a:r>
            <a:r>
              <a:rPr lang="en-IN" dirty="0" err="1" smtClean="0"/>
              <a:t>json</a:t>
            </a:r>
            <a:endParaRPr lang="en-IN" dirty="0" smtClean="0"/>
          </a:p>
          <a:p>
            <a:pPr lvl="1"/>
            <a:r>
              <a:rPr lang="en-IN" dirty="0" smtClean="0"/>
              <a:t>use function: </a:t>
            </a:r>
          </a:p>
          <a:p>
            <a:pPr lvl="2">
              <a:buNone/>
            </a:pPr>
            <a:r>
              <a:rPr lang="en-IN" dirty="0" smtClean="0"/>
              <a:t>	</a:t>
            </a:r>
            <a:r>
              <a:rPr lang="en-IN" dirty="0" err="1" smtClean="0"/>
              <a:t>json.dumps</a:t>
            </a:r>
            <a:r>
              <a:rPr lang="en-IN" dirty="0" smtClean="0"/>
              <a:t>(</a:t>
            </a:r>
            <a:r>
              <a:rPr lang="en-IN" dirty="0" err="1" smtClean="0"/>
              <a:t>dictObj,indent</a:t>
            </a:r>
            <a:r>
              <a:rPr lang="en-IN" dirty="0" smtClean="0"/>
              <a:t>=2)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76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884123" cy="646331"/>
          </a:xfrm>
        </p:spPr>
        <p:txBody>
          <a:bodyPr/>
          <a:lstStyle/>
          <a:p>
            <a:r>
              <a:rPr lang="en-IN" dirty="0" smtClean="0"/>
              <a:t>Assignment</a:t>
            </a:r>
            <a:endParaRPr lang="en-US" dirty="0" smtClean="0"/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5543575"/>
          </a:xfrm>
        </p:spPr>
        <p:txBody>
          <a:bodyPr/>
          <a:lstStyle/>
          <a:p>
            <a:r>
              <a:rPr lang="en-IN" sz="2400" dirty="0" smtClean="0"/>
              <a:t>Q1</a:t>
            </a:r>
          </a:p>
          <a:p>
            <a:pPr lvl="1"/>
            <a:r>
              <a:rPr lang="en-IN" sz="2000" dirty="0" smtClean="0"/>
              <a:t>['</a:t>
            </a:r>
            <a:r>
              <a:rPr lang="en-IN" sz="2000" dirty="0" err="1" smtClean="0"/>
              <a:t>Apple','Mango','Apple','orange','banana','orange','graps</a:t>
            </a:r>
            <a:r>
              <a:rPr lang="en-IN" sz="2000" dirty="0" smtClean="0"/>
              <a:t>' ,'</a:t>
            </a:r>
            <a:r>
              <a:rPr lang="en-IN" sz="2000" dirty="0" err="1" smtClean="0"/>
              <a:t>orange','Apple</a:t>
            </a:r>
            <a:r>
              <a:rPr lang="en-IN" sz="2000" dirty="0" smtClean="0"/>
              <a:t>' ,'</a:t>
            </a:r>
            <a:r>
              <a:rPr lang="en-IN" sz="2000" dirty="0" err="1" smtClean="0"/>
              <a:t>orange','graps</a:t>
            </a:r>
            <a:r>
              <a:rPr lang="en-IN" sz="2000" dirty="0" smtClean="0"/>
              <a:t>']</a:t>
            </a:r>
          </a:p>
          <a:p>
            <a:pPr lvl="1"/>
            <a:r>
              <a:rPr lang="en-IN" sz="2000" dirty="0" smtClean="0"/>
              <a:t>Create a dictionary which contains name of fruits as key and counting of fruits as value.</a:t>
            </a:r>
          </a:p>
          <a:p>
            <a:r>
              <a:rPr lang="en-IN" sz="2400" dirty="0" smtClean="0"/>
              <a:t>Q2</a:t>
            </a:r>
          </a:p>
          <a:p>
            <a:pPr marL="900113" lvl="3" indent="-449263"/>
            <a:r>
              <a:rPr lang="en-IN" dirty="0" smtClean="0"/>
              <a:t>[‘</a:t>
            </a:r>
            <a:r>
              <a:rPr lang="en-IN" dirty="0" err="1" smtClean="0"/>
              <a:t>Apple’,’Mango’,‘Apple’,’orange’,’banana’,’orange’,’graps</a:t>
            </a:r>
            <a:r>
              <a:rPr lang="en-IN" dirty="0" smtClean="0"/>
              <a:t>’ ,’</a:t>
            </a:r>
            <a:r>
              <a:rPr lang="en-IN" dirty="0" err="1" smtClean="0"/>
              <a:t>orange’,’Apple</a:t>
            </a:r>
            <a:r>
              <a:rPr lang="en-IN" dirty="0" smtClean="0"/>
              <a:t>’ ,’</a:t>
            </a:r>
            <a:r>
              <a:rPr lang="en-IN" dirty="0" err="1" smtClean="0"/>
              <a:t>orange’,’graps</a:t>
            </a:r>
            <a:r>
              <a:rPr lang="en-IN" dirty="0" smtClean="0"/>
              <a:t>’]</a:t>
            </a:r>
          </a:p>
          <a:p>
            <a:pPr marL="900113" lvl="3" indent="-449263"/>
            <a:r>
              <a:rPr lang="en-IN" dirty="0" smtClean="0"/>
              <a:t>{‘mango’:1,’banana’:4,’Apple’:2}</a:t>
            </a:r>
          </a:p>
          <a:p>
            <a:pPr marL="900113" lvl="3" indent="-449263"/>
            <a:r>
              <a:rPr lang="en-IN" dirty="0" smtClean="0"/>
              <a:t>Add fruits of list in </a:t>
            </a:r>
            <a:r>
              <a:rPr lang="en-IN" dirty="0" err="1" smtClean="0"/>
              <a:t>dictionary,which</a:t>
            </a:r>
            <a:r>
              <a:rPr lang="en-IN" dirty="0" smtClean="0"/>
              <a:t> available in dictionary add count from list, not available add as new fruits and count.</a:t>
            </a:r>
          </a:p>
          <a:p>
            <a:r>
              <a:rPr lang="en-IN" sz="2400" dirty="0" smtClean="0"/>
              <a:t>Q3</a:t>
            </a:r>
          </a:p>
          <a:p>
            <a:pPr lvl="1"/>
            <a:r>
              <a:rPr lang="en-IN" sz="2000" dirty="0" smtClean="0"/>
              <a:t>Create a dictionary to store </a:t>
            </a:r>
            <a:r>
              <a:rPr lang="en-IN" sz="2000" dirty="0" err="1" smtClean="0"/>
              <a:t>rollno</a:t>
            </a:r>
            <a:r>
              <a:rPr lang="en-IN" sz="2000" dirty="0" smtClean="0"/>
              <a:t> and marks of students, calculate average </a:t>
            </a:r>
            <a:r>
              <a:rPr lang="en-IN" sz="2000" dirty="0" err="1" smtClean="0"/>
              <a:t>marks.Print</a:t>
            </a:r>
            <a:r>
              <a:rPr lang="en-IN" sz="2000" dirty="0" smtClean="0"/>
              <a:t> </a:t>
            </a:r>
            <a:r>
              <a:rPr lang="en-IN" sz="2000" dirty="0" err="1" smtClean="0"/>
              <a:t>rollno</a:t>
            </a:r>
            <a:r>
              <a:rPr lang="en-IN" sz="2000" dirty="0" smtClean="0"/>
              <a:t> and name of students that get marks greater than average.</a:t>
            </a:r>
            <a:endParaRPr lang="en-US" sz="2000" dirty="0" smtClean="0"/>
          </a:p>
        </p:txBody>
      </p:sp>
      <p:sp>
        <p:nvSpPr>
          <p:cNvPr id="1095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1095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91B0C3-A8AC-4B20-9768-0313AA7AB3A2}" type="slidenum">
              <a:rPr lang="en-IN" smtClean="0"/>
              <a:pPr/>
              <a:t>77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Q4. </a:t>
            </a:r>
          </a:p>
          <a:p>
            <a:pPr lvl="1"/>
            <a:r>
              <a:rPr lang="en-IN" dirty="0" smtClean="0"/>
              <a:t>A list is given with </a:t>
            </a:r>
            <a:r>
              <a:rPr lang="en-IN" dirty="0" err="1" smtClean="0"/>
              <a:t>tuples</a:t>
            </a:r>
            <a:r>
              <a:rPr lang="en-IN" dirty="0" smtClean="0"/>
              <a:t> of state and some count value.</a:t>
            </a:r>
          </a:p>
          <a:p>
            <a:pPr lvl="1"/>
            <a:r>
              <a:rPr lang="en-IN" dirty="0" smtClean="0"/>
              <a:t>Create a dictionary with state name as key and total count for state.</a:t>
            </a:r>
          </a:p>
          <a:p>
            <a:pPr lvl="1"/>
            <a:r>
              <a:rPr lang="en-US" dirty="0" smtClean="0"/>
              <a:t>x=[('MP',50),('UP',20),('MP',30),('MH',10),('UP',19)]</a:t>
            </a:r>
          </a:p>
          <a:p>
            <a:pPr lvl="1"/>
            <a:r>
              <a:rPr lang="en-IN" dirty="0" smtClean="0"/>
              <a:t>Result would be</a:t>
            </a:r>
          </a:p>
          <a:p>
            <a:pPr lvl="1"/>
            <a:r>
              <a:rPr lang="en-US" dirty="0" smtClean="0"/>
              <a:t>{'MP': 80, 'UP': 39, 'MH': 10}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78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845651" cy="646331"/>
          </a:xfrm>
        </p:spPr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693737"/>
            <a:ext cx="4860032" cy="5543575"/>
          </a:xfrm>
        </p:spPr>
        <p:txBody>
          <a:bodyPr/>
          <a:lstStyle/>
          <a:p>
            <a:pPr lvl="0"/>
            <a:r>
              <a:rPr lang="en-IN" dirty="0" smtClean="0"/>
              <a:t>Q5:</a:t>
            </a:r>
          </a:p>
          <a:p>
            <a:pPr lvl="1"/>
            <a:r>
              <a:rPr lang="en-US" dirty="0" smtClean="0"/>
              <a:t>WAP to input a string and create a dictionary with word and words frequency from string .</a:t>
            </a:r>
          </a:p>
          <a:p>
            <a:pPr lvl="1">
              <a:buNone/>
            </a:pPr>
            <a:r>
              <a:rPr lang="en-US" dirty="0" smtClean="0"/>
              <a:t>	For Example </a:t>
            </a:r>
            <a:r>
              <a:rPr lang="en-US" b="1" dirty="0" smtClean="0"/>
              <a:t>: </a:t>
            </a:r>
          </a:p>
          <a:p>
            <a:pPr lvl="1">
              <a:buNone/>
            </a:pPr>
            <a:r>
              <a:rPr lang="en-US" b="1" dirty="0" smtClean="0"/>
              <a:t>	"he is ram. ram and </a:t>
            </a:r>
            <a:r>
              <a:rPr lang="en-US" b="1" dirty="0" err="1" smtClean="0"/>
              <a:t>sohan</a:t>
            </a:r>
            <a:r>
              <a:rPr lang="en-US" b="1" dirty="0" smtClean="0"/>
              <a:t> are friends. he lives in </a:t>
            </a:r>
            <a:r>
              <a:rPr lang="en-US" b="1" dirty="0" err="1" smtClean="0"/>
              <a:t>indore</a:t>
            </a:r>
            <a:r>
              <a:rPr lang="en-US" b="1" dirty="0" smtClean="0"/>
              <a:t>. ram and </a:t>
            </a:r>
            <a:r>
              <a:rPr lang="en-US" b="1" dirty="0" err="1" smtClean="0"/>
              <a:t>sohan</a:t>
            </a:r>
            <a:r>
              <a:rPr lang="en-US" b="1" dirty="0" smtClean="0"/>
              <a:t> study in high school."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79</a:t>
            </a:fld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724128" y="332656"/>
            <a:ext cx="2952328" cy="59766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"he": 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"is":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"ram.":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"ram": 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"and": 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sohan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": 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"are":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"friends.":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"lives":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"in": 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indore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.":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"study":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"high": 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"school.":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}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76056" y="2924944"/>
            <a:ext cx="648072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403600" cy="646113"/>
          </a:xfrm>
        </p:spPr>
        <p:txBody>
          <a:bodyPr/>
          <a:lstStyle/>
          <a:p>
            <a:pPr eaLnBrk="1" hangingPunct="1"/>
            <a:r>
              <a:rPr lang="en-IN" smtClean="0"/>
              <a:t>Sublist/slicing</a:t>
            </a:r>
            <a:endParaRPr 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54721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start:end:step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	end is not included (start to end-1)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[2:5]) </a:t>
            </a:r>
          </a:p>
          <a:p>
            <a:pPr lvl="1" eaLnBrk="1" hangingPunct="1"/>
            <a:r>
              <a:rPr lang="en-US" sz="2400" dirty="0" smtClean="0"/>
              <a:t>Print 3 items from  index 2  to index 4</a:t>
            </a:r>
            <a:endParaRPr lang="en-IN" sz="2800" dirty="0" smtClean="0"/>
          </a:p>
          <a:p>
            <a:pPr eaLnBrk="1" hangingPunct="1"/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[1:8:2]) </a:t>
            </a:r>
          </a:p>
          <a:p>
            <a:pPr lvl="1" eaLnBrk="1" hangingPunct="1"/>
            <a:r>
              <a:rPr lang="en-US" sz="2400" dirty="0" smtClean="0"/>
              <a:t>Print  4 items  between  index 1  to index 7  as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,3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,5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,7</a:t>
            </a:r>
            <a:r>
              <a:rPr lang="en-US" sz="2400" baseline="30000" dirty="0" smtClean="0"/>
              <a:t>th </a:t>
            </a:r>
            <a:endParaRPr lang="en-IN" sz="2800" dirty="0" smtClean="0"/>
          </a:p>
          <a:p>
            <a:pPr eaLnBrk="1" hangingPunct="1"/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[:3])</a:t>
            </a:r>
          </a:p>
          <a:p>
            <a:pPr lvl="1" eaLnBrk="1" hangingPunct="1"/>
            <a:r>
              <a:rPr lang="en-IN" sz="2400" dirty="0" smtClean="0"/>
              <a:t>Print from index 0 to index 2 items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[3:])</a:t>
            </a:r>
          </a:p>
          <a:p>
            <a:pPr lvl="1" eaLnBrk="1" hangingPunct="1"/>
            <a:r>
              <a:rPr lang="en-IN" sz="2400" dirty="0" smtClean="0"/>
              <a:t>Print from index 3 to end of items</a:t>
            </a:r>
            <a:endParaRPr lang="en-US" sz="2400" dirty="0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B932F0-C923-49E5-BDD4-A88DC18ED0CA}" type="slidenum">
              <a:rPr lang="en-IN" smtClean="0"/>
              <a:pPr/>
              <a:t>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35938"/>
            <a:ext cx="8327921" cy="584775"/>
          </a:xfrm>
        </p:spPr>
        <p:txBody>
          <a:bodyPr/>
          <a:lstStyle/>
          <a:p>
            <a:r>
              <a:rPr lang="en-US" sz="3200" b="1" dirty="0" smtClean="0"/>
              <a:t>Using </a:t>
            </a:r>
            <a:r>
              <a:rPr lang="en-US" sz="3200" b="1" dirty="0" err="1" smtClean="0"/>
              <a:t>tuples</a:t>
            </a:r>
            <a:r>
              <a:rPr lang="en-US" sz="3200" b="1" dirty="0" smtClean="0"/>
              <a:t> as keys in dictionaries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</a:t>
            </a:r>
            <a:r>
              <a:rPr lang="en-IN" dirty="0" err="1" smtClean="0"/>
              <a:t>tuple</a:t>
            </a:r>
            <a:r>
              <a:rPr lang="en-IN" dirty="0" smtClean="0"/>
              <a:t> is immutable and comparable so it can be used as key in dictionary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1685077" cy="646331"/>
          </a:xfrm>
        </p:spPr>
        <p:txBody>
          <a:bodyPr/>
          <a:lstStyle/>
          <a:p>
            <a:r>
              <a:rPr lang="en-IN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3096443"/>
          </a:xfrm>
        </p:spPr>
        <p:txBody>
          <a:bodyPr/>
          <a:lstStyle/>
          <a:p>
            <a:r>
              <a:rPr lang="en-IN" sz="2400" dirty="0" smtClean="0"/>
              <a:t>Array is collection of </a:t>
            </a:r>
            <a:r>
              <a:rPr lang="en-IN" sz="2400" b="1" dirty="0" smtClean="0"/>
              <a:t>same type data </a:t>
            </a:r>
            <a:r>
              <a:rPr lang="en-IN" sz="2400" dirty="0" smtClean="0"/>
              <a:t>values.</a:t>
            </a:r>
          </a:p>
          <a:p>
            <a:r>
              <a:rPr lang="en-IN" sz="2400" dirty="0" smtClean="0"/>
              <a:t>Each element in array arranged sequentially and accessed using unique index.</a:t>
            </a:r>
          </a:p>
          <a:p>
            <a:r>
              <a:rPr lang="en-IN" sz="2400" dirty="0" smtClean="0"/>
              <a:t>Index starts with 0.</a:t>
            </a:r>
          </a:p>
          <a:p>
            <a:r>
              <a:rPr lang="en-IN" sz="2400" dirty="0" smtClean="0"/>
              <a:t>In python arrays are dynamic in size: can be grow or shrink automatically.</a:t>
            </a:r>
          </a:p>
          <a:p>
            <a:r>
              <a:rPr lang="en-IN" sz="2400" dirty="0" smtClean="0"/>
              <a:t>Array created with help of python module “array”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27984" y="4005064"/>
            <a:ext cx="3600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from array import array</a:t>
            </a:r>
          </a:p>
          <a:p>
            <a:endParaRPr lang="en-US" dirty="0" smtClean="0"/>
          </a:p>
          <a:p>
            <a:r>
              <a:rPr lang="en-US" dirty="0" smtClean="0"/>
              <a:t>a=array('</a:t>
            </a:r>
            <a:r>
              <a:rPr lang="en-US" dirty="0" err="1" smtClean="0"/>
              <a:t>i</a:t>
            </a:r>
            <a:r>
              <a:rPr lang="en-US" dirty="0" smtClean="0"/>
              <a:t>',[5,6,2,9])</a:t>
            </a:r>
          </a:p>
          <a:p>
            <a:r>
              <a:rPr lang="en-US" dirty="0" smtClean="0"/>
              <a:t>for e in a:</a:t>
            </a:r>
          </a:p>
          <a:p>
            <a:r>
              <a:rPr lang="en-US" dirty="0" smtClean="0"/>
              <a:t>    print(e)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536" y="4005064"/>
            <a:ext cx="358214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import array</a:t>
            </a:r>
          </a:p>
          <a:p>
            <a:endParaRPr lang="en-US" dirty="0" smtClean="0"/>
          </a:p>
          <a:p>
            <a:r>
              <a:rPr lang="en-US" dirty="0" smtClean="0"/>
              <a:t>a=</a:t>
            </a:r>
            <a:r>
              <a:rPr lang="en-US" dirty="0" err="1" smtClean="0"/>
              <a:t>array.array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',[5,6,2,9])</a:t>
            </a:r>
          </a:p>
          <a:p>
            <a:r>
              <a:rPr lang="en-US" dirty="0" smtClean="0"/>
              <a:t>for e in a:</a:t>
            </a:r>
          </a:p>
          <a:p>
            <a:r>
              <a:rPr lang="en-US" dirty="0" smtClean="0"/>
              <a:t>    print(e)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2549096" cy="646331"/>
          </a:xfrm>
        </p:spPr>
        <p:txBody>
          <a:bodyPr/>
          <a:lstStyle/>
          <a:p>
            <a:r>
              <a:rPr lang="en-IN" dirty="0" err="1" smtClean="0"/>
              <a:t>Typecode</a:t>
            </a:r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23849" y="728712"/>
          <a:ext cx="842461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205"/>
                <a:gridCol w="2664081"/>
                <a:gridCol w="29523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Typecode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Signed </a:t>
                      </a:r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</a:t>
                      </a:r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Signed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Py_UNICODE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 character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Signed long </a:t>
                      </a:r>
                      <a:r>
                        <a:rPr lang="en-IN" dirty="0" err="1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7385355" cy="646331"/>
          </a:xfrm>
        </p:spPr>
        <p:txBody>
          <a:bodyPr/>
          <a:lstStyle/>
          <a:p>
            <a:r>
              <a:rPr lang="en-IN" dirty="0" smtClean="0"/>
              <a:t>Methods / operation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Size of array</a:t>
            </a:r>
          </a:p>
          <a:p>
            <a:pPr lvl="1"/>
            <a:r>
              <a:rPr lang="en-IN" dirty="0" err="1" smtClean="0"/>
              <a:t>len</a:t>
            </a:r>
            <a:r>
              <a:rPr lang="en-IN" dirty="0" smtClean="0"/>
              <a:t>(array)</a:t>
            </a:r>
          </a:p>
          <a:p>
            <a:r>
              <a:rPr lang="en-IN" dirty="0" smtClean="0"/>
              <a:t>Indexing and slicing like Python List</a:t>
            </a:r>
          </a:p>
          <a:p>
            <a:pPr lvl="1"/>
            <a:r>
              <a:rPr lang="en-IN" dirty="0" smtClean="0"/>
              <a:t>v=x[0]</a:t>
            </a:r>
          </a:p>
          <a:p>
            <a:pPr lvl="1"/>
            <a:r>
              <a:rPr lang="en-IN" dirty="0" smtClean="0"/>
              <a:t>x[2]=56</a:t>
            </a:r>
          </a:p>
          <a:p>
            <a:pPr lvl="1"/>
            <a:r>
              <a:rPr lang="en-IN" dirty="0" smtClean="0"/>
              <a:t>a=x[2:5]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918334" cy="646331"/>
          </a:xfrm>
        </p:spPr>
        <p:txBody>
          <a:bodyPr/>
          <a:lstStyle/>
          <a:p>
            <a:r>
              <a:rPr lang="en-IN" dirty="0" smtClean="0"/>
              <a:t>Functions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3672086" cy="5327650"/>
          </a:xfrm>
        </p:spPr>
        <p:txBody>
          <a:bodyPr/>
          <a:lstStyle/>
          <a:p>
            <a:r>
              <a:rPr lang="en-IN" dirty="0" smtClean="0"/>
              <a:t>append(x)</a:t>
            </a:r>
          </a:p>
          <a:p>
            <a:r>
              <a:rPr lang="en-IN" dirty="0" smtClean="0"/>
              <a:t>insert(</a:t>
            </a:r>
            <a:r>
              <a:rPr lang="en-IN" dirty="0" err="1" smtClean="0"/>
              <a:t>i,x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count(x)</a:t>
            </a:r>
          </a:p>
          <a:p>
            <a:r>
              <a:rPr lang="en-IN" dirty="0" smtClean="0"/>
              <a:t>index(x)</a:t>
            </a:r>
          </a:p>
          <a:p>
            <a:r>
              <a:rPr lang="en-IN" dirty="0" smtClean="0"/>
              <a:t>pop()</a:t>
            </a:r>
          </a:p>
          <a:p>
            <a:r>
              <a:rPr lang="en-IN" dirty="0" smtClean="0"/>
              <a:t>pop(index)</a:t>
            </a:r>
          </a:p>
          <a:p>
            <a:r>
              <a:rPr lang="en-IN" dirty="0" smtClean="0"/>
              <a:t>remove(item)</a:t>
            </a:r>
          </a:p>
          <a:p>
            <a:r>
              <a:rPr lang="en-IN" dirty="0" smtClean="0"/>
              <a:t>reverse()</a:t>
            </a:r>
          </a:p>
          <a:p>
            <a:r>
              <a:rPr lang="en-IN" dirty="0" err="1" smtClean="0"/>
              <a:t>tolist</a:t>
            </a:r>
            <a:r>
              <a:rPr lang="en-IN" dirty="0" smtClean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84</a:t>
            </a:fld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95936" y="836712"/>
            <a:ext cx="4824214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 (</a:t>
            </a:r>
            <a:r>
              <a:rPr kumimoji="0" lang="en-I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927100" lvl="1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3000" kern="0" dirty="0" err="1" smtClean="0">
                <a:latin typeface="+mn-lt"/>
                <a:cs typeface="+mn-cs"/>
              </a:rPr>
              <a:t>a.typecode</a:t>
            </a:r>
            <a:endParaRPr lang="en-IN" sz="3000" kern="0" dirty="0" smtClean="0">
              <a:latin typeface="+mn-lt"/>
              <a:cs typeface="+mn-cs"/>
            </a:endParaRPr>
          </a:p>
          <a:p>
            <a:pPr marL="927100" lvl="1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3000" kern="0" dirty="0" smtClean="0">
                <a:latin typeface="+mn-lt"/>
                <a:cs typeface="+mn-cs"/>
              </a:rPr>
              <a:t>a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itemsize</a:t>
            </a:r>
            <a:endParaRPr kumimoji="0" lang="en-I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580100" cy="646331"/>
          </a:xfrm>
        </p:spPr>
        <p:txBody>
          <a:bodyPr/>
          <a:lstStyle/>
          <a:p>
            <a:r>
              <a:rPr lang="en-IN" dirty="0" smtClean="0"/>
              <a:t>Ordered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 smtClean="0"/>
              <a:t>OrderedDict</a:t>
            </a:r>
            <a:r>
              <a:rPr lang="en-US" dirty="0" smtClean="0"/>
              <a:t> is a dictionary that remembers the order that keys were first inserted</a:t>
            </a:r>
          </a:p>
          <a:p>
            <a:r>
              <a:rPr lang="en-US" dirty="0" err="1" smtClean="0"/>
              <a:t>OrderedDict</a:t>
            </a:r>
            <a:r>
              <a:rPr lang="en-US" dirty="0" smtClean="0"/>
              <a:t> </a:t>
            </a:r>
            <a:r>
              <a:rPr lang="en-US" b="1" dirty="0" smtClean="0"/>
              <a:t>preserves the order</a:t>
            </a:r>
            <a:r>
              <a:rPr lang="en-US" dirty="0" smtClean="0"/>
              <a:t> in which the keys are inserted. </a:t>
            </a:r>
          </a:p>
          <a:p>
            <a:r>
              <a:rPr lang="en-IN" dirty="0" err="1" smtClean="0"/>
              <a:t>OrderedDict</a:t>
            </a:r>
            <a:r>
              <a:rPr lang="en-IN" dirty="0" smtClean="0"/>
              <a:t> available in module “</a:t>
            </a:r>
            <a:r>
              <a:rPr lang="en-US" dirty="0" smtClean="0"/>
              <a:t>collections”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87624" y="4797152"/>
            <a:ext cx="44181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from collections import </a:t>
            </a:r>
            <a:r>
              <a:rPr lang="en-US" dirty="0" err="1" smtClean="0"/>
              <a:t>OrderedDict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3650358" cy="646331"/>
          </a:xfrm>
        </p:spPr>
        <p:txBody>
          <a:bodyPr/>
          <a:lstStyle/>
          <a:p>
            <a:r>
              <a:rPr lang="en-IN" dirty="0" smtClean="0"/>
              <a:t>Immutable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r>
              <a:rPr lang="en-US" dirty="0" smtClean="0"/>
              <a:t>(</a:t>
            </a:r>
            <a:r>
              <a:rPr lang="en-US" dirty="0" err="1" smtClean="0"/>
              <a:t>iterable_object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1584325" cy="646113"/>
          </a:xfrm>
        </p:spPr>
        <p:txBody>
          <a:bodyPr/>
          <a:lstStyle/>
          <a:p>
            <a:r>
              <a:rPr lang="en-IN" smtClean="0"/>
              <a:t>String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String is sequence of characters</a:t>
            </a:r>
          </a:p>
          <a:p>
            <a:r>
              <a:rPr lang="en-IN" smtClean="0"/>
              <a:t>Each character in string have its position, with index</a:t>
            </a:r>
          </a:p>
          <a:p>
            <a:r>
              <a:rPr lang="en-IN" smtClean="0"/>
              <a:t>We can retrieve a character from string using index :</a:t>
            </a:r>
          </a:p>
          <a:p>
            <a:pPr lvl="1"/>
            <a:r>
              <a:rPr lang="en-IN" smtClean="0"/>
              <a:t>name=‘Raman’</a:t>
            </a:r>
          </a:p>
          <a:p>
            <a:pPr lvl="1"/>
            <a:r>
              <a:rPr lang="en-IN" smtClean="0"/>
              <a:t>ch=name[0]</a:t>
            </a:r>
          </a:p>
          <a:p>
            <a:r>
              <a:rPr lang="en-IN" smtClean="0"/>
              <a:t>Now ch have a char ‘R’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97C276-330D-4E96-B8FF-CEA46ED33807}" type="slidenum">
              <a:rPr lang="en-IN" smtClean="0"/>
              <a:pPr/>
              <a:t>87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381328" cy="646331"/>
          </a:xfrm>
        </p:spPr>
        <p:txBody>
          <a:bodyPr/>
          <a:lstStyle/>
          <a:p>
            <a:r>
              <a:rPr lang="en-IN" dirty="0" smtClean="0"/>
              <a:t>Escape Character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23850" y="836613"/>
          <a:ext cx="84963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/>
                <a:gridCol w="42481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Escape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Bell/Alert 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New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Vertical 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Return feed(move cursor at beginning)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\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\”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88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051050" cy="646113"/>
          </a:xfrm>
        </p:spPr>
        <p:txBody>
          <a:bodyPr/>
          <a:lstStyle/>
          <a:p>
            <a:r>
              <a:rPr lang="en-IN" smtClean="0"/>
              <a:t>function</a:t>
            </a:r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len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c=</a:t>
            </a:r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strValue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count()</a:t>
            </a:r>
          </a:p>
          <a:p>
            <a:pPr lvl="1"/>
            <a:r>
              <a:rPr lang="en-IN" dirty="0" smtClean="0"/>
              <a:t>c=</a:t>
            </a:r>
            <a:r>
              <a:rPr lang="en-IN" dirty="0" err="1" smtClean="0"/>
              <a:t>str.count</a:t>
            </a:r>
            <a:r>
              <a:rPr lang="en-IN" dirty="0" smtClean="0"/>
              <a:t>(str1) </a:t>
            </a:r>
          </a:p>
          <a:p>
            <a:pPr lvl="1"/>
            <a:r>
              <a:rPr lang="en-IN" dirty="0" smtClean="0"/>
              <a:t>returns count of str1 present in </a:t>
            </a:r>
            <a:r>
              <a:rPr lang="en-IN" dirty="0" err="1" smtClean="0"/>
              <a:t>str</a:t>
            </a:r>
            <a:endParaRPr lang="en-IN" dirty="0" smtClean="0"/>
          </a:p>
          <a:p>
            <a:r>
              <a:rPr lang="en-IN" dirty="0" smtClean="0"/>
              <a:t>find(</a:t>
            </a:r>
            <a:r>
              <a:rPr lang="en-IN" dirty="0" err="1" smtClean="0"/>
              <a:t>str,beg,end</a:t>
            </a:r>
            <a:r>
              <a:rPr lang="en-IN" dirty="0" smtClean="0"/>
              <a:t>)</a:t>
            </a:r>
          </a:p>
          <a:p>
            <a:pPr lvl="1"/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str.find</a:t>
            </a:r>
            <a:r>
              <a:rPr lang="en-IN" dirty="0" smtClean="0"/>
              <a:t>(str2)</a:t>
            </a:r>
          </a:p>
          <a:p>
            <a:pPr lvl="1"/>
            <a:r>
              <a:rPr lang="en-US" dirty="0" smtClean="0"/>
              <a:t>Returns the index of str2 find in </a:t>
            </a:r>
            <a:r>
              <a:rPr lang="en-US" dirty="0" err="1" smtClean="0"/>
              <a:t>str</a:t>
            </a:r>
            <a:endParaRPr lang="en-US" dirty="0" smtClean="0"/>
          </a:p>
          <a:p>
            <a:pPr lvl="1"/>
            <a:r>
              <a:rPr lang="en-US" dirty="0" smtClean="0"/>
              <a:t>If doesn’t find anything, it returns -1. </a:t>
            </a:r>
          </a:p>
          <a:p>
            <a:pPr lvl="1">
              <a:buFont typeface="Wingdings" pitchFamily="2" charset="2"/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F55B54-966E-44E0-B368-5E21B87CD533}" type="slidenum">
              <a:rPr lang="en-IN" smtClean="0"/>
              <a:pPr/>
              <a:t>89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640137" cy="646113"/>
          </a:xfrm>
        </p:spPr>
        <p:txBody>
          <a:bodyPr/>
          <a:lstStyle/>
          <a:p>
            <a:r>
              <a:rPr lang="en-IN" smtClean="0"/>
              <a:t>Negative index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[-1])</a:t>
            </a:r>
          </a:p>
          <a:p>
            <a:pPr lvl="1" eaLnBrk="1" hangingPunct="1"/>
            <a:r>
              <a:rPr lang="en-IN" sz="2400" dirty="0" smtClean="0"/>
              <a:t>Print  last  item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[-3:])</a:t>
            </a:r>
          </a:p>
          <a:p>
            <a:pPr lvl="1" eaLnBrk="1" hangingPunct="1"/>
            <a:r>
              <a:rPr lang="en-IN" sz="2400" dirty="0" smtClean="0"/>
              <a:t>Print  last 3 items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[:-3])</a:t>
            </a:r>
          </a:p>
          <a:p>
            <a:pPr lvl="1" eaLnBrk="1" hangingPunct="1"/>
            <a:r>
              <a:rPr lang="en-IN" sz="2400" dirty="0" smtClean="0"/>
              <a:t>Print  all items except last 3 items</a:t>
            </a:r>
            <a:endParaRPr lang="en-US" sz="2400" dirty="0" smtClean="0"/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ls</a:t>
            </a:r>
            <a:r>
              <a:rPr lang="en-US" sz="2800" dirty="0" smtClean="0"/>
              <a:t>[-5:-3])</a:t>
            </a:r>
          </a:p>
          <a:p>
            <a:pPr lvl="1"/>
            <a:r>
              <a:rPr lang="en-IN" sz="2400" dirty="0" smtClean="0"/>
              <a:t>Print 2 items from last 5</a:t>
            </a:r>
            <a:r>
              <a:rPr lang="en-IN" sz="2400" baseline="30000" dirty="0" smtClean="0"/>
              <a:t>th </a:t>
            </a:r>
            <a:r>
              <a:rPr lang="en-IN" sz="2400" dirty="0" smtClean="0"/>
              <a:t>,(5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 and 4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)</a:t>
            </a:r>
            <a:endParaRPr lang="en-US" sz="2400" dirty="0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7054E7-AFD1-47FF-916A-DDE50514BABF}" type="slidenum">
              <a:rPr lang="en-IN" smtClean="0"/>
              <a:pPr/>
              <a:t>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4000" dirty="0" smtClean="0"/>
              <a:t>upper()</a:t>
            </a:r>
          </a:p>
          <a:p>
            <a:pPr>
              <a:defRPr/>
            </a:pPr>
            <a:r>
              <a:rPr lang="en-IN" sz="4000" dirty="0" smtClean="0"/>
              <a:t>lower()</a:t>
            </a:r>
          </a:p>
          <a:p>
            <a:pPr>
              <a:defRPr/>
            </a:pPr>
            <a:r>
              <a:rPr lang="en-IN" sz="4000" dirty="0" smtClean="0"/>
              <a:t>capitalize()</a:t>
            </a:r>
          </a:p>
          <a:p>
            <a:pPr lvl="1">
              <a:defRPr/>
            </a:pPr>
            <a:r>
              <a:rPr lang="en-US" sz="3200" dirty="0" smtClean="0"/>
              <a:t>Converts the first letter in a string to uppercase and converts the rest of the letters to lowercase</a:t>
            </a:r>
            <a:endParaRPr lang="en-IN" sz="3200" dirty="0" smtClean="0"/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90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2557462" cy="646113"/>
          </a:xfrm>
        </p:spPr>
        <p:txBody>
          <a:bodyPr/>
          <a:lstStyle/>
          <a:p>
            <a:r>
              <a:rPr lang="en-IN" smtClean="0"/>
              <a:t>Functions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964612" cy="3313112"/>
          </a:xfrm>
        </p:spPr>
        <p:txBody>
          <a:bodyPr/>
          <a:lstStyle/>
          <a:p>
            <a:pPr>
              <a:defRPr/>
            </a:pPr>
            <a:r>
              <a:rPr lang="en-IN" sz="3200" dirty="0" smtClean="0"/>
              <a:t>title()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Converts the first letter, and every letter after a space or punctuation, to uppercase. The other letters are converted to lowercase</a:t>
            </a:r>
            <a:r>
              <a:rPr lang="en-US" sz="3200" dirty="0" smtClean="0">
                <a:ea typeface="+mn-ea"/>
              </a:rPr>
              <a:t>. </a:t>
            </a:r>
          </a:p>
          <a:p>
            <a:pPr>
              <a:defRPr/>
            </a:pPr>
            <a:endParaRPr lang="en-IN" sz="2400" dirty="0" smtClean="0"/>
          </a:p>
          <a:p>
            <a:pPr>
              <a:defRPr/>
            </a:pPr>
            <a:endParaRPr lang="en-IN" sz="24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48ACB1-153C-4E48-9CFF-5828F61FA58E}" type="slidenum">
              <a:rPr lang="en-IN" smtClean="0"/>
              <a:pPr/>
              <a:t>91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755576" y="2924944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s="ram </a:t>
            </a:r>
            <a:r>
              <a:rPr lang="en-US" sz="2400" dirty="0" err="1"/>
              <a:t>kumar</a:t>
            </a:r>
            <a:r>
              <a:rPr lang="en-US" sz="2400" dirty="0"/>
              <a:t>"</a:t>
            </a:r>
          </a:p>
          <a:p>
            <a:pPr>
              <a:defRPr/>
            </a:pPr>
            <a:r>
              <a:rPr lang="en-US" sz="2400" dirty="0"/>
              <a:t>s1=</a:t>
            </a:r>
            <a:r>
              <a:rPr lang="en-US" sz="2400" dirty="0" err="1"/>
              <a:t>s.upper</a:t>
            </a:r>
            <a:r>
              <a:rPr lang="en-US" sz="2400" dirty="0"/>
              <a:t>()</a:t>
            </a:r>
          </a:p>
          <a:p>
            <a:pPr>
              <a:defRPr/>
            </a:pPr>
            <a:r>
              <a:rPr lang="en-US" sz="2400" dirty="0"/>
              <a:t>s2=</a:t>
            </a:r>
            <a:r>
              <a:rPr lang="en-US" sz="2400" dirty="0" err="1"/>
              <a:t>s.lower</a:t>
            </a:r>
            <a:r>
              <a:rPr lang="en-US" sz="2400" dirty="0"/>
              <a:t>()</a:t>
            </a:r>
          </a:p>
          <a:p>
            <a:pPr>
              <a:defRPr/>
            </a:pPr>
            <a:r>
              <a:rPr lang="en-US" sz="2400" dirty="0"/>
              <a:t>s3=</a:t>
            </a:r>
            <a:r>
              <a:rPr lang="en-US" sz="2400" dirty="0" err="1"/>
              <a:t>s.title</a:t>
            </a:r>
            <a:r>
              <a:rPr lang="en-US" sz="2400" dirty="0"/>
              <a:t>()</a:t>
            </a:r>
          </a:p>
          <a:p>
            <a:pPr>
              <a:defRPr/>
            </a:pPr>
            <a:r>
              <a:rPr lang="en-US" sz="2400" dirty="0"/>
              <a:t>s4=</a:t>
            </a:r>
            <a:r>
              <a:rPr lang="en-US" sz="2400" dirty="0" err="1"/>
              <a:t>s.capitalize</a:t>
            </a:r>
            <a:r>
              <a:rPr lang="en-US" sz="2400" dirty="0"/>
              <a:t>()</a:t>
            </a:r>
          </a:p>
          <a:p>
            <a:pPr>
              <a:defRPr/>
            </a:pPr>
            <a:r>
              <a:rPr lang="en-US" sz="2400" dirty="0"/>
              <a:t>print(s1)</a:t>
            </a:r>
          </a:p>
          <a:p>
            <a:pPr>
              <a:defRPr/>
            </a:pPr>
            <a:r>
              <a:rPr lang="en-US" sz="2400" dirty="0"/>
              <a:t>print(s2)</a:t>
            </a:r>
          </a:p>
          <a:p>
            <a:pPr>
              <a:defRPr/>
            </a:pPr>
            <a:r>
              <a:rPr lang="en-US" sz="2400" dirty="0"/>
              <a:t>print(s3)</a:t>
            </a:r>
          </a:p>
          <a:p>
            <a:pPr>
              <a:defRPr/>
            </a:pPr>
            <a:r>
              <a:rPr lang="en-US" sz="2400" dirty="0"/>
              <a:t>print(s4)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3968" y="3284984"/>
            <a:ext cx="4572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RAM KUMAR</a:t>
            </a:r>
          </a:p>
          <a:p>
            <a:pPr>
              <a:defRPr/>
            </a:pPr>
            <a:r>
              <a:rPr lang="en-US" sz="2800" dirty="0"/>
              <a:t>ram </a:t>
            </a:r>
            <a:r>
              <a:rPr lang="en-US" sz="2800" dirty="0" err="1"/>
              <a:t>kumar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Ram Kumar</a:t>
            </a:r>
          </a:p>
          <a:p>
            <a:pPr>
              <a:defRPr/>
            </a:pPr>
            <a:r>
              <a:rPr lang="en-US" sz="2800" dirty="0"/>
              <a:t>Ram </a:t>
            </a:r>
            <a:r>
              <a:rPr lang="en-US" sz="2800" dirty="0" err="1"/>
              <a:t>kumar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isalpha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Returns true if all characters are alphabet and string is not empty</a:t>
            </a:r>
          </a:p>
          <a:p>
            <a:r>
              <a:rPr lang="en-IN" dirty="0" err="1" smtClean="0"/>
              <a:t>isdigit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isalnum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islower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isupper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isspace</a:t>
            </a:r>
            <a:r>
              <a:rPr lang="en-IN" dirty="0" smtClean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www.programmerspoint.in | Amit Bhandari | Contact : 9425431512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D8FD-6B3D-440D-AAF8-F0CDA728C3B3}" type="slidenum">
              <a:rPr lang="en-IN" smtClean="0"/>
              <a:pPr>
                <a:defRPr/>
              </a:pPr>
              <a:t>92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54006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Concatenation (adding strings)</a:t>
            </a:r>
          </a:p>
          <a:p>
            <a:pPr lvl="1">
              <a:defRPr/>
            </a:pPr>
            <a:r>
              <a:rPr lang="en-IN" dirty="0" smtClean="0"/>
              <a:t>Using plus operators</a:t>
            </a:r>
          </a:p>
          <a:p>
            <a:pPr lvl="1">
              <a:defRPr/>
            </a:pPr>
            <a:r>
              <a:rPr lang="en-US" dirty="0" smtClean="0"/>
              <a:t>s="Ram"+" "+"Kumar"</a:t>
            </a:r>
          </a:p>
          <a:p>
            <a:pPr lvl="1">
              <a:defRPr/>
            </a:pPr>
            <a:r>
              <a:rPr lang="en-US" dirty="0" smtClean="0"/>
              <a:t>print(s)</a:t>
            </a:r>
          </a:p>
          <a:p>
            <a:pPr>
              <a:defRPr/>
            </a:pPr>
            <a:r>
              <a:rPr lang="en-IN" dirty="0" smtClean="0"/>
              <a:t>Multiplication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When you multiply a string by an integer, Python returns a new string. This new string is the original string, repeated n number of times (where n is the value of the integer)</a:t>
            </a:r>
          </a:p>
          <a:p>
            <a:pPr lvl="1">
              <a:defRPr/>
            </a:pPr>
            <a:r>
              <a:rPr lang="fi-FI" dirty="0" smtClean="0">
                <a:ea typeface="+mn-ea"/>
              </a:rPr>
              <a:t>s="hello"*5</a:t>
            </a:r>
          </a:p>
          <a:p>
            <a:pPr lvl="1">
              <a:defRPr/>
            </a:pPr>
            <a:r>
              <a:rPr lang="fi-FI" dirty="0" smtClean="0">
                <a:ea typeface="+mn-ea"/>
              </a:rPr>
              <a:t>print(s)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BB427-3F63-4D32-80A2-C18502BFCF46}" type="slidenum">
              <a:rPr lang="en-IN" smtClean="0"/>
              <a:pPr/>
              <a:t>93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132138" y="2411413"/>
            <a:ext cx="1544637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Ram Kumar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675" y="5661025"/>
            <a:ext cx="294163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hellohellohellohellohello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8513762" cy="646113"/>
          </a:xfrm>
        </p:spPr>
        <p:txBody>
          <a:bodyPr/>
          <a:lstStyle/>
          <a:p>
            <a:r>
              <a:rPr lang="en-IN" smtClean="0"/>
              <a:t>Trimming white space or characters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150"/>
            <a:ext cx="8820150" cy="367347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strip()</a:t>
            </a:r>
          </a:p>
          <a:p>
            <a:pPr lvl="1">
              <a:defRPr/>
            </a:pPr>
            <a:r>
              <a:rPr lang="en-IN" sz="2400" dirty="0" smtClean="0"/>
              <a:t>Remove all white spaces before and after a string, return new string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not only removes all whitespace from around a string, it can remove other characters we specify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B49E9F-2C4C-42F5-895D-2893FD5BDB72}" type="slidenum">
              <a:rPr lang="en-IN" smtClean="0"/>
              <a:pPr/>
              <a:t>94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395288" y="2924175"/>
            <a:ext cx="4572000" cy="203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s1="   </a:t>
            </a:r>
            <a:r>
              <a:rPr lang="en-US" dirty="0" err="1"/>
              <a:t>Aman</a:t>
            </a:r>
            <a:r>
              <a:rPr lang="en-US" dirty="0"/>
              <a:t> Kumar  "</a:t>
            </a:r>
          </a:p>
          <a:p>
            <a:pPr>
              <a:defRPr/>
            </a:pPr>
            <a:r>
              <a:rPr lang="en-US" dirty="0"/>
              <a:t>s2=s1.strip()</a:t>
            </a:r>
          </a:p>
          <a:p>
            <a:pPr>
              <a:defRPr/>
            </a:pPr>
            <a:r>
              <a:rPr lang="en-US" dirty="0"/>
              <a:t>print(s2)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s1="***</a:t>
            </a:r>
            <a:r>
              <a:rPr lang="en-US" dirty="0" err="1"/>
              <a:t>Aman</a:t>
            </a:r>
            <a:r>
              <a:rPr lang="en-US" dirty="0"/>
              <a:t> Kumar****"</a:t>
            </a:r>
          </a:p>
          <a:p>
            <a:pPr>
              <a:defRPr/>
            </a:pPr>
            <a:r>
              <a:rPr lang="en-US" dirty="0"/>
              <a:t>s2=s1.strip('*')</a:t>
            </a:r>
          </a:p>
          <a:p>
            <a:pPr>
              <a:defRPr/>
            </a:pPr>
            <a:r>
              <a:rPr lang="en-US" dirty="0"/>
              <a:t>print(s2)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0563" y="3284538"/>
            <a:ext cx="1943100" cy="1477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Aman</a:t>
            </a:r>
            <a:r>
              <a:rPr lang="en-US" dirty="0"/>
              <a:t> Kumar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Aman</a:t>
            </a:r>
            <a:r>
              <a:rPr lang="en-US" dirty="0"/>
              <a:t>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2087562"/>
          </a:xfrm>
        </p:spPr>
        <p:txBody>
          <a:bodyPr/>
          <a:lstStyle/>
          <a:p>
            <a:r>
              <a:rPr lang="en-US" smtClean="0"/>
              <a:t>If you only want to strip the beginning or end of a string, you can use </a:t>
            </a:r>
          </a:p>
          <a:p>
            <a:pPr lvl="1"/>
            <a:r>
              <a:rPr lang="en-US" smtClean="0"/>
              <a:t>lstrip()</a:t>
            </a:r>
          </a:p>
          <a:p>
            <a:pPr lvl="1"/>
            <a:r>
              <a:rPr lang="en-US" smtClean="0"/>
              <a:t>rstrip() </a:t>
            </a:r>
          </a:p>
          <a:p>
            <a:endParaRPr lang="en-US" smtClean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ABA18E-7D48-4D0C-BEF3-5AE9310D9158}" type="slidenum">
              <a:rPr lang="en-IN" smtClean="0"/>
              <a:pPr/>
              <a:t>95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179388" y="3068638"/>
            <a:ext cx="4572000" cy="831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print(s1.rstrip('*'))</a:t>
            </a:r>
          </a:p>
          <a:p>
            <a:pPr>
              <a:defRPr/>
            </a:pPr>
            <a:r>
              <a:rPr lang="en-US" sz="2400" dirty="0"/>
              <a:t>print(s1.lstrip('*'))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0200" y="3068638"/>
            <a:ext cx="2135188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***</a:t>
            </a:r>
            <a:r>
              <a:rPr lang="en-US" dirty="0" err="1"/>
              <a:t>Aman</a:t>
            </a:r>
            <a:r>
              <a:rPr lang="en-US" dirty="0"/>
              <a:t> Kumar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0200" y="3573463"/>
            <a:ext cx="228123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Aman</a:t>
            </a:r>
            <a:r>
              <a:rPr lang="en-US" dirty="0"/>
              <a:t> Kumar****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3438525" cy="646113"/>
          </a:xfrm>
        </p:spPr>
        <p:txBody>
          <a:bodyPr/>
          <a:lstStyle/>
          <a:p>
            <a:r>
              <a:rPr lang="en-IN" smtClean="0"/>
              <a:t>Split an string</a:t>
            </a:r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07950" y="692150"/>
            <a:ext cx="8785225" cy="2520950"/>
          </a:xfrm>
        </p:spPr>
        <p:txBody>
          <a:bodyPr/>
          <a:lstStyle/>
          <a:p>
            <a:r>
              <a:rPr lang="en-IN" sz="2800" smtClean="0"/>
              <a:t>split(dilimiter=‘ ‘)</a:t>
            </a:r>
          </a:p>
          <a:p>
            <a:r>
              <a:rPr lang="en-IN" sz="2800" smtClean="0"/>
              <a:t>split the string based on given delimiter and return list</a:t>
            </a:r>
          </a:p>
          <a:p>
            <a:r>
              <a:rPr lang="en-IN" sz="2800" smtClean="0"/>
              <a:t>If delimiter not given space is default delimiter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9CDCFC-099F-4D8B-B6BD-B2303EC2BDFC}" type="slidenum">
              <a:rPr lang="en-IN" smtClean="0"/>
              <a:pPr/>
              <a:t>96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468313" y="3213100"/>
            <a:ext cx="7848600" cy="2678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s="ram </a:t>
            </a:r>
            <a:r>
              <a:rPr lang="en-US" sz="2400" dirty="0" err="1"/>
              <a:t>kumar</a:t>
            </a:r>
            <a:r>
              <a:rPr lang="en-US" sz="2400" dirty="0"/>
              <a:t> </a:t>
            </a:r>
            <a:r>
              <a:rPr lang="en-US" sz="2400" dirty="0" err="1"/>
              <a:t>sharma</a:t>
            </a:r>
            <a:r>
              <a:rPr lang="en-US" sz="2400" dirty="0"/>
              <a:t>"</a:t>
            </a:r>
          </a:p>
          <a:p>
            <a:pPr>
              <a:defRPr/>
            </a:pPr>
            <a:r>
              <a:rPr lang="en-US" sz="2400" dirty="0"/>
              <a:t>x=</a:t>
            </a:r>
            <a:r>
              <a:rPr lang="en-US" sz="2400" dirty="0" err="1"/>
              <a:t>s.split</a:t>
            </a:r>
            <a:r>
              <a:rPr lang="en-US" sz="2400" dirty="0"/>
              <a:t>()</a:t>
            </a:r>
          </a:p>
          <a:p>
            <a:pPr>
              <a:defRPr/>
            </a:pPr>
            <a:r>
              <a:rPr lang="en-US" sz="2400" dirty="0"/>
              <a:t>print(x)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s="ram </a:t>
            </a:r>
            <a:r>
              <a:rPr lang="en-US" sz="2400" dirty="0" err="1"/>
              <a:t>kumar,Suresh</a:t>
            </a:r>
            <a:r>
              <a:rPr lang="en-US" sz="2400" dirty="0"/>
              <a:t> </a:t>
            </a:r>
            <a:r>
              <a:rPr lang="en-US" sz="2400" dirty="0" err="1"/>
              <a:t>sharma,Reena,Mohan</a:t>
            </a:r>
            <a:r>
              <a:rPr lang="en-US" sz="2400" dirty="0"/>
              <a:t>"</a:t>
            </a:r>
          </a:p>
          <a:p>
            <a:pPr>
              <a:defRPr/>
            </a:pPr>
            <a:r>
              <a:rPr lang="en-US" sz="2400" dirty="0"/>
              <a:t>x=</a:t>
            </a:r>
            <a:r>
              <a:rPr lang="en-US" sz="2400" dirty="0" err="1"/>
              <a:t>s.split</a:t>
            </a:r>
            <a:r>
              <a:rPr lang="en-US" sz="2400" dirty="0"/>
              <a:t>(',')</a:t>
            </a:r>
          </a:p>
          <a:p>
            <a:pPr>
              <a:defRPr/>
            </a:pPr>
            <a:r>
              <a:rPr lang="en-US" sz="2400" dirty="0"/>
              <a:t>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2138" y="4005263"/>
            <a:ext cx="5903912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['ram', '</a:t>
            </a:r>
            <a:r>
              <a:rPr lang="en-US" dirty="0" err="1"/>
              <a:t>kumar</a:t>
            </a:r>
            <a:r>
              <a:rPr lang="en-US" dirty="0"/>
              <a:t>', '</a:t>
            </a:r>
            <a:r>
              <a:rPr lang="en-US" dirty="0" err="1"/>
              <a:t>sharma</a:t>
            </a:r>
            <a:r>
              <a:rPr lang="en-US" dirty="0"/>
              <a:t>']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9113" y="5732463"/>
            <a:ext cx="58864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['ram </a:t>
            </a:r>
            <a:r>
              <a:rPr lang="en-US" dirty="0" err="1"/>
              <a:t>kumar</a:t>
            </a:r>
            <a:r>
              <a:rPr lang="en-US" dirty="0"/>
              <a:t>', 'Suresh </a:t>
            </a:r>
            <a:r>
              <a:rPr lang="en-US" dirty="0" err="1"/>
              <a:t>sharma</a:t>
            </a:r>
            <a:r>
              <a:rPr lang="en-US" dirty="0"/>
              <a:t>', '</a:t>
            </a:r>
            <a:r>
              <a:rPr lang="en-US" dirty="0" err="1"/>
              <a:t>Reena</a:t>
            </a:r>
            <a:r>
              <a:rPr lang="en-US" dirty="0"/>
              <a:t>', 'Mohan']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1146175" cy="646113"/>
          </a:xfrm>
        </p:spPr>
        <p:txBody>
          <a:bodyPr/>
          <a:lstStyle/>
          <a:p>
            <a:r>
              <a:rPr lang="en-IN" smtClean="0"/>
              <a:t>split</a:t>
            </a:r>
            <a:endParaRPr lang="en-US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496300" cy="1079500"/>
          </a:xfrm>
        </p:spPr>
        <p:txBody>
          <a:bodyPr/>
          <a:lstStyle/>
          <a:p>
            <a:r>
              <a:rPr lang="en-IN" smtClean="0"/>
              <a:t>You can unpack the result of split() sinto individual variables as:</a:t>
            </a:r>
            <a:endParaRPr lang="en-US" smtClean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D585BA-4F42-4080-AFE7-52543D62EFDB}" type="slidenum">
              <a:rPr lang="en-IN" smtClean="0"/>
              <a:pPr/>
              <a:t>97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611188" y="2060575"/>
            <a:ext cx="6246812" cy="2246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s="Mohan Kumar </a:t>
            </a:r>
            <a:r>
              <a:rPr lang="en-US" sz="2800" dirty="0" err="1"/>
              <a:t>Agrawal</a:t>
            </a:r>
            <a:r>
              <a:rPr lang="en-US" sz="2800" dirty="0"/>
              <a:t>"</a:t>
            </a:r>
          </a:p>
          <a:p>
            <a:pPr>
              <a:defRPr/>
            </a:pPr>
            <a:r>
              <a:rPr lang="en-US" sz="2800" b="1" dirty="0" err="1">
                <a:solidFill>
                  <a:srgbClr val="000099"/>
                </a:solidFill>
              </a:rPr>
              <a:t>f,m,l</a:t>
            </a:r>
            <a:r>
              <a:rPr lang="en-US" sz="2800" b="1" dirty="0">
                <a:solidFill>
                  <a:srgbClr val="000099"/>
                </a:solidFill>
              </a:rPr>
              <a:t>=</a:t>
            </a:r>
            <a:r>
              <a:rPr lang="en-US" sz="2800" b="1" dirty="0" err="1">
                <a:solidFill>
                  <a:srgbClr val="000099"/>
                </a:solidFill>
              </a:rPr>
              <a:t>s.split</a:t>
            </a:r>
            <a:r>
              <a:rPr lang="en-US" sz="2800" b="1" dirty="0">
                <a:solidFill>
                  <a:srgbClr val="000099"/>
                </a:solidFill>
              </a:rPr>
              <a:t>()</a:t>
            </a:r>
          </a:p>
          <a:p>
            <a:pPr>
              <a:defRPr/>
            </a:pPr>
            <a:r>
              <a:rPr lang="en-US" sz="2800" dirty="0"/>
              <a:t>print(f)</a:t>
            </a:r>
          </a:p>
          <a:p>
            <a:pPr>
              <a:defRPr/>
            </a:pPr>
            <a:r>
              <a:rPr lang="en-US" sz="2800" dirty="0"/>
              <a:t>print(m)</a:t>
            </a:r>
          </a:p>
          <a:p>
            <a:pPr>
              <a:defRPr/>
            </a:pPr>
            <a:r>
              <a:rPr lang="en-US" sz="2800" dirty="0"/>
              <a:t>print(l)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175" y="2997200"/>
            <a:ext cx="4572000" cy="1200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Mohan</a:t>
            </a:r>
          </a:p>
          <a:p>
            <a:pPr>
              <a:defRPr/>
            </a:pPr>
            <a:r>
              <a:rPr lang="en-US" sz="2400" dirty="0"/>
              <a:t>Kumar</a:t>
            </a:r>
          </a:p>
          <a:p>
            <a:pPr>
              <a:defRPr/>
            </a:pPr>
            <a:r>
              <a:rPr lang="en-US" sz="2400" dirty="0" err="1"/>
              <a:t>Agrawal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179388" y="-25400"/>
            <a:ext cx="5318125" cy="646113"/>
          </a:xfrm>
        </p:spPr>
        <p:txBody>
          <a:bodyPr/>
          <a:lstStyle/>
          <a:p>
            <a:r>
              <a:rPr lang="en-IN" smtClean="0"/>
              <a:t>Substring and reverse</a:t>
            </a:r>
            <a:endParaRPr lang="en-US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[</a:t>
            </a:r>
            <a:r>
              <a:rPr lang="en-IN" dirty="0" err="1" smtClean="0"/>
              <a:t>start:end:step</a:t>
            </a:r>
            <a:r>
              <a:rPr lang="en-IN" dirty="0" smtClean="0"/>
              <a:t>]</a:t>
            </a:r>
          </a:p>
          <a:p>
            <a:pPr lvl="1"/>
            <a:r>
              <a:rPr lang="en-IN" dirty="0" smtClean="0"/>
              <a:t>Returns the string from start to end in given step of index (end </a:t>
            </a:r>
            <a:r>
              <a:rPr lang="en-IN" smtClean="0"/>
              <a:t>not included)</a:t>
            </a:r>
            <a:endParaRPr lang="en-IN" dirty="0" smtClean="0"/>
          </a:p>
          <a:p>
            <a:pPr lvl="1"/>
            <a:r>
              <a:rPr lang="en-IN" dirty="0" smtClean="0"/>
              <a:t>If step not given, default is 1</a:t>
            </a:r>
          </a:p>
          <a:p>
            <a:pPr lvl="1"/>
            <a:r>
              <a:rPr lang="en-IN" dirty="0" smtClean="0"/>
              <a:t>If step is negative,  and start is greater than end, string will be in reverse order</a:t>
            </a:r>
          </a:p>
          <a:p>
            <a:pPr lvl="1"/>
            <a:r>
              <a:rPr lang="en-IN" dirty="0" smtClean="0"/>
              <a:t>If step is -1 , start  and end not given, string is revered</a:t>
            </a:r>
          </a:p>
          <a:p>
            <a:pPr lvl="1"/>
            <a:r>
              <a:rPr lang="en-IN" dirty="0" smtClean="0"/>
              <a:t>If step is negative,  and start is smaller than end, string will be  an empty string	</a:t>
            </a:r>
          </a:p>
          <a:p>
            <a:pPr lvl="1"/>
            <a:r>
              <a:rPr lang="en-IN" dirty="0" smtClean="0"/>
              <a:t>Default start value is 0</a:t>
            </a:r>
          </a:p>
          <a:p>
            <a:endParaRPr lang="en-US" dirty="0" smtClean="0"/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C452E8-DCA0-4857-92AC-07CCD8176984}" type="slidenum">
              <a:rPr lang="en-IN" smtClean="0"/>
              <a:pPr/>
              <a:t>98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79388" y="-25618"/>
            <a:ext cx="478016" cy="646331"/>
          </a:xfrm>
        </p:spPr>
        <p:txBody>
          <a:bodyPr/>
          <a:lstStyle/>
          <a:p>
            <a:r>
              <a:rPr lang="en-IN" smtClean="0"/>
              <a:t>`</a:t>
            </a:r>
            <a:endParaRPr lang="en-US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19250" y="188913"/>
          <a:ext cx="7272804" cy="67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  <a:gridCol w="427812"/>
              </a:tblGrid>
              <a:tr h="298832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6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www.programmerspoint.in | Amit Bhandari | Contact : 9425431512</a:t>
            </a:r>
            <a:endParaRPr lang="en-IN" smtClean="0"/>
          </a:p>
        </p:txBody>
      </p:sp>
      <p:sp>
        <p:nvSpPr>
          <p:cNvPr id="686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DF60E4-4352-46E0-846B-6574909BBBF6}" type="slidenum">
              <a:rPr lang="en-IN" smtClean="0"/>
              <a:pPr/>
              <a:t>99</a:t>
            </a:fld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107950" y="954088"/>
            <a:ext cx="3959225" cy="535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s="Ram is an student“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s1=s[0:14]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s1=s[:14]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s1=s[7:14]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s1=s[7:]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s1=s[:-5]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s1=s[-5:-1]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s1=s[::2]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s1=s[::-1]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s1=s[14:7:-1]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print(s1)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8538" y="1508125"/>
            <a:ext cx="3167062" cy="480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Ram is an stud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Ram is an stud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an stud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an student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Ram is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uden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nsuet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tneduts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eduts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76375" y="1700213"/>
            <a:ext cx="79216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76375" y="2276475"/>
            <a:ext cx="79216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7813" y="2781300"/>
            <a:ext cx="7921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76375" y="3357563"/>
            <a:ext cx="79216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813" y="3860800"/>
            <a:ext cx="7921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t">
  <a:themeElements>
    <a:clrScheme name="amit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amit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mit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it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it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it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it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it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it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mit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it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20085</TotalTime>
  <Words>6096</Words>
  <Application>Microsoft Office PowerPoint</Application>
  <PresentationFormat>On-screen Show (4:3)</PresentationFormat>
  <Paragraphs>1422</Paragraphs>
  <Slides>105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amit</vt:lpstr>
      <vt:lpstr>Python</vt:lpstr>
      <vt:lpstr>Data Structure</vt:lpstr>
      <vt:lpstr>Membership operators-</vt:lpstr>
      <vt:lpstr>list</vt:lpstr>
      <vt:lpstr>Access or update data in list</vt:lpstr>
      <vt:lpstr>Iteration of list Elements</vt:lpstr>
      <vt:lpstr>Append/ insert</vt:lpstr>
      <vt:lpstr>Sublist/slicing</vt:lpstr>
      <vt:lpstr>Negative index</vt:lpstr>
      <vt:lpstr>extend</vt:lpstr>
      <vt:lpstr>Insert multiple/list in list at certain index</vt:lpstr>
      <vt:lpstr>List Operations</vt:lpstr>
      <vt:lpstr>List Operations</vt:lpstr>
      <vt:lpstr>assignment</vt:lpstr>
      <vt:lpstr>PowerPoint Presentation</vt:lpstr>
      <vt:lpstr>Index of an item</vt:lpstr>
      <vt:lpstr>List Operations</vt:lpstr>
      <vt:lpstr>Sorting a list</vt:lpstr>
      <vt:lpstr>Sorting a list</vt:lpstr>
      <vt:lpstr>Remove items</vt:lpstr>
      <vt:lpstr>Reverse a list</vt:lpstr>
      <vt:lpstr>Assignments</vt:lpstr>
      <vt:lpstr>List in list</vt:lpstr>
      <vt:lpstr>List creation with range() method</vt:lpstr>
      <vt:lpstr>Unpacking a list</vt:lpstr>
      <vt:lpstr>Unpacking list using star expression</vt:lpstr>
      <vt:lpstr>Unpacking a list to function argument</vt:lpstr>
      <vt:lpstr>List Comprehension</vt:lpstr>
      <vt:lpstr>Copy function</vt:lpstr>
      <vt:lpstr>Solutions</vt:lpstr>
      <vt:lpstr>zip function</vt:lpstr>
      <vt:lpstr>Convert a string to list of characters</vt:lpstr>
      <vt:lpstr>reversed</vt:lpstr>
      <vt:lpstr>enumerate</vt:lpstr>
      <vt:lpstr>enumerate</vt:lpstr>
      <vt:lpstr>enumerate</vt:lpstr>
      <vt:lpstr>generators</vt:lpstr>
      <vt:lpstr>PowerPoint Presentation</vt:lpstr>
      <vt:lpstr>Example</vt:lpstr>
      <vt:lpstr>List functions</vt:lpstr>
      <vt:lpstr>Assignments</vt:lpstr>
      <vt:lpstr>tuple</vt:lpstr>
      <vt:lpstr>Creating tuples</vt:lpstr>
      <vt:lpstr>Single item tuple</vt:lpstr>
      <vt:lpstr>immutable</vt:lpstr>
      <vt:lpstr>Slicing ,iteration,</vt:lpstr>
      <vt:lpstr>Delete with tuple</vt:lpstr>
      <vt:lpstr>Functions with tuple</vt:lpstr>
      <vt:lpstr>Add item in tuple</vt:lpstr>
      <vt:lpstr>Multiplication With Tuple</vt:lpstr>
      <vt:lpstr>sorting</vt:lpstr>
      <vt:lpstr>Comparision</vt:lpstr>
      <vt:lpstr>Assignments:</vt:lpstr>
      <vt:lpstr>map function</vt:lpstr>
      <vt:lpstr>map </vt:lpstr>
      <vt:lpstr>List vs tuple</vt:lpstr>
      <vt:lpstr>set</vt:lpstr>
      <vt:lpstr>constructors</vt:lpstr>
      <vt:lpstr>functions</vt:lpstr>
      <vt:lpstr>PowerPoint Presentation</vt:lpstr>
      <vt:lpstr>remove/discard</vt:lpstr>
      <vt:lpstr>Set operations</vt:lpstr>
      <vt:lpstr>Check disjoint</vt:lpstr>
      <vt:lpstr>Check</vt:lpstr>
      <vt:lpstr>functions</vt:lpstr>
      <vt:lpstr>Dictionary</vt:lpstr>
      <vt:lpstr>constructors</vt:lpstr>
      <vt:lpstr>constructors</vt:lpstr>
      <vt:lpstr>operations</vt:lpstr>
      <vt:lpstr>operations</vt:lpstr>
      <vt:lpstr>Get</vt:lpstr>
      <vt:lpstr>Iterate all Entries / Get list of Tuples</vt:lpstr>
      <vt:lpstr>Check key existence</vt:lpstr>
      <vt:lpstr>Remove an Entry : pop</vt:lpstr>
      <vt:lpstr>PowerPoint Presentation</vt:lpstr>
      <vt:lpstr>json</vt:lpstr>
      <vt:lpstr>Assignment</vt:lpstr>
      <vt:lpstr>PowerPoint Presentation</vt:lpstr>
      <vt:lpstr>assignment</vt:lpstr>
      <vt:lpstr>Using tuples as keys in dictionaries</vt:lpstr>
      <vt:lpstr>Arrays</vt:lpstr>
      <vt:lpstr>Typecode </vt:lpstr>
      <vt:lpstr>Methods / operation with array</vt:lpstr>
      <vt:lpstr>Functions with array</vt:lpstr>
      <vt:lpstr>Ordered Dictionary</vt:lpstr>
      <vt:lpstr>Immutable Set</vt:lpstr>
      <vt:lpstr>String</vt:lpstr>
      <vt:lpstr>Escape Character </vt:lpstr>
      <vt:lpstr>function</vt:lpstr>
      <vt:lpstr>PowerPoint Presentation</vt:lpstr>
      <vt:lpstr>Functions </vt:lpstr>
      <vt:lpstr>PowerPoint Presentation</vt:lpstr>
      <vt:lpstr>PowerPoint Presentation</vt:lpstr>
      <vt:lpstr>Trimming white space or characters</vt:lpstr>
      <vt:lpstr>PowerPoint Presentation</vt:lpstr>
      <vt:lpstr>Split an string</vt:lpstr>
      <vt:lpstr>split</vt:lpstr>
      <vt:lpstr>Substring and reverse</vt:lpstr>
      <vt:lpstr>`</vt:lpstr>
      <vt:lpstr>Formatted String</vt:lpstr>
      <vt:lpstr>Width specifiers</vt:lpstr>
      <vt:lpstr>format() Method for Formatting Strings</vt:lpstr>
      <vt:lpstr>format() Method for Formatting Strings</vt:lpstr>
      <vt:lpstr>Format using f</vt:lpstr>
      <vt:lpstr>Raw String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hp</cp:lastModifiedBy>
  <cp:revision>957</cp:revision>
  <dcterms:created xsi:type="dcterms:W3CDTF">2009-05-19T06:51:32Z</dcterms:created>
  <dcterms:modified xsi:type="dcterms:W3CDTF">2020-01-21T13:04:24Z</dcterms:modified>
</cp:coreProperties>
</file>