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3" r:id="rId8"/>
    <p:sldId id="264" r:id="rId9"/>
    <p:sldId id="262"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27-Nov-18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2424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0292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13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45259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0103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27-Nov-18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2954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27-Nov-18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6488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27-Nov-18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2171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27-Nov-18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8098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73818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27-Nov-18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7286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27-Nov-18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046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27-Nov-18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13784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27-Nov-18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8046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27-Nov-18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9493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27-Nov-18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8965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27-Nov-18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031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27-Nov-18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3034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27-Nov-18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7982690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B86F-DBD8-44CF-81D0-9B25CF8DE330}"/>
              </a:ext>
            </a:extLst>
          </p:cNvPr>
          <p:cNvSpPr>
            <a:spLocks noGrp="1"/>
          </p:cNvSpPr>
          <p:nvPr>
            <p:ph type="ctrTitle"/>
          </p:nvPr>
        </p:nvSpPr>
        <p:spPr>
          <a:xfrm>
            <a:off x="3232082" y="386385"/>
            <a:ext cx="8689976" cy="2509213"/>
          </a:xfrm>
        </p:spPr>
        <p:txBody>
          <a:bodyPr>
            <a:normAutofit/>
          </a:bodyPr>
          <a:lstStyle/>
          <a:p>
            <a:r>
              <a:rPr lang="en-US" sz="8000" dirty="0">
                <a:latin typeface="Arial Rounded MT Bold" panose="020F0704030504030204" pitchFamily="34" charset="0"/>
              </a:rPr>
              <a:t>Librarian</a:t>
            </a:r>
          </a:p>
        </p:txBody>
      </p:sp>
      <p:sp>
        <p:nvSpPr>
          <p:cNvPr id="3" name="Subtitle 2">
            <a:extLst>
              <a:ext uri="{FF2B5EF4-FFF2-40B4-BE49-F238E27FC236}">
                <a16:creationId xmlns:a16="http://schemas.microsoft.com/office/drawing/2014/main" id="{54B3C6B8-4989-4D71-9F4A-18D990D72F34}"/>
              </a:ext>
            </a:extLst>
          </p:cNvPr>
          <p:cNvSpPr>
            <a:spLocks noGrp="1"/>
          </p:cNvSpPr>
          <p:nvPr>
            <p:ph type="subTitle" idx="1"/>
          </p:nvPr>
        </p:nvSpPr>
        <p:spPr>
          <a:xfrm>
            <a:off x="4146997" y="2687638"/>
            <a:ext cx="6349284" cy="1655762"/>
          </a:xfrm>
        </p:spPr>
        <p:txBody>
          <a:bodyPr/>
          <a:lstStyle/>
          <a:p>
            <a:r>
              <a:rPr lang="en-US" sz="3600" dirty="0">
                <a:solidFill>
                  <a:schemeClr val="tx1"/>
                </a:solidFill>
              </a:rPr>
              <a:t>Library management system</a:t>
            </a:r>
          </a:p>
          <a:p>
            <a:pPr algn="r"/>
            <a:r>
              <a:rPr lang="en-US" dirty="0">
                <a:solidFill>
                  <a:schemeClr val="tx1"/>
                </a:solidFill>
              </a:rPr>
              <a:t>Using java </a:t>
            </a:r>
          </a:p>
        </p:txBody>
      </p:sp>
      <p:pic>
        <p:nvPicPr>
          <p:cNvPr id="5" name="Picture 4">
            <a:extLst>
              <a:ext uri="{FF2B5EF4-FFF2-40B4-BE49-F238E27FC236}">
                <a16:creationId xmlns:a16="http://schemas.microsoft.com/office/drawing/2014/main" id="{E3B73F64-4ECF-4054-AF09-A39F9067EDB0}"/>
              </a:ext>
            </a:extLst>
          </p:cNvPr>
          <p:cNvPicPr>
            <a:picLocks noChangeAspect="1"/>
          </p:cNvPicPr>
          <p:nvPr/>
        </p:nvPicPr>
        <p:blipFill>
          <a:blip r:embed="rId2"/>
          <a:stretch>
            <a:fillRect/>
          </a:stretch>
        </p:blipFill>
        <p:spPr>
          <a:xfrm>
            <a:off x="1423919" y="2895598"/>
            <a:ext cx="3869297" cy="3052446"/>
          </a:xfrm>
          <a:prstGeom prst="rect">
            <a:avLst/>
          </a:prstGeom>
        </p:spPr>
      </p:pic>
    </p:spTree>
    <p:extLst>
      <p:ext uri="{BB962C8B-B14F-4D97-AF65-F5344CB8AC3E}">
        <p14:creationId xmlns:p14="http://schemas.microsoft.com/office/powerpoint/2010/main" val="368025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FCDEC-75B4-499D-8C0E-8E6BAAD63F89}"/>
              </a:ext>
            </a:extLst>
          </p:cNvPr>
          <p:cNvSpPr>
            <a:spLocks noGrp="1"/>
          </p:cNvSpPr>
          <p:nvPr>
            <p:ph type="title"/>
          </p:nvPr>
        </p:nvSpPr>
        <p:spPr>
          <a:xfrm>
            <a:off x="913776" y="322303"/>
            <a:ext cx="10364451" cy="566339"/>
          </a:xfrm>
        </p:spPr>
        <p:txBody>
          <a:bodyPr>
            <a:normAutofit fontScale="90000"/>
          </a:bodyPr>
          <a:lstStyle/>
          <a:p>
            <a:r>
              <a:rPr lang="en-US" dirty="0">
                <a:latin typeface="Arial Rounded MT Bold" panose="020F0704030504030204" pitchFamily="34" charset="0"/>
              </a:rPr>
              <a:t>Limitation and future plan</a:t>
            </a:r>
          </a:p>
        </p:txBody>
      </p:sp>
      <p:pic>
        <p:nvPicPr>
          <p:cNvPr id="7" name="Picture 6">
            <a:extLst>
              <a:ext uri="{FF2B5EF4-FFF2-40B4-BE49-F238E27FC236}">
                <a16:creationId xmlns:a16="http://schemas.microsoft.com/office/drawing/2014/main" id="{A538F679-6874-44AB-A80F-73B7EF0448CF}"/>
              </a:ext>
            </a:extLst>
          </p:cNvPr>
          <p:cNvPicPr>
            <a:picLocks noChangeAspect="1"/>
          </p:cNvPicPr>
          <p:nvPr/>
        </p:nvPicPr>
        <p:blipFill>
          <a:blip r:embed="rId2"/>
          <a:stretch>
            <a:fillRect/>
          </a:stretch>
        </p:blipFill>
        <p:spPr>
          <a:xfrm>
            <a:off x="7189496" y="2488760"/>
            <a:ext cx="4571429" cy="4571429"/>
          </a:xfrm>
          <a:prstGeom prst="rect">
            <a:avLst/>
          </a:prstGeom>
        </p:spPr>
      </p:pic>
      <p:sp>
        <p:nvSpPr>
          <p:cNvPr id="8" name="Rectangle 7">
            <a:extLst>
              <a:ext uri="{FF2B5EF4-FFF2-40B4-BE49-F238E27FC236}">
                <a16:creationId xmlns:a16="http://schemas.microsoft.com/office/drawing/2014/main" id="{A6E1B730-484F-4DD3-B4CB-52A1FF2474BF}"/>
              </a:ext>
            </a:extLst>
          </p:cNvPr>
          <p:cNvSpPr/>
          <p:nvPr/>
        </p:nvSpPr>
        <p:spPr>
          <a:xfrm>
            <a:off x="2499360" y="1764308"/>
            <a:ext cx="6096000" cy="3962367"/>
          </a:xfrm>
          <a:prstGeom prst="rect">
            <a:avLst/>
          </a:prstGeom>
        </p:spPr>
        <p:txBody>
          <a:bodyPr>
            <a:spAutoFit/>
          </a:bodyPr>
          <a:lstStyle/>
          <a:p>
            <a:pPr>
              <a:lnSpc>
                <a:spcPct val="115000"/>
              </a:lnSpc>
              <a:spcAft>
                <a:spcPts val="1000"/>
              </a:spcAft>
              <a:tabLst>
                <a:tab pos="1524000" algn="l"/>
              </a:tabLst>
            </a:pPr>
            <a:r>
              <a:rPr lang="en-US" b="1" kern="100" dirty="0">
                <a:latin typeface="Calibri" panose="020F0502020204030204" pitchFamily="34" charset="0"/>
                <a:ea typeface="Calibri" panose="020F0502020204030204" pitchFamily="34" charset="0"/>
              </a:rPr>
              <a:t>Limitation:</a:t>
            </a:r>
            <a:endParaRPr lang="en-US" sz="1400" kern="100" dirty="0">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Wingdings" panose="05000000000000000000" pitchFamily="2" charset="2"/>
              <a:buChar char=""/>
              <a:tabLst>
                <a:tab pos="1524000" algn="l"/>
              </a:tabLst>
            </a:pPr>
            <a:r>
              <a:rPr lang="en-US" kern="100" dirty="0">
                <a:latin typeface="Calibri" panose="020F0502020204030204" pitchFamily="34" charset="0"/>
                <a:ea typeface="Calibri" panose="020F0502020204030204" pitchFamily="34" charset="0"/>
              </a:rPr>
              <a:t>Difficulty in reports generating: Either no reports generating in a current system.</a:t>
            </a:r>
            <a:endParaRPr lang="en-US" sz="1400" kern="100" dirty="0">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Wingdings" panose="05000000000000000000" pitchFamily="2" charset="2"/>
              <a:buChar char=""/>
              <a:tabLst>
                <a:tab pos="1524000" algn="l"/>
              </a:tabLst>
            </a:pPr>
            <a:r>
              <a:rPr lang="en-US" kern="100" dirty="0">
                <a:latin typeface="Calibri" panose="020F0502020204030204" pitchFamily="34" charset="0"/>
                <a:ea typeface="Calibri" panose="020F0502020204030204" pitchFamily="34" charset="0"/>
              </a:rPr>
              <a:t>Inability of sharing the data: Data cannot be shared in the existing system. This means that no two persons can use the same data in existing system. Also, the two departments in an organization cannot interact with each other without the actual movement of data.</a:t>
            </a:r>
            <a:endParaRPr lang="en-US" sz="1400" kern="100" dirty="0">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1000"/>
              </a:spcAft>
              <a:buFont typeface="Wingdings" panose="05000000000000000000" pitchFamily="2" charset="2"/>
              <a:buChar char=""/>
              <a:tabLst>
                <a:tab pos="1524000" algn="l"/>
              </a:tabLst>
            </a:pPr>
            <a:r>
              <a:rPr lang="en-US" kern="100" dirty="0">
                <a:latin typeface="Calibri" panose="020F0502020204030204" pitchFamily="34" charset="0"/>
                <a:ea typeface="Calibri" panose="020F0502020204030204" pitchFamily="34" charset="0"/>
              </a:rPr>
              <a:t>No data export system and import system.</a:t>
            </a:r>
            <a:endParaRPr lang="en-US" sz="1400" kern="100" dirty="0">
              <a:latin typeface="Calibri" panose="020F0502020204030204" pitchFamily="34" charset="0"/>
              <a:ea typeface="Calibri" panose="020F0502020204030204" pitchFamily="34" charset="0"/>
            </a:endParaRPr>
          </a:p>
          <a:p>
            <a:pPr>
              <a:lnSpc>
                <a:spcPct val="115000"/>
              </a:lnSpc>
              <a:spcAft>
                <a:spcPts val="1000"/>
              </a:spcAft>
              <a:tabLst>
                <a:tab pos="1524000" algn="l"/>
              </a:tabLst>
            </a:pPr>
            <a:r>
              <a:rPr lang="en-US" b="1" kern="100" dirty="0">
                <a:latin typeface="Calibri" panose="020F0502020204030204" pitchFamily="34" charset="0"/>
                <a:ea typeface="Calibri" panose="020F0502020204030204" pitchFamily="34" charset="0"/>
              </a:rPr>
              <a:t>Future implementation:</a:t>
            </a:r>
            <a:endParaRPr lang="en-US" sz="1400" kern="100" dirty="0">
              <a:latin typeface="Calibri" panose="020F0502020204030204" pitchFamily="34" charset="0"/>
              <a:ea typeface="Calibri" panose="020F0502020204030204" pitchFamily="34" charset="0"/>
            </a:endParaRPr>
          </a:p>
          <a:p>
            <a:pPr>
              <a:lnSpc>
                <a:spcPct val="115000"/>
              </a:lnSpc>
              <a:spcAft>
                <a:spcPts val="1000"/>
              </a:spcAft>
              <a:tabLst>
                <a:tab pos="1524000" algn="l"/>
              </a:tabLst>
            </a:pPr>
            <a:r>
              <a:rPr lang="en-US" kern="100" dirty="0">
                <a:latin typeface="Calibri" panose="020F0502020204030204" pitchFamily="34" charset="0"/>
                <a:ea typeface="Calibri" panose="020F0502020204030204" pitchFamily="34" charset="0"/>
              </a:rPr>
              <a:t>We will implement those limitations on upcoming version. </a:t>
            </a:r>
            <a:endParaRPr lang="en-US" sz="1400" kern="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12289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FCDEC-75B4-499D-8C0E-8E6BAAD63F89}"/>
              </a:ext>
            </a:extLst>
          </p:cNvPr>
          <p:cNvSpPr>
            <a:spLocks noGrp="1"/>
          </p:cNvSpPr>
          <p:nvPr>
            <p:ph type="title"/>
          </p:nvPr>
        </p:nvSpPr>
        <p:spPr>
          <a:xfrm>
            <a:off x="2199238" y="5371381"/>
            <a:ext cx="6229146" cy="566339"/>
          </a:xfrm>
        </p:spPr>
        <p:txBody>
          <a:bodyPr>
            <a:normAutofit fontScale="90000"/>
          </a:bodyPr>
          <a:lstStyle/>
          <a:p>
            <a:r>
              <a:rPr lang="en-US" dirty="0">
                <a:latin typeface="Arial Rounded MT Bold" panose="020F0704030504030204" pitchFamily="34" charset="0"/>
              </a:rPr>
              <a:t>Any Question?</a:t>
            </a:r>
          </a:p>
        </p:txBody>
      </p:sp>
      <p:pic>
        <p:nvPicPr>
          <p:cNvPr id="4" name="Picture 3">
            <a:extLst>
              <a:ext uri="{FF2B5EF4-FFF2-40B4-BE49-F238E27FC236}">
                <a16:creationId xmlns:a16="http://schemas.microsoft.com/office/drawing/2014/main" id="{EE5B423D-4F70-4D91-AF1A-ABBBBDBFDC0E}"/>
              </a:ext>
            </a:extLst>
          </p:cNvPr>
          <p:cNvPicPr>
            <a:picLocks noChangeAspect="1"/>
          </p:cNvPicPr>
          <p:nvPr/>
        </p:nvPicPr>
        <p:blipFill>
          <a:blip r:embed="rId2"/>
          <a:stretch>
            <a:fillRect/>
          </a:stretch>
        </p:blipFill>
        <p:spPr>
          <a:xfrm>
            <a:off x="3616946" y="170374"/>
            <a:ext cx="6654630" cy="5767346"/>
          </a:xfrm>
          <a:prstGeom prst="rect">
            <a:avLst/>
          </a:prstGeom>
        </p:spPr>
      </p:pic>
    </p:spTree>
    <p:extLst>
      <p:ext uri="{BB962C8B-B14F-4D97-AF65-F5344CB8AC3E}">
        <p14:creationId xmlns:p14="http://schemas.microsoft.com/office/powerpoint/2010/main" val="1799827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7E463F9-EE1D-45E7-BA84-F05E2DADFE55}"/>
              </a:ext>
            </a:extLst>
          </p:cNvPr>
          <p:cNvPicPr>
            <a:picLocks noChangeAspect="1"/>
          </p:cNvPicPr>
          <p:nvPr/>
        </p:nvPicPr>
        <p:blipFill>
          <a:blip r:embed="rId2"/>
          <a:stretch>
            <a:fillRect/>
          </a:stretch>
        </p:blipFill>
        <p:spPr>
          <a:xfrm>
            <a:off x="1411149" y="-1"/>
            <a:ext cx="9798032" cy="7171509"/>
          </a:xfrm>
          <a:prstGeom prst="rect">
            <a:avLst/>
          </a:prstGeom>
        </p:spPr>
      </p:pic>
    </p:spTree>
    <p:extLst>
      <p:ext uri="{BB962C8B-B14F-4D97-AF65-F5344CB8AC3E}">
        <p14:creationId xmlns:p14="http://schemas.microsoft.com/office/powerpoint/2010/main" val="121598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C3EC3-0A26-41E3-9C95-0DF50D48F288}"/>
              </a:ext>
            </a:extLst>
          </p:cNvPr>
          <p:cNvSpPr>
            <a:spLocks noGrp="1"/>
          </p:cNvSpPr>
          <p:nvPr>
            <p:ph type="title"/>
          </p:nvPr>
        </p:nvSpPr>
        <p:spPr/>
        <p:txBody>
          <a:bodyPr/>
          <a:lstStyle/>
          <a:p>
            <a:r>
              <a:rPr lang="en-US" dirty="0">
                <a:latin typeface="Arial Rounded MT Bold" panose="020F0704030504030204" pitchFamily="34" charset="0"/>
              </a:rPr>
              <a:t>Traditional library management</a:t>
            </a:r>
          </a:p>
        </p:txBody>
      </p:sp>
      <p:pic>
        <p:nvPicPr>
          <p:cNvPr id="7" name="Picture 6">
            <a:extLst>
              <a:ext uri="{FF2B5EF4-FFF2-40B4-BE49-F238E27FC236}">
                <a16:creationId xmlns:a16="http://schemas.microsoft.com/office/drawing/2014/main" id="{3FDB48F5-0116-47B2-B871-F140998F6EC9}"/>
              </a:ext>
            </a:extLst>
          </p:cNvPr>
          <p:cNvPicPr>
            <a:picLocks noChangeAspect="1"/>
          </p:cNvPicPr>
          <p:nvPr/>
        </p:nvPicPr>
        <p:blipFill>
          <a:blip r:embed="rId2"/>
          <a:stretch>
            <a:fillRect/>
          </a:stretch>
        </p:blipFill>
        <p:spPr>
          <a:xfrm>
            <a:off x="390077" y="2214694"/>
            <a:ext cx="3689918" cy="31300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50A36DFD-C394-4D6D-9B0E-992919FAA9C3}"/>
              </a:ext>
            </a:extLst>
          </p:cNvPr>
          <p:cNvSpPr txBox="1"/>
          <p:nvPr/>
        </p:nvSpPr>
        <p:spPr>
          <a:xfrm>
            <a:off x="4275785" y="2331075"/>
            <a:ext cx="6323528" cy="3416320"/>
          </a:xfrm>
          <a:prstGeom prst="rect">
            <a:avLst/>
          </a:prstGeom>
          <a:noFill/>
        </p:spPr>
        <p:txBody>
          <a:bodyPr wrap="square" rtlCol="0">
            <a:spAutoFit/>
          </a:bodyPr>
          <a:lstStyle/>
          <a:p>
            <a:r>
              <a:rPr lang="en-US" sz="2400" dirty="0"/>
              <a:t>The traditional library has received some bad press over the past few years.</a:t>
            </a:r>
          </a:p>
          <a:p>
            <a:r>
              <a:rPr lang="en-US" sz="2400" dirty="0"/>
              <a:t>Librarian collects data from reader and write down on book’s card or register book.</a:t>
            </a:r>
          </a:p>
          <a:p>
            <a:r>
              <a:rPr lang="en-US" sz="2400" dirty="0"/>
              <a:t>So if it will lost once then all of information will be lost. That is a vast problem in </a:t>
            </a:r>
          </a:p>
          <a:p>
            <a:r>
              <a:rPr lang="en-US" sz="2400" dirty="0"/>
              <a:t>library system. The library will affect huge problems. It also losses financial resources. It also a boring system to work long time.</a:t>
            </a:r>
          </a:p>
        </p:txBody>
      </p:sp>
    </p:spTree>
    <p:extLst>
      <p:ext uri="{BB962C8B-B14F-4D97-AF65-F5344CB8AC3E}">
        <p14:creationId xmlns:p14="http://schemas.microsoft.com/office/powerpoint/2010/main" val="269361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DB5412-2AD0-4D06-A056-52C571A96A52}"/>
              </a:ext>
            </a:extLst>
          </p:cNvPr>
          <p:cNvPicPr>
            <a:picLocks noChangeAspect="1"/>
          </p:cNvPicPr>
          <p:nvPr/>
        </p:nvPicPr>
        <p:blipFill>
          <a:blip r:embed="rId2"/>
          <a:stretch>
            <a:fillRect/>
          </a:stretch>
        </p:blipFill>
        <p:spPr>
          <a:xfrm>
            <a:off x="2975106" y="308106"/>
            <a:ext cx="6241788" cy="6241788"/>
          </a:xfrm>
          <a:prstGeom prst="rect">
            <a:avLst/>
          </a:prstGeom>
        </p:spPr>
      </p:pic>
      <p:sp>
        <p:nvSpPr>
          <p:cNvPr id="6" name="TextBox 5">
            <a:extLst>
              <a:ext uri="{FF2B5EF4-FFF2-40B4-BE49-F238E27FC236}">
                <a16:creationId xmlns:a16="http://schemas.microsoft.com/office/drawing/2014/main" id="{4ECB3E6C-424C-4B3A-82D9-C232E6C4EEB5}"/>
              </a:ext>
            </a:extLst>
          </p:cNvPr>
          <p:cNvSpPr txBox="1"/>
          <p:nvPr/>
        </p:nvSpPr>
        <p:spPr>
          <a:xfrm>
            <a:off x="528034" y="5962918"/>
            <a:ext cx="4520484" cy="584775"/>
          </a:xfrm>
          <a:prstGeom prst="rect">
            <a:avLst/>
          </a:prstGeom>
          <a:noFill/>
        </p:spPr>
        <p:txBody>
          <a:bodyPr wrap="square" rtlCol="0">
            <a:spAutoFit/>
          </a:bodyPr>
          <a:lstStyle/>
          <a:p>
            <a:r>
              <a:rPr lang="en-US" sz="3200" dirty="0"/>
              <a:t>What is the solution?</a:t>
            </a:r>
          </a:p>
        </p:txBody>
      </p:sp>
    </p:spTree>
    <p:extLst>
      <p:ext uri="{BB962C8B-B14F-4D97-AF65-F5344CB8AC3E}">
        <p14:creationId xmlns:p14="http://schemas.microsoft.com/office/powerpoint/2010/main" val="1565248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8D0F-0A2F-479D-B7AD-C5701B8A5D92}"/>
              </a:ext>
            </a:extLst>
          </p:cNvPr>
          <p:cNvSpPr>
            <a:spLocks noGrp="1"/>
          </p:cNvSpPr>
          <p:nvPr>
            <p:ph type="title"/>
          </p:nvPr>
        </p:nvSpPr>
        <p:spPr/>
        <p:txBody>
          <a:bodyPr>
            <a:normAutofit/>
          </a:bodyPr>
          <a:lstStyle/>
          <a:p>
            <a:r>
              <a:rPr lang="en-US" sz="7200" dirty="0">
                <a:latin typeface="Arial Rounded MT Bold" panose="020F0704030504030204" pitchFamily="34" charset="0"/>
              </a:rPr>
              <a:t>Librarian</a:t>
            </a:r>
          </a:p>
        </p:txBody>
      </p:sp>
      <p:sp>
        <p:nvSpPr>
          <p:cNvPr id="7" name="TextBox 6">
            <a:extLst>
              <a:ext uri="{FF2B5EF4-FFF2-40B4-BE49-F238E27FC236}">
                <a16:creationId xmlns:a16="http://schemas.microsoft.com/office/drawing/2014/main" id="{C07B3CEE-6053-4FFC-BF90-CEED494FCCA5}"/>
              </a:ext>
            </a:extLst>
          </p:cNvPr>
          <p:cNvSpPr txBox="1"/>
          <p:nvPr/>
        </p:nvSpPr>
        <p:spPr>
          <a:xfrm>
            <a:off x="3142445" y="1806726"/>
            <a:ext cx="6310648" cy="523220"/>
          </a:xfrm>
          <a:prstGeom prst="rect">
            <a:avLst/>
          </a:prstGeom>
          <a:noFill/>
        </p:spPr>
        <p:txBody>
          <a:bodyPr wrap="square" rtlCol="0">
            <a:spAutoFit/>
          </a:bodyPr>
          <a:lstStyle/>
          <a:p>
            <a:r>
              <a:rPr lang="en-US" sz="2800" dirty="0"/>
              <a:t>Java based Library Management System</a:t>
            </a:r>
          </a:p>
        </p:txBody>
      </p:sp>
      <p:sp>
        <p:nvSpPr>
          <p:cNvPr id="8" name="TextBox 7">
            <a:extLst>
              <a:ext uri="{FF2B5EF4-FFF2-40B4-BE49-F238E27FC236}">
                <a16:creationId xmlns:a16="http://schemas.microsoft.com/office/drawing/2014/main" id="{436B01C2-F91F-4194-B385-86453AADB667}"/>
              </a:ext>
            </a:extLst>
          </p:cNvPr>
          <p:cNvSpPr txBox="1"/>
          <p:nvPr/>
        </p:nvSpPr>
        <p:spPr>
          <a:xfrm>
            <a:off x="5550796" y="2838547"/>
            <a:ext cx="5228822" cy="2308324"/>
          </a:xfrm>
          <a:prstGeom prst="rect">
            <a:avLst/>
          </a:prstGeom>
          <a:noFill/>
        </p:spPr>
        <p:txBody>
          <a:bodyPr wrap="square" rtlCol="0">
            <a:spAutoFit/>
          </a:bodyPr>
          <a:lstStyle/>
          <a:p>
            <a:r>
              <a:rPr lang="en-US" sz="2400" dirty="0"/>
              <a:t>A library management software where admin can add/view/delete librarian and librarian can add/view books, issue, view issued books and return books. This is Java Projects on Library System, which provided a lot of facility to their user. </a:t>
            </a:r>
          </a:p>
        </p:txBody>
      </p:sp>
      <p:pic>
        <p:nvPicPr>
          <p:cNvPr id="12" name="Picture 11">
            <a:extLst>
              <a:ext uri="{FF2B5EF4-FFF2-40B4-BE49-F238E27FC236}">
                <a16:creationId xmlns:a16="http://schemas.microsoft.com/office/drawing/2014/main" id="{B4D3B2F1-45B1-46D9-BAF0-FADFEF0FC499}"/>
              </a:ext>
            </a:extLst>
          </p:cNvPr>
          <p:cNvPicPr>
            <a:picLocks noChangeAspect="1"/>
          </p:cNvPicPr>
          <p:nvPr/>
        </p:nvPicPr>
        <p:blipFill>
          <a:blip r:embed="rId2"/>
          <a:stretch>
            <a:fillRect/>
          </a:stretch>
        </p:blipFill>
        <p:spPr>
          <a:xfrm>
            <a:off x="1786047" y="2329946"/>
            <a:ext cx="4035288" cy="4320862"/>
          </a:xfrm>
          <a:prstGeom prst="rect">
            <a:avLst/>
          </a:prstGeom>
        </p:spPr>
      </p:pic>
    </p:spTree>
    <p:extLst>
      <p:ext uri="{BB962C8B-B14F-4D97-AF65-F5344CB8AC3E}">
        <p14:creationId xmlns:p14="http://schemas.microsoft.com/office/powerpoint/2010/main" val="3406966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4D5FB-AE60-4ECD-9105-036451BDFBB8}"/>
              </a:ext>
            </a:extLst>
          </p:cNvPr>
          <p:cNvSpPr>
            <a:spLocks noGrp="1"/>
          </p:cNvSpPr>
          <p:nvPr>
            <p:ph type="title"/>
          </p:nvPr>
        </p:nvSpPr>
        <p:spPr>
          <a:xfrm>
            <a:off x="913775" y="618517"/>
            <a:ext cx="10364451" cy="448283"/>
          </a:xfrm>
        </p:spPr>
        <p:txBody>
          <a:bodyPr>
            <a:normAutofit fontScale="90000"/>
          </a:bodyPr>
          <a:lstStyle/>
          <a:p>
            <a:r>
              <a:rPr lang="en-US" dirty="0">
                <a:latin typeface="Arial Rounded MT Bold" panose="020F0704030504030204" pitchFamily="34" charset="0"/>
              </a:rPr>
              <a:t>Features </a:t>
            </a:r>
          </a:p>
        </p:txBody>
      </p:sp>
      <p:sp>
        <p:nvSpPr>
          <p:cNvPr id="4" name="Rectangle 3">
            <a:extLst>
              <a:ext uri="{FF2B5EF4-FFF2-40B4-BE49-F238E27FC236}">
                <a16:creationId xmlns:a16="http://schemas.microsoft.com/office/drawing/2014/main" id="{FBED4F66-32B9-4311-9F3C-2FD8DAA461B5}"/>
              </a:ext>
            </a:extLst>
          </p:cNvPr>
          <p:cNvSpPr/>
          <p:nvPr/>
        </p:nvSpPr>
        <p:spPr>
          <a:xfrm>
            <a:off x="4702040" y="1382680"/>
            <a:ext cx="3154073" cy="3237809"/>
          </a:xfrm>
          <a:prstGeom prst="rect">
            <a:avLst/>
          </a:prstGeom>
        </p:spPr>
        <p:txBody>
          <a:bodyPr wrap="square">
            <a:spAutoFit/>
          </a:bodyPr>
          <a:lstStyle/>
          <a:p>
            <a:pPr>
              <a:lnSpc>
                <a:spcPct val="115000"/>
              </a:lnSpc>
            </a:pPr>
            <a:r>
              <a:rPr lang="en-US" b="1" kern="0" dirty="0">
                <a:latin typeface="Calibri" panose="020F0502020204030204" pitchFamily="34" charset="0"/>
                <a:ea typeface="Times New Roman" panose="02020603050405020304" pitchFamily="18" charset="0"/>
                <a:cs typeface="Calibri" panose="020F0502020204030204" pitchFamily="34" charset="0"/>
              </a:rPr>
              <a:t>1. Admin</a:t>
            </a:r>
            <a:endParaRPr lang="en-US" sz="1400" kern="100" dirty="0">
              <a:latin typeface="Calibri" panose="020F0502020204030204" pitchFamily="34" charset="0"/>
              <a:ea typeface="Calibri" panose="020F0502020204030204" pitchFamily="34" charset="0"/>
            </a:endParaRPr>
          </a:p>
          <a:p>
            <a:pPr marL="342900" marR="0" lvl="0" indent="-342900">
              <a:lnSpc>
                <a:spcPts val="1575"/>
              </a:lnSpc>
              <a:spcBef>
                <a:spcPts val="300"/>
              </a:spcBef>
              <a:spcAft>
                <a:spcPts val="1000"/>
              </a:spcAft>
              <a:tabLst>
                <a:tab pos="457200" algn="l"/>
              </a:tabLst>
            </a:pPr>
            <a:r>
              <a:rPr lang="en-US" kern="0" dirty="0">
                <a:solidFill>
                  <a:srgbClr val="000000"/>
                </a:solidFill>
                <a:latin typeface="Calibri" panose="020F0502020204030204" pitchFamily="34" charset="0"/>
                <a:ea typeface="Times New Roman" panose="02020603050405020304" pitchFamily="18" charset="0"/>
                <a:cs typeface="Calibri" panose="020F0502020204030204" pitchFamily="34" charset="0"/>
              </a:rPr>
              <a:t>Can add/view/delete librarian</a:t>
            </a:r>
            <a:endParaRPr lang="en-US" sz="1400" kern="100" dirty="0">
              <a:latin typeface="Calibri" panose="020F0502020204030204" pitchFamily="34" charset="0"/>
              <a:ea typeface="Calibri" panose="020F0502020204030204" pitchFamily="34" charset="0"/>
            </a:endParaRPr>
          </a:p>
          <a:p>
            <a:pPr marL="342900" marR="0" lvl="0" indent="-342900">
              <a:lnSpc>
                <a:spcPts val="1575"/>
              </a:lnSpc>
              <a:spcBef>
                <a:spcPts val="300"/>
              </a:spcBef>
              <a:spcAft>
                <a:spcPts val="1000"/>
              </a:spcAft>
              <a:tabLst>
                <a:tab pos="457200" algn="l"/>
              </a:tabLst>
            </a:pPr>
            <a:r>
              <a:rPr lang="en-US" kern="0" dirty="0">
                <a:solidFill>
                  <a:srgbClr val="000000"/>
                </a:solidFill>
                <a:latin typeface="Calibri" panose="020F0502020204030204" pitchFamily="34" charset="0"/>
                <a:ea typeface="Times New Roman" panose="02020603050405020304" pitchFamily="18" charset="0"/>
                <a:cs typeface="Calibri" panose="020F0502020204030204" pitchFamily="34" charset="0"/>
              </a:rPr>
              <a:t>Can logout</a:t>
            </a:r>
            <a:endParaRPr lang="en-US" sz="1400" kern="100" dirty="0">
              <a:latin typeface="Calibri" panose="020F0502020204030204" pitchFamily="34" charset="0"/>
              <a:ea typeface="Calibri" panose="020F0502020204030204" pitchFamily="34" charset="0"/>
            </a:endParaRPr>
          </a:p>
          <a:p>
            <a:pPr>
              <a:lnSpc>
                <a:spcPct val="115000"/>
              </a:lnSpc>
            </a:pPr>
            <a:r>
              <a:rPr lang="en-US" b="1" kern="0" dirty="0">
                <a:latin typeface="Calibri" panose="020F0502020204030204" pitchFamily="34" charset="0"/>
                <a:ea typeface="Times New Roman" panose="02020603050405020304" pitchFamily="18" charset="0"/>
                <a:cs typeface="Calibri" panose="020F0502020204030204" pitchFamily="34" charset="0"/>
              </a:rPr>
              <a:t>2. Librarian</a:t>
            </a:r>
            <a:endParaRPr lang="en-US" sz="1400" kern="100" dirty="0">
              <a:latin typeface="Calibri" panose="020F0502020204030204" pitchFamily="34" charset="0"/>
              <a:ea typeface="Calibri" panose="020F0502020204030204" pitchFamily="34" charset="0"/>
            </a:endParaRPr>
          </a:p>
          <a:p>
            <a:pPr marL="342900" marR="0" lvl="0" indent="-342900">
              <a:lnSpc>
                <a:spcPts val="1575"/>
              </a:lnSpc>
              <a:spcBef>
                <a:spcPts val="300"/>
              </a:spcBef>
              <a:spcAft>
                <a:spcPts val="1000"/>
              </a:spcAft>
              <a:tabLst>
                <a:tab pos="457200" algn="l"/>
              </a:tabLst>
            </a:pPr>
            <a:r>
              <a:rPr lang="en-US" kern="0" dirty="0">
                <a:solidFill>
                  <a:srgbClr val="000000"/>
                </a:solidFill>
                <a:latin typeface="Calibri" panose="020F0502020204030204" pitchFamily="34" charset="0"/>
                <a:ea typeface="Times New Roman" panose="02020603050405020304" pitchFamily="18" charset="0"/>
                <a:cs typeface="Calibri" panose="020F0502020204030204" pitchFamily="34" charset="0"/>
              </a:rPr>
              <a:t>Can add/view books</a:t>
            </a:r>
            <a:endParaRPr lang="en-US" sz="1400" kern="100" dirty="0">
              <a:latin typeface="Calibri" panose="020F0502020204030204" pitchFamily="34" charset="0"/>
              <a:ea typeface="Calibri" panose="020F0502020204030204" pitchFamily="34" charset="0"/>
            </a:endParaRPr>
          </a:p>
          <a:p>
            <a:pPr marL="342900" marR="0" lvl="0" indent="-342900">
              <a:lnSpc>
                <a:spcPts val="1575"/>
              </a:lnSpc>
              <a:spcBef>
                <a:spcPts val="300"/>
              </a:spcBef>
              <a:spcAft>
                <a:spcPts val="1000"/>
              </a:spcAft>
              <a:tabLst>
                <a:tab pos="457200" algn="l"/>
              </a:tabLst>
            </a:pPr>
            <a:r>
              <a:rPr lang="en-US" kern="0" dirty="0">
                <a:solidFill>
                  <a:srgbClr val="000000"/>
                </a:solidFill>
                <a:latin typeface="Calibri" panose="020F0502020204030204" pitchFamily="34" charset="0"/>
                <a:ea typeface="Times New Roman" panose="02020603050405020304" pitchFamily="18" charset="0"/>
                <a:cs typeface="Calibri" panose="020F0502020204030204" pitchFamily="34" charset="0"/>
              </a:rPr>
              <a:t>Can issue books</a:t>
            </a:r>
            <a:endParaRPr lang="en-US" sz="1400" kern="100" dirty="0">
              <a:latin typeface="Calibri" panose="020F0502020204030204" pitchFamily="34" charset="0"/>
              <a:ea typeface="Calibri" panose="020F0502020204030204" pitchFamily="34" charset="0"/>
            </a:endParaRPr>
          </a:p>
          <a:p>
            <a:pPr marL="342900" marR="0" lvl="0" indent="-342900">
              <a:lnSpc>
                <a:spcPts val="1575"/>
              </a:lnSpc>
              <a:spcBef>
                <a:spcPts val="300"/>
              </a:spcBef>
              <a:spcAft>
                <a:spcPts val="1000"/>
              </a:spcAft>
              <a:tabLst>
                <a:tab pos="457200" algn="l"/>
              </a:tabLst>
            </a:pPr>
            <a:r>
              <a:rPr lang="en-US" kern="0" dirty="0">
                <a:solidFill>
                  <a:srgbClr val="000000"/>
                </a:solidFill>
                <a:latin typeface="Calibri" panose="020F0502020204030204" pitchFamily="34" charset="0"/>
                <a:ea typeface="Times New Roman" panose="02020603050405020304" pitchFamily="18" charset="0"/>
                <a:cs typeface="Calibri" panose="020F0502020204030204" pitchFamily="34" charset="0"/>
              </a:rPr>
              <a:t>View issued books</a:t>
            </a:r>
            <a:endParaRPr lang="en-US" sz="1400" kern="100" dirty="0">
              <a:latin typeface="Calibri" panose="020F0502020204030204" pitchFamily="34" charset="0"/>
              <a:ea typeface="Calibri" panose="020F0502020204030204" pitchFamily="34" charset="0"/>
            </a:endParaRPr>
          </a:p>
          <a:p>
            <a:pPr marL="342900" marR="0" lvl="0" indent="-342900">
              <a:lnSpc>
                <a:spcPts val="1575"/>
              </a:lnSpc>
              <a:spcBef>
                <a:spcPts val="300"/>
              </a:spcBef>
              <a:spcAft>
                <a:spcPts val="1000"/>
              </a:spcAft>
              <a:tabLst>
                <a:tab pos="457200" algn="l"/>
              </a:tabLst>
            </a:pPr>
            <a:r>
              <a:rPr lang="en-US" kern="0" dirty="0">
                <a:solidFill>
                  <a:srgbClr val="000000"/>
                </a:solidFill>
                <a:latin typeface="Calibri" panose="020F0502020204030204" pitchFamily="34" charset="0"/>
                <a:ea typeface="Times New Roman" panose="02020603050405020304" pitchFamily="18" charset="0"/>
                <a:cs typeface="Calibri" panose="020F0502020204030204" pitchFamily="34" charset="0"/>
              </a:rPr>
              <a:t>Return Books</a:t>
            </a:r>
            <a:endParaRPr lang="en-US" sz="1400" kern="100" dirty="0">
              <a:latin typeface="Calibri" panose="020F0502020204030204" pitchFamily="34" charset="0"/>
              <a:ea typeface="Calibri" panose="020F0502020204030204" pitchFamily="34" charset="0"/>
            </a:endParaRPr>
          </a:p>
          <a:p>
            <a:r>
              <a:rPr lang="en-US" dirty="0">
                <a:solidFill>
                  <a:srgbClr val="000000"/>
                </a:solidFill>
                <a:latin typeface="Calibri" panose="020F0502020204030204" pitchFamily="34" charset="0"/>
                <a:ea typeface="Times New Roman" panose="02020603050405020304" pitchFamily="18" charset="0"/>
              </a:rPr>
              <a:t>Can logout</a:t>
            </a:r>
            <a:endParaRPr lang="en-US" dirty="0"/>
          </a:p>
        </p:txBody>
      </p:sp>
      <p:pic>
        <p:nvPicPr>
          <p:cNvPr id="10" name="Picture 9">
            <a:extLst>
              <a:ext uri="{FF2B5EF4-FFF2-40B4-BE49-F238E27FC236}">
                <a16:creationId xmlns:a16="http://schemas.microsoft.com/office/drawing/2014/main" id="{B03952E6-72F8-4966-9794-106CA2C2F22B}"/>
              </a:ext>
            </a:extLst>
          </p:cNvPr>
          <p:cNvPicPr>
            <a:picLocks noChangeAspect="1"/>
          </p:cNvPicPr>
          <p:nvPr/>
        </p:nvPicPr>
        <p:blipFill>
          <a:blip r:embed="rId2"/>
          <a:stretch>
            <a:fillRect/>
          </a:stretch>
        </p:blipFill>
        <p:spPr>
          <a:xfrm>
            <a:off x="347370" y="1215868"/>
            <a:ext cx="4226495" cy="3562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2670C162-20FC-471D-BDC7-7D84AD710B5F}"/>
              </a:ext>
            </a:extLst>
          </p:cNvPr>
          <p:cNvPicPr>
            <a:picLocks noChangeAspect="1"/>
          </p:cNvPicPr>
          <p:nvPr/>
        </p:nvPicPr>
        <p:blipFill>
          <a:blip r:embed="rId3"/>
          <a:stretch>
            <a:fillRect/>
          </a:stretch>
        </p:blipFill>
        <p:spPr>
          <a:xfrm>
            <a:off x="7856113" y="1066800"/>
            <a:ext cx="4134427" cy="40582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33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FCDEC-75B4-499D-8C0E-8E6BAAD63F89}"/>
              </a:ext>
            </a:extLst>
          </p:cNvPr>
          <p:cNvSpPr>
            <a:spLocks noGrp="1"/>
          </p:cNvSpPr>
          <p:nvPr>
            <p:ph type="title"/>
          </p:nvPr>
        </p:nvSpPr>
        <p:spPr>
          <a:xfrm>
            <a:off x="913776" y="322303"/>
            <a:ext cx="10364451" cy="566339"/>
          </a:xfrm>
        </p:spPr>
        <p:txBody>
          <a:bodyPr>
            <a:normAutofit fontScale="90000"/>
          </a:bodyPr>
          <a:lstStyle/>
          <a:p>
            <a:r>
              <a:rPr lang="en-US" dirty="0">
                <a:latin typeface="Arial Rounded MT Bold" panose="020F0704030504030204" pitchFamily="34" charset="0"/>
              </a:rPr>
              <a:t>How it works?</a:t>
            </a:r>
          </a:p>
        </p:txBody>
      </p:sp>
      <p:pic>
        <p:nvPicPr>
          <p:cNvPr id="5" name="Picture 4">
            <a:extLst>
              <a:ext uri="{FF2B5EF4-FFF2-40B4-BE49-F238E27FC236}">
                <a16:creationId xmlns:a16="http://schemas.microsoft.com/office/drawing/2014/main" id="{DDFD43BB-003B-4865-9987-B8BEBE758C11}"/>
              </a:ext>
            </a:extLst>
          </p:cNvPr>
          <p:cNvPicPr>
            <a:picLocks noChangeAspect="1"/>
          </p:cNvPicPr>
          <p:nvPr/>
        </p:nvPicPr>
        <p:blipFill>
          <a:blip r:embed="rId2"/>
          <a:stretch>
            <a:fillRect/>
          </a:stretch>
        </p:blipFill>
        <p:spPr>
          <a:xfrm>
            <a:off x="438932" y="1885589"/>
            <a:ext cx="4153480" cy="4220164"/>
          </a:xfrm>
          <a:prstGeom prst="rect">
            <a:avLst/>
          </a:prstGeom>
        </p:spPr>
      </p:pic>
      <p:pic>
        <p:nvPicPr>
          <p:cNvPr id="7" name="Picture 6">
            <a:extLst>
              <a:ext uri="{FF2B5EF4-FFF2-40B4-BE49-F238E27FC236}">
                <a16:creationId xmlns:a16="http://schemas.microsoft.com/office/drawing/2014/main" id="{2A6E5EBF-28E0-453C-A7EB-ECDAEAD7F7B5}"/>
              </a:ext>
            </a:extLst>
          </p:cNvPr>
          <p:cNvPicPr>
            <a:picLocks noChangeAspect="1"/>
          </p:cNvPicPr>
          <p:nvPr/>
        </p:nvPicPr>
        <p:blipFill>
          <a:blip r:embed="rId3"/>
          <a:stretch>
            <a:fillRect/>
          </a:stretch>
        </p:blipFill>
        <p:spPr>
          <a:xfrm>
            <a:off x="7580536" y="1032259"/>
            <a:ext cx="4172532" cy="2819794"/>
          </a:xfrm>
          <a:prstGeom prst="rect">
            <a:avLst/>
          </a:prstGeom>
        </p:spPr>
      </p:pic>
      <p:pic>
        <p:nvPicPr>
          <p:cNvPr id="9" name="Picture 8">
            <a:extLst>
              <a:ext uri="{FF2B5EF4-FFF2-40B4-BE49-F238E27FC236}">
                <a16:creationId xmlns:a16="http://schemas.microsoft.com/office/drawing/2014/main" id="{22C5768A-1F03-4F4F-A6E8-F9B08DCF50FF}"/>
              </a:ext>
            </a:extLst>
          </p:cNvPr>
          <p:cNvPicPr>
            <a:picLocks noChangeAspect="1"/>
          </p:cNvPicPr>
          <p:nvPr/>
        </p:nvPicPr>
        <p:blipFill>
          <a:blip r:embed="rId4"/>
          <a:stretch>
            <a:fillRect/>
          </a:stretch>
        </p:blipFill>
        <p:spPr>
          <a:xfrm>
            <a:off x="7599590" y="3995670"/>
            <a:ext cx="4163006" cy="2829320"/>
          </a:xfrm>
          <a:prstGeom prst="rect">
            <a:avLst/>
          </a:prstGeom>
        </p:spPr>
      </p:pic>
      <p:sp>
        <p:nvSpPr>
          <p:cNvPr id="10" name="Arrow: Left 9">
            <a:extLst>
              <a:ext uri="{FF2B5EF4-FFF2-40B4-BE49-F238E27FC236}">
                <a16:creationId xmlns:a16="http://schemas.microsoft.com/office/drawing/2014/main" id="{5209C2FE-A617-4296-9558-FA3CBA05D763}"/>
              </a:ext>
            </a:extLst>
          </p:cNvPr>
          <p:cNvSpPr/>
          <p:nvPr/>
        </p:nvSpPr>
        <p:spPr>
          <a:xfrm>
            <a:off x="4790940" y="4314423"/>
            <a:ext cx="1841679" cy="566339"/>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Add Librarian</a:t>
            </a:r>
          </a:p>
        </p:txBody>
      </p:sp>
      <p:sp>
        <p:nvSpPr>
          <p:cNvPr id="12" name="Arrow: Right 11">
            <a:extLst>
              <a:ext uri="{FF2B5EF4-FFF2-40B4-BE49-F238E27FC236}">
                <a16:creationId xmlns:a16="http://schemas.microsoft.com/office/drawing/2014/main" id="{B4963719-27AC-4BE9-B5D6-3EB8249D38C6}"/>
              </a:ext>
            </a:extLst>
          </p:cNvPr>
          <p:cNvSpPr/>
          <p:nvPr/>
        </p:nvSpPr>
        <p:spPr>
          <a:xfrm>
            <a:off x="5640948" y="1571223"/>
            <a:ext cx="1841678" cy="72121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View Librarian</a:t>
            </a:r>
          </a:p>
        </p:txBody>
      </p:sp>
      <p:sp>
        <p:nvSpPr>
          <p:cNvPr id="13" name="Arrow: Right 12">
            <a:extLst>
              <a:ext uri="{FF2B5EF4-FFF2-40B4-BE49-F238E27FC236}">
                <a16:creationId xmlns:a16="http://schemas.microsoft.com/office/drawing/2014/main" id="{3D2F152F-1608-44A3-AEE1-8E775AAA8AD5}"/>
              </a:ext>
            </a:extLst>
          </p:cNvPr>
          <p:cNvSpPr/>
          <p:nvPr/>
        </p:nvSpPr>
        <p:spPr>
          <a:xfrm>
            <a:off x="5640948" y="5510012"/>
            <a:ext cx="1841678" cy="72121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Delete Librarian</a:t>
            </a:r>
          </a:p>
        </p:txBody>
      </p:sp>
    </p:spTree>
    <p:extLst>
      <p:ext uri="{BB962C8B-B14F-4D97-AF65-F5344CB8AC3E}">
        <p14:creationId xmlns:p14="http://schemas.microsoft.com/office/powerpoint/2010/main" val="273347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FCDEC-75B4-499D-8C0E-8E6BAAD63F89}"/>
              </a:ext>
            </a:extLst>
          </p:cNvPr>
          <p:cNvSpPr>
            <a:spLocks noGrp="1"/>
          </p:cNvSpPr>
          <p:nvPr>
            <p:ph type="title"/>
          </p:nvPr>
        </p:nvSpPr>
        <p:spPr>
          <a:xfrm>
            <a:off x="913776" y="322303"/>
            <a:ext cx="10364451" cy="566339"/>
          </a:xfrm>
        </p:spPr>
        <p:txBody>
          <a:bodyPr>
            <a:normAutofit fontScale="90000"/>
          </a:bodyPr>
          <a:lstStyle/>
          <a:p>
            <a:r>
              <a:rPr lang="en-US" dirty="0">
                <a:latin typeface="Arial Rounded MT Bold" panose="020F0704030504030204" pitchFamily="34" charset="0"/>
              </a:rPr>
              <a:t>How it works?</a:t>
            </a:r>
          </a:p>
        </p:txBody>
      </p:sp>
      <p:pic>
        <p:nvPicPr>
          <p:cNvPr id="4" name="Picture 3">
            <a:extLst>
              <a:ext uri="{FF2B5EF4-FFF2-40B4-BE49-F238E27FC236}">
                <a16:creationId xmlns:a16="http://schemas.microsoft.com/office/drawing/2014/main" id="{D9F91618-2CA7-4365-98C1-90CA549239F5}"/>
              </a:ext>
            </a:extLst>
          </p:cNvPr>
          <p:cNvPicPr>
            <a:picLocks noChangeAspect="1"/>
          </p:cNvPicPr>
          <p:nvPr/>
        </p:nvPicPr>
        <p:blipFill>
          <a:blip r:embed="rId2"/>
          <a:stretch>
            <a:fillRect/>
          </a:stretch>
        </p:blipFill>
        <p:spPr>
          <a:xfrm>
            <a:off x="574428" y="1077736"/>
            <a:ext cx="4163006" cy="3775089"/>
          </a:xfrm>
          <a:prstGeom prst="rect">
            <a:avLst/>
          </a:prstGeom>
        </p:spPr>
      </p:pic>
      <p:pic>
        <p:nvPicPr>
          <p:cNvPr id="8" name="Picture 7">
            <a:extLst>
              <a:ext uri="{FF2B5EF4-FFF2-40B4-BE49-F238E27FC236}">
                <a16:creationId xmlns:a16="http://schemas.microsoft.com/office/drawing/2014/main" id="{8A502AE3-F428-4E6F-A322-AC2FD003F25C}"/>
              </a:ext>
            </a:extLst>
          </p:cNvPr>
          <p:cNvPicPr>
            <a:picLocks noChangeAspect="1"/>
          </p:cNvPicPr>
          <p:nvPr/>
        </p:nvPicPr>
        <p:blipFill>
          <a:blip r:embed="rId3"/>
          <a:stretch>
            <a:fillRect/>
          </a:stretch>
        </p:blipFill>
        <p:spPr>
          <a:xfrm>
            <a:off x="7115221" y="1087261"/>
            <a:ext cx="3906728" cy="3549133"/>
          </a:xfrm>
          <a:prstGeom prst="rect">
            <a:avLst/>
          </a:prstGeom>
        </p:spPr>
      </p:pic>
      <p:pic>
        <p:nvPicPr>
          <p:cNvPr id="14" name="Picture 13">
            <a:extLst>
              <a:ext uri="{FF2B5EF4-FFF2-40B4-BE49-F238E27FC236}">
                <a16:creationId xmlns:a16="http://schemas.microsoft.com/office/drawing/2014/main" id="{BADDEB95-9A54-4836-9D57-C385D0E55085}"/>
              </a:ext>
            </a:extLst>
          </p:cNvPr>
          <p:cNvPicPr>
            <a:picLocks noChangeAspect="1"/>
          </p:cNvPicPr>
          <p:nvPr/>
        </p:nvPicPr>
        <p:blipFill rotWithShape="1">
          <a:blip r:embed="rId4"/>
          <a:srcRect t="-440" b="41889"/>
          <a:stretch/>
        </p:blipFill>
        <p:spPr>
          <a:xfrm>
            <a:off x="1551942" y="4923524"/>
            <a:ext cx="9088118" cy="1713479"/>
          </a:xfrm>
          <a:prstGeom prst="rect">
            <a:avLst/>
          </a:prstGeom>
        </p:spPr>
      </p:pic>
    </p:spTree>
    <p:extLst>
      <p:ext uri="{BB962C8B-B14F-4D97-AF65-F5344CB8AC3E}">
        <p14:creationId xmlns:p14="http://schemas.microsoft.com/office/powerpoint/2010/main" val="1746077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FCDEC-75B4-499D-8C0E-8E6BAAD63F89}"/>
              </a:ext>
            </a:extLst>
          </p:cNvPr>
          <p:cNvSpPr>
            <a:spLocks noGrp="1"/>
          </p:cNvSpPr>
          <p:nvPr>
            <p:ph type="title"/>
          </p:nvPr>
        </p:nvSpPr>
        <p:spPr>
          <a:xfrm>
            <a:off x="913776" y="322303"/>
            <a:ext cx="10364451" cy="566339"/>
          </a:xfrm>
        </p:spPr>
        <p:txBody>
          <a:bodyPr>
            <a:normAutofit fontScale="90000"/>
          </a:bodyPr>
          <a:lstStyle/>
          <a:p>
            <a:r>
              <a:rPr lang="en-US" dirty="0">
                <a:latin typeface="Arial Rounded MT Bold" panose="020F0704030504030204" pitchFamily="34" charset="0"/>
              </a:rPr>
              <a:t>How it works?</a:t>
            </a:r>
          </a:p>
        </p:txBody>
      </p:sp>
      <p:pic>
        <p:nvPicPr>
          <p:cNvPr id="5" name="Picture 4">
            <a:extLst>
              <a:ext uri="{FF2B5EF4-FFF2-40B4-BE49-F238E27FC236}">
                <a16:creationId xmlns:a16="http://schemas.microsoft.com/office/drawing/2014/main" id="{46BED753-810B-46DD-970F-E6E5A23C4036}"/>
              </a:ext>
            </a:extLst>
          </p:cNvPr>
          <p:cNvPicPr>
            <a:picLocks noChangeAspect="1"/>
          </p:cNvPicPr>
          <p:nvPr/>
        </p:nvPicPr>
        <p:blipFill>
          <a:blip r:embed="rId2"/>
          <a:stretch>
            <a:fillRect/>
          </a:stretch>
        </p:blipFill>
        <p:spPr>
          <a:xfrm>
            <a:off x="774664" y="1297209"/>
            <a:ext cx="4048690" cy="3877216"/>
          </a:xfrm>
          <a:prstGeom prst="rect">
            <a:avLst/>
          </a:prstGeom>
        </p:spPr>
      </p:pic>
      <p:pic>
        <p:nvPicPr>
          <p:cNvPr id="7" name="Picture 6">
            <a:extLst>
              <a:ext uri="{FF2B5EF4-FFF2-40B4-BE49-F238E27FC236}">
                <a16:creationId xmlns:a16="http://schemas.microsoft.com/office/drawing/2014/main" id="{7820D2CE-A5BB-4E01-AC84-D826A48CF28A}"/>
              </a:ext>
            </a:extLst>
          </p:cNvPr>
          <p:cNvPicPr>
            <a:picLocks noChangeAspect="1"/>
          </p:cNvPicPr>
          <p:nvPr/>
        </p:nvPicPr>
        <p:blipFill>
          <a:blip r:embed="rId3"/>
          <a:stretch>
            <a:fillRect/>
          </a:stretch>
        </p:blipFill>
        <p:spPr>
          <a:xfrm>
            <a:off x="6505536" y="1287550"/>
            <a:ext cx="4772691" cy="3848637"/>
          </a:xfrm>
          <a:prstGeom prst="rect">
            <a:avLst/>
          </a:prstGeom>
        </p:spPr>
      </p:pic>
      <p:pic>
        <p:nvPicPr>
          <p:cNvPr id="10" name="Picture 9">
            <a:extLst>
              <a:ext uri="{FF2B5EF4-FFF2-40B4-BE49-F238E27FC236}">
                <a16:creationId xmlns:a16="http://schemas.microsoft.com/office/drawing/2014/main" id="{725CDA5A-C585-48D5-8CFD-77C25ED3E073}"/>
              </a:ext>
            </a:extLst>
          </p:cNvPr>
          <p:cNvPicPr>
            <a:picLocks noChangeAspect="1"/>
          </p:cNvPicPr>
          <p:nvPr/>
        </p:nvPicPr>
        <p:blipFill rotWithShape="1">
          <a:blip r:embed="rId4"/>
          <a:srcRect b="54399"/>
          <a:stretch/>
        </p:blipFill>
        <p:spPr>
          <a:xfrm>
            <a:off x="2799009" y="5328625"/>
            <a:ext cx="5696745" cy="1368389"/>
          </a:xfrm>
          <a:prstGeom prst="rect">
            <a:avLst/>
          </a:prstGeom>
        </p:spPr>
      </p:pic>
    </p:spTree>
    <p:extLst>
      <p:ext uri="{BB962C8B-B14F-4D97-AF65-F5344CB8AC3E}">
        <p14:creationId xmlns:p14="http://schemas.microsoft.com/office/powerpoint/2010/main" val="390058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53" presetClass="entr" presetSubtype="16"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par>
                                <p:cTn id="16" presetID="3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fltVal val="0"/>
                                          </p:val>
                                        </p:tav>
                                        <p:tav tm="100000">
                                          <p:val>
                                            <p:strVal val="#ppt_w"/>
                                          </p:val>
                                        </p:tav>
                                      </p:tavLst>
                                    </p:anim>
                                    <p:anim calcmode="lin" valueType="num">
                                      <p:cBhvr>
                                        <p:cTn id="19" dur="1000" fill="hold"/>
                                        <p:tgtEl>
                                          <p:spTgt spid="7"/>
                                        </p:tgtEl>
                                        <p:attrNameLst>
                                          <p:attrName>ppt_h</p:attrName>
                                        </p:attrNameLst>
                                      </p:cBhvr>
                                      <p:tavLst>
                                        <p:tav tm="0">
                                          <p:val>
                                            <p:fltVal val="0"/>
                                          </p:val>
                                        </p:tav>
                                        <p:tav tm="100000">
                                          <p:val>
                                            <p:strVal val="#ppt_h"/>
                                          </p:val>
                                        </p:tav>
                                      </p:tavLst>
                                    </p:anim>
                                    <p:anim calcmode="lin" valueType="num">
                                      <p:cBhvr>
                                        <p:cTn id="20" dur="1000" fill="hold"/>
                                        <p:tgtEl>
                                          <p:spTgt spid="7"/>
                                        </p:tgtEl>
                                        <p:attrNameLst>
                                          <p:attrName>style.rotation</p:attrName>
                                        </p:attrNameLst>
                                      </p:cBhvr>
                                      <p:tavLst>
                                        <p:tav tm="0">
                                          <p:val>
                                            <p:fltVal val="90"/>
                                          </p:val>
                                        </p:tav>
                                        <p:tav tm="100000">
                                          <p:val>
                                            <p:fltVal val="0"/>
                                          </p:val>
                                        </p:tav>
                                      </p:tavLst>
                                    </p:anim>
                                    <p:animEffect transition="in" filter="fade">
                                      <p:cBhvr>
                                        <p:cTn id="2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FCDEC-75B4-499D-8C0E-8E6BAAD63F89}"/>
              </a:ext>
            </a:extLst>
          </p:cNvPr>
          <p:cNvSpPr>
            <a:spLocks noGrp="1"/>
          </p:cNvSpPr>
          <p:nvPr>
            <p:ph type="title"/>
          </p:nvPr>
        </p:nvSpPr>
        <p:spPr>
          <a:xfrm>
            <a:off x="913776" y="322303"/>
            <a:ext cx="10364451" cy="566339"/>
          </a:xfrm>
        </p:spPr>
        <p:txBody>
          <a:bodyPr>
            <a:normAutofit fontScale="90000"/>
          </a:bodyPr>
          <a:lstStyle/>
          <a:p>
            <a:r>
              <a:rPr lang="en-US" dirty="0">
                <a:latin typeface="Arial Rounded MT Bold" panose="020F0704030504030204" pitchFamily="34" charset="0"/>
              </a:rPr>
              <a:t>Implementation</a:t>
            </a:r>
          </a:p>
        </p:txBody>
      </p:sp>
      <p:pic>
        <p:nvPicPr>
          <p:cNvPr id="4" name="Picture 3">
            <a:extLst>
              <a:ext uri="{FF2B5EF4-FFF2-40B4-BE49-F238E27FC236}">
                <a16:creationId xmlns:a16="http://schemas.microsoft.com/office/drawing/2014/main" id="{261C0F43-9DED-4ACE-BA30-7537F091E0F1}"/>
              </a:ext>
            </a:extLst>
          </p:cNvPr>
          <p:cNvPicPr>
            <a:picLocks noChangeAspect="1"/>
          </p:cNvPicPr>
          <p:nvPr/>
        </p:nvPicPr>
        <p:blipFill>
          <a:blip r:embed="rId2"/>
          <a:stretch>
            <a:fillRect/>
          </a:stretch>
        </p:blipFill>
        <p:spPr>
          <a:xfrm>
            <a:off x="1417981" y="1191711"/>
            <a:ext cx="9660835" cy="5237115"/>
          </a:xfrm>
          <a:prstGeom prst="rect">
            <a:avLst/>
          </a:prstGeom>
        </p:spPr>
      </p:pic>
    </p:spTree>
    <p:extLst>
      <p:ext uri="{BB962C8B-B14F-4D97-AF65-F5344CB8AC3E}">
        <p14:creationId xmlns:p14="http://schemas.microsoft.com/office/powerpoint/2010/main" val="231336665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67</TotalTime>
  <Words>286</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Rounded MT Bold</vt:lpstr>
      <vt:lpstr>Calibri</vt:lpstr>
      <vt:lpstr>Tw Cen MT</vt:lpstr>
      <vt:lpstr>Wingdings</vt:lpstr>
      <vt:lpstr>Droplet</vt:lpstr>
      <vt:lpstr>Librarian</vt:lpstr>
      <vt:lpstr>Traditional library management</vt:lpstr>
      <vt:lpstr>PowerPoint Presentation</vt:lpstr>
      <vt:lpstr>Librarian</vt:lpstr>
      <vt:lpstr>Features </vt:lpstr>
      <vt:lpstr>How it works?</vt:lpstr>
      <vt:lpstr>How it works?</vt:lpstr>
      <vt:lpstr>How it works?</vt:lpstr>
      <vt:lpstr>Implementation</vt:lpstr>
      <vt:lpstr>Limitation and future plan</vt:lpstr>
      <vt:lpstr>Any 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Librarian</dc:title>
  <dc:creator>Ariful islam</dc:creator>
  <cp:lastModifiedBy>Ariful islam</cp:lastModifiedBy>
  <cp:revision>10</cp:revision>
  <dcterms:created xsi:type="dcterms:W3CDTF">2018-11-27T09:10:42Z</dcterms:created>
  <dcterms:modified xsi:type="dcterms:W3CDTF">2018-11-27T10:17:43Z</dcterms:modified>
</cp:coreProperties>
</file>