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82" r:id="rId2"/>
  </p:sldMasterIdLst>
  <p:notesMasterIdLst>
    <p:notesMasterId r:id="rId62"/>
  </p:notesMasterIdLst>
  <p:sldIdLst>
    <p:sldId id="352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30" r:id="rId16"/>
    <p:sldId id="332" r:id="rId17"/>
    <p:sldId id="277" r:id="rId18"/>
    <p:sldId id="333" r:id="rId19"/>
    <p:sldId id="334" r:id="rId20"/>
    <p:sldId id="278" r:id="rId21"/>
    <p:sldId id="279" r:id="rId22"/>
    <p:sldId id="353" r:id="rId23"/>
    <p:sldId id="280" r:id="rId24"/>
    <p:sldId id="281" r:id="rId25"/>
    <p:sldId id="282" r:id="rId26"/>
    <p:sldId id="260" r:id="rId27"/>
    <p:sldId id="267" r:id="rId28"/>
    <p:sldId id="284" r:id="rId29"/>
    <p:sldId id="285" r:id="rId30"/>
    <p:sldId id="286" r:id="rId31"/>
    <p:sldId id="287" r:id="rId32"/>
    <p:sldId id="355" r:id="rId33"/>
    <p:sldId id="356" r:id="rId34"/>
    <p:sldId id="358" r:id="rId35"/>
    <p:sldId id="387" r:id="rId36"/>
    <p:sldId id="388" r:id="rId37"/>
    <p:sldId id="389" r:id="rId38"/>
    <p:sldId id="369" r:id="rId39"/>
    <p:sldId id="308" r:id="rId40"/>
    <p:sldId id="309" r:id="rId41"/>
    <p:sldId id="310" r:id="rId42"/>
    <p:sldId id="386" r:id="rId43"/>
    <p:sldId id="374" r:id="rId44"/>
    <p:sldId id="376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90" r:id="rId53"/>
    <p:sldId id="391" r:id="rId54"/>
    <p:sldId id="392" r:id="rId55"/>
    <p:sldId id="311" r:id="rId56"/>
    <p:sldId id="312" r:id="rId57"/>
    <p:sldId id="319" r:id="rId58"/>
    <p:sldId id="320" r:id="rId59"/>
    <p:sldId id="321" r:id="rId60"/>
    <p:sldId id="322" r:id="rId61"/>
  </p:sldIdLst>
  <p:sldSz cx="9144000" cy="6858000" type="screen4x3"/>
  <p:notesSz cx="6735763" cy="98663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93" autoAdjust="0"/>
    <p:restoredTop sz="94649"/>
  </p:normalViewPr>
  <p:slideViewPr>
    <p:cSldViewPr>
      <p:cViewPr varScale="1">
        <p:scale>
          <a:sx n="88" d="100"/>
          <a:sy n="88" d="100"/>
        </p:scale>
        <p:origin x="200" y="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932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102" y="4686499"/>
            <a:ext cx="4939560" cy="4439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997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932" y="9372997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AB9E1EA-688B-4DFA-B5F3-AF02C7C8A6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74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AA962EBB-E9E5-874D-8F09-B4C7D88F71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4F18F74B-2DE7-444E-8043-1DF5F431C70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331CA90-CC8C-1444-812D-0A43C5CB9098}" type="datetime5">
              <a:rPr lang="zh-CN" altLang="en-US" smtClean="0">
                <a:latin typeface="Times New Roman" panose="02020603050405020304" pitchFamily="18" charset="0"/>
              </a:rPr>
              <a:pPr/>
              <a:t>2020/11/30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4579" name="Rectangle 6">
            <a:extLst>
              <a:ext uri="{FF2B5EF4-FFF2-40B4-BE49-F238E27FC236}">
                <a16:creationId xmlns:a16="http://schemas.microsoft.com/office/drawing/2014/main" id="{9EF60CA2-9883-A34E-93D8-227CBF32E9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4580" name="Rectangle 7">
            <a:extLst>
              <a:ext uri="{FF2B5EF4-FFF2-40B4-BE49-F238E27FC236}">
                <a16:creationId xmlns:a16="http://schemas.microsoft.com/office/drawing/2014/main" id="{D116ABAF-88C9-8C4C-AF47-AD3FFD091E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9091FF9-859E-1044-885F-964870F1DFD9}" type="slidenum">
              <a:rPr lang="zh-CN" altLang="en-US">
                <a:latin typeface="Times New Roman" panose="02020603050405020304" pitchFamily="18" charset="0"/>
              </a:rPr>
              <a:pPr/>
              <a:t>2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id="{1BBF4244-3211-9F4A-8FB3-947CAAF0891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>
            <a:extLst>
              <a:ext uri="{FF2B5EF4-FFF2-40B4-BE49-F238E27FC236}">
                <a16:creationId xmlns:a16="http://schemas.microsoft.com/office/drawing/2014/main" id="{D4DEFC6E-04B9-AD40-A6ED-7BAE410A4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060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8ED94926-1689-8643-B5CC-1EB17F9FB4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817F41D6-4C39-5949-982D-2767D57F733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7B20371-44DB-034E-B020-0AE8C24326F9}" type="datetime5">
              <a:rPr lang="zh-CN" altLang="en-US" smtClean="0">
                <a:latin typeface="Times New Roman" panose="02020603050405020304" pitchFamily="18" charset="0"/>
              </a:rPr>
              <a:pPr/>
              <a:t>2020/11/30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3011" name="Rectangle 6">
            <a:extLst>
              <a:ext uri="{FF2B5EF4-FFF2-40B4-BE49-F238E27FC236}">
                <a16:creationId xmlns:a16="http://schemas.microsoft.com/office/drawing/2014/main" id="{EBD24B46-1E99-BA4D-BE25-7BB4ED5DB58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3012" name="Rectangle 7">
            <a:extLst>
              <a:ext uri="{FF2B5EF4-FFF2-40B4-BE49-F238E27FC236}">
                <a16:creationId xmlns:a16="http://schemas.microsoft.com/office/drawing/2014/main" id="{C4F8ABB1-081D-F74E-99D1-774B91B0E4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E210A02-D2D4-D847-8786-B7328C26C0D5}" type="slidenum">
              <a:rPr lang="zh-CN" altLang="en-US">
                <a:latin typeface="Times New Roman" panose="02020603050405020304" pitchFamily="18" charset="0"/>
              </a:rPr>
              <a:pPr/>
              <a:t>11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3013" name="Rectangle 2">
            <a:extLst>
              <a:ext uri="{FF2B5EF4-FFF2-40B4-BE49-F238E27FC236}">
                <a16:creationId xmlns:a16="http://schemas.microsoft.com/office/drawing/2014/main" id="{DD841755-93D7-FB45-B419-79243F953D2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>
            <a:extLst>
              <a:ext uri="{FF2B5EF4-FFF2-40B4-BE49-F238E27FC236}">
                <a16:creationId xmlns:a16="http://schemas.microsoft.com/office/drawing/2014/main" id="{894F57BB-D473-334D-8CB6-AFB556DD7F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035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32098F16-FC85-FD49-B599-63D5DABDB5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123F0B32-4263-3F40-BDCE-A7A6CF83AE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D5DEB85-9F2E-0E4B-B344-ACAEB1D68557}" type="datetime5">
              <a:rPr lang="zh-CN" altLang="en-US" smtClean="0">
                <a:latin typeface="Times New Roman" panose="02020603050405020304" pitchFamily="18" charset="0"/>
              </a:rPr>
              <a:pPr/>
              <a:t>2020/11/30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5059" name="Rectangle 6">
            <a:extLst>
              <a:ext uri="{FF2B5EF4-FFF2-40B4-BE49-F238E27FC236}">
                <a16:creationId xmlns:a16="http://schemas.microsoft.com/office/drawing/2014/main" id="{971C47AB-9675-594E-95D6-AA487FB8255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5060" name="Rectangle 7">
            <a:extLst>
              <a:ext uri="{FF2B5EF4-FFF2-40B4-BE49-F238E27FC236}">
                <a16:creationId xmlns:a16="http://schemas.microsoft.com/office/drawing/2014/main" id="{6FF0D4BE-D66D-6B4F-97D5-5292C0B3C2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48CB022-E1C8-C949-B0A5-332091F5C9D3}" type="slidenum">
              <a:rPr lang="zh-CN" altLang="en-US">
                <a:latin typeface="Times New Roman" panose="02020603050405020304" pitchFamily="18" charset="0"/>
              </a:rPr>
              <a:pPr/>
              <a:t>12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5061" name="Rectangle 2">
            <a:extLst>
              <a:ext uri="{FF2B5EF4-FFF2-40B4-BE49-F238E27FC236}">
                <a16:creationId xmlns:a16="http://schemas.microsoft.com/office/drawing/2014/main" id="{488D7960-2870-214F-8B41-E1A4A8FFF12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>
            <a:extLst>
              <a:ext uri="{FF2B5EF4-FFF2-40B4-BE49-F238E27FC236}">
                <a16:creationId xmlns:a16="http://schemas.microsoft.com/office/drawing/2014/main" id="{6AAF442E-04C1-FE48-AF52-459F12F432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372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0EB8E9AE-5774-5743-BCBE-81BA495480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99E9D2E6-474F-B446-8E24-A49488722BF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4375C51-ED7B-9042-89BE-3DB56BC381BC}" type="datetime5">
              <a:rPr lang="zh-CN" altLang="en-US" smtClean="0">
                <a:latin typeface="Times New Roman" panose="02020603050405020304" pitchFamily="18" charset="0"/>
              </a:rPr>
              <a:pPr/>
              <a:t>2020/11/30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7107" name="Rectangle 6">
            <a:extLst>
              <a:ext uri="{FF2B5EF4-FFF2-40B4-BE49-F238E27FC236}">
                <a16:creationId xmlns:a16="http://schemas.microsoft.com/office/drawing/2014/main" id="{662D6C23-3E81-8F42-94E8-51D698A863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7108" name="Rectangle 7">
            <a:extLst>
              <a:ext uri="{FF2B5EF4-FFF2-40B4-BE49-F238E27FC236}">
                <a16:creationId xmlns:a16="http://schemas.microsoft.com/office/drawing/2014/main" id="{AFD74922-9958-1445-8D0E-E0E54EC1A5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BF7C698-41A1-A44A-99C6-B5EFDB092FF4}" type="slidenum">
              <a:rPr lang="zh-CN" altLang="en-US">
                <a:latin typeface="Times New Roman" panose="02020603050405020304" pitchFamily="18" charset="0"/>
              </a:rPr>
              <a:pPr/>
              <a:t>13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7109" name="Rectangle 2">
            <a:extLst>
              <a:ext uri="{FF2B5EF4-FFF2-40B4-BE49-F238E27FC236}">
                <a16:creationId xmlns:a16="http://schemas.microsoft.com/office/drawing/2014/main" id="{43BC9FF5-FA8A-0449-BEB7-6C784110BBA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>
            <a:extLst>
              <a:ext uri="{FF2B5EF4-FFF2-40B4-BE49-F238E27FC236}">
                <a16:creationId xmlns:a16="http://schemas.microsoft.com/office/drawing/2014/main" id="{CAA1D38A-2311-8847-8E53-AABA5DB2EC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085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ABD9007C-C9F5-A043-A96F-69CEFA6E93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C02F44E5-CE6D-B04B-9DAD-DA13473DC1F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DF94FE2-88FB-5C4A-B966-E07719BC2E21}" type="datetime5">
              <a:rPr lang="zh-CN" altLang="en-US" smtClean="0">
                <a:latin typeface="Times New Roman" panose="02020603050405020304" pitchFamily="18" charset="0"/>
              </a:rPr>
              <a:pPr/>
              <a:t>2020/11/30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9155" name="Rectangle 6">
            <a:extLst>
              <a:ext uri="{FF2B5EF4-FFF2-40B4-BE49-F238E27FC236}">
                <a16:creationId xmlns:a16="http://schemas.microsoft.com/office/drawing/2014/main" id="{58AB4B35-A897-C547-BA7B-8734F45546D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9156" name="Rectangle 7">
            <a:extLst>
              <a:ext uri="{FF2B5EF4-FFF2-40B4-BE49-F238E27FC236}">
                <a16:creationId xmlns:a16="http://schemas.microsoft.com/office/drawing/2014/main" id="{4B171E0D-07AB-5A4D-AAB6-0EC9C1B02B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AACEBEF-42FB-F748-8FCD-F736C0E457B1}" type="slidenum">
              <a:rPr lang="zh-CN" altLang="en-US">
                <a:latin typeface="Times New Roman" panose="02020603050405020304" pitchFamily="18" charset="0"/>
              </a:rPr>
              <a:pPr/>
              <a:t>14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9157" name="Rectangle 2">
            <a:extLst>
              <a:ext uri="{FF2B5EF4-FFF2-40B4-BE49-F238E27FC236}">
                <a16:creationId xmlns:a16="http://schemas.microsoft.com/office/drawing/2014/main" id="{C810CCA6-FEB7-3E48-BE1B-026936439C4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>
            <a:extLst>
              <a:ext uri="{FF2B5EF4-FFF2-40B4-BE49-F238E27FC236}">
                <a16:creationId xmlns:a16="http://schemas.microsoft.com/office/drawing/2014/main" id="{3D8D8437-FF0F-E147-8EFF-672FBD25E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456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1B7A7ED1-2151-0B40-9A1C-1906A565CA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F38C8FF0-3732-8A42-A433-D4BA9908E7D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80341D8-F9D6-BB4C-BA76-9EBBB5D9D4FB}" type="datetime5">
              <a:rPr lang="zh-CN" altLang="en-US" smtClean="0">
                <a:latin typeface="Times New Roman" panose="02020603050405020304" pitchFamily="18" charset="0"/>
              </a:rPr>
              <a:pPr/>
              <a:t>2020/11/30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1203" name="Rectangle 6">
            <a:extLst>
              <a:ext uri="{FF2B5EF4-FFF2-40B4-BE49-F238E27FC236}">
                <a16:creationId xmlns:a16="http://schemas.microsoft.com/office/drawing/2014/main" id="{B3DF16D1-0D98-4A4E-B7CD-A6B84456EB1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1204" name="Rectangle 7">
            <a:extLst>
              <a:ext uri="{FF2B5EF4-FFF2-40B4-BE49-F238E27FC236}">
                <a16:creationId xmlns:a16="http://schemas.microsoft.com/office/drawing/2014/main" id="{118A6A76-B335-AC41-B234-47612723EB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50A7CF2-439C-7E4C-8381-8D64B683D7B4}" type="slidenum">
              <a:rPr lang="zh-CN" altLang="en-US">
                <a:latin typeface="Times New Roman" panose="02020603050405020304" pitchFamily="18" charset="0"/>
              </a:rPr>
              <a:pPr/>
              <a:t>15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1205" name="Rectangle 2">
            <a:extLst>
              <a:ext uri="{FF2B5EF4-FFF2-40B4-BE49-F238E27FC236}">
                <a16:creationId xmlns:a16="http://schemas.microsoft.com/office/drawing/2014/main" id="{D1B92A23-630F-084E-B6E7-445776CF965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>
            <a:extLst>
              <a:ext uri="{FF2B5EF4-FFF2-40B4-BE49-F238E27FC236}">
                <a16:creationId xmlns:a16="http://schemas.microsoft.com/office/drawing/2014/main" id="{BE06C3E5-0B78-4045-A251-154B62E0D1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913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54228704-D456-DD48-A905-0A425CA5E1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4B02AB2A-0CDE-E74B-BEE4-15036BC410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52DD5F2-21DF-4442-8534-8336D68D08E2}" type="datetime5">
              <a:rPr lang="zh-CN" altLang="en-US" smtClean="0">
                <a:latin typeface="Times New Roman" panose="02020603050405020304" pitchFamily="18" charset="0"/>
              </a:rPr>
              <a:pPr/>
              <a:t>2020/11/30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3251" name="Rectangle 6">
            <a:extLst>
              <a:ext uri="{FF2B5EF4-FFF2-40B4-BE49-F238E27FC236}">
                <a16:creationId xmlns:a16="http://schemas.microsoft.com/office/drawing/2014/main" id="{18E935D4-52CA-9F4F-9579-1250F5B28F7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3252" name="Rectangle 7">
            <a:extLst>
              <a:ext uri="{FF2B5EF4-FFF2-40B4-BE49-F238E27FC236}">
                <a16:creationId xmlns:a16="http://schemas.microsoft.com/office/drawing/2014/main" id="{F08829E0-5C83-F340-85B3-09DD623C3F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96CC407-9E9E-C843-9BB1-4E43D2C9DE76}" type="slidenum">
              <a:rPr lang="zh-CN" altLang="en-US">
                <a:latin typeface="Times New Roman" panose="02020603050405020304" pitchFamily="18" charset="0"/>
              </a:rPr>
              <a:pPr/>
              <a:t>16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3253" name="Rectangle 2">
            <a:extLst>
              <a:ext uri="{FF2B5EF4-FFF2-40B4-BE49-F238E27FC236}">
                <a16:creationId xmlns:a16="http://schemas.microsoft.com/office/drawing/2014/main" id="{DBD44948-B645-8A43-A36D-7B3CA648194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>
            <a:extLst>
              <a:ext uri="{FF2B5EF4-FFF2-40B4-BE49-F238E27FC236}">
                <a16:creationId xmlns:a16="http://schemas.microsoft.com/office/drawing/2014/main" id="{4ADCD4A6-BBBB-8645-815B-9E7694A64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618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B2F5DD84-EA47-CB43-8EE1-9DBAC2E54E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E279DB72-1A8C-074F-B3DC-CB0EA21EF9B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6F08A12-2992-8B4F-95A3-E3CAB6D7E457}" type="datetime5">
              <a:rPr lang="zh-CN" altLang="en-US" smtClean="0">
                <a:latin typeface="Times New Roman" panose="02020603050405020304" pitchFamily="18" charset="0"/>
              </a:rPr>
              <a:pPr/>
              <a:t>2020/11/30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5299" name="Rectangle 6">
            <a:extLst>
              <a:ext uri="{FF2B5EF4-FFF2-40B4-BE49-F238E27FC236}">
                <a16:creationId xmlns:a16="http://schemas.microsoft.com/office/drawing/2014/main" id="{F5A65B79-D55E-054C-8EFF-211CB016053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5300" name="Rectangle 7">
            <a:extLst>
              <a:ext uri="{FF2B5EF4-FFF2-40B4-BE49-F238E27FC236}">
                <a16:creationId xmlns:a16="http://schemas.microsoft.com/office/drawing/2014/main" id="{2D27488C-0C83-CC48-A835-7490418227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F2CFFDF-A997-3D4C-9E0F-F87BA7889892}" type="slidenum">
              <a:rPr lang="zh-CN" altLang="en-US">
                <a:latin typeface="Times New Roman" panose="02020603050405020304" pitchFamily="18" charset="0"/>
              </a:rPr>
              <a:pPr/>
              <a:t>17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5301" name="Rectangle 2">
            <a:extLst>
              <a:ext uri="{FF2B5EF4-FFF2-40B4-BE49-F238E27FC236}">
                <a16:creationId xmlns:a16="http://schemas.microsoft.com/office/drawing/2014/main" id="{211AF372-3B29-3242-A0F5-035C5605FF4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>
            <a:extLst>
              <a:ext uri="{FF2B5EF4-FFF2-40B4-BE49-F238E27FC236}">
                <a16:creationId xmlns:a16="http://schemas.microsoft.com/office/drawing/2014/main" id="{94E321C4-253F-524E-A09B-FFB869A61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64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B9B3F1BF-3DD7-CE4E-B212-0B0A3D4FFCD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2B8F9C07-FDAD-864F-A85A-69462C54DE6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CCC482A-37EC-F945-A5FB-E14F726F1E37}" type="datetime5">
              <a:rPr lang="zh-CN" altLang="en-US" smtClean="0">
                <a:latin typeface="Times New Roman" panose="02020603050405020304" pitchFamily="18" charset="0"/>
              </a:rPr>
              <a:pPr/>
              <a:t>2020/11/30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7347" name="Rectangle 6">
            <a:extLst>
              <a:ext uri="{FF2B5EF4-FFF2-40B4-BE49-F238E27FC236}">
                <a16:creationId xmlns:a16="http://schemas.microsoft.com/office/drawing/2014/main" id="{7B911510-3A61-5E4B-9F03-6AAA1195391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7348" name="Rectangle 7">
            <a:extLst>
              <a:ext uri="{FF2B5EF4-FFF2-40B4-BE49-F238E27FC236}">
                <a16:creationId xmlns:a16="http://schemas.microsoft.com/office/drawing/2014/main" id="{2C646933-215E-DF44-B368-BB4AB7DBA3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5CCD801-82EB-0349-BFEE-0BA4C2995704}" type="slidenum">
              <a:rPr lang="zh-CN" altLang="en-US">
                <a:latin typeface="Times New Roman" panose="02020603050405020304" pitchFamily="18" charset="0"/>
              </a:rPr>
              <a:pPr/>
              <a:t>18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7349" name="Rectangle 2">
            <a:extLst>
              <a:ext uri="{FF2B5EF4-FFF2-40B4-BE49-F238E27FC236}">
                <a16:creationId xmlns:a16="http://schemas.microsoft.com/office/drawing/2014/main" id="{7E4194EB-F245-E146-B21A-37F4BB1BD6C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>
            <a:extLst>
              <a:ext uri="{FF2B5EF4-FFF2-40B4-BE49-F238E27FC236}">
                <a16:creationId xmlns:a16="http://schemas.microsoft.com/office/drawing/2014/main" id="{D058A64C-9C9B-2642-8E95-362164DDA6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698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38298B78-3859-A848-823C-F27A596E6D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C6A4C7EE-9BD6-FF43-9687-CB3AB27206C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521E6A4-D18A-CA4E-970D-D0B5778E0332}" type="datetime5">
              <a:rPr lang="zh-CN" altLang="en-US" smtClean="0">
                <a:latin typeface="Times New Roman" panose="02020603050405020304" pitchFamily="18" charset="0"/>
              </a:rPr>
              <a:pPr/>
              <a:t>2020/11/30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9395" name="Rectangle 6">
            <a:extLst>
              <a:ext uri="{FF2B5EF4-FFF2-40B4-BE49-F238E27FC236}">
                <a16:creationId xmlns:a16="http://schemas.microsoft.com/office/drawing/2014/main" id="{A7AEE8D7-29C7-964B-B2EC-67B77C52CEE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9396" name="Rectangle 7">
            <a:extLst>
              <a:ext uri="{FF2B5EF4-FFF2-40B4-BE49-F238E27FC236}">
                <a16:creationId xmlns:a16="http://schemas.microsoft.com/office/drawing/2014/main" id="{B60EB846-C4F4-2A4C-9D43-CA6D05DFB4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25D8282-DAD8-DE43-9C1E-7AEF871BDFB0}" type="slidenum">
              <a:rPr lang="zh-CN" altLang="en-US">
                <a:latin typeface="Times New Roman" panose="02020603050405020304" pitchFamily="18" charset="0"/>
              </a:rPr>
              <a:pPr/>
              <a:t>19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9397" name="Rectangle 2">
            <a:extLst>
              <a:ext uri="{FF2B5EF4-FFF2-40B4-BE49-F238E27FC236}">
                <a16:creationId xmlns:a16="http://schemas.microsoft.com/office/drawing/2014/main" id="{0C66D705-37AE-ED47-83A6-A3FB38B33B6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>
            <a:extLst>
              <a:ext uri="{FF2B5EF4-FFF2-40B4-BE49-F238E27FC236}">
                <a16:creationId xmlns:a16="http://schemas.microsoft.com/office/drawing/2014/main" id="{417F770B-22F3-2442-BF4F-5DA78BDC34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331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65ECA85D-C573-E04B-AD46-7B0983316F4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4C745D4C-B930-994F-ABF8-93FC3FE047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8F91D98-33C8-514C-87E5-F119603EA796}" type="datetime5">
              <a:rPr lang="zh-CN" altLang="en-US" smtClean="0">
                <a:latin typeface="Times New Roman" panose="02020603050405020304" pitchFamily="18" charset="0"/>
              </a:rPr>
              <a:pPr/>
              <a:t>2020/11/30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1443" name="Rectangle 6">
            <a:extLst>
              <a:ext uri="{FF2B5EF4-FFF2-40B4-BE49-F238E27FC236}">
                <a16:creationId xmlns:a16="http://schemas.microsoft.com/office/drawing/2014/main" id="{F27F0EE9-B56D-B443-A625-43909E4468F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1444" name="Rectangle 7">
            <a:extLst>
              <a:ext uri="{FF2B5EF4-FFF2-40B4-BE49-F238E27FC236}">
                <a16:creationId xmlns:a16="http://schemas.microsoft.com/office/drawing/2014/main" id="{E3904313-D149-2344-8872-4C4050D146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9E5EEE0-A356-9847-AA78-D9FD171A76A2}" type="slidenum">
              <a:rPr lang="zh-CN" altLang="en-US">
                <a:latin typeface="Times New Roman" panose="02020603050405020304" pitchFamily="18" charset="0"/>
              </a:rPr>
              <a:pPr/>
              <a:t>20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1445" name="Rectangle 2">
            <a:extLst>
              <a:ext uri="{FF2B5EF4-FFF2-40B4-BE49-F238E27FC236}">
                <a16:creationId xmlns:a16="http://schemas.microsoft.com/office/drawing/2014/main" id="{4BD7FBE8-1511-BD45-8D51-CA412067850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>
            <a:extLst>
              <a:ext uri="{FF2B5EF4-FFF2-40B4-BE49-F238E27FC236}">
                <a16:creationId xmlns:a16="http://schemas.microsoft.com/office/drawing/2014/main" id="{C7034076-34C2-FA4A-BC45-CE37F84A9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532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002505C4-90A2-CE4C-88BB-F7F08EDAEF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C814E278-947D-5744-8B53-8712F6D16F6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0597BD4-B17F-3348-A9CC-53C285EC57B2}" type="datetime5">
              <a:rPr lang="zh-CN" altLang="en-US" smtClean="0">
                <a:latin typeface="Times New Roman" panose="02020603050405020304" pitchFamily="18" charset="0"/>
              </a:rPr>
              <a:pPr/>
              <a:t>2020/11/30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6627" name="Rectangle 6">
            <a:extLst>
              <a:ext uri="{FF2B5EF4-FFF2-40B4-BE49-F238E27FC236}">
                <a16:creationId xmlns:a16="http://schemas.microsoft.com/office/drawing/2014/main" id="{C7E44781-BDF2-2D49-B02D-8CCE19D18F2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6628" name="Rectangle 7">
            <a:extLst>
              <a:ext uri="{FF2B5EF4-FFF2-40B4-BE49-F238E27FC236}">
                <a16:creationId xmlns:a16="http://schemas.microsoft.com/office/drawing/2014/main" id="{96012E86-71E7-A045-8C10-E8B6FC7DF8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A42FE00-C676-B14D-B31C-AFE520DD1984}" type="slidenum">
              <a:rPr lang="zh-CN" altLang="en-US">
                <a:latin typeface="Times New Roman" panose="02020603050405020304" pitchFamily="18" charset="0"/>
              </a:rPr>
              <a:pPr/>
              <a:t>3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6629" name="Rectangle 2">
            <a:extLst>
              <a:ext uri="{FF2B5EF4-FFF2-40B4-BE49-F238E27FC236}">
                <a16:creationId xmlns:a16="http://schemas.microsoft.com/office/drawing/2014/main" id="{FB1DE4D6-6B37-5444-81DE-C11EAB81E3C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>
            <a:extLst>
              <a:ext uri="{FF2B5EF4-FFF2-40B4-BE49-F238E27FC236}">
                <a16:creationId xmlns:a16="http://schemas.microsoft.com/office/drawing/2014/main" id="{01664B27-F628-1F41-B6E1-BE9952E082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843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93E6B7EC-D6C5-CF48-872C-474B038E73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3B2085B5-76EB-FA45-B858-C76CF44BC7D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7431421-B4B9-D349-AA58-2CBCF4A3F63C}" type="datetime5">
              <a:rPr lang="zh-CN" altLang="en-US" smtClean="0">
                <a:latin typeface="Times New Roman" panose="02020603050405020304" pitchFamily="18" charset="0"/>
              </a:rPr>
              <a:pPr/>
              <a:t>2020/11/30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3491" name="Rectangle 6">
            <a:extLst>
              <a:ext uri="{FF2B5EF4-FFF2-40B4-BE49-F238E27FC236}">
                <a16:creationId xmlns:a16="http://schemas.microsoft.com/office/drawing/2014/main" id="{6FA647F5-A881-3A45-BC4D-D8DA78DFDE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3492" name="Rectangle 7">
            <a:extLst>
              <a:ext uri="{FF2B5EF4-FFF2-40B4-BE49-F238E27FC236}">
                <a16:creationId xmlns:a16="http://schemas.microsoft.com/office/drawing/2014/main" id="{4A7C234A-5380-B64A-8BEE-ED41589122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F81B2D5-723F-1244-89F7-F6050931F948}" type="slidenum">
              <a:rPr lang="zh-CN" altLang="en-US">
                <a:latin typeface="Times New Roman" panose="02020603050405020304" pitchFamily="18" charset="0"/>
              </a:rPr>
              <a:pPr/>
              <a:t>21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3493" name="Rectangle 2">
            <a:extLst>
              <a:ext uri="{FF2B5EF4-FFF2-40B4-BE49-F238E27FC236}">
                <a16:creationId xmlns:a16="http://schemas.microsoft.com/office/drawing/2014/main" id="{26FA5F05-8DD4-0845-8A57-1A93CE61B46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>
            <a:extLst>
              <a:ext uri="{FF2B5EF4-FFF2-40B4-BE49-F238E27FC236}">
                <a16:creationId xmlns:a16="http://schemas.microsoft.com/office/drawing/2014/main" id="{AC8DA37A-9E24-034E-8A40-2D74CD3E6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894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EAD2AD82-14A9-0540-B047-2537F385B8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1075D001-97BB-A042-81E7-D15D1212F97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FD65B62-FF28-6D4E-B4FC-51EB5604CD07}" type="datetime5">
              <a:rPr lang="zh-CN" altLang="en-US" smtClean="0">
                <a:latin typeface="Times New Roman" panose="02020603050405020304" pitchFamily="18" charset="0"/>
              </a:rPr>
              <a:pPr/>
              <a:t>2020/11/30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5539" name="Rectangle 6">
            <a:extLst>
              <a:ext uri="{FF2B5EF4-FFF2-40B4-BE49-F238E27FC236}">
                <a16:creationId xmlns:a16="http://schemas.microsoft.com/office/drawing/2014/main" id="{DAC8AA32-ABFE-9644-B566-14E442250D4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5540" name="Rectangle 7">
            <a:extLst>
              <a:ext uri="{FF2B5EF4-FFF2-40B4-BE49-F238E27FC236}">
                <a16:creationId xmlns:a16="http://schemas.microsoft.com/office/drawing/2014/main" id="{B1A5EACD-3021-3D47-8869-752FFBE117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C7AAAFC-0C0A-7B4A-88E1-076FB291E162}" type="slidenum">
              <a:rPr lang="zh-CN" altLang="en-US">
                <a:latin typeface="Times New Roman" panose="02020603050405020304" pitchFamily="18" charset="0"/>
              </a:rPr>
              <a:pPr/>
              <a:t>22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5541" name="Rectangle 2">
            <a:extLst>
              <a:ext uri="{FF2B5EF4-FFF2-40B4-BE49-F238E27FC236}">
                <a16:creationId xmlns:a16="http://schemas.microsoft.com/office/drawing/2014/main" id="{FBE3D4E2-FC85-CA46-A3C1-194D3131200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>
            <a:extLst>
              <a:ext uri="{FF2B5EF4-FFF2-40B4-BE49-F238E27FC236}">
                <a16:creationId xmlns:a16="http://schemas.microsoft.com/office/drawing/2014/main" id="{3DF322EB-F265-7B4E-8BCD-91988EE392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7867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AD477C00-8CD9-514A-A0EB-86883DB3E7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7586" name="Rectangle 3">
            <a:extLst>
              <a:ext uri="{FF2B5EF4-FFF2-40B4-BE49-F238E27FC236}">
                <a16:creationId xmlns:a16="http://schemas.microsoft.com/office/drawing/2014/main" id="{59CD333B-1E27-8A41-8932-9B04FAD5520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F1F1D89-3158-DA4F-A915-938B51B1047C}" type="datetime5">
              <a:rPr lang="zh-CN" altLang="en-US" smtClean="0">
                <a:latin typeface="Times New Roman" panose="02020603050405020304" pitchFamily="18" charset="0"/>
              </a:rPr>
              <a:pPr/>
              <a:t>2020/11/30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7587" name="Rectangle 6">
            <a:extLst>
              <a:ext uri="{FF2B5EF4-FFF2-40B4-BE49-F238E27FC236}">
                <a16:creationId xmlns:a16="http://schemas.microsoft.com/office/drawing/2014/main" id="{CD24F2B1-7F1F-4842-801A-184F9A4D74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7588" name="Rectangle 7">
            <a:extLst>
              <a:ext uri="{FF2B5EF4-FFF2-40B4-BE49-F238E27FC236}">
                <a16:creationId xmlns:a16="http://schemas.microsoft.com/office/drawing/2014/main" id="{1887713E-E387-D943-8CBA-5C4E652335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E84C233-993A-B44B-A96C-5578A74B1E3B}" type="slidenum">
              <a:rPr lang="zh-CN" altLang="en-US">
                <a:latin typeface="Times New Roman" panose="02020603050405020304" pitchFamily="18" charset="0"/>
              </a:rPr>
              <a:pPr/>
              <a:t>23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7589" name="Rectangle 2">
            <a:extLst>
              <a:ext uri="{FF2B5EF4-FFF2-40B4-BE49-F238E27FC236}">
                <a16:creationId xmlns:a16="http://schemas.microsoft.com/office/drawing/2014/main" id="{F54DE896-0390-7549-9277-C3891F28B50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>
            <a:extLst>
              <a:ext uri="{FF2B5EF4-FFF2-40B4-BE49-F238E27FC236}">
                <a16:creationId xmlns:a16="http://schemas.microsoft.com/office/drawing/2014/main" id="{75475566-3FA0-6740-A137-2ABDCE5A4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83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8973374E-30E0-2F47-AB8E-5E09EC6188E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9634" name="Rectangle 3">
            <a:extLst>
              <a:ext uri="{FF2B5EF4-FFF2-40B4-BE49-F238E27FC236}">
                <a16:creationId xmlns:a16="http://schemas.microsoft.com/office/drawing/2014/main" id="{1731606F-FC55-1548-B7A8-81C9C984FB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1FB8E1B-FB9E-0847-88F3-7042C38DA2F7}" type="datetime5">
              <a:rPr lang="zh-CN" altLang="en-US" smtClean="0">
                <a:latin typeface="Times New Roman" panose="02020603050405020304" pitchFamily="18" charset="0"/>
              </a:rPr>
              <a:pPr/>
              <a:t>2020/11/30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9635" name="Rectangle 6">
            <a:extLst>
              <a:ext uri="{FF2B5EF4-FFF2-40B4-BE49-F238E27FC236}">
                <a16:creationId xmlns:a16="http://schemas.microsoft.com/office/drawing/2014/main" id="{C1FECACA-9F94-4B40-873F-946DA2967FA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9636" name="Rectangle 7">
            <a:extLst>
              <a:ext uri="{FF2B5EF4-FFF2-40B4-BE49-F238E27FC236}">
                <a16:creationId xmlns:a16="http://schemas.microsoft.com/office/drawing/2014/main" id="{367AB522-D1C9-9C44-8D97-A73A955320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06854DE-B9B7-4545-ACB3-93E1D6CE54C6}" type="slidenum">
              <a:rPr lang="zh-CN" altLang="en-US">
                <a:latin typeface="Times New Roman" panose="02020603050405020304" pitchFamily="18" charset="0"/>
              </a:rPr>
              <a:pPr/>
              <a:t>24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9637" name="Rectangle 2">
            <a:extLst>
              <a:ext uri="{FF2B5EF4-FFF2-40B4-BE49-F238E27FC236}">
                <a16:creationId xmlns:a16="http://schemas.microsoft.com/office/drawing/2014/main" id="{721E1B70-56DD-CB4A-A159-8682AF6158A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>
            <a:extLst>
              <a:ext uri="{FF2B5EF4-FFF2-40B4-BE49-F238E27FC236}">
                <a16:creationId xmlns:a16="http://schemas.microsoft.com/office/drawing/2014/main" id="{D0C503F9-DDC1-4F42-9E60-C8994C82AA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287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A6823472-AF5B-EF40-8190-45E7B4661B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1682" name="Rectangle 3">
            <a:extLst>
              <a:ext uri="{FF2B5EF4-FFF2-40B4-BE49-F238E27FC236}">
                <a16:creationId xmlns:a16="http://schemas.microsoft.com/office/drawing/2014/main" id="{AA5C66F3-B6C3-1C4A-9245-046D08363A1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82A5EAF-66D8-4B4C-A698-250E5AD22178}" type="datetime5">
              <a:rPr lang="zh-CN" altLang="en-US" smtClean="0">
                <a:latin typeface="Times New Roman" panose="02020603050405020304" pitchFamily="18" charset="0"/>
              </a:rPr>
              <a:pPr/>
              <a:t>2020/11/30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1683" name="Rectangle 6">
            <a:extLst>
              <a:ext uri="{FF2B5EF4-FFF2-40B4-BE49-F238E27FC236}">
                <a16:creationId xmlns:a16="http://schemas.microsoft.com/office/drawing/2014/main" id="{A527C27F-8ED4-1E4C-A7B8-320BDBBA84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1684" name="Rectangle 7">
            <a:extLst>
              <a:ext uri="{FF2B5EF4-FFF2-40B4-BE49-F238E27FC236}">
                <a16:creationId xmlns:a16="http://schemas.microsoft.com/office/drawing/2014/main" id="{8B0E0160-C0C8-4347-B859-2A39B3BC11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6CBC78C-52FC-224D-875E-FB0548231056}" type="slidenum">
              <a:rPr lang="zh-CN" altLang="en-US">
                <a:latin typeface="Times New Roman" panose="02020603050405020304" pitchFamily="18" charset="0"/>
              </a:rPr>
              <a:pPr/>
              <a:t>27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71685" name="Rectangle 2">
            <a:extLst>
              <a:ext uri="{FF2B5EF4-FFF2-40B4-BE49-F238E27FC236}">
                <a16:creationId xmlns:a16="http://schemas.microsoft.com/office/drawing/2014/main" id="{C19FC70E-930B-DE49-BE35-A5AE46C4F0F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>
            <a:extLst>
              <a:ext uri="{FF2B5EF4-FFF2-40B4-BE49-F238E27FC236}">
                <a16:creationId xmlns:a16="http://schemas.microsoft.com/office/drawing/2014/main" id="{D59306DB-54A8-5049-9305-257D530A5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2110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7D8C4FA8-047B-A241-A1E8-C78C14AB68D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3730" name="Rectangle 3">
            <a:extLst>
              <a:ext uri="{FF2B5EF4-FFF2-40B4-BE49-F238E27FC236}">
                <a16:creationId xmlns:a16="http://schemas.microsoft.com/office/drawing/2014/main" id="{063C1CED-37EE-3241-A599-D36E2681931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75BEADC-8609-AD45-92E6-9B7C1D8D3A41}" type="datetime5">
              <a:rPr lang="zh-CN" altLang="en-US" smtClean="0">
                <a:latin typeface="Times New Roman" panose="02020603050405020304" pitchFamily="18" charset="0"/>
              </a:rPr>
              <a:pPr/>
              <a:t>2020/11/30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3731" name="Rectangle 6">
            <a:extLst>
              <a:ext uri="{FF2B5EF4-FFF2-40B4-BE49-F238E27FC236}">
                <a16:creationId xmlns:a16="http://schemas.microsoft.com/office/drawing/2014/main" id="{B1DCA3C2-240E-AF48-A1B9-C3C6FEF24F5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3732" name="Rectangle 7">
            <a:extLst>
              <a:ext uri="{FF2B5EF4-FFF2-40B4-BE49-F238E27FC236}">
                <a16:creationId xmlns:a16="http://schemas.microsoft.com/office/drawing/2014/main" id="{52D50A27-7F94-E84C-8821-EF7E0D1D3F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BCA88A7-87DC-524B-970A-3476216CEF69}" type="slidenum">
              <a:rPr lang="zh-CN" altLang="en-US">
                <a:latin typeface="Times New Roman" panose="02020603050405020304" pitchFamily="18" charset="0"/>
              </a:rPr>
              <a:pPr/>
              <a:t>28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73733" name="Rectangle 2">
            <a:extLst>
              <a:ext uri="{FF2B5EF4-FFF2-40B4-BE49-F238E27FC236}">
                <a16:creationId xmlns:a16="http://schemas.microsoft.com/office/drawing/2014/main" id="{A039A7BB-192A-2B4B-B23B-6C7BEB0B938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4" name="Rectangle 3">
            <a:extLst>
              <a:ext uri="{FF2B5EF4-FFF2-40B4-BE49-F238E27FC236}">
                <a16:creationId xmlns:a16="http://schemas.microsoft.com/office/drawing/2014/main" id="{9B9F8FEB-99BE-E243-A7EA-271460E17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4743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2620936A-6707-BB43-8382-DD1797AF6C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5778" name="Rectangle 3">
            <a:extLst>
              <a:ext uri="{FF2B5EF4-FFF2-40B4-BE49-F238E27FC236}">
                <a16:creationId xmlns:a16="http://schemas.microsoft.com/office/drawing/2014/main" id="{E28CBA0C-6216-2647-93B4-4CF50CA956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C26BA90-8776-0A43-929C-64681CB11DF7}" type="datetime5">
              <a:rPr lang="zh-CN" altLang="en-US" smtClean="0">
                <a:latin typeface="Times New Roman" panose="02020603050405020304" pitchFamily="18" charset="0"/>
              </a:rPr>
              <a:pPr/>
              <a:t>2020/11/30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5779" name="Rectangle 6">
            <a:extLst>
              <a:ext uri="{FF2B5EF4-FFF2-40B4-BE49-F238E27FC236}">
                <a16:creationId xmlns:a16="http://schemas.microsoft.com/office/drawing/2014/main" id="{078A70D9-72DE-EC4A-8ED0-260B12A675E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5780" name="Rectangle 7">
            <a:extLst>
              <a:ext uri="{FF2B5EF4-FFF2-40B4-BE49-F238E27FC236}">
                <a16:creationId xmlns:a16="http://schemas.microsoft.com/office/drawing/2014/main" id="{D50755B2-D9B8-D744-84A1-F079A83D06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6DECBA6-D56E-1C4B-A616-29AD5041A3C6}" type="slidenum">
              <a:rPr lang="zh-CN" altLang="en-US">
                <a:latin typeface="Times New Roman" panose="02020603050405020304" pitchFamily="18" charset="0"/>
              </a:rPr>
              <a:pPr/>
              <a:t>29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75781" name="Rectangle 2">
            <a:extLst>
              <a:ext uri="{FF2B5EF4-FFF2-40B4-BE49-F238E27FC236}">
                <a16:creationId xmlns:a16="http://schemas.microsoft.com/office/drawing/2014/main" id="{3052EBAC-8587-674D-83F4-33CE4F4F59F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>
            <a:extLst>
              <a:ext uri="{FF2B5EF4-FFF2-40B4-BE49-F238E27FC236}">
                <a16:creationId xmlns:a16="http://schemas.microsoft.com/office/drawing/2014/main" id="{9AEE6CB8-2100-AE4E-B7A6-7EC39A52DC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0600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61B9EAC3-4705-3945-B755-83FEE89117D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7826" name="Rectangle 3">
            <a:extLst>
              <a:ext uri="{FF2B5EF4-FFF2-40B4-BE49-F238E27FC236}">
                <a16:creationId xmlns:a16="http://schemas.microsoft.com/office/drawing/2014/main" id="{35A11E3D-9356-B24E-9D93-DF9E76F52DF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B3A8CEF-F99F-8545-9458-BBA87F3970E4}" type="datetime5">
              <a:rPr lang="zh-CN" altLang="en-US" smtClean="0">
                <a:latin typeface="Times New Roman" panose="02020603050405020304" pitchFamily="18" charset="0"/>
              </a:rPr>
              <a:pPr/>
              <a:t>2020/11/30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7827" name="Rectangle 6">
            <a:extLst>
              <a:ext uri="{FF2B5EF4-FFF2-40B4-BE49-F238E27FC236}">
                <a16:creationId xmlns:a16="http://schemas.microsoft.com/office/drawing/2014/main" id="{1C756824-DF8B-A845-B218-915F902E8F5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7828" name="Rectangle 7">
            <a:extLst>
              <a:ext uri="{FF2B5EF4-FFF2-40B4-BE49-F238E27FC236}">
                <a16:creationId xmlns:a16="http://schemas.microsoft.com/office/drawing/2014/main" id="{7553832F-F6AC-8442-B42E-E8B7698B7C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9AC79A4-C028-6440-B3D4-D27F968B5199}" type="slidenum">
              <a:rPr lang="zh-CN" altLang="en-US">
                <a:latin typeface="Times New Roman" panose="02020603050405020304" pitchFamily="18" charset="0"/>
              </a:rPr>
              <a:pPr/>
              <a:t>30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77829" name="Rectangle 2">
            <a:extLst>
              <a:ext uri="{FF2B5EF4-FFF2-40B4-BE49-F238E27FC236}">
                <a16:creationId xmlns:a16="http://schemas.microsoft.com/office/drawing/2014/main" id="{15F06CCF-DF7A-0C43-B972-A167C03ED67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0" name="Rectangle 3">
            <a:extLst>
              <a:ext uri="{FF2B5EF4-FFF2-40B4-BE49-F238E27FC236}">
                <a16:creationId xmlns:a16="http://schemas.microsoft.com/office/drawing/2014/main" id="{521D0D59-B2DF-624B-AA36-5C8AB8CE2F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1511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2">
            <a:extLst>
              <a:ext uri="{FF2B5EF4-FFF2-40B4-BE49-F238E27FC236}">
                <a16:creationId xmlns:a16="http://schemas.microsoft.com/office/drawing/2014/main" id="{16145E6D-1721-9D44-A1D1-25CD650A159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3362" name="Rectangle 3">
            <a:extLst>
              <a:ext uri="{FF2B5EF4-FFF2-40B4-BE49-F238E27FC236}">
                <a16:creationId xmlns:a16="http://schemas.microsoft.com/office/drawing/2014/main" id="{DCCB90BE-3EB7-924D-BF5F-20B47EE9DC2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0AE52D3-12A4-474C-BC4D-4E1AF2157D07}" type="datetime5">
              <a:rPr lang="zh-CN" altLang="en-US" smtClean="0">
                <a:latin typeface="Times New Roman" panose="02020603050405020304" pitchFamily="18" charset="0"/>
              </a:rPr>
              <a:pPr/>
              <a:t>2020/12/1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3363" name="Rectangle 6">
            <a:extLst>
              <a:ext uri="{FF2B5EF4-FFF2-40B4-BE49-F238E27FC236}">
                <a16:creationId xmlns:a16="http://schemas.microsoft.com/office/drawing/2014/main" id="{DE7D98B5-6EC9-D34E-9165-49D282FFCA6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3364" name="Rectangle 7">
            <a:extLst>
              <a:ext uri="{FF2B5EF4-FFF2-40B4-BE49-F238E27FC236}">
                <a16:creationId xmlns:a16="http://schemas.microsoft.com/office/drawing/2014/main" id="{E1E8B653-0AAE-F744-9F96-83ABBEC44A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AB901F6-C031-DA49-825E-43EF48AC8931}" type="slidenum">
              <a:rPr lang="zh-CN" altLang="en-US">
                <a:latin typeface="Times New Roman" panose="02020603050405020304" pitchFamily="18" charset="0"/>
              </a:rPr>
              <a:pPr/>
              <a:t>31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43365" name="Rectangle 2">
            <a:extLst>
              <a:ext uri="{FF2B5EF4-FFF2-40B4-BE49-F238E27FC236}">
                <a16:creationId xmlns:a16="http://schemas.microsoft.com/office/drawing/2014/main" id="{D65696DE-6314-9C41-A966-FE0DE921354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366" name="Rectangle 3">
            <a:extLst>
              <a:ext uri="{FF2B5EF4-FFF2-40B4-BE49-F238E27FC236}">
                <a16:creationId xmlns:a16="http://schemas.microsoft.com/office/drawing/2014/main" id="{BF108463-F21D-504C-870B-1E26238FC23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0384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>
            <a:extLst>
              <a:ext uri="{FF2B5EF4-FFF2-40B4-BE49-F238E27FC236}">
                <a16:creationId xmlns:a16="http://schemas.microsoft.com/office/drawing/2014/main" id="{AEA61FED-3C73-534D-A978-1928E2B580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5410" name="Rectangle 3">
            <a:extLst>
              <a:ext uri="{FF2B5EF4-FFF2-40B4-BE49-F238E27FC236}">
                <a16:creationId xmlns:a16="http://schemas.microsoft.com/office/drawing/2014/main" id="{4EC8EC0E-0B81-A143-AFA9-FC17D56CB4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93D2EC0-7D5D-4D4D-AB4D-2FE0599E7E5C}" type="datetime5">
              <a:rPr lang="zh-CN" altLang="en-US" smtClean="0">
                <a:latin typeface="Times New Roman" panose="02020603050405020304" pitchFamily="18" charset="0"/>
              </a:rPr>
              <a:pPr/>
              <a:t>2020/12/1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5411" name="Rectangle 6">
            <a:extLst>
              <a:ext uri="{FF2B5EF4-FFF2-40B4-BE49-F238E27FC236}">
                <a16:creationId xmlns:a16="http://schemas.microsoft.com/office/drawing/2014/main" id="{3CCAAA87-04C9-104A-9888-6F286BEECE2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5412" name="Rectangle 7">
            <a:extLst>
              <a:ext uri="{FF2B5EF4-FFF2-40B4-BE49-F238E27FC236}">
                <a16:creationId xmlns:a16="http://schemas.microsoft.com/office/drawing/2014/main" id="{3D13F97D-F7C6-AB4E-AAEA-180C84C25A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3EAD9DC8-E000-AB45-BAB4-7732E7FC0905}" type="slidenum">
              <a:rPr lang="zh-CN" altLang="en-US">
                <a:latin typeface="Times New Roman" panose="02020603050405020304" pitchFamily="18" charset="0"/>
              </a:rPr>
              <a:pPr/>
              <a:t>32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45413" name="Rectangle 2">
            <a:extLst>
              <a:ext uri="{FF2B5EF4-FFF2-40B4-BE49-F238E27FC236}">
                <a16:creationId xmlns:a16="http://schemas.microsoft.com/office/drawing/2014/main" id="{C9F41897-E0B3-024A-B89D-17094F9C199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4" name="Rectangle 3">
            <a:extLst>
              <a:ext uri="{FF2B5EF4-FFF2-40B4-BE49-F238E27FC236}">
                <a16:creationId xmlns:a16="http://schemas.microsoft.com/office/drawing/2014/main" id="{5FA98E10-410E-BB4B-9E27-885659872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266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535A318F-BF58-CA4F-9D3F-B344000DC0D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F3F56F04-313D-6F44-890A-8FA52BA6F0A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1378AC2-61AE-504A-95B5-528465841C2B}" type="datetime5">
              <a:rPr lang="zh-CN" altLang="en-US" smtClean="0">
                <a:latin typeface="Times New Roman" panose="02020603050405020304" pitchFamily="18" charset="0"/>
              </a:rPr>
              <a:pPr/>
              <a:t>2020/11/30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8675" name="Rectangle 6">
            <a:extLst>
              <a:ext uri="{FF2B5EF4-FFF2-40B4-BE49-F238E27FC236}">
                <a16:creationId xmlns:a16="http://schemas.microsoft.com/office/drawing/2014/main" id="{B71B88B6-DC80-9E48-B7FB-E03174E5F27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8676" name="Rectangle 7">
            <a:extLst>
              <a:ext uri="{FF2B5EF4-FFF2-40B4-BE49-F238E27FC236}">
                <a16:creationId xmlns:a16="http://schemas.microsoft.com/office/drawing/2014/main" id="{10DCE05B-88F0-2D44-A014-7C50AB2FAB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89B2ABF-4C02-D94A-B386-1278D874927D}" type="slidenum">
              <a:rPr lang="zh-CN" altLang="en-US">
                <a:latin typeface="Times New Roman" panose="02020603050405020304" pitchFamily="18" charset="0"/>
              </a:rPr>
              <a:pPr/>
              <a:t>4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8A2BA04A-0ACF-8E45-8BA3-99996AD18F1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>
            <a:extLst>
              <a:ext uri="{FF2B5EF4-FFF2-40B4-BE49-F238E27FC236}">
                <a16:creationId xmlns:a16="http://schemas.microsoft.com/office/drawing/2014/main" id="{0BE5CAC5-27BD-5E49-9F97-13B5B819E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7642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2">
            <a:extLst>
              <a:ext uri="{FF2B5EF4-FFF2-40B4-BE49-F238E27FC236}">
                <a16:creationId xmlns:a16="http://schemas.microsoft.com/office/drawing/2014/main" id="{10EEA081-C228-EC49-B139-2E6D3C105C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7458" name="Rectangle 3">
            <a:extLst>
              <a:ext uri="{FF2B5EF4-FFF2-40B4-BE49-F238E27FC236}">
                <a16:creationId xmlns:a16="http://schemas.microsoft.com/office/drawing/2014/main" id="{5EE789FF-E060-7947-BA6B-D42B5F1A82D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F173837-7D0C-2142-A37E-688ED4197A98}" type="datetime5">
              <a:rPr lang="zh-CN" altLang="en-US" smtClean="0">
                <a:latin typeface="Times New Roman" panose="02020603050405020304" pitchFamily="18" charset="0"/>
              </a:rPr>
              <a:pPr/>
              <a:t>2020/12/1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7459" name="Rectangle 6">
            <a:extLst>
              <a:ext uri="{FF2B5EF4-FFF2-40B4-BE49-F238E27FC236}">
                <a16:creationId xmlns:a16="http://schemas.microsoft.com/office/drawing/2014/main" id="{7A0737B8-E310-3945-99E7-CC24DD877AB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7460" name="Rectangle 7">
            <a:extLst>
              <a:ext uri="{FF2B5EF4-FFF2-40B4-BE49-F238E27FC236}">
                <a16:creationId xmlns:a16="http://schemas.microsoft.com/office/drawing/2014/main" id="{E23FA1B2-492C-6D42-A2BC-7351D5BD8D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71E1943-51B6-274D-85D3-38AF198B01C8}" type="slidenum">
              <a:rPr lang="zh-CN" altLang="en-US">
                <a:latin typeface="Times New Roman" panose="02020603050405020304" pitchFamily="18" charset="0"/>
              </a:rPr>
              <a:pPr/>
              <a:t>33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47461" name="Rectangle 2">
            <a:extLst>
              <a:ext uri="{FF2B5EF4-FFF2-40B4-BE49-F238E27FC236}">
                <a16:creationId xmlns:a16="http://schemas.microsoft.com/office/drawing/2014/main" id="{86643E26-EE2E-184A-A869-DECBBBAB5D6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2" name="Rectangle 3">
            <a:extLst>
              <a:ext uri="{FF2B5EF4-FFF2-40B4-BE49-F238E27FC236}">
                <a16:creationId xmlns:a16="http://schemas.microsoft.com/office/drawing/2014/main" id="{8ED38A29-5038-A242-897C-2A7346BBB0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9017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9DAD7086-BECE-B24F-833C-00E41EC3149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BBD64642-3EE2-F343-8605-F34378EE54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atin typeface="Arial" panose="020B0604020202020204" pitchFamily="34" charset="0"/>
              </a:rPr>
              <a:t>When you tie the inputs on a NAND gate together, the output will be the complement of the input.  </a:t>
            </a:r>
          </a:p>
        </p:txBody>
      </p:sp>
      <p:sp>
        <p:nvSpPr>
          <p:cNvPr id="26628" name="Header Placeholder 3">
            <a:extLst>
              <a:ext uri="{FF2B5EF4-FFF2-40B4-BE49-F238E27FC236}">
                <a16:creationId xmlns:a16="http://schemas.microsoft.com/office/drawing/2014/main" id="{64FB08BB-23E0-5F4C-84DE-D7CAEE75393F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Universal Gate - NAND</a:t>
            </a:r>
          </a:p>
        </p:txBody>
      </p:sp>
      <p:sp>
        <p:nvSpPr>
          <p:cNvPr id="26629" name="Date Placeholder 4">
            <a:extLst>
              <a:ext uri="{FF2B5EF4-FFF2-40B4-BE49-F238E27FC236}">
                <a16:creationId xmlns:a16="http://schemas.microsoft.com/office/drawing/2014/main" id="{E0F6998B-995D-9344-8A52-C06178DC1E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Digital Electronics</a:t>
            </a:r>
            <a:r>
              <a:rPr lang="en-US" altLang="en-US">
                <a:sym typeface="Symbol" pitchFamily="2" charset="2"/>
              </a:rPr>
              <a:t></a:t>
            </a:r>
            <a:r>
              <a:rPr lang="en-US" altLang="en-US"/>
              <a:t>  </a:t>
            </a:r>
          </a:p>
          <a:p>
            <a:pPr eaLnBrk="1" hangingPunct="1"/>
            <a:r>
              <a:rPr lang="en-US" altLang="en-US"/>
              <a:t>2.2 Intro to NAND &amp; NOR Logic</a:t>
            </a:r>
          </a:p>
        </p:txBody>
      </p:sp>
      <p:sp>
        <p:nvSpPr>
          <p:cNvPr id="26630" name="Footer Placeholder 5">
            <a:extLst>
              <a:ext uri="{FF2B5EF4-FFF2-40B4-BE49-F238E27FC236}">
                <a16:creationId xmlns:a16="http://schemas.microsoft.com/office/drawing/2014/main" id="{EF44F76B-67E2-CA45-97D0-8891C56AE2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Project Lead The Way, Inc  </a:t>
            </a:r>
          </a:p>
          <a:p>
            <a:pPr eaLnBrk="1" hangingPunct="1"/>
            <a:r>
              <a:rPr lang="en-US" altLang="en-US"/>
              <a:t>Copyright 2009</a:t>
            </a:r>
          </a:p>
        </p:txBody>
      </p:sp>
      <p:sp>
        <p:nvSpPr>
          <p:cNvPr id="26631" name="Slide Number Placeholder 6">
            <a:extLst>
              <a:ext uri="{FF2B5EF4-FFF2-40B4-BE49-F238E27FC236}">
                <a16:creationId xmlns:a16="http://schemas.microsoft.com/office/drawing/2014/main" id="{7336FF3C-7479-294C-8229-E2CC896923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DC35C35-BADC-FF44-BA2E-0A621277EDB2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95403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CFE0F096-94FA-9D48-B25D-C45786AA69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7EA8122D-454F-1246-A6D3-6CAFA7ECF5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atin typeface="Arial" panose="020B0604020202020204" pitchFamily="34" charset="0"/>
              </a:rPr>
              <a:t>This one is easy to see, a NAND gate is an AND gate with the output inverted. So if you invert the output again, you will get an AND gate. Note that we are using a NAND gate for the inverter.</a:t>
            </a:r>
          </a:p>
        </p:txBody>
      </p:sp>
      <p:sp>
        <p:nvSpPr>
          <p:cNvPr id="27652" name="Header Placeholder 3">
            <a:extLst>
              <a:ext uri="{FF2B5EF4-FFF2-40B4-BE49-F238E27FC236}">
                <a16:creationId xmlns:a16="http://schemas.microsoft.com/office/drawing/2014/main" id="{C83C7295-2DC6-0F4C-81F2-326063437039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Universal Gate - NAND</a:t>
            </a:r>
          </a:p>
        </p:txBody>
      </p:sp>
      <p:sp>
        <p:nvSpPr>
          <p:cNvPr id="27653" name="Date Placeholder 4">
            <a:extLst>
              <a:ext uri="{FF2B5EF4-FFF2-40B4-BE49-F238E27FC236}">
                <a16:creationId xmlns:a16="http://schemas.microsoft.com/office/drawing/2014/main" id="{B50B204A-0A74-F942-9439-BDDCB6F8E2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Digital Electronics</a:t>
            </a:r>
            <a:r>
              <a:rPr lang="en-US" altLang="en-US">
                <a:sym typeface="Symbol" pitchFamily="2" charset="2"/>
              </a:rPr>
              <a:t></a:t>
            </a:r>
            <a:r>
              <a:rPr lang="en-US" altLang="en-US"/>
              <a:t>  </a:t>
            </a:r>
          </a:p>
          <a:p>
            <a:pPr eaLnBrk="1" hangingPunct="1"/>
            <a:r>
              <a:rPr lang="en-US" altLang="en-US"/>
              <a:t>2.2 Intro to NAND &amp; NOR Logic</a:t>
            </a:r>
          </a:p>
        </p:txBody>
      </p:sp>
      <p:sp>
        <p:nvSpPr>
          <p:cNvPr id="27654" name="Footer Placeholder 5">
            <a:extLst>
              <a:ext uri="{FF2B5EF4-FFF2-40B4-BE49-F238E27FC236}">
                <a16:creationId xmlns:a16="http://schemas.microsoft.com/office/drawing/2014/main" id="{A93F2979-9BCF-DC40-A37B-358345458D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Project Lead The Way, Inc  </a:t>
            </a:r>
          </a:p>
          <a:p>
            <a:pPr eaLnBrk="1" hangingPunct="1"/>
            <a:r>
              <a:rPr lang="en-US" altLang="en-US"/>
              <a:t>Copyright 2009</a:t>
            </a:r>
          </a:p>
        </p:txBody>
      </p:sp>
      <p:sp>
        <p:nvSpPr>
          <p:cNvPr id="27655" name="Slide Number Placeholder 6">
            <a:extLst>
              <a:ext uri="{FF2B5EF4-FFF2-40B4-BE49-F238E27FC236}">
                <a16:creationId xmlns:a16="http://schemas.microsoft.com/office/drawing/2014/main" id="{6BB6BF08-035C-444F-9689-390F529A51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A275FD-715D-9B41-8AEF-714DA0C2F246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3815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430E9B9F-D04F-5546-BCC6-D44B2B6405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A4B61585-A1FC-1C4D-A16F-FB0411A364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atin typeface="Arial" panose="020B0604020202020204" pitchFamily="34" charset="0"/>
              </a:rPr>
              <a:t>This one is a bit harder to see. If you invert both of the inputs of a NAND gate, you will get an OR gate. Note that we’re using NAND gates as inverters.</a:t>
            </a: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8676" name="Header Placeholder 3">
            <a:extLst>
              <a:ext uri="{FF2B5EF4-FFF2-40B4-BE49-F238E27FC236}">
                <a16:creationId xmlns:a16="http://schemas.microsoft.com/office/drawing/2014/main" id="{6032C29D-73D3-234D-BB7C-AE364B7C9363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Universal Gate - NAND</a:t>
            </a:r>
          </a:p>
        </p:txBody>
      </p:sp>
      <p:sp>
        <p:nvSpPr>
          <p:cNvPr id="28677" name="Date Placeholder 4">
            <a:extLst>
              <a:ext uri="{FF2B5EF4-FFF2-40B4-BE49-F238E27FC236}">
                <a16:creationId xmlns:a16="http://schemas.microsoft.com/office/drawing/2014/main" id="{8D5FF126-25C0-A745-BA27-0E7A562928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Digital Electronics</a:t>
            </a:r>
            <a:r>
              <a:rPr lang="en-US" altLang="en-US">
                <a:sym typeface="Symbol" pitchFamily="2" charset="2"/>
              </a:rPr>
              <a:t></a:t>
            </a:r>
            <a:r>
              <a:rPr lang="en-US" altLang="en-US"/>
              <a:t>  </a:t>
            </a:r>
          </a:p>
          <a:p>
            <a:pPr eaLnBrk="1" hangingPunct="1"/>
            <a:r>
              <a:rPr lang="en-US" altLang="en-US"/>
              <a:t>2.2 Intro to NAND &amp; NOR Logic</a:t>
            </a:r>
          </a:p>
        </p:txBody>
      </p:sp>
      <p:sp>
        <p:nvSpPr>
          <p:cNvPr id="28678" name="Footer Placeholder 5">
            <a:extLst>
              <a:ext uri="{FF2B5EF4-FFF2-40B4-BE49-F238E27FC236}">
                <a16:creationId xmlns:a16="http://schemas.microsoft.com/office/drawing/2014/main" id="{D11DBC62-243B-E147-BF65-2AC3479EA6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Project Lead The Way, Inc  </a:t>
            </a:r>
          </a:p>
          <a:p>
            <a:pPr eaLnBrk="1" hangingPunct="1"/>
            <a:r>
              <a:rPr lang="en-US" altLang="en-US"/>
              <a:t>Copyright 2009</a:t>
            </a:r>
          </a:p>
        </p:txBody>
      </p:sp>
      <p:sp>
        <p:nvSpPr>
          <p:cNvPr id="28679" name="Slide Number Placeholder 6">
            <a:extLst>
              <a:ext uri="{FF2B5EF4-FFF2-40B4-BE49-F238E27FC236}">
                <a16:creationId xmlns:a16="http://schemas.microsoft.com/office/drawing/2014/main" id="{CF95479B-5340-2C48-913A-535E310E82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15594F1-7925-3F4E-A379-E28FEFE55DE3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37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2">
            <a:extLst>
              <a:ext uri="{FF2B5EF4-FFF2-40B4-BE49-F238E27FC236}">
                <a16:creationId xmlns:a16="http://schemas.microsoft.com/office/drawing/2014/main" id="{5F603C2E-78A7-F24B-B4E1-36178565BB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69986" name="Rectangle 3">
            <a:extLst>
              <a:ext uri="{FF2B5EF4-FFF2-40B4-BE49-F238E27FC236}">
                <a16:creationId xmlns:a16="http://schemas.microsoft.com/office/drawing/2014/main" id="{7941A959-1746-7B40-8812-070AC323ACE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8BF85E5-3822-EE42-B2E9-1A813947A874}" type="datetime5">
              <a:rPr lang="zh-CN" altLang="en-US" smtClean="0">
                <a:latin typeface="Times New Roman" panose="02020603050405020304" pitchFamily="18" charset="0"/>
              </a:rPr>
              <a:pPr/>
              <a:t>2020/12/1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69987" name="Rectangle 6">
            <a:extLst>
              <a:ext uri="{FF2B5EF4-FFF2-40B4-BE49-F238E27FC236}">
                <a16:creationId xmlns:a16="http://schemas.microsoft.com/office/drawing/2014/main" id="{1D51C79C-6BC4-A146-9F69-F4F4EF0B25D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69988" name="Rectangle 7">
            <a:extLst>
              <a:ext uri="{FF2B5EF4-FFF2-40B4-BE49-F238E27FC236}">
                <a16:creationId xmlns:a16="http://schemas.microsoft.com/office/drawing/2014/main" id="{9C3C761B-0155-6A4D-B948-79AA5B0729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5A80B6C-8866-544D-9549-7319A9107784}" type="slidenum">
              <a:rPr lang="zh-CN" altLang="en-US">
                <a:latin typeface="Times New Roman" panose="02020603050405020304" pitchFamily="18" charset="0"/>
              </a:rPr>
              <a:pPr/>
              <a:t>37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69989" name="Rectangle 2">
            <a:extLst>
              <a:ext uri="{FF2B5EF4-FFF2-40B4-BE49-F238E27FC236}">
                <a16:creationId xmlns:a16="http://schemas.microsoft.com/office/drawing/2014/main" id="{C2DD4BF6-7E82-2F4C-887F-DF38C20285E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90" name="Rectangle 3">
            <a:extLst>
              <a:ext uri="{FF2B5EF4-FFF2-40B4-BE49-F238E27FC236}">
                <a16:creationId xmlns:a16="http://schemas.microsoft.com/office/drawing/2014/main" id="{313C8EE4-1351-A34B-8FC0-E0F9866B89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4159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665A3913-AB99-3A48-915E-535E125816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14103D9D-3F38-2C40-B717-FD7CD1FBF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When you tie the inputs on a NOR gate together, the output will be the complement of the input.  </a:t>
            </a:r>
          </a:p>
        </p:txBody>
      </p:sp>
      <p:sp>
        <p:nvSpPr>
          <p:cNvPr id="26628" name="Header Placeholder 3">
            <a:extLst>
              <a:ext uri="{FF2B5EF4-FFF2-40B4-BE49-F238E27FC236}">
                <a16:creationId xmlns:a16="http://schemas.microsoft.com/office/drawing/2014/main" id="{2BADEB40-7891-4949-AEB4-DE114158E2DE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Universal Gate - NOR</a:t>
            </a:r>
          </a:p>
        </p:txBody>
      </p:sp>
      <p:sp>
        <p:nvSpPr>
          <p:cNvPr id="26629" name="Date Placeholder 4">
            <a:extLst>
              <a:ext uri="{FF2B5EF4-FFF2-40B4-BE49-F238E27FC236}">
                <a16:creationId xmlns:a16="http://schemas.microsoft.com/office/drawing/2014/main" id="{E51DFF9A-2689-E94A-9B3C-64B018753F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Digital Electronics</a:t>
            </a:r>
            <a:r>
              <a:rPr lang="en-US" altLang="en-US">
                <a:sym typeface="Symbol" pitchFamily="2" charset="2"/>
              </a:rPr>
              <a:t></a:t>
            </a:r>
            <a:r>
              <a:rPr lang="en-US" altLang="en-US"/>
              <a:t> </a:t>
            </a:r>
          </a:p>
          <a:p>
            <a:pPr eaLnBrk="1" hangingPunct="1"/>
            <a:r>
              <a:rPr lang="en-US" altLang="en-US"/>
              <a:t>2.2 Intro to NAND &amp; NOR Logic</a:t>
            </a:r>
          </a:p>
        </p:txBody>
      </p:sp>
      <p:sp>
        <p:nvSpPr>
          <p:cNvPr id="26630" name="Footer Placeholder 5">
            <a:extLst>
              <a:ext uri="{FF2B5EF4-FFF2-40B4-BE49-F238E27FC236}">
                <a16:creationId xmlns:a16="http://schemas.microsoft.com/office/drawing/2014/main" id="{2AC9F94A-0FD4-1A4A-9138-23F921785C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Project Lead The Way, Inc.  </a:t>
            </a:r>
          </a:p>
          <a:p>
            <a:pPr eaLnBrk="1" hangingPunct="1"/>
            <a:r>
              <a:rPr lang="en-US" altLang="en-US"/>
              <a:t>Copyright 2009</a:t>
            </a:r>
          </a:p>
        </p:txBody>
      </p:sp>
      <p:sp>
        <p:nvSpPr>
          <p:cNvPr id="26631" name="Slide Number Placeholder 6">
            <a:extLst>
              <a:ext uri="{FF2B5EF4-FFF2-40B4-BE49-F238E27FC236}">
                <a16:creationId xmlns:a16="http://schemas.microsoft.com/office/drawing/2014/main" id="{AA670C20-8DB1-B346-8623-31D4A0568B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AE03013-22C8-A84E-8C84-21D9E386C5A0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5855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9E611A54-88DA-9C4F-B69F-2A63D76112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C821F4B9-CB51-CF48-BDFB-0368A861C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This one is easy to see, a NOR gate is in NOR gate with the output inverted.  So if you invert the output again you will get an OR gate. Note we’re using a NOR gate for the inverter.</a:t>
            </a:r>
          </a:p>
        </p:txBody>
      </p:sp>
      <p:sp>
        <p:nvSpPr>
          <p:cNvPr id="27652" name="Header Placeholder 3">
            <a:extLst>
              <a:ext uri="{FF2B5EF4-FFF2-40B4-BE49-F238E27FC236}">
                <a16:creationId xmlns:a16="http://schemas.microsoft.com/office/drawing/2014/main" id="{E72C2BBE-1C64-E548-859C-BF409A816879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Universal Gate - NOR</a:t>
            </a:r>
          </a:p>
        </p:txBody>
      </p:sp>
      <p:sp>
        <p:nvSpPr>
          <p:cNvPr id="27653" name="Date Placeholder 4">
            <a:extLst>
              <a:ext uri="{FF2B5EF4-FFF2-40B4-BE49-F238E27FC236}">
                <a16:creationId xmlns:a16="http://schemas.microsoft.com/office/drawing/2014/main" id="{72AD5E0B-5BC3-7946-BEDC-97928D7C9F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Digital Electronics</a:t>
            </a:r>
            <a:r>
              <a:rPr lang="en-US" altLang="en-US">
                <a:sym typeface="Symbol" pitchFamily="2" charset="2"/>
              </a:rPr>
              <a:t></a:t>
            </a:r>
            <a:r>
              <a:rPr lang="en-US" altLang="en-US"/>
              <a:t> </a:t>
            </a:r>
          </a:p>
          <a:p>
            <a:pPr eaLnBrk="1" hangingPunct="1"/>
            <a:r>
              <a:rPr lang="en-US" altLang="en-US"/>
              <a:t>2.2 Intro to NAND &amp; NOR Logic</a:t>
            </a:r>
          </a:p>
        </p:txBody>
      </p:sp>
      <p:sp>
        <p:nvSpPr>
          <p:cNvPr id="27654" name="Footer Placeholder 5">
            <a:extLst>
              <a:ext uri="{FF2B5EF4-FFF2-40B4-BE49-F238E27FC236}">
                <a16:creationId xmlns:a16="http://schemas.microsoft.com/office/drawing/2014/main" id="{B20AFD23-0D57-8947-B082-30A161BF18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Project Lead The Way, Inc.  </a:t>
            </a:r>
          </a:p>
          <a:p>
            <a:pPr eaLnBrk="1" hangingPunct="1"/>
            <a:r>
              <a:rPr lang="en-US" altLang="en-US"/>
              <a:t>Copyright 2009</a:t>
            </a:r>
          </a:p>
        </p:txBody>
      </p:sp>
      <p:sp>
        <p:nvSpPr>
          <p:cNvPr id="27655" name="Slide Number Placeholder 6">
            <a:extLst>
              <a:ext uri="{FF2B5EF4-FFF2-40B4-BE49-F238E27FC236}">
                <a16:creationId xmlns:a16="http://schemas.microsoft.com/office/drawing/2014/main" id="{EFCB9414-C0DB-6E49-A363-C634A1A6EA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DE54722-F3B6-7543-A842-3E14029C37A6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02967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E379CEF2-F061-154D-918E-9303FD530D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F08D26D6-DF69-9345-8BA7-F106A1173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This one is a bit harder to see.  If you invert both the inputs of a NOR gate you will get an AND gate.  Note we’re using NOR gates as inverters.</a:t>
            </a: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8676" name="Header Placeholder 3">
            <a:extLst>
              <a:ext uri="{FF2B5EF4-FFF2-40B4-BE49-F238E27FC236}">
                <a16:creationId xmlns:a16="http://schemas.microsoft.com/office/drawing/2014/main" id="{AEF2A59D-0A43-A944-B272-42A3DF27E791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Universal Gate - NOR</a:t>
            </a:r>
          </a:p>
        </p:txBody>
      </p:sp>
      <p:sp>
        <p:nvSpPr>
          <p:cNvPr id="28677" name="Date Placeholder 4">
            <a:extLst>
              <a:ext uri="{FF2B5EF4-FFF2-40B4-BE49-F238E27FC236}">
                <a16:creationId xmlns:a16="http://schemas.microsoft.com/office/drawing/2014/main" id="{30D4B495-7B84-E346-B8F9-3160D30BCB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Digital Electronics</a:t>
            </a:r>
            <a:r>
              <a:rPr lang="en-US" altLang="en-US">
                <a:sym typeface="Symbol" pitchFamily="2" charset="2"/>
              </a:rPr>
              <a:t></a:t>
            </a:r>
            <a:r>
              <a:rPr lang="en-US" altLang="en-US"/>
              <a:t> </a:t>
            </a:r>
          </a:p>
          <a:p>
            <a:pPr eaLnBrk="1" hangingPunct="1"/>
            <a:r>
              <a:rPr lang="en-US" altLang="en-US"/>
              <a:t>2.2 Intro to NAND &amp; NOR Logic</a:t>
            </a:r>
          </a:p>
        </p:txBody>
      </p:sp>
      <p:sp>
        <p:nvSpPr>
          <p:cNvPr id="28678" name="Footer Placeholder 5">
            <a:extLst>
              <a:ext uri="{FF2B5EF4-FFF2-40B4-BE49-F238E27FC236}">
                <a16:creationId xmlns:a16="http://schemas.microsoft.com/office/drawing/2014/main" id="{809E73B4-C8E5-0E44-B479-95E8676107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Project Lead The Way, Inc.  </a:t>
            </a:r>
          </a:p>
          <a:p>
            <a:pPr eaLnBrk="1" hangingPunct="1"/>
            <a:r>
              <a:rPr lang="en-US" altLang="en-US"/>
              <a:t>Copyright 2009</a:t>
            </a:r>
          </a:p>
        </p:txBody>
      </p:sp>
      <p:sp>
        <p:nvSpPr>
          <p:cNvPr id="28679" name="Slide Number Placeholder 6">
            <a:extLst>
              <a:ext uri="{FF2B5EF4-FFF2-40B4-BE49-F238E27FC236}">
                <a16:creationId xmlns:a16="http://schemas.microsoft.com/office/drawing/2014/main" id="{E3C88EC8-31F2-2948-8E0E-9C603646E9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3A0214F-4942-1B40-8E57-B4AB03F292D3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98291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2">
            <a:extLst>
              <a:ext uri="{FF2B5EF4-FFF2-40B4-BE49-F238E27FC236}">
                <a16:creationId xmlns:a16="http://schemas.microsoft.com/office/drawing/2014/main" id="{72B75C37-2913-A644-BF67-D7851B084CE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78178" name="Rectangle 3">
            <a:extLst>
              <a:ext uri="{FF2B5EF4-FFF2-40B4-BE49-F238E27FC236}">
                <a16:creationId xmlns:a16="http://schemas.microsoft.com/office/drawing/2014/main" id="{39A9A667-9F98-3441-B6AC-A4E18027A66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AA18EDF-8BA8-8049-894A-4BE7CA8A9BC9}" type="datetime5">
              <a:rPr lang="zh-CN" altLang="en-US" smtClean="0">
                <a:latin typeface="Times New Roman" panose="02020603050405020304" pitchFamily="18" charset="0"/>
              </a:rPr>
              <a:pPr/>
              <a:t>2020/12/1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78179" name="Rectangle 6">
            <a:extLst>
              <a:ext uri="{FF2B5EF4-FFF2-40B4-BE49-F238E27FC236}">
                <a16:creationId xmlns:a16="http://schemas.microsoft.com/office/drawing/2014/main" id="{E85B9FA2-C762-464D-9F61-7D8D6D1D8B1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78180" name="Rectangle 7">
            <a:extLst>
              <a:ext uri="{FF2B5EF4-FFF2-40B4-BE49-F238E27FC236}">
                <a16:creationId xmlns:a16="http://schemas.microsoft.com/office/drawing/2014/main" id="{EAA7E70A-70D7-5542-AE1B-314C29FC4B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475A9A3-6467-9C45-ABB5-C20EC58E06D1}" type="slidenum">
              <a:rPr lang="zh-CN" altLang="en-US">
                <a:latin typeface="Times New Roman" panose="02020603050405020304" pitchFamily="18" charset="0"/>
              </a:rPr>
              <a:pPr/>
              <a:t>41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78181" name="Rectangle 2">
            <a:extLst>
              <a:ext uri="{FF2B5EF4-FFF2-40B4-BE49-F238E27FC236}">
                <a16:creationId xmlns:a16="http://schemas.microsoft.com/office/drawing/2014/main" id="{D79044F6-84E5-A844-AFCC-C32316217DB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2" name="Rectangle 3">
            <a:extLst>
              <a:ext uri="{FF2B5EF4-FFF2-40B4-BE49-F238E27FC236}">
                <a16:creationId xmlns:a16="http://schemas.microsoft.com/office/drawing/2014/main" id="{0508F4A9-2371-0547-98F6-A15618E6C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4243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2">
            <a:extLst>
              <a:ext uri="{FF2B5EF4-FFF2-40B4-BE49-F238E27FC236}">
                <a16:creationId xmlns:a16="http://schemas.microsoft.com/office/drawing/2014/main" id="{4ADE26E8-E6D9-854F-A182-F67646F44A1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80226" name="Rectangle 3">
            <a:extLst>
              <a:ext uri="{FF2B5EF4-FFF2-40B4-BE49-F238E27FC236}">
                <a16:creationId xmlns:a16="http://schemas.microsoft.com/office/drawing/2014/main" id="{B7E4F0AE-E613-7046-9F6E-A74AD8C9C86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27D09A9-C24C-8C46-AF1F-7BFDDD09F6A4}" type="datetime5">
              <a:rPr lang="zh-CN" altLang="en-US" smtClean="0">
                <a:latin typeface="Times New Roman" panose="02020603050405020304" pitchFamily="18" charset="0"/>
              </a:rPr>
              <a:pPr/>
              <a:t>2020/12/1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80227" name="Rectangle 6">
            <a:extLst>
              <a:ext uri="{FF2B5EF4-FFF2-40B4-BE49-F238E27FC236}">
                <a16:creationId xmlns:a16="http://schemas.microsoft.com/office/drawing/2014/main" id="{4991A0E7-8EF4-8846-A83A-9F423BE5B1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80228" name="Rectangle 7">
            <a:extLst>
              <a:ext uri="{FF2B5EF4-FFF2-40B4-BE49-F238E27FC236}">
                <a16:creationId xmlns:a16="http://schemas.microsoft.com/office/drawing/2014/main" id="{D9E23529-8179-694F-8E33-B209250645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A32FEFD-1634-984F-BE9E-BB365C1091D4}" type="slidenum">
              <a:rPr lang="zh-CN" altLang="en-US">
                <a:latin typeface="Times New Roman" panose="02020603050405020304" pitchFamily="18" charset="0"/>
              </a:rPr>
              <a:pPr/>
              <a:t>42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80229" name="Rectangle 2">
            <a:extLst>
              <a:ext uri="{FF2B5EF4-FFF2-40B4-BE49-F238E27FC236}">
                <a16:creationId xmlns:a16="http://schemas.microsoft.com/office/drawing/2014/main" id="{1EC6A4BB-F05F-C848-9C1E-A5CECC7D01A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30" name="Rectangle 3">
            <a:extLst>
              <a:ext uri="{FF2B5EF4-FFF2-40B4-BE49-F238E27FC236}">
                <a16:creationId xmlns:a16="http://schemas.microsoft.com/office/drawing/2014/main" id="{BF904AF3-4F91-1249-9A06-9BE200592A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610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CE2FFDEA-FC3D-7546-8504-AEAF24D2E2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FC6A5A68-AE01-1F4E-9BA1-D5A1853B0E6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7D249F4-D91C-AF48-A3D4-1642B2AA21A2}" type="datetime5">
              <a:rPr lang="zh-CN" altLang="en-US" smtClean="0">
                <a:latin typeface="Times New Roman" panose="02020603050405020304" pitchFamily="18" charset="0"/>
              </a:rPr>
              <a:pPr/>
              <a:t>2020/11/30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0723" name="Rectangle 6">
            <a:extLst>
              <a:ext uri="{FF2B5EF4-FFF2-40B4-BE49-F238E27FC236}">
                <a16:creationId xmlns:a16="http://schemas.microsoft.com/office/drawing/2014/main" id="{2E8C3A66-D58D-9940-A58B-B0CDBE1D9C9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0724" name="Rectangle 7">
            <a:extLst>
              <a:ext uri="{FF2B5EF4-FFF2-40B4-BE49-F238E27FC236}">
                <a16:creationId xmlns:a16="http://schemas.microsoft.com/office/drawing/2014/main" id="{B00C2C6E-92F5-304A-BE57-0411A97252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D367DD4-AE9D-BB4A-94C9-35EF057F240D}" type="slidenum">
              <a:rPr lang="zh-CN" altLang="en-US">
                <a:latin typeface="Times New Roman" panose="02020603050405020304" pitchFamily="18" charset="0"/>
              </a:rPr>
              <a:pPr/>
              <a:t>5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ACA2858D-41BE-B84F-9FA6-EF809DAFEA1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>
            <a:extLst>
              <a:ext uri="{FF2B5EF4-FFF2-40B4-BE49-F238E27FC236}">
                <a16:creationId xmlns:a16="http://schemas.microsoft.com/office/drawing/2014/main" id="{B624ED04-C619-BB4C-81B2-65640973E6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8463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2">
            <a:extLst>
              <a:ext uri="{FF2B5EF4-FFF2-40B4-BE49-F238E27FC236}">
                <a16:creationId xmlns:a16="http://schemas.microsoft.com/office/drawing/2014/main" id="{8D458161-EE28-B944-8FE8-CDE0939B40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84322" name="Rectangle 3">
            <a:extLst>
              <a:ext uri="{FF2B5EF4-FFF2-40B4-BE49-F238E27FC236}">
                <a16:creationId xmlns:a16="http://schemas.microsoft.com/office/drawing/2014/main" id="{37F53494-CF09-7445-ACC8-6CDCE013976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87B13E0-8D8F-CF42-8D99-E308D5B130CE}" type="datetime5">
              <a:rPr lang="zh-CN" altLang="en-US" smtClean="0">
                <a:latin typeface="Times New Roman" panose="02020603050405020304" pitchFamily="18" charset="0"/>
              </a:rPr>
              <a:pPr/>
              <a:t>2020/12/1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84323" name="Rectangle 6">
            <a:extLst>
              <a:ext uri="{FF2B5EF4-FFF2-40B4-BE49-F238E27FC236}">
                <a16:creationId xmlns:a16="http://schemas.microsoft.com/office/drawing/2014/main" id="{EAE631CB-9123-DB46-95F4-EA18B008D6B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84324" name="Rectangle 7">
            <a:extLst>
              <a:ext uri="{FF2B5EF4-FFF2-40B4-BE49-F238E27FC236}">
                <a16:creationId xmlns:a16="http://schemas.microsoft.com/office/drawing/2014/main" id="{A1AB0EEE-2582-D744-8CCF-3CF2EB1263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19C6D4C-6B92-1A42-8332-1122940188BA}" type="slidenum">
              <a:rPr lang="zh-CN" altLang="en-US">
                <a:latin typeface="Times New Roman" panose="02020603050405020304" pitchFamily="18" charset="0"/>
              </a:rPr>
              <a:pPr/>
              <a:t>43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84325" name="Rectangle 2">
            <a:extLst>
              <a:ext uri="{FF2B5EF4-FFF2-40B4-BE49-F238E27FC236}">
                <a16:creationId xmlns:a16="http://schemas.microsoft.com/office/drawing/2014/main" id="{9B03C42E-42B1-3E4B-953D-36742FF4ABC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6" name="Rectangle 3">
            <a:extLst>
              <a:ext uri="{FF2B5EF4-FFF2-40B4-BE49-F238E27FC236}">
                <a16:creationId xmlns:a16="http://schemas.microsoft.com/office/drawing/2014/main" id="{2AF04AB0-8EAF-EA40-9166-BDEF3EE3AB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355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>
            <a:extLst>
              <a:ext uri="{FF2B5EF4-FFF2-40B4-BE49-F238E27FC236}">
                <a16:creationId xmlns:a16="http://schemas.microsoft.com/office/drawing/2014/main" id="{28AAEF19-96FC-124A-A2F4-AD82F43C56F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6498" name="Rectangle 3">
            <a:extLst>
              <a:ext uri="{FF2B5EF4-FFF2-40B4-BE49-F238E27FC236}">
                <a16:creationId xmlns:a16="http://schemas.microsoft.com/office/drawing/2014/main" id="{CAE9FE46-62FC-5847-A353-BE1FE52CE86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EF1916E-B498-6841-98D3-977409DA5775}" type="datetime5">
              <a:rPr lang="zh-CN" altLang="en-US" smtClean="0">
                <a:latin typeface="Times New Roman" panose="02020603050405020304" pitchFamily="18" charset="0"/>
              </a:rPr>
              <a:pPr/>
              <a:t>2020/12/1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6499" name="Rectangle 6">
            <a:extLst>
              <a:ext uri="{FF2B5EF4-FFF2-40B4-BE49-F238E27FC236}">
                <a16:creationId xmlns:a16="http://schemas.microsoft.com/office/drawing/2014/main" id="{A5D584AC-FFF5-0740-B30F-378F4DBD37F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6500" name="Rectangle 7">
            <a:extLst>
              <a:ext uri="{FF2B5EF4-FFF2-40B4-BE49-F238E27FC236}">
                <a16:creationId xmlns:a16="http://schemas.microsoft.com/office/drawing/2014/main" id="{478E0CD9-7E9E-B14B-97A8-3784B5B2C1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2F19ECD-F2B6-C345-899C-4CCFCB964126}" type="slidenum">
              <a:rPr lang="zh-CN" altLang="en-US" smtClean="0">
                <a:latin typeface="Times New Roman" panose="02020603050405020304" pitchFamily="18" charset="0"/>
              </a:rPr>
              <a:pPr/>
              <a:t>44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6501" name="Rectangle 2">
            <a:extLst>
              <a:ext uri="{FF2B5EF4-FFF2-40B4-BE49-F238E27FC236}">
                <a16:creationId xmlns:a16="http://schemas.microsoft.com/office/drawing/2014/main" id="{295C2B9B-5F0D-A944-B4EE-AFBB206238F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2" name="Rectangle 3">
            <a:extLst>
              <a:ext uri="{FF2B5EF4-FFF2-40B4-BE49-F238E27FC236}">
                <a16:creationId xmlns:a16="http://schemas.microsoft.com/office/drawing/2014/main" id="{3C767F5B-3B65-944A-92A7-D28554C42A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93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>
            <a:extLst>
              <a:ext uri="{FF2B5EF4-FFF2-40B4-BE49-F238E27FC236}">
                <a16:creationId xmlns:a16="http://schemas.microsoft.com/office/drawing/2014/main" id="{BC9747A2-F0D8-0940-8AC1-2E30E15757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8546" name="Rectangle 3">
            <a:extLst>
              <a:ext uri="{FF2B5EF4-FFF2-40B4-BE49-F238E27FC236}">
                <a16:creationId xmlns:a16="http://schemas.microsoft.com/office/drawing/2014/main" id="{104FBB24-3A37-4746-A8F5-4EFC4EF4C5B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6795E91-04F5-8A43-90D9-A49698B75328}" type="datetime5">
              <a:rPr lang="zh-CN" altLang="en-US" smtClean="0">
                <a:latin typeface="Times New Roman" panose="02020603050405020304" pitchFamily="18" charset="0"/>
              </a:rPr>
              <a:pPr/>
              <a:t>2020/12/1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8547" name="Rectangle 6">
            <a:extLst>
              <a:ext uri="{FF2B5EF4-FFF2-40B4-BE49-F238E27FC236}">
                <a16:creationId xmlns:a16="http://schemas.microsoft.com/office/drawing/2014/main" id="{5278CCF3-9F0B-7E4C-82D3-1C5911565B4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8548" name="Rectangle 7">
            <a:extLst>
              <a:ext uri="{FF2B5EF4-FFF2-40B4-BE49-F238E27FC236}">
                <a16:creationId xmlns:a16="http://schemas.microsoft.com/office/drawing/2014/main" id="{686B3DC5-B1CB-0F4C-A901-AF102A5115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800E912-487E-9F4D-80D6-D0B8C8B5DF5B}" type="slidenum">
              <a:rPr lang="zh-CN" altLang="en-US" smtClean="0">
                <a:latin typeface="Times New Roman" panose="02020603050405020304" pitchFamily="18" charset="0"/>
              </a:rPr>
              <a:pPr/>
              <a:t>45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8549" name="Rectangle 2">
            <a:extLst>
              <a:ext uri="{FF2B5EF4-FFF2-40B4-BE49-F238E27FC236}">
                <a16:creationId xmlns:a16="http://schemas.microsoft.com/office/drawing/2014/main" id="{66578AC7-C6BC-FE48-98C6-23D44FBDA1F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0" name="Rectangle 3">
            <a:extLst>
              <a:ext uri="{FF2B5EF4-FFF2-40B4-BE49-F238E27FC236}">
                <a16:creationId xmlns:a16="http://schemas.microsoft.com/office/drawing/2014/main" id="{A1475CF4-6E97-4F46-8890-7E9A933974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2977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>
            <a:extLst>
              <a:ext uri="{FF2B5EF4-FFF2-40B4-BE49-F238E27FC236}">
                <a16:creationId xmlns:a16="http://schemas.microsoft.com/office/drawing/2014/main" id="{B0BB4034-8753-374C-BC59-4991F3639DA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0594" name="Rectangle 3">
            <a:extLst>
              <a:ext uri="{FF2B5EF4-FFF2-40B4-BE49-F238E27FC236}">
                <a16:creationId xmlns:a16="http://schemas.microsoft.com/office/drawing/2014/main" id="{F38CF952-0F5B-544D-896F-EF8DB20A5C4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15E0DC0-7798-F047-AD9D-B9696DB77924}" type="datetime5">
              <a:rPr lang="zh-CN" altLang="en-US" smtClean="0">
                <a:latin typeface="Times New Roman" panose="02020603050405020304" pitchFamily="18" charset="0"/>
              </a:rPr>
              <a:pPr/>
              <a:t>2020/12/1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0595" name="Rectangle 6">
            <a:extLst>
              <a:ext uri="{FF2B5EF4-FFF2-40B4-BE49-F238E27FC236}">
                <a16:creationId xmlns:a16="http://schemas.microsoft.com/office/drawing/2014/main" id="{BFBD3A53-8E77-E04F-A212-3F2021085EA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0596" name="Rectangle 7">
            <a:extLst>
              <a:ext uri="{FF2B5EF4-FFF2-40B4-BE49-F238E27FC236}">
                <a16:creationId xmlns:a16="http://schemas.microsoft.com/office/drawing/2014/main" id="{EF32DA9A-8FAF-9E4F-BDBE-E116FA92A7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3F1FCD4-57FA-B34D-8436-E0BF4588D1CD}" type="slidenum">
              <a:rPr lang="zh-CN" altLang="en-US" smtClean="0">
                <a:latin typeface="Times New Roman" panose="02020603050405020304" pitchFamily="18" charset="0"/>
              </a:rPr>
              <a:pPr/>
              <a:t>46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0597" name="Rectangle 2">
            <a:extLst>
              <a:ext uri="{FF2B5EF4-FFF2-40B4-BE49-F238E27FC236}">
                <a16:creationId xmlns:a16="http://schemas.microsoft.com/office/drawing/2014/main" id="{A62CD721-F9B8-4942-B5C8-C5B5830AB60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8" name="Rectangle 3">
            <a:extLst>
              <a:ext uri="{FF2B5EF4-FFF2-40B4-BE49-F238E27FC236}">
                <a16:creationId xmlns:a16="http://schemas.microsoft.com/office/drawing/2014/main" id="{1C130A66-544B-F84B-9D5A-0495F8CEB7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319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>
            <a:extLst>
              <a:ext uri="{FF2B5EF4-FFF2-40B4-BE49-F238E27FC236}">
                <a16:creationId xmlns:a16="http://schemas.microsoft.com/office/drawing/2014/main" id="{4E20E069-46CA-AA42-8EDB-E37C7A54AE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2642" name="Rectangle 3">
            <a:extLst>
              <a:ext uri="{FF2B5EF4-FFF2-40B4-BE49-F238E27FC236}">
                <a16:creationId xmlns:a16="http://schemas.microsoft.com/office/drawing/2014/main" id="{604F3CE2-3BEF-0443-BF43-564F5FEFF96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35E9C5F-8831-4E4A-8303-4C30F2B5E5A9}" type="datetime5">
              <a:rPr lang="zh-CN" altLang="en-US" smtClean="0">
                <a:latin typeface="Times New Roman" panose="02020603050405020304" pitchFamily="18" charset="0"/>
              </a:rPr>
              <a:pPr/>
              <a:t>2020/12/1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2643" name="Rectangle 6">
            <a:extLst>
              <a:ext uri="{FF2B5EF4-FFF2-40B4-BE49-F238E27FC236}">
                <a16:creationId xmlns:a16="http://schemas.microsoft.com/office/drawing/2014/main" id="{6068A368-7EE1-CD43-9408-D626D94B2D4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2644" name="Rectangle 7">
            <a:extLst>
              <a:ext uri="{FF2B5EF4-FFF2-40B4-BE49-F238E27FC236}">
                <a16:creationId xmlns:a16="http://schemas.microsoft.com/office/drawing/2014/main" id="{4D6E6E2C-3DB9-A447-B518-EE70A493A2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5AD72C3-8C95-244A-B51A-C10A51CF7166}" type="slidenum">
              <a:rPr lang="zh-CN" altLang="en-US" smtClean="0">
                <a:latin typeface="Times New Roman" panose="02020603050405020304" pitchFamily="18" charset="0"/>
              </a:rPr>
              <a:pPr/>
              <a:t>47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2645" name="Rectangle 2">
            <a:extLst>
              <a:ext uri="{FF2B5EF4-FFF2-40B4-BE49-F238E27FC236}">
                <a16:creationId xmlns:a16="http://schemas.microsoft.com/office/drawing/2014/main" id="{7C478094-3F11-134D-98C3-77D1F961B3E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6" name="Rectangle 3">
            <a:extLst>
              <a:ext uri="{FF2B5EF4-FFF2-40B4-BE49-F238E27FC236}">
                <a16:creationId xmlns:a16="http://schemas.microsoft.com/office/drawing/2014/main" id="{DE3A815F-7224-8848-BD45-612CACEDE9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7868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>
            <a:extLst>
              <a:ext uri="{FF2B5EF4-FFF2-40B4-BE49-F238E27FC236}">
                <a16:creationId xmlns:a16="http://schemas.microsoft.com/office/drawing/2014/main" id="{D9ED4A52-A066-424E-B378-90DEB4D8DE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4690" name="Rectangle 3">
            <a:extLst>
              <a:ext uri="{FF2B5EF4-FFF2-40B4-BE49-F238E27FC236}">
                <a16:creationId xmlns:a16="http://schemas.microsoft.com/office/drawing/2014/main" id="{0C16A53F-C71D-6149-A1E2-813A0B89F79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73FE8AC-F97C-104D-A1B5-551084574E1E}" type="datetime5">
              <a:rPr lang="zh-CN" altLang="en-US" smtClean="0">
                <a:latin typeface="Times New Roman" panose="02020603050405020304" pitchFamily="18" charset="0"/>
              </a:rPr>
              <a:pPr/>
              <a:t>2020/12/1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4691" name="Rectangle 6">
            <a:extLst>
              <a:ext uri="{FF2B5EF4-FFF2-40B4-BE49-F238E27FC236}">
                <a16:creationId xmlns:a16="http://schemas.microsoft.com/office/drawing/2014/main" id="{C180B879-FDBA-2642-BFE3-866A6F935EB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4692" name="Rectangle 7">
            <a:extLst>
              <a:ext uri="{FF2B5EF4-FFF2-40B4-BE49-F238E27FC236}">
                <a16:creationId xmlns:a16="http://schemas.microsoft.com/office/drawing/2014/main" id="{5D421895-E661-534F-8EB0-BF0ADDA22F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AE19B31-E225-7646-A3D3-120C2DB495F3}" type="slidenum">
              <a:rPr lang="zh-CN" altLang="en-US" smtClean="0">
                <a:latin typeface="Times New Roman" panose="02020603050405020304" pitchFamily="18" charset="0"/>
              </a:rPr>
              <a:pPr/>
              <a:t>48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4693" name="Rectangle 2">
            <a:extLst>
              <a:ext uri="{FF2B5EF4-FFF2-40B4-BE49-F238E27FC236}">
                <a16:creationId xmlns:a16="http://schemas.microsoft.com/office/drawing/2014/main" id="{4FACDB8F-8E37-164F-8B33-733991CA167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4" name="Rectangle 3">
            <a:extLst>
              <a:ext uri="{FF2B5EF4-FFF2-40B4-BE49-F238E27FC236}">
                <a16:creationId xmlns:a16="http://schemas.microsoft.com/office/drawing/2014/main" id="{C152C313-7BA9-2D44-8A4E-B6FC8F0856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454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>
            <a:extLst>
              <a:ext uri="{FF2B5EF4-FFF2-40B4-BE49-F238E27FC236}">
                <a16:creationId xmlns:a16="http://schemas.microsoft.com/office/drawing/2014/main" id="{91BA138F-8D83-AB4D-B9D7-5E6AE8AA612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6738" name="Rectangle 3">
            <a:extLst>
              <a:ext uri="{FF2B5EF4-FFF2-40B4-BE49-F238E27FC236}">
                <a16:creationId xmlns:a16="http://schemas.microsoft.com/office/drawing/2014/main" id="{8C6EBFCA-BF10-384E-9537-1AC69FB6591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2C0BA03-AECE-C442-AB1A-47728C6CC549}" type="datetime5">
              <a:rPr lang="zh-CN" altLang="en-US" smtClean="0">
                <a:latin typeface="Times New Roman" panose="02020603050405020304" pitchFamily="18" charset="0"/>
              </a:rPr>
              <a:pPr/>
              <a:t>2020/12/1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6739" name="Rectangle 6">
            <a:extLst>
              <a:ext uri="{FF2B5EF4-FFF2-40B4-BE49-F238E27FC236}">
                <a16:creationId xmlns:a16="http://schemas.microsoft.com/office/drawing/2014/main" id="{49AD5DDD-BF5A-8845-9E51-9A3874A4813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6740" name="Rectangle 7">
            <a:extLst>
              <a:ext uri="{FF2B5EF4-FFF2-40B4-BE49-F238E27FC236}">
                <a16:creationId xmlns:a16="http://schemas.microsoft.com/office/drawing/2014/main" id="{FF1F922B-E0CA-3342-A110-96306EB72E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A063864-E842-7647-9BC0-40ED69F86F15}" type="slidenum">
              <a:rPr lang="zh-CN" altLang="en-US" smtClean="0">
                <a:latin typeface="Times New Roman" panose="02020603050405020304" pitchFamily="18" charset="0"/>
              </a:rPr>
              <a:pPr/>
              <a:t>49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6741" name="Rectangle 2">
            <a:extLst>
              <a:ext uri="{FF2B5EF4-FFF2-40B4-BE49-F238E27FC236}">
                <a16:creationId xmlns:a16="http://schemas.microsoft.com/office/drawing/2014/main" id="{B78C836A-9AF3-2A4A-B0BB-CBF70F347AE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2" name="Rectangle 3">
            <a:extLst>
              <a:ext uri="{FF2B5EF4-FFF2-40B4-BE49-F238E27FC236}">
                <a16:creationId xmlns:a16="http://schemas.microsoft.com/office/drawing/2014/main" id="{F8AB0D7D-9BE5-8249-A4CA-C3E2F58ABA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728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>
            <a:extLst>
              <a:ext uri="{FF2B5EF4-FFF2-40B4-BE49-F238E27FC236}">
                <a16:creationId xmlns:a16="http://schemas.microsoft.com/office/drawing/2014/main" id="{CECE9262-C679-A141-975D-35AA14471F9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8786" name="Rectangle 3">
            <a:extLst>
              <a:ext uri="{FF2B5EF4-FFF2-40B4-BE49-F238E27FC236}">
                <a16:creationId xmlns:a16="http://schemas.microsoft.com/office/drawing/2014/main" id="{6F96DE7C-FF68-9347-9E66-64D752574FA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FA2D01D-C341-FD41-9EC8-6A0CBF808D44}" type="datetime5">
              <a:rPr lang="zh-CN" altLang="en-US" smtClean="0">
                <a:latin typeface="Times New Roman" panose="02020603050405020304" pitchFamily="18" charset="0"/>
              </a:rPr>
              <a:pPr/>
              <a:t>2020/12/1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8787" name="Rectangle 6">
            <a:extLst>
              <a:ext uri="{FF2B5EF4-FFF2-40B4-BE49-F238E27FC236}">
                <a16:creationId xmlns:a16="http://schemas.microsoft.com/office/drawing/2014/main" id="{D0EA517C-ED4A-FB4F-B92C-AB2BEF59A2D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8788" name="Rectangle 7">
            <a:extLst>
              <a:ext uri="{FF2B5EF4-FFF2-40B4-BE49-F238E27FC236}">
                <a16:creationId xmlns:a16="http://schemas.microsoft.com/office/drawing/2014/main" id="{1DD8D923-6175-D942-9021-9AA13E6204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E24EB33-A485-AD42-9C6F-86A546EE88E4}" type="slidenum">
              <a:rPr lang="zh-CN" altLang="en-US" smtClean="0">
                <a:latin typeface="Times New Roman" panose="02020603050405020304" pitchFamily="18" charset="0"/>
              </a:rPr>
              <a:pPr/>
              <a:t>50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8789" name="Rectangle 2">
            <a:extLst>
              <a:ext uri="{FF2B5EF4-FFF2-40B4-BE49-F238E27FC236}">
                <a16:creationId xmlns:a16="http://schemas.microsoft.com/office/drawing/2014/main" id="{976EAC6E-7AC8-F540-B06A-3B7D01BB31C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0" name="Rectangle 3">
            <a:extLst>
              <a:ext uri="{FF2B5EF4-FFF2-40B4-BE49-F238E27FC236}">
                <a16:creationId xmlns:a16="http://schemas.microsoft.com/office/drawing/2014/main" id="{67970612-0414-C144-AF33-ECB0206752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2113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>
            <a:extLst>
              <a:ext uri="{FF2B5EF4-FFF2-40B4-BE49-F238E27FC236}">
                <a16:creationId xmlns:a16="http://schemas.microsoft.com/office/drawing/2014/main" id="{15E10B00-65B5-2343-AA54-EEE4AA7A7D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0834" name="Rectangle 3">
            <a:extLst>
              <a:ext uri="{FF2B5EF4-FFF2-40B4-BE49-F238E27FC236}">
                <a16:creationId xmlns:a16="http://schemas.microsoft.com/office/drawing/2014/main" id="{BDAE6B36-A2AE-C34C-83C5-5621B341B0B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AD4C5604-18D7-7F49-8EA5-F37939316E22}" type="datetime5">
              <a:rPr lang="zh-CN" altLang="en-US" smtClean="0">
                <a:latin typeface="Times New Roman" panose="02020603050405020304" pitchFamily="18" charset="0"/>
              </a:rPr>
              <a:pPr/>
              <a:t>2020/12/1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0835" name="Rectangle 6">
            <a:extLst>
              <a:ext uri="{FF2B5EF4-FFF2-40B4-BE49-F238E27FC236}">
                <a16:creationId xmlns:a16="http://schemas.microsoft.com/office/drawing/2014/main" id="{B6AB4E97-59DC-7E45-BB98-A41197DDB1F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0836" name="Rectangle 7">
            <a:extLst>
              <a:ext uri="{FF2B5EF4-FFF2-40B4-BE49-F238E27FC236}">
                <a16:creationId xmlns:a16="http://schemas.microsoft.com/office/drawing/2014/main" id="{F16CD063-D4A4-2B4D-9376-73F136F580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4414656-747F-334E-B999-1CC590351B86}" type="slidenum">
              <a:rPr lang="zh-CN" altLang="en-US" smtClean="0">
                <a:latin typeface="Times New Roman" panose="02020603050405020304" pitchFamily="18" charset="0"/>
              </a:rPr>
              <a:pPr/>
              <a:t>51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0837" name="Rectangle 2">
            <a:extLst>
              <a:ext uri="{FF2B5EF4-FFF2-40B4-BE49-F238E27FC236}">
                <a16:creationId xmlns:a16="http://schemas.microsoft.com/office/drawing/2014/main" id="{AC9727D5-12E1-D146-80C7-7009E284CD5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8" name="Rectangle 3">
            <a:extLst>
              <a:ext uri="{FF2B5EF4-FFF2-40B4-BE49-F238E27FC236}">
                <a16:creationId xmlns:a16="http://schemas.microsoft.com/office/drawing/2014/main" id="{CF8089DD-D007-F649-B133-82C7135EEF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147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>
            <a:extLst>
              <a:ext uri="{FF2B5EF4-FFF2-40B4-BE49-F238E27FC236}">
                <a16:creationId xmlns:a16="http://schemas.microsoft.com/office/drawing/2014/main" id="{11EEABE3-F0D3-FC4B-9681-07C8D0F022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2882" name="Rectangle 3">
            <a:extLst>
              <a:ext uri="{FF2B5EF4-FFF2-40B4-BE49-F238E27FC236}">
                <a16:creationId xmlns:a16="http://schemas.microsoft.com/office/drawing/2014/main" id="{BE0D17F8-D4D2-0F47-B2A9-141E408A314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DC4F6600-AA23-DD42-83B4-08DA221D4AF5}" type="datetime5">
              <a:rPr lang="zh-CN" altLang="en-US" smtClean="0">
                <a:latin typeface="Times New Roman" panose="02020603050405020304" pitchFamily="18" charset="0"/>
              </a:rPr>
              <a:pPr/>
              <a:t>2020/12/1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2883" name="Rectangle 6">
            <a:extLst>
              <a:ext uri="{FF2B5EF4-FFF2-40B4-BE49-F238E27FC236}">
                <a16:creationId xmlns:a16="http://schemas.microsoft.com/office/drawing/2014/main" id="{B8FB573F-5929-3B4A-861A-42B0687BB73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2884" name="Rectangle 7">
            <a:extLst>
              <a:ext uri="{FF2B5EF4-FFF2-40B4-BE49-F238E27FC236}">
                <a16:creationId xmlns:a16="http://schemas.microsoft.com/office/drawing/2014/main" id="{BC6A0AF3-D14C-3A4F-A54E-0051D1C0E7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E4CB62C-F4D9-0246-9ABC-378D99A1D1E7}" type="slidenum">
              <a:rPr lang="zh-CN" altLang="en-US" smtClean="0">
                <a:latin typeface="Times New Roman" panose="02020603050405020304" pitchFamily="18" charset="0"/>
              </a:rPr>
              <a:pPr/>
              <a:t>52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885" name="Rectangle 2">
            <a:extLst>
              <a:ext uri="{FF2B5EF4-FFF2-40B4-BE49-F238E27FC236}">
                <a16:creationId xmlns:a16="http://schemas.microsoft.com/office/drawing/2014/main" id="{6C8BEDD0-1329-2548-9D71-457013EA80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6" name="Rectangle 3">
            <a:extLst>
              <a:ext uri="{FF2B5EF4-FFF2-40B4-BE49-F238E27FC236}">
                <a16:creationId xmlns:a16="http://schemas.microsoft.com/office/drawing/2014/main" id="{0E3FF1EE-C0CD-A142-B77A-63B9FEF5D5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912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D6BE3709-9DAC-C245-8C39-1BEE6C7DA0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3D996B86-24A8-5B4B-ABC8-0DE059B68B2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48A3200-3FD6-BB43-B3BF-51E604209F6A}" type="datetime5">
              <a:rPr lang="zh-CN" altLang="en-US" smtClean="0">
                <a:latin typeface="Times New Roman" panose="02020603050405020304" pitchFamily="18" charset="0"/>
              </a:rPr>
              <a:pPr/>
              <a:t>2020/11/30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2771" name="Rectangle 6">
            <a:extLst>
              <a:ext uri="{FF2B5EF4-FFF2-40B4-BE49-F238E27FC236}">
                <a16:creationId xmlns:a16="http://schemas.microsoft.com/office/drawing/2014/main" id="{932B9D53-8346-2348-B233-7EECD18A495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2772" name="Rectangle 7">
            <a:extLst>
              <a:ext uri="{FF2B5EF4-FFF2-40B4-BE49-F238E27FC236}">
                <a16:creationId xmlns:a16="http://schemas.microsoft.com/office/drawing/2014/main" id="{19AE0D85-4056-054D-9F23-87246DEC5C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9AA10DD-EEA9-A745-9D6F-A30653D7A2DB}" type="slidenum">
              <a:rPr lang="zh-CN" altLang="en-US">
                <a:latin typeface="Times New Roman" panose="02020603050405020304" pitchFamily="18" charset="0"/>
              </a:rPr>
              <a:pPr/>
              <a:t>6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40306AA5-49A0-2F46-90E1-8161E92D498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id="{07309603-8BA4-364E-9C74-C79D3FE8E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0719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>
            <a:extLst>
              <a:ext uri="{FF2B5EF4-FFF2-40B4-BE49-F238E27FC236}">
                <a16:creationId xmlns:a16="http://schemas.microsoft.com/office/drawing/2014/main" id="{D59FD270-8BED-DA4C-9114-736CC54546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4930" name="Rectangle 3">
            <a:extLst>
              <a:ext uri="{FF2B5EF4-FFF2-40B4-BE49-F238E27FC236}">
                <a16:creationId xmlns:a16="http://schemas.microsoft.com/office/drawing/2014/main" id="{49FA364C-B0D0-7F40-B108-69293BFD95B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4FAA957D-2ED9-6C49-AE20-A510D19461F0}" type="datetime5">
              <a:rPr lang="zh-CN" altLang="en-US" smtClean="0">
                <a:latin typeface="Times New Roman" panose="02020603050405020304" pitchFamily="18" charset="0"/>
              </a:rPr>
              <a:pPr/>
              <a:t>2020/12/1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4931" name="Rectangle 6">
            <a:extLst>
              <a:ext uri="{FF2B5EF4-FFF2-40B4-BE49-F238E27FC236}">
                <a16:creationId xmlns:a16="http://schemas.microsoft.com/office/drawing/2014/main" id="{E1BF2BB3-D82E-DE4D-BB35-F871809FA54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4932" name="Rectangle 7">
            <a:extLst>
              <a:ext uri="{FF2B5EF4-FFF2-40B4-BE49-F238E27FC236}">
                <a16:creationId xmlns:a16="http://schemas.microsoft.com/office/drawing/2014/main" id="{36ABE4F2-7890-6945-8AA3-05A722B686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53B950A-9244-5E4E-98A0-9EA0977308AC}" type="slidenum">
              <a:rPr lang="zh-CN" altLang="en-US" smtClean="0">
                <a:latin typeface="Times New Roman" panose="02020603050405020304" pitchFamily="18" charset="0"/>
              </a:rPr>
              <a:pPr/>
              <a:t>53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933" name="Rectangle 2">
            <a:extLst>
              <a:ext uri="{FF2B5EF4-FFF2-40B4-BE49-F238E27FC236}">
                <a16:creationId xmlns:a16="http://schemas.microsoft.com/office/drawing/2014/main" id="{713CB9ED-6577-4544-A462-F6FF4EAF2C5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4" name="Rectangle 3">
            <a:extLst>
              <a:ext uri="{FF2B5EF4-FFF2-40B4-BE49-F238E27FC236}">
                <a16:creationId xmlns:a16="http://schemas.microsoft.com/office/drawing/2014/main" id="{DEF9978B-795B-FA44-AC36-ABB597234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8304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>
            <a:extLst>
              <a:ext uri="{FF2B5EF4-FFF2-40B4-BE49-F238E27FC236}">
                <a16:creationId xmlns:a16="http://schemas.microsoft.com/office/drawing/2014/main" id="{640080BD-3304-FD4B-AFD0-A01F238AEC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6978" name="Rectangle 3">
            <a:extLst>
              <a:ext uri="{FF2B5EF4-FFF2-40B4-BE49-F238E27FC236}">
                <a16:creationId xmlns:a16="http://schemas.microsoft.com/office/drawing/2014/main" id="{1CDB5107-6E2F-044F-B0CC-F0FE0E64EB4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E67BA246-DE04-8849-B53E-9C5D45BB8DDA}" type="datetime5">
              <a:rPr lang="zh-CN" altLang="en-US" smtClean="0">
                <a:latin typeface="Times New Roman" panose="02020603050405020304" pitchFamily="18" charset="0"/>
              </a:rPr>
              <a:pPr/>
              <a:t>2020/12/1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6979" name="Rectangle 6">
            <a:extLst>
              <a:ext uri="{FF2B5EF4-FFF2-40B4-BE49-F238E27FC236}">
                <a16:creationId xmlns:a16="http://schemas.microsoft.com/office/drawing/2014/main" id="{601C197F-2A86-B54D-AF0F-620814B43B9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6980" name="Rectangle 7">
            <a:extLst>
              <a:ext uri="{FF2B5EF4-FFF2-40B4-BE49-F238E27FC236}">
                <a16:creationId xmlns:a16="http://schemas.microsoft.com/office/drawing/2014/main" id="{70BC5D56-85FE-F844-A356-B643CB8796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4FADC83-2FD6-5B44-8A78-31C83C45D690}" type="slidenum">
              <a:rPr lang="zh-CN" altLang="en-US" smtClean="0">
                <a:latin typeface="Times New Roman" panose="02020603050405020304" pitchFamily="18" charset="0"/>
              </a:rPr>
              <a:pPr/>
              <a:t>54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6981" name="Rectangle 2">
            <a:extLst>
              <a:ext uri="{FF2B5EF4-FFF2-40B4-BE49-F238E27FC236}">
                <a16:creationId xmlns:a16="http://schemas.microsoft.com/office/drawing/2014/main" id="{9941FF81-A42D-EE4E-8160-1BA7179865B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2" name="Rectangle 3">
            <a:extLst>
              <a:ext uri="{FF2B5EF4-FFF2-40B4-BE49-F238E27FC236}">
                <a16:creationId xmlns:a16="http://schemas.microsoft.com/office/drawing/2014/main" id="{32D14484-C373-8D49-B886-339266E7AB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5819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2">
            <a:extLst>
              <a:ext uri="{FF2B5EF4-FFF2-40B4-BE49-F238E27FC236}">
                <a16:creationId xmlns:a16="http://schemas.microsoft.com/office/drawing/2014/main" id="{FE7F1527-0D86-4B46-810E-2B2FFF43D60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9026" name="Rectangle 3">
            <a:extLst>
              <a:ext uri="{FF2B5EF4-FFF2-40B4-BE49-F238E27FC236}">
                <a16:creationId xmlns:a16="http://schemas.microsoft.com/office/drawing/2014/main" id="{B916C256-45DE-7147-9028-9D94FEBF683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1D73D465-0D9F-964E-94F9-C6FA181ED222}" type="datetime5">
              <a:rPr lang="zh-CN" altLang="en-US" smtClean="0">
                <a:latin typeface="Times New Roman" panose="02020603050405020304" pitchFamily="18" charset="0"/>
              </a:rPr>
              <a:pPr/>
              <a:t>2020/12/1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9027" name="Rectangle 6">
            <a:extLst>
              <a:ext uri="{FF2B5EF4-FFF2-40B4-BE49-F238E27FC236}">
                <a16:creationId xmlns:a16="http://schemas.microsoft.com/office/drawing/2014/main" id="{6FFB3E7C-CE22-F746-B809-7C9B3C1A1A3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9028" name="Rectangle 7">
            <a:extLst>
              <a:ext uri="{FF2B5EF4-FFF2-40B4-BE49-F238E27FC236}">
                <a16:creationId xmlns:a16="http://schemas.microsoft.com/office/drawing/2014/main" id="{8F867354-0CDC-AF4A-B01B-64566569DA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C3BA0A71-487B-2241-AABE-66B7C86FBC83}" type="slidenum">
              <a:rPr lang="zh-CN" altLang="en-US" smtClean="0">
                <a:latin typeface="Times New Roman" panose="02020603050405020304" pitchFamily="18" charset="0"/>
              </a:rPr>
              <a:pPr/>
              <a:t>55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9029" name="Rectangle 2">
            <a:extLst>
              <a:ext uri="{FF2B5EF4-FFF2-40B4-BE49-F238E27FC236}">
                <a16:creationId xmlns:a16="http://schemas.microsoft.com/office/drawing/2014/main" id="{A58CAE22-C995-B948-A763-4211E85B7B9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0" name="Rectangle 3">
            <a:extLst>
              <a:ext uri="{FF2B5EF4-FFF2-40B4-BE49-F238E27FC236}">
                <a16:creationId xmlns:a16="http://schemas.microsoft.com/office/drawing/2014/main" id="{7EEC31DB-20BC-BD48-9D0E-D47B72797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2601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>
            <a:extLst>
              <a:ext uri="{FF2B5EF4-FFF2-40B4-BE49-F238E27FC236}">
                <a16:creationId xmlns:a16="http://schemas.microsoft.com/office/drawing/2014/main" id="{665BD176-5C17-3242-9A30-2E249EDE97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1074" name="Rectangle 3">
            <a:extLst>
              <a:ext uri="{FF2B5EF4-FFF2-40B4-BE49-F238E27FC236}">
                <a16:creationId xmlns:a16="http://schemas.microsoft.com/office/drawing/2014/main" id="{6692E30E-F6BD-6A44-8129-FBA7F830CE3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068FDC9-F286-EF4D-9876-5DF20106AB7B}" type="datetime5">
              <a:rPr lang="zh-CN" altLang="en-US" smtClean="0">
                <a:latin typeface="Times New Roman" panose="02020603050405020304" pitchFamily="18" charset="0"/>
              </a:rPr>
              <a:pPr/>
              <a:t>2020/12/1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1075" name="Rectangle 6">
            <a:extLst>
              <a:ext uri="{FF2B5EF4-FFF2-40B4-BE49-F238E27FC236}">
                <a16:creationId xmlns:a16="http://schemas.microsoft.com/office/drawing/2014/main" id="{7C40EBBB-2F61-214C-BD0C-2D3DB1FC7C9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1076" name="Rectangle 7">
            <a:extLst>
              <a:ext uri="{FF2B5EF4-FFF2-40B4-BE49-F238E27FC236}">
                <a16:creationId xmlns:a16="http://schemas.microsoft.com/office/drawing/2014/main" id="{823A131B-FA7B-B04E-A9B1-0E3D8FFC53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A789A16-254A-F848-8CDF-F5DF4ECBBF96}" type="slidenum">
              <a:rPr lang="zh-CN" altLang="en-US" smtClean="0">
                <a:latin typeface="Times New Roman" panose="02020603050405020304" pitchFamily="18" charset="0"/>
              </a:rPr>
              <a:pPr/>
              <a:t>56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1077" name="Rectangle 2">
            <a:extLst>
              <a:ext uri="{FF2B5EF4-FFF2-40B4-BE49-F238E27FC236}">
                <a16:creationId xmlns:a16="http://schemas.microsoft.com/office/drawing/2014/main" id="{49D4951C-2082-A84C-A3CB-66EAF034B0D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8" name="Rectangle 3">
            <a:extLst>
              <a:ext uri="{FF2B5EF4-FFF2-40B4-BE49-F238E27FC236}">
                <a16:creationId xmlns:a16="http://schemas.microsoft.com/office/drawing/2014/main" id="{D9F07684-9A5C-AE44-AEC2-9E9534D43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69758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>
            <a:extLst>
              <a:ext uri="{FF2B5EF4-FFF2-40B4-BE49-F238E27FC236}">
                <a16:creationId xmlns:a16="http://schemas.microsoft.com/office/drawing/2014/main" id="{DA500333-95B6-EB46-9A3B-C19289E1C60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3122" name="Rectangle 3">
            <a:extLst>
              <a:ext uri="{FF2B5EF4-FFF2-40B4-BE49-F238E27FC236}">
                <a16:creationId xmlns:a16="http://schemas.microsoft.com/office/drawing/2014/main" id="{29301692-5E44-524A-A4DA-D04252E6FF3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309FA45-9A0E-7443-BB46-5EC0AAAC1CC6}" type="datetime5">
              <a:rPr lang="zh-CN" altLang="en-US" smtClean="0">
                <a:latin typeface="Times New Roman" panose="02020603050405020304" pitchFamily="18" charset="0"/>
              </a:rPr>
              <a:pPr/>
              <a:t>2020/12/1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3123" name="Rectangle 6">
            <a:extLst>
              <a:ext uri="{FF2B5EF4-FFF2-40B4-BE49-F238E27FC236}">
                <a16:creationId xmlns:a16="http://schemas.microsoft.com/office/drawing/2014/main" id="{3A47F48F-D943-6545-BED2-EE660F94B99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3124" name="Rectangle 7">
            <a:extLst>
              <a:ext uri="{FF2B5EF4-FFF2-40B4-BE49-F238E27FC236}">
                <a16:creationId xmlns:a16="http://schemas.microsoft.com/office/drawing/2014/main" id="{4F212C59-7120-D949-AA5D-3A1869BE4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14A0539-2AD2-4749-A43E-A11295A14402}" type="slidenum">
              <a:rPr lang="zh-CN" altLang="en-US" smtClean="0">
                <a:latin typeface="Times New Roman" panose="02020603050405020304" pitchFamily="18" charset="0"/>
              </a:rPr>
              <a:pPr/>
              <a:t>57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3125" name="Rectangle 2">
            <a:extLst>
              <a:ext uri="{FF2B5EF4-FFF2-40B4-BE49-F238E27FC236}">
                <a16:creationId xmlns:a16="http://schemas.microsoft.com/office/drawing/2014/main" id="{0BEE99C6-69BB-9B49-9DF4-40055E79F49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6" name="Rectangle 3">
            <a:extLst>
              <a:ext uri="{FF2B5EF4-FFF2-40B4-BE49-F238E27FC236}">
                <a16:creationId xmlns:a16="http://schemas.microsoft.com/office/drawing/2014/main" id="{97FF5906-DCB9-2F49-AEEC-81BCB1A645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7709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>
            <a:extLst>
              <a:ext uri="{FF2B5EF4-FFF2-40B4-BE49-F238E27FC236}">
                <a16:creationId xmlns:a16="http://schemas.microsoft.com/office/drawing/2014/main" id="{BD197266-ACC5-D04F-A1C5-F7F39C9293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5170" name="Rectangle 3">
            <a:extLst>
              <a:ext uri="{FF2B5EF4-FFF2-40B4-BE49-F238E27FC236}">
                <a16:creationId xmlns:a16="http://schemas.microsoft.com/office/drawing/2014/main" id="{4ED191B8-9C4B-984C-AA37-5B88ABBC4C8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FDEE8148-2B60-AE4B-854E-B471EFFBF74F}" type="datetime5">
              <a:rPr lang="zh-CN" altLang="en-US" smtClean="0">
                <a:latin typeface="Times New Roman" panose="02020603050405020304" pitchFamily="18" charset="0"/>
              </a:rPr>
              <a:pPr/>
              <a:t>2020/12/1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5171" name="Rectangle 6">
            <a:extLst>
              <a:ext uri="{FF2B5EF4-FFF2-40B4-BE49-F238E27FC236}">
                <a16:creationId xmlns:a16="http://schemas.microsoft.com/office/drawing/2014/main" id="{C1EF689C-DC1B-704C-881F-DC82205F606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5172" name="Rectangle 7">
            <a:extLst>
              <a:ext uri="{FF2B5EF4-FFF2-40B4-BE49-F238E27FC236}">
                <a16:creationId xmlns:a16="http://schemas.microsoft.com/office/drawing/2014/main" id="{416ED3E9-10B2-CE4C-8C61-E32CD3164A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0EEBBCA-C84E-DE4D-AFD0-3005FA2FDD32}" type="slidenum">
              <a:rPr lang="zh-CN" altLang="en-US" smtClean="0">
                <a:latin typeface="Times New Roman" panose="02020603050405020304" pitchFamily="18" charset="0"/>
              </a:rPr>
              <a:pPr/>
              <a:t>58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5173" name="Rectangle 2">
            <a:extLst>
              <a:ext uri="{FF2B5EF4-FFF2-40B4-BE49-F238E27FC236}">
                <a16:creationId xmlns:a16="http://schemas.microsoft.com/office/drawing/2014/main" id="{1C9C1F60-9FE8-CE45-8BD2-F1A74DC7CDB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4" name="Rectangle 3">
            <a:extLst>
              <a:ext uri="{FF2B5EF4-FFF2-40B4-BE49-F238E27FC236}">
                <a16:creationId xmlns:a16="http://schemas.microsoft.com/office/drawing/2014/main" id="{09F08664-9770-8E4C-9D5D-719A0A9200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9122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2">
            <a:extLst>
              <a:ext uri="{FF2B5EF4-FFF2-40B4-BE49-F238E27FC236}">
                <a16:creationId xmlns:a16="http://schemas.microsoft.com/office/drawing/2014/main" id="{4A773A25-D52C-7046-8E36-F436C1644B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7218" name="Rectangle 3">
            <a:extLst>
              <a:ext uri="{FF2B5EF4-FFF2-40B4-BE49-F238E27FC236}">
                <a16:creationId xmlns:a16="http://schemas.microsoft.com/office/drawing/2014/main" id="{A87D8DCE-98AF-5544-A474-2C6B896BA07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9E5701E-0219-CE4C-8CDD-38815C8B2F71}" type="datetime5">
              <a:rPr lang="zh-CN" altLang="en-US" smtClean="0">
                <a:latin typeface="Times New Roman" panose="02020603050405020304" pitchFamily="18" charset="0"/>
              </a:rPr>
              <a:pPr/>
              <a:t>2020/12/1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7219" name="Rectangle 6">
            <a:extLst>
              <a:ext uri="{FF2B5EF4-FFF2-40B4-BE49-F238E27FC236}">
                <a16:creationId xmlns:a16="http://schemas.microsoft.com/office/drawing/2014/main" id="{00A1B124-0421-FE4F-BD69-9C3DD83294B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7220" name="Rectangle 7">
            <a:extLst>
              <a:ext uri="{FF2B5EF4-FFF2-40B4-BE49-F238E27FC236}">
                <a16:creationId xmlns:a16="http://schemas.microsoft.com/office/drawing/2014/main" id="{DD5BCCDA-6A6E-0B41-8878-2FC4BAC0CB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0F3FE55-6A4A-AD4A-BCBF-8A75AFAD6A49}" type="slidenum">
              <a:rPr lang="zh-CN" altLang="en-US" smtClean="0">
                <a:latin typeface="Times New Roman" panose="02020603050405020304" pitchFamily="18" charset="0"/>
              </a:rPr>
              <a:pPr/>
              <a:t>59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7221" name="Rectangle 2">
            <a:extLst>
              <a:ext uri="{FF2B5EF4-FFF2-40B4-BE49-F238E27FC236}">
                <a16:creationId xmlns:a16="http://schemas.microsoft.com/office/drawing/2014/main" id="{3104F7DC-3A08-0C4A-946B-7FD55DC98AD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2" name="Rectangle 3">
            <a:extLst>
              <a:ext uri="{FF2B5EF4-FFF2-40B4-BE49-F238E27FC236}">
                <a16:creationId xmlns:a16="http://schemas.microsoft.com/office/drawing/2014/main" id="{D273158F-CD92-C142-A213-A549C8B6A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264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D800D237-47B6-934A-9FD8-6233C9CF0DC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F533B0D4-8D53-9A45-9783-D821E96FC4F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87F58004-CB32-EB48-81F3-C5519DC513AC}" type="datetime5">
              <a:rPr lang="zh-CN" altLang="en-US" smtClean="0">
                <a:latin typeface="Times New Roman" panose="02020603050405020304" pitchFamily="18" charset="0"/>
              </a:rPr>
              <a:pPr/>
              <a:t>2020/11/30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4819" name="Rectangle 6">
            <a:extLst>
              <a:ext uri="{FF2B5EF4-FFF2-40B4-BE49-F238E27FC236}">
                <a16:creationId xmlns:a16="http://schemas.microsoft.com/office/drawing/2014/main" id="{4F2929B7-FA6C-E947-8FD2-25F45B21663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4820" name="Rectangle 7">
            <a:extLst>
              <a:ext uri="{FF2B5EF4-FFF2-40B4-BE49-F238E27FC236}">
                <a16:creationId xmlns:a16="http://schemas.microsoft.com/office/drawing/2014/main" id="{76212F45-AEA8-4C4C-A9FE-E8E658EC4B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ED472C5-2714-8046-A0E2-6AB62257C420}" type="slidenum">
              <a:rPr lang="zh-CN" altLang="en-US">
                <a:latin typeface="Times New Roman" panose="02020603050405020304" pitchFamily="18" charset="0"/>
              </a:rPr>
              <a:pPr/>
              <a:t>7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4821" name="Rectangle 2">
            <a:extLst>
              <a:ext uri="{FF2B5EF4-FFF2-40B4-BE49-F238E27FC236}">
                <a16:creationId xmlns:a16="http://schemas.microsoft.com/office/drawing/2014/main" id="{270A2275-3F3E-0944-BB41-D50CE3335A6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>
            <a:extLst>
              <a:ext uri="{FF2B5EF4-FFF2-40B4-BE49-F238E27FC236}">
                <a16:creationId xmlns:a16="http://schemas.microsoft.com/office/drawing/2014/main" id="{B056275B-8530-E440-B7FD-06E656FAE2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132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7DD68407-C761-B74D-8432-A04BCFDB6D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A872F41E-FC3E-6845-9700-53AA9E09B0E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24272C28-1A64-844D-B710-AAAE28F9E2E5}" type="datetime5">
              <a:rPr lang="zh-CN" altLang="en-US" smtClean="0">
                <a:latin typeface="Times New Roman" panose="02020603050405020304" pitchFamily="18" charset="0"/>
              </a:rPr>
              <a:pPr/>
              <a:t>2020/11/30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6867" name="Rectangle 6">
            <a:extLst>
              <a:ext uri="{FF2B5EF4-FFF2-40B4-BE49-F238E27FC236}">
                <a16:creationId xmlns:a16="http://schemas.microsoft.com/office/drawing/2014/main" id="{3DBDFA58-F47D-A64D-A9AC-2E982323C1A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6868" name="Rectangle 7">
            <a:extLst>
              <a:ext uri="{FF2B5EF4-FFF2-40B4-BE49-F238E27FC236}">
                <a16:creationId xmlns:a16="http://schemas.microsoft.com/office/drawing/2014/main" id="{58872DBE-F601-A243-A659-09C949965E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B2B5CC9E-F389-5942-9108-2856E69684C5}" type="slidenum">
              <a:rPr lang="zh-CN" altLang="en-US">
                <a:latin typeface="Times New Roman" panose="02020603050405020304" pitchFamily="18" charset="0"/>
              </a:rPr>
              <a:pPr/>
              <a:t>8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6869" name="Rectangle 2">
            <a:extLst>
              <a:ext uri="{FF2B5EF4-FFF2-40B4-BE49-F238E27FC236}">
                <a16:creationId xmlns:a16="http://schemas.microsoft.com/office/drawing/2014/main" id="{DE94FD0A-AC64-5048-A72C-96F3A51C19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>
            <a:extLst>
              <a:ext uri="{FF2B5EF4-FFF2-40B4-BE49-F238E27FC236}">
                <a16:creationId xmlns:a16="http://schemas.microsoft.com/office/drawing/2014/main" id="{45AA0194-FD38-D94F-9227-A5AE8B326A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437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E9BD81D-37CF-B540-A141-D395EC5EF7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71728A25-DA1F-D048-98BA-DE4ECE1872A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963180E8-EED5-AE45-B3D5-C5A5AC3FBD64}" type="datetime5">
              <a:rPr lang="zh-CN" altLang="en-US" smtClean="0">
                <a:latin typeface="Times New Roman" panose="02020603050405020304" pitchFamily="18" charset="0"/>
              </a:rPr>
              <a:pPr/>
              <a:t>2020/11/30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8915" name="Rectangle 6">
            <a:extLst>
              <a:ext uri="{FF2B5EF4-FFF2-40B4-BE49-F238E27FC236}">
                <a16:creationId xmlns:a16="http://schemas.microsoft.com/office/drawing/2014/main" id="{128F1D44-2A05-CF41-88ED-BAA1ED6008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8916" name="Rectangle 7">
            <a:extLst>
              <a:ext uri="{FF2B5EF4-FFF2-40B4-BE49-F238E27FC236}">
                <a16:creationId xmlns:a16="http://schemas.microsoft.com/office/drawing/2014/main" id="{E7E5E923-C7B2-8A4D-AB9D-F988A63E4C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0B6D1BB0-E61D-2245-B540-4D1DF1EF08B0}" type="slidenum">
              <a:rPr lang="zh-CN" altLang="en-US">
                <a:latin typeface="Times New Roman" panose="02020603050405020304" pitchFamily="18" charset="0"/>
              </a:rPr>
              <a:pPr/>
              <a:t>9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F2C1D794-20FC-7646-A4DA-D4629E618AA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>
            <a:extLst>
              <a:ext uri="{FF2B5EF4-FFF2-40B4-BE49-F238E27FC236}">
                <a16:creationId xmlns:a16="http://schemas.microsoft.com/office/drawing/2014/main" id="{C9ABBB24-E35B-B740-A355-23298926A3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565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99BBD64F-8C7A-264D-AC2C-2B9800B5105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65AAE2C8-DD80-7645-83C7-576A90EC300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7BFDF3CB-6783-8E43-AE09-6B0F96409A58}" type="datetime5">
              <a:rPr lang="zh-CN" altLang="en-US" smtClean="0">
                <a:latin typeface="Times New Roman" panose="02020603050405020304" pitchFamily="18" charset="0"/>
              </a:rPr>
              <a:pPr/>
              <a:t>2020/11/30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0963" name="Rectangle 6">
            <a:extLst>
              <a:ext uri="{FF2B5EF4-FFF2-40B4-BE49-F238E27FC236}">
                <a16:creationId xmlns:a16="http://schemas.microsoft.com/office/drawing/2014/main" id="{11B7D103-5F35-774F-B777-0FD7DA40BD3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Boolean Algebra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0964" name="Rectangle 7">
            <a:extLst>
              <a:ext uri="{FF2B5EF4-FFF2-40B4-BE49-F238E27FC236}">
                <a16:creationId xmlns:a16="http://schemas.microsoft.com/office/drawing/2014/main" id="{3ED4FBF3-14C3-D94F-B257-0C9691BDB8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fld id="{525F4980-078A-4843-89AA-F94C141A9A4A}" type="slidenum">
              <a:rPr lang="zh-CN" altLang="en-US">
                <a:latin typeface="Times New Roman" panose="02020603050405020304" pitchFamily="18" charset="0"/>
              </a:rPr>
              <a:pPr/>
              <a:t>10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0965" name="Rectangle 2">
            <a:extLst>
              <a:ext uri="{FF2B5EF4-FFF2-40B4-BE49-F238E27FC236}">
                <a16:creationId xmlns:a16="http://schemas.microsoft.com/office/drawing/2014/main" id="{A4D9AF63-2C71-7D44-A4B5-45A5F6A34D2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>
            <a:extLst>
              <a:ext uri="{FF2B5EF4-FFF2-40B4-BE49-F238E27FC236}">
                <a16:creationId xmlns:a16="http://schemas.microsoft.com/office/drawing/2014/main" id="{C669FDE6-3D02-6A43-9B06-A62D040947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828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4DF65236-0DAA-40E1-94F3-B1BE61EA3C62}" type="datetime1">
              <a:rPr lang="en-US"/>
              <a:pPr/>
              <a:t>11/30/20</a:t>
            </a:fld>
            <a:endParaRPr lang="en-US" altLang="en-US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88D8733-E7B3-4E46-9432-78B1AB13177E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95240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95241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2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3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4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5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6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7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8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9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0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1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2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3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4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5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6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7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8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9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0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1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2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3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4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5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6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7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8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9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0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1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272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6DD440-FFAC-4EDA-B3AA-C5291317BF17}" type="datetime1">
              <a:rPr lang="en-US"/>
              <a:pPr/>
              <a:t>11/30/20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FBAF9-185F-4BAA-8617-E5B96FAFB9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76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2A751B-01B7-41CA-9166-2BEDAAFB848D}" type="datetime1">
              <a:rPr lang="en-US"/>
              <a:pPr/>
              <a:t>11/30/20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EC34F6-634C-4AD9-A347-B2F7F69866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963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8A5E0-018A-5A43-8F50-77F8E100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20174-9559-D143-8154-D232C8C52AE8}" type="datetime5">
              <a:rPr lang="zh-CN" altLang="en-US"/>
              <a:pPr>
                <a:defRPr/>
              </a:pPr>
              <a:t>2020/11/30</a:t>
            </a:fld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42BB9-5227-2C42-9BC5-9039F7B25F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 </a:t>
            </a:r>
            <a:r>
              <a:rPr lang="en-US" altLang="zh-CN">
                <a:latin typeface="Calibri" panose="020F0502020204030204" pitchFamily="34" charset="0"/>
              </a:rPr>
              <a:t>PJF - </a:t>
            </a:r>
            <a:fld id="{550B45CB-20C6-9F4C-AAE6-D2C79B43AB3A}" type="slidenum">
              <a:rPr lang="en-US" altLang="zh-CN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1C9F6B-CB79-3F4C-AC79-092C2A3E62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982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C4C5E24-09A5-104F-A1FD-94235AC6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903BA-062F-8B49-B938-A9D265BF5EE3}" type="datetime5">
              <a:rPr lang="zh-CN" altLang="en-US"/>
              <a:pPr>
                <a:defRPr/>
              </a:pPr>
              <a:t>2020/11/30</a:t>
            </a:fld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E3D94-C5BE-C34E-A5D0-6C8C6484F7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 </a:t>
            </a:r>
            <a:r>
              <a:rPr lang="en-US" altLang="zh-CN">
                <a:latin typeface="Calibri" panose="020F0502020204030204" pitchFamily="34" charset="0"/>
              </a:rPr>
              <a:t>PJF - </a:t>
            </a:r>
            <a:fld id="{260D765D-B90B-DA48-B85E-2808B8A876FF}" type="slidenum">
              <a:rPr lang="en-US" altLang="zh-CN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6B67B3-22E0-2B40-BEF9-018158FB79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325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B75BE-5464-0044-9851-834E2DCA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FFA44-4E62-8047-B9CC-BFDCEC155A19}" type="datetime5">
              <a:rPr lang="zh-CN" altLang="en-US"/>
              <a:pPr>
                <a:defRPr/>
              </a:pPr>
              <a:t>2020/11/30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64E94-B888-5942-AA27-E738D2E1AC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 </a:t>
            </a:r>
            <a:r>
              <a:rPr lang="en-US" altLang="zh-CN">
                <a:latin typeface="Calibri" panose="020F0502020204030204" pitchFamily="34" charset="0"/>
              </a:rPr>
              <a:t>PJF - </a:t>
            </a:r>
            <a:fld id="{617C2DD7-4977-A147-9DB8-1950E796A1C6}" type="slidenum">
              <a:rPr lang="en-US" altLang="zh-CN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F891A-5385-7B47-BAD0-7F0EF624F9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9512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660D1-D41C-4DDD-A34D-9F033569083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390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561C1B-8111-44F3-8DF6-8B7A36AB433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335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C477F-A9CF-4DE7-B94E-65F4C7D811C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9349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5B627-A7E3-4FC6-A652-A61492E8E0B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956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B2564-0679-46D5-A9B3-581320E3847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4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0EEE71-71C2-4CAE-8C30-36AE96B71520}" type="datetime1">
              <a:rPr lang="en-US"/>
              <a:pPr/>
              <a:t>11/30/20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677EF7-87BE-4C87-93F9-0D097F09AA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363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0A39C6-0681-4CA2-88BB-6196393B861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2218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BA025B-C91D-4C45-B724-5166A44484C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1636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89D9FC-D675-4B31-99CF-67BA9EBFAE9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846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61BCB-04E9-4AC0-9289-F56E59A8F06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7857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2FA3AD-C5A3-4711-9247-5C83FA6681B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3640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664502-B954-4B31-B021-ECA6D4A2536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54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4AE834-C0FA-40D6-A310-58AA8B2B4CC6}" type="datetime1">
              <a:rPr lang="en-US"/>
              <a:pPr/>
              <a:t>11/30/20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76EDF-96F7-4445-8852-95E785FD36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430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116B6E-9419-453F-8B89-2A94DE6FB2AA}" type="datetime1">
              <a:rPr lang="en-US"/>
              <a:pPr/>
              <a:t>11/30/20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BF2FA-C31B-4B7C-B2D0-811D1FE55E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052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FA8087-A7A8-4F78-B013-DA9AC1FF614B}" type="datetime1">
              <a:rPr lang="en-US"/>
              <a:pPr/>
              <a:t>11/30/20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5AB0DA-9B63-4EC2-8007-92A1FF1A1A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34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6E1105-4931-4A02-B13E-75B95C2E48DC}" type="datetime1">
              <a:rPr lang="en-US"/>
              <a:pPr/>
              <a:t>11/30/20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3E86F8-1C85-4556-83CB-214848C93A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221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A39FED-0FDA-46AA-9B18-A850B9B99AF7}" type="datetime1">
              <a:rPr lang="en-US"/>
              <a:pPr/>
              <a:t>11/30/20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BDF22E-1F11-4B30-8CCA-82E34AFB8F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636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14A9BC-1356-4CB4-8F81-74192B19D274}" type="datetime1">
              <a:rPr lang="en-US"/>
              <a:pPr/>
              <a:t>11/30/20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6AB50-8F0F-4456-9C28-EB547B3533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51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0EE3BE-612A-4290-9389-9E5D8F8C6298}" type="datetime1">
              <a:rPr lang="en-US"/>
              <a:pPr/>
              <a:t>11/30/20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4713F-E29D-49D0-8930-DEAA1EA722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6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0E097A76-C5EF-414F-9BA2-23638C527C07}" type="datetime1">
              <a:rPr lang="en-US"/>
              <a:pPr/>
              <a:t>11/30/20</a:t>
            </a:fld>
            <a:endParaRPr lang="en-US" altLang="en-US"/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altLang="en-US"/>
              <a:t>CSE, Rajshahi University</a:t>
            </a:r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5DB666FD-0BFD-4856-9249-A9DFF2B331B6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94216" name="Group 8"/>
          <p:cNvGrpSpPr>
            <a:grpSpLocks/>
          </p:cNvGrpSpPr>
          <p:nvPr userDrawn="1"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94217" name="Oval 9"/>
            <p:cNvSpPr>
              <a:spLocks noChangeArrowheads="1"/>
            </p:cNvSpPr>
            <p:nvPr userDrawn="1"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8" name="Oval 10"/>
            <p:cNvSpPr>
              <a:spLocks noChangeArrowheads="1"/>
            </p:cNvSpPr>
            <p:nvPr userDrawn="1"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9" name="Oval 11"/>
            <p:cNvSpPr>
              <a:spLocks noChangeArrowheads="1"/>
            </p:cNvSpPr>
            <p:nvPr userDrawn="1"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0" name="Oval 12"/>
            <p:cNvSpPr>
              <a:spLocks noChangeArrowheads="1"/>
            </p:cNvSpPr>
            <p:nvPr userDrawn="1"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1" name="Oval 13"/>
            <p:cNvSpPr>
              <a:spLocks noChangeArrowheads="1"/>
            </p:cNvSpPr>
            <p:nvPr userDrawn="1"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2" name="Oval 14"/>
            <p:cNvSpPr>
              <a:spLocks noChangeArrowheads="1"/>
            </p:cNvSpPr>
            <p:nvPr userDrawn="1"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3" name="Oval 15"/>
            <p:cNvSpPr>
              <a:spLocks noChangeArrowheads="1"/>
            </p:cNvSpPr>
            <p:nvPr userDrawn="1"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4" name="Oval 16"/>
            <p:cNvSpPr>
              <a:spLocks noChangeArrowheads="1"/>
            </p:cNvSpPr>
            <p:nvPr userDrawn="1"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5" name="Oval 17"/>
            <p:cNvSpPr>
              <a:spLocks noChangeArrowheads="1"/>
            </p:cNvSpPr>
            <p:nvPr userDrawn="1"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6" name="Oval 18"/>
            <p:cNvSpPr>
              <a:spLocks noChangeArrowheads="1"/>
            </p:cNvSpPr>
            <p:nvPr userDrawn="1"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7" name="Oval 19"/>
            <p:cNvSpPr>
              <a:spLocks noChangeArrowheads="1"/>
            </p:cNvSpPr>
            <p:nvPr userDrawn="1"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8" name="Oval 20"/>
            <p:cNvSpPr>
              <a:spLocks noChangeArrowheads="1"/>
            </p:cNvSpPr>
            <p:nvPr userDrawn="1"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9" name="Oval 21"/>
            <p:cNvSpPr>
              <a:spLocks noChangeArrowheads="1"/>
            </p:cNvSpPr>
            <p:nvPr userDrawn="1"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0" name="Oval 22"/>
            <p:cNvSpPr>
              <a:spLocks noChangeArrowheads="1"/>
            </p:cNvSpPr>
            <p:nvPr userDrawn="1"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1" name="Oval 23"/>
            <p:cNvSpPr>
              <a:spLocks noChangeArrowheads="1"/>
            </p:cNvSpPr>
            <p:nvPr userDrawn="1"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2" name="Oval 24"/>
            <p:cNvSpPr>
              <a:spLocks noChangeArrowheads="1"/>
            </p:cNvSpPr>
            <p:nvPr userDrawn="1"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3" name="Oval 25"/>
            <p:cNvSpPr>
              <a:spLocks noChangeArrowheads="1"/>
            </p:cNvSpPr>
            <p:nvPr userDrawn="1"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4" name="Oval 26"/>
            <p:cNvSpPr>
              <a:spLocks noChangeArrowheads="1"/>
            </p:cNvSpPr>
            <p:nvPr userDrawn="1"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5" name="Oval 27"/>
            <p:cNvSpPr>
              <a:spLocks noChangeArrowheads="1"/>
            </p:cNvSpPr>
            <p:nvPr userDrawn="1"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6" name="Oval 28"/>
            <p:cNvSpPr>
              <a:spLocks noChangeArrowheads="1"/>
            </p:cNvSpPr>
            <p:nvPr userDrawn="1"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7" name="Oval 29"/>
            <p:cNvSpPr>
              <a:spLocks noChangeArrowheads="1"/>
            </p:cNvSpPr>
            <p:nvPr userDrawn="1"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8" name="Oval 30"/>
            <p:cNvSpPr>
              <a:spLocks noChangeArrowheads="1"/>
            </p:cNvSpPr>
            <p:nvPr userDrawn="1"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9" name="Oval 31"/>
            <p:cNvSpPr>
              <a:spLocks noChangeArrowheads="1"/>
            </p:cNvSpPr>
            <p:nvPr userDrawn="1"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0" name="Oval 32"/>
            <p:cNvSpPr>
              <a:spLocks noChangeArrowheads="1"/>
            </p:cNvSpPr>
            <p:nvPr userDrawn="1"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1" name="Oval 33"/>
            <p:cNvSpPr>
              <a:spLocks noChangeArrowheads="1"/>
            </p:cNvSpPr>
            <p:nvPr userDrawn="1"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2" name="Oval 34"/>
            <p:cNvSpPr>
              <a:spLocks noChangeArrowheads="1"/>
            </p:cNvSpPr>
            <p:nvPr userDrawn="1"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3" name="Oval 35"/>
            <p:cNvSpPr>
              <a:spLocks noChangeArrowheads="1"/>
            </p:cNvSpPr>
            <p:nvPr userDrawn="1"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4" name="Oval 36"/>
            <p:cNvSpPr>
              <a:spLocks noChangeArrowheads="1"/>
            </p:cNvSpPr>
            <p:nvPr userDrawn="1"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5" name="Oval 37"/>
            <p:cNvSpPr>
              <a:spLocks noChangeArrowheads="1"/>
            </p:cNvSpPr>
            <p:nvPr userDrawn="1"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6" name="Oval 38"/>
            <p:cNvSpPr>
              <a:spLocks noChangeArrowheads="1"/>
            </p:cNvSpPr>
            <p:nvPr userDrawn="1"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7" name="Oval 39"/>
            <p:cNvSpPr>
              <a:spLocks noChangeArrowheads="1"/>
            </p:cNvSpPr>
            <p:nvPr userDrawn="1"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94" r:id="rId12"/>
    <p:sldLayoutId id="2147483695" r:id="rId13"/>
    <p:sldLayoutId id="2147483696" r:id="rId14"/>
  </p:sldLayoutIdLst>
  <p:hf sldNum="0" hdr="0"/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02BA580-6787-4144-B0E9-7959F3DE59CE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/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16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1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4.emf"/><Relationship Id="rId4" Type="http://schemas.openxmlformats.org/officeDocument/2006/relationships/image" Target="../media/image15.png"/><Relationship Id="rId9" Type="http://schemas.openxmlformats.org/officeDocument/2006/relationships/oleObject" Target="../embeddings/oleObject7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notesSlide" Target="../notesSlides/notesSlide35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notesSlide" Target="../notesSlides/notesSlide36.xml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notesSlide" Target="../notesSlides/notesSlide37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4.emf"/><Relationship Id="rId4" Type="http://schemas.openxmlformats.org/officeDocument/2006/relationships/image" Target="../media/image22.png"/><Relationship Id="rId9" Type="http://schemas.openxmlformats.org/officeDocument/2006/relationships/oleObject" Target="../embeddings/oleObject14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85800"/>
            <a:ext cx="1676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78283" y="2895600"/>
            <a:ext cx="6787436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Lecture 02: Digital System Design</a:t>
            </a:r>
          </a:p>
          <a:p>
            <a:pPr algn="ctr"/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66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Dept. of Computer Sc. and </a:t>
            </a:r>
            <a:r>
              <a:rPr lang="en-US" sz="2400" b="1" dirty="0" err="1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Engg</a:t>
            </a:r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.</a:t>
            </a: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University of </a:t>
            </a:r>
            <a:r>
              <a:rPr lang="en-US" sz="2400" b="1" dirty="0" err="1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Rajshahi</a:t>
            </a:r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66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www.ru.ac.bd</a:t>
            </a:r>
          </a:p>
          <a:p>
            <a:pPr algn="ctr"/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00">
                  <a:lumMod val="65000"/>
                  <a:lumOff val="35000"/>
                </a:srgb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itchFamily="34" charset="0"/>
            </a:endParaRP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itchFamily="34" charset="0"/>
              </a:rPr>
              <a:t>Dr. Mahboob Qaosar</a:t>
            </a:r>
          </a:p>
        </p:txBody>
      </p:sp>
    </p:spTree>
    <p:extLst>
      <p:ext uri="{BB962C8B-B14F-4D97-AF65-F5344CB8AC3E}">
        <p14:creationId xmlns:p14="http://schemas.microsoft.com/office/powerpoint/2010/main" val="171468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8C19A454-5FF4-1243-B23A-A8E1FF5B236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/>
              <a:t>Combinational Logic Circuit</a:t>
            </a:r>
            <a:br>
              <a:rPr lang="en-US" altLang="zh-CN" sz="4000"/>
            </a:br>
            <a:r>
              <a:rPr lang="en-US" altLang="zh-CN" sz="4000"/>
              <a:t>from Logic Function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4237A9A5-0172-D247-B4E6-1CA1543A38F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000"/>
              <a:t>Consider function F = A’ + B</a:t>
            </a:r>
            <a:r>
              <a:rPr lang="en-US" altLang="zh-CN" sz="2000">
                <a:cs typeface="Times New Roman" panose="02020603050405020304" pitchFamily="18" charset="0"/>
              </a:rPr>
              <a:t>•C’ + A’•</a:t>
            </a:r>
            <a:r>
              <a:rPr lang="en-US" altLang="zh-CN" sz="2000"/>
              <a:t>B’ </a:t>
            </a:r>
          </a:p>
          <a:p>
            <a:pPr eaLnBrk="1" hangingPunct="1"/>
            <a:r>
              <a:rPr lang="en-US" altLang="zh-CN" sz="2000"/>
              <a:t>A combinational logic circuit can be constructed to implement F, by appropriately connecting input signals and logic gates:</a:t>
            </a:r>
          </a:p>
          <a:p>
            <a:pPr lvl="1" eaLnBrk="1" hangingPunct="1"/>
            <a:r>
              <a:rPr lang="en-US" altLang="zh-CN" sz="1800"/>
              <a:t>Circuit input signals </a:t>
            </a:r>
            <a:r>
              <a:rPr lang="en-US" altLang="zh-CN" sz="1800">
                <a:sym typeface="Wingdings" pitchFamily="2" charset="2"/>
              </a:rPr>
              <a:t> from function variables (A, B, C)</a:t>
            </a:r>
          </a:p>
          <a:p>
            <a:pPr lvl="1" eaLnBrk="1" hangingPunct="1"/>
            <a:r>
              <a:rPr lang="en-US" altLang="zh-CN" sz="1800">
                <a:sym typeface="Wingdings" pitchFamily="2" charset="2"/>
              </a:rPr>
              <a:t>Circuit output signal  function output (F)</a:t>
            </a:r>
          </a:p>
          <a:p>
            <a:pPr lvl="1" eaLnBrk="1" hangingPunct="1"/>
            <a:r>
              <a:rPr lang="en-US" altLang="zh-CN" sz="1800">
                <a:sym typeface="Wingdings" pitchFamily="2" charset="2"/>
              </a:rPr>
              <a:t>Logic gates  from logic operations</a:t>
            </a:r>
          </a:p>
          <a:p>
            <a:pPr lvl="1" eaLnBrk="1" hangingPunct="1">
              <a:buFont typeface="Wingdings" pitchFamily="2" charset="2"/>
              <a:buNone/>
            </a:pPr>
            <a:endParaRPr lang="zh-CN" altLang="en-US" sz="1800"/>
          </a:p>
        </p:txBody>
      </p:sp>
      <p:sp>
        <p:nvSpPr>
          <p:cNvPr id="27650" name="Date Placeholder 4">
            <a:extLst>
              <a:ext uri="{FF2B5EF4-FFF2-40B4-BE49-F238E27FC236}">
                <a16:creationId xmlns:a16="http://schemas.microsoft.com/office/drawing/2014/main" id="{75C09037-FCAE-844C-99F7-7FBF50CE0EC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619AC1C-7AA2-4F9F-92E0-1905850EA168}" type="datetime5">
              <a:rPr lang="zh-CN" altLang="en-US" smtClean="0"/>
              <a:pPr>
                <a:defRPr/>
              </a:pPr>
              <a:t>2020/11/30</a:t>
            </a:fld>
            <a:endParaRPr lang="en-US" altLang="zh-CN"/>
          </a:p>
        </p:txBody>
      </p:sp>
      <p:sp>
        <p:nvSpPr>
          <p:cNvPr id="27652" name="Footer Placeholder 6">
            <a:extLst>
              <a:ext uri="{FF2B5EF4-FFF2-40B4-BE49-F238E27FC236}">
                <a16:creationId xmlns:a16="http://schemas.microsoft.com/office/drawing/2014/main" id="{78B15AA8-5BA5-444C-A0D1-FB2C823A85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  <p:grpSp>
        <p:nvGrpSpPr>
          <p:cNvPr id="39942" name="Group 157">
            <a:extLst>
              <a:ext uri="{FF2B5EF4-FFF2-40B4-BE49-F238E27FC236}">
                <a16:creationId xmlns:a16="http://schemas.microsoft.com/office/drawing/2014/main" id="{D94B2251-88D0-B740-955A-B7B39EE8D560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733800"/>
            <a:ext cx="5257800" cy="2438400"/>
            <a:chOff x="1008" y="2352"/>
            <a:chExt cx="3312" cy="1536"/>
          </a:xfrm>
        </p:grpSpPr>
        <p:sp>
          <p:nvSpPr>
            <p:cNvPr id="39943" name="Rectangle 46">
              <a:extLst>
                <a:ext uri="{FF2B5EF4-FFF2-40B4-BE49-F238E27FC236}">
                  <a16:creationId xmlns:a16="http://schemas.microsoft.com/office/drawing/2014/main" id="{7ADF8D13-5D34-8645-A422-C6D93819C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352"/>
              <a:ext cx="3312" cy="1536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mic Sans MS" panose="030F0902030302020204" pitchFamily="66" charset="0"/>
              </a:endParaRPr>
            </a:p>
          </p:txBody>
        </p:sp>
        <p:sp>
          <p:nvSpPr>
            <p:cNvPr id="39944" name="Line 47">
              <a:extLst>
                <a:ext uri="{FF2B5EF4-FFF2-40B4-BE49-F238E27FC236}">
                  <a16:creationId xmlns:a16="http://schemas.microsoft.com/office/drawing/2014/main" id="{2BC1EE63-7CAE-F046-AC2E-42A1F75C2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8" y="2640"/>
              <a:ext cx="4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5" name="Line 48">
              <a:extLst>
                <a:ext uri="{FF2B5EF4-FFF2-40B4-BE49-F238E27FC236}">
                  <a16:creationId xmlns:a16="http://schemas.microsoft.com/office/drawing/2014/main" id="{7511B2CD-3A97-7B44-A51F-B49367E5A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8" y="3168"/>
              <a:ext cx="4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946" name="Group 52">
              <a:extLst>
                <a:ext uri="{FF2B5EF4-FFF2-40B4-BE49-F238E27FC236}">
                  <a16:creationId xmlns:a16="http://schemas.microsoft.com/office/drawing/2014/main" id="{73044D2F-07F9-D349-BDFD-400A4C0955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496"/>
              <a:ext cx="240" cy="288"/>
              <a:chOff x="4512" y="2688"/>
              <a:chExt cx="432" cy="480"/>
            </a:xfrm>
          </p:grpSpPr>
          <p:sp>
            <p:nvSpPr>
              <p:cNvPr id="39980" name="AutoShape 50">
                <a:extLst>
                  <a:ext uri="{FF2B5EF4-FFF2-40B4-BE49-F238E27FC236}">
                    <a16:creationId xmlns:a16="http://schemas.microsoft.com/office/drawing/2014/main" id="{0052F562-3A77-A14E-8D8E-FD9C06D41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450" y="2750"/>
                <a:ext cx="480" cy="355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Comic Sans MS" panose="030F0902030302020204" pitchFamily="66" charset="0"/>
                </a:endParaRPr>
              </a:p>
            </p:txBody>
          </p:sp>
          <p:sp>
            <p:nvSpPr>
              <p:cNvPr id="39981" name="Oval 51">
                <a:extLst>
                  <a:ext uri="{FF2B5EF4-FFF2-40B4-BE49-F238E27FC236}">
                    <a16:creationId xmlns:a16="http://schemas.microsoft.com/office/drawing/2014/main" id="{66F021E1-5EBF-B744-A9D1-7F480AD40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288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Comic Sans MS" panose="030F0902030302020204" pitchFamily="66" charset="0"/>
                </a:endParaRPr>
              </a:p>
            </p:txBody>
          </p:sp>
        </p:grpSp>
        <p:grpSp>
          <p:nvGrpSpPr>
            <p:cNvPr id="39947" name="Group 53">
              <a:extLst>
                <a:ext uri="{FF2B5EF4-FFF2-40B4-BE49-F238E27FC236}">
                  <a16:creationId xmlns:a16="http://schemas.microsoft.com/office/drawing/2014/main" id="{90973BC0-2640-B64C-86D2-A2288A5F69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3024"/>
              <a:ext cx="240" cy="288"/>
              <a:chOff x="4512" y="2688"/>
              <a:chExt cx="432" cy="480"/>
            </a:xfrm>
          </p:grpSpPr>
          <p:sp>
            <p:nvSpPr>
              <p:cNvPr id="39978" name="AutoShape 54">
                <a:extLst>
                  <a:ext uri="{FF2B5EF4-FFF2-40B4-BE49-F238E27FC236}">
                    <a16:creationId xmlns:a16="http://schemas.microsoft.com/office/drawing/2014/main" id="{B1AED966-4EC8-4F48-A9FB-9F73A7057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450" y="2750"/>
                <a:ext cx="480" cy="355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Comic Sans MS" panose="030F0902030302020204" pitchFamily="66" charset="0"/>
                </a:endParaRPr>
              </a:p>
            </p:txBody>
          </p:sp>
          <p:sp>
            <p:nvSpPr>
              <p:cNvPr id="39979" name="Oval 55">
                <a:extLst>
                  <a:ext uri="{FF2B5EF4-FFF2-40B4-BE49-F238E27FC236}">
                    <a16:creationId xmlns:a16="http://schemas.microsoft.com/office/drawing/2014/main" id="{9A50C213-2FDD-C040-A2CA-A2D09EED6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288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Comic Sans MS" panose="030F0902030302020204" pitchFamily="66" charset="0"/>
                </a:endParaRPr>
              </a:p>
            </p:txBody>
          </p:sp>
        </p:grpSp>
        <p:sp>
          <p:nvSpPr>
            <p:cNvPr id="39948" name="AutoShape 56">
              <a:extLst>
                <a:ext uri="{FF2B5EF4-FFF2-40B4-BE49-F238E27FC236}">
                  <a16:creationId xmlns:a16="http://schemas.microsoft.com/office/drawing/2014/main" id="{330E2303-D57C-4443-96BB-D4C9AE421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216"/>
              <a:ext cx="384" cy="336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mic Sans MS" panose="030F0902030302020204" pitchFamily="66" charset="0"/>
              </a:endParaRPr>
            </a:p>
          </p:txBody>
        </p:sp>
        <p:sp>
          <p:nvSpPr>
            <p:cNvPr id="39949" name="Line 58">
              <a:extLst>
                <a:ext uri="{FF2B5EF4-FFF2-40B4-BE49-F238E27FC236}">
                  <a16:creationId xmlns:a16="http://schemas.microsoft.com/office/drawing/2014/main" id="{11174FFE-2BF1-4A40-B7E5-E1EC0D5A2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16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0" name="Line 59">
              <a:extLst>
                <a:ext uri="{FF2B5EF4-FFF2-40B4-BE49-F238E27FC236}">
                  <a16:creationId xmlns:a16="http://schemas.microsoft.com/office/drawing/2014/main" id="{BA34401A-3170-B641-B1DC-8022FF8DE7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316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1" name="Line 60">
              <a:extLst>
                <a:ext uri="{FF2B5EF4-FFF2-40B4-BE49-F238E27FC236}">
                  <a16:creationId xmlns:a16="http://schemas.microsoft.com/office/drawing/2014/main" id="{B4B50798-644A-0145-8B4E-4CA65B08A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600"/>
              <a:ext cx="4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952" name="Group 61">
              <a:extLst>
                <a:ext uri="{FF2B5EF4-FFF2-40B4-BE49-F238E27FC236}">
                  <a16:creationId xmlns:a16="http://schemas.microsoft.com/office/drawing/2014/main" id="{17C4F2EF-E6AD-EB47-BB46-61D7C23F67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8" y="3456"/>
              <a:ext cx="240" cy="288"/>
              <a:chOff x="4512" y="2688"/>
              <a:chExt cx="432" cy="480"/>
            </a:xfrm>
          </p:grpSpPr>
          <p:sp>
            <p:nvSpPr>
              <p:cNvPr id="39976" name="AutoShape 62">
                <a:extLst>
                  <a:ext uri="{FF2B5EF4-FFF2-40B4-BE49-F238E27FC236}">
                    <a16:creationId xmlns:a16="http://schemas.microsoft.com/office/drawing/2014/main" id="{3047644D-2121-4A45-89F0-D62A044E1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450" y="2750"/>
                <a:ext cx="480" cy="355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Comic Sans MS" panose="030F0902030302020204" pitchFamily="66" charset="0"/>
                </a:endParaRPr>
              </a:p>
            </p:txBody>
          </p:sp>
          <p:sp>
            <p:nvSpPr>
              <p:cNvPr id="39977" name="Oval 63">
                <a:extLst>
                  <a:ext uri="{FF2B5EF4-FFF2-40B4-BE49-F238E27FC236}">
                    <a16:creationId xmlns:a16="http://schemas.microsoft.com/office/drawing/2014/main" id="{47373EDD-9F0E-0848-AA79-868401EFF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2880"/>
                <a:ext cx="96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Comic Sans MS" panose="030F0902030302020204" pitchFamily="66" charset="0"/>
                </a:endParaRPr>
              </a:p>
            </p:txBody>
          </p:sp>
        </p:grpSp>
        <p:sp>
          <p:nvSpPr>
            <p:cNvPr id="39953" name="Line 64">
              <a:extLst>
                <a:ext uri="{FF2B5EF4-FFF2-40B4-BE49-F238E27FC236}">
                  <a16:creationId xmlns:a16="http://schemas.microsoft.com/office/drawing/2014/main" id="{D7405078-858D-954A-883F-1341F823B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3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4" name="Line 65">
              <a:extLst>
                <a:ext uri="{FF2B5EF4-FFF2-40B4-BE49-F238E27FC236}">
                  <a16:creationId xmlns:a16="http://schemas.microsoft.com/office/drawing/2014/main" id="{35488E2B-4A6C-024A-A5B1-89B4CB9C2C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45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5" name="Line 66">
              <a:extLst>
                <a:ext uri="{FF2B5EF4-FFF2-40B4-BE49-F238E27FC236}">
                  <a16:creationId xmlns:a16="http://schemas.microsoft.com/office/drawing/2014/main" id="{5F71FE6B-11CF-7142-B5D6-6FFAD23558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60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6" name="Line 67">
              <a:extLst>
                <a:ext uri="{FF2B5EF4-FFF2-40B4-BE49-F238E27FC236}">
                  <a16:creationId xmlns:a16="http://schemas.microsoft.com/office/drawing/2014/main" id="{BD3DFC2D-2A4D-0747-923B-DC3F6C8FE0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345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AutoShape 68">
              <a:extLst>
                <a:ext uri="{FF2B5EF4-FFF2-40B4-BE49-F238E27FC236}">
                  <a16:creationId xmlns:a16="http://schemas.microsoft.com/office/drawing/2014/main" id="{9FE017DD-8698-3749-ABFC-814F45BEF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88"/>
              <a:ext cx="384" cy="336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mic Sans MS" panose="030F0902030302020204" pitchFamily="66" charset="0"/>
              </a:endParaRPr>
            </a:p>
          </p:txBody>
        </p:sp>
        <p:sp>
          <p:nvSpPr>
            <p:cNvPr id="39958" name="Line 69">
              <a:extLst>
                <a:ext uri="{FF2B5EF4-FFF2-40B4-BE49-F238E27FC236}">
                  <a16:creationId xmlns:a16="http://schemas.microsoft.com/office/drawing/2014/main" id="{4D7086A9-4AF4-1441-B663-90D8813DD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64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9" name="Line 70">
              <a:extLst>
                <a:ext uri="{FF2B5EF4-FFF2-40B4-BE49-F238E27FC236}">
                  <a16:creationId xmlns:a16="http://schemas.microsoft.com/office/drawing/2014/main" id="{163DFBF1-ADC1-6146-AF9E-4CF722427B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928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0" name="Line 71">
              <a:extLst>
                <a:ext uri="{FF2B5EF4-FFF2-40B4-BE49-F238E27FC236}">
                  <a16:creationId xmlns:a16="http://schemas.microsoft.com/office/drawing/2014/main" id="{C93EED01-C81E-8040-9F57-88B7842BAF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928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1" name="Line 72">
              <a:extLst>
                <a:ext uri="{FF2B5EF4-FFF2-40B4-BE49-F238E27FC236}">
                  <a16:creationId xmlns:a16="http://schemas.microsoft.com/office/drawing/2014/main" id="{825576AA-937A-C949-9CCB-BD21B71A79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264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2" name="Line 73">
              <a:extLst>
                <a:ext uri="{FF2B5EF4-FFF2-40B4-BE49-F238E27FC236}">
                  <a16:creationId xmlns:a16="http://schemas.microsoft.com/office/drawing/2014/main" id="{3D1D3D8B-3E69-0E4B-B062-526336C54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78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3" name="Text Box 144">
              <a:extLst>
                <a:ext uri="{FF2B5EF4-FFF2-40B4-BE49-F238E27FC236}">
                  <a16:creationId xmlns:a16="http://schemas.microsoft.com/office/drawing/2014/main" id="{9FDB2188-B647-5A42-AF5F-80891154C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96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mic Sans MS" panose="030F0902030302020204" pitchFamily="66" charset="0"/>
                </a:rPr>
                <a:t>A</a:t>
              </a:r>
            </a:p>
          </p:txBody>
        </p:sp>
        <p:sp>
          <p:nvSpPr>
            <p:cNvPr id="39964" name="Text Box 145">
              <a:extLst>
                <a:ext uri="{FF2B5EF4-FFF2-40B4-BE49-F238E27FC236}">
                  <a16:creationId xmlns:a16="http://schemas.microsoft.com/office/drawing/2014/main" id="{55401168-2A0C-3A40-B934-B3077C49A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39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mic Sans MS" panose="030F0902030302020204" pitchFamily="66" charset="0"/>
                </a:rPr>
                <a:t>B</a:t>
              </a:r>
            </a:p>
          </p:txBody>
        </p:sp>
        <p:sp>
          <p:nvSpPr>
            <p:cNvPr id="39965" name="Text Box 146">
              <a:extLst>
                <a:ext uri="{FF2B5EF4-FFF2-40B4-BE49-F238E27FC236}">
                  <a16:creationId xmlns:a16="http://schemas.microsoft.com/office/drawing/2014/main" id="{27018D7D-2358-144C-8471-4877EA06C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43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Comic Sans MS" panose="030F0902030302020204" pitchFamily="66" charset="0"/>
                </a:rPr>
                <a:t>C</a:t>
              </a:r>
            </a:p>
          </p:txBody>
        </p:sp>
        <p:sp>
          <p:nvSpPr>
            <p:cNvPr id="39966" name="AutoShape 147">
              <a:extLst>
                <a:ext uri="{FF2B5EF4-FFF2-40B4-BE49-F238E27FC236}">
                  <a16:creationId xmlns:a16="http://schemas.microsoft.com/office/drawing/2014/main" id="{EF53FC2D-1DDB-8649-9288-FCD00DE558F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216" y="2928"/>
              <a:ext cx="412" cy="441"/>
            </a:xfrm>
            <a:prstGeom prst="moon">
              <a:avLst>
                <a:gd name="adj" fmla="val 8384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mic Sans MS" panose="030F0902030302020204" pitchFamily="66" charset="0"/>
              </a:endParaRPr>
            </a:p>
          </p:txBody>
        </p:sp>
        <p:sp>
          <p:nvSpPr>
            <p:cNvPr id="39967" name="Line 148">
              <a:extLst>
                <a:ext uri="{FF2B5EF4-FFF2-40B4-BE49-F238E27FC236}">
                  <a16:creationId xmlns:a16="http://schemas.microsoft.com/office/drawing/2014/main" id="{C76FE660-34E3-F547-82E9-C51DE98960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168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8" name="Line 149">
              <a:extLst>
                <a:ext uri="{FF2B5EF4-FFF2-40B4-BE49-F238E27FC236}">
                  <a16:creationId xmlns:a16="http://schemas.microsoft.com/office/drawing/2014/main" id="{BB2A48CF-EE24-F64E-96C7-C8B02978E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36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9" name="Line 150">
              <a:extLst>
                <a:ext uri="{FF2B5EF4-FFF2-40B4-BE49-F238E27FC236}">
                  <a16:creationId xmlns:a16="http://schemas.microsoft.com/office/drawing/2014/main" id="{8ACB7023-66BC-B448-A3CB-0A68F779D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26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0" name="Line 151">
              <a:extLst>
                <a:ext uri="{FF2B5EF4-FFF2-40B4-BE49-F238E27FC236}">
                  <a16:creationId xmlns:a16="http://schemas.microsoft.com/office/drawing/2014/main" id="{9250EF3E-A0C5-9442-85B5-F79FC7595E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07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1" name="Line 152">
              <a:extLst>
                <a:ext uri="{FF2B5EF4-FFF2-40B4-BE49-F238E27FC236}">
                  <a16:creationId xmlns:a16="http://schemas.microsoft.com/office/drawing/2014/main" id="{8FB69B65-346F-2C40-9F6D-A9F6B57E2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83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2" name="Line 153">
              <a:extLst>
                <a:ext uri="{FF2B5EF4-FFF2-40B4-BE49-F238E27FC236}">
                  <a16:creationId xmlns:a16="http://schemas.microsoft.com/office/drawing/2014/main" id="{5F400286-8A08-C641-A510-178B017F2F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83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3" name="Line 154">
              <a:extLst>
                <a:ext uri="{FF2B5EF4-FFF2-40B4-BE49-F238E27FC236}">
                  <a16:creationId xmlns:a16="http://schemas.microsoft.com/office/drawing/2014/main" id="{23CC0E1D-4FD3-0546-B17A-C18DDA24ED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264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4" name="Line 155">
              <a:extLst>
                <a:ext uri="{FF2B5EF4-FFF2-40B4-BE49-F238E27FC236}">
                  <a16:creationId xmlns:a16="http://schemas.microsoft.com/office/drawing/2014/main" id="{B6D53B48-066D-F244-AE3B-66BCCE6126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16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5" name="Text Box 156">
              <a:extLst>
                <a:ext uri="{FF2B5EF4-FFF2-40B4-BE49-F238E27FC236}">
                  <a16:creationId xmlns:a16="http://schemas.microsoft.com/office/drawing/2014/main" id="{E858B025-2034-C84D-8604-EF7C4AAFD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92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Comic Sans MS" panose="030F0902030302020204" pitchFamily="66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105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>
            <a:extLst>
              <a:ext uri="{FF2B5EF4-FFF2-40B4-BE49-F238E27FC236}">
                <a16:creationId xmlns:a16="http://schemas.microsoft.com/office/drawing/2014/main" id="{26EAE7CA-6E3D-1443-9722-804CE029A4B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/>
              <a:t>Combinational Logic Circuit</a:t>
            </a:r>
            <a:br>
              <a:rPr lang="en-US" altLang="zh-CN" sz="4000"/>
            </a:br>
            <a:r>
              <a:rPr lang="en-US" altLang="zh-CN" sz="4000"/>
              <a:t>from Logic Function (cont.)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8FFE22D3-D323-6840-AA8F-D81F466A00F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04800" y="1600200"/>
            <a:ext cx="4800600" cy="4525963"/>
          </a:xfrm>
        </p:spPr>
        <p:txBody>
          <a:bodyPr/>
          <a:lstStyle/>
          <a:p>
            <a:pPr eaLnBrk="1" hangingPunct="1"/>
            <a:r>
              <a:rPr lang="en-US" altLang="zh-CN" sz="2200"/>
              <a:t>In order to design a cost-effective and efficient circuit, we must minimize the circuit’s size (area) and propagation delay (time required for an input signal change to be observed at the output line)</a:t>
            </a:r>
          </a:p>
          <a:p>
            <a:pPr eaLnBrk="1" hangingPunct="1"/>
            <a:r>
              <a:rPr lang="en-US" altLang="zh-CN" sz="2200"/>
              <a:t>Observe the truth table of F=A’ + B</a:t>
            </a:r>
            <a:r>
              <a:rPr lang="en-US" altLang="zh-CN" sz="2200">
                <a:cs typeface="Times New Roman" panose="02020603050405020304" pitchFamily="18" charset="0"/>
              </a:rPr>
              <a:t>•C’ + A’•</a:t>
            </a:r>
            <a:r>
              <a:rPr lang="en-US" altLang="zh-CN" sz="2200"/>
              <a:t>B’  and G=A’ + B•C’ </a:t>
            </a:r>
          </a:p>
          <a:p>
            <a:pPr eaLnBrk="1" hangingPunct="1"/>
            <a:r>
              <a:rPr lang="en-US" altLang="zh-CN" sz="2200"/>
              <a:t>Truth tables for F and G are identical </a:t>
            </a:r>
            <a:r>
              <a:rPr lang="en-US" altLang="zh-CN" sz="2200">
                <a:sym typeface="Wingdings" pitchFamily="2" charset="2"/>
              </a:rPr>
              <a:t> same function</a:t>
            </a:r>
          </a:p>
          <a:p>
            <a:pPr eaLnBrk="1" hangingPunct="1"/>
            <a:r>
              <a:rPr lang="en-US" altLang="zh-CN" sz="2200">
                <a:sym typeface="Wingdings" pitchFamily="2" charset="2"/>
              </a:rPr>
              <a:t>Use G to implement the logic circuit (less components)</a:t>
            </a:r>
            <a:endParaRPr lang="en-US" altLang="zh-CN" sz="2200"/>
          </a:p>
        </p:txBody>
      </p:sp>
      <p:graphicFrame>
        <p:nvGraphicFramePr>
          <p:cNvPr id="322685" name="Group 125">
            <a:extLst>
              <a:ext uri="{FF2B5EF4-FFF2-40B4-BE49-F238E27FC236}">
                <a16:creationId xmlns:a16="http://schemas.microsoft.com/office/drawing/2014/main" id="{C65833A4-7284-B040-9C48-72648D7C858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2646155"/>
              </p:ext>
            </p:extLst>
          </p:nvPr>
        </p:nvGraphicFramePr>
        <p:xfrm>
          <a:off x="5638800" y="1752600"/>
          <a:ext cx="2743200" cy="3565908"/>
        </p:xfrm>
        <a:graphic>
          <a:graphicData uri="http://schemas.openxmlformats.org/drawingml/2006/table">
            <a:tbl>
              <a:tblPr/>
              <a:tblGrid>
                <a:gridCol w="54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A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B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C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F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G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0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1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0 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1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1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1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674" name="Date Placeholder 4">
            <a:extLst>
              <a:ext uri="{FF2B5EF4-FFF2-40B4-BE49-F238E27FC236}">
                <a16:creationId xmlns:a16="http://schemas.microsoft.com/office/drawing/2014/main" id="{55303F30-F85C-FB40-8015-4C9EB96A7B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3086BC1-ABD7-4F48-8CD9-D31AA7FBF659}" type="datetime5">
              <a:rPr lang="zh-CN" altLang="en-US" smtClean="0"/>
              <a:pPr>
                <a:defRPr/>
              </a:pPr>
              <a:t>2020/11/30</a:t>
            </a:fld>
            <a:endParaRPr lang="en-US" altLang="zh-CN"/>
          </a:p>
        </p:txBody>
      </p:sp>
      <p:sp>
        <p:nvSpPr>
          <p:cNvPr id="28676" name="Footer Placeholder 6">
            <a:extLst>
              <a:ext uri="{FF2B5EF4-FFF2-40B4-BE49-F238E27FC236}">
                <a16:creationId xmlns:a16="http://schemas.microsoft.com/office/drawing/2014/main" id="{2A2811BB-090D-9F41-955A-86A7D2A975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1724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id="{A02FE796-ED6A-3843-9964-08BA3FC4E28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/>
              <a:t>Combinational Logic Circuit</a:t>
            </a:r>
            <a:br>
              <a:rPr lang="en-US" altLang="zh-CN" sz="4000"/>
            </a:br>
            <a:r>
              <a:rPr lang="en-US" altLang="zh-CN" sz="4000"/>
              <a:t>from Logic Function (cont.)</a:t>
            </a:r>
          </a:p>
        </p:txBody>
      </p:sp>
      <p:sp>
        <p:nvSpPr>
          <p:cNvPr id="29698" name="Date Placeholder 3">
            <a:extLst>
              <a:ext uri="{FF2B5EF4-FFF2-40B4-BE49-F238E27FC236}">
                <a16:creationId xmlns:a16="http://schemas.microsoft.com/office/drawing/2014/main" id="{80AB83E4-76AF-5D4A-90EE-3A2FFE7B4E5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D7A536A-CB07-4E57-837A-7E9E35001053}" type="datetime5">
              <a:rPr lang="zh-CN" altLang="en-US"/>
              <a:pPr>
                <a:defRPr/>
              </a:pPr>
              <a:t>2020/11/30</a:t>
            </a:fld>
            <a:endParaRPr lang="en-US" altLang="zh-CN"/>
          </a:p>
        </p:txBody>
      </p:sp>
      <p:sp>
        <p:nvSpPr>
          <p:cNvPr id="29700" name="Footer Placeholder 5">
            <a:extLst>
              <a:ext uri="{FF2B5EF4-FFF2-40B4-BE49-F238E27FC236}">
                <a16:creationId xmlns:a16="http://schemas.microsoft.com/office/drawing/2014/main" id="{ED3646F1-AF86-074C-A830-56D4D920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  <p:sp>
        <p:nvSpPr>
          <p:cNvPr id="44037" name="Rectangle 125">
            <a:extLst>
              <a:ext uri="{FF2B5EF4-FFF2-40B4-BE49-F238E27FC236}">
                <a16:creationId xmlns:a16="http://schemas.microsoft.com/office/drawing/2014/main" id="{DA325775-2834-EE4D-8A8C-1CF08558F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495800"/>
            <a:ext cx="4343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38" name="Rectangle 5">
            <a:extLst>
              <a:ext uri="{FF2B5EF4-FFF2-40B4-BE49-F238E27FC236}">
                <a16:creationId xmlns:a16="http://schemas.microsoft.com/office/drawing/2014/main" id="{681FA181-C255-EC44-9D82-F7C2235E6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676400"/>
            <a:ext cx="4343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39" name="Line 6">
            <a:extLst>
              <a:ext uri="{FF2B5EF4-FFF2-40B4-BE49-F238E27FC236}">
                <a16:creationId xmlns:a16="http://schemas.microsoft.com/office/drawing/2014/main" id="{BD3CE08A-8B84-6B4D-883B-E0DDEE4055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3513" y="2076450"/>
            <a:ext cx="603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44040" name="Line 7">
            <a:extLst>
              <a:ext uri="{FF2B5EF4-FFF2-40B4-BE49-F238E27FC236}">
                <a16:creationId xmlns:a16="http://schemas.microsoft.com/office/drawing/2014/main" id="{EE602B59-91F5-F448-BDB2-098C1652C3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3513" y="2809875"/>
            <a:ext cx="603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grpSp>
        <p:nvGrpSpPr>
          <p:cNvPr id="44041" name="Group 8">
            <a:extLst>
              <a:ext uri="{FF2B5EF4-FFF2-40B4-BE49-F238E27FC236}">
                <a16:creationId xmlns:a16="http://schemas.microsoft.com/office/drawing/2014/main" id="{B0B3A1CB-6566-8B42-B593-7F9788B21825}"/>
              </a:ext>
            </a:extLst>
          </p:cNvPr>
          <p:cNvGrpSpPr>
            <a:grpSpLocks/>
          </p:cNvGrpSpPr>
          <p:nvPr/>
        </p:nvGrpSpPr>
        <p:grpSpPr bwMode="auto">
          <a:xfrm>
            <a:off x="3306763" y="1876425"/>
            <a:ext cx="314325" cy="400050"/>
            <a:chOff x="4512" y="2688"/>
            <a:chExt cx="432" cy="480"/>
          </a:xfrm>
          <a:noFill/>
        </p:grpSpPr>
        <p:sp>
          <p:nvSpPr>
            <p:cNvPr id="44101" name="AutoShape 9">
              <a:extLst>
                <a:ext uri="{FF2B5EF4-FFF2-40B4-BE49-F238E27FC236}">
                  <a16:creationId xmlns:a16="http://schemas.microsoft.com/office/drawing/2014/main" id="{21E87BF7-F03C-6B44-A1BA-57D03A4ABD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450" y="2750"/>
              <a:ext cx="480" cy="35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02" name="Oval 10">
              <a:extLst>
                <a:ext uri="{FF2B5EF4-FFF2-40B4-BE49-F238E27FC236}">
                  <a16:creationId xmlns:a16="http://schemas.microsoft.com/office/drawing/2014/main" id="{91F5617B-538E-F74D-BC90-58F4D0C72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880"/>
              <a:ext cx="96" cy="96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042" name="Group 11">
            <a:extLst>
              <a:ext uri="{FF2B5EF4-FFF2-40B4-BE49-F238E27FC236}">
                <a16:creationId xmlns:a16="http://schemas.microsoft.com/office/drawing/2014/main" id="{531F267D-0FC3-C747-9D1E-AA152E14D764}"/>
              </a:ext>
            </a:extLst>
          </p:cNvPr>
          <p:cNvGrpSpPr>
            <a:grpSpLocks/>
          </p:cNvGrpSpPr>
          <p:nvPr/>
        </p:nvGrpSpPr>
        <p:grpSpPr bwMode="auto">
          <a:xfrm>
            <a:off x="3306763" y="2609850"/>
            <a:ext cx="314325" cy="400050"/>
            <a:chOff x="4512" y="2688"/>
            <a:chExt cx="432" cy="480"/>
          </a:xfrm>
          <a:noFill/>
        </p:grpSpPr>
        <p:sp>
          <p:nvSpPr>
            <p:cNvPr id="44099" name="AutoShape 12">
              <a:extLst>
                <a:ext uri="{FF2B5EF4-FFF2-40B4-BE49-F238E27FC236}">
                  <a16:creationId xmlns:a16="http://schemas.microsoft.com/office/drawing/2014/main" id="{DF6019E6-68A5-094A-9D05-4BE4DDFED6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450" y="2750"/>
              <a:ext cx="480" cy="35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00" name="Oval 13">
              <a:extLst>
                <a:ext uri="{FF2B5EF4-FFF2-40B4-BE49-F238E27FC236}">
                  <a16:creationId xmlns:a16="http://schemas.microsoft.com/office/drawing/2014/main" id="{8964DA70-C297-2C48-88EA-D482AAD8C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880"/>
              <a:ext cx="96" cy="96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043" name="AutoShape 14">
            <a:extLst>
              <a:ext uri="{FF2B5EF4-FFF2-40B4-BE49-F238E27FC236}">
                <a16:creationId xmlns:a16="http://schemas.microsoft.com/office/drawing/2014/main" id="{F8ED2203-97AC-A747-AC5A-7E0699D7E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2876550"/>
            <a:ext cx="503238" cy="466725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44" name="Line 15">
            <a:extLst>
              <a:ext uri="{FF2B5EF4-FFF2-40B4-BE49-F238E27FC236}">
                <a16:creationId xmlns:a16="http://schemas.microsoft.com/office/drawing/2014/main" id="{417DE06A-FBC7-6346-B33E-421F874A66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1088" y="2809875"/>
            <a:ext cx="31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44045" name="Line 16">
            <a:extLst>
              <a:ext uri="{FF2B5EF4-FFF2-40B4-BE49-F238E27FC236}">
                <a16:creationId xmlns:a16="http://schemas.microsoft.com/office/drawing/2014/main" id="{269F356E-74D2-7747-9122-B2527695E2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5413" y="2809875"/>
            <a:ext cx="0" cy="200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44046" name="Line 17">
            <a:extLst>
              <a:ext uri="{FF2B5EF4-FFF2-40B4-BE49-F238E27FC236}">
                <a16:creationId xmlns:a16="http://schemas.microsoft.com/office/drawing/2014/main" id="{1AB15913-8CA5-564A-BBA5-1B86C310F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3409950"/>
            <a:ext cx="603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grpSp>
        <p:nvGrpSpPr>
          <p:cNvPr id="44047" name="Group 18">
            <a:extLst>
              <a:ext uri="{FF2B5EF4-FFF2-40B4-BE49-F238E27FC236}">
                <a16:creationId xmlns:a16="http://schemas.microsoft.com/office/drawing/2014/main" id="{45B98894-41B8-7348-A6BD-8758B8F4D353}"/>
              </a:ext>
            </a:extLst>
          </p:cNvPr>
          <p:cNvGrpSpPr>
            <a:grpSpLocks/>
          </p:cNvGrpSpPr>
          <p:nvPr/>
        </p:nvGrpSpPr>
        <p:grpSpPr bwMode="auto">
          <a:xfrm>
            <a:off x="3279775" y="3209925"/>
            <a:ext cx="315913" cy="400050"/>
            <a:chOff x="4512" y="2688"/>
            <a:chExt cx="432" cy="480"/>
          </a:xfrm>
          <a:noFill/>
        </p:grpSpPr>
        <p:sp>
          <p:nvSpPr>
            <p:cNvPr id="44097" name="AutoShape 19">
              <a:extLst>
                <a:ext uri="{FF2B5EF4-FFF2-40B4-BE49-F238E27FC236}">
                  <a16:creationId xmlns:a16="http://schemas.microsoft.com/office/drawing/2014/main" id="{A66AB80F-A3C6-C44F-8E1E-0F602DED20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450" y="2750"/>
              <a:ext cx="480" cy="355"/>
            </a:xfrm>
            <a:prstGeom prst="triangle">
              <a:avLst>
                <a:gd name="adj" fmla="val 50000"/>
              </a:avLst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98" name="Oval 20">
              <a:extLst>
                <a:ext uri="{FF2B5EF4-FFF2-40B4-BE49-F238E27FC236}">
                  <a16:creationId xmlns:a16="http://schemas.microsoft.com/office/drawing/2014/main" id="{9E12355C-E605-AC41-A463-E65047017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880"/>
              <a:ext cx="96" cy="96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048" name="Line 21">
            <a:extLst>
              <a:ext uri="{FF2B5EF4-FFF2-40B4-BE49-F238E27FC236}">
                <a16:creationId xmlns:a16="http://schemas.microsoft.com/office/drawing/2014/main" id="{11E882F0-B185-FF40-96AE-F18B00FA5B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3" y="3009900"/>
            <a:ext cx="2524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44049" name="Line 22">
            <a:extLst>
              <a:ext uri="{FF2B5EF4-FFF2-40B4-BE49-F238E27FC236}">
                <a16:creationId xmlns:a16="http://schemas.microsoft.com/office/drawing/2014/main" id="{095A714B-D0DF-8A4E-978E-EFF9C8D83A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3" y="3209925"/>
            <a:ext cx="2524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44050" name="Line 23">
            <a:extLst>
              <a:ext uri="{FF2B5EF4-FFF2-40B4-BE49-F238E27FC236}">
                <a16:creationId xmlns:a16="http://schemas.microsoft.com/office/drawing/2014/main" id="{1BEDA957-847D-E541-8892-271FABB2A0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1088" y="3409950"/>
            <a:ext cx="31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44051" name="Line 24">
            <a:extLst>
              <a:ext uri="{FF2B5EF4-FFF2-40B4-BE49-F238E27FC236}">
                <a16:creationId xmlns:a16="http://schemas.microsoft.com/office/drawing/2014/main" id="{E45E04F2-5551-3E4A-BA0B-B400311804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5413" y="3209925"/>
            <a:ext cx="0" cy="200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44052" name="AutoShape 25">
            <a:extLst>
              <a:ext uri="{FF2B5EF4-FFF2-40B4-BE49-F238E27FC236}">
                <a16:creationId xmlns:a16="http://schemas.microsoft.com/office/drawing/2014/main" id="{F2D229AD-6769-994E-AB2E-6E0CD6ECC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25" y="2143125"/>
            <a:ext cx="503238" cy="466725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53" name="Line 26">
            <a:extLst>
              <a:ext uri="{FF2B5EF4-FFF2-40B4-BE49-F238E27FC236}">
                <a16:creationId xmlns:a16="http://schemas.microsoft.com/office/drawing/2014/main" id="{7FD67909-1548-6749-A0AC-17B47AC53A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1088" y="2076450"/>
            <a:ext cx="31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44054" name="Line 27">
            <a:extLst>
              <a:ext uri="{FF2B5EF4-FFF2-40B4-BE49-F238E27FC236}">
                <a16:creationId xmlns:a16="http://schemas.microsoft.com/office/drawing/2014/main" id="{711502A3-EA08-2B49-A7D7-0428DF8FAC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4350" y="2476500"/>
            <a:ext cx="0" cy="933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44055" name="Line 28">
            <a:extLst>
              <a:ext uri="{FF2B5EF4-FFF2-40B4-BE49-F238E27FC236}">
                <a16:creationId xmlns:a16="http://schemas.microsoft.com/office/drawing/2014/main" id="{229E53F4-B06F-544A-B6D2-B5E8B5D90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4350" y="2476500"/>
            <a:ext cx="1133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44056" name="Line 29">
            <a:extLst>
              <a:ext uri="{FF2B5EF4-FFF2-40B4-BE49-F238E27FC236}">
                <a16:creationId xmlns:a16="http://schemas.microsoft.com/office/drawing/2014/main" id="{63D2E2AE-BC3A-544D-807B-7FAFD2872D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5413" y="2076450"/>
            <a:ext cx="0" cy="200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44057" name="Line 30">
            <a:extLst>
              <a:ext uri="{FF2B5EF4-FFF2-40B4-BE49-F238E27FC236}">
                <a16:creationId xmlns:a16="http://schemas.microsoft.com/office/drawing/2014/main" id="{D5C24207-FE22-5B47-8B49-F5605C18F6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3" y="2276475"/>
            <a:ext cx="2524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44058" name="Text Box 31">
            <a:extLst>
              <a:ext uri="{FF2B5EF4-FFF2-40B4-BE49-F238E27FC236}">
                <a16:creationId xmlns:a16="http://schemas.microsoft.com/office/drawing/2014/main" id="{A70BA973-C7D3-B94F-A63D-CCD11C496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6525" y="2528888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4059" name="Text Box 32">
            <a:extLst>
              <a:ext uri="{FF2B5EF4-FFF2-40B4-BE49-F238E27FC236}">
                <a16:creationId xmlns:a16="http://schemas.microsoft.com/office/drawing/2014/main" id="{DD7D1F5D-E3DD-FE42-8E34-D786B7B11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6525" y="3128963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4060" name="Text Box 33">
            <a:extLst>
              <a:ext uri="{FF2B5EF4-FFF2-40B4-BE49-F238E27FC236}">
                <a16:creationId xmlns:a16="http://schemas.microsoft.com/office/drawing/2014/main" id="{2A2F361A-7ABE-AC44-B4E2-7DB8E2D04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025" y="1795463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44061" name="AutoShape 34">
            <a:extLst>
              <a:ext uri="{FF2B5EF4-FFF2-40B4-BE49-F238E27FC236}">
                <a16:creationId xmlns:a16="http://schemas.microsoft.com/office/drawing/2014/main" id="{D5D51643-32DA-D94B-9693-B6194CC9917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257800" y="2476500"/>
            <a:ext cx="539750" cy="612775"/>
          </a:xfrm>
          <a:prstGeom prst="moon">
            <a:avLst>
              <a:gd name="adj" fmla="val 8384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62" name="Line 35">
            <a:extLst>
              <a:ext uri="{FF2B5EF4-FFF2-40B4-BE49-F238E27FC236}">
                <a16:creationId xmlns:a16="http://schemas.microsoft.com/office/drawing/2014/main" id="{55FF0019-A3E4-CE41-9144-0EAB6A9595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413" y="2809875"/>
            <a:ext cx="1385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44063" name="Line 36">
            <a:extLst>
              <a:ext uri="{FF2B5EF4-FFF2-40B4-BE49-F238E27FC236}">
                <a16:creationId xmlns:a16="http://schemas.microsoft.com/office/drawing/2014/main" id="{894FAFE1-1608-0347-9361-4D59993B72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1063" y="3076575"/>
            <a:ext cx="377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44064" name="Line 37">
            <a:extLst>
              <a:ext uri="{FF2B5EF4-FFF2-40B4-BE49-F238E27FC236}">
                <a16:creationId xmlns:a16="http://schemas.microsoft.com/office/drawing/2014/main" id="{0839AA20-0A6F-9441-800A-8634D90514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8888" y="2943225"/>
            <a:ext cx="2524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44065" name="Line 38">
            <a:extLst>
              <a:ext uri="{FF2B5EF4-FFF2-40B4-BE49-F238E27FC236}">
                <a16:creationId xmlns:a16="http://schemas.microsoft.com/office/drawing/2014/main" id="{A9C597AB-EDAF-E442-9A96-AA36C4DA5D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8888" y="2676525"/>
            <a:ext cx="2524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44066" name="Line 39">
            <a:extLst>
              <a:ext uri="{FF2B5EF4-FFF2-40B4-BE49-F238E27FC236}">
                <a16:creationId xmlns:a16="http://schemas.microsoft.com/office/drawing/2014/main" id="{91DDE50A-9F38-AA48-9F1D-28547ABA3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1063" y="2343150"/>
            <a:ext cx="377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44067" name="Line 40">
            <a:extLst>
              <a:ext uri="{FF2B5EF4-FFF2-40B4-BE49-F238E27FC236}">
                <a16:creationId xmlns:a16="http://schemas.microsoft.com/office/drawing/2014/main" id="{713237F1-0B1C-AB4F-98C8-7C8519AF38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68888" y="2343150"/>
            <a:ext cx="0" cy="3333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44068" name="Line 41">
            <a:extLst>
              <a:ext uri="{FF2B5EF4-FFF2-40B4-BE49-F238E27FC236}">
                <a16:creationId xmlns:a16="http://schemas.microsoft.com/office/drawing/2014/main" id="{3BF44CD0-69B3-AF40-9911-BD125F8C88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68888" y="2943225"/>
            <a:ext cx="0" cy="133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44069" name="Line 42">
            <a:extLst>
              <a:ext uri="{FF2B5EF4-FFF2-40B4-BE49-F238E27FC236}">
                <a16:creationId xmlns:a16="http://schemas.microsoft.com/office/drawing/2014/main" id="{3C357E6A-64C1-6546-B1B7-48D07C1571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4538" y="2809875"/>
            <a:ext cx="503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44070" name="Text Box 43">
            <a:extLst>
              <a:ext uri="{FF2B5EF4-FFF2-40B4-BE49-F238E27FC236}">
                <a16:creationId xmlns:a16="http://schemas.microsoft.com/office/drawing/2014/main" id="{DF6E9EE2-FAC2-EC4D-8D91-CD9136293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038" y="2476500"/>
            <a:ext cx="376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grpSp>
        <p:nvGrpSpPr>
          <p:cNvPr id="44071" name="Group 126">
            <a:extLst>
              <a:ext uri="{FF2B5EF4-FFF2-40B4-BE49-F238E27FC236}">
                <a16:creationId xmlns:a16="http://schemas.microsoft.com/office/drawing/2014/main" id="{ABC7449A-BA21-D74A-8CCC-91ED3DDE5C14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556124"/>
            <a:ext cx="3660775" cy="1387474"/>
            <a:chOff x="1680" y="2512"/>
            <a:chExt cx="2306" cy="874"/>
          </a:xfrm>
          <a:noFill/>
        </p:grpSpPr>
        <p:sp>
          <p:nvSpPr>
            <p:cNvPr id="44073" name="Line 46">
              <a:extLst>
                <a:ext uri="{FF2B5EF4-FFF2-40B4-BE49-F238E27FC236}">
                  <a16:creationId xmlns:a16="http://schemas.microsoft.com/office/drawing/2014/main" id="{C8C6769E-5501-BE48-B6DD-A01DDC8F4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3" y="2748"/>
              <a:ext cx="38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44074" name="Line 47">
              <a:extLst>
                <a:ext uri="{FF2B5EF4-FFF2-40B4-BE49-F238E27FC236}">
                  <a16:creationId xmlns:a16="http://schemas.microsoft.com/office/drawing/2014/main" id="{DE30909A-4EA1-9A4F-B5E4-B8BD104655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3" y="3210"/>
              <a:ext cx="38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grpSp>
          <p:nvGrpSpPr>
            <p:cNvPr id="44075" name="Group 48">
              <a:extLst>
                <a:ext uri="{FF2B5EF4-FFF2-40B4-BE49-F238E27FC236}">
                  <a16:creationId xmlns:a16="http://schemas.microsoft.com/office/drawing/2014/main" id="{C2401C4C-BB09-5645-BEEF-23ED94091D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3" y="2622"/>
              <a:ext cx="198" cy="252"/>
              <a:chOff x="4512" y="2688"/>
              <a:chExt cx="432" cy="480"/>
            </a:xfrm>
            <a:grpFill/>
          </p:grpSpPr>
          <p:sp>
            <p:nvSpPr>
              <p:cNvPr id="44095" name="AutoShape 49">
                <a:extLst>
                  <a:ext uri="{FF2B5EF4-FFF2-40B4-BE49-F238E27FC236}">
                    <a16:creationId xmlns:a16="http://schemas.microsoft.com/office/drawing/2014/main" id="{BD6BC59E-6F8B-B345-B40C-B0F01D296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450" y="2750"/>
                <a:ext cx="480" cy="355"/>
              </a:xfrm>
              <a:prstGeom prst="triangle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096" name="Oval 50">
                <a:extLst>
                  <a:ext uri="{FF2B5EF4-FFF2-40B4-BE49-F238E27FC236}">
                    <a16:creationId xmlns:a16="http://schemas.microsoft.com/office/drawing/2014/main" id="{5A6CC682-ED9D-FC47-BA05-8828C9202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2880"/>
                <a:ext cx="96" cy="96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4076" name="Group 51">
              <a:extLst>
                <a:ext uri="{FF2B5EF4-FFF2-40B4-BE49-F238E27FC236}">
                  <a16:creationId xmlns:a16="http://schemas.microsoft.com/office/drawing/2014/main" id="{CFD1BF2B-BADB-4A4B-85CE-46064A3170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3" y="3084"/>
              <a:ext cx="198" cy="252"/>
              <a:chOff x="4512" y="2688"/>
              <a:chExt cx="432" cy="480"/>
            </a:xfrm>
            <a:grpFill/>
          </p:grpSpPr>
          <p:sp>
            <p:nvSpPr>
              <p:cNvPr id="44093" name="AutoShape 52">
                <a:extLst>
                  <a:ext uri="{FF2B5EF4-FFF2-40B4-BE49-F238E27FC236}">
                    <a16:creationId xmlns:a16="http://schemas.microsoft.com/office/drawing/2014/main" id="{14671C82-622E-4245-A407-9D393F2F46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450" y="2750"/>
                <a:ext cx="480" cy="355"/>
              </a:xfrm>
              <a:prstGeom prst="triangle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094" name="Oval 53">
                <a:extLst>
                  <a:ext uri="{FF2B5EF4-FFF2-40B4-BE49-F238E27FC236}">
                    <a16:creationId xmlns:a16="http://schemas.microsoft.com/office/drawing/2014/main" id="{EA7F9C11-9884-3743-924B-D64D216E7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2880"/>
                <a:ext cx="96" cy="96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4077" name="Line 55">
              <a:extLst>
                <a:ext uri="{FF2B5EF4-FFF2-40B4-BE49-F238E27FC236}">
                  <a16:creationId xmlns:a16="http://schemas.microsoft.com/office/drawing/2014/main" id="{295919DE-6D67-6146-8403-75078AF68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1" y="3210"/>
              <a:ext cx="198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44078" name="AutoShape 65">
              <a:extLst>
                <a:ext uri="{FF2B5EF4-FFF2-40B4-BE49-F238E27FC236}">
                  <a16:creationId xmlns:a16="http://schemas.microsoft.com/office/drawing/2014/main" id="{1C1519D2-9AD2-F642-A851-3E167C13B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8" y="2790"/>
              <a:ext cx="317" cy="294"/>
            </a:xfrm>
            <a:prstGeom prst="flowChartDelay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79" name="Line 66">
              <a:extLst>
                <a:ext uri="{FF2B5EF4-FFF2-40B4-BE49-F238E27FC236}">
                  <a16:creationId xmlns:a16="http://schemas.microsoft.com/office/drawing/2014/main" id="{B025E7F2-BD0E-A443-8EE4-69B5F201B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1" y="2748"/>
              <a:ext cx="198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44080" name="Line 69">
              <a:extLst>
                <a:ext uri="{FF2B5EF4-FFF2-40B4-BE49-F238E27FC236}">
                  <a16:creationId xmlns:a16="http://schemas.microsoft.com/office/drawing/2014/main" id="{A64742BA-8C87-904B-8320-AEA1280A34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9" y="2748"/>
              <a:ext cx="0" cy="126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44081" name="Line 70">
              <a:extLst>
                <a:ext uri="{FF2B5EF4-FFF2-40B4-BE49-F238E27FC236}">
                  <a16:creationId xmlns:a16="http://schemas.microsoft.com/office/drawing/2014/main" id="{B80D877B-D910-B141-980F-9E1E23964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9" y="2874"/>
              <a:ext cx="159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44082" name="Text Box 71">
              <a:extLst>
                <a:ext uri="{FF2B5EF4-FFF2-40B4-BE49-F238E27FC236}">
                  <a16:creationId xmlns:a16="http://schemas.microsoft.com/office/drawing/2014/main" id="{D1180475-AA1B-E24D-B10E-293E086E90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6" y="3033"/>
              <a:ext cx="238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44083" name="Text Box 72">
              <a:extLst>
                <a:ext uri="{FF2B5EF4-FFF2-40B4-BE49-F238E27FC236}">
                  <a16:creationId xmlns:a16="http://schemas.microsoft.com/office/drawing/2014/main" id="{921B6C57-239E-A845-90F8-A589957B2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2" y="2822"/>
              <a:ext cx="238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44084" name="Text Box 73">
              <a:extLst>
                <a:ext uri="{FF2B5EF4-FFF2-40B4-BE49-F238E27FC236}">
                  <a16:creationId xmlns:a16="http://schemas.microsoft.com/office/drawing/2014/main" id="{FEBD62CB-B5C9-924C-A14E-DC3146000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512"/>
              <a:ext cx="238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44085" name="AutoShape 74">
              <a:extLst>
                <a:ext uri="{FF2B5EF4-FFF2-40B4-BE49-F238E27FC236}">
                  <a16:creationId xmlns:a16="http://schemas.microsoft.com/office/drawing/2014/main" id="{5290A473-1B5F-2341-BE33-307C7E42CF1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12" y="3000"/>
              <a:ext cx="340" cy="386"/>
            </a:xfrm>
            <a:prstGeom prst="moon">
              <a:avLst>
                <a:gd name="adj" fmla="val 83847"/>
              </a:avLst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86" name="Line 75">
              <a:extLst>
                <a:ext uri="{FF2B5EF4-FFF2-40B4-BE49-F238E27FC236}">
                  <a16:creationId xmlns:a16="http://schemas.microsoft.com/office/drawing/2014/main" id="{093991AC-529E-3145-A964-BA1EE7901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024"/>
              <a:ext cx="912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44087" name="Line 78">
              <a:extLst>
                <a:ext uri="{FF2B5EF4-FFF2-40B4-BE49-F238E27FC236}">
                  <a16:creationId xmlns:a16="http://schemas.microsoft.com/office/drawing/2014/main" id="{D9D9C05E-7C4B-D441-B715-FBA679D95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3" y="3126"/>
              <a:ext cx="159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44088" name="Line 79">
              <a:extLst>
                <a:ext uri="{FF2B5EF4-FFF2-40B4-BE49-F238E27FC236}">
                  <a16:creationId xmlns:a16="http://schemas.microsoft.com/office/drawing/2014/main" id="{AF58607F-EBF3-BF4A-B5B8-A0ADC53AD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5" y="2916"/>
              <a:ext cx="238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44089" name="Line 80">
              <a:extLst>
                <a:ext uri="{FF2B5EF4-FFF2-40B4-BE49-F238E27FC236}">
                  <a16:creationId xmlns:a16="http://schemas.microsoft.com/office/drawing/2014/main" id="{5559D906-ED4B-E14E-B1FD-DE48E6A2BE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93" y="2916"/>
              <a:ext cx="0" cy="21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44090" name="Line 82">
              <a:extLst>
                <a:ext uri="{FF2B5EF4-FFF2-40B4-BE49-F238E27FC236}">
                  <a16:creationId xmlns:a16="http://schemas.microsoft.com/office/drawing/2014/main" id="{30951B75-A8BC-2940-B090-03F731339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9" y="3210"/>
              <a:ext cx="317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44091" name="Text Box 83">
              <a:extLst>
                <a:ext uri="{FF2B5EF4-FFF2-40B4-BE49-F238E27FC236}">
                  <a16:creationId xmlns:a16="http://schemas.microsoft.com/office/drawing/2014/main" id="{23845FA5-7E64-344A-8265-2372A3D0A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9" y="3000"/>
              <a:ext cx="237" cy="2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44092" name="Line 84">
              <a:extLst>
                <a:ext uri="{FF2B5EF4-FFF2-40B4-BE49-F238E27FC236}">
                  <a16:creationId xmlns:a16="http://schemas.microsoft.com/office/drawing/2014/main" id="{3AEB7C00-EFEE-AF4C-8831-B514B7EB9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9" y="3210"/>
              <a:ext cx="873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</p:grpSp>
      <p:sp>
        <p:nvSpPr>
          <p:cNvPr id="44072" name="AutoShape 128">
            <a:extLst>
              <a:ext uri="{FF2B5EF4-FFF2-40B4-BE49-F238E27FC236}">
                <a16:creationId xmlns:a16="http://schemas.microsoft.com/office/drawing/2014/main" id="{9B8C4197-08AC-5C4A-BBCF-371E1A120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886200"/>
            <a:ext cx="457200" cy="533400"/>
          </a:xfrm>
          <a:prstGeom prst="downArrow">
            <a:avLst>
              <a:gd name="adj1" fmla="val 50000"/>
              <a:gd name="adj2" fmla="val 291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64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1D05D2E3-D38C-6D46-821F-C56D1D6D460D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Boolean Algebra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FC9D9B01-290E-C84B-9B1E-E64150C08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VERY nice machinery used to manipulate (simplify) Boolean functions</a:t>
            </a:r>
          </a:p>
          <a:p>
            <a:pPr eaLnBrk="1" hangingPunct="1"/>
            <a:r>
              <a:rPr lang="en-US" altLang="zh-CN"/>
              <a:t>George Boole (1815-1864): “An investigation of the laws of thought”</a:t>
            </a:r>
          </a:p>
          <a:p>
            <a:pPr eaLnBrk="1" hangingPunct="1"/>
            <a:r>
              <a:rPr lang="en-US" altLang="zh-CN"/>
              <a:t>Terminology:</a:t>
            </a:r>
          </a:p>
          <a:p>
            <a:pPr lvl="1" eaLnBrk="1" hangingPunct="1"/>
            <a:r>
              <a:rPr lang="en-US" altLang="zh-CN" i="1"/>
              <a:t>Literal:</a:t>
            </a:r>
            <a:r>
              <a:rPr lang="en-US" altLang="zh-CN"/>
              <a:t> A variable or its complement</a:t>
            </a:r>
          </a:p>
          <a:p>
            <a:pPr lvl="1" eaLnBrk="1" hangingPunct="1"/>
            <a:r>
              <a:rPr lang="en-US" altLang="zh-CN" i="1"/>
              <a:t>Product term:</a:t>
            </a:r>
            <a:r>
              <a:rPr lang="en-US" altLang="zh-CN"/>
              <a:t> literals connected by </a:t>
            </a:r>
            <a:r>
              <a:rPr lang="en-US" altLang="zh-CN">
                <a:cs typeface="Times New Roman" panose="02020603050405020304" pitchFamily="18" charset="0"/>
              </a:rPr>
              <a:t>•</a:t>
            </a:r>
          </a:p>
          <a:p>
            <a:pPr lvl="1" eaLnBrk="1" hangingPunct="1"/>
            <a:r>
              <a:rPr lang="en-US" altLang="zh-CN" i="1">
                <a:cs typeface="Times New Roman" panose="02020603050405020304" pitchFamily="18" charset="0"/>
              </a:rPr>
              <a:t>Sum term:</a:t>
            </a:r>
            <a:r>
              <a:rPr lang="en-US" altLang="zh-CN">
                <a:cs typeface="Times New Roman" panose="02020603050405020304" pitchFamily="18" charset="0"/>
              </a:rPr>
              <a:t> literals connected by +</a:t>
            </a:r>
            <a:endParaRPr lang="en-US" altLang="zh-CN" i="1">
              <a:cs typeface="Times New Roman" panose="02020603050405020304" pitchFamily="18" charset="0"/>
            </a:endParaRPr>
          </a:p>
          <a:p>
            <a:pPr eaLnBrk="1" hangingPunct="1"/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E6451D1-2A92-4D47-8B1E-351A43A25A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A8E3938-A4E2-433D-9EFE-ECCA6C7EF9CD}" type="datetime5">
              <a:rPr lang="zh-CN" altLang="en-US"/>
              <a:pPr>
                <a:defRPr/>
              </a:pPr>
              <a:t>2020/11/30</a:t>
            </a:fld>
            <a:endParaRPr lang="en-US" altLang="zh-CN"/>
          </a:p>
        </p:txBody>
      </p:sp>
      <p:sp>
        <p:nvSpPr>
          <p:cNvPr id="30724" name="Footer Placeholder 5">
            <a:extLst>
              <a:ext uri="{FF2B5EF4-FFF2-40B4-BE49-F238E27FC236}">
                <a16:creationId xmlns:a16="http://schemas.microsoft.com/office/drawing/2014/main" id="{7A72224B-3A88-D249-8533-EEC4794A0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6459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7AE18CB9-10C3-CF41-A29D-A27DDCFC6314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Boolean Algebra Properties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AA79D98F-0EFE-6D40-B596-AFEA238D7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00200"/>
            <a:ext cx="8686800" cy="4525963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3000" dirty="0"/>
              <a:t>Let X: </a:t>
            </a:r>
            <a:r>
              <a:rPr lang="en-US" altLang="zh-CN" sz="3000" dirty="0" err="1"/>
              <a:t>boolean</a:t>
            </a:r>
            <a:r>
              <a:rPr lang="en-US" altLang="zh-CN" sz="3000" dirty="0"/>
              <a:t> variable,  0,1: constants</a:t>
            </a:r>
          </a:p>
          <a:p>
            <a:pPr marL="609600" indent="-609600" algn="ctr" eaLnBrk="1" hangingPunct="1">
              <a:buFont typeface="Wingdings" pitchFamily="2" charset="2"/>
              <a:buNone/>
            </a:pPr>
            <a:endParaRPr lang="en-US" altLang="zh-CN" sz="3000" dirty="0"/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CN" dirty="0"/>
              <a:t>X + 0 = X  	-- Zero Axiom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CN" dirty="0"/>
              <a:t>X </a:t>
            </a:r>
            <a:r>
              <a:rPr lang="en-US" altLang="zh-CN" dirty="0">
                <a:cs typeface="Times New Roman" panose="02020603050405020304" pitchFamily="18" charset="0"/>
              </a:rPr>
              <a:t>• 1  = X  	-- Unit Axiom</a:t>
            </a:r>
            <a:r>
              <a:rPr lang="en-US" altLang="zh-CN" dirty="0"/>
              <a:t> 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CN" dirty="0"/>
              <a:t>X + 1  = 1   	-- Unit Property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CN" dirty="0"/>
              <a:t>X • 0  = 0  	-- Zero Property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34C31DC-2B84-C34E-BDD7-47B9E27F83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E35A1E4-D145-4B50-8742-E6DFB07C0C1D}" type="datetime5">
              <a:rPr lang="zh-CN" altLang="en-US"/>
              <a:pPr>
                <a:defRPr/>
              </a:pPr>
              <a:t>2020/11/30</a:t>
            </a:fld>
            <a:endParaRPr lang="en-US" altLang="zh-CN"/>
          </a:p>
        </p:txBody>
      </p:sp>
      <p:sp>
        <p:nvSpPr>
          <p:cNvPr id="31748" name="Footer Placeholder 5">
            <a:extLst>
              <a:ext uri="{FF2B5EF4-FFF2-40B4-BE49-F238E27FC236}">
                <a16:creationId xmlns:a16="http://schemas.microsoft.com/office/drawing/2014/main" id="{EA1DF218-5D28-7741-9B3A-F332E93C8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349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90DC1BAA-3928-E741-BEDF-BE7006FD1113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Boolean Algebra Properties (cont.)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19A79CDB-CC7E-7847-ADCD-7E40F4E74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00200"/>
            <a:ext cx="8686800" cy="4525963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3000" dirty="0"/>
              <a:t>Let X: </a:t>
            </a:r>
            <a:r>
              <a:rPr lang="en-US" altLang="zh-CN" sz="3000" dirty="0" err="1"/>
              <a:t>boolean</a:t>
            </a:r>
            <a:r>
              <a:rPr lang="en-US" altLang="zh-CN" sz="3000" dirty="0"/>
              <a:t> variable,  0,1: constants</a:t>
            </a:r>
          </a:p>
          <a:p>
            <a:pPr marL="609600" indent="-609600" algn="ctr" eaLnBrk="1" hangingPunct="1">
              <a:buFont typeface="Wingdings" pitchFamily="2" charset="2"/>
              <a:buNone/>
            </a:pPr>
            <a:endParaRPr lang="en-US" altLang="zh-CN" sz="3000" dirty="0"/>
          </a:p>
          <a:p>
            <a:pPr marL="609600" indent="-609600" eaLnBrk="1" hangingPunct="1">
              <a:buFont typeface="Wingdings" pitchFamily="2" charset="2"/>
              <a:buAutoNum type="arabicPeriod" startAt="5"/>
            </a:pPr>
            <a:r>
              <a:rPr lang="en-US" altLang="zh-CN" dirty="0"/>
              <a:t>X + X = X  	-- </a:t>
            </a:r>
            <a:r>
              <a:rPr lang="en-US" altLang="zh-CN" dirty="0" err="1"/>
              <a:t>Idepotence</a:t>
            </a:r>
            <a:endParaRPr lang="en-US" altLang="zh-CN" dirty="0"/>
          </a:p>
          <a:p>
            <a:pPr marL="609600" indent="-609600" eaLnBrk="1" hangingPunct="1">
              <a:buFont typeface="Wingdings" pitchFamily="2" charset="2"/>
              <a:buAutoNum type="arabicPeriod" startAt="5"/>
            </a:pPr>
            <a:r>
              <a:rPr lang="en-US" altLang="zh-CN" dirty="0"/>
              <a:t>X </a:t>
            </a:r>
            <a:r>
              <a:rPr lang="en-US" altLang="zh-CN" dirty="0">
                <a:cs typeface="Times New Roman" panose="02020603050405020304" pitchFamily="18" charset="0"/>
              </a:rPr>
              <a:t>• X  = X  	-- </a:t>
            </a:r>
            <a:r>
              <a:rPr lang="en-US" altLang="zh-CN" dirty="0" err="1">
                <a:cs typeface="Times New Roman" panose="02020603050405020304" pitchFamily="18" charset="0"/>
              </a:rPr>
              <a:t>Idepotence</a:t>
            </a:r>
            <a:endParaRPr lang="en-US" altLang="zh-CN" dirty="0"/>
          </a:p>
          <a:p>
            <a:pPr marL="609600" indent="-609600" eaLnBrk="1" hangingPunct="1">
              <a:buFont typeface="Wingdings" pitchFamily="2" charset="2"/>
              <a:buAutoNum type="arabicPeriod" startAt="5"/>
            </a:pPr>
            <a:r>
              <a:rPr lang="en-US" altLang="zh-CN" dirty="0"/>
              <a:t>X + X’ = 1   	-- Complement</a:t>
            </a:r>
          </a:p>
          <a:p>
            <a:pPr marL="609600" indent="-609600" eaLnBrk="1" hangingPunct="1">
              <a:buFont typeface="Wingdings" pitchFamily="2" charset="2"/>
              <a:buAutoNum type="arabicPeriod" startAt="5"/>
            </a:pPr>
            <a:r>
              <a:rPr lang="en-US" altLang="zh-CN" dirty="0"/>
              <a:t>X • X’ = 0   	-- Complement</a:t>
            </a:r>
          </a:p>
          <a:p>
            <a:pPr marL="609600" indent="-609600" eaLnBrk="1" hangingPunct="1">
              <a:buFont typeface="Wingdings" pitchFamily="2" charset="2"/>
              <a:buAutoNum type="arabicPeriod" startAt="5"/>
            </a:pPr>
            <a:r>
              <a:rPr lang="en-US" altLang="zh-CN" dirty="0"/>
              <a:t>(X’)’ = X	-- Involution</a:t>
            </a:r>
          </a:p>
          <a:p>
            <a:pPr marL="609600" indent="-609600" eaLnBrk="1" hangingPunct="1">
              <a:buFont typeface="Wingdings" pitchFamily="2" charset="2"/>
              <a:buAutoNum type="arabicPeriod" startAt="5"/>
            </a:pPr>
            <a:endParaRPr lang="zh-CN" alt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788A2B4-49E5-C64E-A5FF-09EE91F4E3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2E0E78-E90F-4285-B579-72636C7E74B5}" type="datetime5">
              <a:rPr lang="zh-CN" altLang="en-US"/>
              <a:pPr>
                <a:defRPr/>
              </a:pPr>
              <a:t>2020/11/30</a:t>
            </a:fld>
            <a:endParaRPr lang="en-US" altLang="zh-CN"/>
          </a:p>
        </p:txBody>
      </p:sp>
      <p:sp>
        <p:nvSpPr>
          <p:cNvPr id="32772" name="Footer Placeholder 5">
            <a:extLst>
              <a:ext uri="{FF2B5EF4-FFF2-40B4-BE49-F238E27FC236}">
                <a16:creationId xmlns:a16="http://schemas.microsoft.com/office/drawing/2014/main" id="{FED73186-84AA-704C-ADEC-23269D7A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5161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ADA85D0C-832D-D64E-85ED-653702BB1695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/>
              <a:t>Duality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E5587907-B15A-764C-87C1-1FF2411D0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3838"/>
            <a:ext cx="8229600" cy="47545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/>
              <a:t>The dual of an expression is obtained by exchanging (</a:t>
            </a:r>
            <a:r>
              <a:rPr lang="en-US" altLang="zh-CN" sz="2800">
                <a:cs typeface="Times New Roman" panose="02020603050405020304" pitchFamily="18" charset="0"/>
              </a:rPr>
              <a:t>•</a:t>
            </a:r>
            <a:r>
              <a:rPr lang="en-US" altLang="zh-CN" sz="2800"/>
              <a:t> and +), and (1 and 0) in it, provided that the precedence of operations is not changed.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Cannot exchange x with x’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Example: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Find H(x,y,z), the dual of F(x,y,z) = x’yz’ + x’y’z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H  = (x’+y+z’) (x’+y’+ z)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09AA4B8-72FF-1045-B23B-4B01269C253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1B421E1-DF16-4BA2-BFC2-0E45E86A01FE}" type="datetime5">
              <a:rPr lang="zh-CN" altLang="en-US"/>
              <a:pPr>
                <a:defRPr/>
              </a:pPr>
              <a:t>2020/11/30</a:t>
            </a:fld>
            <a:endParaRPr lang="en-US" altLang="zh-CN"/>
          </a:p>
        </p:txBody>
      </p:sp>
      <p:sp>
        <p:nvSpPr>
          <p:cNvPr id="33796" name="Footer Placeholder 5">
            <a:extLst>
              <a:ext uri="{FF2B5EF4-FFF2-40B4-BE49-F238E27FC236}">
                <a16:creationId xmlns:a16="http://schemas.microsoft.com/office/drawing/2014/main" id="{8B024A89-BF92-B140-A4CB-A4C93053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2162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5D8E1C72-5B4A-DA4D-AA54-8795969EAC36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Duality (cont’d)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EB2FE23-0430-1E4B-BE45-47BCC321E03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9654381-D3D5-4053-B6E5-5E5C3F853327}" type="datetime5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2020/11/30</a:t>
            </a:fld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20" name="Footer Placeholder 5">
            <a:extLst>
              <a:ext uri="{FF2B5EF4-FFF2-40B4-BE49-F238E27FC236}">
                <a16:creationId xmlns:a16="http://schemas.microsoft.com/office/drawing/2014/main" id="{3D072E89-8275-DA4E-ABB2-CDF826D6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Boolean Algebra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231" name="Rectangle 7">
            <a:extLst>
              <a:ext uri="{FF2B5EF4-FFF2-40B4-BE49-F238E27FC236}">
                <a16:creationId xmlns:a16="http://schemas.microsoft.com/office/drawing/2014/main" id="{033AA3FD-0194-E044-B40D-BDA9DB9BE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With respect to duality, Identities 1 – 8 have the following relationship:</a:t>
            </a:r>
          </a:p>
          <a:p>
            <a:pPr marL="609600" indent="-6096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en-US" altLang="zh-CN" sz="200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 + 0 = X	  </a:t>
            </a:r>
            <a:r>
              <a:rPr lang="en-US" altLang="zh-CN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 • 1  = X    (dual of </a:t>
            </a:r>
            <a:r>
              <a:rPr lang="en-US" altLang="zh-CN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20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 + 1  = 1 	  </a:t>
            </a:r>
            <a:r>
              <a:rPr lang="en-US" altLang="zh-CN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 • 0  = 0    (dual of </a:t>
            </a:r>
            <a:r>
              <a:rPr lang="en-US" altLang="zh-CN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609600" indent="-6096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 + X = X 	  </a:t>
            </a:r>
            <a:r>
              <a:rPr lang="en-US" altLang="zh-CN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 • X  = X   (dual of </a:t>
            </a:r>
            <a:r>
              <a:rPr lang="en-US" altLang="zh-CN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609600" indent="-6096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	7.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 + X’ = 1 	  </a:t>
            </a:r>
            <a:r>
              <a:rPr lang="en-US" altLang="zh-CN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X • X’  = 0   (dual of </a:t>
            </a:r>
            <a:r>
              <a:rPr lang="en-US" altLang="zh-CN" sz="20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20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en-US" altLang="zh-CN" sz="100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104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40667F3F-B112-EE42-AAB3-C327EB651254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More Boolean Algebra Properties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FD1A47CF-0EC4-FF43-8BE9-661481C89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93838"/>
            <a:ext cx="8763000" cy="4983162"/>
          </a:xfrm>
        </p:spPr>
        <p:txBody>
          <a:bodyPr/>
          <a:lstStyle/>
          <a:p>
            <a:pPr marL="609600" indent="-609600"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Let X,Y, and Z: 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 variables</a:t>
            </a:r>
          </a:p>
          <a:p>
            <a:pPr marL="609600" indent="-609600" algn="ctr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200" dirty="0"/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chemeClr val="hlink"/>
                </a:solidFill>
              </a:rPr>
              <a:t>10.</a:t>
            </a:r>
            <a:r>
              <a:rPr lang="en-US" altLang="zh-CN" sz="2400" dirty="0"/>
              <a:t> X + Y = Y + X	      		-- Commutative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</a:rPr>
              <a:t>11.</a:t>
            </a:r>
            <a:r>
              <a:rPr lang="en-US" altLang="zh-CN" sz="2400" dirty="0"/>
              <a:t> X </a:t>
            </a:r>
            <a:r>
              <a:rPr lang="en-US" altLang="zh-CN" sz="2400" dirty="0">
                <a:cs typeface="Times New Roman" panose="02020603050405020304" pitchFamily="18" charset="0"/>
              </a:rPr>
              <a:t>• Y = </a:t>
            </a:r>
            <a:r>
              <a:rPr lang="en-US" altLang="zh-CN" sz="2400" dirty="0"/>
              <a:t>Y • X			-- do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chemeClr val="hlink"/>
                </a:solidFill>
              </a:rPr>
              <a:t>12.</a:t>
            </a:r>
            <a:r>
              <a:rPr lang="en-US" altLang="zh-CN" sz="2400" dirty="0"/>
              <a:t> X + (Y+Z) = (X+Y) + Z 		-- Associative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</a:rPr>
              <a:t>13.</a:t>
            </a:r>
            <a:r>
              <a:rPr lang="en-US" altLang="zh-CN" sz="2400" dirty="0"/>
              <a:t> X•(Y•Z) = (X•Y)•Z  		-- Associative</a:t>
            </a:r>
          </a:p>
          <a:p>
            <a:pPr marL="609600" indent="-609600">
              <a:lnSpc>
                <a:spcPct val="80000"/>
              </a:lnSpc>
              <a:buNone/>
            </a:pPr>
            <a:r>
              <a:rPr lang="en-US" altLang="zh-CN" sz="2400" dirty="0">
                <a:solidFill>
                  <a:schemeClr val="hlink"/>
                </a:solidFill>
              </a:rPr>
              <a:t>14.</a:t>
            </a:r>
            <a:r>
              <a:rPr lang="en-US" altLang="zh-CN" sz="2400" dirty="0"/>
              <a:t> X•(Y+Z) = X•Y + X•Z 		-- Distributive      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</a:rPr>
              <a:t>15.</a:t>
            </a:r>
            <a:r>
              <a:rPr lang="en-US" altLang="zh-CN" sz="2400" dirty="0"/>
              <a:t> X+(Y•Z) = (X+Y) • (X+Z) 	-- Distributive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</a:rPr>
              <a:t>16.</a:t>
            </a:r>
            <a:r>
              <a:rPr lang="en-US" altLang="zh-CN" sz="2400" dirty="0"/>
              <a:t> (X + Y)’ = X’ • Y’	      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</a:rPr>
              <a:t>17.</a:t>
            </a:r>
            <a:r>
              <a:rPr lang="en-US" altLang="zh-CN" sz="2400" dirty="0"/>
              <a:t> (X • Y)’ = X’ + Y’      	-- </a:t>
            </a:r>
            <a:r>
              <a:rPr lang="en-US" altLang="zh-CN" sz="2400" dirty="0" err="1"/>
              <a:t>DeMorgan’s</a:t>
            </a:r>
            <a:endParaRPr lang="en-US" altLang="zh-CN" sz="2400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     In general,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	( 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+ 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+ … + 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 )’	= 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’•X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’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• … •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’,  and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	( 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•X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•… •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 )’ 	= 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’ + 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’ + … + 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’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400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7C5DB59-E36D-4E4E-8878-CE7129AAEB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14B91EB-F7F1-4290-9239-F2FCCDE0680C}" type="datetime5">
              <a:rPr lang="zh-CN" altLang="en-US"/>
              <a:pPr>
                <a:defRPr/>
              </a:pPr>
              <a:t>2020/11/30</a:t>
            </a:fld>
            <a:endParaRPr lang="en-US" altLang="zh-CN"/>
          </a:p>
        </p:txBody>
      </p:sp>
      <p:sp>
        <p:nvSpPr>
          <p:cNvPr id="35844" name="Footer Placeholder 5">
            <a:extLst>
              <a:ext uri="{FF2B5EF4-FFF2-40B4-BE49-F238E27FC236}">
                <a16:creationId xmlns:a16="http://schemas.microsoft.com/office/drawing/2014/main" id="{7D078B32-B114-B444-8ADA-4B42E494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0098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99EA1368-5730-6443-AE43-D444AA07E1E2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/>
              <a:t> </a:t>
            </a:r>
            <a:r>
              <a:rPr lang="en-US" altLang="zh-CN"/>
              <a:t>Absorption Property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04DEF51E-C2AC-C74A-B352-C9576A694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CN" dirty="0"/>
              <a:t>x + </a:t>
            </a:r>
            <a:r>
              <a:rPr lang="en-US" altLang="zh-CN" dirty="0" err="1"/>
              <a:t>x•y</a:t>
            </a:r>
            <a:r>
              <a:rPr lang="en-US" altLang="zh-CN" dirty="0"/>
              <a:t> = x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CN" dirty="0"/>
              <a:t>x•(</a:t>
            </a:r>
            <a:r>
              <a:rPr lang="en-US" altLang="zh-CN" dirty="0" err="1"/>
              <a:t>x+y</a:t>
            </a:r>
            <a:r>
              <a:rPr lang="en-US" altLang="zh-CN" dirty="0"/>
              <a:t>) = x (dual)</a:t>
            </a:r>
          </a:p>
          <a:p>
            <a:pPr marL="609600" indent="-609600" eaLnBrk="1" hangingPunct="1"/>
            <a:r>
              <a:rPr lang="en-US" altLang="zh-CN" b="1" dirty="0"/>
              <a:t>Proof:</a:t>
            </a:r>
            <a:br>
              <a:rPr lang="en-US" altLang="zh-CN" b="1" dirty="0"/>
            </a:br>
            <a:r>
              <a:rPr lang="en-US" altLang="zh-CN" dirty="0"/>
              <a:t>x + </a:t>
            </a:r>
            <a:r>
              <a:rPr lang="en-US" altLang="zh-CN" dirty="0" err="1"/>
              <a:t>x•y</a:t>
            </a:r>
            <a:r>
              <a:rPr lang="en-US" altLang="zh-CN" dirty="0"/>
              <a:t> = x•1 + </a:t>
            </a:r>
            <a:r>
              <a:rPr lang="en-US" altLang="zh-CN" dirty="0" err="1"/>
              <a:t>x•y</a:t>
            </a:r>
            <a:br>
              <a:rPr lang="en-US" altLang="zh-CN" dirty="0"/>
            </a:br>
            <a:r>
              <a:rPr lang="en-US" altLang="zh-CN" dirty="0"/>
              <a:t>		  = x•(1+y) </a:t>
            </a:r>
            <a:br>
              <a:rPr lang="en-US" altLang="zh-CN" dirty="0"/>
            </a:br>
            <a:r>
              <a:rPr lang="en-US" altLang="zh-CN" dirty="0"/>
              <a:t>		  = x•1</a:t>
            </a:r>
            <a:br>
              <a:rPr lang="en-US" altLang="zh-CN" dirty="0"/>
            </a:br>
            <a:r>
              <a:rPr lang="en-US" altLang="zh-CN" dirty="0"/>
              <a:t>		  = x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75E15D5-C9D8-354B-AAE1-97AC1B1FA4B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B95922A-1BCB-4E2E-9027-9BCBC5DD4606}" type="datetime5">
              <a:rPr lang="zh-CN" altLang="en-US"/>
              <a:pPr>
                <a:defRPr/>
              </a:pPr>
              <a:t>2020/11/30</a:t>
            </a:fld>
            <a:endParaRPr lang="en-US" altLang="zh-CN"/>
          </a:p>
        </p:txBody>
      </p:sp>
      <p:sp>
        <p:nvSpPr>
          <p:cNvPr id="36868" name="Footer Placeholder 5">
            <a:extLst>
              <a:ext uri="{FF2B5EF4-FFF2-40B4-BE49-F238E27FC236}">
                <a16:creationId xmlns:a16="http://schemas.microsoft.com/office/drawing/2014/main" id="{75EA7F11-EB7A-0F47-9EA6-69B26E59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916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3164772C-B972-5942-BBF2-E231ABF1CE6F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Binary Logic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0447FB4C-6AEB-2D47-999C-6EAB07AF8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Deals with binary variables that take 2 discrete values (0 and 1), and with logic operations</a:t>
            </a:r>
          </a:p>
          <a:p>
            <a:pPr eaLnBrk="1" hangingPunct="1"/>
            <a:r>
              <a:rPr lang="en-US" altLang="zh-CN"/>
              <a:t>Three basic logic operations: </a:t>
            </a:r>
          </a:p>
          <a:p>
            <a:pPr lvl="1" eaLnBrk="1" hangingPunct="1"/>
            <a:r>
              <a:rPr lang="en-US" altLang="zh-CN"/>
              <a:t>AND, OR, NOT</a:t>
            </a:r>
          </a:p>
          <a:p>
            <a:pPr eaLnBrk="1" hangingPunct="1"/>
            <a:r>
              <a:rPr lang="en-US" altLang="zh-CN"/>
              <a:t>Binary/logic variables are typically represented as letters: A,B,C,…,X,Y,Z</a:t>
            </a:r>
          </a:p>
          <a:p>
            <a:pPr eaLnBrk="1" hangingPunct="1"/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14EE047-EFAA-C14B-B09F-5241DAD73D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845BEA1-09D9-4EC9-B495-B52137A71233}" type="datetime5">
              <a:rPr lang="zh-CN" altLang="en-US"/>
              <a:pPr>
                <a:defRPr/>
              </a:pPr>
              <a:t>2020/11/30</a:t>
            </a:fld>
            <a:endParaRPr lang="en-US" altLang="zh-CN"/>
          </a:p>
        </p:txBody>
      </p:sp>
      <p:sp>
        <p:nvSpPr>
          <p:cNvPr id="19460" name="Footer Placeholder 5">
            <a:extLst>
              <a:ext uri="{FF2B5EF4-FFF2-40B4-BE49-F238E27FC236}">
                <a16:creationId xmlns:a16="http://schemas.microsoft.com/office/drawing/2014/main" id="{B6B7F5FF-9AFF-044A-91CA-AC000400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027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26E1A605-20D5-9842-AFAD-649C73953C1F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/>
              <a:t> </a:t>
            </a:r>
            <a:r>
              <a:rPr lang="en-US" altLang="zh-CN"/>
              <a:t>Power of Duality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368683C5-E770-1B40-AFB3-2C89DB9B5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CN" sz="2800"/>
              <a:t>x + x•y = x is true, so (x + x•y)’=x’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CN" sz="2800"/>
              <a:t>(x + x•y)’=x’•(x’+y’)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CN" sz="2800"/>
              <a:t>x’•(x’+y’) =x’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CN" sz="2800"/>
              <a:t>Let X=x’, Y=y’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CN" sz="2800"/>
              <a:t>X•(X+Y) =X, which is the dual of x + x•y = x.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CN" sz="2800"/>
              <a:t>The above process can be applied to any formula. So if a formula is valid, then its dual must also be valid.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r>
              <a:rPr lang="en-US" altLang="zh-CN" sz="2800"/>
              <a:t>Proving one formula also proves its dual.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7D85BC7-AADC-F049-B022-679A3BBB6F4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013C26-C005-427F-934C-D6B492AC7A34}" type="datetime5">
              <a:rPr lang="zh-CN" altLang="en-US"/>
              <a:pPr>
                <a:defRPr/>
              </a:pPr>
              <a:t>2020/11/30</a:t>
            </a:fld>
            <a:endParaRPr lang="en-US" altLang="zh-CN"/>
          </a:p>
        </p:txBody>
      </p:sp>
      <p:sp>
        <p:nvSpPr>
          <p:cNvPr id="37892" name="Footer Placeholder 5">
            <a:extLst>
              <a:ext uri="{FF2B5EF4-FFF2-40B4-BE49-F238E27FC236}">
                <a16:creationId xmlns:a16="http://schemas.microsoft.com/office/drawing/2014/main" id="{212D3BDB-19F7-9143-9C0B-68E70B2B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6103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BC5A05E9-3810-024E-8492-C493A9B0D417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/>
              <a:t>Consensus Theorem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54187C27-32E7-C242-835B-D56E2883B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AutoNum type="arabicPeriod"/>
            </a:pPr>
            <a:r>
              <a:rPr lang="en-US" altLang="zh-CN" dirty="0" err="1"/>
              <a:t>xy</a:t>
            </a:r>
            <a:r>
              <a:rPr lang="en-US" altLang="zh-CN" dirty="0"/>
              <a:t> + </a:t>
            </a:r>
            <a:r>
              <a:rPr lang="en-US" altLang="zh-CN" dirty="0" err="1"/>
              <a:t>x’z</a:t>
            </a:r>
            <a:r>
              <a:rPr lang="en-US" altLang="zh-CN" dirty="0"/>
              <a:t> + </a:t>
            </a:r>
            <a:r>
              <a:rPr lang="en-US" altLang="zh-CN" dirty="0" err="1"/>
              <a:t>yz</a:t>
            </a:r>
            <a:r>
              <a:rPr lang="en-US" altLang="zh-CN" dirty="0"/>
              <a:t> = </a:t>
            </a:r>
            <a:r>
              <a:rPr lang="en-US" altLang="zh-CN" dirty="0" err="1"/>
              <a:t>xy</a:t>
            </a:r>
            <a:r>
              <a:rPr lang="en-US" altLang="zh-CN" dirty="0"/>
              <a:t> + </a:t>
            </a:r>
            <a:r>
              <a:rPr lang="en-US" altLang="zh-CN" dirty="0" err="1"/>
              <a:t>x’z</a:t>
            </a:r>
            <a:endParaRPr lang="en-US" altLang="zh-CN" dirty="0"/>
          </a:p>
          <a:p>
            <a:pPr eaLnBrk="1" hangingPunct="1">
              <a:buFont typeface="Wingdings" pitchFamily="2" charset="2"/>
              <a:buAutoNum type="arabicPeriod"/>
            </a:pPr>
            <a:r>
              <a:rPr lang="en-US" altLang="zh-CN" dirty="0"/>
              <a:t>(</a:t>
            </a:r>
            <a:r>
              <a:rPr lang="en-US" altLang="zh-CN" dirty="0" err="1"/>
              <a:t>x+y</a:t>
            </a:r>
            <a:r>
              <a:rPr lang="en-US" altLang="zh-CN" dirty="0"/>
              <a:t>)•(</a:t>
            </a:r>
            <a:r>
              <a:rPr lang="en-US" altLang="zh-CN" dirty="0" err="1"/>
              <a:t>x’+z</a:t>
            </a:r>
            <a:r>
              <a:rPr lang="en-US" altLang="zh-CN" dirty="0"/>
              <a:t>)•(</a:t>
            </a:r>
            <a:r>
              <a:rPr lang="en-US" altLang="zh-CN" dirty="0" err="1"/>
              <a:t>y+z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00FFFF"/>
                </a:solidFill>
              </a:rPr>
              <a:t> </a:t>
            </a:r>
            <a:r>
              <a:rPr lang="en-US" altLang="zh-CN" dirty="0"/>
              <a:t>= (</a:t>
            </a:r>
            <a:r>
              <a:rPr lang="en-US" altLang="zh-CN" dirty="0" err="1"/>
              <a:t>x+y</a:t>
            </a:r>
            <a:r>
              <a:rPr lang="en-US" altLang="zh-CN" dirty="0"/>
              <a:t>)•(</a:t>
            </a:r>
            <a:r>
              <a:rPr lang="en-US" altLang="zh-CN" dirty="0" err="1"/>
              <a:t>x’+z</a:t>
            </a:r>
            <a:r>
              <a:rPr lang="en-US" altLang="zh-CN" dirty="0"/>
              <a:t>)  -- (dual)</a:t>
            </a:r>
          </a:p>
          <a:p>
            <a:pPr eaLnBrk="1" hangingPunct="1"/>
            <a:r>
              <a:rPr lang="en-US" altLang="zh-CN" b="1" dirty="0"/>
              <a:t>Proof:</a:t>
            </a:r>
            <a:br>
              <a:rPr lang="en-US" altLang="zh-CN" b="1" dirty="0"/>
            </a:br>
            <a:r>
              <a:rPr lang="en-US" altLang="zh-CN" dirty="0" err="1"/>
              <a:t>xy</a:t>
            </a:r>
            <a:r>
              <a:rPr lang="en-US" altLang="zh-CN" dirty="0"/>
              <a:t> + </a:t>
            </a:r>
            <a:r>
              <a:rPr lang="en-US" altLang="zh-CN" dirty="0" err="1"/>
              <a:t>x’z</a:t>
            </a:r>
            <a:r>
              <a:rPr lang="en-US" altLang="zh-CN" dirty="0"/>
              <a:t> + </a:t>
            </a:r>
            <a:r>
              <a:rPr lang="en-US" altLang="zh-CN" dirty="0" err="1"/>
              <a:t>yz</a:t>
            </a:r>
            <a:r>
              <a:rPr lang="en-US" altLang="zh-CN" dirty="0"/>
              <a:t> = </a:t>
            </a:r>
            <a:r>
              <a:rPr lang="en-US" altLang="zh-CN" dirty="0" err="1"/>
              <a:t>xy</a:t>
            </a:r>
            <a:r>
              <a:rPr lang="en-US" altLang="zh-CN" dirty="0"/>
              <a:t> + </a:t>
            </a:r>
            <a:r>
              <a:rPr lang="en-US" altLang="zh-CN" dirty="0" err="1"/>
              <a:t>x’z</a:t>
            </a:r>
            <a:r>
              <a:rPr lang="en-US" altLang="zh-CN" dirty="0"/>
              <a:t> + (</a:t>
            </a:r>
            <a:r>
              <a:rPr lang="en-US" altLang="zh-CN" dirty="0" err="1"/>
              <a:t>x+x</a:t>
            </a:r>
            <a:r>
              <a:rPr lang="en-US" altLang="zh-CN" dirty="0"/>
              <a:t>’)</a:t>
            </a:r>
            <a:r>
              <a:rPr lang="en-US" altLang="zh-CN" dirty="0" err="1"/>
              <a:t>yz</a:t>
            </a:r>
            <a:br>
              <a:rPr lang="en-US" altLang="zh-CN" dirty="0"/>
            </a:br>
            <a:r>
              <a:rPr lang="en-US" altLang="zh-CN" dirty="0"/>
              <a:t>			= </a:t>
            </a:r>
            <a:r>
              <a:rPr lang="en-US" altLang="zh-CN" dirty="0" err="1"/>
              <a:t>xy</a:t>
            </a:r>
            <a:r>
              <a:rPr lang="en-US" altLang="zh-CN" dirty="0"/>
              <a:t> + </a:t>
            </a:r>
            <a:r>
              <a:rPr lang="en-US" altLang="zh-CN" dirty="0" err="1"/>
              <a:t>x’z</a:t>
            </a:r>
            <a:r>
              <a:rPr lang="en-US" altLang="zh-CN" dirty="0"/>
              <a:t> + </a:t>
            </a:r>
            <a:r>
              <a:rPr lang="en-US" altLang="zh-CN" dirty="0" err="1"/>
              <a:t>xyz</a:t>
            </a:r>
            <a:r>
              <a:rPr lang="en-US" altLang="zh-CN" dirty="0"/>
              <a:t> + </a:t>
            </a:r>
            <a:r>
              <a:rPr lang="en-US" altLang="zh-CN" dirty="0" err="1"/>
              <a:t>x’yz</a:t>
            </a:r>
            <a:br>
              <a:rPr lang="en-US" altLang="zh-CN" dirty="0"/>
            </a:br>
            <a:r>
              <a:rPr lang="en-US" altLang="zh-CN" dirty="0"/>
              <a:t>			= (</a:t>
            </a:r>
            <a:r>
              <a:rPr lang="en-US" altLang="zh-CN" dirty="0" err="1"/>
              <a:t>xy</a:t>
            </a:r>
            <a:r>
              <a:rPr lang="en-US" altLang="zh-CN" dirty="0"/>
              <a:t> + </a:t>
            </a:r>
            <a:r>
              <a:rPr lang="en-US" altLang="zh-CN" dirty="0" err="1"/>
              <a:t>xyz</a:t>
            </a:r>
            <a:r>
              <a:rPr lang="en-US" altLang="zh-CN" dirty="0"/>
              <a:t>) + (</a:t>
            </a:r>
            <a:r>
              <a:rPr lang="en-US" altLang="zh-CN" dirty="0" err="1"/>
              <a:t>x’z</a:t>
            </a:r>
            <a:r>
              <a:rPr lang="en-US" altLang="zh-CN" dirty="0"/>
              <a:t> + </a:t>
            </a:r>
            <a:r>
              <a:rPr lang="en-US" altLang="zh-CN" dirty="0" err="1"/>
              <a:t>x’zy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			= </a:t>
            </a:r>
            <a:r>
              <a:rPr lang="en-US" altLang="zh-CN" dirty="0" err="1"/>
              <a:t>xy</a:t>
            </a:r>
            <a:r>
              <a:rPr lang="en-US" altLang="zh-CN" dirty="0"/>
              <a:t> + </a:t>
            </a:r>
            <a:r>
              <a:rPr lang="en-US" altLang="zh-CN" dirty="0" err="1"/>
              <a:t>x’z</a:t>
            </a:r>
            <a:endParaRPr lang="en-US" altLang="zh-CN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8F87A29-2010-5949-BEEA-0CA29CF7FB6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9F1F5D1-AD0D-4FBF-B3C9-01400A19D1B8}" type="datetime5">
              <a:rPr lang="zh-CN" altLang="en-US"/>
              <a:pPr>
                <a:defRPr/>
              </a:pPr>
              <a:t>2020/11/30</a:t>
            </a:fld>
            <a:endParaRPr lang="en-US" altLang="zh-CN"/>
          </a:p>
        </p:txBody>
      </p:sp>
      <p:sp>
        <p:nvSpPr>
          <p:cNvPr id="38916" name="Footer Placeholder 5">
            <a:extLst>
              <a:ext uri="{FF2B5EF4-FFF2-40B4-BE49-F238E27FC236}">
                <a16:creationId xmlns:a16="http://schemas.microsoft.com/office/drawing/2014/main" id="{53375D80-CD32-2E46-B248-268C7C18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7150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156C8878-A9F7-C34B-9A6D-6EC521FE264A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Truth Tables (revisited)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9FD04A39-F5C8-FB4A-8C55-B0B1C2995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41475"/>
            <a:ext cx="5486400" cy="4454525"/>
          </a:xfrm>
        </p:spPr>
        <p:txBody>
          <a:bodyPr/>
          <a:lstStyle/>
          <a:p>
            <a:pPr eaLnBrk="1" hangingPunct="1"/>
            <a:r>
              <a:rPr lang="en-US" altLang="zh-CN" sz="2800"/>
              <a:t>Enumerates all possible combinations of variable values and the corresponding function value </a:t>
            </a:r>
          </a:p>
          <a:p>
            <a:pPr eaLnBrk="1" hangingPunct="1"/>
            <a:r>
              <a:rPr lang="en-US" altLang="zh-CN" sz="2800"/>
              <a:t>Truth tables for some arbitrary functions  </a:t>
            </a:r>
            <a:br>
              <a:rPr lang="en-US" altLang="zh-CN" sz="2800"/>
            </a:br>
            <a:r>
              <a:rPr lang="en-US" altLang="zh-CN" sz="2800"/>
              <a:t>F</a:t>
            </a:r>
            <a:r>
              <a:rPr lang="en-US" altLang="zh-CN" sz="2800" baseline="-25000"/>
              <a:t>1</a:t>
            </a:r>
            <a:r>
              <a:rPr lang="en-US" altLang="zh-CN" sz="2800"/>
              <a:t>(x,y,z), F</a:t>
            </a:r>
            <a:r>
              <a:rPr lang="en-US" altLang="zh-CN" sz="2800" baseline="-25000"/>
              <a:t>2</a:t>
            </a:r>
            <a:r>
              <a:rPr lang="en-US" altLang="zh-CN" sz="2800"/>
              <a:t>(x,y,z), and F</a:t>
            </a:r>
            <a:r>
              <a:rPr lang="en-US" altLang="zh-CN" sz="2800" baseline="-25000"/>
              <a:t>3</a:t>
            </a:r>
            <a:r>
              <a:rPr lang="en-US" altLang="zh-CN" sz="2800"/>
              <a:t>(x,y,z) are shown to the right.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E996364-182B-7644-9679-8C653EE6649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EF5ACC4-259D-41F3-838E-837ED5437D5A}" type="datetime5">
              <a:rPr lang="zh-CN" altLang="en-US"/>
              <a:pPr>
                <a:defRPr/>
              </a:pPr>
              <a:t>2020/11/30</a:t>
            </a:fld>
            <a:endParaRPr lang="en-US" altLang="zh-CN"/>
          </a:p>
        </p:txBody>
      </p:sp>
      <p:sp>
        <p:nvSpPr>
          <p:cNvPr id="39940" name="Footer Placeholder 5">
            <a:extLst>
              <a:ext uri="{FF2B5EF4-FFF2-40B4-BE49-F238E27FC236}">
                <a16:creationId xmlns:a16="http://schemas.microsoft.com/office/drawing/2014/main" id="{027CDA69-3765-CA42-A734-3C41362E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  <p:graphicFrame>
        <p:nvGraphicFramePr>
          <p:cNvPr id="196703" name="Group 95">
            <a:extLst>
              <a:ext uri="{FF2B5EF4-FFF2-40B4-BE49-F238E27FC236}">
                <a16:creationId xmlns:a16="http://schemas.microsoft.com/office/drawing/2014/main" id="{77FBF89A-B2FF-7649-A875-74521DB571B7}"/>
              </a:ext>
            </a:extLst>
          </p:cNvPr>
          <p:cNvGraphicFramePr>
            <a:graphicFrameLocks noGrp="1"/>
          </p:cNvGraphicFramePr>
          <p:nvPr/>
        </p:nvGraphicFramePr>
        <p:xfrm>
          <a:off x="5638800" y="1524000"/>
          <a:ext cx="3149602" cy="4664079"/>
        </p:xfrm>
        <a:graphic>
          <a:graphicData uri="http://schemas.openxmlformats.org/drawingml/2006/table">
            <a:tbl>
              <a:tblPr/>
              <a:tblGrid>
                <a:gridCol w="411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1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6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L="91431" marR="91431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y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z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2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3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1" marR="91431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1" marR="91431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1" marR="91431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1" marR="91431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1" marR="91431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1" marR="91431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1" marR="91431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1" marR="91431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31" marR="91431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22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A0A46C2E-3054-3944-985A-E249187DA2AC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Truth Tables (cont.)</a:t>
            </a:r>
          </a:p>
        </p:txBody>
      </p:sp>
      <p:sp>
        <p:nvSpPr>
          <p:cNvPr id="66562" name="Rectangle 3">
            <a:extLst>
              <a:ext uri="{FF2B5EF4-FFF2-40B4-BE49-F238E27FC236}">
                <a16:creationId xmlns:a16="http://schemas.microsoft.com/office/drawing/2014/main" id="{018A9C34-FA2D-C94D-816A-9108490E7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Truth table: a </a:t>
            </a:r>
            <a:r>
              <a:rPr lang="en-US" altLang="zh-CN" sz="2800" u="sng"/>
              <a:t>unique</a:t>
            </a:r>
            <a:r>
              <a:rPr lang="en-US" altLang="zh-CN" sz="2800"/>
              <a:t> representation of a Boolean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If two functions have identical truth tables, the functions are equivalent (and vice-versa).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Truth tables can be used to prove equality theorems.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However, the size of a truth table grows </a:t>
            </a:r>
            <a:r>
              <a:rPr lang="en-US" altLang="zh-CN" sz="2800" u="sng"/>
              <a:t>exponentially</a:t>
            </a:r>
            <a:r>
              <a:rPr lang="en-US" altLang="zh-CN" sz="2800"/>
              <a:t> with the number of variables involved, hence unwieldy. This motivates the use of Boolean Algebra.</a:t>
            </a:r>
            <a:endParaRPr lang="en-US" altLang="zh-CN" sz="200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0D43E14-4D1C-2546-852B-CD244F2AEC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E932487-966F-4E33-96AB-92C4ED72FD6E}" type="datetime5">
              <a:rPr lang="zh-CN" altLang="en-US"/>
              <a:pPr>
                <a:defRPr/>
              </a:pPr>
              <a:t>2020/11/30</a:t>
            </a:fld>
            <a:endParaRPr lang="en-US" altLang="zh-CN"/>
          </a:p>
        </p:txBody>
      </p:sp>
      <p:sp>
        <p:nvSpPr>
          <p:cNvPr id="40964" name="Footer Placeholder 5">
            <a:extLst>
              <a:ext uri="{FF2B5EF4-FFF2-40B4-BE49-F238E27FC236}">
                <a16:creationId xmlns:a16="http://schemas.microsoft.com/office/drawing/2014/main" id="{D571F77B-96FB-054C-945C-BD5B786B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853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810EB2C4-C0CF-8A46-BA31-1A7FED93B7BA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Boolean expressions-NOT unique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637F1971-18D1-A249-8827-63D389E5C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98638"/>
            <a:ext cx="5808663" cy="4525962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Unlike truth tables, expressions representing a Boolean function are NOT unique.</a:t>
            </a:r>
          </a:p>
          <a:p>
            <a:pPr eaLnBrk="1" hangingPunct="1"/>
            <a:r>
              <a:rPr lang="en-US" altLang="zh-CN" sz="2400" dirty="0"/>
              <a:t>Example:</a:t>
            </a:r>
          </a:p>
          <a:p>
            <a:pPr lvl="1" eaLnBrk="1" hangingPunct="1"/>
            <a:r>
              <a:rPr lang="en-US" altLang="zh-CN" sz="2400" dirty="0"/>
              <a:t>F(</a:t>
            </a:r>
            <a:r>
              <a:rPr lang="en-US" altLang="zh-CN" sz="2400" dirty="0" err="1"/>
              <a:t>x,y,z</a:t>
            </a:r>
            <a:r>
              <a:rPr lang="en-US" altLang="zh-CN" sz="2400" dirty="0"/>
              <a:t>) = </a:t>
            </a:r>
            <a:r>
              <a:rPr lang="en-US" altLang="zh-CN" sz="2400" dirty="0" err="1"/>
              <a:t>x’</a:t>
            </a:r>
            <a:r>
              <a:rPr lang="en-US" altLang="zh-CN" sz="2400" dirty="0" err="1">
                <a:cs typeface="Times New Roman" panose="02020603050405020304" pitchFamily="18" charset="0"/>
              </a:rPr>
              <a:t>•</a:t>
            </a:r>
            <a:r>
              <a:rPr lang="en-US" altLang="zh-CN" sz="2400" dirty="0" err="1"/>
              <a:t>y’•z</a:t>
            </a:r>
            <a:r>
              <a:rPr lang="en-US" altLang="zh-CN" sz="2400" dirty="0"/>
              <a:t>’ + x’•</a:t>
            </a:r>
            <a:r>
              <a:rPr lang="en-US" altLang="zh-CN" sz="2400" dirty="0" err="1"/>
              <a:t>y•z</a:t>
            </a:r>
            <a:r>
              <a:rPr lang="en-US" altLang="zh-CN" sz="2400" dirty="0"/>
              <a:t>’ + </a:t>
            </a:r>
            <a:r>
              <a:rPr lang="en-US" altLang="zh-CN" sz="2400" dirty="0" err="1"/>
              <a:t>x•y•z</a:t>
            </a:r>
            <a:r>
              <a:rPr lang="en-US" altLang="zh-CN" sz="2400" dirty="0"/>
              <a:t>’</a:t>
            </a:r>
          </a:p>
          <a:p>
            <a:pPr lvl="1" eaLnBrk="1" hangingPunct="1"/>
            <a:r>
              <a:rPr lang="en-US" altLang="zh-CN" sz="2400" dirty="0"/>
              <a:t>G(</a:t>
            </a:r>
            <a:r>
              <a:rPr lang="en-US" altLang="zh-CN" sz="2400" dirty="0" err="1"/>
              <a:t>x,y,z</a:t>
            </a:r>
            <a:r>
              <a:rPr lang="en-US" altLang="zh-CN" sz="2400" dirty="0"/>
              <a:t>) = </a:t>
            </a:r>
            <a:r>
              <a:rPr lang="en-US" altLang="zh-CN" sz="2400" dirty="0" err="1"/>
              <a:t>x’•y’•z</a:t>
            </a:r>
            <a:r>
              <a:rPr lang="en-US" altLang="zh-CN" sz="2400" dirty="0"/>
              <a:t>’ + </a:t>
            </a:r>
            <a:r>
              <a:rPr lang="en-US" altLang="zh-CN" sz="2400" dirty="0" err="1"/>
              <a:t>y•z</a:t>
            </a:r>
            <a:r>
              <a:rPr lang="en-US" altLang="zh-CN" sz="2400" dirty="0"/>
              <a:t>’</a:t>
            </a:r>
          </a:p>
          <a:p>
            <a:pPr eaLnBrk="1" hangingPunct="1"/>
            <a:r>
              <a:rPr lang="en-US" altLang="zh-CN" sz="2400" dirty="0"/>
              <a:t>The corresponding truth tables for F() and G() are to the right. They are identical.</a:t>
            </a:r>
          </a:p>
          <a:p>
            <a:pPr eaLnBrk="1" hangingPunct="1"/>
            <a:r>
              <a:rPr lang="en-US" altLang="zh-CN" sz="2400" dirty="0"/>
              <a:t>Thus, F() = G()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17EC0F2-7BC1-AC45-ADD4-DD67806904E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1BC18E9-F95F-4EB2-BCBB-247C7CE32283}" type="datetime5">
              <a:rPr lang="zh-CN" altLang="en-US"/>
              <a:pPr>
                <a:defRPr/>
              </a:pPr>
              <a:t>2020/11/30</a:t>
            </a:fld>
            <a:endParaRPr lang="en-US" altLang="zh-CN"/>
          </a:p>
        </p:txBody>
      </p:sp>
      <p:sp>
        <p:nvSpPr>
          <p:cNvPr id="41988" name="Footer Placeholder 5">
            <a:extLst>
              <a:ext uri="{FF2B5EF4-FFF2-40B4-BE49-F238E27FC236}">
                <a16:creationId xmlns:a16="http://schemas.microsoft.com/office/drawing/2014/main" id="{1953527D-DD4B-4245-8A37-44ECBC704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  <p:graphicFrame>
        <p:nvGraphicFramePr>
          <p:cNvPr id="198742" name="Group 86">
            <a:extLst>
              <a:ext uri="{FF2B5EF4-FFF2-40B4-BE49-F238E27FC236}">
                <a16:creationId xmlns:a16="http://schemas.microsoft.com/office/drawing/2014/main" id="{8B3A5A47-D9F8-7649-957C-836A5A9EE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23434"/>
              </p:ext>
            </p:extLst>
          </p:nvPr>
        </p:nvGraphicFramePr>
        <p:xfrm>
          <a:off x="6291263" y="1765981"/>
          <a:ext cx="2235198" cy="4664079"/>
        </p:xfrm>
        <a:graphic>
          <a:graphicData uri="http://schemas.openxmlformats.org/drawingml/2006/table">
            <a:tbl>
              <a:tblPr/>
              <a:tblGrid>
                <a:gridCol w="380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L="91427" marR="9142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y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z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F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G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L="91427" marR="91427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460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0225C434-76E3-3A43-983C-BDBAC64C6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DeMorgan’s Theorem #1</a:t>
            </a:r>
          </a:p>
        </p:txBody>
      </p:sp>
      <p:graphicFrame>
        <p:nvGraphicFramePr>
          <p:cNvPr id="39939" name="Object 3">
            <a:extLst>
              <a:ext uri="{FF2B5EF4-FFF2-40B4-BE49-F238E27FC236}">
                <a16:creationId xmlns:a16="http://schemas.microsoft.com/office/drawing/2014/main" id="{6CCD5C29-5BB5-3140-B0B5-C08DBBB891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002655"/>
              </p:ext>
            </p:extLst>
          </p:nvPr>
        </p:nvGraphicFramePr>
        <p:xfrm>
          <a:off x="1082114" y="2637123"/>
          <a:ext cx="7147486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982" name="Document" r:id="rId3" imgW="7315200" imgH="2133600" progId="Word.Document.8">
                  <p:embed/>
                </p:oleObj>
              </mc:Choice>
              <mc:Fallback>
                <p:oleObj name="Document" r:id="rId3" imgW="7315200" imgH="2133600" progId="Word.Document.8">
                  <p:embed/>
                  <p:pic>
                    <p:nvPicPr>
                      <p:cNvPr id="39939" name="Object 3">
                        <a:extLst>
                          <a:ext uri="{FF2B5EF4-FFF2-40B4-BE49-F238E27FC236}">
                            <a16:creationId xmlns:a16="http://schemas.microsoft.com/office/drawing/2014/main" id="{6CCD5C29-5BB5-3140-B0B5-C08DBBB891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114" y="2637123"/>
                        <a:ext cx="7147486" cy="2073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7" name="Text Box 11">
            <a:extLst>
              <a:ext uri="{FF2B5EF4-FFF2-40B4-BE49-F238E27FC236}">
                <a16:creationId xmlns:a16="http://schemas.microsoft.com/office/drawing/2014/main" id="{C00D40C2-9DC4-E94E-A1A5-A834D6525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2951" y="1585586"/>
            <a:ext cx="42742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600" dirty="0"/>
              <a:t> (A  ·  B)’  =  A’  +  B’</a:t>
            </a:r>
          </a:p>
        </p:txBody>
      </p:sp>
      <p:grpSp>
        <p:nvGrpSpPr>
          <p:cNvPr id="39951" name="Group 15">
            <a:extLst>
              <a:ext uri="{FF2B5EF4-FFF2-40B4-BE49-F238E27FC236}">
                <a16:creationId xmlns:a16="http://schemas.microsoft.com/office/drawing/2014/main" id="{E9E3B62A-7B95-0643-9559-E2D30B330A57}"/>
              </a:ext>
            </a:extLst>
          </p:cNvPr>
          <p:cNvGrpSpPr>
            <a:grpSpLocks/>
          </p:cNvGrpSpPr>
          <p:nvPr/>
        </p:nvGrpSpPr>
        <p:grpSpPr bwMode="auto">
          <a:xfrm>
            <a:off x="3986213" y="4587875"/>
            <a:ext cx="3043237" cy="1011238"/>
            <a:chOff x="2351" y="2890"/>
            <a:chExt cx="1917" cy="637"/>
          </a:xfrm>
        </p:grpSpPr>
        <p:sp>
          <p:nvSpPr>
            <p:cNvPr id="39952" name="Text Box 16">
              <a:extLst>
                <a:ext uri="{FF2B5EF4-FFF2-40B4-BE49-F238E27FC236}">
                  <a16:creationId xmlns:a16="http://schemas.microsoft.com/office/drawing/2014/main" id="{94593AAA-C829-0743-886C-E20D28B37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0" y="3239"/>
              <a:ext cx="7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solidFill>
                    <a:srgbClr val="FF0000"/>
                  </a:solidFill>
                </a:rPr>
                <a:t>EQUAL</a:t>
              </a:r>
            </a:p>
          </p:txBody>
        </p:sp>
        <p:sp>
          <p:nvSpPr>
            <p:cNvPr id="39953" name="Arc 17">
              <a:extLst>
                <a:ext uri="{FF2B5EF4-FFF2-40B4-BE49-F238E27FC236}">
                  <a16:creationId xmlns:a16="http://schemas.microsoft.com/office/drawing/2014/main" id="{54750B48-75EC-A048-8526-84D67031EB55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351" y="2890"/>
              <a:ext cx="501" cy="4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4" name="Arc 18">
              <a:extLst>
                <a:ext uri="{FF2B5EF4-FFF2-40B4-BE49-F238E27FC236}">
                  <a16:creationId xmlns:a16="http://schemas.microsoft.com/office/drawing/2014/main" id="{52E48BC0-8A81-1D40-9679-177B6241E2B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767" y="2890"/>
              <a:ext cx="501" cy="4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735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>
            <a:extLst>
              <a:ext uri="{FF2B5EF4-FFF2-40B4-BE49-F238E27FC236}">
                <a16:creationId xmlns:a16="http://schemas.microsoft.com/office/drawing/2014/main" id="{74C0FC73-D53E-184D-ACB3-1F05EF7EF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DeMorgan’s Theorem #2</a:t>
            </a:r>
          </a:p>
        </p:txBody>
      </p:sp>
      <p:graphicFrame>
        <p:nvGraphicFramePr>
          <p:cNvPr id="48131" name="Object 1027">
            <a:extLst>
              <a:ext uri="{FF2B5EF4-FFF2-40B4-BE49-F238E27FC236}">
                <a16:creationId xmlns:a16="http://schemas.microsoft.com/office/drawing/2014/main" id="{DC46947F-7EA2-0942-B857-A19397FDA4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342000"/>
              </p:ext>
            </p:extLst>
          </p:nvPr>
        </p:nvGraphicFramePr>
        <p:xfrm>
          <a:off x="990600" y="2667000"/>
          <a:ext cx="8014002" cy="2120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06" name="Document" r:id="rId3" imgW="7518400" imgH="2133600" progId="Word.Document.8">
                  <p:embed/>
                </p:oleObj>
              </mc:Choice>
              <mc:Fallback>
                <p:oleObj name="Document" r:id="rId3" imgW="7518400" imgH="2133600" progId="Word.Document.8">
                  <p:embed/>
                  <p:pic>
                    <p:nvPicPr>
                      <p:cNvPr id="48131" name="Object 1027">
                        <a:extLst>
                          <a:ext uri="{FF2B5EF4-FFF2-40B4-BE49-F238E27FC236}">
                            <a16:creationId xmlns:a16="http://schemas.microsoft.com/office/drawing/2014/main" id="{DC46947F-7EA2-0942-B857-A19397FDA4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67000"/>
                        <a:ext cx="8014002" cy="2120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9" name="Text Box 1035">
            <a:extLst>
              <a:ext uri="{FF2B5EF4-FFF2-40B4-BE49-F238E27FC236}">
                <a16:creationId xmlns:a16="http://schemas.microsoft.com/office/drawing/2014/main" id="{E6476E4B-D625-AD4D-8B88-721D6B92E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974" y="1596122"/>
            <a:ext cx="42571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600" dirty="0"/>
              <a:t> (A  +  B)’  =  A’  ·  B’</a:t>
            </a:r>
          </a:p>
        </p:txBody>
      </p:sp>
      <p:grpSp>
        <p:nvGrpSpPr>
          <p:cNvPr id="48143" name="Group 1039">
            <a:extLst>
              <a:ext uri="{FF2B5EF4-FFF2-40B4-BE49-F238E27FC236}">
                <a16:creationId xmlns:a16="http://schemas.microsoft.com/office/drawing/2014/main" id="{307E17A3-2A18-F04D-AD21-3599CFBAE755}"/>
              </a:ext>
            </a:extLst>
          </p:cNvPr>
          <p:cNvGrpSpPr>
            <a:grpSpLocks/>
          </p:cNvGrpSpPr>
          <p:nvPr/>
        </p:nvGrpSpPr>
        <p:grpSpPr bwMode="auto">
          <a:xfrm>
            <a:off x="4280202" y="4630532"/>
            <a:ext cx="3043237" cy="1011238"/>
            <a:chOff x="2351" y="2890"/>
            <a:chExt cx="1917" cy="637"/>
          </a:xfrm>
        </p:grpSpPr>
        <p:sp>
          <p:nvSpPr>
            <p:cNvPr id="48144" name="Text Box 1040">
              <a:extLst>
                <a:ext uri="{FF2B5EF4-FFF2-40B4-BE49-F238E27FC236}">
                  <a16:creationId xmlns:a16="http://schemas.microsoft.com/office/drawing/2014/main" id="{9CAD96D1-C13B-EB49-A5CA-61B215941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0" y="3239"/>
              <a:ext cx="7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>
                  <a:solidFill>
                    <a:srgbClr val="FF0000"/>
                  </a:solidFill>
                </a:rPr>
                <a:t>EQUAL</a:t>
              </a:r>
            </a:p>
          </p:txBody>
        </p:sp>
        <p:sp>
          <p:nvSpPr>
            <p:cNvPr id="48145" name="Arc 1041">
              <a:extLst>
                <a:ext uri="{FF2B5EF4-FFF2-40B4-BE49-F238E27FC236}">
                  <a16:creationId xmlns:a16="http://schemas.microsoft.com/office/drawing/2014/main" id="{42488617-2EAD-574E-8784-B5368E38E91E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351" y="2890"/>
              <a:ext cx="501" cy="4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6" name="Arc 1042">
              <a:extLst>
                <a:ext uri="{FF2B5EF4-FFF2-40B4-BE49-F238E27FC236}">
                  <a16:creationId xmlns:a16="http://schemas.microsoft.com/office/drawing/2014/main" id="{AABA466A-24BC-6247-936F-B29D44D0856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767" y="2890"/>
              <a:ext cx="501" cy="4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029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id="{0222968F-FEB6-5C42-94BD-E5A477FE7F30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/>
              <a:t>Algebraic Manipulation</a:t>
            </a:r>
          </a:p>
        </p:txBody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id="{BEA58A95-2283-664F-8CC9-3BBCD0D12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Boolean algebra is a useful tool for simplifying digital circuits.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Why do it? Simpler can mean cheaper,  smaller, faster.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Example: Simplify F = </a:t>
            </a:r>
            <a:r>
              <a:rPr lang="en-US" altLang="zh-CN" dirty="0" err="1"/>
              <a:t>x’yz</a:t>
            </a:r>
            <a:r>
              <a:rPr lang="en-US" altLang="zh-CN" dirty="0"/>
              <a:t> + </a:t>
            </a:r>
            <a:r>
              <a:rPr lang="en-US" altLang="zh-CN" dirty="0" err="1"/>
              <a:t>x’yz</a:t>
            </a:r>
            <a:r>
              <a:rPr lang="en-US" altLang="zh-CN" dirty="0"/>
              <a:t>’ + </a:t>
            </a:r>
            <a:r>
              <a:rPr lang="en-US" altLang="zh-CN" dirty="0" err="1"/>
              <a:t>xz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en-US" altLang="zh-CN" dirty="0"/>
              <a:t>F	= </a:t>
            </a:r>
            <a:r>
              <a:rPr lang="en-US" altLang="zh-CN" dirty="0" err="1"/>
              <a:t>x’yz</a:t>
            </a:r>
            <a:r>
              <a:rPr lang="en-US" altLang="zh-CN" dirty="0"/>
              <a:t> + </a:t>
            </a:r>
            <a:r>
              <a:rPr lang="en-US" altLang="zh-CN" dirty="0" err="1"/>
              <a:t>x’yz</a:t>
            </a:r>
            <a:r>
              <a:rPr lang="en-US" altLang="zh-CN" dirty="0"/>
              <a:t>’ + </a:t>
            </a:r>
            <a:r>
              <a:rPr lang="en-US" altLang="zh-CN" dirty="0" err="1"/>
              <a:t>xz</a:t>
            </a:r>
            <a:br>
              <a:rPr lang="en-US" altLang="zh-CN" dirty="0"/>
            </a:br>
            <a:r>
              <a:rPr lang="en-US" altLang="zh-CN" dirty="0"/>
              <a:t>	= </a:t>
            </a:r>
            <a:r>
              <a:rPr lang="en-US" altLang="zh-CN" dirty="0" err="1"/>
              <a:t>x’y</a:t>
            </a:r>
            <a:r>
              <a:rPr lang="en-US" altLang="zh-CN" dirty="0"/>
              <a:t>(</a:t>
            </a:r>
            <a:r>
              <a:rPr lang="en-US" altLang="zh-CN" dirty="0" err="1"/>
              <a:t>z+z</a:t>
            </a:r>
            <a:r>
              <a:rPr lang="en-US" altLang="zh-CN" dirty="0"/>
              <a:t>’) + </a:t>
            </a:r>
            <a:r>
              <a:rPr lang="en-US" altLang="zh-CN" dirty="0" err="1"/>
              <a:t>xz</a:t>
            </a:r>
            <a:br>
              <a:rPr lang="en-US" altLang="zh-CN" dirty="0"/>
            </a:br>
            <a:r>
              <a:rPr lang="en-US" altLang="zh-CN" dirty="0"/>
              <a:t>	= x’y•1 + </a:t>
            </a:r>
            <a:r>
              <a:rPr lang="en-US" altLang="zh-CN" dirty="0" err="1"/>
              <a:t>xz</a:t>
            </a:r>
            <a:br>
              <a:rPr lang="en-US" altLang="zh-CN" dirty="0"/>
            </a:br>
            <a:r>
              <a:rPr lang="en-US" altLang="zh-CN" dirty="0"/>
              <a:t>	= </a:t>
            </a:r>
            <a:r>
              <a:rPr lang="en-US" altLang="zh-CN" dirty="0" err="1"/>
              <a:t>x’y</a:t>
            </a:r>
            <a:r>
              <a:rPr lang="en-US" altLang="zh-CN" dirty="0"/>
              <a:t> + </a:t>
            </a:r>
            <a:r>
              <a:rPr lang="en-US" altLang="zh-CN" dirty="0" err="1"/>
              <a:t>xz</a:t>
            </a:r>
            <a:endParaRPr lang="en-US" altLang="zh-CN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EDF12CD-0B9F-1044-8A31-8217DD98E2D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DECB7B8-97D7-4F54-9720-4AC4DF54F719}" type="datetime5">
              <a:rPr lang="zh-CN" altLang="en-US"/>
              <a:pPr>
                <a:defRPr/>
              </a:pPr>
              <a:t>2020/11/30</a:t>
            </a:fld>
            <a:endParaRPr lang="en-US" altLang="zh-CN"/>
          </a:p>
        </p:txBody>
      </p:sp>
      <p:sp>
        <p:nvSpPr>
          <p:cNvPr id="43012" name="Footer Placeholder 5">
            <a:extLst>
              <a:ext uri="{FF2B5EF4-FFF2-40B4-BE49-F238E27FC236}">
                <a16:creationId xmlns:a16="http://schemas.microsoft.com/office/drawing/2014/main" id="{31DA5EE4-2C98-D745-8984-9BAEE38F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Boolean Algebra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8145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1A9A9E15-F635-EF4D-B947-9585E69EEB7E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/>
              <a:t>Algebraic Manipulation (cont.)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4E52055E-7E7A-9D44-9290-853521C92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Example: Prove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dirty="0" err="1"/>
              <a:t>x’y’z</a:t>
            </a:r>
            <a:r>
              <a:rPr lang="en-US" altLang="zh-CN" dirty="0"/>
              <a:t>’ + </a:t>
            </a:r>
            <a:r>
              <a:rPr lang="en-US" altLang="zh-CN" dirty="0" err="1"/>
              <a:t>x’yz</a:t>
            </a:r>
            <a:r>
              <a:rPr lang="en-US" altLang="zh-CN" dirty="0"/>
              <a:t>’ + </a:t>
            </a:r>
            <a:r>
              <a:rPr lang="en-US" altLang="zh-CN" dirty="0" err="1"/>
              <a:t>xyz</a:t>
            </a:r>
            <a:r>
              <a:rPr lang="en-US" altLang="zh-CN" dirty="0"/>
              <a:t>’ = </a:t>
            </a:r>
            <a:r>
              <a:rPr lang="en-US" altLang="zh-CN" dirty="0" err="1"/>
              <a:t>x’z</a:t>
            </a:r>
            <a:r>
              <a:rPr lang="en-US" altLang="zh-CN" dirty="0"/>
              <a:t>’ + </a:t>
            </a:r>
            <a:r>
              <a:rPr lang="en-US" altLang="zh-CN" dirty="0" err="1"/>
              <a:t>yz</a:t>
            </a:r>
            <a:r>
              <a:rPr lang="en-US" altLang="zh-CN" dirty="0"/>
              <a:t>’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dirty="0"/>
              <a:t>Proof:</a:t>
            </a:r>
            <a:br>
              <a:rPr lang="en-US" altLang="zh-CN" b="1" dirty="0"/>
            </a:br>
            <a:r>
              <a:rPr lang="en-US" altLang="zh-CN" dirty="0" err="1"/>
              <a:t>x’y’z</a:t>
            </a:r>
            <a:r>
              <a:rPr lang="en-US" altLang="zh-CN" dirty="0"/>
              <a:t>’+ </a:t>
            </a:r>
            <a:r>
              <a:rPr lang="en-US" altLang="zh-CN" dirty="0" err="1">
                <a:solidFill>
                  <a:srgbClr val="0070C0"/>
                </a:solidFill>
              </a:rPr>
              <a:t>x’yz</a:t>
            </a:r>
            <a:r>
              <a:rPr lang="en-US" altLang="zh-CN" dirty="0">
                <a:solidFill>
                  <a:srgbClr val="0070C0"/>
                </a:solidFill>
              </a:rPr>
              <a:t>’</a:t>
            </a:r>
            <a:r>
              <a:rPr lang="en-US" altLang="zh-CN" dirty="0"/>
              <a:t>+ </a:t>
            </a:r>
            <a:r>
              <a:rPr lang="en-US" altLang="zh-CN" dirty="0" err="1"/>
              <a:t>xyz</a:t>
            </a:r>
            <a:r>
              <a:rPr lang="en-US" altLang="zh-CN" dirty="0"/>
              <a:t>’</a:t>
            </a:r>
            <a:br>
              <a:rPr lang="en-US" altLang="zh-CN" dirty="0"/>
            </a:br>
            <a:r>
              <a:rPr lang="en-US" altLang="zh-CN" dirty="0"/>
              <a:t>		= </a:t>
            </a:r>
            <a:r>
              <a:rPr lang="en-US" altLang="zh-CN" dirty="0" err="1"/>
              <a:t>x’y’z</a:t>
            </a:r>
            <a:r>
              <a:rPr lang="en-US" altLang="zh-CN" dirty="0"/>
              <a:t>’ +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x’yz</a:t>
            </a:r>
            <a:r>
              <a:rPr lang="en-US" altLang="zh-CN" dirty="0">
                <a:solidFill>
                  <a:srgbClr val="0070C0"/>
                </a:solidFill>
              </a:rPr>
              <a:t>’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+ </a:t>
            </a:r>
            <a:r>
              <a:rPr lang="en-US" altLang="zh-CN" dirty="0" err="1">
                <a:solidFill>
                  <a:srgbClr val="0070C0"/>
                </a:solidFill>
              </a:rPr>
              <a:t>x’yz</a:t>
            </a:r>
            <a:r>
              <a:rPr lang="en-US" altLang="zh-CN" dirty="0">
                <a:solidFill>
                  <a:srgbClr val="0070C0"/>
                </a:solidFill>
              </a:rPr>
              <a:t>’</a:t>
            </a:r>
            <a:r>
              <a:rPr lang="en-US" altLang="zh-CN" dirty="0"/>
              <a:t> + </a:t>
            </a:r>
            <a:r>
              <a:rPr lang="en-US" altLang="zh-CN" dirty="0" err="1"/>
              <a:t>xyz</a:t>
            </a:r>
            <a:r>
              <a:rPr lang="en-US" altLang="zh-CN" dirty="0"/>
              <a:t>’</a:t>
            </a:r>
            <a:br>
              <a:rPr lang="en-US" altLang="zh-CN" dirty="0"/>
            </a:br>
            <a:r>
              <a:rPr lang="en-US" altLang="zh-CN" dirty="0"/>
              <a:t>		= </a:t>
            </a:r>
            <a:r>
              <a:rPr lang="en-US" altLang="zh-CN" dirty="0" err="1"/>
              <a:t>x’z</a:t>
            </a:r>
            <a:r>
              <a:rPr lang="en-US" altLang="zh-CN" dirty="0"/>
              <a:t>’(</a:t>
            </a:r>
            <a:r>
              <a:rPr lang="en-US" altLang="zh-CN" dirty="0" err="1"/>
              <a:t>y’+y</a:t>
            </a:r>
            <a:r>
              <a:rPr lang="en-US" altLang="zh-CN" dirty="0"/>
              <a:t>) + </a:t>
            </a:r>
            <a:r>
              <a:rPr lang="en-US" altLang="zh-CN" dirty="0" err="1"/>
              <a:t>yz</a:t>
            </a:r>
            <a:r>
              <a:rPr lang="en-US" altLang="zh-CN" dirty="0"/>
              <a:t>’(</a:t>
            </a:r>
            <a:r>
              <a:rPr lang="en-US" altLang="zh-CN" dirty="0" err="1"/>
              <a:t>x’+x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		= x’z’•1 + yz’•1</a:t>
            </a:r>
            <a:br>
              <a:rPr lang="en-US" altLang="zh-CN" dirty="0"/>
            </a:br>
            <a:r>
              <a:rPr lang="en-US" altLang="zh-CN" dirty="0"/>
              <a:t>		= </a:t>
            </a:r>
            <a:r>
              <a:rPr lang="en-US" altLang="zh-CN" dirty="0" err="1"/>
              <a:t>x’z</a:t>
            </a:r>
            <a:r>
              <a:rPr lang="en-US" altLang="zh-CN" dirty="0"/>
              <a:t>’ + </a:t>
            </a:r>
            <a:r>
              <a:rPr lang="en-US" altLang="zh-CN" dirty="0" err="1"/>
              <a:t>yz</a:t>
            </a:r>
            <a:r>
              <a:rPr lang="en-US" altLang="zh-CN" dirty="0"/>
              <a:t>’</a:t>
            </a:r>
            <a:br>
              <a:rPr lang="en-US" altLang="zh-CN" dirty="0"/>
            </a:br>
            <a:r>
              <a:rPr lang="en-US" altLang="zh-CN" dirty="0"/>
              <a:t>QED.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FC84012-A4BD-1343-BB7C-139D53C4A2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1C54D83-F350-4905-B2A6-FC2A164F6033}" type="datetime5">
              <a:rPr lang="zh-CN" altLang="en-US"/>
              <a:pPr>
                <a:defRPr/>
              </a:pPr>
              <a:t>2020/11/30</a:t>
            </a:fld>
            <a:endParaRPr lang="en-US" altLang="zh-CN"/>
          </a:p>
        </p:txBody>
      </p:sp>
      <p:sp>
        <p:nvSpPr>
          <p:cNvPr id="44036" name="Footer Placeholder 5">
            <a:extLst>
              <a:ext uri="{FF2B5EF4-FFF2-40B4-BE49-F238E27FC236}">
                <a16:creationId xmlns:a16="http://schemas.microsoft.com/office/drawing/2014/main" id="{9CD395E6-D810-EB49-BC7A-DA7921F5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  <p:sp>
        <p:nvSpPr>
          <p:cNvPr id="72710" name="Oval 5">
            <a:extLst>
              <a:ext uri="{FF2B5EF4-FFF2-40B4-BE49-F238E27FC236}">
                <a16:creationId xmlns:a16="http://schemas.microsoft.com/office/drawing/2014/main" id="{768E214A-936A-E34B-AAAF-912B25F38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505200"/>
            <a:ext cx="2286000" cy="457200"/>
          </a:xfrm>
          <a:prstGeom prst="ellipse">
            <a:avLst/>
          </a:prstGeom>
          <a:noFill/>
          <a:ln w="2540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902030302020204" pitchFamily="66" charset="0"/>
            </a:endParaRPr>
          </a:p>
        </p:txBody>
      </p:sp>
      <p:sp>
        <p:nvSpPr>
          <p:cNvPr id="72711" name="Oval 6">
            <a:extLst>
              <a:ext uri="{FF2B5EF4-FFF2-40B4-BE49-F238E27FC236}">
                <a16:creationId xmlns:a16="http://schemas.microsoft.com/office/drawing/2014/main" id="{D725EFCB-CDEB-0D4B-9357-3C370AAB3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505200"/>
            <a:ext cx="2286000" cy="457200"/>
          </a:xfrm>
          <a:prstGeom prst="ellipse">
            <a:avLst/>
          </a:prstGeom>
          <a:noFill/>
          <a:ln w="2540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233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D145EA3E-33CA-AA47-8B25-6E6697C32493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/>
              <a:t>Complement of a Function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9B5BA8C7-550B-344F-B540-C4DBA8DF2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224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CN"/>
              <a:t>The complement of a function is derived by interchanging (</a:t>
            </a:r>
            <a:r>
              <a:rPr lang="en-US" altLang="zh-CN">
                <a:cs typeface="Times New Roman" panose="02020603050405020304" pitchFamily="18" charset="0"/>
              </a:rPr>
              <a:t>•</a:t>
            </a:r>
            <a:r>
              <a:rPr lang="en-US" altLang="zh-CN"/>
              <a:t> and +), and (1 and 0), and complementing each variable.</a:t>
            </a:r>
          </a:p>
          <a:p>
            <a:pPr eaLnBrk="1" hangingPunct="1"/>
            <a:r>
              <a:rPr lang="en-US" altLang="zh-CN"/>
              <a:t>Otherwise, interchange 1s to 0s in the truth table column showing F.</a:t>
            </a:r>
          </a:p>
          <a:p>
            <a:pPr eaLnBrk="1" hangingPunct="1"/>
            <a:r>
              <a:rPr lang="en-US" altLang="zh-CN"/>
              <a:t>The </a:t>
            </a:r>
            <a:r>
              <a:rPr lang="en-US" altLang="zh-CN" i="1"/>
              <a:t>complement</a:t>
            </a:r>
            <a:r>
              <a:rPr lang="en-US" altLang="zh-CN"/>
              <a:t> of a function IS NOT THE SAME as the </a:t>
            </a:r>
            <a:r>
              <a:rPr lang="en-US" altLang="zh-CN" i="1"/>
              <a:t>dual</a:t>
            </a:r>
            <a:r>
              <a:rPr lang="en-US" altLang="zh-CN"/>
              <a:t> of a function.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9CB3260-4649-C64B-9436-8FEBF84C6A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E8288E3-56AF-43EB-BCA6-D46E0CA7510A}" type="datetime5">
              <a:rPr lang="zh-CN" altLang="en-US"/>
              <a:pPr>
                <a:defRPr/>
              </a:pPr>
              <a:t>2020/11/30</a:t>
            </a:fld>
            <a:endParaRPr lang="en-US" altLang="zh-CN"/>
          </a:p>
        </p:txBody>
      </p:sp>
      <p:sp>
        <p:nvSpPr>
          <p:cNvPr id="45060" name="Footer Placeholder 5">
            <a:extLst>
              <a:ext uri="{FF2B5EF4-FFF2-40B4-BE49-F238E27FC236}">
                <a16:creationId xmlns:a16="http://schemas.microsoft.com/office/drawing/2014/main" id="{CBB631B1-A84C-D540-9D76-207EF83A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7072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4F980B47-E50D-0249-B454-2E482DC692D5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Binary Logic Function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57DC3CBA-28CF-DD45-93A1-C63CCB01A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F(vars) = </a:t>
            </a:r>
            <a:r>
              <a:rPr lang="en-US" altLang="zh-CN" i="1"/>
              <a:t>expression</a:t>
            </a:r>
          </a:p>
          <a:p>
            <a:pPr eaLnBrk="1" hangingPunct="1">
              <a:lnSpc>
                <a:spcPct val="90000"/>
              </a:lnSpc>
            </a:pPr>
            <a:endParaRPr lang="en-US" altLang="zh-CN" i="1"/>
          </a:p>
          <a:p>
            <a:pPr eaLnBrk="1" hangingPunct="1">
              <a:lnSpc>
                <a:spcPct val="90000"/>
              </a:lnSpc>
            </a:pPr>
            <a:endParaRPr lang="en-US" altLang="zh-CN" i="1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/>
              <a:t>Example: F(a,b) = a’</a:t>
            </a:r>
            <a:r>
              <a:rPr lang="en-US" altLang="zh-CN">
                <a:cs typeface="Times New Roman" panose="02020603050405020304" pitchFamily="18" charset="0"/>
              </a:rPr>
              <a:t>•b + b’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cs typeface="Times New Roman" panose="02020603050405020304" pitchFamily="18" charset="0"/>
              </a:rPr>
              <a:t>			G(x,y,z) = x•(y+z’)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0EB6CD9-A710-2842-AB3A-DAEECFF02F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BCD0730-5053-4F32-8A32-48E087663BD2}" type="datetime5">
              <a:rPr lang="zh-CN" altLang="en-US"/>
              <a:pPr>
                <a:defRPr/>
              </a:pPr>
              <a:t>2020/11/30</a:t>
            </a:fld>
            <a:endParaRPr lang="en-US" altLang="zh-CN"/>
          </a:p>
        </p:txBody>
      </p:sp>
      <p:sp>
        <p:nvSpPr>
          <p:cNvPr id="20484" name="Footer Placeholder 5">
            <a:extLst>
              <a:ext uri="{FF2B5EF4-FFF2-40B4-BE49-F238E27FC236}">
                <a16:creationId xmlns:a16="http://schemas.microsoft.com/office/drawing/2014/main" id="{82C4084A-B881-8F43-8EC8-171BEA22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  <p:sp>
        <p:nvSpPr>
          <p:cNvPr id="25606" name="Line 4">
            <a:extLst>
              <a:ext uri="{FF2B5EF4-FFF2-40B4-BE49-F238E27FC236}">
                <a16:creationId xmlns:a16="http://schemas.microsoft.com/office/drawing/2014/main" id="{D85D0C76-F80C-A34B-823D-7735E3B4A6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2098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25" name="Text Box 5">
            <a:extLst>
              <a:ext uri="{FF2B5EF4-FFF2-40B4-BE49-F238E27FC236}">
                <a16:creationId xmlns:a16="http://schemas.microsoft.com/office/drawing/2014/main" id="{3CB164EC-E4E9-9748-B4E7-ADE2AB423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82925"/>
            <a:ext cx="2338388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set of binary</a:t>
            </a: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variables</a:t>
            </a:r>
          </a:p>
        </p:txBody>
      </p:sp>
      <p:sp>
        <p:nvSpPr>
          <p:cNvPr id="25608" name="Line 6">
            <a:extLst>
              <a:ext uri="{FF2B5EF4-FFF2-40B4-BE49-F238E27FC236}">
                <a16:creationId xmlns:a16="http://schemas.microsoft.com/office/drawing/2014/main" id="{770C96C0-95CE-E444-808D-3E0C638241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2098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7">
            <a:extLst>
              <a:ext uri="{FF2B5EF4-FFF2-40B4-BE49-F238E27FC236}">
                <a16:creationId xmlns:a16="http://schemas.microsoft.com/office/drawing/2014/main" id="{3810FA77-5922-234F-9EED-B033FA4B5A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1242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2328" name="Text Box 8">
            <a:extLst>
              <a:ext uri="{FF2B5EF4-FFF2-40B4-BE49-F238E27FC236}">
                <a16:creationId xmlns:a16="http://schemas.microsoft.com/office/drawing/2014/main" id="{143A60B1-5A81-2D4F-9BE7-E38A95AC3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362200"/>
            <a:ext cx="4700588" cy="26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Operators ( +, 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•, ‘ )</a:t>
            </a:r>
            <a:endParaRPr lang="en-US" altLang="zh-CN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Variables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Constants ( 0, 1 )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Groupings (parenthesis)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9668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28D580EF-B89A-844A-B72B-F970BB5E3E44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/>
              <a:t>Complementation: Example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CB9C147C-E37A-6847-A7B5-7836F4228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22438"/>
            <a:ext cx="8382000" cy="4525962"/>
          </a:xfrm>
        </p:spPr>
        <p:txBody>
          <a:bodyPr/>
          <a:lstStyle/>
          <a:p>
            <a:pPr eaLnBrk="1" hangingPunct="1"/>
            <a:r>
              <a:rPr lang="en-US" altLang="zh-CN" dirty="0"/>
              <a:t>Find G(</a:t>
            </a:r>
            <a:r>
              <a:rPr lang="en-US" altLang="zh-CN" dirty="0" err="1"/>
              <a:t>x,y,z</a:t>
            </a:r>
            <a:r>
              <a:rPr lang="en-US" altLang="zh-CN" dirty="0"/>
              <a:t>), the complement of</a:t>
            </a:r>
            <a:br>
              <a:rPr lang="en-US" altLang="zh-CN" dirty="0"/>
            </a:br>
            <a:r>
              <a:rPr lang="en-US" altLang="zh-CN" dirty="0"/>
              <a:t>F(</a:t>
            </a:r>
            <a:r>
              <a:rPr lang="en-US" altLang="zh-CN" dirty="0" err="1"/>
              <a:t>x,y,z</a:t>
            </a:r>
            <a:r>
              <a:rPr lang="en-US" altLang="zh-CN" dirty="0"/>
              <a:t>) = </a:t>
            </a:r>
            <a:r>
              <a:rPr lang="en-US" altLang="zh-CN" dirty="0" err="1"/>
              <a:t>xy’z</a:t>
            </a:r>
            <a:r>
              <a:rPr lang="en-US" altLang="zh-CN" dirty="0"/>
              <a:t>’ + </a:t>
            </a:r>
            <a:r>
              <a:rPr lang="en-US" altLang="zh-CN" dirty="0" err="1"/>
              <a:t>x’yz</a:t>
            </a:r>
            <a:endParaRPr lang="en-US" altLang="zh-CN" dirty="0"/>
          </a:p>
          <a:p>
            <a:pPr eaLnBrk="1" hangingPunct="1"/>
            <a:endParaRPr lang="en-US" altLang="zh-CN" sz="1000" dirty="0"/>
          </a:p>
          <a:p>
            <a:pPr eaLnBrk="1" hangingPunct="1"/>
            <a:r>
              <a:rPr lang="en-US" altLang="zh-CN" dirty="0"/>
              <a:t>G = F’ = (</a:t>
            </a:r>
            <a:r>
              <a:rPr lang="en-US" altLang="zh-CN" dirty="0" err="1"/>
              <a:t>xy’z</a:t>
            </a:r>
            <a:r>
              <a:rPr lang="en-US" altLang="zh-CN" dirty="0"/>
              <a:t>’ + </a:t>
            </a:r>
            <a:r>
              <a:rPr lang="en-US" altLang="zh-CN" dirty="0" err="1"/>
              <a:t>x’yz</a:t>
            </a:r>
            <a:r>
              <a:rPr lang="en-US" altLang="zh-CN" dirty="0"/>
              <a:t>)’</a:t>
            </a:r>
            <a:br>
              <a:rPr lang="en-US" altLang="zh-CN" dirty="0"/>
            </a:br>
            <a:r>
              <a:rPr lang="en-US" altLang="zh-CN" dirty="0"/>
              <a:t>	     = (</a:t>
            </a:r>
            <a:r>
              <a:rPr lang="en-US" altLang="zh-CN" dirty="0" err="1"/>
              <a:t>xy’z</a:t>
            </a:r>
            <a:r>
              <a:rPr lang="en-US" altLang="zh-CN" dirty="0"/>
              <a:t>’)’ • (</a:t>
            </a:r>
            <a:r>
              <a:rPr lang="en-US" altLang="zh-CN" dirty="0" err="1"/>
              <a:t>x’yz</a:t>
            </a:r>
            <a:r>
              <a:rPr lang="en-US" altLang="zh-CN" dirty="0"/>
              <a:t>)’	     </a:t>
            </a:r>
            <a:r>
              <a:rPr lang="en-US" altLang="zh-CN" sz="2800" i="1" dirty="0" err="1">
                <a:solidFill>
                  <a:srgbClr val="0070C0"/>
                </a:solidFill>
              </a:rPr>
              <a:t>DeMorgan</a:t>
            </a:r>
            <a:br>
              <a:rPr lang="en-US" altLang="zh-CN" dirty="0"/>
            </a:br>
            <a:r>
              <a:rPr lang="en-US" altLang="zh-CN" dirty="0"/>
              <a:t>    	     = (x’+</a:t>
            </a:r>
            <a:r>
              <a:rPr lang="en-US" altLang="zh-CN" dirty="0" err="1"/>
              <a:t>y+z</a:t>
            </a:r>
            <a:r>
              <a:rPr lang="en-US" altLang="zh-CN" dirty="0"/>
              <a:t>) • (</a:t>
            </a:r>
            <a:r>
              <a:rPr lang="en-US" altLang="zh-CN" dirty="0" err="1"/>
              <a:t>x+y</a:t>
            </a:r>
            <a:r>
              <a:rPr lang="en-US" altLang="zh-CN" dirty="0"/>
              <a:t>’+z’)  </a:t>
            </a:r>
            <a:r>
              <a:rPr lang="en-US" altLang="zh-CN" sz="2800" i="1" dirty="0" err="1">
                <a:solidFill>
                  <a:srgbClr val="0070C0"/>
                </a:solidFill>
              </a:rPr>
              <a:t>DeMorgan</a:t>
            </a:r>
            <a:r>
              <a:rPr lang="en-US" altLang="zh-CN" sz="2800" i="1" dirty="0">
                <a:solidFill>
                  <a:schemeClr val="hlink"/>
                </a:solidFill>
              </a:rPr>
              <a:t> </a:t>
            </a:r>
            <a:r>
              <a:rPr lang="en-US" altLang="zh-CN" sz="2800" dirty="0"/>
              <a:t>again</a:t>
            </a:r>
          </a:p>
          <a:p>
            <a:pPr eaLnBrk="1" hangingPunct="1"/>
            <a:endParaRPr lang="en-US" altLang="zh-CN" sz="1000" dirty="0"/>
          </a:p>
          <a:p>
            <a:pPr eaLnBrk="1" hangingPunct="1"/>
            <a:r>
              <a:rPr lang="en-US" altLang="zh-CN" sz="2800" dirty="0"/>
              <a:t>Note: The complement of a function can also be derived by finding the function’s </a:t>
            </a:r>
            <a:r>
              <a:rPr lang="en-US" altLang="zh-CN" sz="2800" i="1" dirty="0"/>
              <a:t>dual, </a:t>
            </a:r>
            <a:r>
              <a:rPr lang="en-US" altLang="zh-CN" sz="2800" dirty="0"/>
              <a:t>and then complementing all of the literals</a:t>
            </a:r>
            <a:endParaRPr lang="en-US" altLang="zh-CN" sz="2800" i="1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236500E-8F7A-7545-93E1-6E423C9A8B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A35F322-D35B-4C90-B9F3-7F6F4C582B1E}" type="datetime5">
              <a:rPr lang="zh-CN" altLang="en-US"/>
              <a:pPr>
                <a:defRPr/>
              </a:pPr>
              <a:t>2020/11/30</a:t>
            </a:fld>
            <a:endParaRPr lang="en-US" altLang="zh-CN"/>
          </a:p>
        </p:txBody>
      </p:sp>
      <p:sp>
        <p:nvSpPr>
          <p:cNvPr id="46084" name="Footer Placeholder 5">
            <a:extLst>
              <a:ext uri="{FF2B5EF4-FFF2-40B4-BE49-F238E27FC236}">
                <a16:creationId xmlns:a16="http://schemas.microsoft.com/office/drawing/2014/main" id="{E7FF2F8F-5211-CD45-AD4A-C5ECC35C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1011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2">
            <a:extLst>
              <a:ext uri="{FF2B5EF4-FFF2-40B4-BE49-F238E27FC236}">
                <a16:creationId xmlns:a16="http://schemas.microsoft.com/office/drawing/2014/main" id="{A0CF54CA-63D2-F245-B477-CF511DE51818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More Logic Gates</a:t>
            </a:r>
          </a:p>
        </p:txBody>
      </p:sp>
      <p:sp>
        <p:nvSpPr>
          <p:cNvPr id="142338" name="Rectangle 3">
            <a:extLst>
              <a:ext uri="{FF2B5EF4-FFF2-40B4-BE49-F238E27FC236}">
                <a16:creationId xmlns:a16="http://schemas.microsoft.com/office/drawing/2014/main" id="{02E65ECA-1C2E-F547-B930-CBF27E74128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8153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We can construct any combinational circuit with AND, OR, and NOT gates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Additional logic gates are used for practical reasons</a:t>
            </a:r>
          </a:p>
          <a:p>
            <a:pPr eaLnBrk="1" hangingPunct="1">
              <a:lnSpc>
                <a:spcPct val="90000"/>
              </a:lnSpc>
            </a:pPr>
            <a:endParaRPr lang="zh-CN" altLang="en-US" sz="2800"/>
          </a:p>
        </p:txBody>
      </p:sp>
      <p:pic>
        <p:nvPicPr>
          <p:cNvPr id="142339" name="Picture 4" descr="logelem">
            <a:extLst>
              <a:ext uri="{FF2B5EF4-FFF2-40B4-BE49-F238E27FC236}">
                <a16:creationId xmlns:a16="http://schemas.microsoft.com/office/drawing/2014/main" id="{8C8543DC-B32D-FB43-B9EF-6A5C49E2F6C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2514600"/>
            <a:ext cx="7162800" cy="2362200"/>
          </a:xfrm>
          <a:noFill/>
        </p:spPr>
      </p:pic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A22BE910-C45C-D045-81B4-9703629C47E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2FD7B58-2D9A-48B1-BD10-802BF53A9CA7}" type="datetime5">
              <a:rPr lang="zh-CN" altLang="en-US" smtClean="0"/>
              <a:pPr>
                <a:defRPr/>
              </a:pPr>
              <a:t>2020/12/1</a:t>
            </a:fld>
            <a:endParaRPr lang="en-US" altLang="zh-CN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6775A76D-EC59-0640-981F-EE33CB2EE6E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8349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2">
            <a:extLst>
              <a:ext uri="{FF2B5EF4-FFF2-40B4-BE49-F238E27FC236}">
                <a16:creationId xmlns:a16="http://schemas.microsoft.com/office/drawing/2014/main" id="{18168158-0649-2B49-8744-3D0CFDDF23A2}"/>
              </a:ext>
            </a:extLst>
          </p:cNvPr>
          <p:cNvSpPr>
            <a:spLocks noGrp="1" noRot="1"/>
          </p:cNvSpPr>
          <p:nvPr>
            <p:ph type="title"/>
          </p:nvPr>
        </p:nvSpPr>
        <p:spPr>
          <a:xfrm>
            <a:off x="609600" y="3048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NAND and NOR</a:t>
            </a:r>
            <a:r>
              <a:rPr lang="bn-IN" altLang="zh-CN" dirty="0"/>
              <a:t> </a:t>
            </a:r>
            <a:r>
              <a:rPr lang="en-US" altLang="zh-CN" dirty="0"/>
              <a:t>Gate</a:t>
            </a:r>
          </a:p>
        </p:txBody>
      </p:sp>
      <p:pic>
        <p:nvPicPr>
          <p:cNvPr id="144386" name="Picture 3" descr="invgates">
            <a:extLst>
              <a:ext uri="{FF2B5EF4-FFF2-40B4-BE49-F238E27FC236}">
                <a16:creationId xmlns:a16="http://schemas.microsoft.com/office/drawing/2014/main" id="{55825753-57A5-C949-992F-2979A044ED1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707" y="1905000"/>
            <a:ext cx="8249954" cy="3886200"/>
          </a:xfrm>
          <a:noFill/>
        </p:spPr>
      </p:pic>
      <p:sp>
        <p:nvSpPr>
          <p:cNvPr id="2" name="Date Placeholder 5">
            <a:extLst>
              <a:ext uri="{FF2B5EF4-FFF2-40B4-BE49-F238E27FC236}">
                <a16:creationId xmlns:a16="http://schemas.microsoft.com/office/drawing/2014/main" id="{BB89E4B8-8FEF-E044-9F4D-2887662CAC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F897C4F-45A2-49A8-9180-479F2FA65EF7}" type="datetime5">
              <a:rPr lang="zh-CN" altLang="en-US" smtClean="0"/>
              <a:pPr>
                <a:defRPr/>
              </a:pPr>
              <a:t>2020/12/1</a:t>
            </a:fld>
            <a:endParaRPr lang="en-US" altLang="zh-CN"/>
          </a:p>
        </p:txBody>
      </p:sp>
      <p:sp>
        <p:nvSpPr>
          <p:cNvPr id="79876" name="Footer Placeholder 7">
            <a:extLst>
              <a:ext uri="{FF2B5EF4-FFF2-40B4-BE49-F238E27FC236}">
                <a16:creationId xmlns:a16="http://schemas.microsoft.com/office/drawing/2014/main" id="{A49A8E53-038B-CE44-8559-50123A275B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33393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2">
            <a:extLst>
              <a:ext uri="{FF2B5EF4-FFF2-40B4-BE49-F238E27FC236}">
                <a16:creationId xmlns:a16="http://schemas.microsoft.com/office/drawing/2014/main" id="{996A1ACF-860E-FC44-9CA9-00FD8681A83D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NAND Gate</a:t>
            </a:r>
          </a:p>
        </p:txBody>
      </p:sp>
      <p:sp>
        <p:nvSpPr>
          <p:cNvPr id="146434" name="Rectangle 3">
            <a:extLst>
              <a:ext uri="{FF2B5EF4-FFF2-40B4-BE49-F238E27FC236}">
                <a16:creationId xmlns:a16="http://schemas.microsoft.com/office/drawing/2014/main" id="{0A144E19-C3A1-5446-BA11-F1F5ECD48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/>
              <a:t>Known as a “universal” gate because ANY digital circuit can be implemented with NAND gates alone.</a:t>
            </a:r>
          </a:p>
          <a:p>
            <a:pPr eaLnBrk="1" hangingPunct="1"/>
            <a:r>
              <a:rPr lang="en-US" altLang="zh-CN"/>
              <a:t>To prove the above, it suffices to show that AND, OR, and NOT can be implemented using NAND gates only.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85855AA-A9B0-234C-963D-988983B3B0E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5D8C2D1-99D6-4B20-8D82-CE3B9537C4EC}" type="datetime5">
              <a:rPr lang="zh-CN" altLang="en-US"/>
              <a:pPr>
                <a:defRPr/>
              </a:pPr>
              <a:t>2020/12/1</a:t>
            </a:fld>
            <a:endParaRPr lang="en-US" altLang="zh-CN"/>
          </a:p>
        </p:txBody>
      </p:sp>
      <p:sp>
        <p:nvSpPr>
          <p:cNvPr id="80900" name="Footer Placeholder 5">
            <a:extLst>
              <a:ext uri="{FF2B5EF4-FFF2-40B4-BE49-F238E27FC236}">
                <a16:creationId xmlns:a16="http://schemas.microsoft.com/office/drawing/2014/main" id="{836C46A3-2EDB-C24D-9881-3E998A76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6892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3">
            <a:extLst>
              <a:ext uri="{FF2B5EF4-FFF2-40B4-BE49-F238E27FC236}">
                <a16:creationId xmlns:a16="http://schemas.microsoft.com/office/drawing/2014/main" id="{5F8453E1-FFCF-EB40-95CD-D3A0FECF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NAND Gate as an Inverter Gate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7A74567-C9BF-6F47-AB75-FC6207B95D96}"/>
              </a:ext>
            </a:extLst>
          </p:cNvPr>
          <p:cNvGraphicFramePr>
            <a:graphicFrameLocks noGrp="1"/>
          </p:cNvGraphicFramePr>
          <p:nvPr/>
        </p:nvGraphicFramePr>
        <p:xfrm>
          <a:off x="3657600" y="3733800"/>
          <a:ext cx="762000" cy="1097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68" name="TextBox 7">
            <a:extLst>
              <a:ext uri="{FF2B5EF4-FFF2-40B4-BE49-F238E27FC236}">
                <a16:creationId xmlns:a16="http://schemas.microsoft.com/office/drawing/2014/main" id="{E76DBB13-0C7D-9E4A-87B9-6BEE5A00C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2409825"/>
            <a:ext cx="338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X</a:t>
            </a:r>
          </a:p>
        </p:txBody>
      </p:sp>
      <p:graphicFrame>
        <p:nvGraphicFramePr>
          <p:cNvPr id="2050" name="Object 3">
            <a:extLst>
              <a:ext uri="{FF2B5EF4-FFF2-40B4-BE49-F238E27FC236}">
                <a16:creationId xmlns:a16="http://schemas.microsoft.com/office/drawing/2014/main" id="{D8560F57-AE2D-4D40-8B1A-54EE7CD618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2370138"/>
          <a:ext cx="64135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69" name="Equation" r:id="rId4" imgW="12001500" imgH="6146800" progId="Equation.3">
                  <p:embed/>
                </p:oleObj>
              </mc:Choice>
              <mc:Fallback>
                <p:oleObj name="Equation" r:id="rId4" imgW="12001500" imgH="6146800" progId="Equation.3">
                  <p:embed/>
                  <p:pic>
                    <p:nvPicPr>
                      <p:cNvPr id="2050" name="Object 3">
                        <a:extLst>
                          <a:ext uri="{FF2B5EF4-FFF2-40B4-BE49-F238E27FC236}">
                            <a16:creationId xmlns:a16="http://schemas.microsoft.com/office/drawing/2014/main" id="{D8560F57-AE2D-4D40-8B1A-54EE7CD618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370138"/>
                        <a:ext cx="64135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69" name="Picture 3">
            <a:extLst>
              <a:ext uri="{FF2B5EF4-FFF2-40B4-BE49-F238E27FC236}">
                <a16:creationId xmlns:a16="http://schemas.microsoft.com/office/drawing/2014/main" id="{9A1AD0B9-DAD5-654E-841C-E7D16B6B1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86000"/>
            <a:ext cx="2257425" cy="581025"/>
          </a:xfrm>
          <a:prstGeom prst="rect">
            <a:avLst/>
          </a:prstGeom>
          <a:solidFill>
            <a:schemeClr val="tx2"/>
          </a:solidFill>
          <a:ln>
            <a:noFill/>
          </a:ln>
        </p:spPr>
      </p:pic>
      <p:graphicFrame>
        <p:nvGraphicFramePr>
          <p:cNvPr id="2051" name="Object 5">
            <a:extLst>
              <a:ext uri="{FF2B5EF4-FFF2-40B4-BE49-F238E27FC236}">
                <a16:creationId xmlns:a16="http://schemas.microsoft.com/office/drawing/2014/main" id="{C336B589-B71A-9643-95D2-849D706477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6788" y="1752600"/>
          <a:ext cx="104775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70" name="Equation" r:id="rId7" imgW="19596100" imgH="4686300" progId="Equation.3">
                  <p:embed/>
                </p:oleObj>
              </mc:Choice>
              <mc:Fallback>
                <p:oleObj name="Equation" r:id="rId7" imgW="19596100" imgH="4686300" progId="Equation.3">
                  <p:embed/>
                  <p:pic>
                    <p:nvPicPr>
                      <p:cNvPr id="2051" name="Object 5">
                        <a:extLst>
                          <a:ext uri="{FF2B5EF4-FFF2-40B4-BE49-F238E27FC236}">
                            <a16:creationId xmlns:a16="http://schemas.microsoft.com/office/drawing/2014/main" id="{C336B589-B71A-9643-95D2-849D706477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1752600"/>
                        <a:ext cx="1047750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rc 12">
            <a:extLst>
              <a:ext uri="{FF2B5EF4-FFF2-40B4-BE49-F238E27FC236}">
                <a16:creationId xmlns:a16="http://schemas.microsoft.com/office/drawing/2014/main" id="{E5439D53-B84A-C04F-A53D-D7EBA3586C69}"/>
              </a:ext>
            </a:extLst>
          </p:cNvPr>
          <p:cNvSpPr/>
          <p:nvPr/>
        </p:nvSpPr>
        <p:spPr>
          <a:xfrm flipH="1">
            <a:off x="4314825" y="1905000"/>
            <a:ext cx="914400" cy="1119188"/>
          </a:xfrm>
          <a:prstGeom prst="arc">
            <a:avLst>
              <a:gd name="adj1" fmla="val 16200000"/>
              <a:gd name="adj2" fmla="val 21564734"/>
            </a:avLst>
          </a:prstGeom>
          <a:ln>
            <a:solidFill>
              <a:srgbClr val="FF170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71" name="TextBox 14">
            <a:extLst>
              <a:ext uri="{FF2B5EF4-FFF2-40B4-BE49-F238E27FC236}">
                <a16:creationId xmlns:a16="http://schemas.microsoft.com/office/drawing/2014/main" id="{62803919-87C8-8A44-9095-34611ACB2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704975"/>
            <a:ext cx="1438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(Before Bubble)</a:t>
            </a:r>
          </a:p>
        </p:txBody>
      </p:sp>
      <p:sp>
        <p:nvSpPr>
          <p:cNvPr id="2072" name="TextBox 16">
            <a:extLst>
              <a:ext uri="{FF2B5EF4-FFF2-40B4-BE49-F238E27FC236}">
                <a16:creationId xmlns:a16="http://schemas.microsoft.com/office/drawing/2014/main" id="{E6D4698E-2F4C-AA43-92E0-F73E330F9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2525" y="4341813"/>
            <a:ext cx="1876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dirty="0"/>
              <a:t>Equivalent to Inverter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290A7442-10FE-8C4C-B9A0-D35C953BCD5B}"/>
              </a:ext>
            </a:extLst>
          </p:cNvPr>
          <p:cNvSpPr/>
          <p:nvPr/>
        </p:nvSpPr>
        <p:spPr>
          <a:xfrm rot="10800000">
            <a:off x="4572000" y="4114800"/>
            <a:ext cx="304800" cy="7620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67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itle 3">
            <a:extLst>
              <a:ext uri="{FF2B5EF4-FFF2-40B4-BE49-F238E27FC236}">
                <a16:creationId xmlns:a16="http://schemas.microsoft.com/office/drawing/2014/main" id="{326969AB-E03B-4D4A-A51F-DDA2F650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NAND Gate as an AND Gate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F778A0-08B3-7040-9DC8-15B048816105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4267200"/>
          <a:ext cx="1143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104" name="Group 23">
            <a:extLst>
              <a:ext uri="{FF2B5EF4-FFF2-40B4-BE49-F238E27FC236}">
                <a16:creationId xmlns:a16="http://schemas.microsoft.com/office/drawing/2014/main" id="{E6A2778F-D596-714A-BCFE-24AFDADEB475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728788"/>
            <a:ext cx="5991225" cy="1779587"/>
            <a:chOff x="2350325" y="1728788"/>
            <a:chExt cx="5991350" cy="1779389"/>
          </a:xfrm>
        </p:grpSpPr>
        <p:sp>
          <p:nvSpPr>
            <p:cNvPr id="3108" name="TextBox 7">
              <a:extLst>
                <a:ext uri="{FF2B5EF4-FFF2-40B4-BE49-F238E27FC236}">
                  <a16:creationId xmlns:a16="http://schemas.microsoft.com/office/drawing/2014/main" id="{8411846A-EF08-9D4E-982F-E21564266F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0325" y="2193765"/>
              <a:ext cx="338459" cy="36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X</a:t>
              </a:r>
            </a:p>
          </p:txBody>
        </p:sp>
        <p:sp>
          <p:nvSpPr>
            <p:cNvPr id="3109" name="TextBox 8">
              <a:extLst>
                <a:ext uri="{FF2B5EF4-FFF2-40B4-BE49-F238E27FC236}">
                  <a16:creationId xmlns:a16="http://schemas.microsoft.com/office/drawing/2014/main" id="{875AF147-5E07-BB4B-9284-13E0E18D4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0325" y="2526268"/>
              <a:ext cx="3385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Y</a:t>
              </a:r>
            </a:p>
          </p:txBody>
        </p:sp>
        <p:pic>
          <p:nvPicPr>
            <p:cNvPr id="3110" name="Picture 3">
              <a:extLst>
                <a:ext uri="{FF2B5EF4-FFF2-40B4-BE49-F238E27FC236}">
                  <a16:creationId xmlns:a16="http://schemas.microsoft.com/office/drawing/2014/main" id="{8050FDF5-F8E6-D845-9B1B-AC048A338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5575" y="2209800"/>
              <a:ext cx="3933825" cy="67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3074" name="Object 3">
              <a:extLst>
                <a:ext uri="{FF2B5EF4-FFF2-40B4-BE49-F238E27FC236}">
                  <a16:creationId xmlns:a16="http://schemas.microsoft.com/office/drawing/2014/main" id="{AAE75024-F783-8145-8EF5-4A196FA5DF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92275" y="2292475"/>
            <a:ext cx="1549400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917" name="Equation" r:id="rId5" imgW="28968700" imgH="7023100" progId="Equation.3">
                    <p:embed/>
                  </p:oleObj>
                </mc:Choice>
                <mc:Fallback>
                  <p:oleObj name="Equation" r:id="rId5" imgW="28968700" imgH="7023100" progId="Equation.3">
                    <p:embed/>
                    <p:pic>
                      <p:nvPicPr>
                        <p:cNvPr id="3074" name="Object 3">
                          <a:extLst>
                            <a:ext uri="{FF2B5EF4-FFF2-40B4-BE49-F238E27FC236}">
                              <a16:creationId xmlns:a16="http://schemas.microsoft.com/office/drawing/2014/main" id="{AAE75024-F783-8145-8EF5-4A196FA5DFD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92275" y="2292475"/>
                          <a:ext cx="1549400" cy="374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5">
              <a:extLst>
                <a:ext uri="{FF2B5EF4-FFF2-40B4-BE49-F238E27FC236}">
                  <a16:creationId xmlns:a16="http://schemas.microsoft.com/office/drawing/2014/main" id="{259CA22C-4749-5147-9246-4ECEDC5986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81600" y="1728788"/>
            <a:ext cx="469900" cy="328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918" name="Equation" r:id="rId7" imgW="8775700" imgH="6146800" progId="Equation.3">
                    <p:embed/>
                  </p:oleObj>
                </mc:Choice>
                <mc:Fallback>
                  <p:oleObj name="Equation" r:id="rId7" imgW="8775700" imgH="6146800" progId="Equation.3">
                    <p:embed/>
                    <p:pic>
                      <p:nvPicPr>
                        <p:cNvPr id="3075" name="Object 5">
                          <a:extLst>
                            <a:ext uri="{FF2B5EF4-FFF2-40B4-BE49-F238E27FC236}">
                              <a16:creationId xmlns:a16="http://schemas.microsoft.com/office/drawing/2014/main" id="{259CA22C-4749-5147-9246-4ECEDC5986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1600" y="1728788"/>
                          <a:ext cx="469900" cy="328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D58FEC63-C57C-B746-8C3B-2DB2E81FEFEA}"/>
                </a:ext>
              </a:extLst>
            </p:cNvPr>
            <p:cNvSpPr/>
            <p:nvPr/>
          </p:nvSpPr>
          <p:spPr>
            <a:xfrm flipH="1">
              <a:off x="4647486" y="1904980"/>
              <a:ext cx="914419" cy="1119063"/>
            </a:xfrm>
            <a:prstGeom prst="arc">
              <a:avLst>
                <a:gd name="adj1" fmla="val 16200000"/>
                <a:gd name="adj2" fmla="val 21564734"/>
              </a:avLst>
            </a:prstGeom>
            <a:ln>
              <a:solidFill>
                <a:srgbClr val="FF1701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8EB9C9BD-3BED-DE4B-A5F1-26E767B829C0}"/>
                </a:ext>
              </a:extLst>
            </p:cNvPr>
            <p:cNvSpPr/>
            <p:nvPr/>
          </p:nvSpPr>
          <p:spPr>
            <a:xfrm rot="16200000">
              <a:off x="3733087" y="2438241"/>
              <a:ext cx="304766" cy="1219225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BE7FDA82-8CB5-6E45-B757-422C58458C31}"/>
                </a:ext>
              </a:extLst>
            </p:cNvPr>
            <p:cNvSpPr/>
            <p:nvPr/>
          </p:nvSpPr>
          <p:spPr>
            <a:xfrm rot="16200000">
              <a:off x="5333320" y="2438241"/>
              <a:ext cx="304766" cy="1219225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114" name="TextBox 21">
              <a:extLst>
                <a:ext uri="{FF2B5EF4-FFF2-40B4-BE49-F238E27FC236}">
                  <a16:creationId xmlns:a16="http://schemas.microsoft.com/office/drawing/2014/main" id="{0A545134-DCFE-604A-B144-8DF0F1E7B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0180" y="3200400"/>
              <a:ext cx="113204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NAND Gate</a:t>
              </a:r>
            </a:p>
          </p:txBody>
        </p:sp>
        <p:sp>
          <p:nvSpPr>
            <p:cNvPr id="3115" name="TextBox 22">
              <a:extLst>
                <a:ext uri="{FF2B5EF4-FFF2-40B4-BE49-F238E27FC236}">
                  <a16:creationId xmlns:a16="http://schemas.microsoft.com/office/drawing/2014/main" id="{1E8BC2BA-2934-744E-B522-06B6F9B5D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1995" y="3200236"/>
              <a:ext cx="784241" cy="30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Inverter</a:t>
              </a:r>
            </a:p>
          </p:txBody>
        </p:sp>
      </p:grpSp>
      <p:grpSp>
        <p:nvGrpSpPr>
          <p:cNvPr id="3105" name="Group 25">
            <a:extLst>
              <a:ext uri="{FF2B5EF4-FFF2-40B4-BE49-F238E27FC236}">
                <a16:creationId xmlns:a16="http://schemas.microsoft.com/office/drawing/2014/main" id="{575BE722-A84A-1143-B08A-260BDC5F0267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648200"/>
            <a:ext cx="2463800" cy="1447800"/>
            <a:chOff x="4800600" y="4571999"/>
            <a:chExt cx="2463506" cy="1447800"/>
          </a:xfrm>
        </p:grpSpPr>
        <p:sp>
          <p:nvSpPr>
            <p:cNvPr id="3106" name="TextBox 18">
              <a:extLst>
                <a:ext uri="{FF2B5EF4-FFF2-40B4-BE49-F238E27FC236}">
                  <a16:creationId xmlns:a16="http://schemas.microsoft.com/office/drawing/2014/main" id="{BA26B620-F520-7B4C-B34C-CA53E7A310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6550" y="5154872"/>
              <a:ext cx="207755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Equivalent to AND Gate</a:t>
              </a:r>
            </a:p>
          </p:txBody>
        </p: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DF2F5097-F32D-EF49-97D7-8F47AC46F3C1}"/>
                </a:ext>
              </a:extLst>
            </p:cNvPr>
            <p:cNvSpPr/>
            <p:nvPr/>
          </p:nvSpPr>
          <p:spPr>
            <a:xfrm rot="10800000">
              <a:off x="4800600" y="4571999"/>
              <a:ext cx="304764" cy="144780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924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itle 1">
            <a:extLst>
              <a:ext uri="{FF2B5EF4-FFF2-40B4-BE49-F238E27FC236}">
                <a16:creationId xmlns:a16="http://schemas.microsoft.com/office/drawing/2014/main" id="{74E67581-83CB-4D47-8C4D-4A719B42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NAND Gate as an OR Gate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0C36139-60DF-7940-B10C-CF7E84495135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4267200"/>
          <a:ext cx="1143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129" name="Group 17">
            <a:extLst>
              <a:ext uri="{FF2B5EF4-FFF2-40B4-BE49-F238E27FC236}">
                <a16:creationId xmlns:a16="http://schemas.microsoft.com/office/drawing/2014/main" id="{7E9E20A6-D5A1-5642-A5E3-AE2B52F3D6B0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648200"/>
            <a:ext cx="2344738" cy="1447800"/>
            <a:chOff x="4800600" y="4571999"/>
            <a:chExt cx="2344832" cy="1447800"/>
          </a:xfrm>
        </p:grpSpPr>
        <p:sp>
          <p:nvSpPr>
            <p:cNvPr id="4141" name="TextBox 18">
              <a:extLst>
                <a:ext uri="{FF2B5EF4-FFF2-40B4-BE49-F238E27FC236}">
                  <a16:creationId xmlns:a16="http://schemas.microsoft.com/office/drawing/2014/main" id="{DA2C3415-13B9-FE42-8993-F947DEA01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6378" y="5154612"/>
              <a:ext cx="1959054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Equivalent to OR Gate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7D0E8461-E8D0-714D-957D-7D004234DAE3}"/>
                </a:ext>
              </a:extLst>
            </p:cNvPr>
            <p:cNvSpPr/>
            <p:nvPr/>
          </p:nvSpPr>
          <p:spPr>
            <a:xfrm rot="10800000">
              <a:off x="4800600" y="4571999"/>
              <a:ext cx="304812" cy="144780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130" name="Group 23">
            <a:extLst>
              <a:ext uri="{FF2B5EF4-FFF2-40B4-BE49-F238E27FC236}">
                <a16:creationId xmlns:a16="http://schemas.microsoft.com/office/drawing/2014/main" id="{B9726A97-9A41-6645-8424-71E5D294FAEC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520825"/>
            <a:ext cx="7018338" cy="2438400"/>
            <a:chOff x="1828800" y="1524000"/>
            <a:chExt cx="7018338" cy="2438202"/>
          </a:xfrm>
        </p:grpSpPr>
        <p:pic>
          <p:nvPicPr>
            <p:cNvPr id="4131" name="Picture 2">
              <a:extLst>
                <a:ext uri="{FF2B5EF4-FFF2-40B4-BE49-F238E27FC236}">
                  <a16:creationId xmlns:a16="http://schemas.microsoft.com/office/drawing/2014/main" id="{4A799998-1187-104D-B00B-48AC581B4B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2057400"/>
              <a:ext cx="3905250" cy="1228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32" name="TextBox 7">
              <a:extLst>
                <a:ext uri="{FF2B5EF4-FFF2-40B4-BE49-F238E27FC236}">
                  <a16:creationId xmlns:a16="http://schemas.microsoft.com/office/drawing/2014/main" id="{9577BCC1-C35C-5643-A59C-F4F3EB8501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0" y="2145475"/>
              <a:ext cx="338459" cy="369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X</a:t>
              </a:r>
            </a:p>
          </p:txBody>
        </p:sp>
        <p:sp>
          <p:nvSpPr>
            <p:cNvPr id="4133" name="TextBox 8">
              <a:extLst>
                <a:ext uri="{FF2B5EF4-FFF2-40B4-BE49-F238E27FC236}">
                  <a16:creationId xmlns:a16="http://schemas.microsoft.com/office/drawing/2014/main" id="{F694B276-CC70-9F44-B417-6A162231B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0" y="2831068"/>
              <a:ext cx="33855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Y</a:t>
              </a:r>
            </a:p>
          </p:txBody>
        </p:sp>
        <p:graphicFrame>
          <p:nvGraphicFramePr>
            <p:cNvPr id="4098" name="Object 3">
              <a:extLst>
                <a:ext uri="{FF2B5EF4-FFF2-40B4-BE49-F238E27FC236}">
                  <a16:creationId xmlns:a16="http://schemas.microsoft.com/office/drawing/2014/main" id="{3DD70511-2B77-2940-9A0B-E644150462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8400" y="2438400"/>
            <a:ext cx="2598738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971" name="Equation" r:id="rId5" imgW="48564800" imgH="7023100" progId="Equation.3">
                    <p:embed/>
                  </p:oleObj>
                </mc:Choice>
                <mc:Fallback>
                  <p:oleObj name="Equation" r:id="rId5" imgW="48564800" imgH="7023100" progId="Equation.3">
                    <p:embed/>
                    <p:pic>
                      <p:nvPicPr>
                        <p:cNvPr id="4098" name="Object 3">
                          <a:extLst>
                            <a:ext uri="{FF2B5EF4-FFF2-40B4-BE49-F238E27FC236}">
                              <a16:creationId xmlns:a16="http://schemas.microsoft.com/office/drawing/2014/main" id="{3DD70511-2B77-2940-9A0B-E644150462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8400" y="2438400"/>
                          <a:ext cx="2598738" cy="374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" name="Object 4">
              <a:extLst>
                <a:ext uri="{FF2B5EF4-FFF2-40B4-BE49-F238E27FC236}">
                  <a16:creationId xmlns:a16="http://schemas.microsoft.com/office/drawing/2014/main" id="{5791DE6E-1633-E245-9070-057175BE1A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53000" y="1524000"/>
            <a:ext cx="234950" cy="328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972" name="Equation" r:id="rId7" imgW="4394200" imgH="6146800" progId="Equation.3">
                    <p:embed/>
                  </p:oleObj>
                </mc:Choice>
                <mc:Fallback>
                  <p:oleObj name="Equation" r:id="rId7" imgW="4394200" imgH="6146800" progId="Equation.3">
                    <p:embed/>
                    <p:pic>
                      <p:nvPicPr>
                        <p:cNvPr id="4099" name="Object 4">
                          <a:extLst>
                            <a:ext uri="{FF2B5EF4-FFF2-40B4-BE49-F238E27FC236}">
                              <a16:creationId xmlns:a16="http://schemas.microsoft.com/office/drawing/2014/main" id="{5791DE6E-1633-E245-9070-057175BE1A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3000" y="1524000"/>
                          <a:ext cx="234950" cy="328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EC57A4C7-6356-2840-BACE-61FEBCA43B65}"/>
                </a:ext>
              </a:extLst>
            </p:cNvPr>
            <p:cNvSpPr/>
            <p:nvPr/>
          </p:nvSpPr>
          <p:spPr>
            <a:xfrm flipH="1">
              <a:off x="4138613" y="1711310"/>
              <a:ext cx="1358900" cy="1119097"/>
            </a:xfrm>
            <a:prstGeom prst="arc">
              <a:avLst>
                <a:gd name="adj1" fmla="val 16200000"/>
                <a:gd name="adj2" fmla="val 21564734"/>
              </a:avLst>
            </a:prstGeom>
            <a:ln>
              <a:solidFill>
                <a:srgbClr val="FF1701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4ED87805-A572-AB41-87BD-181938084BB5}"/>
                </a:ext>
              </a:extLst>
            </p:cNvPr>
            <p:cNvSpPr/>
            <p:nvPr/>
          </p:nvSpPr>
          <p:spPr>
            <a:xfrm rot="16200000">
              <a:off x="5029212" y="2816071"/>
              <a:ext cx="304775" cy="121920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36" name="TextBox 15">
              <a:extLst>
                <a:ext uri="{FF2B5EF4-FFF2-40B4-BE49-F238E27FC236}">
                  <a16:creationId xmlns:a16="http://schemas.microsoft.com/office/drawing/2014/main" id="{64EBEEC5-7CF0-8E44-B387-B71EB7A24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5580" y="3578423"/>
              <a:ext cx="113204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NAND Gate</a:t>
              </a:r>
            </a:p>
          </p:txBody>
        </p:sp>
        <p:grpSp>
          <p:nvGrpSpPr>
            <p:cNvPr id="4137" name="Group 20">
              <a:extLst>
                <a:ext uri="{FF2B5EF4-FFF2-40B4-BE49-F238E27FC236}">
                  <a16:creationId xmlns:a16="http://schemas.microsoft.com/office/drawing/2014/main" id="{C5A323BD-A083-5947-B0E4-62E3616ADD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00" y="3352651"/>
              <a:ext cx="1219200" cy="609551"/>
              <a:chOff x="2667000" y="3352651"/>
              <a:chExt cx="1219200" cy="609551"/>
            </a:xfrm>
          </p:grpSpPr>
          <p:sp>
            <p:nvSpPr>
              <p:cNvPr id="15" name="Left Brace 14">
                <a:extLst>
                  <a:ext uri="{FF2B5EF4-FFF2-40B4-BE49-F238E27FC236}">
                    <a16:creationId xmlns:a16="http://schemas.microsoft.com/office/drawing/2014/main" id="{39F65D1E-59DC-F64A-B997-C9816D38FFCE}"/>
                  </a:ext>
                </a:extLst>
              </p:cNvPr>
              <p:cNvSpPr/>
              <p:nvPr/>
            </p:nvSpPr>
            <p:spPr>
              <a:xfrm rot="16200000">
                <a:off x="3124212" y="2895439"/>
                <a:ext cx="304775" cy="1219200"/>
              </a:xfrm>
              <a:prstGeom prst="leftBrac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40" name="TextBox 16">
                <a:extLst>
                  <a:ext uri="{FF2B5EF4-FFF2-40B4-BE49-F238E27FC236}">
                    <a16:creationId xmlns:a16="http://schemas.microsoft.com/office/drawing/2014/main" id="{1DCFEFE7-B55A-B74B-8301-FFE1411088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3850" y="3657427"/>
                <a:ext cx="873125" cy="30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/>
                  <a:t>Inverters</a:t>
                </a:r>
              </a:p>
            </p:txBody>
          </p:sp>
        </p:grp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A5C286D4-424B-7647-932E-81655F0C9600}"/>
                </a:ext>
              </a:extLst>
            </p:cNvPr>
            <p:cNvSpPr/>
            <p:nvPr/>
          </p:nvSpPr>
          <p:spPr>
            <a:xfrm flipH="1">
              <a:off x="4419600" y="2230381"/>
              <a:ext cx="914400" cy="1198465"/>
            </a:xfrm>
            <a:prstGeom prst="arc">
              <a:avLst>
                <a:gd name="adj1" fmla="val 16200005"/>
                <a:gd name="adj2" fmla="val 21564734"/>
              </a:avLst>
            </a:prstGeom>
            <a:ln>
              <a:solidFill>
                <a:srgbClr val="FF1701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aphicFrame>
          <p:nvGraphicFramePr>
            <p:cNvPr id="4100" name="Object 5">
              <a:extLst>
                <a:ext uri="{FF2B5EF4-FFF2-40B4-BE49-F238E27FC236}">
                  <a16:creationId xmlns:a16="http://schemas.microsoft.com/office/drawing/2014/main" id="{12E1C462-0A74-F44B-A05E-844F6C6AFD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53000" y="2033587"/>
            <a:ext cx="234950" cy="32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973" name="Equation" r:id="rId9" imgW="4394200" imgH="6146800" progId="Equation.3">
                    <p:embed/>
                  </p:oleObj>
                </mc:Choice>
                <mc:Fallback>
                  <p:oleObj name="Equation" r:id="rId9" imgW="4394200" imgH="6146800" progId="Equation.3">
                    <p:embed/>
                    <p:pic>
                      <p:nvPicPr>
                        <p:cNvPr id="4100" name="Object 5">
                          <a:extLst>
                            <a:ext uri="{FF2B5EF4-FFF2-40B4-BE49-F238E27FC236}">
                              <a16:creationId xmlns:a16="http://schemas.microsoft.com/office/drawing/2014/main" id="{12E1C462-0A74-F44B-A05E-844F6C6AFD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3000" y="2033587"/>
                          <a:ext cx="234950" cy="328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73432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2">
            <a:extLst>
              <a:ext uri="{FF2B5EF4-FFF2-40B4-BE49-F238E27FC236}">
                <a16:creationId xmlns:a16="http://schemas.microsoft.com/office/drawing/2014/main" id="{0C587159-A9E5-0745-9792-DC086C9B138D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NOR Gate</a:t>
            </a:r>
          </a:p>
        </p:txBody>
      </p:sp>
      <p:sp>
        <p:nvSpPr>
          <p:cNvPr id="168962" name="Rectangle 3">
            <a:extLst>
              <a:ext uri="{FF2B5EF4-FFF2-40B4-BE49-F238E27FC236}">
                <a16:creationId xmlns:a16="http://schemas.microsoft.com/office/drawing/2014/main" id="{AFE96D32-96F5-2A48-B5AB-41D46CCD31C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/>
              <a:t>Also a “universal” gate because ANY digital circuit can be implemented with NOR gates alone.</a:t>
            </a:r>
          </a:p>
          <a:p>
            <a:pPr eaLnBrk="1" hangingPunct="1"/>
            <a:r>
              <a:rPr lang="en-US" altLang="zh-CN"/>
              <a:t>This can be similarly proven as with the NAND gate.</a:t>
            </a:r>
          </a:p>
        </p:txBody>
      </p:sp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5BCC994D-8D8C-DD41-9F54-136B4EE02F0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908CACD-7FA6-4C41-972D-5936BD7D0567}" type="datetime5">
              <a:rPr lang="zh-CN" altLang="en-US" smtClean="0"/>
              <a:pPr>
                <a:defRPr/>
              </a:pPr>
              <a:t>2020/12/1</a:t>
            </a:fld>
            <a:endParaRPr lang="en-US" altLang="zh-CN"/>
          </a:p>
        </p:txBody>
      </p:sp>
      <p:sp>
        <p:nvSpPr>
          <p:cNvPr id="92164" name="Footer Placeholder 6">
            <a:extLst>
              <a:ext uri="{FF2B5EF4-FFF2-40B4-BE49-F238E27FC236}">
                <a16:creationId xmlns:a16="http://schemas.microsoft.com/office/drawing/2014/main" id="{519A0FA3-682C-5346-B34B-D39BC4FA2D7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77145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3">
            <a:extLst>
              <a:ext uri="{FF2B5EF4-FFF2-40B4-BE49-F238E27FC236}">
                <a16:creationId xmlns:a16="http://schemas.microsoft.com/office/drawing/2014/main" id="{0063B242-CE67-BA41-9A42-1B7A7303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NOR Gate as an Inverter Gate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78B148-0409-CC4F-B8E0-59E388BBA987}"/>
              </a:ext>
            </a:extLst>
          </p:cNvPr>
          <p:cNvGraphicFramePr>
            <a:graphicFrameLocks noGrp="1"/>
          </p:cNvGraphicFramePr>
          <p:nvPr/>
        </p:nvGraphicFramePr>
        <p:xfrm>
          <a:off x="3657600" y="3733800"/>
          <a:ext cx="762000" cy="1097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7" marB="45707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067" name="Group 13">
            <a:extLst>
              <a:ext uri="{FF2B5EF4-FFF2-40B4-BE49-F238E27FC236}">
                <a16:creationId xmlns:a16="http://schemas.microsoft.com/office/drawing/2014/main" id="{353D9C60-19CB-CB4F-8E8A-6986552EFEFE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1704975"/>
            <a:ext cx="4878387" cy="1319213"/>
            <a:chOff x="2351088" y="1704975"/>
            <a:chExt cx="4878387" cy="1319213"/>
          </a:xfrm>
        </p:grpSpPr>
        <p:pic>
          <p:nvPicPr>
            <p:cNvPr id="2071" name="Picture 25">
              <a:extLst>
                <a:ext uri="{FF2B5EF4-FFF2-40B4-BE49-F238E27FC236}">
                  <a16:creationId xmlns:a16="http://schemas.microsoft.com/office/drawing/2014/main" id="{A5BCB4C2-B395-F141-8C9A-916E0B2AEC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2286000"/>
              <a:ext cx="2314575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2" name="TextBox 7">
              <a:extLst>
                <a:ext uri="{FF2B5EF4-FFF2-40B4-BE49-F238E27FC236}">
                  <a16:creationId xmlns:a16="http://schemas.microsoft.com/office/drawing/2014/main" id="{3DB3248C-26BB-EA42-A851-D41891F66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1088" y="2409825"/>
              <a:ext cx="3381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X</a:t>
              </a:r>
            </a:p>
          </p:txBody>
        </p:sp>
        <p:graphicFrame>
          <p:nvGraphicFramePr>
            <p:cNvPr id="2050" name="Object 3">
              <a:extLst>
                <a:ext uri="{FF2B5EF4-FFF2-40B4-BE49-F238E27FC236}">
                  <a16:creationId xmlns:a16="http://schemas.microsoft.com/office/drawing/2014/main" id="{5B6B5B2B-455B-CB45-B900-D7EAA689AE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29200" y="2370138"/>
            <a:ext cx="641350" cy="328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725" name="Equation" r:id="rId5" imgW="12001500" imgH="6146800" progId="Equation.3">
                    <p:embed/>
                  </p:oleObj>
                </mc:Choice>
                <mc:Fallback>
                  <p:oleObj name="Equation" r:id="rId5" imgW="12001500" imgH="6146800" progId="Equation.3">
                    <p:embed/>
                    <p:pic>
                      <p:nvPicPr>
                        <p:cNvPr id="2050" name="Object 3">
                          <a:extLst>
                            <a:ext uri="{FF2B5EF4-FFF2-40B4-BE49-F238E27FC236}">
                              <a16:creationId xmlns:a16="http://schemas.microsoft.com/office/drawing/2014/main" id="{5B6B5B2B-455B-CB45-B900-D7EAA689AE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9200" y="2370138"/>
                          <a:ext cx="641350" cy="328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" name="Object 5">
              <a:extLst>
                <a:ext uri="{FF2B5EF4-FFF2-40B4-BE49-F238E27FC236}">
                  <a16:creationId xmlns:a16="http://schemas.microsoft.com/office/drawing/2014/main" id="{407042D1-035C-6A4A-8559-50C5A35101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0913" y="1752600"/>
            <a:ext cx="1079500" cy="250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726" name="Equation" r:id="rId7" imgW="20193000" imgH="4686300" progId="Equation.3">
                    <p:embed/>
                  </p:oleObj>
                </mc:Choice>
                <mc:Fallback>
                  <p:oleObj name="Equation" r:id="rId7" imgW="20193000" imgH="4686300" progId="Equation.3">
                    <p:embed/>
                    <p:pic>
                      <p:nvPicPr>
                        <p:cNvPr id="2051" name="Object 5">
                          <a:extLst>
                            <a:ext uri="{FF2B5EF4-FFF2-40B4-BE49-F238E27FC236}">
                              <a16:creationId xmlns:a16="http://schemas.microsoft.com/office/drawing/2014/main" id="{407042D1-035C-6A4A-8559-50C5A35101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0913" y="1752600"/>
                          <a:ext cx="1079500" cy="250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8D78F83A-33CD-A14F-9ECD-17B53EC189F2}"/>
                </a:ext>
              </a:extLst>
            </p:cNvPr>
            <p:cNvSpPr/>
            <p:nvPr/>
          </p:nvSpPr>
          <p:spPr>
            <a:xfrm flipH="1">
              <a:off x="4314825" y="1905000"/>
              <a:ext cx="914400" cy="1119188"/>
            </a:xfrm>
            <a:prstGeom prst="arc">
              <a:avLst>
                <a:gd name="adj1" fmla="val 16200000"/>
                <a:gd name="adj2" fmla="val 21564734"/>
              </a:avLst>
            </a:prstGeom>
            <a:ln>
              <a:solidFill>
                <a:srgbClr val="FF1701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074" name="TextBox 14">
              <a:extLst>
                <a:ext uri="{FF2B5EF4-FFF2-40B4-BE49-F238E27FC236}">
                  <a16:creationId xmlns:a16="http://schemas.microsoft.com/office/drawing/2014/main" id="{B0CB74DF-EF10-4142-89F2-A9465927C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1200" y="1704975"/>
              <a:ext cx="14382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(Before Bubble)</a:t>
              </a:r>
            </a:p>
          </p:txBody>
        </p:sp>
      </p:grpSp>
      <p:sp>
        <p:nvSpPr>
          <p:cNvPr id="2068" name="TextBox 16">
            <a:extLst>
              <a:ext uri="{FF2B5EF4-FFF2-40B4-BE49-F238E27FC236}">
                <a16:creationId xmlns:a16="http://schemas.microsoft.com/office/drawing/2014/main" id="{F8BD4DFF-EFB0-9941-9FA7-3338D4D4A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2525" y="4341813"/>
            <a:ext cx="1876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Equivalent to Inverter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5A3F3F1B-7E9D-3048-8BB3-3167DF935E32}"/>
              </a:ext>
            </a:extLst>
          </p:cNvPr>
          <p:cNvSpPr/>
          <p:nvPr/>
        </p:nvSpPr>
        <p:spPr>
          <a:xfrm rot="10800000">
            <a:off x="4572000" y="4114800"/>
            <a:ext cx="304800" cy="7620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063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itle 3">
            <a:extLst>
              <a:ext uri="{FF2B5EF4-FFF2-40B4-BE49-F238E27FC236}">
                <a16:creationId xmlns:a16="http://schemas.microsoft.com/office/drawing/2014/main" id="{ADDBAC72-D88F-FB44-9F0A-A170DC60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NOR Gate as an OR Gate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CAEB72-48E2-594E-948B-72CCF1316FC4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4267200"/>
          <a:ext cx="1143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103" name="Group 21">
            <a:extLst>
              <a:ext uri="{FF2B5EF4-FFF2-40B4-BE49-F238E27FC236}">
                <a16:creationId xmlns:a16="http://schemas.microsoft.com/office/drawing/2014/main" id="{750C69DB-3D88-3B48-9C32-09065868C970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728788"/>
            <a:ext cx="6324600" cy="1779587"/>
            <a:chOff x="1447800" y="1728788"/>
            <a:chExt cx="6324600" cy="1779587"/>
          </a:xfrm>
        </p:grpSpPr>
        <p:pic>
          <p:nvPicPr>
            <p:cNvPr id="3108" name="Picture 44">
              <a:extLst>
                <a:ext uri="{FF2B5EF4-FFF2-40B4-BE49-F238E27FC236}">
                  <a16:creationId xmlns:a16="http://schemas.microsoft.com/office/drawing/2014/main" id="{D8ECE196-9AE1-F240-AE7E-66664ACD8E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2209800"/>
              <a:ext cx="4029075" cy="63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09" name="TextBox 7">
              <a:extLst>
                <a:ext uri="{FF2B5EF4-FFF2-40B4-BE49-F238E27FC236}">
                  <a16:creationId xmlns:a16="http://schemas.microsoft.com/office/drawing/2014/main" id="{9D7E31E6-EF23-F240-82F4-DBA0E0288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193817"/>
              <a:ext cx="338452" cy="369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X</a:t>
              </a:r>
            </a:p>
          </p:txBody>
        </p:sp>
        <p:sp>
          <p:nvSpPr>
            <p:cNvPr id="3110" name="TextBox 8">
              <a:extLst>
                <a:ext uri="{FF2B5EF4-FFF2-40B4-BE49-F238E27FC236}">
                  <a16:creationId xmlns:a16="http://schemas.microsoft.com/office/drawing/2014/main" id="{41EBB8A4-8275-4743-8287-0B4CFAD95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2526357"/>
              <a:ext cx="338548" cy="369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Y</a:t>
              </a:r>
            </a:p>
          </p:txBody>
        </p:sp>
        <p:graphicFrame>
          <p:nvGraphicFramePr>
            <p:cNvPr id="3074" name="Object 3">
              <a:extLst>
                <a:ext uri="{FF2B5EF4-FFF2-40B4-BE49-F238E27FC236}">
                  <a16:creationId xmlns:a16="http://schemas.microsoft.com/office/drawing/2014/main" id="{98213FAA-ED79-E249-868D-7E396F4D53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46762" y="2292350"/>
            <a:ext cx="1925638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773" name="Equation" r:id="rId5" imgW="35991800" imgH="7023100" progId="Equation.3">
                    <p:embed/>
                  </p:oleObj>
                </mc:Choice>
                <mc:Fallback>
                  <p:oleObj name="Equation" r:id="rId5" imgW="35991800" imgH="7023100" progId="Equation.3">
                    <p:embed/>
                    <p:pic>
                      <p:nvPicPr>
                        <p:cNvPr id="3074" name="Object 3">
                          <a:extLst>
                            <a:ext uri="{FF2B5EF4-FFF2-40B4-BE49-F238E27FC236}">
                              <a16:creationId xmlns:a16="http://schemas.microsoft.com/office/drawing/2014/main" id="{98213FAA-ED79-E249-868D-7E396F4D532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6762" y="2292350"/>
                          <a:ext cx="1925638" cy="374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5">
              <a:extLst>
                <a:ext uri="{FF2B5EF4-FFF2-40B4-BE49-F238E27FC236}">
                  <a16:creationId xmlns:a16="http://schemas.microsoft.com/office/drawing/2014/main" id="{16C61194-B738-D049-8735-09D5CD9000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84650" y="1728788"/>
            <a:ext cx="657225" cy="328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774" name="Equation" r:id="rId7" imgW="12293600" imgH="6146800" progId="Equation.3">
                    <p:embed/>
                  </p:oleObj>
                </mc:Choice>
                <mc:Fallback>
                  <p:oleObj name="Equation" r:id="rId7" imgW="12293600" imgH="6146800" progId="Equation.3">
                    <p:embed/>
                    <p:pic>
                      <p:nvPicPr>
                        <p:cNvPr id="3075" name="Object 5">
                          <a:extLst>
                            <a:ext uri="{FF2B5EF4-FFF2-40B4-BE49-F238E27FC236}">
                              <a16:creationId xmlns:a16="http://schemas.microsoft.com/office/drawing/2014/main" id="{16C61194-B738-D049-8735-09D5CD9000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4650" y="1728788"/>
                          <a:ext cx="657225" cy="328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9FE1613E-2925-A84A-A21F-14E4B6764447}"/>
                </a:ext>
              </a:extLst>
            </p:cNvPr>
            <p:cNvSpPr/>
            <p:nvPr/>
          </p:nvSpPr>
          <p:spPr bwMode="auto">
            <a:xfrm flipH="1">
              <a:off x="3744913" y="1905000"/>
              <a:ext cx="914400" cy="1119188"/>
            </a:xfrm>
            <a:prstGeom prst="arc">
              <a:avLst>
                <a:gd name="adj1" fmla="val 16200000"/>
                <a:gd name="adj2" fmla="val 21564734"/>
              </a:avLst>
            </a:prstGeom>
            <a:ln>
              <a:solidFill>
                <a:srgbClr val="FF1701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80A992D4-78B5-D547-9466-BDA9CBCC7279}"/>
                </a:ext>
              </a:extLst>
            </p:cNvPr>
            <p:cNvSpPr/>
            <p:nvPr/>
          </p:nvSpPr>
          <p:spPr bwMode="auto">
            <a:xfrm rot="16200000">
              <a:off x="2830513" y="2438400"/>
              <a:ext cx="304800" cy="121920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DCD92584-0A92-BE4F-BD41-C311F1164E91}"/>
                </a:ext>
              </a:extLst>
            </p:cNvPr>
            <p:cNvSpPr/>
            <p:nvPr/>
          </p:nvSpPr>
          <p:spPr bwMode="auto">
            <a:xfrm rot="16200000">
              <a:off x="4430713" y="2438400"/>
              <a:ext cx="304800" cy="121920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114" name="TextBox 21">
              <a:extLst>
                <a:ext uri="{FF2B5EF4-FFF2-40B4-BE49-F238E27FC236}">
                  <a16:creationId xmlns:a16="http://schemas.microsoft.com/office/drawing/2014/main" id="{14288051-A7BD-2241-92B2-59B5E7DE0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7635" y="3200564"/>
              <a:ext cx="102143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NOR Gate</a:t>
              </a:r>
            </a:p>
          </p:txBody>
        </p:sp>
        <p:sp>
          <p:nvSpPr>
            <p:cNvPr id="3115" name="TextBox 22">
              <a:extLst>
                <a:ext uri="{FF2B5EF4-FFF2-40B4-BE49-F238E27FC236}">
                  <a16:creationId xmlns:a16="http://schemas.microsoft.com/office/drawing/2014/main" id="{E898A1B3-B3E1-9449-907A-C69A34BC1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6803" y="3200564"/>
              <a:ext cx="914014" cy="307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“Inverter”</a:t>
              </a:r>
            </a:p>
          </p:txBody>
        </p:sp>
      </p:grpSp>
      <p:grpSp>
        <p:nvGrpSpPr>
          <p:cNvPr id="3104" name="Group 25">
            <a:extLst>
              <a:ext uri="{FF2B5EF4-FFF2-40B4-BE49-F238E27FC236}">
                <a16:creationId xmlns:a16="http://schemas.microsoft.com/office/drawing/2014/main" id="{738BC598-D657-F043-AC57-5D5CA2B3AFF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648200"/>
            <a:ext cx="2362200" cy="1447800"/>
            <a:chOff x="4800600" y="4571999"/>
            <a:chExt cx="2362534" cy="1447800"/>
          </a:xfrm>
        </p:grpSpPr>
        <p:sp>
          <p:nvSpPr>
            <p:cNvPr id="3106" name="TextBox 18">
              <a:extLst>
                <a:ext uri="{FF2B5EF4-FFF2-40B4-BE49-F238E27FC236}">
                  <a16:creationId xmlns:a16="http://schemas.microsoft.com/office/drawing/2014/main" id="{41DD772C-0CE4-5349-9AA3-426E020A2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6548" y="5154872"/>
              <a:ext cx="19765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Equivalent to OR Gate</a:t>
              </a:r>
            </a:p>
          </p:txBody>
        </p: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A5FAF519-F2B6-1B47-A17A-CC5159FA2C13}"/>
                </a:ext>
              </a:extLst>
            </p:cNvPr>
            <p:cNvSpPr/>
            <p:nvPr/>
          </p:nvSpPr>
          <p:spPr>
            <a:xfrm rot="10800000">
              <a:off x="4800600" y="4571999"/>
              <a:ext cx="304843" cy="144780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15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C32B1B4C-36BC-224F-88F3-71162549BC68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Basic Logic Operators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C454D81F-3AF9-3A47-BA33-BA062D5C1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/>
              <a:t>AND </a:t>
            </a:r>
            <a:endParaRPr lang="en-US" altLang="zh-CN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cs typeface="Times New Roman" panose="02020603050405020304" pitchFamily="18" charset="0"/>
              </a:rPr>
              <a:t>OR </a:t>
            </a:r>
          </a:p>
          <a:p>
            <a:pPr eaLnBrk="1" hangingPunct="1"/>
            <a:r>
              <a:rPr lang="en-US" altLang="zh-CN">
                <a:cs typeface="Times New Roman" panose="02020603050405020304" pitchFamily="18" charset="0"/>
              </a:rPr>
              <a:t>NOT </a:t>
            </a:r>
          </a:p>
          <a:p>
            <a:pPr eaLnBrk="1" hangingPunct="1"/>
            <a:endParaRPr lang="en-US" altLang="zh-CN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cs typeface="Times New Roman" panose="02020603050405020304" pitchFamily="18" charset="0"/>
              </a:rPr>
              <a:t>F(a,b) = a•b,   F is 1 </a:t>
            </a:r>
            <a:r>
              <a:rPr lang="en-US" altLang="zh-CN" u="sng">
                <a:cs typeface="Times New Roman" panose="02020603050405020304" pitchFamily="18" charset="0"/>
              </a:rPr>
              <a:t>if and only if</a:t>
            </a:r>
            <a:r>
              <a:rPr lang="en-US" altLang="zh-CN">
                <a:cs typeface="Times New Roman" panose="02020603050405020304" pitchFamily="18" charset="0"/>
              </a:rPr>
              <a:t> a=b=1</a:t>
            </a:r>
          </a:p>
          <a:p>
            <a:pPr eaLnBrk="1" hangingPunct="1"/>
            <a:r>
              <a:rPr lang="en-US" altLang="zh-CN">
                <a:cs typeface="Times New Roman" panose="02020603050405020304" pitchFamily="18" charset="0"/>
              </a:rPr>
              <a:t>G(a,b) = a+b,  G is 1 if either a=1 or b=1</a:t>
            </a:r>
          </a:p>
          <a:p>
            <a:pPr eaLnBrk="1" hangingPunct="1"/>
            <a:r>
              <a:rPr lang="en-US" altLang="zh-CN">
                <a:cs typeface="Times New Roman" panose="02020603050405020304" pitchFamily="18" charset="0"/>
              </a:rPr>
              <a:t>H(a) = a’,	  H is 1 if a=0</a:t>
            </a:r>
          </a:p>
          <a:p>
            <a:pPr eaLnBrk="1" hangingPunct="1"/>
            <a:endParaRPr lang="en-US" altLang="zh-CN">
              <a:cs typeface="Times New Roman" panose="02020603050405020304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ar-SA" altLang="en-US" sz="3200">
              <a:cs typeface="Times New Roman" panose="02020603050405020304" pitchFamily="18" charset="0"/>
            </a:endParaRP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5813871-9BD3-674D-A97D-BB7CBC0A88A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F238B2-E824-4F78-B17B-41B5CCF76F13}" type="datetime5">
              <a:rPr lang="zh-CN" altLang="en-US"/>
              <a:pPr>
                <a:defRPr/>
              </a:pPr>
              <a:t>2020/11/30</a:t>
            </a:fld>
            <a:endParaRPr lang="en-US" altLang="zh-CN"/>
          </a:p>
        </p:txBody>
      </p:sp>
      <p:sp>
        <p:nvSpPr>
          <p:cNvPr id="21508" name="Footer Placeholder 5">
            <a:extLst>
              <a:ext uri="{FF2B5EF4-FFF2-40B4-BE49-F238E27FC236}">
                <a16:creationId xmlns:a16="http://schemas.microsoft.com/office/drawing/2014/main" id="{EB19698C-2E7F-C748-8045-FEA5EAC8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  <p:sp>
        <p:nvSpPr>
          <p:cNvPr id="27654" name="Freeform 11">
            <a:extLst>
              <a:ext uri="{FF2B5EF4-FFF2-40B4-BE49-F238E27FC236}">
                <a16:creationId xmlns:a16="http://schemas.microsoft.com/office/drawing/2014/main" id="{828F4779-4925-B34D-AD0F-825E5667ADA5}"/>
              </a:ext>
            </a:extLst>
          </p:cNvPr>
          <p:cNvSpPr>
            <a:spLocks/>
          </p:cNvSpPr>
          <p:nvPr/>
        </p:nvSpPr>
        <p:spPr bwMode="auto">
          <a:xfrm>
            <a:off x="3276600" y="1676400"/>
            <a:ext cx="1422400" cy="609600"/>
          </a:xfrm>
          <a:custGeom>
            <a:avLst/>
            <a:gdLst>
              <a:gd name="T0" fmla="*/ 2147483646 w 896"/>
              <a:gd name="T1" fmla="*/ 0 h 384"/>
              <a:gd name="T2" fmla="*/ 2147483646 w 896"/>
              <a:gd name="T3" fmla="*/ 2147483646 h 384"/>
              <a:gd name="T4" fmla="*/ 0 w 896"/>
              <a:gd name="T5" fmla="*/ 2147483646 h 384"/>
              <a:gd name="T6" fmla="*/ 0 60000 65536"/>
              <a:gd name="T7" fmla="*/ 0 60000 65536"/>
              <a:gd name="T8" fmla="*/ 0 60000 65536"/>
              <a:gd name="T9" fmla="*/ 0 w 896"/>
              <a:gd name="T10" fmla="*/ 0 h 384"/>
              <a:gd name="T11" fmla="*/ 896 w 89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96" h="384">
                <a:moveTo>
                  <a:pt x="192" y="0"/>
                </a:moveTo>
                <a:cubicBezTo>
                  <a:pt x="544" y="88"/>
                  <a:pt x="896" y="176"/>
                  <a:pt x="864" y="240"/>
                </a:cubicBezTo>
                <a:cubicBezTo>
                  <a:pt x="832" y="304"/>
                  <a:pt x="416" y="344"/>
                  <a:pt x="0" y="384"/>
                </a:cubicBezTo>
              </a:path>
            </a:pathLst>
          </a:custGeom>
          <a:noFill/>
          <a:ln w="3175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Text Box 12">
            <a:extLst>
              <a:ext uri="{FF2B5EF4-FFF2-40B4-BE49-F238E27FC236}">
                <a16:creationId xmlns:a16="http://schemas.microsoft.com/office/drawing/2014/main" id="{90679280-4F6A-D246-A1FC-0D8CECFDF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752600"/>
            <a:ext cx="1082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</a:rPr>
              <a:t>Binary</a:t>
            </a:r>
          </a:p>
        </p:txBody>
      </p:sp>
      <p:sp>
        <p:nvSpPr>
          <p:cNvPr id="27656" name="Text Box 13">
            <a:extLst>
              <a:ext uri="{FF2B5EF4-FFF2-40B4-BE49-F238E27FC236}">
                <a16:creationId xmlns:a16="http://schemas.microsoft.com/office/drawing/2014/main" id="{BD468C8A-22A1-F34D-B436-552390077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514600"/>
            <a:ext cx="102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latin typeface="Comic Sans MS" panose="030F0902030302020204" pitchFamily="66" charset="0"/>
              </a:rPr>
              <a:t>Unary</a:t>
            </a:r>
          </a:p>
        </p:txBody>
      </p:sp>
      <p:sp>
        <p:nvSpPr>
          <p:cNvPr id="27657" name="Line 15">
            <a:extLst>
              <a:ext uri="{FF2B5EF4-FFF2-40B4-BE49-F238E27FC236}">
                <a16:creationId xmlns:a16="http://schemas.microsoft.com/office/drawing/2014/main" id="{93963D92-87E0-F04D-8289-7F204DCEBB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2743200"/>
            <a:ext cx="1066800" cy="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235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46">
            <a:extLst>
              <a:ext uri="{FF2B5EF4-FFF2-40B4-BE49-F238E27FC236}">
                <a16:creationId xmlns:a16="http://schemas.microsoft.com/office/drawing/2014/main" id="{B9718AC5-5E20-DB44-9884-38939B94B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28825"/>
            <a:ext cx="40481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Title 1">
            <a:extLst>
              <a:ext uri="{FF2B5EF4-FFF2-40B4-BE49-F238E27FC236}">
                <a16:creationId xmlns:a16="http://schemas.microsoft.com/office/drawing/2014/main" id="{6D30C15C-CA52-5441-915F-CE5303AB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NOR Gate as an AND Gate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94A2EB5-78CE-E048-97A6-2D5163E9240B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4267200"/>
          <a:ext cx="1143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129" name="Group 17">
            <a:extLst>
              <a:ext uri="{FF2B5EF4-FFF2-40B4-BE49-F238E27FC236}">
                <a16:creationId xmlns:a16="http://schemas.microsoft.com/office/drawing/2014/main" id="{00262DA8-9343-084B-B5BB-717092128EAF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648200"/>
            <a:ext cx="2463800" cy="1447800"/>
            <a:chOff x="4800600" y="4571999"/>
            <a:chExt cx="2463586" cy="1447800"/>
          </a:xfrm>
        </p:grpSpPr>
        <p:sp>
          <p:nvSpPr>
            <p:cNvPr id="4140" name="TextBox 18">
              <a:extLst>
                <a:ext uri="{FF2B5EF4-FFF2-40B4-BE49-F238E27FC236}">
                  <a16:creationId xmlns:a16="http://schemas.microsoft.com/office/drawing/2014/main" id="{F779BF61-F8DA-874F-8E33-67863D36F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6547" y="5154872"/>
              <a:ext cx="20776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/>
                <a:t>Equivalent to AND Gate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3B4A891C-B4CE-F644-BDD1-9AE8AFCD4530}"/>
                </a:ext>
              </a:extLst>
            </p:cNvPr>
            <p:cNvSpPr/>
            <p:nvPr/>
          </p:nvSpPr>
          <p:spPr>
            <a:xfrm rot="10800000">
              <a:off x="4800600" y="4571999"/>
              <a:ext cx="304774" cy="144780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130" name="TextBox 7">
            <a:extLst>
              <a:ext uri="{FF2B5EF4-FFF2-40B4-BE49-F238E27FC236}">
                <a16:creationId xmlns:a16="http://schemas.microsoft.com/office/drawing/2014/main" id="{3D284470-22C1-934D-B511-9274D4171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143125"/>
            <a:ext cx="338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X</a:t>
            </a:r>
          </a:p>
        </p:txBody>
      </p:sp>
      <p:sp>
        <p:nvSpPr>
          <p:cNvPr id="4131" name="TextBox 8">
            <a:extLst>
              <a:ext uri="{FF2B5EF4-FFF2-40B4-BE49-F238E27FC236}">
                <a16:creationId xmlns:a16="http://schemas.microsoft.com/office/drawing/2014/main" id="{A6FFFF6D-A270-F942-98F0-D03AD87D9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827338"/>
            <a:ext cx="338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Y</a:t>
            </a:r>
          </a:p>
        </p:txBody>
      </p:sp>
      <p:graphicFrame>
        <p:nvGraphicFramePr>
          <p:cNvPr id="4098" name="Object 3">
            <a:extLst>
              <a:ext uri="{FF2B5EF4-FFF2-40B4-BE49-F238E27FC236}">
                <a16:creationId xmlns:a16="http://schemas.microsoft.com/office/drawing/2014/main" id="{6306BE57-D677-FD47-B29B-B9E3F024DA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4988" y="2466975"/>
          <a:ext cx="24098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27" name="Equation" r:id="rId5" imgW="45059600" imgH="7023100" progId="Equation.3">
                  <p:embed/>
                </p:oleObj>
              </mc:Choice>
              <mc:Fallback>
                <p:oleObj name="Equation" r:id="rId5" imgW="45059600" imgH="7023100" progId="Equation.3">
                  <p:embed/>
                  <p:pic>
                    <p:nvPicPr>
                      <p:cNvPr id="4098" name="Object 3">
                        <a:extLst>
                          <a:ext uri="{FF2B5EF4-FFF2-40B4-BE49-F238E27FC236}">
                            <a16:creationId xmlns:a16="http://schemas.microsoft.com/office/drawing/2014/main" id="{6306BE57-D677-FD47-B29B-B9E3F024DA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4988" y="2466975"/>
                        <a:ext cx="240982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">
            <a:extLst>
              <a:ext uri="{FF2B5EF4-FFF2-40B4-BE49-F238E27FC236}">
                <a16:creationId xmlns:a16="http://schemas.microsoft.com/office/drawing/2014/main" id="{C92071B4-5D14-D04A-ABB0-2D80F2A9D9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1520825"/>
          <a:ext cx="2349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28" name="Equation" r:id="rId7" imgW="4394200" imgH="6146800" progId="Equation.3">
                  <p:embed/>
                </p:oleObj>
              </mc:Choice>
              <mc:Fallback>
                <p:oleObj name="Equation" r:id="rId7" imgW="4394200" imgH="6146800" progId="Equation.3">
                  <p:embed/>
                  <p:pic>
                    <p:nvPicPr>
                      <p:cNvPr id="4099" name="Object 4">
                        <a:extLst>
                          <a:ext uri="{FF2B5EF4-FFF2-40B4-BE49-F238E27FC236}">
                            <a16:creationId xmlns:a16="http://schemas.microsoft.com/office/drawing/2014/main" id="{C92071B4-5D14-D04A-ABB0-2D80F2A9D9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520825"/>
                        <a:ext cx="23495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rc 12">
            <a:extLst>
              <a:ext uri="{FF2B5EF4-FFF2-40B4-BE49-F238E27FC236}">
                <a16:creationId xmlns:a16="http://schemas.microsoft.com/office/drawing/2014/main" id="{E005FED6-59A7-D54A-B4AA-2B2DC75D46C6}"/>
              </a:ext>
            </a:extLst>
          </p:cNvPr>
          <p:cNvSpPr/>
          <p:nvPr/>
        </p:nvSpPr>
        <p:spPr bwMode="auto">
          <a:xfrm flipH="1">
            <a:off x="3300413" y="1708150"/>
            <a:ext cx="1358900" cy="1119188"/>
          </a:xfrm>
          <a:prstGeom prst="arc">
            <a:avLst>
              <a:gd name="adj1" fmla="val 16200000"/>
              <a:gd name="adj2" fmla="val 21564734"/>
            </a:avLst>
          </a:prstGeom>
          <a:ln>
            <a:solidFill>
              <a:srgbClr val="FF170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58578D2D-2E61-0644-AAC4-0BDEC2C620FB}"/>
              </a:ext>
            </a:extLst>
          </p:cNvPr>
          <p:cNvSpPr/>
          <p:nvPr/>
        </p:nvSpPr>
        <p:spPr bwMode="auto">
          <a:xfrm rot="16200000">
            <a:off x="4191000" y="2813050"/>
            <a:ext cx="304800" cy="12192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34" name="TextBox 15">
            <a:extLst>
              <a:ext uri="{FF2B5EF4-FFF2-40B4-BE49-F238E27FC236}">
                <a16:creationId xmlns:a16="http://schemas.microsoft.com/office/drawing/2014/main" id="{04C0D975-BA8C-ED4D-AFA0-A29BF9CA1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6663" y="3575050"/>
            <a:ext cx="1022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NOR Gate</a:t>
            </a:r>
          </a:p>
        </p:txBody>
      </p:sp>
      <p:grpSp>
        <p:nvGrpSpPr>
          <p:cNvPr id="4135" name="Group 20">
            <a:extLst>
              <a:ext uri="{FF2B5EF4-FFF2-40B4-BE49-F238E27FC236}">
                <a16:creationId xmlns:a16="http://schemas.microsoft.com/office/drawing/2014/main" id="{AF10526A-AC98-3341-BE27-5811DB0F2EDB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349625"/>
            <a:ext cx="1219200" cy="612775"/>
            <a:chOff x="2667000" y="3352801"/>
            <a:chExt cx="1219200" cy="612575"/>
          </a:xfrm>
        </p:grpSpPr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D1FE3FF1-6601-E34E-B303-F8133F836DD0}"/>
                </a:ext>
              </a:extLst>
            </p:cNvPr>
            <p:cNvSpPr/>
            <p:nvPr/>
          </p:nvSpPr>
          <p:spPr>
            <a:xfrm rot="16200000">
              <a:off x="3124250" y="2895551"/>
              <a:ext cx="304701" cy="1219200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39" name="TextBox 16">
              <a:extLst>
                <a:ext uri="{FF2B5EF4-FFF2-40B4-BE49-F238E27FC236}">
                  <a16:creationId xmlns:a16="http://schemas.microsoft.com/office/drawing/2014/main" id="{4FADC3FD-F880-724D-B8AF-F9BFA52FBF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575" y="3657599"/>
              <a:ext cx="99899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/>
                <a:t>“Inverters”</a:t>
              </a:r>
            </a:p>
          </p:txBody>
        </p:sp>
      </p:grpSp>
      <p:sp>
        <p:nvSpPr>
          <p:cNvPr id="22" name="Arc 21">
            <a:extLst>
              <a:ext uri="{FF2B5EF4-FFF2-40B4-BE49-F238E27FC236}">
                <a16:creationId xmlns:a16="http://schemas.microsoft.com/office/drawing/2014/main" id="{BFD20276-86FD-CB44-85E1-28C48D37C73D}"/>
              </a:ext>
            </a:extLst>
          </p:cNvPr>
          <p:cNvSpPr/>
          <p:nvPr/>
        </p:nvSpPr>
        <p:spPr bwMode="auto">
          <a:xfrm flipH="1">
            <a:off x="3581400" y="2227263"/>
            <a:ext cx="914400" cy="1198562"/>
          </a:xfrm>
          <a:prstGeom prst="arc">
            <a:avLst>
              <a:gd name="adj1" fmla="val 16200005"/>
              <a:gd name="adj2" fmla="val 21564734"/>
            </a:avLst>
          </a:prstGeom>
          <a:ln>
            <a:solidFill>
              <a:srgbClr val="FF170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4100" name="Object 5">
            <a:extLst>
              <a:ext uri="{FF2B5EF4-FFF2-40B4-BE49-F238E27FC236}">
                <a16:creationId xmlns:a16="http://schemas.microsoft.com/office/drawing/2014/main" id="{49220C53-F3D2-3940-BB4A-90C52376E1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030413"/>
          <a:ext cx="23495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29" name="Equation" r:id="rId9" imgW="4394200" imgH="6146800" progId="Equation.3">
                  <p:embed/>
                </p:oleObj>
              </mc:Choice>
              <mc:Fallback>
                <p:oleObj name="Equation" r:id="rId9" imgW="4394200" imgH="6146800" progId="Equation.3">
                  <p:embed/>
                  <p:pic>
                    <p:nvPicPr>
                      <p:cNvPr id="4100" name="Object 5">
                        <a:extLst>
                          <a:ext uri="{FF2B5EF4-FFF2-40B4-BE49-F238E27FC236}">
                            <a16:creationId xmlns:a16="http://schemas.microsoft.com/office/drawing/2014/main" id="{49220C53-F3D2-3940-BB4A-90C52376E1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030413"/>
                        <a:ext cx="23495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6469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2">
            <a:extLst>
              <a:ext uri="{FF2B5EF4-FFF2-40B4-BE49-F238E27FC236}">
                <a16:creationId xmlns:a16="http://schemas.microsoft.com/office/drawing/2014/main" id="{40361530-9BCE-E74D-95FC-E7FB2B165387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XOR and XNOR</a:t>
            </a:r>
          </a:p>
        </p:txBody>
      </p:sp>
      <p:graphicFrame>
        <p:nvGraphicFramePr>
          <p:cNvPr id="381961" name="Group 9">
            <a:extLst>
              <a:ext uri="{FF2B5EF4-FFF2-40B4-BE49-F238E27FC236}">
                <a16:creationId xmlns:a16="http://schemas.microsoft.com/office/drawing/2014/main" id="{8418D36C-1DCF-B141-80B5-0A641430140E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5410200" y="1447800"/>
          <a:ext cx="2590800" cy="1981200"/>
        </p:xfrm>
        <a:graphic>
          <a:graphicData uri="http://schemas.openxmlformats.org/drawingml/2006/table">
            <a:tbl>
              <a:tblPr/>
              <a:tblGrid>
                <a:gridCol w="59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F = X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  <a:sym typeface="Symbol" pitchFamily="18" charset="2"/>
                        </a:rPr>
                        <a:t>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03A9A59-5131-3E4F-940E-A082735E452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0F59C1C-13DD-4E29-A61A-D3B0CB5464CB}" type="datetime5">
              <a:rPr lang="zh-CN" altLang="en-US" smtClean="0"/>
              <a:pPr>
                <a:defRPr/>
              </a:pPr>
              <a:t>2020/12/1</a:t>
            </a:fld>
            <a:endParaRPr lang="en-US" altLang="zh-CN"/>
          </a:p>
        </p:txBody>
      </p:sp>
      <p:sp>
        <p:nvSpPr>
          <p:cNvPr id="96260" name="Footer Placeholder 5">
            <a:extLst>
              <a:ext uri="{FF2B5EF4-FFF2-40B4-BE49-F238E27FC236}">
                <a16:creationId xmlns:a16="http://schemas.microsoft.com/office/drawing/2014/main" id="{DCED2A82-A803-5849-B9BE-418ADD01F7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  <p:grpSp>
        <p:nvGrpSpPr>
          <p:cNvPr id="177183" name="Group 3">
            <a:extLst>
              <a:ext uri="{FF2B5EF4-FFF2-40B4-BE49-F238E27FC236}">
                <a16:creationId xmlns:a16="http://schemas.microsoft.com/office/drawing/2014/main" id="{138DCCB1-CA03-394C-BEA6-AB20ACFB4173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438400"/>
            <a:ext cx="2819400" cy="990600"/>
            <a:chOff x="864" y="1248"/>
            <a:chExt cx="2064" cy="792"/>
          </a:xfrm>
        </p:grpSpPr>
        <p:sp>
          <p:nvSpPr>
            <p:cNvPr id="177228" name="AutoShape 4">
              <a:extLst>
                <a:ext uri="{FF2B5EF4-FFF2-40B4-BE49-F238E27FC236}">
                  <a16:creationId xmlns:a16="http://schemas.microsoft.com/office/drawing/2014/main" id="{B0CC7104-C50C-BB40-A1E6-EB72C1E8FE2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36" y="1248"/>
              <a:ext cx="772" cy="792"/>
            </a:xfrm>
            <a:prstGeom prst="moon">
              <a:avLst>
                <a:gd name="adj" fmla="val 83847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mic Sans MS" panose="030F0902030302020204" pitchFamily="66" charset="0"/>
              </a:endParaRPr>
            </a:p>
          </p:txBody>
        </p:sp>
        <p:sp>
          <p:nvSpPr>
            <p:cNvPr id="177229" name="Freeform 5">
              <a:extLst>
                <a:ext uri="{FF2B5EF4-FFF2-40B4-BE49-F238E27FC236}">
                  <a16:creationId xmlns:a16="http://schemas.microsoft.com/office/drawing/2014/main" id="{5D0D1C09-8C26-1346-BF6C-70CD7DF7A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1248"/>
              <a:ext cx="96" cy="768"/>
            </a:xfrm>
            <a:custGeom>
              <a:avLst/>
              <a:gdLst>
                <a:gd name="T0" fmla="*/ 0 w 96"/>
                <a:gd name="T1" fmla="*/ 0 h 768"/>
                <a:gd name="T2" fmla="*/ 96 w 96"/>
                <a:gd name="T3" fmla="*/ 384 h 768"/>
                <a:gd name="T4" fmla="*/ 0 w 96"/>
                <a:gd name="T5" fmla="*/ 768 h 768"/>
                <a:gd name="T6" fmla="*/ 0 60000 65536"/>
                <a:gd name="T7" fmla="*/ 0 60000 65536"/>
                <a:gd name="T8" fmla="*/ 0 60000 65536"/>
                <a:gd name="T9" fmla="*/ 0 w 96"/>
                <a:gd name="T10" fmla="*/ 0 h 768"/>
                <a:gd name="T11" fmla="*/ 96 w 96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768">
                  <a:moveTo>
                    <a:pt x="0" y="0"/>
                  </a:moveTo>
                  <a:cubicBezTo>
                    <a:pt x="48" y="128"/>
                    <a:pt x="96" y="256"/>
                    <a:pt x="96" y="384"/>
                  </a:cubicBezTo>
                  <a:cubicBezTo>
                    <a:pt x="96" y="512"/>
                    <a:pt x="48" y="640"/>
                    <a:pt x="0" y="76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230" name="Line 6">
              <a:extLst>
                <a:ext uri="{FF2B5EF4-FFF2-40B4-BE49-F238E27FC236}">
                  <a16:creationId xmlns:a16="http://schemas.microsoft.com/office/drawing/2014/main" id="{4157603F-2A2F-7B4B-AA20-87EE9616F3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1440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231" name="Line 7">
              <a:extLst>
                <a:ext uri="{FF2B5EF4-FFF2-40B4-BE49-F238E27FC236}">
                  <a16:creationId xmlns:a16="http://schemas.microsoft.com/office/drawing/2014/main" id="{07AC9ADE-1F07-5D46-B516-C852831EF8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1776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232" name="Line 8">
              <a:extLst>
                <a:ext uri="{FF2B5EF4-FFF2-40B4-BE49-F238E27FC236}">
                  <a16:creationId xmlns:a16="http://schemas.microsoft.com/office/drawing/2014/main" id="{76FFC704-5C6B-A647-BA0F-46B07E5643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1632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7184" name="Text Box 35">
            <a:extLst>
              <a:ext uri="{FF2B5EF4-FFF2-40B4-BE49-F238E27FC236}">
                <a16:creationId xmlns:a16="http://schemas.microsoft.com/office/drawing/2014/main" id="{4301C5E9-209F-6844-8109-5D6BDCC1A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895600"/>
            <a:ext cx="377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mic Sans MS" panose="030F0902030302020204" pitchFamily="66" charset="0"/>
              </a:rPr>
              <a:t>Y</a:t>
            </a:r>
          </a:p>
        </p:txBody>
      </p:sp>
      <p:sp>
        <p:nvSpPr>
          <p:cNvPr id="177185" name="Text Box 36">
            <a:extLst>
              <a:ext uri="{FF2B5EF4-FFF2-40B4-BE49-F238E27FC236}">
                <a16:creationId xmlns:a16="http://schemas.microsoft.com/office/drawing/2014/main" id="{C24C423F-79A0-6B44-B97E-A3D7572C2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438400"/>
            <a:ext cx="3698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mic Sans MS" panose="030F0902030302020204" pitchFamily="66" charset="0"/>
              </a:rPr>
              <a:t>F</a:t>
            </a:r>
          </a:p>
        </p:txBody>
      </p:sp>
      <p:sp>
        <p:nvSpPr>
          <p:cNvPr id="177186" name="Text Box 37">
            <a:extLst>
              <a:ext uri="{FF2B5EF4-FFF2-40B4-BE49-F238E27FC236}">
                <a16:creationId xmlns:a16="http://schemas.microsoft.com/office/drawing/2014/main" id="{426561A5-5735-544A-8669-E1C6DB4CD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613" y="2667000"/>
            <a:ext cx="1841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902030302020204" pitchFamily="66" charset="0"/>
            </a:endParaRPr>
          </a:p>
        </p:txBody>
      </p:sp>
      <p:sp>
        <p:nvSpPr>
          <p:cNvPr id="381990" name="Text Box 38">
            <a:extLst>
              <a:ext uri="{FF2B5EF4-FFF2-40B4-BE49-F238E27FC236}">
                <a16:creationId xmlns:a16="http://schemas.microsoft.com/office/drawing/2014/main" id="{2AF596DD-873A-4F43-ADBD-81C2479FD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00200"/>
            <a:ext cx="433387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/>
              <a:t>XOR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: “not-equal” gate</a:t>
            </a:r>
          </a:p>
          <a:p>
            <a:pPr>
              <a:defRPr/>
            </a:pPr>
            <a:endParaRPr lang="zh-CN" altLang="en-US"/>
          </a:p>
        </p:txBody>
      </p:sp>
      <p:sp>
        <p:nvSpPr>
          <p:cNvPr id="177188" name="AutoShape 39">
            <a:extLst>
              <a:ext uri="{FF2B5EF4-FFF2-40B4-BE49-F238E27FC236}">
                <a16:creationId xmlns:a16="http://schemas.microsoft.com/office/drawing/2014/main" id="{00A1CA60-1E7D-4344-B35D-31C409B32CA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438400" y="5029200"/>
            <a:ext cx="1058863" cy="1066800"/>
          </a:xfrm>
          <a:prstGeom prst="moon">
            <a:avLst>
              <a:gd name="adj" fmla="val 8384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902030302020204" pitchFamily="66" charset="0"/>
            </a:endParaRPr>
          </a:p>
        </p:txBody>
      </p:sp>
      <p:sp>
        <p:nvSpPr>
          <p:cNvPr id="177189" name="Freeform 40">
            <a:extLst>
              <a:ext uri="{FF2B5EF4-FFF2-40B4-BE49-F238E27FC236}">
                <a16:creationId xmlns:a16="http://schemas.microsoft.com/office/drawing/2014/main" id="{92FEB683-01F8-B543-BC21-97A252CD7A5F}"/>
              </a:ext>
            </a:extLst>
          </p:cNvPr>
          <p:cNvSpPr>
            <a:spLocks/>
          </p:cNvSpPr>
          <p:nvPr/>
        </p:nvSpPr>
        <p:spPr bwMode="auto">
          <a:xfrm>
            <a:off x="2286000" y="5029200"/>
            <a:ext cx="155575" cy="1066800"/>
          </a:xfrm>
          <a:custGeom>
            <a:avLst/>
            <a:gdLst>
              <a:gd name="T0" fmla="*/ 0 w 96"/>
              <a:gd name="T1" fmla="*/ 0 h 768"/>
              <a:gd name="T2" fmla="*/ 2147483646 w 96"/>
              <a:gd name="T3" fmla="*/ 2147483646 h 768"/>
              <a:gd name="T4" fmla="*/ 0 w 96"/>
              <a:gd name="T5" fmla="*/ 2147483646 h 768"/>
              <a:gd name="T6" fmla="*/ 0 60000 65536"/>
              <a:gd name="T7" fmla="*/ 0 60000 65536"/>
              <a:gd name="T8" fmla="*/ 0 60000 65536"/>
              <a:gd name="T9" fmla="*/ 0 w 96"/>
              <a:gd name="T10" fmla="*/ 0 h 768"/>
              <a:gd name="T11" fmla="*/ 96 w 9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768">
                <a:moveTo>
                  <a:pt x="0" y="0"/>
                </a:moveTo>
                <a:cubicBezTo>
                  <a:pt x="48" y="128"/>
                  <a:pt x="96" y="256"/>
                  <a:pt x="96" y="384"/>
                </a:cubicBezTo>
                <a:cubicBezTo>
                  <a:pt x="96" y="512"/>
                  <a:pt x="48" y="640"/>
                  <a:pt x="0" y="76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90" name="Line 41">
            <a:extLst>
              <a:ext uri="{FF2B5EF4-FFF2-40B4-BE49-F238E27FC236}">
                <a16:creationId xmlns:a16="http://schemas.microsoft.com/office/drawing/2014/main" id="{35510945-EDB7-7441-A47A-23109E5686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5268913"/>
            <a:ext cx="8524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91" name="Line 42">
            <a:extLst>
              <a:ext uri="{FF2B5EF4-FFF2-40B4-BE49-F238E27FC236}">
                <a16:creationId xmlns:a16="http://schemas.microsoft.com/office/drawing/2014/main" id="{EC37CA51-8B2D-E843-A68E-0BAA88DEAE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5715000"/>
            <a:ext cx="8524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192" name="Line 43">
            <a:extLst>
              <a:ext uri="{FF2B5EF4-FFF2-40B4-BE49-F238E27FC236}">
                <a16:creationId xmlns:a16="http://schemas.microsoft.com/office/drawing/2014/main" id="{DAB552DE-5D7C-2F4F-95DD-87C6E8FE8C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5562600"/>
            <a:ext cx="8524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81996" name="Group 44">
            <a:extLst>
              <a:ext uri="{FF2B5EF4-FFF2-40B4-BE49-F238E27FC236}">
                <a16:creationId xmlns:a16="http://schemas.microsoft.com/office/drawing/2014/main" id="{78173A3A-D82F-EA47-95E2-F3C4D273D967}"/>
              </a:ext>
            </a:extLst>
          </p:cNvPr>
          <p:cNvGraphicFramePr>
            <a:graphicFrameLocks noGrp="1"/>
          </p:cNvGraphicFramePr>
          <p:nvPr/>
        </p:nvGraphicFramePr>
        <p:xfrm>
          <a:off x="5410200" y="3962400"/>
          <a:ext cx="2590800" cy="2133600"/>
        </p:xfrm>
        <a:graphic>
          <a:graphicData uri="http://schemas.openxmlformats.org/drawingml/2006/table">
            <a:tbl>
              <a:tblPr/>
              <a:tblGrid>
                <a:gridCol w="59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F = X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  <a:sym typeface="Symbol" pitchFamily="18" charset="2"/>
                        </a:rPr>
                        <a:t>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7219" name="Text Box 70">
            <a:extLst>
              <a:ext uri="{FF2B5EF4-FFF2-40B4-BE49-F238E27FC236}">
                <a16:creationId xmlns:a16="http://schemas.microsoft.com/office/drawing/2014/main" id="{01E5F5F0-AFF3-FF42-BB4D-3C0E79AAB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029200"/>
            <a:ext cx="4048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mic Sans MS" panose="030F0902030302020204" pitchFamily="66" charset="0"/>
              </a:rPr>
              <a:t>X</a:t>
            </a:r>
          </a:p>
        </p:txBody>
      </p:sp>
      <p:sp>
        <p:nvSpPr>
          <p:cNvPr id="177220" name="Text Box 71">
            <a:extLst>
              <a:ext uri="{FF2B5EF4-FFF2-40B4-BE49-F238E27FC236}">
                <a16:creationId xmlns:a16="http://schemas.microsoft.com/office/drawing/2014/main" id="{429821A5-1186-8041-B7D7-C7ED73EFB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562600"/>
            <a:ext cx="377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mic Sans MS" panose="030F0902030302020204" pitchFamily="66" charset="0"/>
              </a:rPr>
              <a:t>Y</a:t>
            </a:r>
          </a:p>
        </p:txBody>
      </p:sp>
      <p:sp>
        <p:nvSpPr>
          <p:cNvPr id="177221" name="Text Box 72">
            <a:extLst>
              <a:ext uri="{FF2B5EF4-FFF2-40B4-BE49-F238E27FC236}">
                <a16:creationId xmlns:a16="http://schemas.microsoft.com/office/drawing/2014/main" id="{C1AB252B-A82C-4747-94C7-6F0F44E34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029200"/>
            <a:ext cx="3698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mic Sans MS" panose="030F0902030302020204" pitchFamily="66" charset="0"/>
              </a:rPr>
              <a:t>F</a:t>
            </a:r>
          </a:p>
        </p:txBody>
      </p:sp>
      <p:sp>
        <p:nvSpPr>
          <p:cNvPr id="177222" name="Text Box 73">
            <a:extLst>
              <a:ext uri="{FF2B5EF4-FFF2-40B4-BE49-F238E27FC236}">
                <a16:creationId xmlns:a16="http://schemas.microsoft.com/office/drawing/2014/main" id="{AAF26A43-0AB1-5149-ADFE-4DF6A51F3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9213" y="5257800"/>
            <a:ext cx="1841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latin typeface="Comic Sans MS" panose="030F0902030302020204" pitchFamily="66" charset="0"/>
            </a:endParaRPr>
          </a:p>
        </p:txBody>
      </p:sp>
      <p:sp>
        <p:nvSpPr>
          <p:cNvPr id="382026" name="Text Box 74">
            <a:extLst>
              <a:ext uri="{FF2B5EF4-FFF2-40B4-BE49-F238E27FC236}">
                <a16:creationId xmlns:a16="http://schemas.microsoft.com/office/drawing/2014/main" id="{6258DDFA-54EA-4044-8943-0476A1C51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91000"/>
            <a:ext cx="3870325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/>
              <a:t>XNOR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: “equal” gate</a:t>
            </a:r>
          </a:p>
          <a:p>
            <a:pPr>
              <a:defRPr/>
            </a:pPr>
            <a:endParaRPr lang="zh-CN" altLang="en-US"/>
          </a:p>
        </p:txBody>
      </p:sp>
      <p:sp>
        <p:nvSpPr>
          <p:cNvPr id="177224" name="Line 75">
            <a:extLst>
              <a:ext uri="{FF2B5EF4-FFF2-40B4-BE49-F238E27FC236}">
                <a16:creationId xmlns:a16="http://schemas.microsoft.com/office/drawing/2014/main" id="{DD27CE89-8274-CB46-8AE5-EA244A3EDC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3733800"/>
            <a:ext cx="8153400" cy="0"/>
          </a:xfrm>
          <a:prstGeom prst="line">
            <a:avLst/>
          </a:pr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225" name="Line 76">
            <a:extLst>
              <a:ext uri="{FF2B5EF4-FFF2-40B4-BE49-F238E27FC236}">
                <a16:creationId xmlns:a16="http://schemas.microsoft.com/office/drawing/2014/main" id="{AF1C3956-7AA0-8841-BE75-0FC440E151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4114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7226" name="Oval 77">
            <a:extLst>
              <a:ext uri="{FF2B5EF4-FFF2-40B4-BE49-F238E27FC236}">
                <a16:creationId xmlns:a16="http://schemas.microsoft.com/office/drawing/2014/main" id="{6E323607-FAA4-1943-BA65-45DCDF106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486400"/>
            <a:ext cx="1524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902030302020204" pitchFamily="66" charset="0"/>
            </a:endParaRPr>
          </a:p>
        </p:txBody>
      </p:sp>
      <p:sp>
        <p:nvSpPr>
          <p:cNvPr id="177227" name="Text Box 78">
            <a:extLst>
              <a:ext uri="{FF2B5EF4-FFF2-40B4-BE49-F238E27FC236}">
                <a16:creationId xmlns:a16="http://schemas.microsoft.com/office/drawing/2014/main" id="{1228CA5E-C4A0-AC47-9633-CEE094C2C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438400"/>
            <a:ext cx="4048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mic Sans MS" panose="030F0902030302020204" pitchFamily="66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868117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2">
            <a:extLst>
              <a:ext uri="{FF2B5EF4-FFF2-40B4-BE49-F238E27FC236}">
                <a16:creationId xmlns:a16="http://schemas.microsoft.com/office/drawing/2014/main" id="{AB3B0D7B-4DD5-E445-8B85-D3E296510DD7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Exclusive-OR (XOR) Function</a:t>
            </a:r>
          </a:p>
        </p:txBody>
      </p:sp>
      <p:sp>
        <p:nvSpPr>
          <p:cNvPr id="179202" name="Rectangle 3">
            <a:extLst>
              <a:ext uri="{FF2B5EF4-FFF2-40B4-BE49-F238E27FC236}">
                <a16:creationId xmlns:a16="http://schemas.microsoft.com/office/drawing/2014/main" id="{F597A504-E8A8-4B40-9297-7D924FDF0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764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XOR (also </a:t>
            </a:r>
            <a:r>
              <a:rPr lang="en-US" altLang="zh-CN" sz="2800">
                <a:sym typeface="Symbol" pitchFamily="2" charset="2"/>
              </a:rPr>
              <a:t>)</a:t>
            </a:r>
            <a:r>
              <a:rPr lang="en-US" altLang="zh-CN" sz="2400">
                <a:sym typeface="Symbol" pitchFamily="2" charset="2"/>
              </a:rPr>
              <a:t> : the “not-equal”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sym typeface="Symbol" pitchFamily="2" charset="2"/>
              </a:rPr>
              <a:t>XOR(X,Y) = X  Y = X’Y + XY’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sym typeface="Symbol" pitchFamily="2" charset="2"/>
              </a:rPr>
              <a:t>Identities: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sym typeface="Symbol" pitchFamily="2" charset="2"/>
              </a:rPr>
              <a:t>X  0 = 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sym typeface="Symbol" pitchFamily="2" charset="2"/>
              </a:rPr>
              <a:t>X  1 = X’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sym typeface="Symbol" pitchFamily="2" charset="2"/>
              </a:rPr>
              <a:t>X  X =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sym typeface="Symbol" pitchFamily="2" charset="2"/>
              </a:rPr>
              <a:t>X  X’ = 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sym typeface="Symbol" pitchFamily="2" charset="2"/>
              </a:rPr>
              <a:t>Properties: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sym typeface="Symbol" pitchFamily="2" charset="2"/>
              </a:rPr>
              <a:t>X  Y = Y  X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sym typeface="Symbol" pitchFamily="2" charset="2"/>
              </a:rPr>
              <a:t>(X  Y)  W = X  ( Y  W)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>
              <a:sym typeface="Symbol" pitchFamily="2" charset="2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2400">
              <a:sym typeface="Symbol" pitchFamily="2" charset="2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24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>
              <a:sym typeface="Symbol" pitchFamily="2" charset="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>
              <a:sym typeface="Symbol" pitchFamily="2" charset="2"/>
            </a:endParaRP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69BEAB4-E2A7-894E-B02E-C8CA020CC65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D52F61B-F0A4-429B-B832-4176D1D4B0A3}" type="datetime5">
              <a:rPr lang="zh-CN" altLang="en-US"/>
              <a:pPr>
                <a:defRPr/>
              </a:pPr>
              <a:t>2020/12/1</a:t>
            </a:fld>
            <a:endParaRPr lang="en-US" altLang="zh-CN"/>
          </a:p>
        </p:txBody>
      </p:sp>
      <p:sp>
        <p:nvSpPr>
          <p:cNvPr id="97284" name="Footer Placeholder 5">
            <a:extLst>
              <a:ext uri="{FF2B5EF4-FFF2-40B4-BE49-F238E27FC236}">
                <a16:creationId xmlns:a16="http://schemas.microsoft.com/office/drawing/2014/main" id="{A5DE1457-CC6C-C548-982F-CF010608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73589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2">
            <a:extLst>
              <a:ext uri="{FF2B5EF4-FFF2-40B4-BE49-F238E27FC236}">
                <a16:creationId xmlns:a16="http://schemas.microsoft.com/office/drawing/2014/main" id="{99FF921A-8F11-D342-93CA-33316C550244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XOR circuit with 4 NANDs</a:t>
            </a:r>
          </a:p>
        </p:txBody>
      </p:sp>
      <p:pic>
        <p:nvPicPr>
          <p:cNvPr id="183298" name="Picture 3" descr="ch02-f45">
            <a:extLst>
              <a:ext uri="{FF2B5EF4-FFF2-40B4-BE49-F238E27FC236}">
                <a16:creationId xmlns:a16="http://schemas.microsoft.com/office/drawing/2014/main" id="{36D884AF-404B-7F49-9E65-DBDA6086CF6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2" t="52193" b="20869"/>
          <a:stretch>
            <a:fillRect/>
          </a:stretch>
        </p:blipFill>
        <p:spPr>
          <a:xfrm>
            <a:off x="381000" y="1887538"/>
            <a:ext cx="8305800" cy="3370262"/>
          </a:xfrm>
          <a:noFill/>
        </p:spPr>
      </p:pic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BA168F37-0F79-9B40-8A0E-31F57B68F19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A2A32B2-811C-430D-8009-FBFB3A6E69F6}" type="datetime5">
              <a:rPr lang="zh-CN" altLang="en-US" smtClean="0"/>
              <a:pPr>
                <a:defRPr/>
              </a:pPr>
              <a:t>2020/12/1</a:t>
            </a:fld>
            <a:endParaRPr lang="en-US" altLang="zh-CN"/>
          </a:p>
        </p:txBody>
      </p:sp>
      <p:sp>
        <p:nvSpPr>
          <p:cNvPr id="99332" name="Footer Placeholder 6">
            <a:extLst>
              <a:ext uri="{FF2B5EF4-FFF2-40B4-BE49-F238E27FC236}">
                <a16:creationId xmlns:a16="http://schemas.microsoft.com/office/drawing/2014/main" id="{27F93C28-1003-714C-A41C-068E468370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814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>
            <a:extLst>
              <a:ext uri="{FF2B5EF4-FFF2-40B4-BE49-F238E27FC236}">
                <a16:creationId xmlns:a16="http://schemas.microsoft.com/office/drawing/2014/main" id="{1ECB797B-35E0-B941-915D-9005CE27AB34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Karnaugh Maps</a:t>
            </a:r>
          </a:p>
        </p:txBody>
      </p:sp>
      <p:sp>
        <p:nvSpPr>
          <p:cNvPr id="105474" name="Rectangle 3">
            <a:extLst>
              <a:ext uri="{FF2B5EF4-FFF2-40B4-BE49-F238E27FC236}">
                <a16:creationId xmlns:a16="http://schemas.microsoft.com/office/drawing/2014/main" id="{084601BB-D091-544E-A895-46723DD91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Karnaugh maps (K-maps) are </a:t>
            </a:r>
            <a:r>
              <a:rPr lang="en-US" altLang="zh-CN" i="1"/>
              <a:t>graphical</a:t>
            </a:r>
            <a:r>
              <a:rPr lang="en-US" altLang="zh-CN"/>
              <a:t> representations of boolean functions.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One </a:t>
            </a:r>
            <a:r>
              <a:rPr lang="en-US" altLang="zh-CN" b="1" i="1"/>
              <a:t>map cell</a:t>
            </a:r>
            <a:r>
              <a:rPr lang="en-US" altLang="zh-CN"/>
              <a:t> corresponds to a row in the truth table.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Also, one map cell corresponds to a minterm or a maxterm in the boolean expression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Multiple-cell areas of the map correspond to standard terms.</a:t>
            </a:r>
            <a:endParaRPr lang="en-US" altLang="zh-CN" i="1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32ACBF9-5B1E-5845-B33F-8996640B85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BE3E99E-2C0A-4ADE-9AF4-C2AE00B07E36}" type="datetime5">
              <a:rPr lang="zh-CN" altLang="en-US"/>
              <a:pPr>
                <a:defRPr/>
              </a:pPr>
              <a:t>2020/12/1</a:t>
            </a:fld>
            <a:endParaRPr lang="en-US" altLang="zh-CN"/>
          </a:p>
        </p:txBody>
      </p:sp>
      <p:sp>
        <p:nvSpPr>
          <p:cNvPr id="60420" name="Footer Placeholder 5">
            <a:extLst>
              <a:ext uri="{FF2B5EF4-FFF2-40B4-BE49-F238E27FC236}">
                <a16:creationId xmlns:a16="http://schemas.microsoft.com/office/drawing/2014/main" id="{D7D3070E-EA75-8F4F-8DFD-75313F0F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  <p:sp>
        <p:nvSpPr>
          <p:cNvPr id="105477" name="Slide Number Placeholder 4">
            <a:extLst>
              <a:ext uri="{FF2B5EF4-FFF2-40B4-BE49-F238E27FC236}">
                <a16:creationId xmlns:a16="http://schemas.microsoft.com/office/drawing/2014/main" id="{1E74BCBA-2AE7-8542-823A-C43D433721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898989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1200">
                <a:solidFill>
                  <a:srgbClr val="898989"/>
                </a:solidFill>
                <a:latin typeface="Comic Sans MS" panose="030F0902030302020204" pitchFamily="66" charset="0"/>
              </a:rPr>
              <a:t>PJF - </a:t>
            </a:r>
            <a:fld id="{F26311C9-206A-F447-998A-54ACECF1BC55}" type="slidenum">
              <a:rPr lang="en-US" altLang="zh-CN" sz="1200" smtClean="0">
                <a:solidFill>
                  <a:srgbClr val="898989"/>
                </a:solidFill>
                <a:latin typeface="Comic Sans MS" panose="030F0902030302020204" pitchFamily="66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200">
              <a:solidFill>
                <a:srgbClr val="898989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4074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>
            <a:extLst>
              <a:ext uri="{FF2B5EF4-FFF2-40B4-BE49-F238E27FC236}">
                <a16:creationId xmlns:a16="http://schemas.microsoft.com/office/drawing/2014/main" id="{6070E620-AB46-0142-81D7-1341E37DC240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Two-Variable Map</a:t>
            </a:r>
          </a:p>
        </p:txBody>
      </p: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BA88120E-357A-F541-AA51-538CE740B16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F09AE0-01A7-4376-8E0C-BFA2C2D9A868}" type="datetime5">
              <a:rPr lang="zh-CN" altLang="en-US"/>
              <a:pPr>
                <a:defRPr/>
              </a:pPr>
              <a:t>2020/12/1</a:t>
            </a:fld>
            <a:endParaRPr lang="en-US" altLang="zh-CN"/>
          </a:p>
        </p:txBody>
      </p:sp>
      <p:sp>
        <p:nvSpPr>
          <p:cNvPr id="61444" name="Footer Placeholder 4">
            <a:extLst>
              <a:ext uri="{FF2B5EF4-FFF2-40B4-BE49-F238E27FC236}">
                <a16:creationId xmlns:a16="http://schemas.microsoft.com/office/drawing/2014/main" id="{2CA480E9-77C8-594B-A55E-7CEB7510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  <p:sp>
        <p:nvSpPr>
          <p:cNvPr id="107525" name="Line 12">
            <a:extLst>
              <a:ext uri="{FF2B5EF4-FFF2-40B4-BE49-F238E27FC236}">
                <a16:creationId xmlns:a16="http://schemas.microsoft.com/office/drawing/2014/main" id="{3C6363B6-9661-9041-B964-451E5A8E02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938338"/>
            <a:ext cx="9144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526" name="Line 13">
            <a:extLst>
              <a:ext uri="{FF2B5EF4-FFF2-40B4-BE49-F238E27FC236}">
                <a16:creationId xmlns:a16="http://schemas.microsoft.com/office/drawing/2014/main" id="{933294CF-72BF-8249-B566-1DDBEDA8A7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029200"/>
            <a:ext cx="9144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527" name="Line 14">
            <a:extLst>
              <a:ext uri="{FF2B5EF4-FFF2-40B4-BE49-F238E27FC236}">
                <a16:creationId xmlns:a16="http://schemas.microsoft.com/office/drawing/2014/main" id="{BC4E17F7-FE60-AB47-863D-87E2F5184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938338"/>
            <a:ext cx="0" cy="10302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528" name="Line 15">
            <a:extLst>
              <a:ext uri="{FF2B5EF4-FFF2-40B4-BE49-F238E27FC236}">
                <a16:creationId xmlns:a16="http://schemas.microsoft.com/office/drawing/2014/main" id="{B1419D1D-AE41-564C-A3F4-0990A3A18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1938338"/>
            <a:ext cx="0" cy="10302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529" name="Line 16">
            <a:extLst>
              <a:ext uri="{FF2B5EF4-FFF2-40B4-BE49-F238E27FC236}">
                <a16:creationId xmlns:a16="http://schemas.microsoft.com/office/drawing/2014/main" id="{8C6E7E71-B8C3-B24E-BB81-091827CFF0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938338"/>
            <a:ext cx="143192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530" name="Line 18">
            <a:extLst>
              <a:ext uri="{FF2B5EF4-FFF2-40B4-BE49-F238E27FC236}">
                <a16:creationId xmlns:a16="http://schemas.microsoft.com/office/drawing/2014/main" id="{22D2FA48-66F8-AD49-9329-FC9202176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968625"/>
            <a:ext cx="0" cy="10302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531" name="Line 19">
            <a:extLst>
              <a:ext uri="{FF2B5EF4-FFF2-40B4-BE49-F238E27FC236}">
                <a16:creationId xmlns:a16="http://schemas.microsoft.com/office/drawing/2014/main" id="{87395E45-68C8-3D47-8088-D2414E36A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5525" y="1938338"/>
            <a:ext cx="10064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532" name="Line 24">
            <a:extLst>
              <a:ext uri="{FF2B5EF4-FFF2-40B4-BE49-F238E27FC236}">
                <a16:creationId xmlns:a16="http://schemas.microsoft.com/office/drawing/2014/main" id="{01F8B629-4C74-224C-B849-64C68B4859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998913"/>
            <a:ext cx="0" cy="10302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77EF7B06-78AF-D648-B4F3-1D18CA8E9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88" y="2627313"/>
            <a:ext cx="823912" cy="801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19140" name="Rectangle 4">
            <a:extLst>
              <a:ext uri="{FF2B5EF4-FFF2-40B4-BE49-F238E27FC236}">
                <a16:creationId xmlns:a16="http://schemas.microsoft.com/office/drawing/2014/main" id="{41A6D85F-F843-E246-A7F9-B34226483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13" y="2627313"/>
            <a:ext cx="1171575" cy="801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19141" name="Rectangle 5">
            <a:extLst>
              <a:ext uri="{FF2B5EF4-FFF2-40B4-BE49-F238E27FC236}">
                <a16:creationId xmlns:a16="http://schemas.microsoft.com/office/drawing/2014/main" id="{7458A24A-6F10-E34F-A478-8C81E1B5B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608263"/>
            <a:ext cx="747713" cy="801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19142" name="Rectangle 6">
            <a:extLst>
              <a:ext uri="{FF2B5EF4-FFF2-40B4-BE49-F238E27FC236}">
                <a16:creationId xmlns:a16="http://schemas.microsoft.com/office/drawing/2014/main" id="{0A0468C4-483E-1547-A5A7-37285C68D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88" y="1825625"/>
            <a:ext cx="823912" cy="801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19143" name="Rectangle 7">
            <a:extLst>
              <a:ext uri="{FF2B5EF4-FFF2-40B4-BE49-F238E27FC236}">
                <a16:creationId xmlns:a16="http://schemas.microsoft.com/office/drawing/2014/main" id="{9EFA71D8-EC21-374F-A27F-EAE80ECD1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13" y="1825625"/>
            <a:ext cx="1171575" cy="801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19144" name="Rectangle 8">
            <a:extLst>
              <a:ext uri="{FF2B5EF4-FFF2-40B4-BE49-F238E27FC236}">
                <a16:creationId xmlns:a16="http://schemas.microsoft.com/office/drawing/2014/main" id="{199D1E33-AAA7-EB4B-8CD4-66299E639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806575"/>
            <a:ext cx="747713" cy="801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19145" name="Rectangle 9">
            <a:extLst>
              <a:ext uri="{FF2B5EF4-FFF2-40B4-BE49-F238E27FC236}">
                <a16:creationId xmlns:a16="http://schemas.microsoft.com/office/drawing/2014/main" id="{4C90E12A-3320-8C47-8D6F-15C7F44FE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88" y="1128713"/>
            <a:ext cx="823912" cy="801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19146" name="Rectangle 10">
            <a:extLst>
              <a:ext uri="{FF2B5EF4-FFF2-40B4-BE49-F238E27FC236}">
                <a16:creationId xmlns:a16="http://schemas.microsoft.com/office/drawing/2014/main" id="{01E9FDFF-39CD-DE46-A944-B1721E8B1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13" y="1128713"/>
            <a:ext cx="1171575" cy="801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19147" name="Rectangle 11">
            <a:extLst>
              <a:ext uri="{FF2B5EF4-FFF2-40B4-BE49-F238E27FC236}">
                <a16:creationId xmlns:a16="http://schemas.microsoft.com/office/drawing/2014/main" id="{60F0CA4E-7388-4D42-BC1D-8425F7129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325" y="1066800"/>
            <a:ext cx="747713" cy="801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07542" name="Line 17">
            <a:extLst>
              <a:ext uri="{FF2B5EF4-FFF2-40B4-BE49-F238E27FC236}">
                <a16:creationId xmlns:a16="http://schemas.microsoft.com/office/drawing/2014/main" id="{FA7C646B-6828-C144-ACB2-09B0C0E53F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404938"/>
            <a:ext cx="442913" cy="420687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543" name="Line 20">
            <a:extLst>
              <a:ext uri="{FF2B5EF4-FFF2-40B4-BE49-F238E27FC236}">
                <a16:creationId xmlns:a16="http://schemas.microsoft.com/office/drawing/2014/main" id="{48D7167D-A8D0-2E4F-8972-A9D67D4C9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2288" y="1825625"/>
            <a:ext cx="0" cy="160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544" name="Line 21">
            <a:extLst>
              <a:ext uri="{FF2B5EF4-FFF2-40B4-BE49-F238E27FC236}">
                <a16:creationId xmlns:a16="http://schemas.microsoft.com/office/drawing/2014/main" id="{46390EEF-69A5-AA43-8775-C98A87A61A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1825625"/>
            <a:ext cx="0" cy="16033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545" name="Line 22">
            <a:extLst>
              <a:ext uri="{FF2B5EF4-FFF2-40B4-BE49-F238E27FC236}">
                <a16:creationId xmlns:a16="http://schemas.microsoft.com/office/drawing/2014/main" id="{77D5D9B4-F75D-B14C-B79E-B8DED7B7CA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0713" y="1825625"/>
            <a:ext cx="0" cy="160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546" name="Line 23">
            <a:extLst>
              <a:ext uri="{FF2B5EF4-FFF2-40B4-BE49-F238E27FC236}">
                <a16:creationId xmlns:a16="http://schemas.microsoft.com/office/drawing/2014/main" id="{1B9D87D7-183F-1743-A46E-55A0BAD91D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0713" y="1825625"/>
            <a:ext cx="1995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547" name="Line 25">
            <a:extLst>
              <a:ext uri="{FF2B5EF4-FFF2-40B4-BE49-F238E27FC236}">
                <a16:creationId xmlns:a16="http://schemas.microsoft.com/office/drawing/2014/main" id="{F6EE00A3-C8F8-3C49-A622-F8C60C3C6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0713" y="2627313"/>
            <a:ext cx="1995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548" name="Line 26">
            <a:extLst>
              <a:ext uri="{FF2B5EF4-FFF2-40B4-BE49-F238E27FC236}">
                <a16:creationId xmlns:a16="http://schemas.microsoft.com/office/drawing/2014/main" id="{1A057B84-5443-E342-B882-BF53B80705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0713" y="3429000"/>
            <a:ext cx="199548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549" name="Text Box 27">
            <a:extLst>
              <a:ext uri="{FF2B5EF4-FFF2-40B4-BE49-F238E27FC236}">
                <a16:creationId xmlns:a16="http://schemas.microsoft.com/office/drawing/2014/main" id="{3BC73BDE-79FE-C44D-A0BC-6BA75D452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50" y="1235075"/>
            <a:ext cx="433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mic Sans MS" panose="030F0902030302020204" pitchFamily="66" charset="0"/>
              </a:rPr>
              <a:t>x</a:t>
            </a:r>
            <a:r>
              <a:rPr lang="en-US" altLang="zh-CN" sz="2000" baseline="-25000">
                <a:latin typeface="Comic Sans MS" panose="030F0902030302020204" pitchFamily="66" charset="0"/>
              </a:rPr>
              <a:t>2</a:t>
            </a:r>
          </a:p>
        </p:txBody>
      </p:sp>
      <p:sp>
        <p:nvSpPr>
          <p:cNvPr id="107550" name="Text Box 28">
            <a:extLst>
              <a:ext uri="{FF2B5EF4-FFF2-40B4-BE49-F238E27FC236}">
                <a16:creationId xmlns:a16="http://schemas.microsoft.com/office/drawing/2014/main" id="{4B1C3EE3-C64E-EE4F-B2D1-F8C1B5971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213" y="19018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99CC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7551" name="Text Box 29">
            <a:extLst>
              <a:ext uri="{FF2B5EF4-FFF2-40B4-BE49-F238E27FC236}">
                <a16:creationId xmlns:a16="http://schemas.microsoft.com/office/drawing/2014/main" id="{91E1C2EF-0EA1-5A4F-8D1B-707EDF5D4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988" y="19018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99CC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7552" name="Text Box 30">
            <a:extLst>
              <a:ext uri="{FF2B5EF4-FFF2-40B4-BE49-F238E27FC236}">
                <a16:creationId xmlns:a16="http://schemas.microsoft.com/office/drawing/2014/main" id="{32554EA8-7783-CC40-9757-5E05AA2F5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213" y="264636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7553" name="Text Box 31">
            <a:extLst>
              <a:ext uri="{FF2B5EF4-FFF2-40B4-BE49-F238E27FC236}">
                <a16:creationId xmlns:a16="http://schemas.microsoft.com/office/drawing/2014/main" id="{EA0DF824-1E71-6043-96EC-D5F713168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988" y="267176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07554" name="Text Box 32">
            <a:extLst>
              <a:ext uri="{FF2B5EF4-FFF2-40B4-BE49-F238E27FC236}">
                <a16:creationId xmlns:a16="http://schemas.microsoft.com/office/drawing/2014/main" id="{86CDDDD1-8397-C746-96AD-EA2CB60A6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505200"/>
            <a:ext cx="7620000" cy="28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Comic Sans MS" panose="030F0902030302020204" pitchFamily="66" charset="0"/>
              </a:rPr>
              <a:t>NOTE: ordering of variables is IMPORTANT for f(x</a:t>
            </a:r>
            <a:r>
              <a:rPr lang="en-US" altLang="zh-CN" sz="2800" baseline="-25000">
                <a:latin typeface="Comic Sans MS" panose="030F0902030302020204" pitchFamily="66" charset="0"/>
              </a:rPr>
              <a:t>1</a:t>
            </a:r>
            <a:r>
              <a:rPr lang="en-US" altLang="zh-CN" sz="2800">
                <a:latin typeface="Comic Sans MS" panose="030F0902030302020204" pitchFamily="66" charset="0"/>
              </a:rPr>
              <a:t>,x</a:t>
            </a:r>
            <a:r>
              <a:rPr lang="en-US" altLang="zh-CN" sz="2800" baseline="-25000">
                <a:latin typeface="Comic Sans MS" panose="030F0902030302020204" pitchFamily="66" charset="0"/>
              </a:rPr>
              <a:t>2</a:t>
            </a:r>
            <a:r>
              <a:rPr lang="en-US" altLang="zh-CN" sz="2800">
                <a:latin typeface="Comic Sans MS" panose="030F0902030302020204" pitchFamily="66" charset="0"/>
              </a:rPr>
              <a:t>), x</a:t>
            </a:r>
            <a:r>
              <a:rPr lang="en-US" altLang="zh-CN" sz="2800" baseline="-25000">
                <a:latin typeface="Comic Sans MS" panose="030F0902030302020204" pitchFamily="66" charset="0"/>
              </a:rPr>
              <a:t>1</a:t>
            </a:r>
            <a:r>
              <a:rPr lang="en-US" altLang="zh-CN" sz="2800">
                <a:latin typeface="Comic Sans MS" panose="030F0902030302020204" pitchFamily="66" charset="0"/>
              </a:rPr>
              <a:t> is the row, x</a:t>
            </a:r>
            <a:r>
              <a:rPr lang="en-US" altLang="zh-CN" sz="2800" baseline="-25000">
                <a:latin typeface="Comic Sans MS" panose="030F0902030302020204" pitchFamily="66" charset="0"/>
              </a:rPr>
              <a:t>2</a:t>
            </a:r>
            <a:r>
              <a:rPr lang="en-US" altLang="zh-CN" sz="2800">
                <a:latin typeface="Comic Sans MS" panose="030F0902030302020204" pitchFamily="66" charset="0"/>
              </a:rPr>
              <a:t> is the column.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Comic Sans MS" panose="030F0902030302020204" pitchFamily="66" charset="0"/>
              </a:rPr>
              <a:t>Cell </a:t>
            </a:r>
            <a:r>
              <a:rPr lang="en-US" altLang="zh-CN" sz="2800">
                <a:solidFill>
                  <a:schemeClr val="accent1"/>
                </a:solidFill>
                <a:latin typeface="Comic Sans MS" panose="030F0902030302020204" pitchFamily="66" charset="0"/>
              </a:rPr>
              <a:t>0</a:t>
            </a:r>
            <a:r>
              <a:rPr lang="en-US" altLang="zh-CN" sz="2800">
                <a:latin typeface="Comic Sans MS" panose="030F0902030302020204" pitchFamily="66" charset="0"/>
              </a:rPr>
              <a:t> represents x</a:t>
            </a:r>
            <a:r>
              <a:rPr lang="en-US" altLang="zh-CN" sz="2800" baseline="-25000">
                <a:latin typeface="Comic Sans MS" panose="030F0902030302020204" pitchFamily="66" charset="0"/>
              </a:rPr>
              <a:t>1</a:t>
            </a:r>
            <a:r>
              <a:rPr lang="en-US" altLang="zh-CN" sz="2800">
                <a:latin typeface="Comic Sans MS" panose="030F0902030302020204" pitchFamily="66" charset="0"/>
              </a:rPr>
              <a:t>’x</a:t>
            </a:r>
            <a:r>
              <a:rPr lang="en-US" altLang="zh-CN" sz="2800" baseline="-25000">
                <a:latin typeface="Comic Sans MS" panose="030F0902030302020204" pitchFamily="66" charset="0"/>
              </a:rPr>
              <a:t>2</a:t>
            </a:r>
            <a:r>
              <a:rPr lang="en-US" altLang="zh-CN" sz="2800">
                <a:latin typeface="Comic Sans MS" panose="030F0902030302020204" pitchFamily="66" charset="0"/>
              </a:rPr>
              <a:t>’; Cell </a:t>
            </a:r>
            <a:r>
              <a:rPr lang="en-US" altLang="zh-CN" sz="2800">
                <a:solidFill>
                  <a:schemeClr val="accent1"/>
                </a:solidFill>
                <a:latin typeface="Comic Sans MS" panose="030F0902030302020204" pitchFamily="66" charset="0"/>
              </a:rPr>
              <a:t>1</a:t>
            </a:r>
            <a:r>
              <a:rPr lang="en-US" altLang="zh-CN" sz="2800">
                <a:latin typeface="Comic Sans MS" panose="030F0902030302020204" pitchFamily="66" charset="0"/>
              </a:rPr>
              <a:t> represents x</a:t>
            </a:r>
            <a:r>
              <a:rPr lang="en-US" altLang="zh-CN" sz="2800" baseline="-25000">
                <a:latin typeface="Comic Sans MS" panose="030F0902030302020204" pitchFamily="66" charset="0"/>
              </a:rPr>
              <a:t>1</a:t>
            </a:r>
            <a:r>
              <a:rPr lang="en-US" altLang="zh-CN" sz="2800">
                <a:latin typeface="Comic Sans MS" panose="030F0902030302020204" pitchFamily="66" charset="0"/>
              </a:rPr>
              <a:t>’x</a:t>
            </a:r>
            <a:r>
              <a:rPr lang="en-US" altLang="zh-CN" sz="2800" baseline="-25000">
                <a:latin typeface="Comic Sans MS" panose="030F0902030302020204" pitchFamily="66" charset="0"/>
              </a:rPr>
              <a:t>2</a:t>
            </a:r>
            <a:r>
              <a:rPr lang="en-US" altLang="zh-CN" sz="2800">
                <a:latin typeface="Comic Sans MS" panose="030F0902030302020204" pitchFamily="66" charset="0"/>
              </a:rPr>
              <a:t>; etc. If a minterm is present in the function, then a 1 is placed in the corresponding cell.</a:t>
            </a:r>
          </a:p>
        </p:txBody>
      </p:sp>
      <p:sp>
        <p:nvSpPr>
          <p:cNvPr id="219173" name="Rectangle 37">
            <a:extLst>
              <a:ext uri="{FF2B5EF4-FFF2-40B4-BE49-F238E27FC236}">
                <a16:creationId xmlns:a16="http://schemas.microsoft.com/office/drawing/2014/main" id="{661C1892-0631-704A-91C6-2C384507B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2670175"/>
            <a:ext cx="823912" cy="801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19174" name="Rectangle 38">
            <a:extLst>
              <a:ext uri="{FF2B5EF4-FFF2-40B4-BE49-F238E27FC236}">
                <a16:creationId xmlns:a16="http://schemas.microsoft.com/office/drawing/2014/main" id="{B5D3C7B2-939A-6943-A5B2-B775746BB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913" y="2670175"/>
            <a:ext cx="1171575" cy="801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19175" name="Rectangle 39">
            <a:extLst>
              <a:ext uri="{FF2B5EF4-FFF2-40B4-BE49-F238E27FC236}">
                <a16:creationId xmlns:a16="http://schemas.microsoft.com/office/drawing/2014/main" id="{0892919A-38B0-3B42-8BFF-BA2EC610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670175"/>
            <a:ext cx="747713" cy="801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19176" name="Rectangle 40">
            <a:extLst>
              <a:ext uri="{FF2B5EF4-FFF2-40B4-BE49-F238E27FC236}">
                <a16:creationId xmlns:a16="http://schemas.microsoft.com/office/drawing/2014/main" id="{3781D2CF-222E-F64C-AC48-1734AA48A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1868488"/>
            <a:ext cx="823912" cy="801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19177" name="Rectangle 41">
            <a:extLst>
              <a:ext uri="{FF2B5EF4-FFF2-40B4-BE49-F238E27FC236}">
                <a16:creationId xmlns:a16="http://schemas.microsoft.com/office/drawing/2014/main" id="{F00C1EA3-A6E9-F847-A19D-F004CD19D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913" y="1868488"/>
            <a:ext cx="1171575" cy="801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19178" name="Rectangle 42">
            <a:extLst>
              <a:ext uri="{FF2B5EF4-FFF2-40B4-BE49-F238E27FC236}">
                <a16:creationId xmlns:a16="http://schemas.microsoft.com/office/drawing/2014/main" id="{D75664BB-45B5-8449-B288-4064F0D5D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868488"/>
            <a:ext cx="747713" cy="801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19179" name="Rectangle 43">
            <a:extLst>
              <a:ext uri="{FF2B5EF4-FFF2-40B4-BE49-F238E27FC236}">
                <a16:creationId xmlns:a16="http://schemas.microsoft.com/office/drawing/2014/main" id="{9B0BC6E6-B71E-6641-8797-6C26E5BA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1066800"/>
            <a:ext cx="823912" cy="801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19180" name="Rectangle 44">
            <a:extLst>
              <a:ext uri="{FF2B5EF4-FFF2-40B4-BE49-F238E27FC236}">
                <a16:creationId xmlns:a16="http://schemas.microsoft.com/office/drawing/2014/main" id="{D02CC633-9F2C-A041-83E3-BF1F557DF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913" y="1066800"/>
            <a:ext cx="1171575" cy="8016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19181" name="Rectangle 45">
            <a:extLst>
              <a:ext uri="{FF2B5EF4-FFF2-40B4-BE49-F238E27FC236}">
                <a16:creationId xmlns:a16="http://schemas.microsoft.com/office/drawing/2014/main" id="{C282C6FD-E9D0-7149-8085-C212515EE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6525" y="1128713"/>
            <a:ext cx="747713" cy="8016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07564" name="Line 46">
            <a:extLst>
              <a:ext uri="{FF2B5EF4-FFF2-40B4-BE49-F238E27FC236}">
                <a16:creationId xmlns:a16="http://schemas.microsoft.com/office/drawing/2014/main" id="{E21B88DB-402B-1B41-A5DA-7A0729366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447800"/>
            <a:ext cx="442913" cy="420688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565" name="Line 47">
            <a:extLst>
              <a:ext uri="{FF2B5EF4-FFF2-40B4-BE49-F238E27FC236}">
                <a16:creationId xmlns:a16="http://schemas.microsoft.com/office/drawing/2014/main" id="{4232594D-BA9B-124A-82C9-407F47553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1868488"/>
            <a:ext cx="0" cy="160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566" name="Line 48">
            <a:extLst>
              <a:ext uri="{FF2B5EF4-FFF2-40B4-BE49-F238E27FC236}">
                <a16:creationId xmlns:a16="http://schemas.microsoft.com/office/drawing/2014/main" id="{322BA309-7E3F-A74D-BAA1-410521EBD0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1868488"/>
            <a:ext cx="0" cy="16033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567" name="Line 49">
            <a:extLst>
              <a:ext uri="{FF2B5EF4-FFF2-40B4-BE49-F238E27FC236}">
                <a16:creationId xmlns:a16="http://schemas.microsoft.com/office/drawing/2014/main" id="{E0E66DB3-3FC8-6243-B0D7-518D05E29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6913" y="1868488"/>
            <a:ext cx="0" cy="1603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568" name="Line 50">
            <a:extLst>
              <a:ext uri="{FF2B5EF4-FFF2-40B4-BE49-F238E27FC236}">
                <a16:creationId xmlns:a16="http://schemas.microsoft.com/office/drawing/2014/main" id="{5470FEA1-D481-E341-90D3-6BF3724225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6913" y="1868488"/>
            <a:ext cx="1995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569" name="Line 51">
            <a:extLst>
              <a:ext uri="{FF2B5EF4-FFF2-40B4-BE49-F238E27FC236}">
                <a16:creationId xmlns:a16="http://schemas.microsoft.com/office/drawing/2014/main" id="{4AB12520-CA95-7D41-9F60-539C3ECF6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6913" y="2670175"/>
            <a:ext cx="19954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570" name="Line 52">
            <a:extLst>
              <a:ext uri="{FF2B5EF4-FFF2-40B4-BE49-F238E27FC236}">
                <a16:creationId xmlns:a16="http://schemas.microsoft.com/office/drawing/2014/main" id="{77BE94A6-8D9F-D040-BA4D-813D1DA7EF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6913" y="3471863"/>
            <a:ext cx="1995487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571" name="Text Box 53">
            <a:extLst>
              <a:ext uri="{FF2B5EF4-FFF2-40B4-BE49-F238E27FC236}">
                <a16:creationId xmlns:a16="http://schemas.microsoft.com/office/drawing/2014/main" id="{19BE51D8-B2A3-EB4F-9C38-C2E35CC53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350" y="1277938"/>
            <a:ext cx="407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Comic Sans MS" panose="030F0902030302020204" pitchFamily="66" charset="0"/>
              </a:rPr>
              <a:t>x</a:t>
            </a:r>
            <a:r>
              <a:rPr lang="en-US" altLang="zh-CN" sz="2000" baseline="-25000">
                <a:latin typeface="Comic Sans MS" panose="030F0902030302020204" pitchFamily="66" charset="0"/>
              </a:rPr>
              <a:t>1</a:t>
            </a:r>
          </a:p>
        </p:txBody>
      </p:sp>
      <p:sp>
        <p:nvSpPr>
          <p:cNvPr id="107572" name="Text Box 54">
            <a:extLst>
              <a:ext uri="{FF2B5EF4-FFF2-40B4-BE49-F238E27FC236}">
                <a16:creationId xmlns:a16="http://schemas.microsoft.com/office/drawing/2014/main" id="{418FE7CC-13CD-074E-8F28-50A48E306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413" y="19446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99CC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7573" name="Text Box 55">
            <a:extLst>
              <a:ext uri="{FF2B5EF4-FFF2-40B4-BE49-F238E27FC236}">
                <a16:creationId xmlns:a16="http://schemas.microsoft.com/office/drawing/2014/main" id="{6FEAE289-EA46-5740-A2E9-200282E82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188" y="19446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0099CC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7574" name="Text Box 56">
            <a:extLst>
              <a:ext uri="{FF2B5EF4-FFF2-40B4-BE49-F238E27FC236}">
                <a16:creationId xmlns:a16="http://schemas.microsoft.com/office/drawing/2014/main" id="{B7B52AC3-D460-A749-9064-66A7392DA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413" y="26892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accent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07575" name="Text Box 57">
            <a:extLst>
              <a:ext uri="{FF2B5EF4-FFF2-40B4-BE49-F238E27FC236}">
                <a16:creationId xmlns:a16="http://schemas.microsoft.com/office/drawing/2014/main" id="{C06FB176-0A19-6D47-ACC8-BCBBBBE80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188" y="27146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07576" name="Text Box 58">
            <a:extLst>
              <a:ext uri="{FF2B5EF4-FFF2-40B4-BE49-F238E27FC236}">
                <a16:creationId xmlns:a16="http://schemas.microsoft.com/office/drawing/2014/main" id="{1F9EB1B3-B074-4B41-BF0C-B086973EE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2152650"/>
            <a:ext cx="8366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600">
                <a:latin typeface="Comic Sans MS" panose="030F0902030302020204" pitchFamily="66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5080577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>
            <a:extLst>
              <a:ext uri="{FF2B5EF4-FFF2-40B4-BE49-F238E27FC236}">
                <a16:creationId xmlns:a16="http://schemas.microsoft.com/office/drawing/2014/main" id="{5E17FF8B-AE7D-B741-8DDA-03BB4F223820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Two-Variable Map (cont.)</a:t>
            </a:r>
          </a:p>
        </p:txBody>
      </p:sp>
      <p:sp>
        <p:nvSpPr>
          <p:cNvPr id="109570" name="Rectangle 3">
            <a:extLst>
              <a:ext uri="{FF2B5EF4-FFF2-40B4-BE49-F238E27FC236}">
                <a16:creationId xmlns:a16="http://schemas.microsoft.com/office/drawing/2014/main" id="{459D5C1E-FFA8-6F4D-A342-822F8AA6D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Any two adjacent cells in the map differ by ONLY one variable, which appears complemented in one cell and uncomplemented in the other. </a:t>
            </a:r>
          </a:p>
          <a:p>
            <a:pPr eaLnBrk="1" hangingPunct="1"/>
            <a:r>
              <a:rPr lang="en-US" altLang="zh-CN"/>
              <a:t>Example:</a:t>
            </a:r>
            <a:br>
              <a:rPr lang="en-US" altLang="zh-CN"/>
            </a:br>
            <a:r>
              <a:rPr lang="en-US" altLang="zh-CN"/>
              <a:t>m</a:t>
            </a:r>
            <a:r>
              <a:rPr lang="en-US" altLang="zh-CN" baseline="-25000"/>
              <a:t>0 </a:t>
            </a:r>
            <a:r>
              <a:rPr lang="en-US" altLang="zh-CN"/>
              <a:t>(=x</a:t>
            </a:r>
            <a:r>
              <a:rPr lang="en-US" altLang="zh-CN" baseline="-25000"/>
              <a:t>1</a:t>
            </a:r>
            <a:r>
              <a:rPr lang="en-US" altLang="zh-CN"/>
              <a:t>’x</a:t>
            </a:r>
            <a:r>
              <a:rPr lang="en-US" altLang="zh-CN" baseline="-25000"/>
              <a:t>2</a:t>
            </a:r>
            <a:r>
              <a:rPr lang="en-US" altLang="zh-CN"/>
              <a:t>’) is adjacent to m</a:t>
            </a:r>
            <a:r>
              <a:rPr lang="en-US" altLang="zh-CN" baseline="-25000"/>
              <a:t>1 </a:t>
            </a:r>
            <a:r>
              <a:rPr lang="en-US" altLang="zh-CN"/>
              <a:t>(=x</a:t>
            </a:r>
            <a:r>
              <a:rPr lang="en-US" altLang="zh-CN" baseline="-25000"/>
              <a:t>1</a:t>
            </a:r>
            <a:r>
              <a:rPr lang="en-US" altLang="zh-CN"/>
              <a:t>’x</a:t>
            </a:r>
            <a:r>
              <a:rPr lang="en-US" altLang="zh-CN" baseline="-25000"/>
              <a:t>2</a:t>
            </a:r>
            <a:r>
              <a:rPr lang="en-US" altLang="zh-CN"/>
              <a:t>) and m</a:t>
            </a:r>
            <a:r>
              <a:rPr lang="en-US" altLang="zh-CN" baseline="-25000"/>
              <a:t>2 </a:t>
            </a:r>
            <a:r>
              <a:rPr lang="en-US" altLang="zh-CN"/>
              <a:t>(=x</a:t>
            </a:r>
            <a:r>
              <a:rPr lang="en-US" altLang="zh-CN" baseline="-25000"/>
              <a:t>1</a:t>
            </a:r>
            <a:r>
              <a:rPr lang="en-US" altLang="zh-CN"/>
              <a:t>x</a:t>
            </a:r>
            <a:r>
              <a:rPr lang="en-US" altLang="zh-CN" baseline="-25000"/>
              <a:t>2</a:t>
            </a:r>
            <a:r>
              <a:rPr lang="en-US" altLang="zh-CN"/>
              <a:t>’) but NOT m</a:t>
            </a:r>
            <a:r>
              <a:rPr lang="en-US" altLang="zh-CN" baseline="-25000"/>
              <a:t>3 </a:t>
            </a:r>
            <a:r>
              <a:rPr lang="en-US" altLang="zh-CN"/>
              <a:t>(=x</a:t>
            </a:r>
            <a:r>
              <a:rPr lang="en-US" altLang="zh-CN" baseline="-25000"/>
              <a:t>1</a:t>
            </a:r>
            <a:r>
              <a:rPr lang="en-US" altLang="zh-CN"/>
              <a:t>x</a:t>
            </a:r>
            <a:r>
              <a:rPr lang="en-US" altLang="zh-CN" baseline="-25000"/>
              <a:t>2</a:t>
            </a:r>
            <a:r>
              <a:rPr lang="en-US" altLang="zh-CN"/>
              <a:t>) 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D1D3B41-B46D-E947-969E-627E26AF11F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9D58B8-A8F1-420B-9444-E4B83B30166F}" type="datetime5">
              <a:rPr lang="zh-CN" altLang="en-US"/>
              <a:pPr>
                <a:defRPr/>
              </a:pPr>
              <a:t>2020/12/1</a:t>
            </a:fld>
            <a:endParaRPr lang="en-US" altLang="zh-CN"/>
          </a:p>
        </p:txBody>
      </p:sp>
      <p:sp>
        <p:nvSpPr>
          <p:cNvPr id="62468" name="Footer Placeholder 5">
            <a:extLst>
              <a:ext uri="{FF2B5EF4-FFF2-40B4-BE49-F238E27FC236}">
                <a16:creationId xmlns:a16="http://schemas.microsoft.com/office/drawing/2014/main" id="{016E7968-452A-B545-98BA-CEDA5BD62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02863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>
            <a:extLst>
              <a:ext uri="{FF2B5EF4-FFF2-40B4-BE49-F238E27FC236}">
                <a16:creationId xmlns:a16="http://schemas.microsoft.com/office/drawing/2014/main" id="{F9146064-2394-2242-9D83-BD2101B5095D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2-</a:t>
            </a:r>
            <a:r>
              <a:rPr lang="en-US" altLang="zh-CN"/>
              <a:t>Variable Map -- Example </a:t>
            </a:r>
          </a:p>
        </p:txBody>
      </p:sp>
      <p:sp>
        <p:nvSpPr>
          <p:cNvPr id="111618" name="Rectangle 3">
            <a:extLst>
              <a:ext uri="{FF2B5EF4-FFF2-40B4-BE49-F238E27FC236}">
                <a16:creationId xmlns:a16="http://schemas.microsoft.com/office/drawing/2014/main" id="{39553ECF-ADB7-3947-958D-43D1ECC90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840288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/>
              <a:t>f(x</a:t>
            </a:r>
            <a:r>
              <a:rPr lang="en-US" altLang="zh-CN" sz="2400" baseline="-25000"/>
              <a:t>1</a:t>
            </a:r>
            <a:r>
              <a:rPr lang="en-US" altLang="zh-CN" sz="2400"/>
              <a:t>,x</a:t>
            </a:r>
            <a:r>
              <a:rPr lang="en-US" altLang="zh-CN" sz="2400" baseline="-25000"/>
              <a:t>2</a:t>
            </a:r>
            <a:r>
              <a:rPr lang="en-US" altLang="zh-CN" sz="2400"/>
              <a:t>) = x</a:t>
            </a:r>
            <a:r>
              <a:rPr lang="en-US" altLang="zh-CN" sz="2400" baseline="-25000"/>
              <a:t>1</a:t>
            </a:r>
            <a:r>
              <a:rPr lang="en-US" altLang="zh-CN" sz="2400"/>
              <a:t>’x</a:t>
            </a:r>
            <a:r>
              <a:rPr lang="en-US" altLang="zh-CN" sz="2400" baseline="-25000"/>
              <a:t>2</a:t>
            </a:r>
            <a:r>
              <a:rPr lang="en-US" altLang="zh-CN" sz="2400"/>
              <a:t>’+ x</a:t>
            </a:r>
            <a:r>
              <a:rPr lang="en-US" altLang="zh-CN" sz="2400" baseline="-25000"/>
              <a:t>1</a:t>
            </a:r>
            <a:r>
              <a:rPr lang="en-US" altLang="zh-CN" sz="2400"/>
              <a:t>’x</a:t>
            </a:r>
            <a:r>
              <a:rPr lang="en-US" altLang="zh-CN" sz="2400" baseline="-25000"/>
              <a:t>2</a:t>
            </a:r>
            <a:r>
              <a:rPr lang="en-US" altLang="zh-CN" sz="2400"/>
              <a:t> + x</a:t>
            </a:r>
            <a:r>
              <a:rPr lang="en-US" altLang="zh-CN" sz="2400" baseline="-25000"/>
              <a:t>1</a:t>
            </a:r>
            <a:r>
              <a:rPr lang="en-US" altLang="zh-CN" sz="2400"/>
              <a:t>x</a:t>
            </a:r>
            <a:r>
              <a:rPr lang="en-US" altLang="zh-CN" sz="2400" baseline="-25000"/>
              <a:t>2</a:t>
            </a:r>
            <a:r>
              <a:rPr lang="en-US" altLang="zh-CN" sz="2400"/>
              <a:t>’ </a:t>
            </a:r>
            <a:br>
              <a:rPr lang="en-US" altLang="zh-CN" sz="2400"/>
            </a:br>
            <a:r>
              <a:rPr lang="en-US" altLang="zh-CN" sz="2400"/>
              <a:t>	      = m</a:t>
            </a:r>
            <a:r>
              <a:rPr lang="en-US" altLang="zh-CN" sz="2400" baseline="-25000"/>
              <a:t>0</a:t>
            </a:r>
            <a:r>
              <a:rPr lang="en-US" altLang="zh-CN" sz="2400"/>
              <a:t> + m</a:t>
            </a:r>
            <a:r>
              <a:rPr lang="en-US" altLang="zh-CN" sz="2400" baseline="-25000"/>
              <a:t>1</a:t>
            </a:r>
            <a:r>
              <a:rPr lang="en-US" altLang="zh-CN" sz="2400"/>
              <a:t> + m</a:t>
            </a:r>
            <a:r>
              <a:rPr lang="en-US" altLang="zh-CN" sz="2400" baseline="-25000"/>
              <a:t>2</a:t>
            </a:r>
            <a:br>
              <a:rPr lang="en-US" altLang="zh-CN" sz="2400"/>
            </a:br>
            <a:r>
              <a:rPr lang="en-US" altLang="zh-CN" sz="2400"/>
              <a:t>  	      = x</a:t>
            </a:r>
            <a:r>
              <a:rPr lang="en-US" altLang="zh-CN" sz="2400" baseline="-25000"/>
              <a:t>1</a:t>
            </a:r>
            <a:r>
              <a:rPr lang="en-US" altLang="zh-CN" sz="2400"/>
              <a:t>’ + x</a:t>
            </a:r>
            <a:r>
              <a:rPr lang="en-US" altLang="zh-CN" sz="2400" baseline="-25000"/>
              <a:t>2</a:t>
            </a:r>
            <a:r>
              <a:rPr lang="en-US" altLang="zh-CN" sz="2400"/>
              <a:t>’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/>
              <a:t>1s placed in K-map for specified minterms m</a:t>
            </a:r>
            <a:r>
              <a:rPr lang="en-US" altLang="zh-CN" sz="2400" baseline="-25000"/>
              <a:t>0</a:t>
            </a:r>
            <a:r>
              <a:rPr lang="en-US" altLang="zh-CN" sz="2400"/>
              <a:t>, m</a:t>
            </a:r>
            <a:r>
              <a:rPr lang="en-US" altLang="zh-CN" sz="2400" baseline="-25000"/>
              <a:t>1</a:t>
            </a:r>
            <a:r>
              <a:rPr lang="en-US" altLang="zh-CN" sz="2400"/>
              <a:t>, m</a:t>
            </a:r>
            <a:r>
              <a:rPr lang="en-US" altLang="zh-CN" sz="2400" baseline="-25000"/>
              <a:t>2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/>
              <a:t>Grouping (ORing) of 1s allows simplification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/>
              <a:t>What (simpler) function is represented by each dashed rectangle?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x</a:t>
            </a:r>
            <a:r>
              <a:rPr lang="en-US" altLang="zh-CN" sz="2400" baseline="-25000"/>
              <a:t>1</a:t>
            </a:r>
            <a:r>
              <a:rPr lang="en-US" altLang="zh-CN" sz="2400"/>
              <a:t>’ = m</a:t>
            </a:r>
            <a:r>
              <a:rPr lang="en-US" altLang="zh-CN" sz="2400" baseline="-25000"/>
              <a:t>0</a:t>
            </a:r>
            <a:r>
              <a:rPr lang="en-US" altLang="zh-CN" sz="2400"/>
              <a:t> + m</a:t>
            </a:r>
            <a:r>
              <a:rPr lang="en-US" altLang="zh-CN" sz="2400" baseline="-25000"/>
              <a:t>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x</a:t>
            </a:r>
            <a:r>
              <a:rPr lang="en-US" altLang="zh-CN" sz="2400" baseline="-25000"/>
              <a:t>2</a:t>
            </a:r>
            <a:r>
              <a:rPr lang="en-US" altLang="zh-CN" sz="2400"/>
              <a:t>’ = m</a:t>
            </a:r>
            <a:r>
              <a:rPr lang="en-US" altLang="zh-CN" sz="2400" baseline="-25000"/>
              <a:t>0</a:t>
            </a:r>
            <a:r>
              <a:rPr lang="en-US" altLang="zh-CN" sz="2400"/>
              <a:t> + m</a:t>
            </a:r>
            <a:r>
              <a:rPr lang="en-US" altLang="zh-CN" sz="2400" baseline="-25000"/>
              <a:t>2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/>
              <a:t>Note m</a:t>
            </a:r>
            <a:r>
              <a:rPr lang="en-US" altLang="zh-CN" sz="2400" baseline="-25000"/>
              <a:t>0</a:t>
            </a:r>
            <a:r>
              <a:rPr lang="en-US" altLang="zh-CN" sz="2400"/>
              <a:t> covered twice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35E55B5-6C47-F441-A0DB-7838A37E24E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23E5BFE-FAF9-42CF-90F8-FAF8D9598430}" type="datetime5">
              <a:rPr lang="zh-CN" altLang="en-US"/>
              <a:pPr>
                <a:defRPr/>
              </a:pPr>
              <a:t>2020/12/1</a:t>
            </a:fld>
            <a:endParaRPr lang="en-US" altLang="zh-CN"/>
          </a:p>
        </p:txBody>
      </p:sp>
      <p:sp>
        <p:nvSpPr>
          <p:cNvPr id="63492" name="Footer Placeholder 5">
            <a:extLst>
              <a:ext uri="{FF2B5EF4-FFF2-40B4-BE49-F238E27FC236}">
                <a16:creationId xmlns:a16="http://schemas.microsoft.com/office/drawing/2014/main" id="{1AAF4DCF-BDE5-8C4D-A093-1891B4320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  <p:graphicFrame>
        <p:nvGraphicFramePr>
          <p:cNvPr id="221262" name="Group 78">
            <a:extLst>
              <a:ext uri="{FF2B5EF4-FFF2-40B4-BE49-F238E27FC236}">
                <a16:creationId xmlns:a16="http://schemas.microsoft.com/office/drawing/2014/main" id="{B87C2EBF-92FB-A742-9C6C-8E84EF89F786}"/>
              </a:ext>
            </a:extLst>
          </p:cNvPr>
          <p:cNvGraphicFramePr>
            <a:graphicFrameLocks noGrp="1"/>
          </p:cNvGraphicFramePr>
          <p:nvPr/>
        </p:nvGraphicFramePr>
        <p:xfrm>
          <a:off x="5410200" y="2286000"/>
          <a:ext cx="2743200" cy="3273454"/>
        </p:xfrm>
        <a:graphic>
          <a:graphicData uri="http://schemas.openxmlformats.org/drawingml/2006/table">
            <a:tbl>
              <a:tblPr/>
              <a:tblGrid>
                <a:gridCol w="73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6671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716" marB="45716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716" marB="45716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35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T="45716" marB="4571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335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716" marB="4571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  <a:endParaRPr kumimoji="0" lang="zh-CN" alt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1639" name="Text Box 25">
            <a:extLst>
              <a:ext uri="{FF2B5EF4-FFF2-40B4-BE49-F238E27FC236}">
                <a16:creationId xmlns:a16="http://schemas.microsoft.com/office/drawing/2014/main" id="{22B73691-BDA3-3549-B8AD-87106A993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31775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Comic Sans MS" panose="030F0902030302020204" pitchFamily="66" charset="0"/>
              </a:rPr>
              <a:t>x</a:t>
            </a:r>
            <a:r>
              <a:rPr lang="en-US" altLang="zh-CN" sz="2800" baseline="-25000">
                <a:latin typeface="Comic Sans MS" panose="030F0902030302020204" pitchFamily="66" charset="0"/>
              </a:rPr>
              <a:t>2</a:t>
            </a:r>
          </a:p>
        </p:txBody>
      </p:sp>
      <p:sp>
        <p:nvSpPr>
          <p:cNvPr id="111640" name="Text Box 26">
            <a:extLst>
              <a:ext uri="{FF2B5EF4-FFF2-40B4-BE49-F238E27FC236}">
                <a16:creationId xmlns:a16="http://schemas.microsoft.com/office/drawing/2014/main" id="{DEB83591-B0E1-7646-8625-8774BDB2F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3369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1641" name="Text Box 27">
            <a:extLst>
              <a:ext uri="{FF2B5EF4-FFF2-40B4-BE49-F238E27FC236}">
                <a16:creationId xmlns:a16="http://schemas.microsoft.com/office/drawing/2014/main" id="{7B17AED5-E96C-614A-89A8-14A65783E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3369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1642" name="Text Box 28">
            <a:extLst>
              <a:ext uri="{FF2B5EF4-FFF2-40B4-BE49-F238E27FC236}">
                <a16:creationId xmlns:a16="http://schemas.microsoft.com/office/drawing/2014/main" id="{4DEFC21D-4BEA-6D4F-BD43-8EAA026B8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650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11643" name="Text Box 29">
            <a:extLst>
              <a:ext uri="{FF2B5EF4-FFF2-40B4-BE49-F238E27FC236}">
                <a16:creationId xmlns:a16="http://schemas.microsoft.com/office/drawing/2014/main" id="{A0159DAC-0D23-C147-A72E-CB4D54245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4196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11644" name="Rectangle 30">
            <a:extLst>
              <a:ext uri="{FF2B5EF4-FFF2-40B4-BE49-F238E27FC236}">
                <a16:creationId xmlns:a16="http://schemas.microsoft.com/office/drawing/2014/main" id="{D56729C6-CABD-A140-90CC-1EFCAC15F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810000"/>
            <a:ext cx="533400" cy="16764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902030302020204" pitchFamily="66" charset="0"/>
            </a:endParaRPr>
          </a:p>
        </p:txBody>
      </p:sp>
      <p:sp>
        <p:nvSpPr>
          <p:cNvPr id="111645" name="Rectangle 31">
            <a:extLst>
              <a:ext uri="{FF2B5EF4-FFF2-40B4-BE49-F238E27FC236}">
                <a16:creationId xmlns:a16="http://schemas.microsoft.com/office/drawing/2014/main" id="{3D253C62-7E33-F348-8BD6-91DBA375F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962400"/>
            <a:ext cx="1676400" cy="4572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248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>
            <a:extLst>
              <a:ext uri="{FF2B5EF4-FFF2-40B4-BE49-F238E27FC236}">
                <a16:creationId xmlns:a16="http://schemas.microsoft.com/office/drawing/2014/main" id="{17793EAA-B60B-F247-B968-8FFF133B0F2C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Minimization as SOP using K-map</a:t>
            </a:r>
          </a:p>
        </p:txBody>
      </p:sp>
      <p:sp>
        <p:nvSpPr>
          <p:cNvPr id="113666" name="Rectangle 3">
            <a:extLst>
              <a:ext uri="{FF2B5EF4-FFF2-40B4-BE49-F238E27FC236}">
                <a16:creationId xmlns:a16="http://schemas.microsoft.com/office/drawing/2014/main" id="{B96C4E58-C799-4643-9351-4CFD0C386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Enter 1s in the K-map for each product term in the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Group </a:t>
            </a:r>
            <a:r>
              <a:rPr lang="en-US" altLang="zh-CN" i="1"/>
              <a:t>adjacent</a:t>
            </a:r>
            <a:r>
              <a:rPr lang="en-US" altLang="zh-CN"/>
              <a:t> K-map cells containing 1s to obtain a product with fewer variables. Group size must be in power of 2 (2, 4, 8, …)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Handle “boundary wrap” for K-maps of 3 or more variables.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Realize that answer may not be unique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2A049F7-ACC9-854C-8467-3B08697F047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51FC453-CAA9-4967-B5AB-D200575404D7}" type="datetime5">
              <a:rPr lang="zh-CN" altLang="en-US"/>
              <a:pPr>
                <a:defRPr/>
              </a:pPr>
              <a:t>2020/12/1</a:t>
            </a:fld>
            <a:endParaRPr lang="en-US" altLang="zh-CN"/>
          </a:p>
        </p:txBody>
      </p:sp>
      <p:sp>
        <p:nvSpPr>
          <p:cNvPr id="64516" name="Footer Placeholder 5">
            <a:extLst>
              <a:ext uri="{FF2B5EF4-FFF2-40B4-BE49-F238E27FC236}">
                <a16:creationId xmlns:a16="http://schemas.microsoft.com/office/drawing/2014/main" id="{6B789F60-5BF6-4740-BD6A-9F4AAF05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17662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>
            <a:extLst>
              <a:ext uri="{FF2B5EF4-FFF2-40B4-BE49-F238E27FC236}">
                <a16:creationId xmlns:a16="http://schemas.microsoft.com/office/drawing/2014/main" id="{4EFA9684-0B66-D643-8DAF-6F64D03D3E6D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Three-Variable Map</a:t>
            </a:r>
          </a:p>
        </p:txBody>
      </p:sp>
      <p:pic>
        <p:nvPicPr>
          <p:cNvPr id="115714" name="Picture 50">
            <a:extLst>
              <a:ext uri="{FF2B5EF4-FFF2-40B4-BE49-F238E27FC236}">
                <a16:creationId xmlns:a16="http://schemas.microsoft.com/office/drawing/2014/main" id="{24EFDE66-4C92-8347-B84A-342B863391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25" t="-4651" r="7423" b="22791"/>
          <a:stretch>
            <a:fillRect/>
          </a:stretch>
        </p:blipFill>
        <p:spPr>
          <a:xfrm>
            <a:off x="6477000" y="1219200"/>
            <a:ext cx="1958975" cy="3048000"/>
          </a:xfrm>
          <a:noFill/>
        </p:spPr>
      </p:pic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65F21D2-2D3B-E84F-9FDD-5B35ECF1FB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C8E559A-E215-4B8A-B97D-42AA9A361899}" type="datetime5">
              <a:rPr lang="zh-CN" altLang="en-US"/>
              <a:pPr>
                <a:defRPr/>
              </a:pPr>
              <a:t>2020/12/1</a:t>
            </a:fld>
            <a:endParaRPr lang="en-US" altLang="zh-CN"/>
          </a:p>
        </p:txBody>
      </p:sp>
      <p:sp>
        <p:nvSpPr>
          <p:cNvPr id="65540" name="Footer Placeholder 5">
            <a:extLst>
              <a:ext uri="{FF2B5EF4-FFF2-40B4-BE49-F238E27FC236}">
                <a16:creationId xmlns:a16="http://schemas.microsoft.com/office/drawing/2014/main" id="{5783E4EE-5BC7-BB43-A288-37D7584D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  <p:grpSp>
        <p:nvGrpSpPr>
          <p:cNvPr id="115718" name="Group 3">
            <a:extLst>
              <a:ext uri="{FF2B5EF4-FFF2-40B4-BE49-F238E27FC236}">
                <a16:creationId xmlns:a16="http://schemas.microsoft.com/office/drawing/2014/main" id="{2CCEBB90-50B1-AC4D-B417-67E743F8917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371600"/>
            <a:ext cx="4800600" cy="2681288"/>
            <a:chOff x="1296" y="1248"/>
            <a:chExt cx="3312" cy="1977"/>
          </a:xfrm>
        </p:grpSpPr>
        <p:sp>
          <p:nvSpPr>
            <p:cNvPr id="223236" name="Rectangle 4">
              <a:extLst>
                <a:ext uri="{FF2B5EF4-FFF2-40B4-BE49-F238E27FC236}">
                  <a16:creationId xmlns:a16="http://schemas.microsoft.com/office/drawing/2014/main" id="{C8189946-4CDC-1C43-B2F3-AA14F83B7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577"/>
              <a:ext cx="672" cy="64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</a:t>
              </a:r>
            </a:p>
          </p:txBody>
        </p:sp>
        <p:sp>
          <p:nvSpPr>
            <p:cNvPr id="223237" name="Rectangle 5">
              <a:extLst>
                <a:ext uri="{FF2B5EF4-FFF2-40B4-BE49-F238E27FC236}">
                  <a16:creationId xmlns:a16="http://schemas.microsoft.com/office/drawing/2014/main" id="{F84526A8-4923-8546-875E-FB45D8107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577"/>
              <a:ext cx="671" cy="64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7</a:t>
              </a:r>
            </a:p>
          </p:txBody>
        </p:sp>
        <p:sp>
          <p:nvSpPr>
            <p:cNvPr id="223238" name="Rectangle 6">
              <a:extLst>
                <a:ext uri="{FF2B5EF4-FFF2-40B4-BE49-F238E27FC236}">
                  <a16:creationId xmlns:a16="http://schemas.microsoft.com/office/drawing/2014/main" id="{4F94FEAC-0677-7A4E-A209-BCAFBC034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2577"/>
              <a:ext cx="721" cy="64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5</a:t>
              </a:r>
            </a:p>
          </p:txBody>
        </p:sp>
        <p:sp>
          <p:nvSpPr>
            <p:cNvPr id="223239" name="Rectangle 7">
              <a:extLst>
                <a:ext uri="{FF2B5EF4-FFF2-40B4-BE49-F238E27FC236}">
                  <a16:creationId xmlns:a16="http://schemas.microsoft.com/office/drawing/2014/main" id="{239CA297-7288-F843-879A-E378138E6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577"/>
              <a:ext cx="720" cy="64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</a:t>
              </a:r>
            </a:p>
          </p:txBody>
        </p:sp>
        <p:sp>
          <p:nvSpPr>
            <p:cNvPr id="223240" name="Rectangle 8">
              <a:extLst>
                <a:ext uri="{FF2B5EF4-FFF2-40B4-BE49-F238E27FC236}">
                  <a16:creationId xmlns:a16="http://schemas.microsoft.com/office/drawing/2014/main" id="{BFDB4C10-07AA-A24E-9A4E-BBFB9BC5D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577"/>
              <a:ext cx="528" cy="64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223241" name="Rectangle 9">
              <a:extLst>
                <a:ext uri="{FF2B5EF4-FFF2-40B4-BE49-F238E27FC236}">
                  <a16:creationId xmlns:a16="http://schemas.microsoft.com/office/drawing/2014/main" id="{B2D80ABB-A1A8-3C4D-8D45-471C97969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896"/>
              <a:ext cx="672" cy="6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223242" name="Rectangle 10">
              <a:extLst>
                <a:ext uri="{FF2B5EF4-FFF2-40B4-BE49-F238E27FC236}">
                  <a16:creationId xmlns:a16="http://schemas.microsoft.com/office/drawing/2014/main" id="{6F429FD9-CD4E-E24C-B7AD-C652DC615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896"/>
              <a:ext cx="671" cy="6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</a:p>
          </p:txBody>
        </p:sp>
        <p:sp>
          <p:nvSpPr>
            <p:cNvPr id="223243" name="Rectangle 11">
              <a:extLst>
                <a:ext uri="{FF2B5EF4-FFF2-40B4-BE49-F238E27FC236}">
                  <a16:creationId xmlns:a16="http://schemas.microsoft.com/office/drawing/2014/main" id="{31AF4846-39A8-2545-B3AB-7D275B9FB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1896"/>
              <a:ext cx="721" cy="6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223244" name="Rectangle 12">
              <a:extLst>
                <a:ext uri="{FF2B5EF4-FFF2-40B4-BE49-F238E27FC236}">
                  <a16:creationId xmlns:a16="http://schemas.microsoft.com/office/drawing/2014/main" id="{139F0D3D-8E4C-B14D-BCA4-D8FFDDDB7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896"/>
              <a:ext cx="720" cy="6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</a:t>
              </a:r>
              <a:r>
                <a:rPr lang="en-US" altLang="zh-CN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223245" name="Rectangle 13">
              <a:extLst>
                <a:ext uri="{FF2B5EF4-FFF2-40B4-BE49-F238E27FC236}">
                  <a16:creationId xmlns:a16="http://schemas.microsoft.com/office/drawing/2014/main" id="{9B089509-DA52-194D-B920-CC77A5A5C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896"/>
              <a:ext cx="528" cy="68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223246" name="Rectangle 14">
              <a:extLst>
                <a:ext uri="{FF2B5EF4-FFF2-40B4-BE49-F238E27FC236}">
                  <a16:creationId xmlns:a16="http://schemas.microsoft.com/office/drawing/2014/main" id="{E736E350-B4B9-8041-A70A-0E88D2F4B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248"/>
              <a:ext cx="672" cy="64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</a:t>
              </a:r>
            </a:p>
          </p:txBody>
        </p:sp>
        <p:sp>
          <p:nvSpPr>
            <p:cNvPr id="223247" name="Rectangle 15">
              <a:extLst>
                <a:ext uri="{FF2B5EF4-FFF2-40B4-BE49-F238E27FC236}">
                  <a16:creationId xmlns:a16="http://schemas.microsoft.com/office/drawing/2014/main" id="{F680F6B1-ACEC-6A44-AA80-474199DCB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248"/>
              <a:ext cx="671" cy="64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11</a:t>
              </a:r>
            </a:p>
          </p:txBody>
        </p:sp>
        <p:sp>
          <p:nvSpPr>
            <p:cNvPr id="223248" name="Rectangle 16">
              <a:extLst>
                <a:ext uri="{FF2B5EF4-FFF2-40B4-BE49-F238E27FC236}">
                  <a16:creationId xmlns:a16="http://schemas.microsoft.com/office/drawing/2014/main" id="{E2055413-0DEC-054C-82F5-83280DAE9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1248"/>
              <a:ext cx="721" cy="64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01</a:t>
              </a:r>
            </a:p>
          </p:txBody>
        </p:sp>
        <p:sp>
          <p:nvSpPr>
            <p:cNvPr id="223249" name="Rectangle 17">
              <a:extLst>
                <a:ext uri="{FF2B5EF4-FFF2-40B4-BE49-F238E27FC236}">
                  <a16:creationId xmlns:a16="http://schemas.microsoft.com/office/drawing/2014/main" id="{716A2C26-9D3B-6C47-8AF6-5C0A1A3C8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248"/>
              <a:ext cx="720" cy="64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00</a:t>
              </a:r>
            </a:p>
          </p:txBody>
        </p:sp>
        <p:sp>
          <p:nvSpPr>
            <p:cNvPr id="223250" name="Rectangle 18">
              <a:extLst>
                <a:ext uri="{FF2B5EF4-FFF2-40B4-BE49-F238E27FC236}">
                  <a16:creationId xmlns:a16="http://schemas.microsoft.com/office/drawing/2014/main" id="{377388AF-93A8-D447-B5CC-A44659ED5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248"/>
              <a:ext cx="528" cy="64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yz</a:t>
              </a:r>
            </a:p>
          </p:txBody>
        </p:sp>
        <p:sp>
          <p:nvSpPr>
            <p:cNvPr id="115736" name="Line 19">
              <a:extLst>
                <a:ext uri="{FF2B5EF4-FFF2-40B4-BE49-F238E27FC236}">
                  <a16:creationId xmlns:a16="http://schemas.microsoft.com/office/drawing/2014/main" id="{0E01BF32-49D5-B04E-9B88-7100C7EF7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248"/>
              <a:ext cx="52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37" name="Line 20">
              <a:extLst>
                <a:ext uri="{FF2B5EF4-FFF2-40B4-BE49-F238E27FC236}">
                  <a16:creationId xmlns:a16="http://schemas.microsoft.com/office/drawing/2014/main" id="{A4F2BA9B-747E-E748-9D2F-59C5B5261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225"/>
              <a:ext cx="52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38" name="Line 21">
              <a:extLst>
                <a:ext uri="{FF2B5EF4-FFF2-40B4-BE49-F238E27FC236}">
                  <a16:creationId xmlns:a16="http://schemas.microsoft.com/office/drawing/2014/main" id="{14E82C0C-E13C-2744-B44B-5AD9A4AA0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248"/>
              <a:ext cx="0" cy="64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39" name="Line 22">
              <a:extLst>
                <a:ext uri="{FF2B5EF4-FFF2-40B4-BE49-F238E27FC236}">
                  <a16:creationId xmlns:a16="http://schemas.microsoft.com/office/drawing/2014/main" id="{C3BFCECF-01BC-9749-91FD-95F4F52B8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248"/>
              <a:ext cx="0" cy="64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40" name="Line 23">
              <a:extLst>
                <a:ext uri="{FF2B5EF4-FFF2-40B4-BE49-F238E27FC236}">
                  <a16:creationId xmlns:a16="http://schemas.microsoft.com/office/drawing/2014/main" id="{29576EFF-B67F-9247-A26F-0FF50F5F4D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248"/>
              <a:ext cx="72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41" name="Line 24">
              <a:extLst>
                <a:ext uri="{FF2B5EF4-FFF2-40B4-BE49-F238E27FC236}">
                  <a16:creationId xmlns:a16="http://schemas.microsoft.com/office/drawing/2014/main" id="{70BC546C-67B0-A540-B95C-00592CF3C9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248"/>
              <a:ext cx="528" cy="649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42" name="Line 25">
              <a:extLst>
                <a:ext uri="{FF2B5EF4-FFF2-40B4-BE49-F238E27FC236}">
                  <a16:creationId xmlns:a16="http://schemas.microsoft.com/office/drawing/2014/main" id="{CC21737C-A474-5C4A-925C-64A0443A0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897"/>
              <a:ext cx="0" cy="67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43" name="Line 26">
              <a:extLst>
                <a:ext uri="{FF2B5EF4-FFF2-40B4-BE49-F238E27FC236}">
                  <a16:creationId xmlns:a16="http://schemas.microsoft.com/office/drawing/2014/main" id="{5B5F1E5C-717D-244D-8512-0788C539C0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248"/>
              <a:ext cx="72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44" name="Line 27">
              <a:extLst>
                <a:ext uri="{FF2B5EF4-FFF2-40B4-BE49-F238E27FC236}">
                  <a16:creationId xmlns:a16="http://schemas.microsoft.com/office/drawing/2014/main" id="{2F8D9C6A-BB96-4B45-82AD-B2E917813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897"/>
              <a:ext cx="0" cy="1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45" name="Line 28">
              <a:extLst>
                <a:ext uri="{FF2B5EF4-FFF2-40B4-BE49-F238E27FC236}">
                  <a16:creationId xmlns:a16="http://schemas.microsoft.com/office/drawing/2014/main" id="{DE6FEA0D-EAF5-4143-8CC0-576231C51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897"/>
              <a:ext cx="0" cy="1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46" name="Line 29">
              <a:extLst>
                <a:ext uri="{FF2B5EF4-FFF2-40B4-BE49-F238E27FC236}">
                  <a16:creationId xmlns:a16="http://schemas.microsoft.com/office/drawing/2014/main" id="{19021157-4ABF-4441-897A-6B0E9E52AD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248"/>
              <a:ext cx="67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47" name="Line 30">
              <a:extLst>
                <a:ext uri="{FF2B5EF4-FFF2-40B4-BE49-F238E27FC236}">
                  <a16:creationId xmlns:a16="http://schemas.microsoft.com/office/drawing/2014/main" id="{18D7552B-B818-414A-A622-4FB851A767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897"/>
              <a:ext cx="0" cy="1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48" name="Line 31">
              <a:extLst>
                <a:ext uri="{FF2B5EF4-FFF2-40B4-BE49-F238E27FC236}">
                  <a16:creationId xmlns:a16="http://schemas.microsoft.com/office/drawing/2014/main" id="{669B1640-F9B9-244E-A870-65821F9C2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248"/>
              <a:ext cx="67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49" name="Line 32">
              <a:extLst>
                <a:ext uri="{FF2B5EF4-FFF2-40B4-BE49-F238E27FC236}">
                  <a16:creationId xmlns:a16="http://schemas.microsoft.com/office/drawing/2014/main" id="{D388885F-47A7-174E-BC57-118082B97D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897"/>
              <a:ext cx="0" cy="1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50" name="Line 33">
              <a:extLst>
                <a:ext uri="{FF2B5EF4-FFF2-40B4-BE49-F238E27FC236}">
                  <a16:creationId xmlns:a16="http://schemas.microsoft.com/office/drawing/2014/main" id="{7AC19895-7D6F-FF46-A861-A487A9987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897"/>
              <a:ext cx="0" cy="132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51" name="Line 34">
              <a:extLst>
                <a:ext uri="{FF2B5EF4-FFF2-40B4-BE49-F238E27FC236}">
                  <a16:creationId xmlns:a16="http://schemas.microsoft.com/office/drawing/2014/main" id="{3FC59F42-5AB2-434D-9833-F3D5F91835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897"/>
              <a:ext cx="27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52" name="Line 35">
              <a:extLst>
                <a:ext uri="{FF2B5EF4-FFF2-40B4-BE49-F238E27FC236}">
                  <a16:creationId xmlns:a16="http://schemas.microsoft.com/office/drawing/2014/main" id="{0F02F12E-FCDE-044A-8F4D-D936DBBD2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576"/>
              <a:ext cx="0" cy="64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53" name="Line 36">
              <a:extLst>
                <a:ext uri="{FF2B5EF4-FFF2-40B4-BE49-F238E27FC236}">
                  <a16:creationId xmlns:a16="http://schemas.microsoft.com/office/drawing/2014/main" id="{BD7C5548-CC0D-E648-8C0A-1B21BF440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576"/>
              <a:ext cx="27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54" name="Line 37">
              <a:extLst>
                <a:ext uri="{FF2B5EF4-FFF2-40B4-BE49-F238E27FC236}">
                  <a16:creationId xmlns:a16="http://schemas.microsoft.com/office/drawing/2014/main" id="{AD0CADB6-4BB0-D440-A2AE-62080DC83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225"/>
              <a:ext cx="27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55" name="Text Box 38">
              <a:extLst>
                <a:ext uri="{FF2B5EF4-FFF2-40B4-BE49-F238E27FC236}">
                  <a16:creationId xmlns:a16="http://schemas.microsoft.com/office/drawing/2014/main" id="{F679C9B3-9AD9-1642-A04C-EAB080242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592"/>
              <a:ext cx="251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Comic Sans MS" panose="030F0902030302020204" pitchFamily="66" charset="0"/>
                </a:rPr>
                <a:t>x</a:t>
              </a:r>
            </a:p>
          </p:txBody>
        </p:sp>
        <p:sp>
          <p:nvSpPr>
            <p:cNvPr id="115756" name="Text Box 39">
              <a:extLst>
                <a:ext uri="{FF2B5EF4-FFF2-40B4-BE49-F238E27FC236}">
                  <a16:creationId xmlns:a16="http://schemas.microsoft.com/office/drawing/2014/main" id="{54AEBB74-F24D-134F-870D-DAE853CAA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937"/>
              <a:ext cx="20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5757" name="Text Box 40">
              <a:extLst>
                <a:ext uri="{FF2B5EF4-FFF2-40B4-BE49-F238E27FC236}">
                  <a16:creationId xmlns:a16="http://schemas.microsoft.com/office/drawing/2014/main" id="{553575C7-8C5D-DE46-A00C-5FEB9D5693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3" y="1937"/>
              <a:ext cx="20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5758" name="Text Box 41">
              <a:extLst>
                <a:ext uri="{FF2B5EF4-FFF2-40B4-BE49-F238E27FC236}">
                  <a16:creationId xmlns:a16="http://schemas.microsoft.com/office/drawing/2014/main" id="{AF71ABC4-3F2B-FC44-AD50-827B1F661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937"/>
              <a:ext cx="20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15759" name="Text Box 42">
              <a:extLst>
                <a:ext uri="{FF2B5EF4-FFF2-40B4-BE49-F238E27FC236}">
                  <a16:creationId xmlns:a16="http://schemas.microsoft.com/office/drawing/2014/main" id="{3B8F8CF0-A8BF-6A44-A7EE-FAFF45CE6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937"/>
              <a:ext cx="20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5760" name="Text Box 43">
              <a:extLst>
                <a:ext uri="{FF2B5EF4-FFF2-40B4-BE49-F238E27FC236}">
                  <a16:creationId xmlns:a16="http://schemas.microsoft.com/office/drawing/2014/main" id="{D09A1A31-043F-B840-B674-88C522D2B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609"/>
              <a:ext cx="20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5761" name="Text Box 44">
              <a:extLst>
                <a:ext uri="{FF2B5EF4-FFF2-40B4-BE49-F238E27FC236}">
                  <a16:creationId xmlns:a16="http://schemas.microsoft.com/office/drawing/2014/main" id="{C8CDEB99-7F49-1243-B94B-9B2E2AEAA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3" y="2609"/>
              <a:ext cx="20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5762" name="Text Box 45">
              <a:extLst>
                <a:ext uri="{FF2B5EF4-FFF2-40B4-BE49-F238E27FC236}">
                  <a16:creationId xmlns:a16="http://schemas.microsoft.com/office/drawing/2014/main" id="{B355D552-291C-4243-9A10-95C1DE0CBD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609"/>
              <a:ext cx="20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15763" name="Text Box 46">
              <a:extLst>
                <a:ext uri="{FF2B5EF4-FFF2-40B4-BE49-F238E27FC236}">
                  <a16:creationId xmlns:a16="http://schemas.microsoft.com/office/drawing/2014/main" id="{748CF321-DD05-214C-941E-F3413757F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609"/>
              <a:ext cx="20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115719" name="Text Box 47">
            <a:extLst>
              <a:ext uri="{FF2B5EF4-FFF2-40B4-BE49-F238E27FC236}">
                <a16:creationId xmlns:a16="http://schemas.microsoft.com/office/drawing/2014/main" id="{57DD5C11-3976-A742-8E42-601D36BC6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267200"/>
            <a:ext cx="8915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Comic Sans MS" panose="030F0902030302020204" pitchFamily="66" charset="0"/>
              </a:rPr>
              <a:t>-</a:t>
            </a:r>
            <a:r>
              <a:rPr lang="en-US" altLang="zh-CN" sz="2800">
                <a:latin typeface="Comic Sans MS" panose="030F0902030302020204" pitchFamily="66" charset="0"/>
              </a:rPr>
              <a:t>Note: variable ordering is (x,y,z); yz specifies column, x specifies row.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latin typeface="Comic Sans MS" panose="030F0902030302020204" pitchFamily="66" charset="0"/>
              </a:rPr>
              <a:t>-Each cell is adjacent to </a:t>
            </a:r>
            <a:r>
              <a:rPr lang="en-US" altLang="zh-CN" sz="2800" b="1" i="1" u="sng">
                <a:latin typeface="Comic Sans MS" panose="030F0902030302020204" pitchFamily="66" charset="0"/>
              </a:rPr>
              <a:t>three</a:t>
            </a:r>
            <a:r>
              <a:rPr lang="en-US" altLang="zh-CN" sz="2800">
                <a:latin typeface="Comic Sans MS" panose="030F0902030302020204" pitchFamily="66" charset="0"/>
              </a:rPr>
              <a:t> other cells (left or right or top or bottom or edge wrap)</a:t>
            </a:r>
          </a:p>
        </p:txBody>
      </p:sp>
      <p:sp>
        <p:nvSpPr>
          <p:cNvPr id="115720" name="AutoShape 52">
            <a:extLst>
              <a:ext uri="{FF2B5EF4-FFF2-40B4-BE49-F238E27FC236}">
                <a16:creationId xmlns:a16="http://schemas.microsoft.com/office/drawing/2014/main" id="{8F4A12DC-DAE7-874A-9A52-3262F6BE7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971800"/>
            <a:ext cx="762000" cy="3810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8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90B44889-AD1E-594C-944C-957ACA5440A6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Basic Logic Operators (cont.)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FC84DB90-B330-B14C-A19B-B5E19E203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1-</a:t>
            </a:r>
            <a:r>
              <a:rPr lang="en-US" altLang="zh-CN" dirty="0"/>
              <a:t>bit logic AND resembles binary multiplication: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/>
              <a:t>			0 </a:t>
            </a:r>
            <a:r>
              <a:rPr lang="en-US" altLang="zh-CN" dirty="0">
                <a:cs typeface="Times New Roman" panose="02020603050405020304" pitchFamily="18" charset="0"/>
              </a:rPr>
              <a:t>• 0 = 0,	0 • 1 = 0,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			1 • 0 = 0,	1 • 1  = 1</a:t>
            </a:r>
          </a:p>
          <a:p>
            <a:pPr eaLnBrk="1" hangingPunct="1"/>
            <a:r>
              <a:rPr lang="en-US" altLang="zh-CN" dirty="0">
                <a:cs typeface="Times New Roman" panose="02020603050405020304" pitchFamily="18" charset="0"/>
              </a:rPr>
              <a:t>1-bit logic OR resembles binary addition, except for one operation: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/>
              <a:t>			0 + 0 = 0,	0 + 1 = 1,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dirty="0"/>
              <a:t>			 1 + 0 = 1,	</a:t>
            </a:r>
            <a:r>
              <a:rPr lang="en-US" altLang="zh-CN" dirty="0">
                <a:solidFill>
                  <a:srgbClr val="0070C0"/>
                </a:solidFill>
              </a:rPr>
              <a:t>1 + 1 = 1 </a:t>
            </a:r>
            <a:r>
              <a:rPr lang="en-US" altLang="zh-CN" dirty="0"/>
              <a:t>(≠ 10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endParaRPr lang="en-US" altLang="zh-CN" dirty="0">
              <a:sym typeface="Symbol" pitchFamily="2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F050BA3-D598-CD46-A853-AA4BDFBB97E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A934F8F-EBA6-465A-BC06-276D75418E78}" type="datetime5">
              <a:rPr lang="zh-CN" altLang="en-US"/>
              <a:pPr>
                <a:defRPr/>
              </a:pPr>
              <a:t>2020/11/30</a:t>
            </a:fld>
            <a:endParaRPr lang="en-US" altLang="zh-CN" dirty="0"/>
          </a:p>
        </p:txBody>
      </p:sp>
      <p:sp>
        <p:nvSpPr>
          <p:cNvPr id="22532" name="Footer Placeholder 5">
            <a:extLst>
              <a:ext uri="{FF2B5EF4-FFF2-40B4-BE49-F238E27FC236}">
                <a16:creationId xmlns:a16="http://schemas.microsoft.com/office/drawing/2014/main" id="{1870A6B5-D80F-6840-8A12-6315160E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71813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>
            <a:extLst>
              <a:ext uri="{FF2B5EF4-FFF2-40B4-BE49-F238E27FC236}">
                <a16:creationId xmlns:a16="http://schemas.microsoft.com/office/drawing/2014/main" id="{C3488B2C-1BF8-514D-A124-AC71488681BE}"/>
              </a:ext>
            </a:extLst>
          </p:cNvPr>
          <p:cNvSpPr>
            <a:spLocks noGrp="1" noRot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/>
              <a:t>Three-Variable Map (cont.)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DF56B92-CAAE-2649-A0D7-997A574525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63993F5-9704-42E3-BBF4-53B5148AFE77}" type="datetime5">
              <a:rPr lang="zh-CN" altLang="en-US"/>
              <a:pPr>
                <a:defRPr/>
              </a:pPr>
              <a:t>2020/12/1</a:t>
            </a:fld>
            <a:endParaRPr lang="en-US" altLang="zh-CN"/>
          </a:p>
        </p:txBody>
      </p:sp>
      <p:sp>
        <p:nvSpPr>
          <p:cNvPr id="66564" name="Footer Placeholder 5">
            <a:extLst>
              <a:ext uri="{FF2B5EF4-FFF2-40B4-BE49-F238E27FC236}">
                <a16:creationId xmlns:a16="http://schemas.microsoft.com/office/drawing/2014/main" id="{4C8BFB3E-FC78-2649-ABDB-6DFF1E38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  <p:graphicFrame>
        <p:nvGraphicFramePr>
          <p:cNvPr id="224259" name="Group 3">
            <a:extLst>
              <a:ext uri="{FF2B5EF4-FFF2-40B4-BE49-F238E27FC236}">
                <a16:creationId xmlns:a16="http://schemas.microsoft.com/office/drawing/2014/main" id="{55BC9B01-154A-6A40-8A4B-7218297FBB96}"/>
              </a:ext>
            </a:extLst>
          </p:cNvPr>
          <p:cNvGraphicFramePr>
            <a:graphicFrameLocks noGrp="1"/>
          </p:cNvGraphicFramePr>
          <p:nvPr/>
        </p:nvGraphicFramePr>
        <p:xfrm>
          <a:off x="5715000" y="1782763"/>
          <a:ext cx="2498725" cy="1066800"/>
        </p:xfrm>
        <a:graphic>
          <a:graphicData uri="http://schemas.openxmlformats.org/drawingml/2006/table">
            <a:tbl>
              <a:tblPr/>
              <a:tblGrid>
                <a:gridCol w="646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782" name="Rectangle 21">
            <a:extLst>
              <a:ext uri="{FF2B5EF4-FFF2-40B4-BE49-F238E27FC236}">
                <a16:creationId xmlns:a16="http://schemas.microsoft.com/office/drawing/2014/main" id="{2531FF3F-4507-FE41-92FA-363B727F5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858963"/>
            <a:ext cx="457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902030302020204" pitchFamily="66" charset="0"/>
            </a:endParaRPr>
          </a:p>
        </p:txBody>
      </p:sp>
      <p:sp>
        <p:nvSpPr>
          <p:cNvPr id="117783" name="Rectangle 22">
            <a:extLst>
              <a:ext uri="{FF2B5EF4-FFF2-40B4-BE49-F238E27FC236}">
                <a16:creationId xmlns:a16="http://schemas.microsoft.com/office/drawing/2014/main" id="{1A7D6BCC-3489-BD4B-9222-CF947151A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858963"/>
            <a:ext cx="457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902030302020204" pitchFamily="66" charset="0"/>
            </a:endParaRPr>
          </a:p>
        </p:txBody>
      </p:sp>
      <p:sp>
        <p:nvSpPr>
          <p:cNvPr id="117784" name="Rectangle 23">
            <a:extLst>
              <a:ext uri="{FF2B5EF4-FFF2-40B4-BE49-F238E27FC236}">
                <a16:creationId xmlns:a16="http://schemas.microsoft.com/office/drawing/2014/main" id="{9B095F02-C4A5-6B40-A576-58933D33F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858963"/>
            <a:ext cx="457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902030302020204" pitchFamily="66" charset="0"/>
            </a:endParaRPr>
          </a:p>
        </p:txBody>
      </p:sp>
      <p:sp>
        <p:nvSpPr>
          <p:cNvPr id="117785" name="Rectangle 24">
            <a:extLst>
              <a:ext uri="{FF2B5EF4-FFF2-40B4-BE49-F238E27FC236}">
                <a16:creationId xmlns:a16="http://schemas.microsoft.com/office/drawing/2014/main" id="{2CB5DE97-EC4A-DD47-A5A3-3C0CD6E5B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858963"/>
            <a:ext cx="457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902030302020204" pitchFamily="66" charset="0"/>
            </a:endParaRPr>
          </a:p>
        </p:txBody>
      </p:sp>
      <p:sp>
        <p:nvSpPr>
          <p:cNvPr id="117786" name="Rectangle 25">
            <a:extLst>
              <a:ext uri="{FF2B5EF4-FFF2-40B4-BE49-F238E27FC236}">
                <a16:creationId xmlns:a16="http://schemas.microsoft.com/office/drawing/2014/main" id="{1ADDF089-38BA-124D-95C0-FC07A6AD8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392363"/>
            <a:ext cx="457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902030302020204" pitchFamily="66" charset="0"/>
            </a:endParaRPr>
          </a:p>
        </p:txBody>
      </p:sp>
      <p:sp>
        <p:nvSpPr>
          <p:cNvPr id="117787" name="Rectangle 26">
            <a:extLst>
              <a:ext uri="{FF2B5EF4-FFF2-40B4-BE49-F238E27FC236}">
                <a16:creationId xmlns:a16="http://schemas.microsoft.com/office/drawing/2014/main" id="{0830823E-F741-254B-972C-9418A2EEF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392363"/>
            <a:ext cx="457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902030302020204" pitchFamily="66" charset="0"/>
            </a:endParaRPr>
          </a:p>
        </p:txBody>
      </p:sp>
      <p:sp>
        <p:nvSpPr>
          <p:cNvPr id="117788" name="Rectangle 27">
            <a:extLst>
              <a:ext uri="{FF2B5EF4-FFF2-40B4-BE49-F238E27FC236}">
                <a16:creationId xmlns:a16="http://schemas.microsoft.com/office/drawing/2014/main" id="{F490388C-6A41-2143-B6AA-0E4306F18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392363"/>
            <a:ext cx="457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902030302020204" pitchFamily="66" charset="0"/>
            </a:endParaRPr>
          </a:p>
        </p:txBody>
      </p:sp>
      <p:sp>
        <p:nvSpPr>
          <p:cNvPr id="117789" name="Rectangle 28">
            <a:extLst>
              <a:ext uri="{FF2B5EF4-FFF2-40B4-BE49-F238E27FC236}">
                <a16:creationId xmlns:a16="http://schemas.microsoft.com/office/drawing/2014/main" id="{5244E285-17C5-3643-80AC-8362C380E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392363"/>
            <a:ext cx="457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902030302020204" pitchFamily="66" charset="0"/>
            </a:endParaRPr>
          </a:p>
        </p:txBody>
      </p:sp>
      <p:graphicFrame>
        <p:nvGraphicFramePr>
          <p:cNvPr id="224285" name="Group 29">
            <a:extLst>
              <a:ext uri="{FF2B5EF4-FFF2-40B4-BE49-F238E27FC236}">
                <a16:creationId xmlns:a16="http://schemas.microsoft.com/office/drawing/2014/main" id="{FAE37453-5797-064E-81A1-D183FE2E8539}"/>
              </a:ext>
            </a:extLst>
          </p:cNvPr>
          <p:cNvGraphicFramePr>
            <a:graphicFrameLocks noGrp="1"/>
          </p:cNvGraphicFramePr>
          <p:nvPr/>
        </p:nvGraphicFramePr>
        <p:xfrm>
          <a:off x="5715000" y="3001963"/>
          <a:ext cx="2498725" cy="1066800"/>
        </p:xfrm>
        <a:graphic>
          <a:graphicData uri="http://schemas.openxmlformats.org/drawingml/2006/table">
            <a:tbl>
              <a:tblPr/>
              <a:tblGrid>
                <a:gridCol w="646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807" name="Rectangle 47">
            <a:extLst>
              <a:ext uri="{FF2B5EF4-FFF2-40B4-BE49-F238E27FC236}">
                <a16:creationId xmlns:a16="http://schemas.microsoft.com/office/drawing/2014/main" id="{281E7B27-7B60-6C46-AB23-E79FB9C36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78163"/>
            <a:ext cx="11430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902030302020204" pitchFamily="66" charset="0"/>
            </a:endParaRPr>
          </a:p>
        </p:txBody>
      </p:sp>
      <p:sp>
        <p:nvSpPr>
          <p:cNvPr id="117808" name="Rectangle 48">
            <a:extLst>
              <a:ext uri="{FF2B5EF4-FFF2-40B4-BE49-F238E27FC236}">
                <a16:creationId xmlns:a16="http://schemas.microsoft.com/office/drawing/2014/main" id="{CAE93A58-9913-5741-A397-8E737A25A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078163"/>
            <a:ext cx="457200" cy="9144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902030302020204" pitchFamily="66" charset="0"/>
            </a:endParaRPr>
          </a:p>
        </p:txBody>
      </p:sp>
      <p:sp>
        <p:nvSpPr>
          <p:cNvPr id="117809" name="Rectangle 49">
            <a:extLst>
              <a:ext uri="{FF2B5EF4-FFF2-40B4-BE49-F238E27FC236}">
                <a16:creationId xmlns:a16="http://schemas.microsoft.com/office/drawing/2014/main" id="{177EEF38-5826-D54D-BF62-C57BD7FDA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078163"/>
            <a:ext cx="457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902030302020204" pitchFamily="66" charset="0"/>
            </a:endParaRPr>
          </a:p>
        </p:txBody>
      </p:sp>
      <p:sp>
        <p:nvSpPr>
          <p:cNvPr id="117810" name="Rectangle 50">
            <a:extLst>
              <a:ext uri="{FF2B5EF4-FFF2-40B4-BE49-F238E27FC236}">
                <a16:creationId xmlns:a16="http://schemas.microsoft.com/office/drawing/2014/main" id="{B481B422-9953-F941-A9D1-9DB09D1F0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611563"/>
            <a:ext cx="457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902030302020204" pitchFamily="66" charset="0"/>
            </a:endParaRPr>
          </a:p>
        </p:txBody>
      </p:sp>
      <p:grpSp>
        <p:nvGrpSpPr>
          <p:cNvPr id="117811" name="Group 51">
            <a:extLst>
              <a:ext uri="{FF2B5EF4-FFF2-40B4-BE49-F238E27FC236}">
                <a16:creationId xmlns:a16="http://schemas.microsoft.com/office/drawing/2014/main" id="{1DAA5C84-CEE0-F744-8716-63A377640B7F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611563"/>
            <a:ext cx="838200" cy="381000"/>
            <a:chOff x="3216" y="2832"/>
            <a:chExt cx="528" cy="240"/>
          </a:xfrm>
        </p:grpSpPr>
        <p:sp>
          <p:nvSpPr>
            <p:cNvPr id="117850" name="Line 52">
              <a:extLst>
                <a:ext uri="{FF2B5EF4-FFF2-40B4-BE49-F238E27FC236}">
                  <a16:creationId xmlns:a16="http://schemas.microsoft.com/office/drawing/2014/main" id="{560F6367-FF1D-AC45-BD38-513740485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07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7851" name="Line 53">
              <a:extLst>
                <a:ext uri="{FF2B5EF4-FFF2-40B4-BE49-F238E27FC236}">
                  <a16:creationId xmlns:a16="http://schemas.microsoft.com/office/drawing/2014/main" id="{5FC97ECB-A200-E549-A590-5783BE366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83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7852" name="Line 54">
              <a:extLst>
                <a:ext uri="{FF2B5EF4-FFF2-40B4-BE49-F238E27FC236}">
                  <a16:creationId xmlns:a16="http://schemas.microsoft.com/office/drawing/2014/main" id="{D6E25115-7C2B-0149-AF4A-CD945F008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8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7812" name="Group 55">
            <a:extLst>
              <a:ext uri="{FF2B5EF4-FFF2-40B4-BE49-F238E27FC236}">
                <a16:creationId xmlns:a16="http://schemas.microsoft.com/office/drawing/2014/main" id="{985A137B-1B52-0D42-BE5F-784ED30F67B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696200" y="3611563"/>
            <a:ext cx="838200" cy="381000"/>
            <a:chOff x="3216" y="2832"/>
            <a:chExt cx="528" cy="240"/>
          </a:xfrm>
        </p:grpSpPr>
        <p:sp>
          <p:nvSpPr>
            <p:cNvPr id="117847" name="Line 56">
              <a:extLst>
                <a:ext uri="{FF2B5EF4-FFF2-40B4-BE49-F238E27FC236}">
                  <a16:creationId xmlns:a16="http://schemas.microsoft.com/office/drawing/2014/main" id="{1CE4D10F-E419-784B-987B-6711733826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07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7848" name="Line 57">
              <a:extLst>
                <a:ext uri="{FF2B5EF4-FFF2-40B4-BE49-F238E27FC236}">
                  <a16:creationId xmlns:a16="http://schemas.microsoft.com/office/drawing/2014/main" id="{D87F38B5-7649-4D4F-8546-171A11484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83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7849" name="Line 58">
              <a:extLst>
                <a:ext uri="{FF2B5EF4-FFF2-40B4-BE49-F238E27FC236}">
                  <a16:creationId xmlns:a16="http://schemas.microsoft.com/office/drawing/2014/main" id="{7CC0B48E-1989-3349-968E-34B3EAED5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8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224315" name="Group 59">
            <a:extLst>
              <a:ext uri="{FF2B5EF4-FFF2-40B4-BE49-F238E27FC236}">
                <a16:creationId xmlns:a16="http://schemas.microsoft.com/office/drawing/2014/main" id="{81B34F38-4F82-004A-AA7F-ED0837C25B46}"/>
              </a:ext>
            </a:extLst>
          </p:cNvPr>
          <p:cNvGraphicFramePr>
            <a:graphicFrameLocks noGrp="1"/>
          </p:cNvGraphicFramePr>
          <p:nvPr/>
        </p:nvGraphicFramePr>
        <p:xfrm>
          <a:off x="5715000" y="4449763"/>
          <a:ext cx="2498725" cy="1066800"/>
        </p:xfrm>
        <a:graphic>
          <a:graphicData uri="http://schemas.openxmlformats.org/drawingml/2006/table">
            <a:tbl>
              <a:tblPr/>
              <a:tblGrid>
                <a:gridCol w="646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830" name="Rectangle 77">
            <a:extLst>
              <a:ext uri="{FF2B5EF4-FFF2-40B4-BE49-F238E27FC236}">
                <a16:creationId xmlns:a16="http://schemas.microsoft.com/office/drawing/2014/main" id="{F7D6C9BF-8C2F-1541-B371-89238C692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525963"/>
            <a:ext cx="23622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902030302020204" pitchFamily="66" charset="0"/>
            </a:endParaRPr>
          </a:p>
        </p:txBody>
      </p:sp>
      <p:sp>
        <p:nvSpPr>
          <p:cNvPr id="117831" name="Rectangle 78">
            <a:extLst>
              <a:ext uri="{FF2B5EF4-FFF2-40B4-BE49-F238E27FC236}">
                <a16:creationId xmlns:a16="http://schemas.microsoft.com/office/drawing/2014/main" id="{8A82B2B0-A514-484B-BA6F-D2FFE477F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602163"/>
            <a:ext cx="1066800" cy="762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902030302020204" pitchFamily="66" charset="0"/>
            </a:endParaRPr>
          </a:p>
        </p:txBody>
      </p:sp>
      <p:grpSp>
        <p:nvGrpSpPr>
          <p:cNvPr id="117832" name="Group 79">
            <a:extLst>
              <a:ext uri="{FF2B5EF4-FFF2-40B4-BE49-F238E27FC236}">
                <a16:creationId xmlns:a16="http://schemas.microsoft.com/office/drawing/2014/main" id="{8D4EF108-67CB-744F-AFCE-21FA23194C8D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373563"/>
            <a:ext cx="838200" cy="1066800"/>
            <a:chOff x="3216" y="2832"/>
            <a:chExt cx="528" cy="240"/>
          </a:xfrm>
        </p:grpSpPr>
        <p:sp>
          <p:nvSpPr>
            <p:cNvPr id="117844" name="Line 80">
              <a:extLst>
                <a:ext uri="{FF2B5EF4-FFF2-40B4-BE49-F238E27FC236}">
                  <a16:creationId xmlns:a16="http://schemas.microsoft.com/office/drawing/2014/main" id="{FB120E36-E73A-294E-B727-CA7E47638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07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7845" name="Line 81">
              <a:extLst>
                <a:ext uri="{FF2B5EF4-FFF2-40B4-BE49-F238E27FC236}">
                  <a16:creationId xmlns:a16="http://schemas.microsoft.com/office/drawing/2014/main" id="{81434FD2-3AEE-BC42-8C2D-555439434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83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7846" name="Line 82">
              <a:extLst>
                <a:ext uri="{FF2B5EF4-FFF2-40B4-BE49-F238E27FC236}">
                  <a16:creationId xmlns:a16="http://schemas.microsoft.com/office/drawing/2014/main" id="{34D18342-4803-B846-A5DB-00C044448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8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7833" name="Group 83">
            <a:extLst>
              <a:ext uri="{FF2B5EF4-FFF2-40B4-BE49-F238E27FC236}">
                <a16:creationId xmlns:a16="http://schemas.microsoft.com/office/drawing/2014/main" id="{31A54E13-9D11-084F-A70F-517B82F9C8F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696200" y="4373563"/>
            <a:ext cx="838200" cy="1066800"/>
            <a:chOff x="3216" y="2832"/>
            <a:chExt cx="528" cy="240"/>
          </a:xfrm>
        </p:grpSpPr>
        <p:sp>
          <p:nvSpPr>
            <p:cNvPr id="117841" name="Line 84">
              <a:extLst>
                <a:ext uri="{FF2B5EF4-FFF2-40B4-BE49-F238E27FC236}">
                  <a16:creationId xmlns:a16="http://schemas.microsoft.com/office/drawing/2014/main" id="{F06F8AC3-BD94-D44C-83C4-0D75D26B6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07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7842" name="Line 85">
              <a:extLst>
                <a:ext uri="{FF2B5EF4-FFF2-40B4-BE49-F238E27FC236}">
                  <a16:creationId xmlns:a16="http://schemas.microsoft.com/office/drawing/2014/main" id="{710E1F65-02F4-3A4D-AB0D-F0389EF7AC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83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7843" name="Line 86">
              <a:extLst>
                <a:ext uri="{FF2B5EF4-FFF2-40B4-BE49-F238E27FC236}">
                  <a16:creationId xmlns:a16="http://schemas.microsoft.com/office/drawing/2014/main" id="{D7149135-1B57-0546-A1B7-28F265B025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83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24343" name="Text Box 87">
            <a:extLst>
              <a:ext uri="{FF2B5EF4-FFF2-40B4-BE49-F238E27FC236}">
                <a16:creationId xmlns:a16="http://schemas.microsoft.com/office/drawing/2014/main" id="{3EA05CF2-9408-E048-82E0-A040D543F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71625"/>
            <a:ext cx="4953000" cy="391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The types of structures that are either minterms or are generated by repeated application of the minimization theorem on a three variable map are shown at right. </a:t>
            </a:r>
            <a:b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Groups of 1, 2, 4, 8 are possible.</a:t>
            </a:r>
          </a:p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17835" name="Line 88">
            <a:extLst>
              <a:ext uri="{FF2B5EF4-FFF2-40B4-BE49-F238E27FC236}">
                <a16:creationId xmlns:a16="http://schemas.microsoft.com/office/drawing/2014/main" id="{2DF9F725-740D-0147-9CCD-29B9F838DC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1249363"/>
            <a:ext cx="533400" cy="685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7836" name="Text Box 89">
            <a:extLst>
              <a:ext uri="{FF2B5EF4-FFF2-40B4-BE49-F238E27FC236}">
                <a16:creationId xmlns:a16="http://schemas.microsoft.com/office/drawing/2014/main" id="{F380C59A-1EE7-6741-9930-69CF72CFF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949325"/>
            <a:ext cx="1358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mic Sans MS" panose="030F0902030302020204" pitchFamily="66" charset="0"/>
              </a:rPr>
              <a:t>minterm</a:t>
            </a:r>
          </a:p>
        </p:txBody>
      </p:sp>
      <p:sp>
        <p:nvSpPr>
          <p:cNvPr id="117837" name="Line 90">
            <a:extLst>
              <a:ext uri="{FF2B5EF4-FFF2-40B4-BE49-F238E27FC236}">
                <a16:creationId xmlns:a16="http://schemas.microsoft.com/office/drawing/2014/main" id="{34EAED14-AD50-664D-BAEC-9BB8F68E24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3763963"/>
            <a:ext cx="1143000" cy="1066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7838" name="Text Box 91">
            <a:extLst>
              <a:ext uri="{FF2B5EF4-FFF2-40B4-BE49-F238E27FC236}">
                <a16:creationId xmlns:a16="http://schemas.microsoft.com/office/drawing/2014/main" id="{7E39220A-0289-B24D-A8E6-A55647172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00600"/>
            <a:ext cx="2587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mic Sans MS" panose="030F0902030302020204" pitchFamily="66" charset="0"/>
              </a:rPr>
              <a:t>group of 2 terms</a:t>
            </a:r>
          </a:p>
        </p:txBody>
      </p:sp>
      <p:sp>
        <p:nvSpPr>
          <p:cNvPr id="117839" name="Line 92">
            <a:extLst>
              <a:ext uri="{FF2B5EF4-FFF2-40B4-BE49-F238E27FC236}">
                <a16:creationId xmlns:a16="http://schemas.microsoft.com/office/drawing/2014/main" id="{A45A0271-8754-DB4E-905F-C456F9EF7A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5211763"/>
            <a:ext cx="990600" cy="838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7840" name="Text Box 93">
            <a:extLst>
              <a:ext uri="{FF2B5EF4-FFF2-40B4-BE49-F238E27FC236}">
                <a16:creationId xmlns:a16="http://schemas.microsoft.com/office/drawing/2014/main" id="{C6CDE846-627A-6046-AF75-CCAF1419B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826125"/>
            <a:ext cx="2587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mic Sans MS" panose="030F0902030302020204" pitchFamily="66" charset="0"/>
              </a:rPr>
              <a:t>group of 4 terms</a:t>
            </a:r>
          </a:p>
        </p:txBody>
      </p:sp>
    </p:spTree>
    <p:extLst>
      <p:ext uri="{BB962C8B-B14F-4D97-AF65-F5344CB8AC3E}">
        <p14:creationId xmlns:p14="http://schemas.microsoft.com/office/powerpoint/2010/main" val="31915925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1026">
            <a:extLst>
              <a:ext uri="{FF2B5EF4-FFF2-40B4-BE49-F238E27FC236}">
                <a16:creationId xmlns:a16="http://schemas.microsoft.com/office/drawing/2014/main" id="{950177A1-15F1-744C-A0F8-2195811ECAA1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Simplification</a:t>
            </a:r>
          </a:p>
        </p:txBody>
      </p:sp>
      <p:sp>
        <p:nvSpPr>
          <p:cNvPr id="119810" name="Rectangle 1027">
            <a:extLst>
              <a:ext uri="{FF2B5EF4-FFF2-40B4-BE49-F238E27FC236}">
                <a16:creationId xmlns:a16="http://schemas.microsoft.com/office/drawing/2014/main" id="{27AA76C9-D83D-5B4E-AA53-5435DB37A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Enter minterms of the Boolean function into the map, then group terms</a:t>
            </a:r>
          </a:p>
          <a:p>
            <a:pPr eaLnBrk="1" hangingPunct="1"/>
            <a:r>
              <a:rPr lang="en-US" altLang="zh-CN"/>
              <a:t>Example: f(a,b,c) = a’c + abc + bc’</a:t>
            </a:r>
          </a:p>
          <a:p>
            <a:pPr eaLnBrk="1" hangingPunct="1"/>
            <a:r>
              <a:rPr lang="en-US" altLang="zh-CN"/>
              <a:t>Result: f(a,b,c) = a’c+ b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76D7086-9662-C34F-BF09-DEDECC8F562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AEC7A54-40AD-41BB-9411-5046D5202F88}" type="datetime5">
              <a:rPr lang="zh-CN" altLang="en-US"/>
              <a:pPr>
                <a:defRPr/>
              </a:pPr>
              <a:t>2020/12/1</a:t>
            </a:fld>
            <a:endParaRPr lang="en-US" altLang="zh-CN"/>
          </a:p>
        </p:txBody>
      </p:sp>
      <p:sp>
        <p:nvSpPr>
          <p:cNvPr id="67588" name="Footer Placeholder 5">
            <a:extLst>
              <a:ext uri="{FF2B5EF4-FFF2-40B4-BE49-F238E27FC236}">
                <a16:creationId xmlns:a16="http://schemas.microsoft.com/office/drawing/2014/main" id="{4763878D-A9FE-9746-B604-5B12F813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  <p:graphicFrame>
        <p:nvGraphicFramePr>
          <p:cNvPr id="225284" name="Group 1028">
            <a:extLst>
              <a:ext uri="{FF2B5EF4-FFF2-40B4-BE49-F238E27FC236}">
                <a16:creationId xmlns:a16="http://schemas.microsoft.com/office/drawing/2014/main" id="{D8EF153D-519C-F444-962F-4B40D301BB5F}"/>
              </a:ext>
            </a:extLst>
          </p:cNvPr>
          <p:cNvGraphicFramePr>
            <a:graphicFrameLocks noGrp="1"/>
          </p:cNvGraphicFramePr>
          <p:nvPr/>
        </p:nvGraphicFramePr>
        <p:xfrm>
          <a:off x="6248400" y="4114800"/>
          <a:ext cx="2498725" cy="1066800"/>
        </p:xfrm>
        <a:graphic>
          <a:graphicData uri="http://schemas.openxmlformats.org/drawingml/2006/table">
            <a:tbl>
              <a:tblPr/>
              <a:tblGrid>
                <a:gridCol w="646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9831" name="Text Box 1046">
            <a:extLst>
              <a:ext uri="{FF2B5EF4-FFF2-40B4-BE49-F238E27FC236}">
                <a16:creationId xmlns:a16="http://schemas.microsoft.com/office/drawing/2014/main" id="{8CD094AF-3657-0D41-A76D-1F5D3A55D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6913" y="3738563"/>
            <a:ext cx="33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mic Sans MS" panose="030F0902030302020204" pitchFamily="66" charset="0"/>
              </a:rPr>
              <a:t>a</a:t>
            </a:r>
          </a:p>
        </p:txBody>
      </p:sp>
      <p:sp>
        <p:nvSpPr>
          <p:cNvPr id="119832" name="Text Box 1047">
            <a:extLst>
              <a:ext uri="{FF2B5EF4-FFF2-40B4-BE49-F238E27FC236}">
                <a16:creationId xmlns:a16="http://schemas.microsoft.com/office/drawing/2014/main" id="{928B7B9C-3B66-C84A-909E-23EA0A51F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586163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mic Sans MS" panose="030F0902030302020204" pitchFamily="66" charset="0"/>
              </a:rPr>
              <a:t>bc</a:t>
            </a:r>
          </a:p>
        </p:txBody>
      </p:sp>
      <p:sp>
        <p:nvSpPr>
          <p:cNvPr id="119833" name="Line 1048">
            <a:extLst>
              <a:ext uri="{FF2B5EF4-FFF2-40B4-BE49-F238E27FC236}">
                <a16:creationId xmlns:a16="http://schemas.microsoft.com/office/drawing/2014/main" id="{2AFA0399-F0EA-504B-9480-8A237697C39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7400" y="3733800"/>
            <a:ext cx="3810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9834" name="Rectangle 1049">
            <a:extLst>
              <a:ext uri="{FF2B5EF4-FFF2-40B4-BE49-F238E27FC236}">
                <a16:creationId xmlns:a16="http://schemas.microsoft.com/office/drawing/2014/main" id="{8A011B81-0F93-E248-AEAE-E5B96151B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191000"/>
            <a:ext cx="9906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902030302020204" pitchFamily="66" charset="0"/>
            </a:endParaRPr>
          </a:p>
        </p:txBody>
      </p:sp>
      <p:sp>
        <p:nvSpPr>
          <p:cNvPr id="119835" name="Rectangle 1050">
            <a:extLst>
              <a:ext uri="{FF2B5EF4-FFF2-40B4-BE49-F238E27FC236}">
                <a16:creationId xmlns:a16="http://schemas.microsoft.com/office/drawing/2014/main" id="{63E138AE-6042-5A44-A6DF-604F19E37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724400"/>
            <a:ext cx="3048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902030302020204" pitchFamily="66" charset="0"/>
            </a:endParaRPr>
          </a:p>
        </p:txBody>
      </p:sp>
      <p:sp>
        <p:nvSpPr>
          <p:cNvPr id="119836" name="Rectangle 1051">
            <a:extLst>
              <a:ext uri="{FF2B5EF4-FFF2-40B4-BE49-F238E27FC236}">
                <a16:creationId xmlns:a16="http://schemas.microsoft.com/office/drawing/2014/main" id="{BA7B4515-6C7E-EA45-8072-0D5FD59DA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191000"/>
            <a:ext cx="381000" cy="9144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902030302020204" pitchFamily="66" charset="0"/>
            </a:endParaRPr>
          </a:p>
        </p:txBody>
      </p:sp>
      <p:sp>
        <p:nvSpPr>
          <p:cNvPr id="119837" name="Line 1052">
            <a:extLst>
              <a:ext uri="{FF2B5EF4-FFF2-40B4-BE49-F238E27FC236}">
                <a16:creationId xmlns:a16="http://schemas.microsoft.com/office/drawing/2014/main" id="{3833E9FA-EA7B-8247-8E45-F13E77C843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124200"/>
            <a:ext cx="1447800" cy="1143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9838" name="Line 1053">
            <a:extLst>
              <a:ext uri="{FF2B5EF4-FFF2-40B4-BE49-F238E27FC236}">
                <a16:creationId xmlns:a16="http://schemas.microsoft.com/office/drawing/2014/main" id="{444E9269-57EA-9040-AF9B-56F3CEFC02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124200"/>
            <a:ext cx="1752600" cy="1600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9839" name="Freeform 1054">
            <a:extLst>
              <a:ext uri="{FF2B5EF4-FFF2-40B4-BE49-F238E27FC236}">
                <a16:creationId xmlns:a16="http://schemas.microsoft.com/office/drawing/2014/main" id="{AC843E4A-82D9-7D44-B7BF-4025316612B4}"/>
              </a:ext>
            </a:extLst>
          </p:cNvPr>
          <p:cNvSpPr>
            <a:spLocks/>
          </p:cNvSpPr>
          <p:nvPr/>
        </p:nvSpPr>
        <p:spPr bwMode="auto">
          <a:xfrm>
            <a:off x="4876800" y="3124200"/>
            <a:ext cx="2133600" cy="1219200"/>
          </a:xfrm>
          <a:custGeom>
            <a:avLst/>
            <a:gdLst>
              <a:gd name="T0" fmla="*/ 0 w 1344"/>
              <a:gd name="T1" fmla="*/ 0 h 768"/>
              <a:gd name="T2" fmla="*/ 2147483646 w 1344"/>
              <a:gd name="T3" fmla="*/ 2147483646 h 768"/>
              <a:gd name="T4" fmla="*/ 2147483646 w 1344"/>
              <a:gd name="T5" fmla="*/ 2147483646 h 768"/>
              <a:gd name="T6" fmla="*/ 0 60000 65536"/>
              <a:gd name="T7" fmla="*/ 0 60000 65536"/>
              <a:gd name="T8" fmla="*/ 0 60000 65536"/>
              <a:gd name="T9" fmla="*/ 0 w 1344"/>
              <a:gd name="T10" fmla="*/ 0 h 768"/>
              <a:gd name="T11" fmla="*/ 1344 w 1344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768">
                <a:moveTo>
                  <a:pt x="0" y="0"/>
                </a:moveTo>
                <a:lnTo>
                  <a:pt x="797" y="274"/>
                </a:lnTo>
                <a:lnTo>
                  <a:pt x="1344" y="768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225311" name="Group 1055">
            <a:extLst>
              <a:ext uri="{FF2B5EF4-FFF2-40B4-BE49-F238E27FC236}">
                <a16:creationId xmlns:a16="http://schemas.microsoft.com/office/drawing/2014/main" id="{B15C7CA5-2E72-594A-A7CC-DF33EBF6A244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4876800"/>
          <a:ext cx="2498725" cy="1066800"/>
        </p:xfrm>
        <a:graphic>
          <a:graphicData uri="http://schemas.openxmlformats.org/drawingml/2006/table">
            <a:tbl>
              <a:tblPr/>
              <a:tblGrid>
                <a:gridCol w="646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9857" name="Rectangle 1073">
            <a:extLst>
              <a:ext uri="{FF2B5EF4-FFF2-40B4-BE49-F238E27FC236}">
                <a16:creationId xmlns:a16="http://schemas.microsoft.com/office/drawing/2014/main" id="{76853A9B-F44F-6641-B1AC-F07296679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953000"/>
            <a:ext cx="9906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902030302020204" pitchFamily="66" charset="0"/>
            </a:endParaRPr>
          </a:p>
        </p:txBody>
      </p:sp>
      <p:sp>
        <p:nvSpPr>
          <p:cNvPr id="119858" name="Rectangle 1074">
            <a:extLst>
              <a:ext uri="{FF2B5EF4-FFF2-40B4-BE49-F238E27FC236}">
                <a16:creationId xmlns:a16="http://schemas.microsoft.com/office/drawing/2014/main" id="{B2598413-1A10-2D47-B2BE-F45307BD1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800600"/>
            <a:ext cx="990600" cy="1066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902030302020204" pitchFamily="66" charset="0"/>
            </a:endParaRPr>
          </a:p>
        </p:txBody>
      </p:sp>
      <p:sp>
        <p:nvSpPr>
          <p:cNvPr id="119859" name="Line 1075">
            <a:extLst>
              <a:ext uri="{FF2B5EF4-FFF2-40B4-BE49-F238E27FC236}">
                <a16:creationId xmlns:a16="http://schemas.microsoft.com/office/drawing/2014/main" id="{775825D3-92FE-8B4D-B8CD-8246DDB01D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3733800"/>
            <a:ext cx="1066800" cy="1371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9860" name="Line 1076">
            <a:extLst>
              <a:ext uri="{FF2B5EF4-FFF2-40B4-BE49-F238E27FC236}">
                <a16:creationId xmlns:a16="http://schemas.microsoft.com/office/drawing/2014/main" id="{39463EDE-512C-AF44-84A4-2EDE79979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3810000"/>
            <a:ext cx="533400" cy="1219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631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>
            <a:extLst>
              <a:ext uri="{FF2B5EF4-FFF2-40B4-BE49-F238E27FC236}">
                <a16:creationId xmlns:a16="http://schemas.microsoft.com/office/drawing/2014/main" id="{DCD890E4-31C2-9246-9EBC-E963A6CCCABE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More Examples</a:t>
            </a:r>
          </a:p>
        </p:txBody>
      </p:sp>
      <p:sp>
        <p:nvSpPr>
          <p:cNvPr id="121858" name="Rectangle 3">
            <a:extLst>
              <a:ext uri="{FF2B5EF4-FFF2-40B4-BE49-F238E27FC236}">
                <a16:creationId xmlns:a16="http://schemas.microsoft.com/office/drawing/2014/main" id="{3B6E29F4-9439-964B-81C4-DE1C03CDD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9510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CN"/>
              <a:t>f</a:t>
            </a:r>
            <a:r>
              <a:rPr lang="en-US" altLang="zh-CN" baseline="-25000"/>
              <a:t>1</a:t>
            </a:r>
            <a:r>
              <a:rPr lang="en-US" altLang="zh-CN"/>
              <a:t>(x, y, z)  = </a:t>
            </a:r>
            <a:r>
              <a:rPr lang="en-US" altLang="zh-CN">
                <a:cs typeface="Times New Roman" panose="02020603050405020304" pitchFamily="18" charset="0"/>
              </a:rPr>
              <a:t>∑</a:t>
            </a:r>
            <a:r>
              <a:rPr lang="en-US" altLang="zh-CN"/>
              <a:t> m(2,3,5,7)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endParaRPr lang="en-US" altLang="zh-CN"/>
          </a:p>
          <a:p>
            <a:pPr eaLnBrk="1" hangingPunct="1"/>
            <a:r>
              <a:rPr lang="en-US" altLang="zh-CN"/>
              <a:t>f</a:t>
            </a:r>
            <a:r>
              <a:rPr lang="en-US" altLang="zh-CN" baseline="-25000"/>
              <a:t>2</a:t>
            </a:r>
            <a:r>
              <a:rPr lang="en-US" altLang="zh-CN"/>
              <a:t>(x, y, z)  =  ∑ m (0,1,2,3,6)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44422AE-66B1-2B4A-8813-58B277C6801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52F841E-6A94-4D29-9573-54A59747F72F}" type="datetime5">
              <a:rPr lang="zh-CN" altLang="en-US"/>
              <a:pPr>
                <a:defRPr/>
              </a:pPr>
              <a:t>2020/12/1</a:t>
            </a:fld>
            <a:endParaRPr lang="en-US" altLang="zh-CN"/>
          </a:p>
        </p:txBody>
      </p:sp>
      <p:sp>
        <p:nvSpPr>
          <p:cNvPr id="68612" name="Footer Placeholder 5">
            <a:extLst>
              <a:ext uri="{FF2B5EF4-FFF2-40B4-BE49-F238E27FC236}">
                <a16:creationId xmlns:a16="http://schemas.microsoft.com/office/drawing/2014/main" id="{D15A70FE-B2E6-6141-973F-63E4378D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  <p:sp>
        <p:nvSpPr>
          <p:cNvPr id="226308" name="Text Box 4">
            <a:extLst>
              <a:ext uri="{FF2B5EF4-FFF2-40B4-BE49-F238E27FC236}">
                <a16:creationId xmlns:a16="http://schemas.microsoft.com/office/drawing/2014/main" id="{915FF67E-FD04-C742-AA8E-380E46FA3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43200"/>
            <a:ext cx="4173538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(x, y, z) = x’y + xz</a:t>
            </a:r>
            <a:endParaRPr lang="en-US" altLang="zh-CN" sz="2400"/>
          </a:p>
        </p:txBody>
      </p:sp>
      <p:sp>
        <p:nvSpPr>
          <p:cNvPr id="226309" name="Text Box 5">
            <a:extLst>
              <a:ext uri="{FF2B5EF4-FFF2-40B4-BE49-F238E27FC236}">
                <a16:creationId xmlns:a16="http://schemas.microsoft.com/office/drawing/2014/main" id="{C185495D-7942-FE4A-9F03-CCACC6D43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754563"/>
            <a:ext cx="368300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(x, y, z) = x’+yz’</a:t>
            </a:r>
            <a:endParaRPr lang="en-US" altLang="zh-CN" sz="2400"/>
          </a:p>
        </p:txBody>
      </p:sp>
      <p:graphicFrame>
        <p:nvGraphicFramePr>
          <p:cNvPr id="226375" name="Group 71">
            <a:extLst>
              <a:ext uri="{FF2B5EF4-FFF2-40B4-BE49-F238E27FC236}">
                <a16:creationId xmlns:a16="http://schemas.microsoft.com/office/drawing/2014/main" id="{B863C980-8D48-9944-830A-24C93C2A2D28}"/>
              </a:ext>
            </a:extLst>
          </p:cNvPr>
          <p:cNvGraphicFramePr>
            <a:graphicFrameLocks noGrp="1"/>
          </p:cNvGraphicFramePr>
          <p:nvPr/>
        </p:nvGraphicFramePr>
        <p:xfrm>
          <a:off x="5257800" y="1219200"/>
          <a:ext cx="3678238" cy="1852644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6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 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yz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699" marB="45699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00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01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11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10</a:t>
                      </a:r>
                    </a:p>
                  </a:txBody>
                  <a:tcPr marT="45699" marB="45699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15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T="45699" marB="4569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15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699" marB="45699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6345" name="Group 41">
            <a:extLst>
              <a:ext uri="{FF2B5EF4-FFF2-40B4-BE49-F238E27FC236}">
                <a16:creationId xmlns:a16="http://schemas.microsoft.com/office/drawing/2014/main" id="{36605665-B6F1-5C4F-9B79-964C02BA559C}"/>
              </a:ext>
            </a:extLst>
          </p:cNvPr>
          <p:cNvGraphicFramePr>
            <a:graphicFrameLocks noGrp="1"/>
          </p:cNvGraphicFramePr>
          <p:nvPr/>
        </p:nvGraphicFramePr>
        <p:xfrm>
          <a:off x="6248400" y="4495800"/>
          <a:ext cx="2498725" cy="1066800"/>
        </p:xfrm>
        <a:graphic>
          <a:graphicData uri="http://schemas.openxmlformats.org/drawingml/2006/table">
            <a:tbl>
              <a:tblPr/>
              <a:tblGrid>
                <a:gridCol w="646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1906" name="Rectangle 72">
            <a:extLst>
              <a:ext uri="{FF2B5EF4-FFF2-40B4-BE49-F238E27FC236}">
                <a16:creationId xmlns:a16="http://schemas.microsoft.com/office/drawing/2014/main" id="{341E4896-748C-264C-B630-942ADB3D9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057400"/>
            <a:ext cx="9906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902030302020204" pitchFamily="66" charset="0"/>
            </a:endParaRPr>
          </a:p>
        </p:txBody>
      </p:sp>
      <p:sp>
        <p:nvSpPr>
          <p:cNvPr id="121907" name="Rectangle 73">
            <a:extLst>
              <a:ext uri="{FF2B5EF4-FFF2-40B4-BE49-F238E27FC236}">
                <a16:creationId xmlns:a16="http://schemas.microsoft.com/office/drawing/2014/main" id="{4C3ADC86-F9F5-584C-A777-524A89685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590800"/>
            <a:ext cx="10668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902030302020204" pitchFamily="66" charset="0"/>
            </a:endParaRPr>
          </a:p>
        </p:txBody>
      </p:sp>
      <p:sp>
        <p:nvSpPr>
          <p:cNvPr id="121908" name="Rectangle 74">
            <a:extLst>
              <a:ext uri="{FF2B5EF4-FFF2-40B4-BE49-F238E27FC236}">
                <a16:creationId xmlns:a16="http://schemas.microsoft.com/office/drawing/2014/main" id="{C8B0BFD2-E9BA-8544-B3E0-62933A7F1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572000"/>
            <a:ext cx="2209800" cy="381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902030302020204" pitchFamily="66" charset="0"/>
            </a:endParaRPr>
          </a:p>
        </p:txBody>
      </p:sp>
      <p:sp>
        <p:nvSpPr>
          <p:cNvPr id="121909" name="Rectangle 75">
            <a:extLst>
              <a:ext uri="{FF2B5EF4-FFF2-40B4-BE49-F238E27FC236}">
                <a16:creationId xmlns:a16="http://schemas.microsoft.com/office/drawing/2014/main" id="{C76EF1F6-452B-C947-B03F-00B231457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572000"/>
            <a:ext cx="381000" cy="9144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40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8" grpId="0" autoUpdateAnimBg="0"/>
      <p:bldP spid="226309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>
            <a:extLst>
              <a:ext uri="{FF2B5EF4-FFF2-40B4-BE49-F238E27FC236}">
                <a16:creationId xmlns:a16="http://schemas.microsoft.com/office/drawing/2014/main" id="{7636326C-D405-F048-8F28-A7C212E8DBB6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Four-Variable Maps</a:t>
            </a:r>
          </a:p>
        </p:txBody>
      </p:sp>
      <p:sp>
        <p:nvSpPr>
          <p:cNvPr id="123906" name="Rectangle 3">
            <a:extLst>
              <a:ext uri="{FF2B5EF4-FFF2-40B4-BE49-F238E27FC236}">
                <a16:creationId xmlns:a16="http://schemas.microsoft.com/office/drawing/2014/main" id="{3FE763A0-B61E-B749-950D-BFE0D3B8D02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4648200"/>
            <a:ext cx="7086600" cy="1706563"/>
          </a:xfrm>
        </p:spPr>
        <p:txBody>
          <a:bodyPr/>
          <a:lstStyle/>
          <a:p>
            <a:pPr eaLnBrk="1" hangingPunct="1"/>
            <a:r>
              <a:rPr lang="en-US" altLang="zh-CN" sz="2400"/>
              <a:t>Top cells are adjacent to bottom cells. Left-edge cells are adjacent to right-edge cells.</a:t>
            </a:r>
          </a:p>
          <a:p>
            <a:pPr eaLnBrk="1" hangingPunct="1"/>
            <a:r>
              <a:rPr lang="en-US" altLang="zh-CN" sz="2400"/>
              <a:t>Note variable ordering (WXYZ).</a:t>
            </a:r>
          </a:p>
        </p:txBody>
      </p:sp>
      <p:pic>
        <p:nvPicPr>
          <p:cNvPr id="123907" name="Picture 65">
            <a:extLst>
              <a:ext uri="{FF2B5EF4-FFF2-40B4-BE49-F238E27FC236}">
                <a16:creationId xmlns:a16="http://schemas.microsoft.com/office/drawing/2014/main" id="{43DEABBC-290C-9D4B-A72C-A31898FA3F9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43" t="6956" r="3423" b="23952"/>
          <a:stretch>
            <a:fillRect/>
          </a:stretch>
        </p:blipFill>
        <p:spPr>
          <a:xfrm>
            <a:off x="5638800" y="2057400"/>
            <a:ext cx="2971800" cy="2232025"/>
          </a:xfrm>
          <a:noFill/>
        </p:spPr>
      </p:pic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799F9547-8DC5-3548-90D2-7BFFC72834A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9514238-12AA-438A-BCCA-9397CB3D0F3C}" type="datetime5">
              <a:rPr lang="zh-CN" altLang="en-US" smtClean="0"/>
              <a:pPr>
                <a:defRPr/>
              </a:pPr>
              <a:t>2020/12/1</a:t>
            </a:fld>
            <a:endParaRPr lang="en-US" altLang="zh-CN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16E8120E-7B36-2443-BBA4-8B7889B236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  <p:sp>
        <p:nvSpPr>
          <p:cNvPr id="227333" name="Rectangle 5">
            <a:extLst>
              <a:ext uri="{FF2B5EF4-FFF2-40B4-BE49-F238E27FC236}">
                <a16:creationId xmlns:a16="http://schemas.microsoft.com/office/drawing/2014/main" id="{DDC43E57-F215-1242-9D11-F572391FA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163" y="3773488"/>
            <a:ext cx="808037" cy="569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227334" name="Rectangle 6">
            <a:extLst>
              <a:ext uri="{FF2B5EF4-FFF2-40B4-BE49-F238E27FC236}">
                <a16:creationId xmlns:a16="http://schemas.microsoft.com/office/drawing/2014/main" id="{820F398A-8FB1-F14E-B48A-0B5242CC3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5" y="3773488"/>
            <a:ext cx="808038" cy="569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</a:p>
        </p:txBody>
      </p:sp>
      <p:sp>
        <p:nvSpPr>
          <p:cNvPr id="227335" name="Rectangle 7">
            <a:extLst>
              <a:ext uri="{FF2B5EF4-FFF2-40B4-BE49-F238E27FC236}">
                <a16:creationId xmlns:a16="http://schemas.microsoft.com/office/drawing/2014/main" id="{979E99DA-0C48-D646-9BE8-7D4F99019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5" y="3773488"/>
            <a:ext cx="806450" cy="569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</a:p>
        </p:txBody>
      </p:sp>
      <p:sp>
        <p:nvSpPr>
          <p:cNvPr id="227336" name="Rectangle 8">
            <a:extLst>
              <a:ext uri="{FF2B5EF4-FFF2-40B4-BE49-F238E27FC236}">
                <a16:creationId xmlns:a16="http://schemas.microsoft.com/office/drawing/2014/main" id="{A4DAAF82-F07E-CB4C-B4B7-A88E66866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38" y="3773488"/>
            <a:ext cx="808037" cy="569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</p:txBody>
      </p:sp>
      <p:sp>
        <p:nvSpPr>
          <p:cNvPr id="227337" name="Rectangle 9">
            <a:extLst>
              <a:ext uri="{FF2B5EF4-FFF2-40B4-BE49-F238E27FC236}">
                <a16:creationId xmlns:a16="http://schemas.microsoft.com/office/drawing/2014/main" id="{A8D35B6A-4294-B345-9296-1E96FDCFE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3849688"/>
            <a:ext cx="808037" cy="569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227338" name="Rectangle 10">
            <a:extLst>
              <a:ext uri="{FF2B5EF4-FFF2-40B4-BE49-F238E27FC236}">
                <a16:creationId xmlns:a16="http://schemas.microsoft.com/office/drawing/2014/main" id="{7DC624EB-A0E5-0345-BB6F-AF1D7285E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163" y="3203575"/>
            <a:ext cx="808037" cy="569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14</a:t>
            </a:r>
          </a:p>
        </p:txBody>
      </p:sp>
      <p:sp>
        <p:nvSpPr>
          <p:cNvPr id="227339" name="Rectangle 11">
            <a:extLst>
              <a:ext uri="{FF2B5EF4-FFF2-40B4-BE49-F238E27FC236}">
                <a16:creationId xmlns:a16="http://schemas.microsoft.com/office/drawing/2014/main" id="{E18E3943-FD0B-444E-B2B1-57E4D9BEF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5" y="3203575"/>
            <a:ext cx="808038" cy="569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15</a:t>
            </a:r>
          </a:p>
        </p:txBody>
      </p:sp>
      <p:sp>
        <p:nvSpPr>
          <p:cNvPr id="227340" name="Rectangle 12">
            <a:extLst>
              <a:ext uri="{FF2B5EF4-FFF2-40B4-BE49-F238E27FC236}">
                <a16:creationId xmlns:a16="http://schemas.microsoft.com/office/drawing/2014/main" id="{C0D51FC4-BF42-014A-866D-FFAE7D4B8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5" y="3203575"/>
            <a:ext cx="806450" cy="569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13</a:t>
            </a:r>
          </a:p>
        </p:txBody>
      </p:sp>
      <p:sp>
        <p:nvSpPr>
          <p:cNvPr id="227341" name="Rectangle 13">
            <a:extLst>
              <a:ext uri="{FF2B5EF4-FFF2-40B4-BE49-F238E27FC236}">
                <a16:creationId xmlns:a16="http://schemas.microsoft.com/office/drawing/2014/main" id="{07983B17-A8FC-5E42-85AD-BA46AB31F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38" y="3203575"/>
            <a:ext cx="808037" cy="569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12</a:t>
            </a:r>
          </a:p>
        </p:txBody>
      </p:sp>
      <p:sp>
        <p:nvSpPr>
          <p:cNvPr id="227342" name="Rectangle 14">
            <a:extLst>
              <a:ext uri="{FF2B5EF4-FFF2-40B4-BE49-F238E27FC236}">
                <a16:creationId xmlns:a16="http://schemas.microsoft.com/office/drawing/2014/main" id="{1129488C-AEE2-5340-9A3A-792472C24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3279775"/>
            <a:ext cx="808037" cy="569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</a:p>
        </p:txBody>
      </p:sp>
      <p:sp>
        <p:nvSpPr>
          <p:cNvPr id="227343" name="Rectangle 15">
            <a:extLst>
              <a:ext uri="{FF2B5EF4-FFF2-40B4-BE49-F238E27FC236}">
                <a16:creationId xmlns:a16="http://schemas.microsoft.com/office/drawing/2014/main" id="{08F14BF5-F494-FC40-A202-F8B6102F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163" y="2633663"/>
            <a:ext cx="808037" cy="569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227344" name="Rectangle 16">
            <a:extLst>
              <a:ext uri="{FF2B5EF4-FFF2-40B4-BE49-F238E27FC236}">
                <a16:creationId xmlns:a16="http://schemas.microsoft.com/office/drawing/2014/main" id="{3B8F6389-B59C-F146-98CE-D11A09A81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5" y="2633663"/>
            <a:ext cx="808038" cy="569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</p:txBody>
      </p:sp>
      <p:sp>
        <p:nvSpPr>
          <p:cNvPr id="227345" name="Rectangle 17">
            <a:extLst>
              <a:ext uri="{FF2B5EF4-FFF2-40B4-BE49-F238E27FC236}">
                <a16:creationId xmlns:a16="http://schemas.microsoft.com/office/drawing/2014/main" id="{1829A94A-585F-E84B-9930-C67142B66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5" y="2633663"/>
            <a:ext cx="806450" cy="569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</p:txBody>
      </p:sp>
      <p:sp>
        <p:nvSpPr>
          <p:cNvPr id="227346" name="Rectangle 18">
            <a:extLst>
              <a:ext uri="{FF2B5EF4-FFF2-40B4-BE49-F238E27FC236}">
                <a16:creationId xmlns:a16="http://schemas.microsoft.com/office/drawing/2014/main" id="{1AE5F7B5-80F6-4143-B1A1-1AB331321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38" y="2633663"/>
            <a:ext cx="808037" cy="569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27347" name="Rectangle 19">
            <a:extLst>
              <a:ext uri="{FF2B5EF4-FFF2-40B4-BE49-F238E27FC236}">
                <a16:creationId xmlns:a16="http://schemas.microsoft.com/office/drawing/2014/main" id="{4DD4317D-800E-7A46-8592-F894C1E5E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2709863"/>
            <a:ext cx="808037" cy="569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01</a:t>
            </a:r>
          </a:p>
        </p:txBody>
      </p:sp>
      <p:sp>
        <p:nvSpPr>
          <p:cNvPr id="227348" name="Rectangle 20">
            <a:extLst>
              <a:ext uri="{FF2B5EF4-FFF2-40B4-BE49-F238E27FC236}">
                <a16:creationId xmlns:a16="http://schemas.microsoft.com/office/drawing/2014/main" id="{B431F65F-36F9-AB46-8D82-843F26CBC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163" y="2065338"/>
            <a:ext cx="808037" cy="568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27349" name="Rectangle 21">
            <a:extLst>
              <a:ext uri="{FF2B5EF4-FFF2-40B4-BE49-F238E27FC236}">
                <a16:creationId xmlns:a16="http://schemas.microsoft.com/office/drawing/2014/main" id="{B1CB5720-F925-B54E-B5C4-7706A1E77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5" y="2065338"/>
            <a:ext cx="808038" cy="568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227350" name="Rectangle 22">
            <a:extLst>
              <a:ext uri="{FF2B5EF4-FFF2-40B4-BE49-F238E27FC236}">
                <a16:creationId xmlns:a16="http://schemas.microsoft.com/office/drawing/2014/main" id="{193672E7-6307-8340-8160-A89B81602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5" y="2065338"/>
            <a:ext cx="806450" cy="568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27351" name="Rectangle 23">
            <a:extLst>
              <a:ext uri="{FF2B5EF4-FFF2-40B4-BE49-F238E27FC236}">
                <a16:creationId xmlns:a16="http://schemas.microsoft.com/office/drawing/2014/main" id="{66CC969B-576D-E444-A6D6-CEB0B1C4A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38" y="2065338"/>
            <a:ext cx="808037" cy="568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227352" name="Rectangle 24">
            <a:extLst>
              <a:ext uri="{FF2B5EF4-FFF2-40B4-BE49-F238E27FC236}">
                <a16:creationId xmlns:a16="http://schemas.microsoft.com/office/drawing/2014/main" id="{BAA9F823-8655-4541-A4B3-D9BBCEB11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2141538"/>
            <a:ext cx="808037" cy="568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00</a:t>
            </a:r>
          </a:p>
        </p:txBody>
      </p:sp>
      <p:sp>
        <p:nvSpPr>
          <p:cNvPr id="227353" name="Rectangle 25">
            <a:extLst>
              <a:ext uri="{FF2B5EF4-FFF2-40B4-BE49-F238E27FC236}">
                <a16:creationId xmlns:a16="http://schemas.microsoft.com/office/drawing/2014/main" id="{4B94BFF7-24DC-5F49-958B-2B4E1B904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0325" y="1211263"/>
            <a:ext cx="808038" cy="9985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10</a:t>
            </a:r>
          </a:p>
        </p:txBody>
      </p:sp>
      <p:sp>
        <p:nvSpPr>
          <p:cNvPr id="227354" name="Rectangle 26">
            <a:extLst>
              <a:ext uri="{FF2B5EF4-FFF2-40B4-BE49-F238E27FC236}">
                <a16:creationId xmlns:a16="http://schemas.microsoft.com/office/drawing/2014/main" id="{763D8B5A-6F4C-6A4A-87CF-033252721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88" y="1211263"/>
            <a:ext cx="808037" cy="9985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11</a:t>
            </a:r>
          </a:p>
        </p:txBody>
      </p:sp>
      <p:sp>
        <p:nvSpPr>
          <p:cNvPr id="227355" name="Rectangle 27">
            <a:extLst>
              <a:ext uri="{FF2B5EF4-FFF2-40B4-BE49-F238E27FC236}">
                <a16:creationId xmlns:a16="http://schemas.microsoft.com/office/drawing/2014/main" id="{5062FB9A-D671-4F47-B64C-5FACBFEDD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5838" y="1211263"/>
            <a:ext cx="806450" cy="9985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01</a:t>
            </a:r>
          </a:p>
        </p:txBody>
      </p:sp>
      <p:sp>
        <p:nvSpPr>
          <p:cNvPr id="227356" name="Rectangle 28">
            <a:extLst>
              <a:ext uri="{FF2B5EF4-FFF2-40B4-BE49-F238E27FC236}">
                <a16:creationId xmlns:a16="http://schemas.microsoft.com/office/drawing/2014/main" id="{5251514F-5504-3940-BAFC-0A320B74C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211263"/>
            <a:ext cx="808038" cy="9985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00</a:t>
            </a:r>
          </a:p>
        </p:txBody>
      </p:sp>
      <p:sp>
        <p:nvSpPr>
          <p:cNvPr id="227357" name="Rectangle 29">
            <a:extLst>
              <a:ext uri="{FF2B5EF4-FFF2-40B4-BE49-F238E27FC236}">
                <a16:creationId xmlns:a16="http://schemas.microsoft.com/office/drawing/2014/main" id="{F923A9FB-19DE-CB48-97FB-8704C38CE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808038" cy="9985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WX</a:t>
            </a:r>
          </a:p>
        </p:txBody>
      </p:sp>
      <p:sp>
        <p:nvSpPr>
          <p:cNvPr id="123936" name="Line 30">
            <a:extLst>
              <a:ext uri="{FF2B5EF4-FFF2-40B4-BE49-F238E27FC236}">
                <a16:creationId xmlns:a16="http://schemas.microsoft.com/office/drawing/2014/main" id="{160D93A2-9B65-B845-9AB8-72D24F17FB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80803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937" name="Line 31">
            <a:extLst>
              <a:ext uri="{FF2B5EF4-FFF2-40B4-BE49-F238E27FC236}">
                <a16:creationId xmlns:a16="http://schemas.microsoft.com/office/drawing/2014/main" id="{DA322C06-2BFF-A647-BC94-A50A58DDA0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343400"/>
            <a:ext cx="80803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938" name="Line 32">
            <a:extLst>
              <a:ext uri="{FF2B5EF4-FFF2-40B4-BE49-F238E27FC236}">
                <a16:creationId xmlns:a16="http://schemas.microsoft.com/office/drawing/2014/main" id="{A886A6F7-A78B-CC41-80C3-F564C02C60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0" cy="9985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939" name="Line 33">
            <a:extLst>
              <a:ext uri="{FF2B5EF4-FFF2-40B4-BE49-F238E27FC236}">
                <a16:creationId xmlns:a16="http://schemas.microsoft.com/office/drawing/2014/main" id="{21532868-BD9A-B146-A9B2-A5B9879A7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066800"/>
            <a:ext cx="0" cy="9985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940" name="Line 34">
            <a:extLst>
              <a:ext uri="{FF2B5EF4-FFF2-40B4-BE49-F238E27FC236}">
                <a16:creationId xmlns:a16="http://schemas.microsoft.com/office/drawing/2014/main" id="{0497CD61-7763-B141-B527-EAF3FE0219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7638" y="1066800"/>
            <a:ext cx="8080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941" name="Line 35">
            <a:extLst>
              <a:ext uri="{FF2B5EF4-FFF2-40B4-BE49-F238E27FC236}">
                <a16:creationId xmlns:a16="http://schemas.microsoft.com/office/drawing/2014/main" id="{AB37BE15-8709-5849-A338-126D76E07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808038" cy="998538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942" name="Line 36">
            <a:extLst>
              <a:ext uri="{FF2B5EF4-FFF2-40B4-BE49-F238E27FC236}">
                <a16:creationId xmlns:a16="http://schemas.microsoft.com/office/drawing/2014/main" id="{47C7D7BA-180D-0247-AA99-B14D20FF5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065338"/>
            <a:ext cx="0" cy="5683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943" name="Line 37">
            <a:extLst>
              <a:ext uri="{FF2B5EF4-FFF2-40B4-BE49-F238E27FC236}">
                <a16:creationId xmlns:a16="http://schemas.microsoft.com/office/drawing/2014/main" id="{0F80C26F-209C-3D43-A1F1-85CC3D893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0163" y="1066800"/>
            <a:ext cx="8080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944" name="Line 38">
            <a:extLst>
              <a:ext uri="{FF2B5EF4-FFF2-40B4-BE49-F238E27FC236}">
                <a16:creationId xmlns:a16="http://schemas.microsoft.com/office/drawing/2014/main" id="{7CEF0DEF-32F3-7B49-AFB2-DE37B14CB5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0163" y="2065338"/>
            <a:ext cx="0" cy="2278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945" name="Line 39">
            <a:extLst>
              <a:ext uri="{FF2B5EF4-FFF2-40B4-BE49-F238E27FC236}">
                <a16:creationId xmlns:a16="http://schemas.microsoft.com/office/drawing/2014/main" id="{F712ACFE-26FF-2D4A-B520-D628991AD4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057400"/>
            <a:ext cx="0" cy="22780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946" name="Line 40">
            <a:extLst>
              <a:ext uri="{FF2B5EF4-FFF2-40B4-BE49-F238E27FC236}">
                <a16:creationId xmlns:a16="http://schemas.microsoft.com/office/drawing/2014/main" id="{50F8FD51-CA10-FF4D-94C6-344D5F16A7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2125" y="1066800"/>
            <a:ext cx="80803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947" name="Line 41">
            <a:extLst>
              <a:ext uri="{FF2B5EF4-FFF2-40B4-BE49-F238E27FC236}">
                <a16:creationId xmlns:a16="http://schemas.microsoft.com/office/drawing/2014/main" id="{D6C1DF1B-8E24-594E-ADB5-F6722DF000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2125" y="2065338"/>
            <a:ext cx="0" cy="2278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948" name="Line 42">
            <a:extLst>
              <a:ext uri="{FF2B5EF4-FFF2-40B4-BE49-F238E27FC236}">
                <a16:creationId xmlns:a16="http://schemas.microsoft.com/office/drawing/2014/main" id="{BD5A61F6-B824-414B-BE02-63CD53374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5675" y="1066800"/>
            <a:ext cx="8064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949" name="Line 43">
            <a:extLst>
              <a:ext uri="{FF2B5EF4-FFF2-40B4-BE49-F238E27FC236}">
                <a16:creationId xmlns:a16="http://schemas.microsoft.com/office/drawing/2014/main" id="{D5D226E5-5C20-F64C-B9E3-091300CC44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5675" y="2065338"/>
            <a:ext cx="0" cy="2278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950" name="Line 44">
            <a:extLst>
              <a:ext uri="{FF2B5EF4-FFF2-40B4-BE49-F238E27FC236}">
                <a16:creationId xmlns:a16="http://schemas.microsoft.com/office/drawing/2014/main" id="{FE83C350-46F0-5743-A409-31805C7C3D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057400"/>
            <a:ext cx="0" cy="2278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951" name="Line 45">
            <a:extLst>
              <a:ext uri="{FF2B5EF4-FFF2-40B4-BE49-F238E27FC236}">
                <a16:creationId xmlns:a16="http://schemas.microsoft.com/office/drawing/2014/main" id="{1CD850DE-B585-294C-B5D4-8BCB5D0588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057400"/>
            <a:ext cx="32305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952" name="Line 46">
            <a:extLst>
              <a:ext uri="{FF2B5EF4-FFF2-40B4-BE49-F238E27FC236}">
                <a16:creationId xmlns:a16="http://schemas.microsoft.com/office/drawing/2014/main" id="{5D1C45F5-8FCB-754A-9383-F896032BEF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633663"/>
            <a:ext cx="0" cy="56991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953" name="Line 47">
            <a:extLst>
              <a:ext uri="{FF2B5EF4-FFF2-40B4-BE49-F238E27FC236}">
                <a16:creationId xmlns:a16="http://schemas.microsoft.com/office/drawing/2014/main" id="{86941124-B5C0-8D45-814A-58A9FAC712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7638" y="2633663"/>
            <a:ext cx="3230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954" name="Line 48">
            <a:extLst>
              <a:ext uri="{FF2B5EF4-FFF2-40B4-BE49-F238E27FC236}">
                <a16:creationId xmlns:a16="http://schemas.microsoft.com/office/drawing/2014/main" id="{57099F1B-412E-CC4E-AFD1-CFBD973EE3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203575"/>
            <a:ext cx="0" cy="5699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955" name="Line 49">
            <a:extLst>
              <a:ext uri="{FF2B5EF4-FFF2-40B4-BE49-F238E27FC236}">
                <a16:creationId xmlns:a16="http://schemas.microsoft.com/office/drawing/2014/main" id="{3D32ECD5-2CAA-8F42-8B2C-06665D794F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7638" y="3203575"/>
            <a:ext cx="3230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956" name="Line 50">
            <a:extLst>
              <a:ext uri="{FF2B5EF4-FFF2-40B4-BE49-F238E27FC236}">
                <a16:creationId xmlns:a16="http://schemas.microsoft.com/office/drawing/2014/main" id="{2180ACD8-6572-2845-9A9B-B126E5116C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3773488"/>
            <a:ext cx="0" cy="56991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957" name="Line 51">
            <a:extLst>
              <a:ext uri="{FF2B5EF4-FFF2-40B4-BE49-F238E27FC236}">
                <a16:creationId xmlns:a16="http://schemas.microsoft.com/office/drawing/2014/main" id="{C9FBFE9A-9E0D-0A4C-8D6A-8670B6B5BF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7638" y="3773488"/>
            <a:ext cx="32305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958" name="Line 52">
            <a:extLst>
              <a:ext uri="{FF2B5EF4-FFF2-40B4-BE49-F238E27FC236}">
                <a16:creationId xmlns:a16="http://schemas.microsoft.com/office/drawing/2014/main" id="{F16E919B-FC81-544E-8C34-D8663191B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7638" y="4343400"/>
            <a:ext cx="3230562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959" name="Text Box 53">
            <a:extLst>
              <a:ext uri="{FF2B5EF4-FFF2-40B4-BE49-F238E27FC236}">
                <a16:creationId xmlns:a16="http://schemas.microsoft.com/office/drawing/2014/main" id="{0B165AAC-401E-9745-B34E-5288BA641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138238"/>
            <a:ext cx="487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latin typeface="Comic Sans MS" panose="030F0902030302020204" pitchFamily="66" charset="0"/>
              </a:rPr>
              <a:t>YZ</a:t>
            </a:r>
            <a:endParaRPr lang="en-US" altLang="zh-CN" sz="1800" baseline="-25000">
              <a:latin typeface="Comic Sans MS" panose="030F0902030302020204" pitchFamily="66" charset="0"/>
            </a:endParaRPr>
          </a:p>
        </p:txBody>
      </p:sp>
      <p:sp>
        <p:nvSpPr>
          <p:cNvPr id="123960" name="AutoShape 67">
            <a:extLst>
              <a:ext uri="{FF2B5EF4-FFF2-40B4-BE49-F238E27FC236}">
                <a16:creationId xmlns:a16="http://schemas.microsoft.com/office/drawing/2014/main" id="{D540D0DE-5FCC-D14C-AEE6-74E48BB22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971800"/>
            <a:ext cx="762000" cy="3810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432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>
            <a:extLst>
              <a:ext uri="{FF2B5EF4-FFF2-40B4-BE49-F238E27FC236}">
                <a16:creationId xmlns:a16="http://schemas.microsoft.com/office/drawing/2014/main" id="{E8205843-50BC-E240-A17D-1795D3747B9E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Four-variable Map Simplification</a:t>
            </a:r>
          </a:p>
        </p:txBody>
      </p:sp>
      <p:sp>
        <p:nvSpPr>
          <p:cNvPr id="125954" name="Rectangle 3">
            <a:extLst>
              <a:ext uri="{FF2B5EF4-FFF2-40B4-BE49-F238E27FC236}">
                <a16:creationId xmlns:a16="http://schemas.microsoft.com/office/drawing/2014/main" id="{1E9CDEFA-A6F2-0E4B-87B0-30BE9AE21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800"/>
              <a:t>One square represents a minterm of 4 literals.</a:t>
            </a:r>
          </a:p>
          <a:p>
            <a:pPr eaLnBrk="1" hangingPunct="1"/>
            <a:r>
              <a:rPr lang="en-US" altLang="zh-CN" sz="2800"/>
              <a:t>A rectangle of 2 adjacent squares represents a product term of 3 literals.</a:t>
            </a:r>
          </a:p>
          <a:p>
            <a:pPr eaLnBrk="1" hangingPunct="1"/>
            <a:r>
              <a:rPr lang="en-US" altLang="zh-CN" sz="2800"/>
              <a:t>A rectangle of 4 squares represents a product term of 2 literals.</a:t>
            </a:r>
          </a:p>
          <a:p>
            <a:pPr eaLnBrk="1" hangingPunct="1"/>
            <a:r>
              <a:rPr lang="en-US" altLang="zh-CN" sz="2800"/>
              <a:t>A rectangle of 8 squares represents a product term of 1 literal.</a:t>
            </a:r>
          </a:p>
          <a:p>
            <a:pPr eaLnBrk="1" hangingPunct="1"/>
            <a:r>
              <a:rPr lang="en-US" altLang="zh-CN" sz="2800"/>
              <a:t>A rectangle of 16 squares produces a function that is equal to logic 1.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07EC9D9-C9DD-8C40-A88C-BC480C33AA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42A3C27-3B30-4E4C-ACFC-4FB983CE7BB7}" type="datetime5">
              <a:rPr lang="zh-CN" altLang="en-US"/>
              <a:pPr>
                <a:defRPr/>
              </a:pPr>
              <a:t>2020/12/1</a:t>
            </a:fld>
            <a:endParaRPr lang="en-US" altLang="zh-CN"/>
          </a:p>
        </p:txBody>
      </p:sp>
      <p:sp>
        <p:nvSpPr>
          <p:cNvPr id="70660" name="Footer Placeholder 5">
            <a:extLst>
              <a:ext uri="{FF2B5EF4-FFF2-40B4-BE49-F238E27FC236}">
                <a16:creationId xmlns:a16="http://schemas.microsoft.com/office/drawing/2014/main" id="{580CB5DB-C3B1-0A46-9B17-E0041531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88586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>
            <a:extLst>
              <a:ext uri="{FF2B5EF4-FFF2-40B4-BE49-F238E27FC236}">
                <a16:creationId xmlns:a16="http://schemas.microsoft.com/office/drawing/2014/main" id="{C30720CE-CD93-AC4C-AA38-A8EB5C171924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128002" name="Rectangle 3">
            <a:extLst>
              <a:ext uri="{FF2B5EF4-FFF2-40B4-BE49-F238E27FC236}">
                <a16:creationId xmlns:a16="http://schemas.microsoft.com/office/drawing/2014/main" id="{018911A4-5072-2142-9ECE-E72783429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104188" cy="1981200"/>
          </a:xfrm>
        </p:spPr>
        <p:txBody>
          <a:bodyPr/>
          <a:lstStyle/>
          <a:p>
            <a:pPr eaLnBrk="1" hangingPunct="1"/>
            <a:r>
              <a:rPr lang="en-US" altLang="zh-CN" sz="2800"/>
              <a:t>Simplify the following Boolean function (A,B,C,D) = </a:t>
            </a:r>
            <a:r>
              <a:rPr lang="en-US" altLang="zh-CN" sz="2800">
                <a:cs typeface="Times New Roman" panose="02020603050405020304" pitchFamily="18" charset="0"/>
              </a:rPr>
              <a:t>∑</a:t>
            </a:r>
            <a:r>
              <a:rPr lang="en-US" altLang="zh-CN" sz="2800"/>
              <a:t>m(0,1,2,4,5,7,8,9,10,12,13).</a:t>
            </a:r>
          </a:p>
          <a:p>
            <a:pPr eaLnBrk="1" hangingPunct="1"/>
            <a:r>
              <a:rPr lang="en-US" altLang="zh-CN" sz="2800"/>
              <a:t>First put the function g( ) into the map, and then group as many 1s as possible.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8F1AF4D-F6E2-0D46-8467-79961D32AFE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2BEB1D2-A7FD-43EA-BBC0-36EAAD3D018C}" type="datetime5">
              <a:rPr lang="zh-CN" altLang="en-US"/>
              <a:pPr>
                <a:defRPr/>
              </a:pPr>
              <a:t>2020/12/1</a:t>
            </a:fld>
            <a:endParaRPr lang="en-US" altLang="zh-CN"/>
          </a:p>
        </p:txBody>
      </p:sp>
      <p:sp>
        <p:nvSpPr>
          <p:cNvPr id="71684" name="Footer Placeholder 5">
            <a:extLst>
              <a:ext uri="{FF2B5EF4-FFF2-40B4-BE49-F238E27FC236}">
                <a16:creationId xmlns:a16="http://schemas.microsoft.com/office/drawing/2014/main" id="{A8031BD2-5D18-9244-805B-9F039F4B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  <p:sp>
        <p:nvSpPr>
          <p:cNvPr id="128006" name="Line 30">
            <a:extLst>
              <a:ext uri="{FF2B5EF4-FFF2-40B4-BE49-F238E27FC236}">
                <a16:creationId xmlns:a16="http://schemas.microsoft.com/office/drawing/2014/main" id="{504EE13D-7A81-3344-8B0A-A24495BFA4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473700"/>
            <a:ext cx="4381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007" name="Line 31">
            <a:extLst>
              <a:ext uri="{FF2B5EF4-FFF2-40B4-BE49-F238E27FC236}">
                <a16:creationId xmlns:a16="http://schemas.microsoft.com/office/drawing/2014/main" id="{C7430E8C-950A-3649-9C4C-3A8657A8EA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7150" y="3505200"/>
            <a:ext cx="0" cy="6286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008" name="Line 32">
            <a:extLst>
              <a:ext uri="{FF2B5EF4-FFF2-40B4-BE49-F238E27FC236}">
                <a16:creationId xmlns:a16="http://schemas.microsoft.com/office/drawing/2014/main" id="{8EE3E75B-DB9A-E440-A41E-5DFC4FA374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505200"/>
            <a:ext cx="4381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009" name="Line 33">
            <a:extLst>
              <a:ext uri="{FF2B5EF4-FFF2-40B4-BE49-F238E27FC236}">
                <a16:creationId xmlns:a16="http://schemas.microsoft.com/office/drawing/2014/main" id="{43498EF2-5CAC-F040-A77A-16AEAE7D94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505200"/>
            <a:ext cx="0" cy="62865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010" name="Line 34">
            <a:extLst>
              <a:ext uri="{FF2B5EF4-FFF2-40B4-BE49-F238E27FC236}">
                <a16:creationId xmlns:a16="http://schemas.microsoft.com/office/drawing/2014/main" id="{E8EBEA8D-21AA-264F-BF1B-6261A7B777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4550" y="3505200"/>
            <a:ext cx="4381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011" name="Line 36">
            <a:extLst>
              <a:ext uri="{FF2B5EF4-FFF2-40B4-BE49-F238E27FC236}">
                <a16:creationId xmlns:a16="http://schemas.microsoft.com/office/drawing/2014/main" id="{A286313A-4657-6B4E-9883-8B8136529E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133850"/>
            <a:ext cx="0" cy="3349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012" name="Line 39">
            <a:extLst>
              <a:ext uri="{FF2B5EF4-FFF2-40B4-BE49-F238E27FC236}">
                <a16:creationId xmlns:a16="http://schemas.microsoft.com/office/drawing/2014/main" id="{60CFF040-E1D7-D841-A3E7-0DF726738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2700" y="3505200"/>
            <a:ext cx="4381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013" name="Line 40">
            <a:extLst>
              <a:ext uri="{FF2B5EF4-FFF2-40B4-BE49-F238E27FC236}">
                <a16:creationId xmlns:a16="http://schemas.microsoft.com/office/drawing/2014/main" id="{F371DABE-8A06-094C-8ACC-30ED385EE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0850" y="3505200"/>
            <a:ext cx="4381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014" name="Line 42">
            <a:extLst>
              <a:ext uri="{FF2B5EF4-FFF2-40B4-BE49-F238E27FC236}">
                <a16:creationId xmlns:a16="http://schemas.microsoft.com/office/drawing/2014/main" id="{66A0B083-598A-1240-B232-B51045236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505200"/>
            <a:ext cx="4381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015" name="Line 46">
            <a:extLst>
              <a:ext uri="{FF2B5EF4-FFF2-40B4-BE49-F238E27FC236}">
                <a16:creationId xmlns:a16="http://schemas.microsoft.com/office/drawing/2014/main" id="{11114F2A-CD2A-1543-A7CE-CC65A3E1B0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468813"/>
            <a:ext cx="0" cy="33496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016" name="Line 48">
            <a:extLst>
              <a:ext uri="{FF2B5EF4-FFF2-40B4-BE49-F238E27FC236}">
                <a16:creationId xmlns:a16="http://schemas.microsoft.com/office/drawing/2014/main" id="{B2EC0438-FA00-1E44-A6EC-CBA2499CC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803775"/>
            <a:ext cx="0" cy="33496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017" name="Line 50">
            <a:extLst>
              <a:ext uri="{FF2B5EF4-FFF2-40B4-BE49-F238E27FC236}">
                <a16:creationId xmlns:a16="http://schemas.microsoft.com/office/drawing/2014/main" id="{17351DB1-F582-4843-A68D-DC2242BC3C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138738"/>
            <a:ext cx="0" cy="33496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28018" name="Group 104">
            <a:extLst>
              <a:ext uri="{FF2B5EF4-FFF2-40B4-BE49-F238E27FC236}">
                <a16:creationId xmlns:a16="http://schemas.microsoft.com/office/drawing/2014/main" id="{C5055914-F574-BB42-A1A5-61B4955D1EC5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895600"/>
            <a:ext cx="2895600" cy="2667000"/>
            <a:chOff x="1056" y="2208"/>
            <a:chExt cx="1380" cy="1240"/>
          </a:xfrm>
        </p:grpSpPr>
        <p:sp>
          <p:nvSpPr>
            <p:cNvPr id="229381" name="Rectangle 5">
              <a:extLst>
                <a:ext uri="{FF2B5EF4-FFF2-40B4-BE49-F238E27FC236}">
                  <a16:creationId xmlns:a16="http://schemas.microsoft.com/office/drawing/2014/main" id="{8949302A-8FBE-224F-B937-9FD89819F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208"/>
              <a:ext cx="276" cy="39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382" name="Rectangle 6">
              <a:extLst>
                <a:ext uri="{FF2B5EF4-FFF2-40B4-BE49-F238E27FC236}">
                  <a16:creationId xmlns:a16="http://schemas.microsoft.com/office/drawing/2014/main" id="{E3E04227-788E-3345-8D78-8337DCB80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" y="2208"/>
              <a:ext cx="276" cy="39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383" name="Rectangle 7">
              <a:extLst>
                <a:ext uri="{FF2B5EF4-FFF2-40B4-BE49-F238E27FC236}">
                  <a16:creationId xmlns:a16="http://schemas.microsoft.com/office/drawing/2014/main" id="{B39E7647-C72D-C947-8446-CB90740A7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" y="2208"/>
              <a:ext cx="275" cy="39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384" name="Rectangle 8">
              <a:extLst>
                <a:ext uri="{FF2B5EF4-FFF2-40B4-BE49-F238E27FC236}">
                  <a16:creationId xmlns:a16="http://schemas.microsoft.com/office/drawing/2014/main" id="{5CBEA099-861F-C74F-9D65-F70B40549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" y="2304"/>
              <a:ext cx="275" cy="39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400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cd</a:t>
              </a:r>
            </a:p>
          </p:txBody>
        </p:sp>
        <p:sp>
          <p:nvSpPr>
            <p:cNvPr id="229385" name="Rectangle 9">
              <a:extLst>
                <a:ext uri="{FF2B5EF4-FFF2-40B4-BE49-F238E27FC236}">
                  <a16:creationId xmlns:a16="http://schemas.microsoft.com/office/drawing/2014/main" id="{E94059A5-71A6-5347-AC58-68E19BADC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292"/>
              <a:ext cx="276" cy="39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16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ab</a:t>
              </a:r>
            </a:p>
          </p:txBody>
        </p:sp>
        <p:sp>
          <p:nvSpPr>
            <p:cNvPr id="229386" name="Rectangle 10">
              <a:extLst>
                <a:ext uri="{FF2B5EF4-FFF2-40B4-BE49-F238E27FC236}">
                  <a16:creationId xmlns:a16="http://schemas.microsoft.com/office/drawing/2014/main" id="{9B5E7D68-E231-354F-BDE6-C1B619844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237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387" name="Rectangle 11">
              <a:extLst>
                <a:ext uri="{FF2B5EF4-FFF2-40B4-BE49-F238E27FC236}">
                  <a16:creationId xmlns:a16="http://schemas.microsoft.com/office/drawing/2014/main" id="{D4667579-E731-6F4C-AE04-12BC02082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026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388" name="Rectangle 12">
              <a:extLst>
                <a:ext uri="{FF2B5EF4-FFF2-40B4-BE49-F238E27FC236}">
                  <a16:creationId xmlns:a16="http://schemas.microsoft.com/office/drawing/2014/main" id="{36E385BB-3392-8C47-9E67-53DAB2534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15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389" name="Rectangle 13">
              <a:extLst>
                <a:ext uri="{FF2B5EF4-FFF2-40B4-BE49-F238E27FC236}">
                  <a16:creationId xmlns:a16="http://schemas.microsoft.com/office/drawing/2014/main" id="{9D8ACDDC-A7F3-354D-9CA5-D0BC49B18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604"/>
              <a:ext cx="276" cy="2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390" name="Rectangle 14">
              <a:extLst>
                <a:ext uri="{FF2B5EF4-FFF2-40B4-BE49-F238E27FC236}">
                  <a16:creationId xmlns:a16="http://schemas.microsoft.com/office/drawing/2014/main" id="{74AAD007-13F8-C347-A267-BF4D0701A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237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1</a:t>
              </a: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391" name="Rectangle 15">
              <a:extLst>
                <a:ext uri="{FF2B5EF4-FFF2-40B4-BE49-F238E27FC236}">
                  <a16:creationId xmlns:a16="http://schemas.microsoft.com/office/drawing/2014/main" id="{A976C74A-FCFF-9C44-8BB1-1A2D0EF6B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" y="3237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392" name="Rectangle 16">
              <a:extLst>
                <a:ext uri="{FF2B5EF4-FFF2-40B4-BE49-F238E27FC236}">
                  <a16:creationId xmlns:a16="http://schemas.microsoft.com/office/drawing/2014/main" id="{18883A87-7FAC-E84B-9E2B-EFA7D5E11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" y="3237"/>
              <a:ext cx="275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1</a:t>
              </a: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393" name="Rectangle 17">
              <a:extLst>
                <a:ext uri="{FF2B5EF4-FFF2-40B4-BE49-F238E27FC236}">
                  <a16:creationId xmlns:a16="http://schemas.microsoft.com/office/drawing/2014/main" id="{87D36BBA-4FFB-C241-A82F-96E0B499B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" y="3237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394" name="Rectangle 18">
              <a:extLst>
                <a:ext uri="{FF2B5EF4-FFF2-40B4-BE49-F238E27FC236}">
                  <a16:creationId xmlns:a16="http://schemas.microsoft.com/office/drawing/2014/main" id="{2194AA3F-747E-F946-8ECE-9194EF27A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026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395" name="Rectangle 19">
              <a:extLst>
                <a:ext uri="{FF2B5EF4-FFF2-40B4-BE49-F238E27FC236}">
                  <a16:creationId xmlns:a16="http://schemas.microsoft.com/office/drawing/2014/main" id="{01A8EE5B-FDA1-404E-BE20-A4A344C1C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" y="3026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396" name="Rectangle 20">
              <a:extLst>
                <a:ext uri="{FF2B5EF4-FFF2-40B4-BE49-F238E27FC236}">
                  <a16:creationId xmlns:a16="http://schemas.microsoft.com/office/drawing/2014/main" id="{265E65A2-2E92-0D49-A4E7-704260336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" y="3026"/>
              <a:ext cx="275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1</a:t>
              </a: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397" name="Rectangle 21">
              <a:extLst>
                <a:ext uri="{FF2B5EF4-FFF2-40B4-BE49-F238E27FC236}">
                  <a16:creationId xmlns:a16="http://schemas.microsoft.com/office/drawing/2014/main" id="{4DBBE651-0752-2A4A-A30E-B644A4C8D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" y="3026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398" name="Rectangle 22">
              <a:extLst>
                <a:ext uri="{FF2B5EF4-FFF2-40B4-BE49-F238E27FC236}">
                  <a16:creationId xmlns:a16="http://schemas.microsoft.com/office/drawing/2014/main" id="{83F5480D-AD9D-1D45-A4A0-EA9C16649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815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399" name="Rectangle 23">
              <a:extLst>
                <a:ext uri="{FF2B5EF4-FFF2-40B4-BE49-F238E27FC236}">
                  <a16:creationId xmlns:a16="http://schemas.microsoft.com/office/drawing/2014/main" id="{A850DE41-C433-8A4F-A337-41628794A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" y="2815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1</a:t>
              </a: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400" name="Rectangle 24">
              <a:extLst>
                <a:ext uri="{FF2B5EF4-FFF2-40B4-BE49-F238E27FC236}">
                  <a16:creationId xmlns:a16="http://schemas.microsoft.com/office/drawing/2014/main" id="{F1BA8FA5-C181-8848-85FE-9450712A7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" y="2815"/>
              <a:ext cx="275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1</a:t>
              </a: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401" name="Rectangle 25">
              <a:extLst>
                <a:ext uri="{FF2B5EF4-FFF2-40B4-BE49-F238E27FC236}">
                  <a16:creationId xmlns:a16="http://schemas.microsoft.com/office/drawing/2014/main" id="{01196281-F374-E242-ADE2-FDB4902A5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" y="2815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402" name="Rectangle 26">
              <a:extLst>
                <a:ext uri="{FF2B5EF4-FFF2-40B4-BE49-F238E27FC236}">
                  <a16:creationId xmlns:a16="http://schemas.microsoft.com/office/drawing/2014/main" id="{1B4D142D-1C7F-6949-9460-1B0ABE00F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604"/>
              <a:ext cx="276" cy="2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1</a:t>
              </a: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403" name="Rectangle 27">
              <a:extLst>
                <a:ext uri="{FF2B5EF4-FFF2-40B4-BE49-F238E27FC236}">
                  <a16:creationId xmlns:a16="http://schemas.microsoft.com/office/drawing/2014/main" id="{BBF08BC8-4134-C248-82A1-2D7D2ECD8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" y="2604"/>
              <a:ext cx="276" cy="2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404" name="Rectangle 28">
              <a:extLst>
                <a:ext uri="{FF2B5EF4-FFF2-40B4-BE49-F238E27FC236}">
                  <a16:creationId xmlns:a16="http://schemas.microsoft.com/office/drawing/2014/main" id="{055F1E14-BC97-2C4C-80D4-FDF2B6384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" y="2604"/>
              <a:ext cx="275" cy="2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1</a:t>
              </a: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405" name="Rectangle 29">
              <a:extLst>
                <a:ext uri="{FF2B5EF4-FFF2-40B4-BE49-F238E27FC236}">
                  <a16:creationId xmlns:a16="http://schemas.microsoft.com/office/drawing/2014/main" id="{8F64D56B-3B18-8946-915E-9440D5FAD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" y="2604"/>
              <a:ext cx="276" cy="2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8082" name="Line 35">
              <a:extLst>
                <a:ext uri="{FF2B5EF4-FFF2-40B4-BE49-F238E27FC236}">
                  <a16:creationId xmlns:a16="http://schemas.microsoft.com/office/drawing/2014/main" id="{E22F6CC3-7256-484B-810E-E053B268B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448"/>
              <a:ext cx="84" cy="15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83" name="Line 37">
              <a:extLst>
                <a:ext uri="{FF2B5EF4-FFF2-40B4-BE49-F238E27FC236}">
                  <a16:creationId xmlns:a16="http://schemas.microsoft.com/office/drawing/2014/main" id="{4B047FB7-6039-4E4B-ACA4-BEACE94F6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2" y="2604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84" name="Line 38">
              <a:extLst>
                <a:ext uri="{FF2B5EF4-FFF2-40B4-BE49-F238E27FC236}">
                  <a16:creationId xmlns:a16="http://schemas.microsoft.com/office/drawing/2014/main" id="{9419E1C3-9304-A442-81EC-3CFC2EC67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2" y="2604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85" name="Line 41">
              <a:extLst>
                <a:ext uri="{FF2B5EF4-FFF2-40B4-BE49-F238E27FC236}">
                  <a16:creationId xmlns:a16="http://schemas.microsoft.com/office/drawing/2014/main" id="{5BEBCC24-7FC7-EE4C-BE31-528697B20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8" y="2604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8086" name="Line 43">
              <a:extLst>
                <a:ext uri="{FF2B5EF4-FFF2-40B4-BE49-F238E27FC236}">
                  <a16:creationId xmlns:a16="http://schemas.microsoft.com/office/drawing/2014/main" id="{5B3D6867-DB64-AA43-8B1C-F0CAAAB3F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4" y="2604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8087" name="Line 44">
              <a:extLst>
                <a:ext uri="{FF2B5EF4-FFF2-40B4-BE49-F238E27FC236}">
                  <a16:creationId xmlns:a16="http://schemas.microsoft.com/office/drawing/2014/main" id="{D168C7A3-2B6C-2647-BE00-84F6EF8FD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604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8088" name="Line 45">
              <a:extLst>
                <a:ext uri="{FF2B5EF4-FFF2-40B4-BE49-F238E27FC236}">
                  <a16:creationId xmlns:a16="http://schemas.microsoft.com/office/drawing/2014/main" id="{3A673071-8747-CB49-B6A7-62F4100BF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6" y="2604"/>
              <a:ext cx="0" cy="8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8089" name="Line 47">
              <a:extLst>
                <a:ext uri="{FF2B5EF4-FFF2-40B4-BE49-F238E27FC236}">
                  <a16:creationId xmlns:a16="http://schemas.microsoft.com/office/drawing/2014/main" id="{6642F6B9-991F-1E4D-A029-8A944F476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2" y="2815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8090" name="Line 49">
              <a:extLst>
                <a:ext uri="{FF2B5EF4-FFF2-40B4-BE49-F238E27FC236}">
                  <a16:creationId xmlns:a16="http://schemas.microsoft.com/office/drawing/2014/main" id="{58814BFA-C29F-7544-9361-56EED5329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2" y="3026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8091" name="Line 51">
              <a:extLst>
                <a:ext uri="{FF2B5EF4-FFF2-40B4-BE49-F238E27FC236}">
                  <a16:creationId xmlns:a16="http://schemas.microsoft.com/office/drawing/2014/main" id="{6898D20B-1DEC-2B46-A3B8-4EA9B528E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2" y="3237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8092" name="Line 52">
              <a:extLst>
                <a:ext uri="{FF2B5EF4-FFF2-40B4-BE49-F238E27FC236}">
                  <a16:creationId xmlns:a16="http://schemas.microsoft.com/office/drawing/2014/main" id="{13210B99-379F-B643-BE9A-7225BDCC7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2" y="3448"/>
              <a:ext cx="11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29429" name="Text Box 53">
            <a:extLst>
              <a:ext uri="{FF2B5EF4-FFF2-40B4-BE49-F238E27FC236}">
                <a16:creationId xmlns:a16="http://schemas.microsoft.com/office/drawing/2014/main" id="{58FD0FFF-AC8D-D04F-B4A4-962F80905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653088"/>
            <a:ext cx="5151438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g(A,B,C,D) = c’+b’d’+a’bd</a:t>
            </a:r>
            <a:endParaRPr lang="en-US" altLang="zh-CN" sz="2000"/>
          </a:p>
        </p:txBody>
      </p:sp>
      <p:grpSp>
        <p:nvGrpSpPr>
          <p:cNvPr id="128020" name="Group 105">
            <a:extLst>
              <a:ext uri="{FF2B5EF4-FFF2-40B4-BE49-F238E27FC236}">
                <a16:creationId xmlns:a16="http://schemas.microsoft.com/office/drawing/2014/main" id="{96CCED66-D312-294D-AE88-CCA9A7D0CC78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200400"/>
            <a:ext cx="2438400" cy="2667000"/>
            <a:chOff x="3312" y="2064"/>
            <a:chExt cx="1296" cy="1248"/>
          </a:xfrm>
        </p:grpSpPr>
        <p:sp>
          <p:nvSpPr>
            <p:cNvPr id="229431" name="Rectangle 55">
              <a:extLst>
                <a:ext uri="{FF2B5EF4-FFF2-40B4-BE49-F238E27FC236}">
                  <a16:creationId xmlns:a16="http://schemas.microsoft.com/office/drawing/2014/main" id="{8E0A0690-F85A-CA43-B1FC-86FF61221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" y="2957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432" name="Rectangle 56">
              <a:extLst>
                <a:ext uri="{FF2B5EF4-FFF2-40B4-BE49-F238E27FC236}">
                  <a16:creationId xmlns:a16="http://schemas.microsoft.com/office/drawing/2014/main" id="{F9D31FB9-3A36-FC49-9D7F-ADA0CD1CF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" y="2957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433" name="Rectangle 57">
              <a:extLst>
                <a:ext uri="{FF2B5EF4-FFF2-40B4-BE49-F238E27FC236}">
                  <a16:creationId xmlns:a16="http://schemas.microsoft.com/office/drawing/2014/main" id="{5C929630-6B59-7442-8269-ABAC4CD8A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" y="2957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434" name="Rectangle 58">
              <a:extLst>
                <a:ext uri="{FF2B5EF4-FFF2-40B4-BE49-F238E27FC236}">
                  <a16:creationId xmlns:a16="http://schemas.microsoft.com/office/drawing/2014/main" id="{87542126-2796-1E4A-AF6A-21FB16352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957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435" name="Rectangle 59">
              <a:extLst>
                <a:ext uri="{FF2B5EF4-FFF2-40B4-BE49-F238E27FC236}">
                  <a16:creationId xmlns:a16="http://schemas.microsoft.com/office/drawing/2014/main" id="{FD02B74E-88B0-F74F-A1EA-DFD29F1B2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" y="2746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436" name="Rectangle 60">
              <a:extLst>
                <a:ext uri="{FF2B5EF4-FFF2-40B4-BE49-F238E27FC236}">
                  <a16:creationId xmlns:a16="http://schemas.microsoft.com/office/drawing/2014/main" id="{70D6FFCF-113B-344F-91CF-E4DD24853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" y="2746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437" name="Rectangle 61">
              <a:extLst>
                <a:ext uri="{FF2B5EF4-FFF2-40B4-BE49-F238E27FC236}">
                  <a16:creationId xmlns:a16="http://schemas.microsoft.com/office/drawing/2014/main" id="{F3F6628E-42BD-BC4C-9F30-4A492B656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" y="2746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438" name="Rectangle 62">
              <a:extLst>
                <a:ext uri="{FF2B5EF4-FFF2-40B4-BE49-F238E27FC236}">
                  <a16:creationId xmlns:a16="http://schemas.microsoft.com/office/drawing/2014/main" id="{0FAB2880-6D3A-0746-AAAC-F875AF5F1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746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439" name="Rectangle 63">
              <a:extLst>
                <a:ext uri="{FF2B5EF4-FFF2-40B4-BE49-F238E27FC236}">
                  <a16:creationId xmlns:a16="http://schemas.microsoft.com/office/drawing/2014/main" id="{783D8E64-9BC0-C448-990B-39DA47DB6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" y="2535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440" name="Rectangle 64">
              <a:extLst>
                <a:ext uri="{FF2B5EF4-FFF2-40B4-BE49-F238E27FC236}">
                  <a16:creationId xmlns:a16="http://schemas.microsoft.com/office/drawing/2014/main" id="{A85571D0-8535-9D48-ADF6-C07601A56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" y="2535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441" name="Rectangle 65">
              <a:extLst>
                <a:ext uri="{FF2B5EF4-FFF2-40B4-BE49-F238E27FC236}">
                  <a16:creationId xmlns:a16="http://schemas.microsoft.com/office/drawing/2014/main" id="{CDB85E22-5408-5F4E-AD65-B780395E2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" y="2535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442" name="Rectangle 66">
              <a:extLst>
                <a:ext uri="{FF2B5EF4-FFF2-40B4-BE49-F238E27FC236}">
                  <a16:creationId xmlns:a16="http://schemas.microsoft.com/office/drawing/2014/main" id="{03C9B8E2-9444-D74F-A675-A796CD459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535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443" name="Rectangle 67">
              <a:extLst>
                <a:ext uri="{FF2B5EF4-FFF2-40B4-BE49-F238E27FC236}">
                  <a16:creationId xmlns:a16="http://schemas.microsoft.com/office/drawing/2014/main" id="{D7A1FDD4-1D51-4644-99D9-255AB7F7C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4" y="2324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444" name="Rectangle 68">
              <a:extLst>
                <a:ext uri="{FF2B5EF4-FFF2-40B4-BE49-F238E27FC236}">
                  <a16:creationId xmlns:a16="http://schemas.microsoft.com/office/drawing/2014/main" id="{7C7DF95F-C896-7A4C-B7D6-818A31D8A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" y="2324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445" name="Rectangle 69">
              <a:extLst>
                <a:ext uri="{FF2B5EF4-FFF2-40B4-BE49-F238E27FC236}">
                  <a16:creationId xmlns:a16="http://schemas.microsoft.com/office/drawing/2014/main" id="{EC5F33A1-6CDC-4D44-B614-833C0115E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" y="2324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29446" name="Rectangle 70">
              <a:extLst>
                <a:ext uri="{FF2B5EF4-FFF2-40B4-BE49-F238E27FC236}">
                  <a16:creationId xmlns:a16="http://schemas.microsoft.com/office/drawing/2014/main" id="{7E4F7EC3-78DA-4B4A-A5B4-6073E5C48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324"/>
              <a:ext cx="276" cy="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zh-CN" altLang="en-US" sz="1600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8037" name="Line 71">
              <a:extLst>
                <a:ext uri="{FF2B5EF4-FFF2-40B4-BE49-F238E27FC236}">
                  <a16:creationId xmlns:a16="http://schemas.microsoft.com/office/drawing/2014/main" id="{ABA9996D-9960-6B4A-8AB4-113F80D7C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324"/>
              <a:ext cx="11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8038" name="Line 72">
              <a:extLst>
                <a:ext uri="{FF2B5EF4-FFF2-40B4-BE49-F238E27FC236}">
                  <a16:creationId xmlns:a16="http://schemas.microsoft.com/office/drawing/2014/main" id="{82A28700-0602-1C4C-A3A6-D128EB835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324"/>
              <a:ext cx="0" cy="8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8039" name="Line 73">
              <a:extLst>
                <a:ext uri="{FF2B5EF4-FFF2-40B4-BE49-F238E27FC236}">
                  <a16:creationId xmlns:a16="http://schemas.microsoft.com/office/drawing/2014/main" id="{CF6B8DD4-5044-6D41-B43B-02EA32D93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2" y="2324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8040" name="Line 74">
              <a:extLst>
                <a:ext uri="{FF2B5EF4-FFF2-40B4-BE49-F238E27FC236}">
                  <a16:creationId xmlns:a16="http://schemas.microsoft.com/office/drawing/2014/main" id="{A93A6575-99E1-EA4D-A02F-8984CF26AF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8" y="2324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8041" name="Line 75">
              <a:extLst>
                <a:ext uri="{FF2B5EF4-FFF2-40B4-BE49-F238E27FC236}">
                  <a16:creationId xmlns:a16="http://schemas.microsoft.com/office/drawing/2014/main" id="{BA8D1BA4-C17E-2149-88E9-F0BF7C3AD0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4" y="2324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8042" name="Line 76">
              <a:extLst>
                <a:ext uri="{FF2B5EF4-FFF2-40B4-BE49-F238E27FC236}">
                  <a16:creationId xmlns:a16="http://schemas.microsoft.com/office/drawing/2014/main" id="{9C0D5375-FCC2-314A-A963-BE0DA423C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324"/>
              <a:ext cx="0" cy="8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8043" name="Line 77">
              <a:extLst>
                <a:ext uri="{FF2B5EF4-FFF2-40B4-BE49-F238E27FC236}">
                  <a16:creationId xmlns:a16="http://schemas.microsoft.com/office/drawing/2014/main" id="{E812ECF7-C93D-FC4F-853C-9310E88BE3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535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8044" name="Line 78">
              <a:extLst>
                <a:ext uri="{FF2B5EF4-FFF2-40B4-BE49-F238E27FC236}">
                  <a16:creationId xmlns:a16="http://schemas.microsoft.com/office/drawing/2014/main" id="{1F5C0C0A-6D8F-624D-8C2D-919246D61D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746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8045" name="Line 79">
              <a:extLst>
                <a:ext uri="{FF2B5EF4-FFF2-40B4-BE49-F238E27FC236}">
                  <a16:creationId xmlns:a16="http://schemas.microsoft.com/office/drawing/2014/main" id="{EEAD953C-F470-4D4F-B83E-C9B1F6EE1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957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8046" name="Line 80">
              <a:extLst>
                <a:ext uri="{FF2B5EF4-FFF2-40B4-BE49-F238E27FC236}">
                  <a16:creationId xmlns:a16="http://schemas.microsoft.com/office/drawing/2014/main" id="{2FA01517-5041-DA4A-917D-6BF00FA297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168"/>
              <a:ext cx="11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8047" name="Rectangle 81">
              <a:extLst>
                <a:ext uri="{FF2B5EF4-FFF2-40B4-BE49-F238E27FC236}">
                  <a16:creationId xmlns:a16="http://schemas.microsoft.com/office/drawing/2014/main" id="{B37AEA50-3DA8-444E-9813-26F6F7760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256"/>
              <a:ext cx="576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Comic Sans MS" panose="030F0902030302020204" pitchFamily="66" charset="0"/>
              </a:endParaRPr>
            </a:p>
          </p:txBody>
        </p:sp>
        <p:sp>
          <p:nvSpPr>
            <p:cNvPr id="128048" name="Line 82">
              <a:extLst>
                <a:ext uri="{FF2B5EF4-FFF2-40B4-BE49-F238E27FC236}">
                  <a16:creationId xmlns:a16="http://schemas.microsoft.com/office/drawing/2014/main" id="{04EC11BA-D84D-0D41-8B53-1180FC4AE6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92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49" name="Line 83">
              <a:extLst>
                <a:ext uri="{FF2B5EF4-FFF2-40B4-BE49-F238E27FC236}">
                  <a16:creationId xmlns:a16="http://schemas.microsoft.com/office/drawing/2014/main" id="{DAFE03D4-DDB8-BC4E-BF23-42700F6A75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928"/>
              <a:ext cx="0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0" name="Line 84">
              <a:extLst>
                <a:ext uri="{FF2B5EF4-FFF2-40B4-BE49-F238E27FC236}">
                  <a16:creationId xmlns:a16="http://schemas.microsoft.com/office/drawing/2014/main" id="{6DE225CC-AAEA-124E-876B-278229ACE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496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1" name="Line 85">
              <a:extLst>
                <a:ext uri="{FF2B5EF4-FFF2-40B4-BE49-F238E27FC236}">
                  <a16:creationId xmlns:a16="http://schemas.microsoft.com/office/drawing/2014/main" id="{5CFC519A-A566-854F-BB62-818A053A58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2064"/>
              <a:ext cx="0" cy="43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2" name="Line 86">
              <a:extLst>
                <a:ext uri="{FF2B5EF4-FFF2-40B4-BE49-F238E27FC236}">
                  <a16:creationId xmlns:a16="http://schemas.microsoft.com/office/drawing/2014/main" id="{039485EF-C6DA-444B-8A53-67BE7D4F92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2928"/>
              <a:ext cx="28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3" name="Line 87">
              <a:extLst>
                <a:ext uri="{FF2B5EF4-FFF2-40B4-BE49-F238E27FC236}">
                  <a16:creationId xmlns:a16="http://schemas.microsoft.com/office/drawing/2014/main" id="{F0585249-6979-D84C-838F-73854DF03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928"/>
              <a:ext cx="0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4" name="Line 88">
              <a:extLst>
                <a:ext uri="{FF2B5EF4-FFF2-40B4-BE49-F238E27FC236}">
                  <a16:creationId xmlns:a16="http://schemas.microsoft.com/office/drawing/2014/main" id="{325C2700-7EE4-A84C-ABB0-B844050A01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0" y="2496"/>
              <a:ext cx="28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5" name="Line 89">
              <a:extLst>
                <a:ext uri="{FF2B5EF4-FFF2-40B4-BE49-F238E27FC236}">
                  <a16:creationId xmlns:a16="http://schemas.microsoft.com/office/drawing/2014/main" id="{0E438FCF-CF46-4448-BA33-BAD2CF9CA0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2208"/>
              <a:ext cx="0" cy="2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56" name="Rectangle 90">
              <a:extLst>
                <a:ext uri="{FF2B5EF4-FFF2-40B4-BE49-F238E27FC236}">
                  <a16:creationId xmlns:a16="http://schemas.microsoft.com/office/drawing/2014/main" id="{C269A329-65A5-5042-A4F7-4C3649DE1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544"/>
              <a:ext cx="384" cy="144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mic Sans MS" panose="030F09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533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429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>
            <a:extLst>
              <a:ext uri="{FF2B5EF4-FFF2-40B4-BE49-F238E27FC236}">
                <a16:creationId xmlns:a16="http://schemas.microsoft.com/office/drawing/2014/main" id="{3C46F8FD-AE2A-D045-B1C4-BD9B1C987DD7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Don't Care Conditions</a:t>
            </a:r>
          </a:p>
        </p:txBody>
      </p:sp>
      <p:sp>
        <p:nvSpPr>
          <p:cNvPr id="130050" name="Rectangle 3">
            <a:extLst>
              <a:ext uri="{FF2B5EF4-FFF2-40B4-BE49-F238E27FC236}">
                <a16:creationId xmlns:a16="http://schemas.microsoft.com/office/drawing/2014/main" id="{FD52A113-8A84-6D48-AB22-FB44685F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17638"/>
            <a:ext cx="8915400" cy="4525962"/>
          </a:xfrm>
        </p:spPr>
        <p:txBody>
          <a:bodyPr/>
          <a:lstStyle/>
          <a:p>
            <a:pPr eaLnBrk="1" hangingPunct="1"/>
            <a:r>
              <a:rPr lang="en-US" altLang="zh-CN" sz="2800"/>
              <a:t>There may be a combination of input values which</a:t>
            </a:r>
          </a:p>
          <a:p>
            <a:pPr lvl="1" eaLnBrk="1" hangingPunct="1"/>
            <a:r>
              <a:rPr lang="en-US" altLang="zh-CN" sz="2400"/>
              <a:t>will </a:t>
            </a:r>
            <a:r>
              <a:rPr lang="en-US" altLang="zh-CN" sz="2400" b="1"/>
              <a:t>never </a:t>
            </a:r>
            <a:r>
              <a:rPr lang="en-US" altLang="zh-CN" sz="2400"/>
              <a:t>occur</a:t>
            </a:r>
          </a:p>
          <a:p>
            <a:pPr lvl="1" eaLnBrk="1" hangingPunct="1"/>
            <a:r>
              <a:rPr lang="en-US" altLang="zh-CN" sz="2400"/>
              <a:t>if they do occur, the output is of no concern.</a:t>
            </a:r>
          </a:p>
          <a:p>
            <a:pPr eaLnBrk="1" hangingPunct="1"/>
            <a:r>
              <a:rPr lang="en-US" altLang="zh-CN" sz="2800"/>
              <a:t>The function value for such combinations is called a </a:t>
            </a:r>
            <a:r>
              <a:rPr lang="en-US" altLang="zh-CN" sz="2800" i="1"/>
              <a:t>don't care</a:t>
            </a:r>
            <a:r>
              <a:rPr lang="en-US" altLang="zh-CN" sz="2800"/>
              <a:t>.</a:t>
            </a:r>
          </a:p>
          <a:p>
            <a:pPr eaLnBrk="1" hangingPunct="1"/>
            <a:r>
              <a:rPr lang="en-US" altLang="zh-CN" sz="2800"/>
              <a:t>They are denoted with </a:t>
            </a:r>
            <a:r>
              <a:rPr lang="en-US" altLang="zh-CN" sz="2800" b="1">
                <a:solidFill>
                  <a:schemeClr val="hlink"/>
                </a:solidFill>
              </a:rPr>
              <a:t>x</a:t>
            </a:r>
            <a:r>
              <a:rPr lang="en-US" altLang="zh-CN" sz="2800"/>
              <a:t> or</a:t>
            </a:r>
            <a:r>
              <a:rPr lang="en-US" altLang="zh-CN" sz="2800">
                <a:solidFill>
                  <a:schemeClr val="hlink"/>
                </a:solidFill>
              </a:rPr>
              <a:t> </a:t>
            </a:r>
            <a:r>
              <a:rPr lang="en-US" altLang="zh-CN" sz="2800" b="1">
                <a:solidFill>
                  <a:schemeClr val="hlink"/>
                </a:solidFill>
                <a:cs typeface="Times New Roman" panose="02020603050405020304" pitchFamily="18" charset="0"/>
              </a:rPr>
              <a:t>–</a:t>
            </a:r>
            <a:r>
              <a:rPr lang="en-US" altLang="zh-CN" sz="2800"/>
              <a:t>. Each </a:t>
            </a:r>
            <a:r>
              <a:rPr lang="en-US" altLang="zh-CN" sz="2800" b="1">
                <a:solidFill>
                  <a:schemeClr val="hlink"/>
                </a:solidFill>
              </a:rPr>
              <a:t>x</a:t>
            </a:r>
            <a:r>
              <a:rPr lang="en-US" altLang="zh-CN" sz="2800"/>
              <a:t> may be arbitrarily assigned the value 0 or 1 in an implementation.</a:t>
            </a:r>
          </a:p>
          <a:p>
            <a:pPr eaLnBrk="1" hangingPunct="1"/>
            <a:r>
              <a:rPr lang="en-US" altLang="zh-CN" sz="2800"/>
              <a:t>Don’t cares can be used to </a:t>
            </a:r>
            <a:r>
              <a:rPr lang="en-US" altLang="zh-CN" sz="2800" b="1" i="1"/>
              <a:t>further</a:t>
            </a:r>
            <a:r>
              <a:rPr lang="en-US" altLang="zh-CN" sz="2800"/>
              <a:t> simplify a function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E7FF3FA-B63F-514B-98C9-C65CC8F37C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9619E61-8596-4014-8E6D-7B5A02611AF5}" type="datetime5">
              <a:rPr lang="zh-CN" altLang="en-US"/>
              <a:pPr>
                <a:defRPr/>
              </a:pPr>
              <a:t>2020/12/1</a:t>
            </a:fld>
            <a:endParaRPr lang="en-US" altLang="zh-CN"/>
          </a:p>
        </p:txBody>
      </p:sp>
      <p:sp>
        <p:nvSpPr>
          <p:cNvPr id="72708" name="Footer Placeholder 5">
            <a:extLst>
              <a:ext uri="{FF2B5EF4-FFF2-40B4-BE49-F238E27FC236}">
                <a16:creationId xmlns:a16="http://schemas.microsoft.com/office/drawing/2014/main" id="{B6009412-30F9-8440-A9F6-7C59BA27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70111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>
            <a:extLst>
              <a:ext uri="{FF2B5EF4-FFF2-40B4-BE49-F238E27FC236}">
                <a16:creationId xmlns:a16="http://schemas.microsoft.com/office/drawing/2014/main" id="{C8832CD3-6ECC-5144-8333-6981E4E58755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Minimization using Don’t Cares</a:t>
            </a:r>
          </a:p>
        </p:txBody>
      </p:sp>
      <p:sp>
        <p:nvSpPr>
          <p:cNvPr id="132098" name="Rectangle 3">
            <a:extLst>
              <a:ext uri="{FF2B5EF4-FFF2-40B4-BE49-F238E27FC236}">
                <a16:creationId xmlns:a16="http://schemas.microsoft.com/office/drawing/2014/main" id="{E9065714-6AF3-604A-8480-D41983292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Treat don't cares as if they are 1s to generate PIs.</a:t>
            </a:r>
          </a:p>
          <a:p>
            <a:pPr eaLnBrk="1" hangingPunct="1"/>
            <a:r>
              <a:rPr lang="en-US" altLang="zh-CN"/>
              <a:t>Delete PI's that cover only don't care minterms.</a:t>
            </a:r>
          </a:p>
          <a:p>
            <a:pPr eaLnBrk="1" hangingPunct="1"/>
            <a:r>
              <a:rPr lang="en-US" altLang="zh-CN"/>
              <a:t>Treat the covering of remaining don't care minterms as optional in the selection process (</a:t>
            </a:r>
            <a:r>
              <a:rPr lang="en-US" altLang="zh-CN" i="1"/>
              <a:t>i.e.</a:t>
            </a:r>
            <a:r>
              <a:rPr lang="en-US" altLang="zh-CN"/>
              <a:t> they may be, but need not be, covered).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45E1576-6C2B-3149-841F-EAB25496F0B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82C6A7E-E649-441C-870B-D4CEA6C73DAD}" type="datetime5">
              <a:rPr lang="zh-CN" altLang="en-US"/>
              <a:pPr>
                <a:defRPr/>
              </a:pPr>
              <a:t>2020/12/1</a:t>
            </a:fld>
            <a:endParaRPr lang="en-US" altLang="zh-CN"/>
          </a:p>
        </p:txBody>
      </p:sp>
      <p:sp>
        <p:nvSpPr>
          <p:cNvPr id="73732" name="Footer Placeholder 5">
            <a:extLst>
              <a:ext uri="{FF2B5EF4-FFF2-40B4-BE49-F238E27FC236}">
                <a16:creationId xmlns:a16="http://schemas.microsoft.com/office/drawing/2014/main" id="{F99F5C07-E09F-E847-A028-A6516F928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74931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>
            <a:extLst>
              <a:ext uri="{FF2B5EF4-FFF2-40B4-BE49-F238E27FC236}">
                <a16:creationId xmlns:a16="http://schemas.microsoft.com/office/drawing/2014/main" id="{2C68E18F-5BB7-FD48-BA3E-9097EB5A21EF}"/>
              </a:ext>
            </a:extLst>
          </p:cNvPr>
          <p:cNvSpPr>
            <a:spLocks noGrp="1" noRot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algn="l" eaLnBrk="1" hangingPunct="1"/>
            <a:r>
              <a:rPr lang="zh-CN" altLang="en-US"/>
              <a:t>	</a:t>
            </a:r>
            <a:r>
              <a:rPr lang="en-US" altLang="zh-CN"/>
              <a:t>Example</a:t>
            </a:r>
          </a:p>
        </p:txBody>
      </p:sp>
      <p:sp>
        <p:nvSpPr>
          <p:cNvPr id="134146" name="Rectangle 3">
            <a:extLst>
              <a:ext uri="{FF2B5EF4-FFF2-40B4-BE49-F238E27FC236}">
                <a16:creationId xmlns:a16="http://schemas.microsoft.com/office/drawing/2014/main" id="{A17491AC-F17E-5141-8117-8365CBA4B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724400"/>
          </a:xfrm>
        </p:spPr>
        <p:txBody>
          <a:bodyPr/>
          <a:lstStyle/>
          <a:p>
            <a:pPr eaLnBrk="1" hangingPunct="1"/>
            <a:r>
              <a:rPr lang="en-US" altLang="zh-CN"/>
              <a:t>Simplify the function f(a,b,c,d) </a:t>
            </a:r>
            <a:br>
              <a:rPr lang="en-US" altLang="zh-CN"/>
            </a:br>
            <a:r>
              <a:rPr lang="en-US" altLang="zh-CN"/>
              <a:t>whose K-map is shown at the right.</a:t>
            </a:r>
          </a:p>
          <a:p>
            <a:pPr eaLnBrk="1" hangingPunct="1"/>
            <a:r>
              <a:rPr lang="en-US" altLang="zh-CN"/>
              <a:t>f = a’c’d+ab’+cd’+a’bc’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	or</a:t>
            </a:r>
          </a:p>
          <a:p>
            <a:pPr eaLnBrk="1" hangingPunct="1"/>
            <a:r>
              <a:rPr lang="en-US" altLang="zh-CN"/>
              <a:t>f = a’c’d+ab’+cd’+a’bd’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B0D9BA1-8690-4547-B181-F8C2E08E70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3A0D6A8-27FE-4EE7-939F-55F8FFB77F79}" type="datetime5">
              <a:rPr lang="zh-CN" altLang="en-US"/>
              <a:pPr>
                <a:defRPr/>
              </a:pPr>
              <a:t>2020/12/1</a:t>
            </a:fld>
            <a:endParaRPr lang="en-US" altLang="zh-CN"/>
          </a:p>
        </p:txBody>
      </p:sp>
      <p:sp>
        <p:nvSpPr>
          <p:cNvPr id="74756" name="Footer Placeholder 5">
            <a:extLst>
              <a:ext uri="{FF2B5EF4-FFF2-40B4-BE49-F238E27FC236}">
                <a16:creationId xmlns:a16="http://schemas.microsoft.com/office/drawing/2014/main" id="{FDBFFF04-C000-A746-86F4-16D6FCB8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  <p:grpSp>
        <p:nvGrpSpPr>
          <p:cNvPr id="134150" name="Group 4">
            <a:extLst>
              <a:ext uri="{FF2B5EF4-FFF2-40B4-BE49-F238E27FC236}">
                <a16:creationId xmlns:a16="http://schemas.microsoft.com/office/drawing/2014/main" id="{7C66CDF1-2FBC-C348-B961-FD86B89E8D19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2819400"/>
            <a:ext cx="1600200" cy="1581150"/>
            <a:chOff x="4464" y="1104"/>
            <a:chExt cx="1008" cy="996"/>
          </a:xfrm>
        </p:grpSpPr>
        <p:sp>
          <p:nvSpPr>
            <p:cNvPr id="238597" name="Rectangle 5">
              <a:extLst>
                <a:ext uri="{FF2B5EF4-FFF2-40B4-BE49-F238E27FC236}">
                  <a16:creationId xmlns:a16="http://schemas.microsoft.com/office/drawing/2014/main" id="{6C30E9D3-B72E-2B44-A581-DE02ABFD1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1851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</a:p>
          </p:txBody>
        </p:sp>
        <p:sp>
          <p:nvSpPr>
            <p:cNvPr id="238598" name="Rectangle 6">
              <a:extLst>
                <a:ext uri="{FF2B5EF4-FFF2-40B4-BE49-F238E27FC236}">
                  <a16:creationId xmlns:a16="http://schemas.microsoft.com/office/drawing/2014/main" id="{68AFD806-0319-2142-9039-0D5ED0AC5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" y="1851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</a:p>
          </p:txBody>
        </p:sp>
        <p:sp>
          <p:nvSpPr>
            <p:cNvPr id="238599" name="Rectangle 7">
              <a:extLst>
                <a:ext uri="{FF2B5EF4-FFF2-40B4-BE49-F238E27FC236}">
                  <a16:creationId xmlns:a16="http://schemas.microsoft.com/office/drawing/2014/main" id="{F081148A-51B9-2F45-9D99-727F33CA4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" y="1851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238600" name="Rectangle 8">
              <a:extLst>
                <a:ext uri="{FF2B5EF4-FFF2-40B4-BE49-F238E27FC236}">
                  <a16:creationId xmlns:a16="http://schemas.microsoft.com/office/drawing/2014/main" id="{0DDB7973-A8AD-B342-B380-850ED414B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851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238601" name="Rectangle 9">
              <a:extLst>
                <a:ext uri="{FF2B5EF4-FFF2-40B4-BE49-F238E27FC236}">
                  <a16:creationId xmlns:a16="http://schemas.microsoft.com/office/drawing/2014/main" id="{7BF06212-B575-E243-B901-5E5967829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1602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</a:p>
          </p:txBody>
        </p:sp>
        <p:sp>
          <p:nvSpPr>
            <p:cNvPr id="238602" name="Rectangle 10">
              <a:extLst>
                <a:ext uri="{FF2B5EF4-FFF2-40B4-BE49-F238E27FC236}">
                  <a16:creationId xmlns:a16="http://schemas.microsoft.com/office/drawing/2014/main" id="{DBF4471F-092D-1144-A416-B6ECA988A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" y="1602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</a:p>
          </p:txBody>
        </p:sp>
        <p:sp>
          <p:nvSpPr>
            <p:cNvPr id="238603" name="Rectangle 11">
              <a:extLst>
                <a:ext uri="{FF2B5EF4-FFF2-40B4-BE49-F238E27FC236}">
                  <a16:creationId xmlns:a16="http://schemas.microsoft.com/office/drawing/2014/main" id="{CC058B54-FC4E-254E-8258-55ABEC4C2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" y="1602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238604" name="Rectangle 12">
              <a:extLst>
                <a:ext uri="{FF2B5EF4-FFF2-40B4-BE49-F238E27FC236}">
                  <a16:creationId xmlns:a16="http://schemas.microsoft.com/office/drawing/2014/main" id="{6FFC06B7-883E-CA44-A12E-2FA20AADE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602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238605" name="Rectangle 13">
              <a:extLst>
                <a:ext uri="{FF2B5EF4-FFF2-40B4-BE49-F238E27FC236}">
                  <a16:creationId xmlns:a16="http://schemas.microsoft.com/office/drawing/2014/main" id="{44688585-8DB9-0143-8F80-539B27C02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1353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238606" name="Rectangle 14">
              <a:extLst>
                <a:ext uri="{FF2B5EF4-FFF2-40B4-BE49-F238E27FC236}">
                  <a16:creationId xmlns:a16="http://schemas.microsoft.com/office/drawing/2014/main" id="{64F02642-2C32-C442-ADC1-E97EF9AC5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" y="1353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238607" name="Rectangle 15">
              <a:extLst>
                <a:ext uri="{FF2B5EF4-FFF2-40B4-BE49-F238E27FC236}">
                  <a16:creationId xmlns:a16="http://schemas.microsoft.com/office/drawing/2014/main" id="{3927C166-C63B-D747-AC92-03784CD17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" y="1353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238608" name="Rectangle 16">
              <a:extLst>
                <a:ext uri="{FF2B5EF4-FFF2-40B4-BE49-F238E27FC236}">
                  <a16:creationId xmlns:a16="http://schemas.microsoft.com/office/drawing/2014/main" id="{3186CC27-631E-9B4D-8187-C3C8CCAD6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353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238609" name="Rectangle 17">
              <a:extLst>
                <a:ext uri="{FF2B5EF4-FFF2-40B4-BE49-F238E27FC236}">
                  <a16:creationId xmlns:a16="http://schemas.microsoft.com/office/drawing/2014/main" id="{3124040A-8DEC-F14E-AE08-9126DCABB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1104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238610" name="Rectangle 18">
              <a:extLst>
                <a:ext uri="{FF2B5EF4-FFF2-40B4-BE49-F238E27FC236}">
                  <a16:creationId xmlns:a16="http://schemas.microsoft.com/office/drawing/2014/main" id="{B619C1FC-0D93-F347-A511-3312EEE64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" y="1104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238611" name="Rectangle 19">
              <a:extLst>
                <a:ext uri="{FF2B5EF4-FFF2-40B4-BE49-F238E27FC236}">
                  <a16:creationId xmlns:a16="http://schemas.microsoft.com/office/drawing/2014/main" id="{2E11E9B3-BF74-7A49-81A7-76A51CB5B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" y="1104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238612" name="Rectangle 20">
              <a:extLst>
                <a:ext uri="{FF2B5EF4-FFF2-40B4-BE49-F238E27FC236}">
                  <a16:creationId xmlns:a16="http://schemas.microsoft.com/office/drawing/2014/main" id="{A7A875E8-613F-5245-A7B3-DBD3600EB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104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134241" name="Line 21">
              <a:extLst>
                <a:ext uri="{FF2B5EF4-FFF2-40B4-BE49-F238E27FC236}">
                  <a16:creationId xmlns:a16="http://schemas.microsoft.com/office/drawing/2014/main" id="{698C35A8-379D-794D-AF76-E6673089C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353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242" name="Line 22">
              <a:extLst>
                <a:ext uri="{FF2B5EF4-FFF2-40B4-BE49-F238E27FC236}">
                  <a16:creationId xmlns:a16="http://schemas.microsoft.com/office/drawing/2014/main" id="{34928CB6-2E07-B54A-8612-C053B6711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602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243" name="Line 23">
              <a:extLst>
                <a:ext uri="{FF2B5EF4-FFF2-40B4-BE49-F238E27FC236}">
                  <a16:creationId xmlns:a16="http://schemas.microsoft.com/office/drawing/2014/main" id="{416CD09C-C7A8-B141-9D61-0BCA23910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851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244" name="Line 24">
              <a:extLst>
                <a:ext uri="{FF2B5EF4-FFF2-40B4-BE49-F238E27FC236}">
                  <a16:creationId xmlns:a16="http://schemas.microsoft.com/office/drawing/2014/main" id="{D54DECED-0C16-B345-925C-AD7563B02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100"/>
              <a:ext cx="10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245" name="Line 25">
              <a:extLst>
                <a:ext uri="{FF2B5EF4-FFF2-40B4-BE49-F238E27FC236}">
                  <a16:creationId xmlns:a16="http://schemas.microsoft.com/office/drawing/2014/main" id="{E39C1670-097E-A84B-A828-AE403A7AF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6" y="1104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246" name="Line 26">
              <a:extLst>
                <a:ext uri="{FF2B5EF4-FFF2-40B4-BE49-F238E27FC236}">
                  <a16:creationId xmlns:a16="http://schemas.microsoft.com/office/drawing/2014/main" id="{887B23A7-D35C-7F49-8D71-71C9AF668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8" y="1104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247" name="Line 27">
              <a:extLst>
                <a:ext uri="{FF2B5EF4-FFF2-40B4-BE49-F238E27FC236}">
                  <a16:creationId xmlns:a16="http://schemas.microsoft.com/office/drawing/2014/main" id="{A52F1C6D-3062-A944-B27C-8DEA9AA45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0" y="1104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248" name="Line 28">
              <a:extLst>
                <a:ext uri="{FF2B5EF4-FFF2-40B4-BE49-F238E27FC236}">
                  <a16:creationId xmlns:a16="http://schemas.microsoft.com/office/drawing/2014/main" id="{9B72F327-7CD8-1945-8C13-C5BA00168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1104"/>
              <a:ext cx="0" cy="9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249" name="Line 29">
              <a:extLst>
                <a:ext uri="{FF2B5EF4-FFF2-40B4-BE49-F238E27FC236}">
                  <a16:creationId xmlns:a16="http://schemas.microsoft.com/office/drawing/2014/main" id="{E4475CD0-F97E-0C46-A972-D8A2655C62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104"/>
              <a:ext cx="10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250" name="Line 30">
              <a:extLst>
                <a:ext uri="{FF2B5EF4-FFF2-40B4-BE49-F238E27FC236}">
                  <a16:creationId xmlns:a16="http://schemas.microsoft.com/office/drawing/2014/main" id="{CF3D6B83-7C59-444A-A7D4-245C2C016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104"/>
              <a:ext cx="0" cy="9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251" name="Rectangle 31">
              <a:extLst>
                <a:ext uri="{FF2B5EF4-FFF2-40B4-BE49-F238E27FC236}">
                  <a16:creationId xmlns:a16="http://schemas.microsoft.com/office/drawing/2014/main" id="{9A5B2FDA-ADEA-734A-A712-4080C80DB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152"/>
              <a:ext cx="144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mic Sans MS" panose="030F0902030302020204" pitchFamily="66" charset="0"/>
              </a:endParaRPr>
            </a:p>
          </p:txBody>
        </p:sp>
        <p:sp>
          <p:nvSpPr>
            <p:cNvPr id="134252" name="Rectangle 32">
              <a:extLst>
                <a:ext uri="{FF2B5EF4-FFF2-40B4-BE49-F238E27FC236}">
                  <a16:creationId xmlns:a16="http://schemas.microsoft.com/office/drawing/2014/main" id="{F295390E-96FB-9844-B3EF-BC6C8B989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872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mic Sans MS" panose="030F0902030302020204" pitchFamily="66" charset="0"/>
              </a:endParaRPr>
            </a:p>
          </p:txBody>
        </p:sp>
        <p:sp>
          <p:nvSpPr>
            <p:cNvPr id="134253" name="Rectangle 33">
              <a:extLst>
                <a:ext uri="{FF2B5EF4-FFF2-40B4-BE49-F238E27FC236}">
                  <a16:creationId xmlns:a16="http://schemas.microsoft.com/office/drawing/2014/main" id="{54DBB9A5-83B2-AE49-818E-408B89E1E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152"/>
              <a:ext cx="192" cy="4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mic Sans MS" panose="030F0902030302020204" pitchFamily="66" charset="0"/>
              </a:endParaRPr>
            </a:p>
          </p:txBody>
        </p:sp>
        <p:sp>
          <p:nvSpPr>
            <p:cNvPr id="134254" name="Rectangle 34">
              <a:extLst>
                <a:ext uri="{FF2B5EF4-FFF2-40B4-BE49-F238E27FC236}">
                  <a16:creationId xmlns:a16="http://schemas.microsoft.com/office/drawing/2014/main" id="{786F3C70-D87A-A847-B289-B659E1C55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392"/>
              <a:ext cx="384" cy="192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mic Sans MS" panose="030F0902030302020204" pitchFamily="66" charset="0"/>
              </a:endParaRPr>
            </a:p>
          </p:txBody>
        </p:sp>
      </p:grpSp>
      <p:grpSp>
        <p:nvGrpSpPr>
          <p:cNvPr id="134151" name="Group 146">
            <a:extLst>
              <a:ext uri="{FF2B5EF4-FFF2-40B4-BE49-F238E27FC236}">
                <a16:creationId xmlns:a16="http://schemas.microsoft.com/office/drawing/2014/main" id="{ABFD9DBE-3A96-9A45-AE37-635C33876F00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724400"/>
            <a:ext cx="1905000" cy="1581150"/>
            <a:chOff x="4368" y="2976"/>
            <a:chExt cx="1200" cy="996"/>
          </a:xfrm>
        </p:grpSpPr>
        <p:sp>
          <p:nvSpPr>
            <p:cNvPr id="238628" name="Rectangle 36">
              <a:extLst>
                <a:ext uri="{FF2B5EF4-FFF2-40B4-BE49-F238E27FC236}">
                  <a16:creationId xmlns:a16="http://schemas.microsoft.com/office/drawing/2014/main" id="{2988BBD2-24FB-6F4E-BD52-402352798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3723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</a:p>
          </p:txBody>
        </p:sp>
        <p:sp>
          <p:nvSpPr>
            <p:cNvPr id="238629" name="Rectangle 37">
              <a:extLst>
                <a:ext uri="{FF2B5EF4-FFF2-40B4-BE49-F238E27FC236}">
                  <a16:creationId xmlns:a16="http://schemas.microsoft.com/office/drawing/2014/main" id="{529C13AB-B94B-084B-B25A-1E883622E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" y="3723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</a:p>
          </p:txBody>
        </p:sp>
        <p:sp>
          <p:nvSpPr>
            <p:cNvPr id="238630" name="Rectangle 38">
              <a:extLst>
                <a:ext uri="{FF2B5EF4-FFF2-40B4-BE49-F238E27FC236}">
                  <a16:creationId xmlns:a16="http://schemas.microsoft.com/office/drawing/2014/main" id="{134844F3-772A-4E44-B1DB-61D7CB5FC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" y="3723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238631" name="Rectangle 39">
              <a:extLst>
                <a:ext uri="{FF2B5EF4-FFF2-40B4-BE49-F238E27FC236}">
                  <a16:creationId xmlns:a16="http://schemas.microsoft.com/office/drawing/2014/main" id="{584BCE5B-50DB-C64F-8007-9DEFE01E1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723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238632" name="Rectangle 40">
              <a:extLst>
                <a:ext uri="{FF2B5EF4-FFF2-40B4-BE49-F238E27FC236}">
                  <a16:creationId xmlns:a16="http://schemas.microsoft.com/office/drawing/2014/main" id="{C58697C7-8DB2-5B4C-B186-DED6F3766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3474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</a:p>
          </p:txBody>
        </p:sp>
        <p:sp>
          <p:nvSpPr>
            <p:cNvPr id="238633" name="Rectangle 41">
              <a:extLst>
                <a:ext uri="{FF2B5EF4-FFF2-40B4-BE49-F238E27FC236}">
                  <a16:creationId xmlns:a16="http://schemas.microsoft.com/office/drawing/2014/main" id="{62DF3987-4376-944B-945A-58BC665CC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" y="3474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</a:p>
          </p:txBody>
        </p:sp>
        <p:sp>
          <p:nvSpPr>
            <p:cNvPr id="238634" name="Rectangle 42">
              <a:extLst>
                <a:ext uri="{FF2B5EF4-FFF2-40B4-BE49-F238E27FC236}">
                  <a16:creationId xmlns:a16="http://schemas.microsoft.com/office/drawing/2014/main" id="{B2350B4F-3D02-E14D-87C2-8408E6809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" y="3474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238635" name="Rectangle 43">
              <a:extLst>
                <a:ext uri="{FF2B5EF4-FFF2-40B4-BE49-F238E27FC236}">
                  <a16:creationId xmlns:a16="http://schemas.microsoft.com/office/drawing/2014/main" id="{668AF4B0-778D-8744-AE3A-5D6AB7C35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474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238636" name="Rectangle 44">
              <a:extLst>
                <a:ext uri="{FF2B5EF4-FFF2-40B4-BE49-F238E27FC236}">
                  <a16:creationId xmlns:a16="http://schemas.microsoft.com/office/drawing/2014/main" id="{279E62FE-0E60-E248-8444-71BB95EAA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3225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238637" name="Rectangle 45">
              <a:extLst>
                <a:ext uri="{FF2B5EF4-FFF2-40B4-BE49-F238E27FC236}">
                  <a16:creationId xmlns:a16="http://schemas.microsoft.com/office/drawing/2014/main" id="{F9718E88-2953-BC4E-8AD1-C2AC22416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" y="3225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238638" name="Rectangle 46">
              <a:extLst>
                <a:ext uri="{FF2B5EF4-FFF2-40B4-BE49-F238E27FC236}">
                  <a16:creationId xmlns:a16="http://schemas.microsoft.com/office/drawing/2014/main" id="{47D9426D-8F4F-534A-8C5E-00E186DE4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" y="3225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238639" name="Rectangle 47">
              <a:extLst>
                <a:ext uri="{FF2B5EF4-FFF2-40B4-BE49-F238E27FC236}">
                  <a16:creationId xmlns:a16="http://schemas.microsoft.com/office/drawing/2014/main" id="{29EA0EBF-CA32-464D-B8B1-C50E99221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225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238640" name="Rectangle 48">
              <a:extLst>
                <a:ext uri="{FF2B5EF4-FFF2-40B4-BE49-F238E27FC236}">
                  <a16:creationId xmlns:a16="http://schemas.microsoft.com/office/drawing/2014/main" id="{F0028D10-CA41-3A49-B43D-5A40D25FA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0" y="2976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238641" name="Rectangle 49">
              <a:extLst>
                <a:ext uri="{FF2B5EF4-FFF2-40B4-BE49-F238E27FC236}">
                  <a16:creationId xmlns:a16="http://schemas.microsoft.com/office/drawing/2014/main" id="{CB1D3431-C16A-6943-82ED-B352D16D9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" y="2976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238642" name="Rectangle 50">
              <a:extLst>
                <a:ext uri="{FF2B5EF4-FFF2-40B4-BE49-F238E27FC236}">
                  <a16:creationId xmlns:a16="http://schemas.microsoft.com/office/drawing/2014/main" id="{CFD01834-28B8-3446-B5F2-85801793D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" y="2976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  <p:sp>
          <p:nvSpPr>
            <p:cNvPr id="238643" name="Rectangle 51">
              <a:extLst>
                <a:ext uri="{FF2B5EF4-FFF2-40B4-BE49-F238E27FC236}">
                  <a16:creationId xmlns:a16="http://schemas.microsoft.com/office/drawing/2014/main" id="{65307D48-B792-7448-8FAE-20FD35C91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976"/>
              <a:ext cx="252" cy="2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  <a:defRPr/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</a:p>
          </p:txBody>
        </p:sp>
        <p:sp>
          <p:nvSpPr>
            <p:cNvPr id="134206" name="Line 52">
              <a:extLst>
                <a:ext uri="{FF2B5EF4-FFF2-40B4-BE49-F238E27FC236}">
                  <a16:creationId xmlns:a16="http://schemas.microsoft.com/office/drawing/2014/main" id="{697D6788-336B-FC44-A1BA-67C749ACD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225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207" name="Line 53">
              <a:extLst>
                <a:ext uri="{FF2B5EF4-FFF2-40B4-BE49-F238E27FC236}">
                  <a16:creationId xmlns:a16="http://schemas.microsoft.com/office/drawing/2014/main" id="{BDC26C94-C0DC-6F43-8E55-3DDA9BBDA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47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208" name="Line 54">
              <a:extLst>
                <a:ext uri="{FF2B5EF4-FFF2-40B4-BE49-F238E27FC236}">
                  <a16:creationId xmlns:a16="http://schemas.microsoft.com/office/drawing/2014/main" id="{781DCCDF-C5C1-D647-AE2D-0AFA2ED3AD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723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209" name="Line 55">
              <a:extLst>
                <a:ext uri="{FF2B5EF4-FFF2-40B4-BE49-F238E27FC236}">
                  <a16:creationId xmlns:a16="http://schemas.microsoft.com/office/drawing/2014/main" id="{F3545F7F-E397-264F-8671-BD088B3B66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972"/>
              <a:ext cx="10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210" name="Line 56">
              <a:extLst>
                <a:ext uri="{FF2B5EF4-FFF2-40B4-BE49-F238E27FC236}">
                  <a16:creationId xmlns:a16="http://schemas.microsoft.com/office/drawing/2014/main" id="{FB926B22-AEC0-404D-8857-D6CB62A92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6" y="297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211" name="Line 57">
              <a:extLst>
                <a:ext uri="{FF2B5EF4-FFF2-40B4-BE49-F238E27FC236}">
                  <a16:creationId xmlns:a16="http://schemas.microsoft.com/office/drawing/2014/main" id="{C02D0887-52F9-6249-B6F9-CF220EF71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8" y="297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212" name="Line 58">
              <a:extLst>
                <a:ext uri="{FF2B5EF4-FFF2-40B4-BE49-F238E27FC236}">
                  <a16:creationId xmlns:a16="http://schemas.microsoft.com/office/drawing/2014/main" id="{1CE96F66-66DB-B249-A28D-15E896E5C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0" y="2976"/>
              <a:ext cx="0" cy="9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213" name="Line 59">
              <a:extLst>
                <a:ext uri="{FF2B5EF4-FFF2-40B4-BE49-F238E27FC236}">
                  <a16:creationId xmlns:a16="http://schemas.microsoft.com/office/drawing/2014/main" id="{7F4A2BFB-63A2-3444-B9C3-6F767B6B6C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2976"/>
              <a:ext cx="0" cy="9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214" name="Line 60">
              <a:extLst>
                <a:ext uri="{FF2B5EF4-FFF2-40B4-BE49-F238E27FC236}">
                  <a16:creationId xmlns:a16="http://schemas.microsoft.com/office/drawing/2014/main" id="{22EB6EC1-4E58-4243-9FC9-8AD49BF82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976"/>
              <a:ext cx="100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215" name="Line 61">
              <a:extLst>
                <a:ext uri="{FF2B5EF4-FFF2-40B4-BE49-F238E27FC236}">
                  <a16:creationId xmlns:a16="http://schemas.microsoft.com/office/drawing/2014/main" id="{BA39932D-A22D-F846-8548-B21E87663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976"/>
              <a:ext cx="0" cy="9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216" name="Rectangle 62">
              <a:extLst>
                <a:ext uri="{FF2B5EF4-FFF2-40B4-BE49-F238E27FC236}">
                  <a16:creationId xmlns:a16="http://schemas.microsoft.com/office/drawing/2014/main" id="{F6F97806-5F0C-374C-A16E-F37B1878E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3024"/>
              <a:ext cx="144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mic Sans MS" panose="030F0902030302020204" pitchFamily="66" charset="0"/>
              </a:endParaRPr>
            </a:p>
          </p:txBody>
        </p:sp>
        <p:sp>
          <p:nvSpPr>
            <p:cNvPr id="134217" name="Rectangle 63">
              <a:extLst>
                <a:ext uri="{FF2B5EF4-FFF2-40B4-BE49-F238E27FC236}">
                  <a16:creationId xmlns:a16="http://schemas.microsoft.com/office/drawing/2014/main" id="{080A0B62-C1AE-EE42-A3BC-643E9C509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744"/>
              <a:ext cx="91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mic Sans MS" panose="030F0902030302020204" pitchFamily="66" charset="0"/>
              </a:endParaRPr>
            </a:p>
          </p:txBody>
        </p:sp>
        <p:sp>
          <p:nvSpPr>
            <p:cNvPr id="134218" name="Rectangle 64">
              <a:extLst>
                <a:ext uri="{FF2B5EF4-FFF2-40B4-BE49-F238E27FC236}">
                  <a16:creationId xmlns:a16="http://schemas.microsoft.com/office/drawing/2014/main" id="{429BB5E1-3D34-3243-B6EC-932C91748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024"/>
              <a:ext cx="192" cy="4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Comic Sans MS" panose="030F0902030302020204" pitchFamily="66" charset="0"/>
              </a:endParaRPr>
            </a:p>
          </p:txBody>
        </p:sp>
        <p:sp>
          <p:nvSpPr>
            <p:cNvPr id="134219" name="Line 65">
              <a:extLst>
                <a:ext uri="{FF2B5EF4-FFF2-40B4-BE49-F238E27FC236}">
                  <a16:creationId xmlns:a16="http://schemas.microsoft.com/office/drawing/2014/main" id="{E74183EC-B568-304B-8D05-3B3C804016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264"/>
              <a:ext cx="28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20" name="Line 66">
              <a:extLst>
                <a:ext uri="{FF2B5EF4-FFF2-40B4-BE49-F238E27FC236}">
                  <a16:creationId xmlns:a16="http://schemas.microsoft.com/office/drawing/2014/main" id="{DA1BE75E-0AA3-A64C-A25F-A59601D6BD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408"/>
              <a:ext cx="28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21" name="Line 67">
              <a:extLst>
                <a:ext uri="{FF2B5EF4-FFF2-40B4-BE49-F238E27FC236}">
                  <a16:creationId xmlns:a16="http://schemas.microsoft.com/office/drawing/2014/main" id="{AAB832F9-A689-3B47-857B-659403159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3264"/>
              <a:ext cx="0" cy="14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22" name="Line 68">
              <a:extLst>
                <a:ext uri="{FF2B5EF4-FFF2-40B4-BE49-F238E27FC236}">
                  <a16:creationId xmlns:a16="http://schemas.microsoft.com/office/drawing/2014/main" id="{9402B70A-31CE-7B40-83FE-8E12C0DA17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2" y="3264"/>
              <a:ext cx="336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23" name="Line 69">
              <a:extLst>
                <a:ext uri="{FF2B5EF4-FFF2-40B4-BE49-F238E27FC236}">
                  <a16:creationId xmlns:a16="http://schemas.microsoft.com/office/drawing/2014/main" id="{629EB0DB-C7C8-D645-B9B6-F4B49A93A9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2" y="3408"/>
              <a:ext cx="336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24" name="Line 70">
              <a:extLst>
                <a:ext uri="{FF2B5EF4-FFF2-40B4-BE49-F238E27FC236}">
                  <a16:creationId xmlns:a16="http://schemas.microsoft.com/office/drawing/2014/main" id="{84449EB0-9B59-4A4D-800D-3BEB2CB5DB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0" y="3264"/>
              <a:ext cx="0" cy="14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38663" name="Group 71">
            <a:extLst>
              <a:ext uri="{FF2B5EF4-FFF2-40B4-BE49-F238E27FC236}">
                <a16:creationId xmlns:a16="http://schemas.microsoft.com/office/drawing/2014/main" id="{F6864122-0FB8-434D-870B-B7F0AD204C35}"/>
              </a:ext>
            </a:extLst>
          </p:cNvPr>
          <p:cNvGraphicFramePr>
            <a:graphicFrameLocks noGrp="1"/>
          </p:cNvGraphicFramePr>
          <p:nvPr/>
        </p:nvGraphicFramePr>
        <p:xfrm>
          <a:off x="6629400" y="857250"/>
          <a:ext cx="1600200" cy="1584616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4179" name="Text Box 99">
            <a:extLst>
              <a:ext uri="{FF2B5EF4-FFF2-40B4-BE49-F238E27FC236}">
                <a16:creationId xmlns:a16="http://schemas.microsoft.com/office/drawing/2014/main" id="{CC012578-ECF9-B84B-86D1-3638E9014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57200"/>
            <a:ext cx="52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mic Sans MS" panose="030F0902030302020204" pitchFamily="66" charset="0"/>
              </a:rPr>
              <a:t>ab</a:t>
            </a:r>
          </a:p>
        </p:txBody>
      </p:sp>
      <p:sp>
        <p:nvSpPr>
          <p:cNvPr id="134180" name="Text Box 100">
            <a:extLst>
              <a:ext uri="{FF2B5EF4-FFF2-40B4-BE49-F238E27FC236}">
                <a16:creationId xmlns:a16="http://schemas.microsoft.com/office/drawing/2014/main" id="{14BC7ABB-6213-B341-80AB-3D9C2FDC8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28600"/>
            <a:ext cx="52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mic Sans MS" panose="030F0902030302020204" pitchFamily="66" charset="0"/>
              </a:rPr>
              <a:t>cd</a:t>
            </a:r>
          </a:p>
        </p:txBody>
      </p:sp>
      <p:sp>
        <p:nvSpPr>
          <p:cNvPr id="134181" name="Line 101">
            <a:extLst>
              <a:ext uri="{FF2B5EF4-FFF2-40B4-BE49-F238E27FC236}">
                <a16:creationId xmlns:a16="http://schemas.microsoft.com/office/drawing/2014/main" id="{FE0A60DE-08B1-834C-86CE-F65C7921A19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72200" y="381000"/>
            <a:ext cx="381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4182" name="Text Box 102">
            <a:extLst>
              <a:ext uri="{FF2B5EF4-FFF2-40B4-BE49-F238E27FC236}">
                <a16:creationId xmlns:a16="http://schemas.microsoft.com/office/drawing/2014/main" id="{5611CD54-342A-C54E-AA69-266AB4970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900" y="885825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Comic Sans MS" panose="030F0902030302020204" pitchFamily="66" charset="0"/>
              </a:rPr>
              <a:t>00</a:t>
            </a:r>
          </a:p>
        </p:txBody>
      </p:sp>
      <p:sp>
        <p:nvSpPr>
          <p:cNvPr id="134183" name="Text Box 103">
            <a:extLst>
              <a:ext uri="{FF2B5EF4-FFF2-40B4-BE49-F238E27FC236}">
                <a16:creationId xmlns:a16="http://schemas.microsoft.com/office/drawing/2014/main" id="{3C4054A9-2C92-6542-8752-16537835A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279525"/>
            <a:ext cx="53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Comic Sans MS" panose="030F0902030302020204" pitchFamily="66" charset="0"/>
              </a:rPr>
              <a:t> 01</a:t>
            </a:r>
          </a:p>
        </p:txBody>
      </p:sp>
      <p:sp>
        <p:nvSpPr>
          <p:cNvPr id="134184" name="Text Box 104">
            <a:extLst>
              <a:ext uri="{FF2B5EF4-FFF2-40B4-BE49-F238E27FC236}">
                <a16:creationId xmlns:a16="http://schemas.microsoft.com/office/drawing/2014/main" id="{8EF2B395-DFDE-634A-A133-EE1E2FD2B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676400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Comic Sans MS" panose="030F0902030302020204" pitchFamily="66" charset="0"/>
              </a:rPr>
              <a:t> 11 </a:t>
            </a:r>
          </a:p>
        </p:txBody>
      </p:sp>
      <p:sp>
        <p:nvSpPr>
          <p:cNvPr id="134185" name="Text Box 105">
            <a:extLst>
              <a:ext uri="{FF2B5EF4-FFF2-40B4-BE49-F238E27FC236}">
                <a16:creationId xmlns:a16="http://schemas.microsoft.com/office/drawing/2014/main" id="{5F7DD89A-9149-9A42-8EB6-C82565323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041525"/>
            <a:ext cx="53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Comic Sans MS" panose="030F0902030302020204" pitchFamily="66" charset="0"/>
              </a:rPr>
              <a:t> 10</a:t>
            </a:r>
          </a:p>
        </p:txBody>
      </p:sp>
      <p:sp>
        <p:nvSpPr>
          <p:cNvPr id="134186" name="Text Box 106">
            <a:extLst>
              <a:ext uri="{FF2B5EF4-FFF2-40B4-BE49-F238E27FC236}">
                <a16:creationId xmlns:a16="http://schemas.microsoft.com/office/drawing/2014/main" id="{11527210-42F8-2944-8AD9-CB0FE3C6F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33400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Comic Sans MS" panose="030F0902030302020204" pitchFamily="66" charset="0"/>
              </a:rPr>
              <a:t>00</a:t>
            </a:r>
          </a:p>
        </p:txBody>
      </p:sp>
      <p:sp>
        <p:nvSpPr>
          <p:cNvPr id="134187" name="Text Box 107">
            <a:extLst>
              <a:ext uri="{FF2B5EF4-FFF2-40B4-BE49-F238E27FC236}">
                <a16:creationId xmlns:a16="http://schemas.microsoft.com/office/drawing/2014/main" id="{B81DDB50-3543-AF46-8B49-1FEA8E531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17525"/>
            <a:ext cx="53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Comic Sans MS" panose="030F0902030302020204" pitchFamily="66" charset="0"/>
              </a:rPr>
              <a:t> 01</a:t>
            </a:r>
          </a:p>
        </p:txBody>
      </p:sp>
      <p:sp>
        <p:nvSpPr>
          <p:cNvPr id="134188" name="Text Box 108">
            <a:extLst>
              <a:ext uri="{FF2B5EF4-FFF2-40B4-BE49-F238E27FC236}">
                <a16:creationId xmlns:a16="http://schemas.microsoft.com/office/drawing/2014/main" id="{AFF90C8C-A7DB-EA40-AEE8-D4652E6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7525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Comic Sans MS" panose="030F0902030302020204" pitchFamily="66" charset="0"/>
              </a:rPr>
              <a:t> 11 </a:t>
            </a:r>
          </a:p>
        </p:txBody>
      </p:sp>
      <p:sp>
        <p:nvSpPr>
          <p:cNvPr id="134189" name="Text Box 109">
            <a:extLst>
              <a:ext uri="{FF2B5EF4-FFF2-40B4-BE49-F238E27FC236}">
                <a16:creationId xmlns:a16="http://schemas.microsoft.com/office/drawing/2014/main" id="{F761004E-3679-3E4D-83F4-954C47989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33400"/>
            <a:ext cx="53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Comic Sans MS" panose="030F0902030302020204" pitchFamily="66" charset="0"/>
              </a:rPr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368408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2">
            <a:extLst>
              <a:ext uri="{FF2B5EF4-FFF2-40B4-BE49-F238E27FC236}">
                <a16:creationId xmlns:a16="http://schemas.microsoft.com/office/drawing/2014/main" id="{7989D264-5CC6-6F42-BA3E-BA0DCB9022DD}"/>
              </a:ext>
            </a:extLst>
          </p:cNvPr>
          <p:cNvSpPr>
            <a:spLocks noGrp="1" noRot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pPr algn="l" eaLnBrk="1" hangingPunct="1"/>
            <a:r>
              <a:rPr lang="zh-CN" altLang="en-US"/>
              <a:t>	</a:t>
            </a:r>
            <a:r>
              <a:rPr lang="en-US" altLang="zh-CN"/>
              <a:t>Another Example</a:t>
            </a:r>
          </a:p>
        </p:txBody>
      </p:sp>
      <p:sp>
        <p:nvSpPr>
          <p:cNvPr id="136194" name="Rectangle 3">
            <a:extLst>
              <a:ext uri="{FF2B5EF4-FFF2-40B4-BE49-F238E27FC236}">
                <a16:creationId xmlns:a16="http://schemas.microsoft.com/office/drawing/2014/main" id="{68ED638E-2485-2549-8BD7-B1B441668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550" y="1600200"/>
            <a:ext cx="4921250" cy="4525963"/>
          </a:xfrm>
        </p:spPr>
        <p:txBody>
          <a:bodyPr/>
          <a:lstStyle/>
          <a:p>
            <a:pPr eaLnBrk="1" hangingPunct="1"/>
            <a:r>
              <a:rPr lang="en-US" altLang="zh-CN"/>
              <a:t>Simplify the function g(a,b,c,d) whose K-map is shown at right.</a:t>
            </a:r>
          </a:p>
          <a:p>
            <a:pPr eaLnBrk="1" hangingPunct="1"/>
            <a:r>
              <a:rPr lang="en-US" altLang="zh-CN"/>
              <a:t>g = a’c’+ ab</a:t>
            </a:r>
            <a:br>
              <a:rPr lang="en-US" altLang="zh-CN"/>
            </a:br>
            <a:r>
              <a:rPr lang="en-US" altLang="zh-CN"/>
              <a:t>or</a:t>
            </a:r>
          </a:p>
          <a:p>
            <a:pPr eaLnBrk="1" hangingPunct="1"/>
            <a:r>
              <a:rPr lang="en-US" altLang="zh-CN"/>
              <a:t>g = a’c’+b’d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4804DC6-0903-3D46-8011-7AE82EE13EA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03D397C-0285-4897-8D2E-8A890DA08E77}" type="datetime5">
              <a:rPr lang="zh-CN" altLang="en-US"/>
              <a:pPr>
                <a:defRPr/>
              </a:pPr>
              <a:t>2020/12/1</a:t>
            </a:fld>
            <a:endParaRPr lang="en-US" altLang="zh-CN"/>
          </a:p>
        </p:txBody>
      </p:sp>
      <p:sp>
        <p:nvSpPr>
          <p:cNvPr id="75780" name="Footer Placeholder 5">
            <a:extLst>
              <a:ext uri="{FF2B5EF4-FFF2-40B4-BE49-F238E27FC236}">
                <a16:creationId xmlns:a16="http://schemas.microsoft.com/office/drawing/2014/main" id="{16F61BA1-DD17-3A41-8C7C-50DE0053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  <p:graphicFrame>
        <p:nvGraphicFramePr>
          <p:cNvPr id="239620" name="Group 4">
            <a:extLst>
              <a:ext uri="{FF2B5EF4-FFF2-40B4-BE49-F238E27FC236}">
                <a16:creationId xmlns:a16="http://schemas.microsoft.com/office/drawing/2014/main" id="{9F67CF8D-A07B-4C42-869D-41E4AA99D674}"/>
              </a:ext>
            </a:extLst>
          </p:cNvPr>
          <p:cNvGraphicFramePr>
            <a:graphicFrameLocks noGrp="1"/>
          </p:cNvGraphicFramePr>
          <p:nvPr/>
        </p:nvGraphicFramePr>
        <p:xfrm>
          <a:off x="6464300" y="933450"/>
          <a:ext cx="1600200" cy="1584616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9647" name="Group 31">
            <a:extLst>
              <a:ext uri="{FF2B5EF4-FFF2-40B4-BE49-F238E27FC236}">
                <a16:creationId xmlns:a16="http://schemas.microsoft.com/office/drawing/2014/main" id="{C15C0DE0-4A0E-FA49-9B27-D1EA4482226A}"/>
              </a:ext>
            </a:extLst>
          </p:cNvPr>
          <p:cNvGraphicFramePr>
            <a:graphicFrameLocks noGrp="1"/>
          </p:cNvGraphicFramePr>
          <p:nvPr/>
        </p:nvGraphicFramePr>
        <p:xfrm>
          <a:off x="6464300" y="4648200"/>
          <a:ext cx="1600200" cy="1584616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9674" name="Group 58">
            <a:extLst>
              <a:ext uri="{FF2B5EF4-FFF2-40B4-BE49-F238E27FC236}">
                <a16:creationId xmlns:a16="http://schemas.microsoft.com/office/drawing/2014/main" id="{89FDD1A2-2103-7B4A-BE31-FB4D3F9E4E34}"/>
              </a:ext>
            </a:extLst>
          </p:cNvPr>
          <p:cNvGraphicFramePr>
            <a:graphicFrameLocks noGrp="1"/>
          </p:cNvGraphicFramePr>
          <p:nvPr/>
        </p:nvGraphicFramePr>
        <p:xfrm>
          <a:off x="6464300" y="2819400"/>
          <a:ext cx="1600200" cy="1584616"/>
        </p:xfrm>
        <a:graphic>
          <a:graphicData uri="http://schemas.openxmlformats.org/drawingml/2006/table">
            <a:tbl>
              <a:tblPr/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x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279" name="Rectangle 85">
            <a:extLst>
              <a:ext uri="{FF2B5EF4-FFF2-40B4-BE49-F238E27FC236}">
                <a16:creationId xmlns:a16="http://schemas.microsoft.com/office/drawing/2014/main" id="{31B15AD5-B657-FC4C-902D-7E8F01DD4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0" y="2895600"/>
            <a:ext cx="609600" cy="685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902030302020204" pitchFamily="66" charset="0"/>
            </a:endParaRPr>
          </a:p>
        </p:txBody>
      </p:sp>
      <p:sp>
        <p:nvSpPr>
          <p:cNvPr id="136280" name="Rectangle 86">
            <a:extLst>
              <a:ext uri="{FF2B5EF4-FFF2-40B4-BE49-F238E27FC236}">
                <a16:creationId xmlns:a16="http://schemas.microsoft.com/office/drawing/2014/main" id="{F16F909A-6129-A745-81AD-109FEFD76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0" y="3657600"/>
            <a:ext cx="1447800" cy="304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902030302020204" pitchFamily="66" charset="0"/>
            </a:endParaRPr>
          </a:p>
        </p:txBody>
      </p:sp>
      <p:sp>
        <p:nvSpPr>
          <p:cNvPr id="136281" name="Rectangle 87">
            <a:extLst>
              <a:ext uri="{FF2B5EF4-FFF2-40B4-BE49-F238E27FC236}">
                <a16:creationId xmlns:a16="http://schemas.microsoft.com/office/drawing/2014/main" id="{5009F99F-B565-034B-A9D3-C0B590467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0" y="4724400"/>
            <a:ext cx="685800" cy="685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Comic Sans MS" panose="030F0902030302020204" pitchFamily="66" charset="0"/>
            </a:endParaRPr>
          </a:p>
        </p:txBody>
      </p:sp>
      <p:grpSp>
        <p:nvGrpSpPr>
          <p:cNvPr id="136282" name="Group 88">
            <a:extLst>
              <a:ext uri="{FF2B5EF4-FFF2-40B4-BE49-F238E27FC236}">
                <a16:creationId xmlns:a16="http://schemas.microsoft.com/office/drawing/2014/main" id="{294F88F6-CAD3-7743-862C-FB789D013C28}"/>
              </a:ext>
            </a:extLst>
          </p:cNvPr>
          <p:cNvGrpSpPr>
            <a:grpSpLocks/>
          </p:cNvGrpSpPr>
          <p:nvPr/>
        </p:nvGrpSpPr>
        <p:grpSpPr bwMode="auto">
          <a:xfrm>
            <a:off x="6388100" y="5105400"/>
            <a:ext cx="381000" cy="685800"/>
            <a:chOff x="3168" y="3120"/>
            <a:chExt cx="576" cy="384"/>
          </a:xfrm>
        </p:grpSpPr>
        <p:sp>
          <p:nvSpPr>
            <p:cNvPr id="136290" name="Line 89">
              <a:extLst>
                <a:ext uri="{FF2B5EF4-FFF2-40B4-BE49-F238E27FC236}">
                  <a16:creationId xmlns:a16="http://schemas.microsoft.com/office/drawing/2014/main" id="{2FC239F0-B273-FC40-BE76-5AA32DD75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12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91" name="Line 90">
              <a:extLst>
                <a:ext uri="{FF2B5EF4-FFF2-40B4-BE49-F238E27FC236}">
                  <a16:creationId xmlns:a16="http://schemas.microsoft.com/office/drawing/2014/main" id="{6E3DD295-D11C-1F45-8BBA-6CB671DE49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120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92" name="Line 91">
              <a:extLst>
                <a:ext uri="{FF2B5EF4-FFF2-40B4-BE49-F238E27FC236}">
                  <a16:creationId xmlns:a16="http://schemas.microsoft.com/office/drawing/2014/main" id="{3C5A4AAB-0A57-5148-B5A2-A59F4A8C3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50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6283" name="Group 92">
            <a:extLst>
              <a:ext uri="{FF2B5EF4-FFF2-40B4-BE49-F238E27FC236}">
                <a16:creationId xmlns:a16="http://schemas.microsoft.com/office/drawing/2014/main" id="{72120548-D387-2C43-A052-C561CD2EC6D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59700" y="5105400"/>
            <a:ext cx="457200" cy="685800"/>
            <a:chOff x="3168" y="3120"/>
            <a:chExt cx="576" cy="384"/>
          </a:xfrm>
        </p:grpSpPr>
        <p:sp>
          <p:nvSpPr>
            <p:cNvPr id="136287" name="Line 93">
              <a:extLst>
                <a:ext uri="{FF2B5EF4-FFF2-40B4-BE49-F238E27FC236}">
                  <a16:creationId xmlns:a16="http://schemas.microsoft.com/office/drawing/2014/main" id="{E3242505-B3DF-3A48-A3CD-F100A9B2A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12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88" name="Line 94">
              <a:extLst>
                <a:ext uri="{FF2B5EF4-FFF2-40B4-BE49-F238E27FC236}">
                  <a16:creationId xmlns:a16="http://schemas.microsoft.com/office/drawing/2014/main" id="{58A19705-F0F7-9346-BABA-A31233BA9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120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89" name="Line 95">
              <a:extLst>
                <a:ext uri="{FF2B5EF4-FFF2-40B4-BE49-F238E27FC236}">
                  <a16:creationId xmlns:a16="http://schemas.microsoft.com/office/drawing/2014/main" id="{19E3DC24-2FF0-5248-9548-CD3723F5F6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504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6284" name="Text Box 97">
            <a:extLst>
              <a:ext uri="{FF2B5EF4-FFF2-40B4-BE49-F238E27FC236}">
                <a16:creationId xmlns:a16="http://schemas.microsoft.com/office/drawing/2014/main" id="{E30558D9-6418-FF40-A85D-D8D0D3F06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09600"/>
            <a:ext cx="52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mic Sans MS" panose="030F0902030302020204" pitchFamily="66" charset="0"/>
              </a:rPr>
              <a:t>ab</a:t>
            </a:r>
          </a:p>
        </p:txBody>
      </p:sp>
      <p:sp>
        <p:nvSpPr>
          <p:cNvPr id="136285" name="Text Box 98">
            <a:extLst>
              <a:ext uri="{FF2B5EF4-FFF2-40B4-BE49-F238E27FC236}">
                <a16:creationId xmlns:a16="http://schemas.microsoft.com/office/drawing/2014/main" id="{1B95CC24-88C5-0747-AFB3-653B1C00F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1000"/>
            <a:ext cx="52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mic Sans MS" panose="030F0902030302020204" pitchFamily="66" charset="0"/>
              </a:rPr>
              <a:t>cd</a:t>
            </a:r>
          </a:p>
        </p:txBody>
      </p:sp>
      <p:sp>
        <p:nvSpPr>
          <p:cNvPr id="136286" name="Line 99">
            <a:extLst>
              <a:ext uri="{FF2B5EF4-FFF2-40B4-BE49-F238E27FC236}">
                <a16:creationId xmlns:a16="http://schemas.microsoft.com/office/drawing/2014/main" id="{8E88496E-5935-FE47-98A1-1E9FE3937A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48400" y="604838"/>
            <a:ext cx="2286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2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6A98A96B-E25C-B344-8F83-6245D062AD1B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Truth Tables for logic operators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D3267A05-53FB-3944-8D36-4C9EF7E59C1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8600" y="1447800"/>
            <a:ext cx="87630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000" b="1"/>
              <a:t>	</a:t>
            </a:r>
            <a:r>
              <a:rPr lang="en-US" altLang="zh-CN" sz="2400" b="1"/>
              <a:t>Truth table</a:t>
            </a:r>
            <a:r>
              <a:rPr lang="en-US" altLang="zh-CN" sz="2400"/>
              <a:t>: tabular form that </a:t>
            </a:r>
            <a:r>
              <a:rPr lang="en-US" altLang="zh-CN" sz="2400" u="sng"/>
              <a:t>uniguely</a:t>
            </a:r>
            <a:r>
              <a:rPr lang="en-US" altLang="zh-CN" sz="2400"/>
              <a:t> represents the relationship between the input variables of a function and its output</a:t>
            </a:r>
          </a:p>
        </p:txBody>
      </p:sp>
      <p:graphicFrame>
        <p:nvGraphicFramePr>
          <p:cNvPr id="315494" name="Group 102">
            <a:extLst>
              <a:ext uri="{FF2B5EF4-FFF2-40B4-BE49-F238E27FC236}">
                <a16:creationId xmlns:a16="http://schemas.microsoft.com/office/drawing/2014/main" id="{F3F9ED98-3109-FE47-A023-16A768C9285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62000" y="3276600"/>
          <a:ext cx="2209800" cy="2590800"/>
        </p:xfrm>
        <a:graphic>
          <a:graphicData uri="http://schemas.openxmlformats.org/drawingml/2006/table">
            <a:tbl>
              <a:tblPr/>
              <a:tblGrid>
                <a:gridCol w="509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F=A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  <a:cs typeface="Times New Roman" charset="0"/>
                        </a:rPr>
                        <a:t>•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E45D5E8B-D168-C244-9AB1-60FCC2B6A77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027B1F0-5F78-41CA-9906-3533904ECD99}" type="datetime5">
              <a:rPr lang="zh-CN" altLang="en-US" smtClean="0"/>
              <a:pPr>
                <a:defRPr/>
              </a:pPr>
              <a:t>2020/11/30</a:t>
            </a:fld>
            <a:endParaRPr lang="en-US" altLang="zh-CN"/>
          </a:p>
        </p:txBody>
      </p:sp>
      <p:sp>
        <p:nvSpPr>
          <p:cNvPr id="23556" name="Footer Placeholder 6">
            <a:extLst>
              <a:ext uri="{FF2B5EF4-FFF2-40B4-BE49-F238E27FC236}">
                <a16:creationId xmlns:a16="http://schemas.microsoft.com/office/drawing/2014/main" id="{59734D9A-0EBE-B341-B5F0-08556C75EEA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  <p:sp>
        <p:nvSpPr>
          <p:cNvPr id="31772" name="Text Box 45">
            <a:extLst>
              <a:ext uri="{FF2B5EF4-FFF2-40B4-BE49-F238E27FC236}">
                <a16:creationId xmlns:a16="http://schemas.microsoft.com/office/drawing/2014/main" id="{2EBECB73-A722-2C40-AA2D-471AF44A0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19400"/>
            <a:ext cx="2065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mic Sans MS" panose="030F0902030302020204" pitchFamily="66" charset="0"/>
              </a:rPr>
              <a:t>2-</a:t>
            </a:r>
            <a:r>
              <a:rPr lang="en-US" altLang="zh-CN" sz="2400">
                <a:latin typeface="Comic Sans MS" panose="030F0902030302020204" pitchFamily="66" charset="0"/>
              </a:rPr>
              <a:t>Input AND</a:t>
            </a:r>
          </a:p>
        </p:txBody>
      </p:sp>
      <p:graphicFrame>
        <p:nvGraphicFramePr>
          <p:cNvPr id="315495" name="Group 103">
            <a:extLst>
              <a:ext uri="{FF2B5EF4-FFF2-40B4-BE49-F238E27FC236}">
                <a16:creationId xmlns:a16="http://schemas.microsoft.com/office/drawing/2014/main" id="{85AC9632-1B38-DF49-89A1-E722520248F0}"/>
              </a:ext>
            </a:extLst>
          </p:cNvPr>
          <p:cNvGraphicFramePr>
            <a:graphicFrameLocks noGrp="1"/>
          </p:cNvGraphicFramePr>
          <p:nvPr/>
        </p:nvGraphicFramePr>
        <p:xfrm>
          <a:off x="3810000" y="3276600"/>
          <a:ext cx="2209800" cy="2590800"/>
        </p:xfrm>
        <a:graphic>
          <a:graphicData uri="http://schemas.openxmlformats.org/drawingml/2006/table">
            <a:tbl>
              <a:tblPr/>
              <a:tblGrid>
                <a:gridCol w="509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F=A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  <a:cs typeface="Times New Roman" charset="0"/>
                        </a:rPr>
                        <a:t>+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795" name="Text Box 141">
            <a:extLst>
              <a:ext uri="{FF2B5EF4-FFF2-40B4-BE49-F238E27FC236}">
                <a16:creationId xmlns:a16="http://schemas.microsoft.com/office/drawing/2014/main" id="{FD151E3D-96A6-564B-A58E-0FB67EEF4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819400"/>
            <a:ext cx="1814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Comic Sans MS" panose="030F0902030302020204" pitchFamily="66" charset="0"/>
              </a:rPr>
              <a:t>2-</a:t>
            </a:r>
            <a:r>
              <a:rPr lang="en-US" altLang="zh-CN" sz="2400">
                <a:latin typeface="Comic Sans MS" panose="030F0902030302020204" pitchFamily="66" charset="0"/>
              </a:rPr>
              <a:t>Input OR</a:t>
            </a:r>
          </a:p>
        </p:txBody>
      </p:sp>
      <p:graphicFrame>
        <p:nvGraphicFramePr>
          <p:cNvPr id="315578" name="Group 186">
            <a:extLst>
              <a:ext uri="{FF2B5EF4-FFF2-40B4-BE49-F238E27FC236}">
                <a16:creationId xmlns:a16="http://schemas.microsoft.com/office/drawing/2014/main" id="{C70EECD0-5432-C945-B19F-92B4376B8A65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4267200"/>
          <a:ext cx="1447800" cy="15543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A</a:t>
                      </a:r>
                    </a:p>
                  </a:txBody>
                  <a:tcPr marT="45703" marB="45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F=A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  <a:cs typeface="Times New Roman" charset="0"/>
                        </a:rPr>
                        <a:t>’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mic Sans MS" pitchFamily="66" charset="0"/>
                        <a:ea typeface="宋体" charset="-122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0</a:t>
                      </a:r>
                    </a:p>
                  </a:txBody>
                  <a:tcPr marT="45703" marB="45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  1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1</a:t>
                      </a:r>
                    </a:p>
                  </a:txBody>
                  <a:tcPr marT="45703" marB="4570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omic Sans MS" pitchFamily="66" charset="0"/>
                          <a:ea typeface="宋体" charset="-122"/>
                        </a:rPr>
                        <a:t>   0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806" name="Text Box 180">
            <a:extLst>
              <a:ext uri="{FF2B5EF4-FFF2-40B4-BE49-F238E27FC236}">
                <a16:creationId xmlns:a16="http://schemas.microsoft.com/office/drawing/2014/main" id="{41D9CF82-EF33-5F47-BDC4-56851A70A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81000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Comic Sans MS" panose="030F0902030302020204" pitchFamily="66" charset="0"/>
              </a:rPr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317616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0E874353-AE6E-9D42-9DD7-364F84736C95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Truth Tables (cont.)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40D3739B-95E5-C24C-B7DE-A33A879BA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eaLnBrk="1" hangingPunct="1"/>
            <a:r>
              <a:rPr lang="en-US" altLang="zh-CN"/>
              <a:t>Q: Let a function F() depend on </a:t>
            </a:r>
            <a:r>
              <a:rPr lang="en-US" altLang="zh-CN" i="1"/>
              <a:t>n</a:t>
            </a:r>
            <a:r>
              <a:rPr lang="en-US" altLang="zh-CN"/>
              <a:t> variables.  How many rows are there in the truth table of F() ?</a:t>
            </a:r>
          </a:p>
          <a:p>
            <a:pPr eaLnBrk="1" hangingPunct="1"/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F87C190-E6EE-1B4D-8269-D7500DDA497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62F0996-BED0-466B-8AAC-01D37E233764}" type="datetime5">
              <a:rPr lang="zh-CN" altLang="en-US"/>
              <a:pPr>
                <a:defRPr/>
              </a:pPr>
              <a:t>2020/11/30</a:t>
            </a:fld>
            <a:endParaRPr lang="en-US" altLang="zh-CN"/>
          </a:p>
        </p:txBody>
      </p:sp>
      <p:sp>
        <p:nvSpPr>
          <p:cNvPr id="24580" name="Footer Placeholder 5">
            <a:extLst>
              <a:ext uri="{FF2B5EF4-FFF2-40B4-BE49-F238E27FC236}">
                <a16:creationId xmlns:a16="http://schemas.microsoft.com/office/drawing/2014/main" id="{9F23B381-608A-8641-A460-00B8093D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  <p:sp>
        <p:nvSpPr>
          <p:cNvPr id="33798" name="Text Box 4">
            <a:extLst>
              <a:ext uri="{FF2B5EF4-FFF2-40B4-BE49-F238E27FC236}">
                <a16:creationId xmlns:a16="http://schemas.microsoft.com/office/drawing/2014/main" id="{F493581D-886D-9C41-B067-297E9D975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546475"/>
            <a:ext cx="7483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latin typeface="Comic Sans MS" panose="030F0902030302020204" pitchFamily="66" charset="0"/>
            </a:endParaRPr>
          </a:p>
        </p:txBody>
      </p:sp>
      <p:sp>
        <p:nvSpPr>
          <p:cNvPr id="317446" name="Rectangle 6">
            <a:extLst>
              <a:ext uri="{FF2B5EF4-FFF2-40B4-BE49-F238E27FC236}">
                <a16:creationId xmlns:a16="http://schemas.microsoft.com/office/drawing/2014/main" id="{6ADB933F-3F35-AC45-A931-49050CBAB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58140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A: </a:t>
            </a:r>
            <a:r>
              <a:rPr lang="en-US" altLang="zh-CN" sz="3200"/>
              <a:t>2</a:t>
            </a:r>
            <a:r>
              <a:rPr lang="en-US" altLang="zh-CN" sz="3200" baseline="50000"/>
              <a:t>n</a:t>
            </a:r>
            <a:r>
              <a:rPr lang="en-US" altLang="zh-CN" sz="3200"/>
              <a:t> rows, since there are 2</a:t>
            </a:r>
            <a:r>
              <a:rPr lang="en-US" altLang="zh-CN" sz="3200" baseline="50000"/>
              <a:t>n</a:t>
            </a:r>
            <a:r>
              <a:rPr lang="en-US" altLang="zh-CN" sz="3200"/>
              <a:t> possible binary patterns/combinations for the </a:t>
            </a:r>
            <a:r>
              <a:rPr lang="en-US" altLang="zh-CN" sz="3200" i="1"/>
              <a:t>n</a:t>
            </a:r>
            <a:r>
              <a:rPr lang="en-US" altLang="zh-CN" sz="3200"/>
              <a:t> variables</a:t>
            </a:r>
            <a:endParaRPr lang="en-US" altLang="zh-CN" sz="3200" i="1"/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56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570D01AE-530F-C04A-B675-9007EB2CB668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Logic Gates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29DABA17-F2D0-1C40-AEFC-5C7512C6D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Logic gates are abstractions of electronic circuit components that operate on one or more input signals to produce an output signal.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B684500-5D9F-E846-B0B3-01437705E4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3F4DE3-9093-4D4B-B1B6-53344DC9D82A}" type="datetime5">
              <a:rPr lang="zh-CN" altLang="en-US"/>
              <a:pPr>
                <a:defRPr/>
              </a:pPr>
              <a:t>2020/11/30</a:t>
            </a:fld>
            <a:endParaRPr lang="en-US" altLang="zh-CN"/>
          </a:p>
        </p:txBody>
      </p:sp>
      <p:sp>
        <p:nvSpPr>
          <p:cNvPr id="25604" name="Footer Placeholder 5">
            <a:extLst>
              <a:ext uri="{FF2B5EF4-FFF2-40B4-BE49-F238E27FC236}">
                <a16:creationId xmlns:a16="http://schemas.microsoft.com/office/drawing/2014/main" id="{EFF0F329-0640-4B49-B834-44216805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  <p:sp>
        <p:nvSpPr>
          <p:cNvPr id="35846" name="Rectangle 38">
            <a:extLst>
              <a:ext uri="{FF2B5EF4-FFF2-40B4-BE49-F238E27FC236}">
                <a16:creationId xmlns:a16="http://schemas.microsoft.com/office/drawing/2014/main" id="{32BDD878-FFB3-BE47-9C52-AC26C04E7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886200"/>
            <a:ext cx="2667000" cy="1828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7" name="Rectangle 37">
            <a:extLst>
              <a:ext uri="{FF2B5EF4-FFF2-40B4-BE49-F238E27FC236}">
                <a16:creationId xmlns:a16="http://schemas.microsoft.com/office/drawing/2014/main" id="{4A92297B-3921-6149-B26A-070C91BF5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886200"/>
            <a:ext cx="26670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8" name="Rectangle 36">
            <a:extLst>
              <a:ext uri="{FF2B5EF4-FFF2-40B4-BE49-F238E27FC236}">
                <a16:creationId xmlns:a16="http://schemas.microsoft.com/office/drawing/2014/main" id="{DB781091-0E59-D246-B00B-82CF90496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86200"/>
            <a:ext cx="2667000" cy="1828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9" name="Text Box 4">
            <a:extLst>
              <a:ext uri="{FF2B5EF4-FFF2-40B4-BE49-F238E27FC236}">
                <a16:creationId xmlns:a16="http://schemas.microsoft.com/office/drawing/2014/main" id="{4AE4EBAC-664B-5346-827E-267B26F75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429000"/>
            <a:ext cx="18620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2-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Input AND</a:t>
            </a:r>
          </a:p>
        </p:txBody>
      </p:sp>
      <p:sp>
        <p:nvSpPr>
          <p:cNvPr id="35850" name="Text Box 5">
            <a:extLst>
              <a:ext uri="{FF2B5EF4-FFF2-40B4-BE49-F238E27FC236}">
                <a16:creationId xmlns:a16="http://schemas.microsoft.com/office/drawing/2014/main" id="{621A49E8-3160-8641-9F62-669C39146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429000"/>
            <a:ext cx="17748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Arial" panose="020B0604020202020204" pitchFamily="34" charset="0"/>
                <a:cs typeface="Arial" panose="020B0604020202020204" pitchFamily="34" charset="0"/>
              </a:rPr>
              <a:t> 2-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Input OR</a:t>
            </a:r>
          </a:p>
        </p:txBody>
      </p:sp>
      <p:sp>
        <p:nvSpPr>
          <p:cNvPr id="35851" name="Text Box 6">
            <a:extLst>
              <a:ext uri="{FF2B5EF4-FFF2-40B4-BE49-F238E27FC236}">
                <a16:creationId xmlns:a16="http://schemas.microsoft.com/office/drawing/2014/main" id="{AD0892BA-8054-9642-9F15-0183A299F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363" y="3429000"/>
            <a:ext cx="21620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NOT (Inverter)</a:t>
            </a:r>
          </a:p>
        </p:txBody>
      </p:sp>
      <p:grpSp>
        <p:nvGrpSpPr>
          <p:cNvPr id="35852" name="Group 41">
            <a:extLst>
              <a:ext uri="{FF2B5EF4-FFF2-40B4-BE49-F238E27FC236}">
                <a16:creationId xmlns:a16="http://schemas.microsoft.com/office/drawing/2014/main" id="{B188A1C3-12D8-AC43-8C17-BD1FCB4A1663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267200"/>
            <a:ext cx="2362200" cy="806450"/>
            <a:chOff x="336" y="2688"/>
            <a:chExt cx="1488" cy="508"/>
          </a:xfrm>
          <a:noFill/>
        </p:grpSpPr>
        <p:sp>
          <p:nvSpPr>
            <p:cNvPr id="35872" name="AutoShape 7">
              <a:extLst>
                <a:ext uri="{FF2B5EF4-FFF2-40B4-BE49-F238E27FC236}">
                  <a16:creationId xmlns:a16="http://schemas.microsoft.com/office/drawing/2014/main" id="{65A37ED3-79F8-1642-B5F4-0B8A47D8C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688"/>
              <a:ext cx="562" cy="508"/>
            </a:xfrm>
            <a:prstGeom prst="flowChartDelay">
              <a:avLst/>
            </a:pr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873" name="Line 8">
              <a:extLst>
                <a:ext uri="{FF2B5EF4-FFF2-40B4-BE49-F238E27FC236}">
                  <a16:creationId xmlns:a16="http://schemas.microsoft.com/office/drawing/2014/main" id="{A8373281-D82F-524C-ACFD-19F124CE7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800"/>
              <a:ext cx="46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5874" name="Line 9">
              <a:extLst>
                <a:ext uri="{FF2B5EF4-FFF2-40B4-BE49-F238E27FC236}">
                  <a16:creationId xmlns:a16="http://schemas.microsoft.com/office/drawing/2014/main" id="{0B566CBE-8A59-CB4D-A244-576E5204FE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024"/>
              <a:ext cx="46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5875" name="Line 10">
              <a:extLst>
                <a:ext uri="{FF2B5EF4-FFF2-40B4-BE49-F238E27FC236}">
                  <a16:creationId xmlns:a16="http://schemas.microsoft.com/office/drawing/2014/main" id="{3F05A5E4-5D3E-1D4C-9E89-EFA551884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2950"/>
              <a:ext cx="460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</p:grpSp>
      <p:sp>
        <p:nvSpPr>
          <p:cNvPr id="35853" name="AutoShape 12">
            <a:extLst>
              <a:ext uri="{FF2B5EF4-FFF2-40B4-BE49-F238E27FC236}">
                <a16:creationId xmlns:a16="http://schemas.microsoft.com/office/drawing/2014/main" id="{576544FB-9C3F-B94B-9C65-5DFF8F1494E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08450" y="4267200"/>
            <a:ext cx="882650" cy="852488"/>
          </a:xfrm>
          <a:prstGeom prst="moon">
            <a:avLst>
              <a:gd name="adj" fmla="val 8384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54" name="Line 13">
            <a:extLst>
              <a:ext uri="{FF2B5EF4-FFF2-40B4-BE49-F238E27FC236}">
                <a16:creationId xmlns:a16="http://schemas.microsoft.com/office/drawing/2014/main" id="{97C45BAD-FCA5-B547-82A2-E399817391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495800"/>
            <a:ext cx="800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35855" name="Line 14">
            <a:extLst>
              <a:ext uri="{FF2B5EF4-FFF2-40B4-BE49-F238E27FC236}">
                <a16:creationId xmlns:a16="http://schemas.microsoft.com/office/drawing/2014/main" id="{039D211F-D574-F54B-B0EE-F0772B1174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876800"/>
            <a:ext cx="800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35856" name="Line 15">
            <a:extLst>
              <a:ext uri="{FF2B5EF4-FFF2-40B4-BE49-F238E27FC236}">
                <a16:creationId xmlns:a16="http://schemas.microsoft.com/office/drawing/2014/main" id="{0361E735-CF7E-CB42-81A9-23242ADAF5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1100" y="4648200"/>
            <a:ext cx="800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35857" name="AutoShape 18">
            <a:extLst>
              <a:ext uri="{FF2B5EF4-FFF2-40B4-BE49-F238E27FC236}">
                <a16:creationId xmlns:a16="http://schemas.microsoft.com/office/drawing/2014/main" id="{8967361C-DD6A-9E4D-9F4B-AFEECB28F72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063582" y="4366418"/>
            <a:ext cx="762000" cy="563563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58" name="Oval 19">
            <a:extLst>
              <a:ext uri="{FF2B5EF4-FFF2-40B4-BE49-F238E27FC236}">
                <a16:creationId xmlns:a16="http://schemas.microsoft.com/office/drawing/2014/main" id="{D2350D4A-B4CE-6647-93FD-440CB1EA5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572000"/>
            <a:ext cx="152400" cy="152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59" name="Line 23">
            <a:extLst>
              <a:ext uri="{FF2B5EF4-FFF2-40B4-BE49-F238E27FC236}">
                <a16:creationId xmlns:a16="http://schemas.microsoft.com/office/drawing/2014/main" id="{1BF3A63D-12C5-7746-8950-CC64D1947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2550" y="4648200"/>
            <a:ext cx="730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35860" name="Line 24">
            <a:extLst>
              <a:ext uri="{FF2B5EF4-FFF2-40B4-BE49-F238E27FC236}">
                <a16:creationId xmlns:a16="http://schemas.microsoft.com/office/drawing/2014/main" id="{102E6E43-EA9C-4D4A-B00B-16B01E25DC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4648200"/>
            <a:ext cx="730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35861" name="Text Box 25">
            <a:extLst>
              <a:ext uri="{FF2B5EF4-FFF2-40B4-BE49-F238E27FC236}">
                <a16:creationId xmlns:a16="http://schemas.microsoft.com/office/drawing/2014/main" id="{99937375-2301-4C43-8CD6-9A119021D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386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5862" name="Text Box 26">
            <a:extLst>
              <a:ext uri="{FF2B5EF4-FFF2-40B4-BE49-F238E27FC236}">
                <a16:creationId xmlns:a16="http://schemas.microsoft.com/office/drawing/2014/main" id="{9D6A4AEF-ED5C-0547-938D-7782DC2CB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114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5863" name="Text Box 27">
            <a:extLst>
              <a:ext uri="{FF2B5EF4-FFF2-40B4-BE49-F238E27FC236}">
                <a16:creationId xmlns:a16="http://schemas.microsoft.com/office/drawing/2014/main" id="{5BDC5F8F-986F-1545-B9DC-E93E9F8E4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267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5864" name="Text Box 28">
            <a:extLst>
              <a:ext uri="{FF2B5EF4-FFF2-40B4-BE49-F238E27FC236}">
                <a16:creationId xmlns:a16="http://schemas.microsoft.com/office/drawing/2014/main" id="{2DB539E5-4532-9C4B-BAB1-CBB866317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196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5865" name="Text Box 29">
            <a:extLst>
              <a:ext uri="{FF2B5EF4-FFF2-40B4-BE49-F238E27FC236}">
                <a16:creationId xmlns:a16="http://schemas.microsoft.com/office/drawing/2014/main" id="{BF64B1E4-4BC1-AD4D-8671-30BE6EBE3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495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5866" name="Text Box 30">
            <a:extLst>
              <a:ext uri="{FF2B5EF4-FFF2-40B4-BE49-F238E27FC236}">
                <a16:creationId xmlns:a16="http://schemas.microsoft.com/office/drawing/2014/main" id="{75FF7861-DC65-794A-BE6B-FAFAAAA99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267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35867" name="Text Box 31">
            <a:extLst>
              <a:ext uri="{FF2B5EF4-FFF2-40B4-BE49-F238E27FC236}">
                <a16:creationId xmlns:a16="http://schemas.microsoft.com/office/drawing/2014/main" id="{F89F0C95-CB0A-7C4D-9CC4-F9D17ED0D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267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5868" name="Text Box 32">
            <a:extLst>
              <a:ext uri="{FF2B5EF4-FFF2-40B4-BE49-F238E27FC236}">
                <a16:creationId xmlns:a16="http://schemas.microsoft.com/office/drawing/2014/main" id="{75C3CF8B-5E62-E840-AE05-B4A19F418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2672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318497" name="Text Box 33">
            <a:extLst>
              <a:ext uri="{FF2B5EF4-FFF2-40B4-BE49-F238E27FC236}">
                <a16:creationId xmlns:a16="http://schemas.microsoft.com/office/drawing/2014/main" id="{40AE4398-D8B2-FF48-B68A-83A21B86E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181600"/>
            <a:ext cx="1416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F = A•B</a:t>
            </a:r>
          </a:p>
        </p:txBody>
      </p:sp>
      <p:sp>
        <p:nvSpPr>
          <p:cNvPr id="318498" name="Text Box 34">
            <a:extLst>
              <a:ext uri="{FF2B5EF4-FFF2-40B4-BE49-F238E27FC236}">
                <a16:creationId xmlns:a16="http://schemas.microsoft.com/office/drawing/2014/main" id="{867CC055-E2C7-B442-8A75-89762477E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5195888"/>
            <a:ext cx="15402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G = A+B</a:t>
            </a:r>
          </a:p>
        </p:txBody>
      </p:sp>
      <p:sp>
        <p:nvSpPr>
          <p:cNvPr id="318499" name="Text Box 35">
            <a:extLst>
              <a:ext uri="{FF2B5EF4-FFF2-40B4-BE49-F238E27FC236}">
                <a16:creationId xmlns:a16="http://schemas.microsoft.com/office/drawing/2014/main" id="{5C75C45E-B2E0-894F-9F23-D5482E867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7213" y="5043488"/>
            <a:ext cx="11256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H = A’</a:t>
            </a:r>
          </a:p>
        </p:txBody>
      </p:sp>
    </p:spTree>
    <p:extLst>
      <p:ext uri="{BB962C8B-B14F-4D97-AF65-F5344CB8AC3E}">
        <p14:creationId xmlns:p14="http://schemas.microsoft.com/office/powerpoint/2010/main" val="36015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D36C7A6E-CCD0-B44A-8DA7-1E45ADC7F35D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Timing Diagram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3564483-48C8-F940-9163-B806E56073C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C114CDE-2672-42A0-8737-1C5AF95E1ABF}" type="datetime5">
              <a:rPr lang="zh-CN" altLang="en-US"/>
              <a:pPr>
                <a:defRPr/>
              </a:pPr>
              <a:t>2020/11/30</a:t>
            </a:fld>
            <a:endParaRPr lang="en-US" altLang="zh-CN"/>
          </a:p>
        </p:txBody>
      </p:sp>
      <p:sp>
        <p:nvSpPr>
          <p:cNvPr id="26628" name="Footer Placeholder 5">
            <a:extLst>
              <a:ext uri="{FF2B5EF4-FFF2-40B4-BE49-F238E27FC236}">
                <a16:creationId xmlns:a16="http://schemas.microsoft.com/office/drawing/2014/main" id="{FB7E51C1-8745-A940-AA2E-E013FF58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Boolean Algebra</a:t>
            </a:r>
            <a:endParaRPr lang="en-US" altLang="zh-CN"/>
          </a:p>
        </p:txBody>
      </p:sp>
      <p:grpSp>
        <p:nvGrpSpPr>
          <p:cNvPr id="37893" name="Group 74">
            <a:extLst>
              <a:ext uri="{FF2B5EF4-FFF2-40B4-BE49-F238E27FC236}">
                <a16:creationId xmlns:a16="http://schemas.microsoft.com/office/drawing/2014/main" id="{33F2B08A-C492-9B41-9511-3BFDF25EFB8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447800"/>
            <a:ext cx="4410988" cy="4419600"/>
            <a:chOff x="144" y="576"/>
            <a:chExt cx="2492" cy="2496"/>
          </a:xfrm>
        </p:grpSpPr>
        <p:sp>
          <p:nvSpPr>
            <p:cNvPr id="37913" name="Line 5">
              <a:extLst>
                <a:ext uri="{FF2B5EF4-FFF2-40B4-BE49-F238E27FC236}">
                  <a16:creationId xmlns:a16="http://schemas.microsoft.com/office/drawing/2014/main" id="{36F06484-4A01-9847-9528-203B91D38C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05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14" name="Line 6">
              <a:extLst>
                <a:ext uri="{FF2B5EF4-FFF2-40B4-BE49-F238E27FC236}">
                  <a16:creationId xmlns:a16="http://schemas.microsoft.com/office/drawing/2014/main" id="{FD6B4053-EFD2-0240-B758-E836591B0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4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15" name="Line 7">
              <a:extLst>
                <a:ext uri="{FF2B5EF4-FFF2-40B4-BE49-F238E27FC236}">
                  <a16:creationId xmlns:a16="http://schemas.microsoft.com/office/drawing/2014/main" id="{4DF4E2CD-7D17-9F42-A7B4-987C0D40A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24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16" name="Line 8">
              <a:extLst>
                <a:ext uri="{FF2B5EF4-FFF2-40B4-BE49-F238E27FC236}">
                  <a16:creationId xmlns:a16="http://schemas.microsoft.com/office/drawing/2014/main" id="{4DD53671-99A6-BE48-8396-4425A88EB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05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17" name="Line 9">
              <a:extLst>
                <a:ext uri="{FF2B5EF4-FFF2-40B4-BE49-F238E27FC236}">
                  <a16:creationId xmlns:a16="http://schemas.microsoft.com/office/drawing/2014/main" id="{2F1768B0-ADD3-8648-BA29-608CB854C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05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18" name="Line 10">
              <a:extLst>
                <a:ext uri="{FF2B5EF4-FFF2-40B4-BE49-F238E27FC236}">
                  <a16:creationId xmlns:a16="http://schemas.microsoft.com/office/drawing/2014/main" id="{05063FE6-C681-E14E-82A2-68E952C82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05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19" name="Line 11">
              <a:extLst>
                <a:ext uri="{FF2B5EF4-FFF2-40B4-BE49-F238E27FC236}">
                  <a16:creationId xmlns:a16="http://schemas.microsoft.com/office/drawing/2014/main" id="{C23D2DE5-A13A-934D-98D4-151F259F57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105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20" name="Line 12">
              <a:extLst>
                <a:ext uri="{FF2B5EF4-FFF2-40B4-BE49-F238E27FC236}">
                  <a16:creationId xmlns:a16="http://schemas.microsoft.com/office/drawing/2014/main" id="{5627FBC9-2D15-BA49-A883-A4177FA92A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105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21" name="Line 13">
              <a:extLst>
                <a:ext uri="{FF2B5EF4-FFF2-40B4-BE49-F238E27FC236}">
                  <a16:creationId xmlns:a16="http://schemas.microsoft.com/office/drawing/2014/main" id="{E4B36D20-C58F-0547-8C81-50313109D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39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22" name="Line 14">
              <a:extLst>
                <a:ext uri="{FF2B5EF4-FFF2-40B4-BE49-F238E27FC236}">
                  <a16:creationId xmlns:a16="http://schemas.microsoft.com/office/drawing/2014/main" id="{CA150635-85F1-AB4F-8CC1-DB41F72BD9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58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23" name="Line 15">
              <a:extLst>
                <a:ext uri="{FF2B5EF4-FFF2-40B4-BE49-F238E27FC236}">
                  <a16:creationId xmlns:a16="http://schemas.microsoft.com/office/drawing/2014/main" id="{44899442-08D5-5E4A-BE60-07C16B7432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58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24" name="Line 16">
              <a:extLst>
                <a:ext uri="{FF2B5EF4-FFF2-40B4-BE49-F238E27FC236}">
                  <a16:creationId xmlns:a16="http://schemas.microsoft.com/office/drawing/2014/main" id="{0AC3E53B-978E-AB4C-89A7-AFFABC83D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39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25" name="Line 17">
              <a:extLst>
                <a:ext uri="{FF2B5EF4-FFF2-40B4-BE49-F238E27FC236}">
                  <a16:creationId xmlns:a16="http://schemas.microsoft.com/office/drawing/2014/main" id="{37122565-3FE2-BE41-AA64-ABEB580B46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58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26" name="Line 18">
              <a:extLst>
                <a:ext uri="{FF2B5EF4-FFF2-40B4-BE49-F238E27FC236}">
                  <a16:creationId xmlns:a16="http://schemas.microsoft.com/office/drawing/2014/main" id="{5A32A3FA-3873-5440-838C-32C0D73DD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58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27" name="Line 19">
              <a:extLst>
                <a:ext uri="{FF2B5EF4-FFF2-40B4-BE49-F238E27FC236}">
                  <a16:creationId xmlns:a16="http://schemas.microsoft.com/office/drawing/2014/main" id="{1B7CB241-BD76-B34A-8D89-7A2422A8EC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39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28" name="Line 20">
              <a:extLst>
                <a:ext uri="{FF2B5EF4-FFF2-40B4-BE49-F238E27FC236}">
                  <a16:creationId xmlns:a16="http://schemas.microsoft.com/office/drawing/2014/main" id="{6EB1A40B-C20F-3A4C-8798-83BEB657D7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39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29" name="Line 21">
              <a:extLst>
                <a:ext uri="{FF2B5EF4-FFF2-40B4-BE49-F238E27FC236}">
                  <a16:creationId xmlns:a16="http://schemas.microsoft.com/office/drawing/2014/main" id="{16241266-FA46-0A4A-A861-D45334EFCB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816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30" name="Line 22">
              <a:extLst>
                <a:ext uri="{FF2B5EF4-FFF2-40B4-BE49-F238E27FC236}">
                  <a16:creationId xmlns:a16="http://schemas.microsoft.com/office/drawing/2014/main" id="{1BD1E384-8F43-A34B-B53D-FD0E18BC8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816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31" name="Line 23">
              <a:extLst>
                <a:ext uri="{FF2B5EF4-FFF2-40B4-BE49-F238E27FC236}">
                  <a16:creationId xmlns:a16="http://schemas.microsoft.com/office/drawing/2014/main" id="{CC6B106A-0446-424D-A9C5-DFEAEC727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816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32" name="Line 24">
              <a:extLst>
                <a:ext uri="{FF2B5EF4-FFF2-40B4-BE49-F238E27FC236}">
                  <a16:creationId xmlns:a16="http://schemas.microsoft.com/office/drawing/2014/main" id="{D937073F-4293-CB4B-8BBB-9F342C2A7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816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33" name="Line 25">
              <a:extLst>
                <a:ext uri="{FF2B5EF4-FFF2-40B4-BE49-F238E27FC236}">
                  <a16:creationId xmlns:a16="http://schemas.microsoft.com/office/drawing/2014/main" id="{5618BCA9-3965-9344-B3DA-C60B189B80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816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34" name="Line 26">
              <a:extLst>
                <a:ext uri="{FF2B5EF4-FFF2-40B4-BE49-F238E27FC236}">
                  <a16:creationId xmlns:a16="http://schemas.microsoft.com/office/drawing/2014/main" id="{4B71630E-9C31-1D40-B425-074E5C360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816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35" name="Line 27">
              <a:extLst>
                <a:ext uri="{FF2B5EF4-FFF2-40B4-BE49-F238E27FC236}">
                  <a16:creationId xmlns:a16="http://schemas.microsoft.com/office/drawing/2014/main" id="{11EB7FCD-DFB8-FD4F-BB8C-70BCFC9432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816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36" name="Line 28">
              <a:extLst>
                <a:ext uri="{FF2B5EF4-FFF2-40B4-BE49-F238E27FC236}">
                  <a16:creationId xmlns:a16="http://schemas.microsoft.com/office/drawing/2014/main" id="{44A2AD69-C82D-4245-B0D9-832D3A80E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11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37" name="Line 29">
              <a:extLst>
                <a:ext uri="{FF2B5EF4-FFF2-40B4-BE49-F238E27FC236}">
                  <a16:creationId xmlns:a16="http://schemas.microsoft.com/office/drawing/2014/main" id="{F744BE82-F91A-4042-8B28-4F84ADA9A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38" name="Line 30">
              <a:extLst>
                <a:ext uri="{FF2B5EF4-FFF2-40B4-BE49-F238E27FC236}">
                  <a16:creationId xmlns:a16="http://schemas.microsoft.com/office/drawing/2014/main" id="{49DB3F92-DC2C-1244-A6F2-00CC821BEB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11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39" name="Line 31">
              <a:extLst>
                <a:ext uri="{FF2B5EF4-FFF2-40B4-BE49-F238E27FC236}">
                  <a16:creationId xmlns:a16="http://schemas.microsoft.com/office/drawing/2014/main" id="{B9C10CFF-35D4-F34E-9C63-62E4B93DF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40" name="Line 32">
              <a:extLst>
                <a:ext uri="{FF2B5EF4-FFF2-40B4-BE49-F238E27FC236}">
                  <a16:creationId xmlns:a16="http://schemas.microsoft.com/office/drawing/2014/main" id="{5BA198CA-23A4-D240-9327-D7DAF507B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11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41" name="Line 33">
              <a:extLst>
                <a:ext uri="{FF2B5EF4-FFF2-40B4-BE49-F238E27FC236}">
                  <a16:creationId xmlns:a16="http://schemas.microsoft.com/office/drawing/2014/main" id="{D5B3B199-F6E0-9D45-B6E0-196157463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11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42" name="Line 34">
              <a:extLst>
                <a:ext uri="{FF2B5EF4-FFF2-40B4-BE49-F238E27FC236}">
                  <a16:creationId xmlns:a16="http://schemas.microsoft.com/office/drawing/2014/main" id="{C1393896-17B5-0A40-8C6B-BD26035C41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92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43" name="Line 35">
              <a:extLst>
                <a:ext uri="{FF2B5EF4-FFF2-40B4-BE49-F238E27FC236}">
                  <a16:creationId xmlns:a16="http://schemas.microsoft.com/office/drawing/2014/main" id="{FF9D5136-3EB3-C544-8930-27149FA6EF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192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44" name="Line 36">
              <a:extLst>
                <a:ext uri="{FF2B5EF4-FFF2-40B4-BE49-F238E27FC236}">
                  <a16:creationId xmlns:a16="http://schemas.microsoft.com/office/drawing/2014/main" id="{39895754-555F-2A4E-92FB-AB8B4A64F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3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45" name="Line 37">
              <a:extLst>
                <a:ext uri="{FF2B5EF4-FFF2-40B4-BE49-F238E27FC236}">
                  <a16:creationId xmlns:a16="http://schemas.microsoft.com/office/drawing/2014/main" id="{C1030783-A1DA-274C-A56A-703AD4FF8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49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46" name="Line 38">
              <a:extLst>
                <a:ext uri="{FF2B5EF4-FFF2-40B4-BE49-F238E27FC236}">
                  <a16:creationId xmlns:a16="http://schemas.microsoft.com/office/drawing/2014/main" id="{0E0942FE-3438-5C4C-AAC4-36C0DBE97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3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47" name="Line 39">
              <a:extLst>
                <a:ext uri="{FF2B5EF4-FFF2-40B4-BE49-F238E27FC236}">
                  <a16:creationId xmlns:a16="http://schemas.microsoft.com/office/drawing/2014/main" id="{D031C9AB-24A0-034F-9E19-451EDDE9B7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3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48" name="Line 40">
              <a:extLst>
                <a:ext uri="{FF2B5EF4-FFF2-40B4-BE49-F238E27FC236}">
                  <a16:creationId xmlns:a16="http://schemas.microsoft.com/office/drawing/2014/main" id="{60284EB0-7DBC-074B-A26C-5866DE3292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3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49" name="Line 41">
              <a:extLst>
                <a:ext uri="{FF2B5EF4-FFF2-40B4-BE49-F238E27FC236}">
                  <a16:creationId xmlns:a16="http://schemas.microsoft.com/office/drawing/2014/main" id="{561227A1-0D42-C34B-B336-556B77D86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3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50" name="Line 42">
              <a:extLst>
                <a:ext uri="{FF2B5EF4-FFF2-40B4-BE49-F238E27FC236}">
                  <a16:creationId xmlns:a16="http://schemas.microsoft.com/office/drawing/2014/main" id="{E225ACCF-D431-D14D-9627-40E5299C2D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230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51" name="Line 43">
              <a:extLst>
                <a:ext uri="{FF2B5EF4-FFF2-40B4-BE49-F238E27FC236}">
                  <a16:creationId xmlns:a16="http://schemas.microsoft.com/office/drawing/2014/main" id="{9569F9D0-07DB-2548-A905-0CD115AF9D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2304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52" name="Line 44">
              <a:extLst>
                <a:ext uri="{FF2B5EF4-FFF2-40B4-BE49-F238E27FC236}">
                  <a16:creationId xmlns:a16="http://schemas.microsoft.com/office/drawing/2014/main" id="{C9CC1216-FC52-4F42-BE70-B792E0981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88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53" name="Line 45">
              <a:extLst>
                <a:ext uri="{FF2B5EF4-FFF2-40B4-BE49-F238E27FC236}">
                  <a16:creationId xmlns:a16="http://schemas.microsoft.com/office/drawing/2014/main" id="{C07565D7-522C-0F4B-A142-3C4B7786A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68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54" name="Line 46">
              <a:extLst>
                <a:ext uri="{FF2B5EF4-FFF2-40B4-BE49-F238E27FC236}">
                  <a16:creationId xmlns:a16="http://schemas.microsoft.com/office/drawing/2014/main" id="{9AC16514-93E9-2B4C-BB39-02FC9B1B6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688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55" name="Line 47">
              <a:extLst>
                <a:ext uri="{FF2B5EF4-FFF2-40B4-BE49-F238E27FC236}">
                  <a16:creationId xmlns:a16="http://schemas.microsoft.com/office/drawing/2014/main" id="{2F5BE972-AF7F-DF45-A0C9-2563F36CA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88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56" name="Line 48">
              <a:extLst>
                <a:ext uri="{FF2B5EF4-FFF2-40B4-BE49-F238E27FC236}">
                  <a16:creationId xmlns:a16="http://schemas.microsoft.com/office/drawing/2014/main" id="{F31C72C9-D8BC-1140-8136-F7CA8097E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88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57" name="Line 49">
              <a:extLst>
                <a:ext uri="{FF2B5EF4-FFF2-40B4-BE49-F238E27FC236}">
                  <a16:creationId xmlns:a16="http://schemas.microsoft.com/office/drawing/2014/main" id="{E31B0D7A-9492-6640-9EC3-44681B7377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88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58" name="Line 50">
              <a:extLst>
                <a:ext uri="{FF2B5EF4-FFF2-40B4-BE49-F238E27FC236}">
                  <a16:creationId xmlns:a16="http://schemas.microsoft.com/office/drawing/2014/main" id="{C33D78BD-272D-3A44-8DE1-D7DDBF1980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26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59" name="Line 51">
              <a:extLst>
                <a:ext uri="{FF2B5EF4-FFF2-40B4-BE49-F238E27FC236}">
                  <a16:creationId xmlns:a16="http://schemas.microsoft.com/office/drawing/2014/main" id="{01A10C9F-CA51-D641-B2D8-BEC3FE80E8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26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cs typeface="Arial" panose="020B0604020202020204" pitchFamily="34" charset="0"/>
              </a:endParaRPr>
            </a:p>
          </p:txBody>
        </p:sp>
        <p:sp>
          <p:nvSpPr>
            <p:cNvPr id="37960" name="Text Box 52">
              <a:extLst>
                <a:ext uri="{FF2B5EF4-FFF2-40B4-BE49-F238E27FC236}">
                  <a16:creationId xmlns:a16="http://schemas.microsoft.com/office/drawing/2014/main" id="{BCD89D00-1020-544D-A526-DA21BB07F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1008"/>
              <a:ext cx="220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7961" name="Text Box 53">
              <a:extLst>
                <a:ext uri="{FF2B5EF4-FFF2-40B4-BE49-F238E27FC236}">
                  <a16:creationId xmlns:a16="http://schemas.microsoft.com/office/drawing/2014/main" id="{3D2FC29E-68FC-2F4C-AC79-C8EEEB89D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344"/>
              <a:ext cx="220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319542" name="Text Box 54">
              <a:extLst>
                <a:ext uri="{FF2B5EF4-FFF2-40B4-BE49-F238E27FC236}">
                  <a16:creationId xmlns:a16="http://schemas.microsoft.com/office/drawing/2014/main" id="{53B28F74-3567-3F45-AD5D-448F628B4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872"/>
              <a:ext cx="589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>
                  <a:cs typeface="Arial" panose="020B0604020202020204" pitchFamily="34" charset="0"/>
                </a:rPr>
                <a:t>F=A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cs typeface="Arial" panose="020B0604020202020204" pitchFamily="34" charset="0"/>
                </a:rPr>
                <a:t>•</a:t>
              </a:r>
              <a:r>
                <a:rPr lang="en-US" altLang="zh-CN" sz="2400"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319543" name="Text Box 55">
              <a:extLst>
                <a:ext uri="{FF2B5EF4-FFF2-40B4-BE49-F238E27FC236}">
                  <a16:creationId xmlns:a16="http://schemas.microsoft.com/office/drawing/2014/main" id="{E061E049-7FE7-EC43-8D87-F09B0727E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256"/>
              <a:ext cx="649" cy="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>
                  <a:cs typeface="Arial" panose="020B0604020202020204" pitchFamily="34" charset="0"/>
                </a:rPr>
                <a:t>G=A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cs typeface="Arial" panose="020B0604020202020204" pitchFamily="34" charset="0"/>
                </a:rPr>
                <a:t>+</a:t>
              </a:r>
              <a:r>
                <a:rPr lang="en-US" altLang="zh-CN" sz="2400"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37964" name="Text Box 56">
              <a:extLst>
                <a:ext uri="{FF2B5EF4-FFF2-40B4-BE49-F238E27FC236}">
                  <a16:creationId xmlns:a16="http://schemas.microsoft.com/office/drawing/2014/main" id="{F550DC96-49B4-2848-8FA1-11F91E303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640"/>
              <a:ext cx="474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</a:rPr>
                <a:t>H=A’</a:t>
              </a:r>
            </a:p>
          </p:txBody>
        </p:sp>
        <p:sp>
          <p:nvSpPr>
            <p:cNvPr id="37965" name="Text Box 57">
              <a:extLst>
                <a:ext uri="{FF2B5EF4-FFF2-40B4-BE49-F238E27FC236}">
                  <a16:creationId xmlns:a16="http://schemas.microsoft.com/office/drawing/2014/main" id="{14F83136-F8F7-E948-836B-11D7DF251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957"/>
              <a:ext cx="177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7966" name="Text Box 58">
              <a:extLst>
                <a:ext uri="{FF2B5EF4-FFF2-40B4-BE49-F238E27FC236}">
                  <a16:creationId xmlns:a16="http://schemas.microsoft.com/office/drawing/2014/main" id="{D3DD6A5A-1BBA-5344-BC56-B12293445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257"/>
              <a:ext cx="177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7967" name="Text Box 59">
              <a:extLst>
                <a:ext uri="{FF2B5EF4-FFF2-40B4-BE49-F238E27FC236}">
                  <a16:creationId xmlns:a16="http://schemas.microsoft.com/office/drawing/2014/main" id="{13B9FAA5-E733-C645-89AF-F99CE354E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9" y="1824"/>
              <a:ext cx="177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7968" name="Text Box 60">
              <a:extLst>
                <a:ext uri="{FF2B5EF4-FFF2-40B4-BE49-F238E27FC236}">
                  <a16:creationId xmlns:a16="http://schemas.microsoft.com/office/drawing/2014/main" id="{2A3D0B11-7977-3D44-9600-A131306DD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9" y="2217"/>
              <a:ext cx="177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7969" name="Text Box 61">
              <a:extLst>
                <a:ext uri="{FF2B5EF4-FFF2-40B4-BE49-F238E27FC236}">
                  <a16:creationId xmlns:a16="http://schemas.microsoft.com/office/drawing/2014/main" id="{97856BE9-EBC7-C049-B8A6-8566CD036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9" y="2592"/>
              <a:ext cx="177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7970" name="Text Box 62">
              <a:extLst>
                <a:ext uri="{FF2B5EF4-FFF2-40B4-BE49-F238E27FC236}">
                  <a16:creationId xmlns:a16="http://schemas.microsoft.com/office/drawing/2014/main" id="{EF6A911D-B1AB-4649-84E3-4E4181C20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745"/>
              <a:ext cx="183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37971" name="Text Box 63">
              <a:extLst>
                <a:ext uri="{FF2B5EF4-FFF2-40B4-BE49-F238E27FC236}">
                  <a16:creationId xmlns:a16="http://schemas.microsoft.com/office/drawing/2014/main" id="{2B652AB9-236C-0E42-8B60-E5FDA4944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361"/>
              <a:ext cx="183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37972" name="Text Box 64">
              <a:extLst>
                <a:ext uri="{FF2B5EF4-FFF2-40B4-BE49-F238E27FC236}">
                  <a16:creationId xmlns:a16="http://schemas.microsoft.com/office/drawing/2014/main" id="{36D6C596-D6F2-5B4E-8FC3-781704299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968"/>
              <a:ext cx="183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37973" name="Text Box 65">
              <a:extLst>
                <a:ext uri="{FF2B5EF4-FFF2-40B4-BE49-F238E27FC236}">
                  <a16:creationId xmlns:a16="http://schemas.microsoft.com/office/drawing/2014/main" id="{7DAE6D27-BEF2-5340-821A-E7F6534D2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440"/>
              <a:ext cx="183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37974" name="Text Box 66">
              <a:extLst>
                <a:ext uri="{FF2B5EF4-FFF2-40B4-BE49-F238E27FC236}">
                  <a16:creationId xmlns:a16="http://schemas.microsoft.com/office/drawing/2014/main" id="{ABB6EB7E-DA2E-4741-A718-A4ACC0015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104"/>
              <a:ext cx="183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37975" name="Text Box 67">
              <a:extLst>
                <a:ext uri="{FF2B5EF4-FFF2-40B4-BE49-F238E27FC236}">
                  <a16:creationId xmlns:a16="http://schemas.microsoft.com/office/drawing/2014/main" id="{0769DCE8-F50C-2042-9D75-44BB9B2F2B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576"/>
              <a:ext cx="21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zh-CN" sz="2400" baseline="-250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37976" name="Text Box 68">
              <a:extLst>
                <a:ext uri="{FF2B5EF4-FFF2-40B4-BE49-F238E27FC236}">
                  <a16:creationId xmlns:a16="http://schemas.microsoft.com/office/drawing/2014/main" id="{D304D86B-E8AA-AF48-8561-3185ABBE4A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6" y="576"/>
              <a:ext cx="21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zh-CN" sz="2400" baseline="-250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7977" name="Text Box 69">
              <a:extLst>
                <a:ext uri="{FF2B5EF4-FFF2-40B4-BE49-F238E27FC236}">
                  <a16:creationId xmlns:a16="http://schemas.microsoft.com/office/drawing/2014/main" id="{A606E37B-E476-CD49-BC0D-D47DC4E14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576"/>
              <a:ext cx="21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zh-CN" sz="2400" baseline="-250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7978" name="Text Box 70">
              <a:extLst>
                <a:ext uri="{FF2B5EF4-FFF2-40B4-BE49-F238E27FC236}">
                  <a16:creationId xmlns:a16="http://schemas.microsoft.com/office/drawing/2014/main" id="{53CF864E-533B-6E44-B901-15F10747D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2" y="576"/>
              <a:ext cx="21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zh-CN" sz="2400" baseline="-250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37979" name="Text Box 71">
              <a:extLst>
                <a:ext uri="{FF2B5EF4-FFF2-40B4-BE49-F238E27FC236}">
                  <a16:creationId xmlns:a16="http://schemas.microsoft.com/office/drawing/2014/main" id="{035C725F-3077-294C-9AD5-E8F72E8E8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0" y="576"/>
              <a:ext cx="21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zh-CN" sz="2400" baseline="-250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37980" name="Text Box 72">
              <a:extLst>
                <a:ext uri="{FF2B5EF4-FFF2-40B4-BE49-F238E27FC236}">
                  <a16:creationId xmlns:a16="http://schemas.microsoft.com/office/drawing/2014/main" id="{9524868E-889F-CB49-BBB9-7843A39E7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8" y="576"/>
              <a:ext cx="21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zh-CN" sz="2400" baseline="-250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37981" name="Text Box 73">
              <a:extLst>
                <a:ext uri="{FF2B5EF4-FFF2-40B4-BE49-F238E27FC236}">
                  <a16:creationId xmlns:a16="http://schemas.microsoft.com/office/drawing/2014/main" id="{3D90D994-D05B-0D44-B520-45CFA0122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6" y="576"/>
              <a:ext cx="21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zh-CN" sz="2400" baseline="-250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</p:grpSp>
      <p:sp>
        <p:nvSpPr>
          <p:cNvPr id="37894" name="Freeform 75">
            <a:extLst>
              <a:ext uri="{FF2B5EF4-FFF2-40B4-BE49-F238E27FC236}">
                <a16:creationId xmlns:a16="http://schemas.microsoft.com/office/drawing/2014/main" id="{60892EB8-3104-6346-912D-06C48B1BED13}"/>
              </a:ext>
            </a:extLst>
          </p:cNvPr>
          <p:cNvSpPr>
            <a:spLocks/>
          </p:cNvSpPr>
          <p:nvPr/>
        </p:nvSpPr>
        <p:spPr bwMode="auto">
          <a:xfrm>
            <a:off x="1447800" y="2324100"/>
            <a:ext cx="1219200" cy="266700"/>
          </a:xfrm>
          <a:custGeom>
            <a:avLst/>
            <a:gdLst>
              <a:gd name="T0" fmla="*/ 0 w 768"/>
              <a:gd name="T1" fmla="*/ 2147483646 h 168"/>
              <a:gd name="T2" fmla="*/ 2147483646 w 768"/>
              <a:gd name="T3" fmla="*/ 2147483646 h 168"/>
              <a:gd name="T4" fmla="*/ 2147483646 w 768"/>
              <a:gd name="T5" fmla="*/ 2147483646 h 168"/>
              <a:gd name="T6" fmla="*/ 0 60000 65536"/>
              <a:gd name="T7" fmla="*/ 0 60000 65536"/>
              <a:gd name="T8" fmla="*/ 0 60000 65536"/>
              <a:gd name="T9" fmla="*/ 0 w 768"/>
              <a:gd name="T10" fmla="*/ 0 h 168"/>
              <a:gd name="T11" fmla="*/ 768 w 768"/>
              <a:gd name="T12" fmla="*/ 168 h 1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68">
                <a:moveTo>
                  <a:pt x="0" y="168"/>
                </a:moveTo>
                <a:cubicBezTo>
                  <a:pt x="152" y="108"/>
                  <a:pt x="304" y="48"/>
                  <a:pt x="432" y="24"/>
                </a:cubicBezTo>
                <a:cubicBezTo>
                  <a:pt x="560" y="0"/>
                  <a:pt x="720" y="16"/>
                  <a:pt x="768" y="24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37895" name="Freeform 76">
            <a:extLst>
              <a:ext uri="{FF2B5EF4-FFF2-40B4-BE49-F238E27FC236}">
                <a16:creationId xmlns:a16="http://schemas.microsoft.com/office/drawing/2014/main" id="{6E3B70E3-46EE-7743-8F93-A903F9D32F31}"/>
              </a:ext>
            </a:extLst>
          </p:cNvPr>
          <p:cNvSpPr>
            <a:spLocks/>
          </p:cNvSpPr>
          <p:nvPr/>
        </p:nvSpPr>
        <p:spPr bwMode="auto">
          <a:xfrm flipV="1">
            <a:off x="1371600" y="2895600"/>
            <a:ext cx="1295400" cy="228600"/>
          </a:xfrm>
          <a:custGeom>
            <a:avLst/>
            <a:gdLst>
              <a:gd name="T0" fmla="*/ 0 w 768"/>
              <a:gd name="T1" fmla="*/ 2147483646 h 168"/>
              <a:gd name="T2" fmla="*/ 2147483646 w 768"/>
              <a:gd name="T3" fmla="*/ 2147483646 h 168"/>
              <a:gd name="T4" fmla="*/ 2147483646 w 768"/>
              <a:gd name="T5" fmla="*/ 2147483646 h 168"/>
              <a:gd name="T6" fmla="*/ 0 60000 65536"/>
              <a:gd name="T7" fmla="*/ 0 60000 65536"/>
              <a:gd name="T8" fmla="*/ 0 60000 65536"/>
              <a:gd name="T9" fmla="*/ 0 w 768"/>
              <a:gd name="T10" fmla="*/ 0 h 168"/>
              <a:gd name="T11" fmla="*/ 768 w 768"/>
              <a:gd name="T12" fmla="*/ 168 h 1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68">
                <a:moveTo>
                  <a:pt x="0" y="168"/>
                </a:moveTo>
                <a:cubicBezTo>
                  <a:pt x="152" y="108"/>
                  <a:pt x="304" y="48"/>
                  <a:pt x="432" y="24"/>
                </a:cubicBezTo>
                <a:cubicBezTo>
                  <a:pt x="560" y="0"/>
                  <a:pt x="720" y="16"/>
                  <a:pt x="768" y="24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37896" name="Text Box 147">
            <a:extLst>
              <a:ext uri="{FF2B5EF4-FFF2-40B4-BE49-F238E27FC236}">
                <a16:creationId xmlns:a16="http://schemas.microsoft.com/office/drawing/2014/main" id="{F1D82A84-BD23-AF4F-B8CE-887AA9C5D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332038"/>
            <a:ext cx="114486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signals</a:t>
            </a:r>
          </a:p>
        </p:txBody>
      </p:sp>
      <p:sp>
        <p:nvSpPr>
          <p:cNvPr id="37897" name="Text Box 148">
            <a:extLst>
              <a:ext uri="{FF2B5EF4-FFF2-40B4-BE49-F238E27FC236}">
                <a16:creationId xmlns:a16="http://schemas.microsoft.com/office/drawing/2014/main" id="{2BBBD2AA-9427-6C4E-9957-204FE5BDC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994150"/>
            <a:ext cx="119616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Gate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Signals</a:t>
            </a:r>
          </a:p>
        </p:txBody>
      </p:sp>
      <p:sp>
        <p:nvSpPr>
          <p:cNvPr id="37898" name="Freeform 149">
            <a:extLst>
              <a:ext uri="{FF2B5EF4-FFF2-40B4-BE49-F238E27FC236}">
                <a16:creationId xmlns:a16="http://schemas.microsoft.com/office/drawing/2014/main" id="{4A85D963-21CE-7046-B8BD-F874B533DBF5}"/>
              </a:ext>
            </a:extLst>
          </p:cNvPr>
          <p:cNvSpPr>
            <a:spLocks/>
          </p:cNvSpPr>
          <p:nvPr/>
        </p:nvSpPr>
        <p:spPr bwMode="auto">
          <a:xfrm>
            <a:off x="1143000" y="3886200"/>
            <a:ext cx="838200" cy="457200"/>
          </a:xfrm>
          <a:custGeom>
            <a:avLst/>
            <a:gdLst>
              <a:gd name="T0" fmla="*/ 0 w 768"/>
              <a:gd name="T1" fmla="*/ 2147483646 h 168"/>
              <a:gd name="T2" fmla="*/ 2147483646 w 768"/>
              <a:gd name="T3" fmla="*/ 2147483646 h 168"/>
              <a:gd name="T4" fmla="*/ 2147483646 w 768"/>
              <a:gd name="T5" fmla="*/ 2147483646 h 168"/>
              <a:gd name="T6" fmla="*/ 0 60000 65536"/>
              <a:gd name="T7" fmla="*/ 0 60000 65536"/>
              <a:gd name="T8" fmla="*/ 0 60000 65536"/>
              <a:gd name="T9" fmla="*/ 0 w 768"/>
              <a:gd name="T10" fmla="*/ 0 h 168"/>
              <a:gd name="T11" fmla="*/ 768 w 768"/>
              <a:gd name="T12" fmla="*/ 168 h 1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68">
                <a:moveTo>
                  <a:pt x="0" y="168"/>
                </a:moveTo>
                <a:cubicBezTo>
                  <a:pt x="152" y="108"/>
                  <a:pt x="304" y="48"/>
                  <a:pt x="432" y="24"/>
                </a:cubicBezTo>
                <a:cubicBezTo>
                  <a:pt x="560" y="0"/>
                  <a:pt x="720" y="16"/>
                  <a:pt x="768" y="24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37899" name="Freeform 150">
            <a:extLst>
              <a:ext uri="{FF2B5EF4-FFF2-40B4-BE49-F238E27FC236}">
                <a16:creationId xmlns:a16="http://schemas.microsoft.com/office/drawing/2014/main" id="{43009479-9A52-F849-816A-9A56571D675A}"/>
              </a:ext>
            </a:extLst>
          </p:cNvPr>
          <p:cNvSpPr>
            <a:spLocks/>
          </p:cNvSpPr>
          <p:nvPr/>
        </p:nvSpPr>
        <p:spPr bwMode="auto">
          <a:xfrm flipV="1">
            <a:off x="1371600" y="4800600"/>
            <a:ext cx="914400" cy="609600"/>
          </a:xfrm>
          <a:custGeom>
            <a:avLst/>
            <a:gdLst>
              <a:gd name="T0" fmla="*/ 0 w 768"/>
              <a:gd name="T1" fmla="*/ 2147483646 h 168"/>
              <a:gd name="T2" fmla="*/ 2147483646 w 768"/>
              <a:gd name="T3" fmla="*/ 2147483646 h 168"/>
              <a:gd name="T4" fmla="*/ 2147483646 w 768"/>
              <a:gd name="T5" fmla="*/ 2147483646 h 168"/>
              <a:gd name="T6" fmla="*/ 0 60000 65536"/>
              <a:gd name="T7" fmla="*/ 0 60000 65536"/>
              <a:gd name="T8" fmla="*/ 0 60000 65536"/>
              <a:gd name="T9" fmla="*/ 0 w 768"/>
              <a:gd name="T10" fmla="*/ 0 h 168"/>
              <a:gd name="T11" fmla="*/ 768 w 768"/>
              <a:gd name="T12" fmla="*/ 168 h 1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68">
                <a:moveTo>
                  <a:pt x="0" y="168"/>
                </a:moveTo>
                <a:cubicBezTo>
                  <a:pt x="152" y="108"/>
                  <a:pt x="304" y="48"/>
                  <a:pt x="432" y="24"/>
                </a:cubicBezTo>
                <a:cubicBezTo>
                  <a:pt x="560" y="0"/>
                  <a:pt x="720" y="16"/>
                  <a:pt x="768" y="24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37900" name="Freeform 152">
            <a:extLst>
              <a:ext uri="{FF2B5EF4-FFF2-40B4-BE49-F238E27FC236}">
                <a16:creationId xmlns:a16="http://schemas.microsoft.com/office/drawing/2014/main" id="{64397A61-B038-1548-848E-25FADB6121BD}"/>
              </a:ext>
            </a:extLst>
          </p:cNvPr>
          <p:cNvSpPr>
            <a:spLocks/>
          </p:cNvSpPr>
          <p:nvPr/>
        </p:nvSpPr>
        <p:spPr bwMode="auto">
          <a:xfrm>
            <a:off x="1447800" y="4572000"/>
            <a:ext cx="533400" cy="76200"/>
          </a:xfrm>
          <a:custGeom>
            <a:avLst/>
            <a:gdLst>
              <a:gd name="T0" fmla="*/ 0 w 768"/>
              <a:gd name="T1" fmla="*/ 2147483646 h 168"/>
              <a:gd name="T2" fmla="*/ 2147483646 w 768"/>
              <a:gd name="T3" fmla="*/ 2147483646 h 168"/>
              <a:gd name="T4" fmla="*/ 2147483646 w 768"/>
              <a:gd name="T5" fmla="*/ 2147483646 h 168"/>
              <a:gd name="T6" fmla="*/ 0 60000 65536"/>
              <a:gd name="T7" fmla="*/ 0 60000 65536"/>
              <a:gd name="T8" fmla="*/ 0 60000 65536"/>
              <a:gd name="T9" fmla="*/ 0 w 768"/>
              <a:gd name="T10" fmla="*/ 0 h 168"/>
              <a:gd name="T11" fmla="*/ 768 w 768"/>
              <a:gd name="T12" fmla="*/ 168 h 1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168">
                <a:moveTo>
                  <a:pt x="0" y="168"/>
                </a:moveTo>
                <a:cubicBezTo>
                  <a:pt x="152" y="108"/>
                  <a:pt x="304" y="48"/>
                  <a:pt x="432" y="24"/>
                </a:cubicBezTo>
                <a:cubicBezTo>
                  <a:pt x="560" y="0"/>
                  <a:pt x="720" y="16"/>
                  <a:pt x="768" y="24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37901" name="Text Box 153">
            <a:extLst>
              <a:ext uri="{FF2B5EF4-FFF2-40B4-BE49-F238E27FC236}">
                <a16:creationId xmlns:a16="http://schemas.microsoft.com/office/drawing/2014/main" id="{E4D34BCA-731D-A146-8360-722E4B42B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4813" y="3813175"/>
            <a:ext cx="217078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u="sng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u="sng">
                <a:latin typeface="Arial" panose="020B0604020202020204" pitchFamily="34" charset="0"/>
                <a:cs typeface="Arial" panose="020B0604020202020204" pitchFamily="34" charset="0"/>
              </a:rPr>
              <a:t>Assumption: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Zero time for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signals 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propagate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Through gates</a:t>
            </a:r>
          </a:p>
        </p:txBody>
      </p:sp>
      <p:sp>
        <p:nvSpPr>
          <p:cNvPr id="37902" name="Text Box 154">
            <a:extLst>
              <a:ext uri="{FF2B5EF4-FFF2-40B4-BE49-F238E27FC236}">
                <a16:creationId xmlns:a16="http://schemas.microsoft.com/office/drawing/2014/main" id="{D3FA6C7A-4BA5-8F4F-BE6D-19CCC2FBD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050" y="2667000"/>
            <a:ext cx="1680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Transitions</a:t>
            </a:r>
          </a:p>
        </p:txBody>
      </p:sp>
      <p:sp>
        <p:nvSpPr>
          <p:cNvPr id="37903" name="Line 155">
            <a:extLst>
              <a:ext uri="{FF2B5EF4-FFF2-40B4-BE49-F238E27FC236}">
                <a16:creationId xmlns:a16="http://schemas.microsoft.com/office/drawing/2014/main" id="{2F7A5B03-4D70-9549-B979-E4D1CD1649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2438400"/>
            <a:ext cx="32004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37904" name="Line 156">
            <a:extLst>
              <a:ext uri="{FF2B5EF4-FFF2-40B4-BE49-F238E27FC236}">
                <a16:creationId xmlns:a16="http://schemas.microsoft.com/office/drawing/2014/main" id="{5C7082DE-69F6-F34D-A5B4-29F8E749BEA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48200" y="2438400"/>
            <a:ext cx="213360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37905" name="Line 157">
            <a:extLst>
              <a:ext uri="{FF2B5EF4-FFF2-40B4-BE49-F238E27FC236}">
                <a16:creationId xmlns:a16="http://schemas.microsoft.com/office/drawing/2014/main" id="{76087B14-A135-BF42-9F8A-F837A162514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81600" y="29718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37906" name="Line 158">
            <a:extLst>
              <a:ext uri="{FF2B5EF4-FFF2-40B4-BE49-F238E27FC236}">
                <a16:creationId xmlns:a16="http://schemas.microsoft.com/office/drawing/2014/main" id="{11DE11D4-9183-564A-B246-018DE1B8CFB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91000" y="3048000"/>
            <a:ext cx="2667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37907" name="Line 159">
            <a:extLst>
              <a:ext uri="{FF2B5EF4-FFF2-40B4-BE49-F238E27FC236}">
                <a16:creationId xmlns:a16="http://schemas.microsoft.com/office/drawing/2014/main" id="{6516B6CB-ABD2-5B4F-922B-91B93033DF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3124200"/>
            <a:ext cx="175260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37908" name="Line 160">
            <a:extLst>
              <a:ext uri="{FF2B5EF4-FFF2-40B4-BE49-F238E27FC236}">
                <a16:creationId xmlns:a16="http://schemas.microsoft.com/office/drawing/2014/main" id="{C3ECB35A-68D5-F14F-889E-D38103B9F4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3124200"/>
            <a:ext cx="236220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37909" name="Line 161">
            <a:extLst>
              <a:ext uri="{FF2B5EF4-FFF2-40B4-BE49-F238E27FC236}">
                <a16:creationId xmlns:a16="http://schemas.microsoft.com/office/drawing/2014/main" id="{D08CCBD9-0DB8-734A-AF20-765175DB96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124200"/>
            <a:ext cx="3505200" cy="1600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37910" name="Line 162">
            <a:extLst>
              <a:ext uri="{FF2B5EF4-FFF2-40B4-BE49-F238E27FC236}">
                <a16:creationId xmlns:a16="http://schemas.microsoft.com/office/drawing/2014/main" id="{F6E6690F-B114-B546-AB4D-7ACDDC4B6F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124200"/>
            <a:ext cx="3200400" cy="1600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37911" name="Line 163">
            <a:extLst>
              <a:ext uri="{FF2B5EF4-FFF2-40B4-BE49-F238E27FC236}">
                <a16:creationId xmlns:a16="http://schemas.microsoft.com/office/drawing/2014/main" id="{0861DF07-6681-E24C-9C06-646A462893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124200"/>
            <a:ext cx="3810000" cy="2286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cs typeface="Arial" panose="020B0604020202020204" pitchFamily="34" charset="0"/>
            </a:endParaRPr>
          </a:p>
        </p:txBody>
      </p:sp>
      <p:sp>
        <p:nvSpPr>
          <p:cNvPr id="37912" name="Line 164">
            <a:extLst>
              <a:ext uri="{FF2B5EF4-FFF2-40B4-BE49-F238E27FC236}">
                <a16:creationId xmlns:a16="http://schemas.microsoft.com/office/drawing/2014/main" id="{EC9E1C82-75AD-5E43-9EB8-272445FCF8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3124200"/>
            <a:ext cx="2971800" cy="2286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86635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2279</TotalTime>
  <Words>4574</Words>
  <Application>Microsoft Macintosh PowerPoint</Application>
  <PresentationFormat>On-screen Show (4:3)</PresentationFormat>
  <Paragraphs>1262</Paragraphs>
  <Slides>59</Slides>
  <Notes>56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宋体</vt:lpstr>
      <vt:lpstr>Arial</vt:lpstr>
      <vt:lpstr>Calibri</vt:lpstr>
      <vt:lpstr>Comic Sans MS</vt:lpstr>
      <vt:lpstr>Symbol</vt:lpstr>
      <vt:lpstr>Times New Roman</vt:lpstr>
      <vt:lpstr>Wingdings</vt:lpstr>
      <vt:lpstr>Network</vt:lpstr>
      <vt:lpstr>Default Design</vt:lpstr>
      <vt:lpstr>Microsoft Equation 3.0</vt:lpstr>
      <vt:lpstr>Microsoft Word 97 - 2004 Document</vt:lpstr>
      <vt:lpstr>PowerPoint Presentation</vt:lpstr>
      <vt:lpstr>Binary Logic</vt:lpstr>
      <vt:lpstr>Binary Logic Function</vt:lpstr>
      <vt:lpstr>Basic Logic Operators</vt:lpstr>
      <vt:lpstr>Basic Logic Operators (cont.)</vt:lpstr>
      <vt:lpstr>Truth Tables for logic operators</vt:lpstr>
      <vt:lpstr>Truth Tables (cont.)</vt:lpstr>
      <vt:lpstr>Logic Gates</vt:lpstr>
      <vt:lpstr>Timing Diagram</vt:lpstr>
      <vt:lpstr>Combinational Logic Circuit from Logic Function</vt:lpstr>
      <vt:lpstr>Combinational Logic Circuit from Logic Function (cont.)</vt:lpstr>
      <vt:lpstr>Combinational Logic Circuit from Logic Function (cont.)</vt:lpstr>
      <vt:lpstr>Boolean Algebra</vt:lpstr>
      <vt:lpstr>Boolean Algebra Properties</vt:lpstr>
      <vt:lpstr>Boolean Algebra Properties (cont.)</vt:lpstr>
      <vt:lpstr>Duality</vt:lpstr>
      <vt:lpstr>Duality (cont’d)</vt:lpstr>
      <vt:lpstr>More Boolean Algebra Properties</vt:lpstr>
      <vt:lpstr> Absorption Property</vt:lpstr>
      <vt:lpstr> Power of Duality</vt:lpstr>
      <vt:lpstr>Consensus Theorem</vt:lpstr>
      <vt:lpstr>Truth Tables (revisited)</vt:lpstr>
      <vt:lpstr>Truth Tables (cont.)</vt:lpstr>
      <vt:lpstr>Boolean expressions-NOT unique</vt:lpstr>
      <vt:lpstr>DeMorgan’s Theorem #1</vt:lpstr>
      <vt:lpstr>DeMorgan’s Theorem #2</vt:lpstr>
      <vt:lpstr>Algebraic Manipulation</vt:lpstr>
      <vt:lpstr>Algebraic Manipulation (cont.)</vt:lpstr>
      <vt:lpstr>Complement of a Function</vt:lpstr>
      <vt:lpstr>Complementation: Example</vt:lpstr>
      <vt:lpstr>More Logic Gates</vt:lpstr>
      <vt:lpstr>NAND and NOR Gate</vt:lpstr>
      <vt:lpstr>NAND Gate</vt:lpstr>
      <vt:lpstr>NAND Gate as an Inverter Gate</vt:lpstr>
      <vt:lpstr>NAND Gate as an AND Gate</vt:lpstr>
      <vt:lpstr>NAND Gate as an OR Gate</vt:lpstr>
      <vt:lpstr>NOR Gate</vt:lpstr>
      <vt:lpstr>NOR Gate as an Inverter Gate</vt:lpstr>
      <vt:lpstr>NOR Gate as an OR Gate</vt:lpstr>
      <vt:lpstr>NOR Gate as an AND Gate</vt:lpstr>
      <vt:lpstr>XOR and XNOR</vt:lpstr>
      <vt:lpstr>Exclusive-OR (XOR) Function</vt:lpstr>
      <vt:lpstr>XOR circuit with 4 NANDs</vt:lpstr>
      <vt:lpstr>Karnaugh Maps</vt:lpstr>
      <vt:lpstr>Two-Variable Map</vt:lpstr>
      <vt:lpstr>Two-Variable Map (cont.)</vt:lpstr>
      <vt:lpstr>2-Variable Map -- Example </vt:lpstr>
      <vt:lpstr>Minimization as SOP using K-map</vt:lpstr>
      <vt:lpstr>Three-Variable Map</vt:lpstr>
      <vt:lpstr>Three-Variable Map (cont.)</vt:lpstr>
      <vt:lpstr>Simplification</vt:lpstr>
      <vt:lpstr>More Examples</vt:lpstr>
      <vt:lpstr>Four-Variable Maps</vt:lpstr>
      <vt:lpstr>Four-variable Map Simplification</vt:lpstr>
      <vt:lpstr>Example</vt:lpstr>
      <vt:lpstr>Don't Care Conditions</vt:lpstr>
      <vt:lpstr>Minimization using Don’t Cares</vt:lpstr>
      <vt:lpstr> Example</vt:lpstr>
      <vt:lpstr> Another Example</vt:lpstr>
    </vt:vector>
  </TitlesOfParts>
  <Company>Universiti Malaya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WRES1103</dc:title>
  <dc:creator>user</dc:creator>
  <cp:lastModifiedBy>QAOSAR MAHBOOB</cp:lastModifiedBy>
  <cp:revision>167</cp:revision>
  <dcterms:created xsi:type="dcterms:W3CDTF">2004-11-02T03:21:05Z</dcterms:created>
  <dcterms:modified xsi:type="dcterms:W3CDTF">2020-12-01T04:29:49Z</dcterms:modified>
</cp:coreProperties>
</file>