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1" roundtripDataSignature="AMtx7miAlrX2WESOJ+Dw0scVlw2JlEyY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0" type="dt"/>
          </p:nvPr>
        </p:nvSpPr>
        <p:spPr>
          <a:xfrm>
            <a:off x="3886200" y="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2" type="sldNum"/>
          </p:nvPr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 txBox="1"/>
          <p:nvPr>
            <p:ph idx="2" type="hdr"/>
          </p:nvPr>
        </p:nvSpPr>
        <p:spPr>
          <a:xfrm>
            <a:off x="0" y="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3" type="dt"/>
          </p:nvPr>
        </p:nvSpPr>
        <p:spPr>
          <a:xfrm>
            <a:off x="3886200" y="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/>
          <p:nvPr>
            <p:ph idx="4" type="sldImg"/>
          </p:nvPr>
        </p:nvSpPr>
        <p:spPr>
          <a:xfrm>
            <a:off x="1143000" y="685800"/>
            <a:ext cx="4568825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" name="Google Shape;10;n"/>
          <p:cNvSpPr txBox="1"/>
          <p:nvPr>
            <p:ph idx="1" type="body"/>
          </p:nvPr>
        </p:nvSpPr>
        <p:spPr>
          <a:xfrm>
            <a:off x="914400" y="4343400"/>
            <a:ext cx="50260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n"/>
          <p:cNvSpPr txBox="1"/>
          <p:nvPr>
            <p:ph idx="11" type="ftr"/>
          </p:nvPr>
        </p:nvSpPr>
        <p:spPr>
          <a:xfrm>
            <a:off x="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n"/>
          <p:cNvSpPr txBox="1"/>
          <p:nvPr>
            <p:ph idx="5" type="sldNum"/>
          </p:nvPr>
        </p:nvSpPr>
        <p:spPr>
          <a:xfrm>
            <a:off x="3886200" y="868680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" name="Google Shape;36;p1:notes"/>
          <p:cNvSpPr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914400" y="4343400"/>
            <a:ext cx="5026025" cy="4111625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1" name="Google Shape;121;p10:notes"/>
          <p:cNvSpPr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914400" y="4343400"/>
            <a:ext cx="5026025" cy="4111625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9" name="Google Shape;129;p11:notes"/>
          <p:cNvSpPr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1:notes"/>
          <p:cNvSpPr txBox="1"/>
          <p:nvPr>
            <p:ph idx="1" type="body"/>
          </p:nvPr>
        </p:nvSpPr>
        <p:spPr>
          <a:xfrm>
            <a:off x="914400" y="4343400"/>
            <a:ext cx="5026025" cy="4111625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5" name="Google Shape;145;p13:notes"/>
          <p:cNvSpPr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3:notes"/>
          <p:cNvSpPr txBox="1"/>
          <p:nvPr>
            <p:ph idx="1" type="body"/>
          </p:nvPr>
        </p:nvSpPr>
        <p:spPr>
          <a:xfrm>
            <a:off x="914400" y="4343400"/>
            <a:ext cx="5026025" cy="4111625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3" name="Google Shape;153;p14:notes"/>
          <p:cNvSpPr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914400" y="4343400"/>
            <a:ext cx="5026025" cy="4111625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" name="Google Shape;49;p2:notes"/>
          <p:cNvSpPr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914400" y="4343400"/>
            <a:ext cx="5026025" cy="4111625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" name="Google Shape;58;p3:notes"/>
          <p:cNvSpPr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914400" y="4343400"/>
            <a:ext cx="5026025" cy="4111625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" name="Google Shape;67;p4:notes"/>
          <p:cNvSpPr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914400" y="4343400"/>
            <a:ext cx="5026025" cy="4111625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" name="Google Shape;76;p5:notes"/>
          <p:cNvSpPr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914400" y="4343400"/>
            <a:ext cx="5026025" cy="4111625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4" name="Google Shape;84;p6:notes"/>
          <p:cNvSpPr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914400" y="4343400"/>
            <a:ext cx="5026025" cy="4111625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2" name="Google Shape;92;p7:notes"/>
          <p:cNvSpPr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914400" y="4343400"/>
            <a:ext cx="5026025" cy="4111625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5" name="Google Shape;105;p8:notes"/>
          <p:cNvSpPr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914400" y="4343400"/>
            <a:ext cx="5026025" cy="4111625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" name="Google Shape;113;p9:notes"/>
          <p:cNvSpPr/>
          <p:nvPr/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914400" y="4343400"/>
            <a:ext cx="5026025" cy="4111625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520700" y="73025"/>
            <a:ext cx="8502650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520700" y="733425"/>
            <a:ext cx="8515350" cy="5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0" type="dt"/>
          </p:nvPr>
        </p:nvSpPr>
        <p:spPr>
          <a:xfrm>
            <a:off x="76200" y="6380162"/>
            <a:ext cx="3425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6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/>
          <p:nvPr>
            <p:ph idx="10" type="dt"/>
          </p:nvPr>
        </p:nvSpPr>
        <p:spPr>
          <a:xfrm>
            <a:off x="76200" y="6380162"/>
            <a:ext cx="3425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9.jpg"/><Relationship Id="rId2" Type="http://schemas.openxmlformats.org/officeDocument/2006/relationships/image" Target="../media/image2.jpg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4762" y="0"/>
            <a:ext cx="9148762" cy="639286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5"/>
          <p:cNvSpPr txBox="1"/>
          <p:nvPr>
            <p:ph type="title"/>
          </p:nvPr>
        </p:nvSpPr>
        <p:spPr>
          <a:xfrm>
            <a:off x="520700" y="73025"/>
            <a:ext cx="8502650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5"/>
          <p:cNvSpPr txBox="1"/>
          <p:nvPr>
            <p:ph idx="1" type="body"/>
          </p:nvPr>
        </p:nvSpPr>
        <p:spPr>
          <a:xfrm>
            <a:off x="520700" y="733425"/>
            <a:ext cx="8515350" cy="5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7" name="Google Shape;17;p15"/>
          <p:cNvSpPr txBox="1"/>
          <p:nvPr>
            <p:ph idx="10" type="dt"/>
          </p:nvPr>
        </p:nvSpPr>
        <p:spPr>
          <a:xfrm>
            <a:off x="76200" y="6380162"/>
            <a:ext cx="3425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5"/>
          <p:cNvSpPr txBox="1"/>
          <p:nvPr/>
        </p:nvSpPr>
        <p:spPr>
          <a:xfrm>
            <a:off x="4800600" y="6324600"/>
            <a:ext cx="426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2011, 2007, 2004, 2001, 1998  by Pearson Education, Inc.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Upper Saddle River, New Jersey 07458 • All rights reserved</a:t>
            </a:r>
            <a:endParaRPr/>
          </a:p>
        </p:txBody>
      </p:sp>
      <p:cxnSp>
        <p:nvCxnSpPr>
          <p:cNvPr id="19" name="Google Shape;19;p15"/>
          <p:cNvCxnSpPr/>
          <p:nvPr/>
        </p:nvCxnSpPr>
        <p:spPr>
          <a:xfrm>
            <a:off x="0" y="6400800"/>
            <a:ext cx="9144000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7937" y="846137"/>
            <a:ext cx="9158287" cy="60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8600" y="5029200"/>
            <a:ext cx="2362200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/>
          <p:nvPr>
            <p:ph type="title"/>
          </p:nvPr>
        </p:nvSpPr>
        <p:spPr>
          <a:xfrm>
            <a:off x="457200" y="273050"/>
            <a:ext cx="8226425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>
            <p:ph idx="10" type="dt"/>
          </p:nvPr>
        </p:nvSpPr>
        <p:spPr>
          <a:xfrm>
            <a:off x="76200" y="6380162"/>
            <a:ext cx="3425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b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grpSp>
        <p:nvGrpSpPr>
          <p:cNvPr id="40" name="Google Shape;40;p1"/>
          <p:cNvGrpSpPr/>
          <p:nvPr/>
        </p:nvGrpSpPr>
        <p:grpSpPr>
          <a:xfrm>
            <a:off x="414337" y="2119312"/>
            <a:ext cx="8582025" cy="4400550"/>
            <a:chOff x="261" y="1335"/>
            <a:chExt cx="5406" cy="2772"/>
          </a:xfrm>
        </p:grpSpPr>
        <p:grpSp>
          <p:nvGrpSpPr>
            <p:cNvPr id="41" name="Google Shape;41;p1"/>
            <p:cNvGrpSpPr/>
            <p:nvPr/>
          </p:nvGrpSpPr>
          <p:grpSpPr>
            <a:xfrm>
              <a:off x="1164" y="1335"/>
              <a:ext cx="3702" cy="2106"/>
              <a:chOff x="1164" y="1335"/>
              <a:chExt cx="3702" cy="2106"/>
            </a:xfrm>
          </p:grpSpPr>
          <p:pic>
            <p:nvPicPr>
              <p:cNvPr id="42" name="Google Shape;42;p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164" y="1335"/>
                <a:ext cx="3702" cy="12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" name="Google Shape;43;p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533" y="2670"/>
                <a:ext cx="3003" cy="77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4" name="Google Shape;44;p1"/>
            <p:cNvSpPr txBox="1"/>
            <p:nvPr/>
          </p:nvSpPr>
          <p:spPr>
            <a:xfrm>
              <a:off x="261" y="3586"/>
              <a:ext cx="5406" cy="5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 telegraph system consisted of a battery, a code key (normally open,</a:t>
              </a:r>
              <a:b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momentary contact switch), a telegraph wire, and an electromagnetic “clacker.”</a:t>
              </a:r>
              <a:endParaRPr/>
            </a:p>
          </p:txBody>
        </p:sp>
      </p:grpSp>
      <p:sp>
        <p:nvSpPr>
          <p:cNvPr id="45" name="Google Shape;45;p1"/>
          <p:cNvSpPr txBox="1"/>
          <p:nvPr>
            <p:ph type="title"/>
          </p:nvPr>
        </p:nvSpPr>
        <p:spPr>
          <a:xfrm>
            <a:off x="520700" y="88900"/>
            <a:ext cx="85772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1-1 Introduction to Digital 1s and 0s</a:t>
            </a:r>
            <a:endParaRPr/>
          </a:p>
        </p:txBody>
      </p:sp>
      <p:sp>
        <p:nvSpPr>
          <p:cNvPr id="46" name="Google Shape;46;p1"/>
          <p:cNvSpPr txBox="1"/>
          <p:nvPr>
            <p:ph idx="1" type="body"/>
          </p:nvPr>
        </p:nvSpPr>
        <p:spPr>
          <a:xfrm>
            <a:off x="517525" y="733425"/>
            <a:ext cx="8518525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large part of the worldwide telecommunications system falls in the category of “digital systems.”</a:t>
            </a:r>
            <a:endParaRPr/>
          </a:p>
          <a:p>
            <a:pPr indent="-282575" lvl="1" marL="73977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–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started as a simple digital system that used only</a:t>
            </a:r>
            <a:b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states to represent information.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/>
          <p:nvPr>
            <p:ph idx="10" type="dt"/>
          </p:nvPr>
        </p:nvSpPr>
        <p:spPr>
          <a:xfrm>
            <a:off x="76200" y="6380162"/>
            <a:ext cx="3425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b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125" name="Google Shape;125;p10"/>
          <p:cNvSpPr txBox="1"/>
          <p:nvPr>
            <p:ph type="title"/>
          </p:nvPr>
        </p:nvSpPr>
        <p:spPr>
          <a:xfrm>
            <a:off x="520700" y="73025"/>
            <a:ext cx="850582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1-3 Digital and Analog Systems</a:t>
            </a:r>
            <a:endParaRPr/>
          </a:p>
        </p:txBody>
      </p:sp>
      <p:sp>
        <p:nvSpPr>
          <p:cNvPr id="126" name="Google Shape;126;p10"/>
          <p:cNvSpPr txBox="1"/>
          <p:nvPr>
            <p:ph idx="1" type="body"/>
          </p:nvPr>
        </p:nvSpPr>
        <p:spPr>
          <a:xfrm>
            <a:off x="520700" y="733425"/>
            <a:ext cx="85185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Advantages of digital:</a:t>
            </a:r>
            <a:endParaRPr/>
          </a:p>
          <a:p>
            <a:pPr indent="-282575" lvl="1" marL="7397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–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Ease of design</a:t>
            </a:r>
            <a:endParaRPr/>
          </a:p>
          <a:p>
            <a:pPr indent="-282575" lvl="1" marL="7397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–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Well suited for storing information.</a:t>
            </a:r>
            <a:endParaRPr/>
          </a:p>
          <a:p>
            <a:pPr indent="-282575" lvl="1" marL="7397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–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 and precision are easier to maintain.</a:t>
            </a:r>
            <a:endParaRPr/>
          </a:p>
          <a:p>
            <a:pPr indent="-282575" lvl="1" marL="7397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–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Programmable operation.</a:t>
            </a:r>
            <a:endParaRPr/>
          </a:p>
          <a:p>
            <a:pPr indent="-282575" lvl="1" marL="7397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–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affected by noise.</a:t>
            </a:r>
            <a:endParaRPr/>
          </a:p>
          <a:p>
            <a:pPr indent="-282575" lvl="1" marL="7397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–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Ease of fabrication on IC chips.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/>
          <p:nvPr>
            <p:ph idx="10" type="dt"/>
          </p:nvPr>
        </p:nvSpPr>
        <p:spPr>
          <a:xfrm>
            <a:off x="76200" y="6380162"/>
            <a:ext cx="3425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b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133" name="Google Shape;133;p11"/>
          <p:cNvSpPr txBox="1"/>
          <p:nvPr>
            <p:ph type="title"/>
          </p:nvPr>
        </p:nvSpPr>
        <p:spPr>
          <a:xfrm>
            <a:off x="520700" y="73025"/>
            <a:ext cx="850582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1-3 Digital and Analog Systems</a:t>
            </a:r>
            <a:endParaRPr/>
          </a:p>
        </p:txBody>
      </p:sp>
      <p:sp>
        <p:nvSpPr>
          <p:cNvPr id="134" name="Google Shape;134;p11"/>
          <p:cNvSpPr txBox="1"/>
          <p:nvPr>
            <p:ph idx="1" type="body"/>
          </p:nvPr>
        </p:nvSpPr>
        <p:spPr>
          <a:xfrm>
            <a:off x="520700" y="733425"/>
            <a:ext cx="85185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8137" lvl="0" marL="3381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limits to digital techniques:</a:t>
            </a:r>
            <a:endParaRPr/>
          </a:p>
          <a:p>
            <a:pPr indent="-277812" lvl="1" marL="7397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–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analog nature of the world requires a time consuming conversion process:</a:t>
            </a:r>
            <a:endParaRPr/>
          </a:p>
          <a:p>
            <a:pPr indent="-339724" lvl="3" marL="14843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AutoNum type="arabicPeriod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 the physical variable to an electrical signal (analog).</a:t>
            </a:r>
            <a:endParaRPr/>
          </a:p>
          <a:p>
            <a:pPr indent="-339724" lvl="3" marL="14843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AutoNum type="arabicPeriod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 the analog signal to digital form.</a:t>
            </a:r>
            <a:endParaRPr/>
          </a:p>
          <a:p>
            <a:pPr indent="-339724" lvl="3" marL="14843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AutoNum type="arabicPeriod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(operate on) the digital information.</a:t>
            </a:r>
            <a:endParaRPr/>
          </a:p>
          <a:p>
            <a:pPr indent="-339724" lvl="3" marL="148431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AutoNum type="arabicPeriod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 the digital output back to real-world analog form.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"/>
          <p:cNvSpPr txBox="1"/>
          <p:nvPr/>
        </p:nvSpPr>
        <p:spPr>
          <a:xfrm>
            <a:off x="76200" y="6380162"/>
            <a:ext cx="342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140" name="Google Shape;140;p12"/>
          <p:cNvSpPr txBox="1"/>
          <p:nvPr/>
        </p:nvSpPr>
        <p:spPr>
          <a:xfrm>
            <a:off x="520700" y="73025"/>
            <a:ext cx="850582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1-3 Digital and Analog Systems</a:t>
            </a:r>
            <a:endParaRPr/>
          </a:p>
        </p:txBody>
      </p:sp>
      <p:sp>
        <p:nvSpPr>
          <p:cNvPr id="141" name="Google Shape;141;p12"/>
          <p:cNvSpPr txBox="1"/>
          <p:nvPr/>
        </p:nvSpPr>
        <p:spPr>
          <a:xfrm>
            <a:off x="520700" y="971550"/>
            <a:ext cx="8518525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Temperature-regulation system</a:t>
            </a:r>
            <a:b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an analog-to-digital converter.</a:t>
            </a:r>
            <a:endParaRPr/>
          </a:p>
        </p:txBody>
      </p:sp>
      <p:pic>
        <p:nvPicPr>
          <p:cNvPr id="142" name="Google Shape;14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762" y="2352675"/>
            <a:ext cx="8328025" cy="3227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"/>
          <p:cNvSpPr txBox="1"/>
          <p:nvPr>
            <p:ph idx="10" type="dt"/>
          </p:nvPr>
        </p:nvSpPr>
        <p:spPr>
          <a:xfrm>
            <a:off x="76200" y="6380162"/>
            <a:ext cx="3425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b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149" name="Google Shape;149;p13"/>
          <p:cNvSpPr txBox="1"/>
          <p:nvPr>
            <p:ph type="title"/>
          </p:nvPr>
        </p:nvSpPr>
        <p:spPr>
          <a:xfrm>
            <a:off x="520700" y="73025"/>
            <a:ext cx="850582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1-3 Digital and Analog Systems</a:t>
            </a:r>
            <a:endParaRPr/>
          </a:p>
        </p:txBody>
      </p:sp>
      <p:sp>
        <p:nvSpPr>
          <p:cNvPr id="150" name="Google Shape;150;p13"/>
          <p:cNvSpPr txBox="1"/>
          <p:nvPr>
            <p:ph idx="1" type="body"/>
          </p:nvPr>
        </p:nvSpPr>
        <p:spPr>
          <a:xfrm>
            <a:off x="520700" y="733425"/>
            <a:ext cx="8518525" cy="351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digital system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 combination of devices designed to manipulate logical information or physical quantities represented in digital form.</a:t>
            </a:r>
            <a:endParaRPr/>
          </a:p>
          <a:p>
            <a:pPr indent="-282575" lvl="1" marL="7397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–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Quantities can take on only discrete values.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analog system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manipulates physical quantities represented in analog form. </a:t>
            </a:r>
            <a:endParaRPr/>
          </a:p>
          <a:p>
            <a:pPr indent="-282575" lvl="1" marL="7397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–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Quantities can vary over a continuous range</a:t>
            </a:r>
            <a:b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values.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>
            <p:ph idx="10" type="dt"/>
          </p:nvPr>
        </p:nvSpPr>
        <p:spPr>
          <a:xfrm>
            <a:off x="76200" y="6380162"/>
            <a:ext cx="3425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b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157" name="Google Shape;157;p14"/>
          <p:cNvSpPr txBox="1"/>
          <p:nvPr>
            <p:ph type="title"/>
          </p:nvPr>
        </p:nvSpPr>
        <p:spPr>
          <a:xfrm>
            <a:off x="520700" y="73025"/>
            <a:ext cx="850582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Digital Progress Today and Tomorrow</a:t>
            </a:r>
            <a:endParaRPr/>
          </a:p>
        </p:txBody>
      </p:sp>
      <p:sp>
        <p:nvSpPr>
          <p:cNvPr id="158" name="Google Shape;158;p14"/>
          <p:cNvSpPr txBox="1"/>
          <p:nvPr>
            <p:ph idx="1" type="body"/>
          </p:nvPr>
        </p:nvSpPr>
        <p:spPr>
          <a:xfrm>
            <a:off x="520700" y="733425"/>
            <a:ext cx="85185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many needs in the world that digital technology can meet. </a:t>
            </a:r>
            <a:endParaRPr/>
          </a:p>
          <a:p>
            <a:pPr indent="-282575" lvl="1" marL="7397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–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will be able to become one of the pioneers on these new frontiers of technology.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/>
          <p:nvPr>
            <p:ph idx="10" type="dt"/>
          </p:nvPr>
        </p:nvSpPr>
        <p:spPr>
          <a:xfrm>
            <a:off x="76200" y="6380162"/>
            <a:ext cx="3425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b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53" name="Google Shape;53;p2"/>
          <p:cNvSpPr txBox="1"/>
          <p:nvPr>
            <p:ph type="title"/>
          </p:nvPr>
        </p:nvSpPr>
        <p:spPr>
          <a:xfrm>
            <a:off x="520700" y="90487"/>
            <a:ext cx="85772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1-1 Introduction to Digital 1s and 0s</a:t>
            </a:r>
            <a:endParaRPr/>
          </a:p>
        </p:txBody>
      </p:sp>
      <p:sp>
        <p:nvSpPr>
          <p:cNvPr id="54" name="Google Shape;54;p2"/>
          <p:cNvSpPr txBox="1"/>
          <p:nvPr>
            <p:ph idx="1" type="body"/>
          </p:nvPr>
        </p:nvSpPr>
        <p:spPr>
          <a:xfrm>
            <a:off x="517525" y="733425"/>
            <a:ext cx="8518525" cy="189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telegraph system used two distinct “symbols” to transmit any word or number.</a:t>
            </a:r>
            <a:endParaRPr/>
          </a:p>
          <a:p>
            <a:pPr indent="-282575" lvl="1" marL="73977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Short &amp; long electric pulses, the dots &amp; dashes of Morse code—a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representation </a:t>
            </a: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information.</a:t>
            </a:r>
            <a:endParaRPr/>
          </a:p>
        </p:txBody>
      </p:sp>
      <p:sp>
        <p:nvSpPr>
          <p:cNvPr id="55" name="Google Shape;55;p2"/>
          <p:cNvSpPr txBox="1"/>
          <p:nvPr/>
        </p:nvSpPr>
        <p:spPr>
          <a:xfrm>
            <a:off x="520700" y="2420937"/>
            <a:ext cx="8518525" cy="13477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electric signal is either </a:t>
            </a:r>
            <a:r>
              <a:rPr b="1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1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1" i="1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</a:t>
            </a:r>
            <a:r>
              <a:rPr b="1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all times. </a:t>
            </a:r>
            <a:endParaRPr/>
          </a:p>
          <a:p>
            <a:pPr indent="-282575" lvl="1" marL="7397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–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relates to modern digital systems that use electrical signals to represent 1s and 0s.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/>
          <p:nvPr>
            <p:ph idx="10" type="dt"/>
          </p:nvPr>
        </p:nvSpPr>
        <p:spPr>
          <a:xfrm>
            <a:off x="76200" y="6380162"/>
            <a:ext cx="3425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b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62" name="Google Shape;62;p3"/>
          <p:cNvSpPr txBox="1"/>
          <p:nvPr>
            <p:ph type="title"/>
          </p:nvPr>
        </p:nvSpPr>
        <p:spPr>
          <a:xfrm>
            <a:off x="520700" y="58737"/>
            <a:ext cx="850582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1-1 Introduction to Digital 1s and 0s</a:t>
            </a:r>
            <a:endParaRPr/>
          </a:p>
        </p:txBody>
      </p:sp>
      <p:sp>
        <p:nvSpPr>
          <p:cNvPr id="63" name="Google Shape;63;p3"/>
          <p:cNvSpPr txBox="1"/>
          <p:nvPr>
            <p:ph idx="1" type="body"/>
          </p:nvPr>
        </p:nvSpPr>
        <p:spPr>
          <a:xfrm>
            <a:off x="520700" y="733425"/>
            <a:ext cx="8518525" cy="143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timing diagram shows which state (1 or 0) the system is in at any point in time.</a:t>
            </a:r>
            <a:endParaRPr/>
          </a:p>
          <a:p>
            <a:pPr indent="-282575" lvl="1" marL="7397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–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shows the time when a change in state occurs.</a:t>
            </a:r>
            <a:endParaRPr/>
          </a:p>
        </p:txBody>
      </p:sp>
      <p:pic>
        <p:nvPicPr>
          <p:cNvPr id="64" name="Google Shape;6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512" y="2563812"/>
            <a:ext cx="832802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>
            <p:ph idx="10" type="dt"/>
          </p:nvPr>
        </p:nvSpPr>
        <p:spPr>
          <a:xfrm>
            <a:off x="76200" y="6380162"/>
            <a:ext cx="3425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b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71" name="Google Shape;71;p4"/>
          <p:cNvSpPr txBox="1"/>
          <p:nvPr>
            <p:ph type="title"/>
          </p:nvPr>
        </p:nvSpPr>
        <p:spPr>
          <a:xfrm>
            <a:off x="520700" y="53975"/>
            <a:ext cx="850582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1-1 Introduction to Digital 1s and 0s</a:t>
            </a:r>
            <a:endParaRPr/>
          </a:p>
        </p:txBody>
      </p:sp>
      <p:sp>
        <p:nvSpPr>
          <p:cNvPr id="72" name="Google Shape;72;p4"/>
          <p:cNvSpPr txBox="1"/>
          <p:nvPr>
            <p:ph idx="1" type="body"/>
          </p:nvPr>
        </p:nvSpPr>
        <p:spPr>
          <a:xfrm>
            <a:off x="520700" y="733425"/>
            <a:ext cx="8518525" cy="177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displaying one or more digital signals using test instruments such as an oscilloscope, we can compare actual signals to expected operation.</a:t>
            </a:r>
            <a:endParaRPr/>
          </a:p>
        </p:txBody>
      </p:sp>
      <p:pic>
        <p:nvPicPr>
          <p:cNvPr id="73" name="Google Shape;7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3250" y="2224087"/>
            <a:ext cx="5378450" cy="4033837"/>
          </a:xfrm>
          <a:prstGeom prst="rect">
            <a:avLst/>
          </a:prstGeom>
          <a:noFill/>
          <a:ln>
            <a:noFill/>
          </a:ln>
          <a:effectLst>
            <a:outerShdw blurRad="63500" dir="2700000" dist="107932">
              <a:srgbClr val="000000"/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idx="10" type="dt"/>
          </p:nvPr>
        </p:nvSpPr>
        <p:spPr>
          <a:xfrm>
            <a:off x="76200" y="6380162"/>
            <a:ext cx="3425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b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80" name="Google Shape;80;p5"/>
          <p:cNvSpPr txBox="1"/>
          <p:nvPr>
            <p:ph type="title"/>
          </p:nvPr>
        </p:nvSpPr>
        <p:spPr>
          <a:xfrm>
            <a:off x="520700" y="85725"/>
            <a:ext cx="85772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1-2 Numerical Representations</a:t>
            </a:r>
            <a:endParaRPr/>
          </a:p>
        </p:txBody>
      </p:sp>
      <p:sp>
        <p:nvSpPr>
          <p:cNvPr id="81" name="Google Shape;81;p5"/>
          <p:cNvSpPr txBox="1"/>
          <p:nvPr>
            <p:ph idx="1" type="body"/>
          </p:nvPr>
        </p:nvSpPr>
        <p:spPr>
          <a:xfrm>
            <a:off x="517525" y="733425"/>
            <a:ext cx="8518525" cy="558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 systems use quantities which must be manipulated arithmetically.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Quantities may be represented numerically in either analog or digital form.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>
            <p:ph idx="10" type="dt"/>
          </p:nvPr>
        </p:nvSpPr>
        <p:spPr>
          <a:xfrm>
            <a:off x="76200" y="6380162"/>
            <a:ext cx="3425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b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88" name="Google Shape;88;p6"/>
          <p:cNvSpPr txBox="1"/>
          <p:nvPr>
            <p:ph type="title"/>
          </p:nvPr>
        </p:nvSpPr>
        <p:spPr>
          <a:xfrm>
            <a:off x="520700" y="73025"/>
            <a:ext cx="850582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1-2 Numerical Representations</a:t>
            </a:r>
            <a:endParaRPr/>
          </a:p>
        </p:txBody>
      </p:sp>
      <p:sp>
        <p:nvSpPr>
          <p:cNvPr id="89" name="Google Shape;89;p6"/>
          <p:cNvSpPr txBox="1"/>
          <p:nvPr>
            <p:ph idx="1" type="body"/>
          </p:nvPr>
        </p:nvSpPr>
        <p:spPr>
          <a:xfrm>
            <a:off x="520700" y="733425"/>
            <a:ext cx="85185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Analog Representation—a continuously variable, proportional indicator.</a:t>
            </a:r>
            <a:endParaRPr/>
          </a:p>
          <a:p>
            <a:pPr indent="-282575" lvl="1" marL="7397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–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Sound through a microphone causes voltage changes.</a:t>
            </a:r>
            <a:endParaRPr/>
          </a:p>
          <a:p>
            <a:pPr indent="-282575" lvl="1" marL="7397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–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Automobile speedometer changes with speed.</a:t>
            </a:r>
            <a:endParaRPr/>
          </a:p>
          <a:p>
            <a:pPr indent="-282575" lvl="1" marL="7397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–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Mercury thermometer varies over a range of values with temperature.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idx="10" type="dt"/>
          </p:nvPr>
        </p:nvSpPr>
        <p:spPr>
          <a:xfrm>
            <a:off x="76200" y="6380162"/>
            <a:ext cx="3425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b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96" name="Google Shape;96;p7"/>
          <p:cNvSpPr txBox="1"/>
          <p:nvPr>
            <p:ph type="title"/>
          </p:nvPr>
        </p:nvSpPr>
        <p:spPr>
          <a:xfrm>
            <a:off x="520700" y="73025"/>
            <a:ext cx="850582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1-2 Numerical Representations</a:t>
            </a:r>
            <a:endParaRPr/>
          </a:p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520700" y="733425"/>
            <a:ext cx="8518525" cy="177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1875, Alexander Graham Bell figured out how to change his voice into a continuously variable electrical signal, send it through a wire, and change it back to sound energy at the other end.</a:t>
            </a:r>
            <a:endParaRPr/>
          </a:p>
        </p:txBody>
      </p:sp>
      <p:grpSp>
        <p:nvGrpSpPr>
          <p:cNvPr id="98" name="Google Shape;98;p7"/>
          <p:cNvGrpSpPr/>
          <p:nvPr/>
        </p:nvGrpSpPr>
        <p:grpSpPr>
          <a:xfrm>
            <a:off x="592137" y="2528887"/>
            <a:ext cx="8345487" cy="3333750"/>
            <a:chOff x="373" y="1593"/>
            <a:chExt cx="5257" cy="2100"/>
          </a:xfrm>
        </p:grpSpPr>
        <p:grpSp>
          <p:nvGrpSpPr>
            <p:cNvPr id="99" name="Google Shape;99;p7"/>
            <p:cNvGrpSpPr/>
            <p:nvPr/>
          </p:nvGrpSpPr>
          <p:grpSpPr>
            <a:xfrm>
              <a:off x="373" y="1593"/>
              <a:ext cx="5257" cy="2100"/>
              <a:chOff x="373" y="1593"/>
              <a:chExt cx="5257" cy="2100"/>
            </a:xfrm>
          </p:grpSpPr>
          <p:pic>
            <p:nvPicPr>
              <p:cNvPr id="100" name="Google Shape;100;p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73" y="1593"/>
                <a:ext cx="3429" cy="12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3434" y="1992"/>
                <a:ext cx="2196" cy="17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2" name="Google Shape;102;p7"/>
            <p:cNvSpPr txBox="1"/>
            <p:nvPr/>
          </p:nvSpPr>
          <p:spPr>
            <a:xfrm>
              <a:off x="388" y="2933"/>
              <a:ext cx="2878" cy="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Today, the device that converts sound energy to an analog voltage signal is known as a microphone.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/>
          <p:nvPr>
            <p:ph idx="10" type="dt"/>
          </p:nvPr>
        </p:nvSpPr>
        <p:spPr>
          <a:xfrm>
            <a:off x="76200" y="6380162"/>
            <a:ext cx="3425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b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109" name="Google Shape;109;p8"/>
          <p:cNvSpPr txBox="1"/>
          <p:nvPr>
            <p:ph type="title"/>
          </p:nvPr>
        </p:nvSpPr>
        <p:spPr>
          <a:xfrm>
            <a:off x="520700" y="73025"/>
            <a:ext cx="850582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1-2 Numerical Representations</a:t>
            </a:r>
            <a:endParaRPr/>
          </a:p>
        </p:txBody>
      </p:sp>
      <p:sp>
        <p:nvSpPr>
          <p:cNvPr id="110" name="Google Shape;110;p8"/>
          <p:cNvSpPr txBox="1"/>
          <p:nvPr>
            <p:ph idx="1" type="body"/>
          </p:nvPr>
        </p:nvSpPr>
        <p:spPr>
          <a:xfrm>
            <a:off x="520700" y="733425"/>
            <a:ext cx="85185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Representation—varies in discrete (separate) steps.</a:t>
            </a:r>
            <a:endParaRPr/>
          </a:p>
          <a:p>
            <a:pPr indent="-282575" lvl="1" marL="7397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–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Passing time is shown as a change in the display</a:t>
            </a:r>
            <a:b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a digital clock at one minute intervals.</a:t>
            </a:r>
            <a:endParaRPr/>
          </a:p>
          <a:p>
            <a:pPr indent="-282575" lvl="1" marL="7397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–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change in temperature is shown on a digital</a:t>
            </a:r>
            <a:b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only when the temperature changes</a:t>
            </a:r>
            <a:b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least one degree.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/>
          <p:nvPr>
            <p:ph idx="10" type="dt"/>
          </p:nvPr>
        </p:nvSpPr>
        <p:spPr>
          <a:xfrm>
            <a:off x="76200" y="6380162"/>
            <a:ext cx="34258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Digital Systems: Principles and Applications, 11/e</a:t>
            </a:r>
            <a:b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Ronald J. Tocci, Neal S. Widmer, Gregory L. Moss</a:t>
            </a:r>
            <a:endParaRPr/>
          </a:p>
        </p:txBody>
      </p:sp>
      <p:sp>
        <p:nvSpPr>
          <p:cNvPr id="117" name="Google Shape;117;p9"/>
          <p:cNvSpPr txBox="1"/>
          <p:nvPr>
            <p:ph type="title"/>
          </p:nvPr>
        </p:nvSpPr>
        <p:spPr>
          <a:xfrm>
            <a:off x="520700" y="73025"/>
            <a:ext cx="850582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1-3 Digital and Analog Systems</a:t>
            </a:r>
            <a:endParaRPr/>
          </a:p>
        </p:txBody>
      </p:sp>
      <p:sp>
        <p:nvSpPr>
          <p:cNvPr id="118" name="Google Shape;118;p9"/>
          <p:cNvSpPr txBox="1"/>
          <p:nvPr>
            <p:ph idx="1" type="body"/>
          </p:nvPr>
        </p:nvSpPr>
        <p:spPr>
          <a:xfrm>
            <a:off x="520700" y="733425"/>
            <a:ext cx="8518525" cy="551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system:</a:t>
            </a:r>
            <a:endParaRPr/>
          </a:p>
          <a:p>
            <a:pPr indent="-282575" lvl="1" marL="7397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–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combination of devices that manipulate values represented in digital form.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Analog system:</a:t>
            </a:r>
            <a:endParaRPr/>
          </a:p>
          <a:p>
            <a:pPr indent="-282575" lvl="1" marL="7397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–"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combination of devices that manipulate values represented in analog form.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2005-10-28T14:38:03Z</dcterms:created>
  <dc:creator>Tocci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