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4" r:id="rId17"/>
    <p:sldId id="271" r:id="rId18"/>
    <p:sldId id="272" r:id="rId19"/>
    <p:sldId id="273" r:id="rId20"/>
  </p:sldIdLst>
  <p:sldSz cx="6858000" cy="9144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9" autoAdjust="0"/>
    <p:restoredTop sz="86470" autoAdjust="0"/>
  </p:normalViewPr>
  <p:slideViewPr>
    <p:cSldViewPr>
      <p:cViewPr>
        <p:scale>
          <a:sx n="66" d="100"/>
          <a:sy n="66" d="100"/>
        </p:scale>
        <p:origin x="-2484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E74FF6-DEBA-4C00-90AB-9BC1003165F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77FA2C-E9EA-49EC-8CE7-522A27D6536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E628EBAF-BE39-4DA2-8226-4D99BBCB76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F03C89EB-F104-4949-BF9E-9175264280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827693AF-0D35-41A0-BAE2-782FF35C46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435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CE4237FF-DF20-4F42-A198-DAEC88677F2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2641600"/>
            <a:ext cx="58293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5461000"/>
            <a:ext cx="58293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435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4EFC2C0A-71B8-4E66-95E1-C8429083D9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EB446899-F603-44EC-AAB3-FD586CCB5DA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20F34828-5411-456D-900D-37BC063ADFE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CBAC0D56-7DFC-4D55-A254-CE3CE7EEEE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2463B77C-E8EE-4D81-8519-2F62450061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733CDBA6-1E85-45FF-B6A5-014F2B0ABBE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8FB1FFAE-9258-43F8-A7E3-444F1B905D5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25F674A2-CC4B-4FA6-B273-7053D61B63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C-H </a:t>
            </a:r>
            <a:fld id="{B6EE7BD8-ABA4-46D9-BE7E-4C353019C79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TW"/>
              <a:t>Chap 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zh-TW"/>
              <a:t>C-H </a:t>
            </a:r>
            <a:fld id="{B988E854-8668-46EA-860D-B8BE2FB574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66192A39-081C-433D-982A-1378E6228AA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Lecture 6 </a:t>
            </a:r>
            <a:br>
              <a:rPr lang="en-US" altLang="zh-TW" sz="4000"/>
            </a:br>
            <a:r>
              <a:rPr lang="en-US" altLang="zh-TW" sz="4000"/>
              <a:t>Quine-McCluskey Method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 systematic simplification procedure to reduce a </a:t>
            </a:r>
            <a:r>
              <a:rPr lang="en-US" altLang="zh-TW" dirty="0" err="1"/>
              <a:t>minterm</a:t>
            </a:r>
            <a:r>
              <a:rPr lang="en-US" altLang="zh-TW" dirty="0"/>
              <a:t> expansion to a minimum sum of products.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Use XY + XY’ = X to eliminate as many as literals as possible.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The resulting terms = prime </a:t>
            </a:r>
            <a:r>
              <a:rPr lang="en-US" altLang="zh-TW" dirty="0" err="1"/>
              <a:t>implicants</a:t>
            </a:r>
            <a:r>
              <a:rPr lang="en-US" altLang="zh-TW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Use a prime </a:t>
            </a:r>
            <a:r>
              <a:rPr lang="en-US" altLang="zh-TW" dirty="0" err="1"/>
              <a:t>implicant</a:t>
            </a:r>
            <a:r>
              <a:rPr lang="en-US" altLang="zh-TW" dirty="0"/>
              <a:t> chart to select a minimum set of prime </a:t>
            </a:r>
            <a:r>
              <a:rPr lang="en-US" altLang="zh-TW" dirty="0" err="1"/>
              <a:t>implicants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984760BA-D72F-4ECA-B546-BB472F1A8ED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Selection of Prime Implicants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>
              <a:buFont typeface="Symbol" pitchFamily="18" charset="2"/>
              <a:buChar char="Ö"/>
            </a:pPr>
            <a:r>
              <a:rPr lang="en-US" altLang="zh-TW" sz="2000"/>
              <a:t>Cross out the row of the selected essential prime implicants</a:t>
            </a:r>
          </a:p>
          <a:p>
            <a:pPr lvl="2">
              <a:buFont typeface="Symbol" pitchFamily="18" charset="2"/>
              <a:buChar char="Ö"/>
            </a:pPr>
            <a:r>
              <a:rPr lang="en-US" altLang="zh-TW" sz="2000"/>
              <a:t>The columns which correspond to the minterms covered by the selected prime implicants are also crossed out.</a:t>
            </a:r>
          </a:p>
          <a:p>
            <a:pPr lvl="2">
              <a:buFont typeface="Symbol" pitchFamily="18" charset="2"/>
              <a:buChar char="Ö"/>
            </a:pPr>
            <a:r>
              <a:rPr lang="en-US" altLang="zh-TW" sz="2000"/>
              <a:t>Select a prime implicant that covers the remaining columns. This prime implicant is not essential.</a:t>
            </a:r>
          </a:p>
          <a:p>
            <a:endParaRPr lang="en-US" altLang="zh-TW" sz="2800"/>
          </a:p>
        </p:txBody>
      </p:sp>
      <p:pic>
        <p:nvPicPr>
          <p:cNvPr id="12293" name="Picture 5" descr="Table 6-3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08050" y="5508625"/>
            <a:ext cx="5400675" cy="2663825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F2D7ECC4-E607-4DEE-B3E8-90AB3D5E5E8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611188"/>
            <a:ext cx="5829300" cy="1524000"/>
          </a:xfrm>
        </p:spPr>
        <p:txBody>
          <a:bodyPr/>
          <a:lstStyle/>
          <a:p>
            <a:r>
              <a:rPr lang="en-US" altLang="zh-TW" sz="3600"/>
              <a:t>A Cyclic Prime Implicant Chart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2195513"/>
            <a:ext cx="5829300" cy="2667000"/>
          </a:xfrm>
        </p:spPr>
        <p:txBody>
          <a:bodyPr/>
          <a:lstStyle/>
          <a:p>
            <a:pPr lvl="2"/>
            <a:r>
              <a:rPr lang="en-US" altLang="zh-TW" sz="2000"/>
              <a:t>Two or more X’s in every column.</a:t>
            </a:r>
          </a:p>
          <a:p>
            <a:pPr lvl="2"/>
            <a:r>
              <a:rPr lang="en-US" altLang="zh-TW" sz="2000"/>
              <a:t>F = </a:t>
            </a:r>
            <a:r>
              <a:rPr lang="en-US" altLang="zh-TW" sz="2000">
                <a:sym typeface="Symbol" pitchFamily="18" charset="2"/>
              </a:rPr>
              <a:t>m(0,1,2,5,6,7)</a:t>
            </a:r>
          </a:p>
          <a:p>
            <a:pPr lvl="3"/>
            <a:r>
              <a:rPr lang="en-US" altLang="zh-TW" sz="1800">
                <a:sym typeface="Symbol" pitchFamily="18" charset="2"/>
              </a:rPr>
              <a:t>F = a’b’ + bc’ + ac. (by try and error). No guarantee for this to be minimum.</a:t>
            </a:r>
          </a:p>
          <a:p>
            <a:endParaRPr lang="en-US" altLang="zh-TW" sz="2800"/>
          </a:p>
        </p:txBody>
      </p:sp>
      <p:pic>
        <p:nvPicPr>
          <p:cNvPr id="13327" name="Picture 15" descr="Table 6-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52513" y="6659563"/>
            <a:ext cx="5256212" cy="1584325"/>
          </a:xfrm>
          <a:noFill/>
          <a:ln/>
        </p:spPr>
      </p:pic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1828800" y="3810000"/>
            <a:ext cx="946150" cy="2282825"/>
            <a:chOff x="1190" y="2426"/>
            <a:chExt cx="596" cy="1438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1190" y="2426"/>
              <a:ext cx="596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0  000</a:t>
              </a:r>
            </a:p>
            <a:p>
              <a:r>
                <a:rPr lang="en-US" altLang="zh-TW"/>
                <a:t>1  001</a:t>
              </a:r>
            </a:p>
            <a:p>
              <a:r>
                <a:rPr lang="en-US" altLang="zh-TW"/>
                <a:t>2  010</a:t>
              </a:r>
            </a:p>
            <a:p>
              <a:r>
                <a:rPr lang="en-US" altLang="zh-TW"/>
                <a:t>5  101</a:t>
              </a:r>
            </a:p>
            <a:p>
              <a:r>
                <a:rPr lang="en-US" altLang="zh-TW"/>
                <a:t>6  110</a:t>
              </a:r>
            </a:p>
            <a:p>
              <a:r>
                <a:rPr lang="en-US" altLang="zh-TW"/>
                <a:t>7  111</a:t>
              </a: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200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200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248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4419600" y="3733800"/>
            <a:ext cx="1158875" cy="2282825"/>
            <a:chOff x="2150" y="2378"/>
            <a:chExt cx="730" cy="1438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150" y="2378"/>
              <a:ext cx="7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0,1  00-</a:t>
              </a:r>
            </a:p>
            <a:p>
              <a:r>
                <a:rPr lang="en-US" altLang="zh-TW"/>
                <a:t>0,2  0-0</a:t>
              </a:r>
            </a:p>
            <a:p>
              <a:r>
                <a:rPr lang="en-US" altLang="zh-TW"/>
                <a:t>1,5  -01</a:t>
              </a:r>
            </a:p>
            <a:p>
              <a:r>
                <a:rPr lang="en-US" altLang="zh-TW"/>
                <a:t>2,6  -10</a:t>
              </a:r>
            </a:p>
            <a:p>
              <a:r>
                <a:rPr lang="en-US" altLang="zh-TW"/>
                <a:t>5,7  1-1</a:t>
              </a:r>
            </a:p>
            <a:p>
              <a:r>
                <a:rPr lang="en-US" altLang="zh-TW"/>
                <a:t>6,7  11-</a:t>
              </a:r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2208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2208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727325" y="3775075"/>
            <a:ext cx="1646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All checked</a:t>
            </a:r>
          </a:p>
          <a:p>
            <a:r>
              <a:rPr lang="en-US" altLang="zh-TW"/>
              <a:t>off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0AA0493C-F154-4AA6-9CBD-5D0E9155246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Another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/>
              <a:t>F = a’c’ + b’c + ab</a:t>
            </a:r>
          </a:p>
          <a:p>
            <a:r>
              <a:rPr lang="en-US" altLang="zh-TW" sz="2800"/>
              <a:t>Each minterm is covered by two different prime implicants.</a:t>
            </a:r>
          </a:p>
        </p:txBody>
      </p:sp>
      <p:pic>
        <p:nvPicPr>
          <p:cNvPr id="14341" name="Picture 5" descr="Table 6-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81075" y="5003800"/>
            <a:ext cx="4824413" cy="2592388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EA36128A-C5E7-46B4-B3AA-360B3204553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684213"/>
            <a:ext cx="5829300" cy="1524000"/>
          </a:xfrm>
        </p:spPr>
        <p:txBody>
          <a:bodyPr/>
          <a:lstStyle/>
          <a:p>
            <a:r>
              <a:rPr lang="en-US" altLang="zh-TW"/>
              <a:t>Petrick’s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2268538"/>
            <a:ext cx="6083300" cy="3040062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TW" sz="2000"/>
              <a:t>A more systematic way to find all minimum solutions from a prime implicant chart.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P is True when all the minterms in the chart have been covered. P = f (P</a:t>
            </a:r>
            <a:r>
              <a:rPr lang="en-US" altLang="zh-TW" sz="2000" baseline="-25000"/>
              <a:t>1</a:t>
            </a:r>
            <a:r>
              <a:rPr lang="en-US" altLang="zh-TW" sz="2000"/>
              <a:t>, P</a:t>
            </a:r>
            <a:r>
              <a:rPr lang="en-US" altLang="zh-TW" sz="2000" baseline="-25000"/>
              <a:t>2</a:t>
            </a:r>
            <a:r>
              <a:rPr lang="en-US" altLang="zh-TW" sz="2000"/>
              <a:t>, …)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Label  each row with P</a:t>
            </a:r>
            <a:r>
              <a:rPr lang="en-US" altLang="zh-TW" sz="2000" baseline="-25000"/>
              <a:t>i</a:t>
            </a:r>
            <a:r>
              <a:rPr lang="en-US" altLang="zh-TW" sz="200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i</a:t>
            </a:r>
            <a:r>
              <a:rPr lang="en-US" altLang="zh-TW" sz="1800">
                <a:solidFill>
                  <a:schemeClr val="accent2"/>
                </a:solidFill>
              </a:rPr>
              <a:t> </a:t>
            </a:r>
            <a:r>
              <a:rPr lang="en-US" altLang="zh-TW" sz="1800"/>
              <a:t>is true when the prime implicant in row P</a:t>
            </a:r>
            <a:r>
              <a:rPr lang="en-US" altLang="zh-TW" sz="1800" baseline="-25000"/>
              <a:t>i</a:t>
            </a:r>
            <a:r>
              <a:rPr lang="en-US" altLang="zh-TW" sz="1800"/>
              <a:t> is included in the solution. 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For column 0, we must choose either P</a:t>
            </a:r>
            <a:r>
              <a:rPr lang="en-US" altLang="zh-TW" sz="1800" baseline="-25000"/>
              <a:t>1</a:t>
            </a:r>
            <a:r>
              <a:rPr lang="en-US" altLang="zh-TW" sz="1800"/>
              <a:t> or P</a:t>
            </a:r>
            <a:r>
              <a:rPr lang="en-US" altLang="zh-TW" sz="1800" baseline="-25000"/>
              <a:t>2</a:t>
            </a:r>
            <a:r>
              <a:rPr lang="en-US" altLang="zh-TW" sz="1800"/>
              <a:t> in order to cover </a:t>
            </a:r>
            <a:r>
              <a:rPr lang="en-US" altLang="zh-TW" sz="1800">
                <a:solidFill>
                  <a:schemeClr val="accent2"/>
                </a:solidFill>
              </a:rPr>
              <a:t>minterm 0</a:t>
            </a:r>
            <a:r>
              <a:rPr lang="en-US" altLang="zh-TW" sz="1800"/>
              <a:t>. Thus </a:t>
            </a:r>
            <a:r>
              <a:rPr lang="en-US" altLang="zh-TW" sz="1800">
                <a:solidFill>
                  <a:schemeClr val="accent2"/>
                </a:solidFill>
              </a:rPr>
              <a:t>(P</a:t>
            </a:r>
            <a:r>
              <a:rPr lang="en-US" altLang="zh-TW" sz="1800" baseline="-25000">
                <a:solidFill>
                  <a:schemeClr val="accent2"/>
                </a:solidFill>
              </a:rPr>
              <a:t>1</a:t>
            </a:r>
            <a:r>
              <a:rPr lang="en-US" altLang="zh-TW" sz="1800">
                <a:solidFill>
                  <a:schemeClr val="accent2"/>
                </a:solidFill>
              </a:rPr>
              <a:t> + P</a:t>
            </a:r>
            <a:r>
              <a:rPr lang="en-US" altLang="zh-TW" sz="1800" baseline="-25000">
                <a:solidFill>
                  <a:schemeClr val="accent2"/>
                </a:solidFill>
              </a:rPr>
              <a:t>2</a:t>
            </a:r>
            <a:r>
              <a:rPr lang="en-US" altLang="zh-TW" sz="1800">
                <a:solidFill>
                  <a:schemeClr val="accent2"/>
                </a:solidFill>
              </a:rPr>
              <a:t>)</a:t>
            </a:r>
            <a:r>
              <a:rPr lang="en-US" altLang="zh-TW" sz="1800"/>
              <a:t> must be true.</a:t>
            </a:r>
          </a:p>
        </p:txBody>
      </p:sp>
      <p:pic>
        <p:nvPicPr>
          <p:cNvPr id="15365" name="Picture 5" descr="Table 6-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96975" y="5795963"/>
            <a:ext cx="4895850" cy="2305050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C63EFE1F-436E-412F-8D85-2ECD158E6E6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Petrick’s Method </a:t>
            </a:r>
            <a:r>
              <a:rPr lang="en-US" altLang="zh-TW" sz="2000"/>
              <a:t>(cont.)</a:t>
            </a: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339975"/>
            <a:ext cx="6162675" cy="2954338"/>
          </a:xfrm>
        </p:spPr>
        <p:txBody>
          <a:bodyPr/>
          <a:lstStyle/>
          <a:p>
            <a:pPr lvl="2"/>
            <a:r>
              <a:rPr lang="en-US" altLang="zh-TW" sz="2000"/>
              <a:t>For column 0, we must choose either P</a:t>
            </a:r>
            <a:r>
              <a:rPr lang="en-US" altLang="zh-TW" sz="2000" baseline="-25000"/>
              <a:t>1</a:t>
            </a:r>
            <a:r>
              <a:rPr lang="en-US" altLang="zh-TW" sz="2000"/>
              <a:t> or P</a:t>
            </a:r>
            <a:r>
              <a:rPr lang="en-US" altLang="zh-TW" sz="2000" baseline="-25000"/>
              <a:t>2</a:t>
            </a:r>
            <a:r>
              <a:rPr lang="en-US" altLang="zh-TW" sz="2000"/>
              <a:t> in order to cover minterm 0. Thus (P</a:t>
            </a:r>
            <a:r>
              <a:rPr lang="en-US" altLang="zh-TW" sz="2000" baseline="-25000"/>
              <a:t>1</a:t>
            </a:r>
            <a:r>
              <a:rPr lang="en-US" altLang="zh-TW" sz="2000"/>
              <a:t> + P</a:t>
            </a:r>
            <a:r>
              <a:rPr lang="en-US" altLang="zh-TW" sz="2000" baseline="-25000"/>
              <a:t>2</a:t>
            </a:r>
            <a:r>
              <a:rPr lang="en-US" altLang="zh-TW" sz="2000"/>
              <a:t>) must be true.</a:t>
            </a:r>
          </a:p>
          <a:p>
            <a:pPr lvl="2"/>
            <a:r>
              <a:rPr lang="en-US" altLang="zh-TW" sz="2000"/>
              <a:t>To cover minterm 1, P</a:t>
            </a:r>
            <a:r>
              <a:rPr lang="en-US" altLang="zh-TW" sz="2000" baseline="-25000"/>
              <a:t>1</a:t>
            </a:r>
            <a:r>
              <a:rPr lang="en-US" altLang="zh-TW" sz="2000"/>
              <a:t> + P</a:t>
            </a:r>
            <a:r>
              <a:rPr lang="en-US" altLang="zh-TW" sz="2000" baseline="-25000"/>
              <a:t>3</a:t>
            </a:r>
            <a:r>
              <a:rPr lang="en-US" altLang="zh-TW" sz="2000"/>
              <a:t> must be true, and etc.</a:t>
            </a:r>
          </a:p>
          <a:p>
            <a:pPr lvl="2"/>
            <a:r>
              <a:rPr lang="en-US" altLang="zh-TW" sz="1800"/>
              <a:t> P = (P</a:t>
            </a:r>
            <a:r>
              <a:rPr lang="en-US" altLang="zh-TW" sz="1800" baseline="-25000"/>
              <a:t>1</a:t>
            </a:r>
            <a:r>
              <a:rPr lang="en-US" altLang="zh-TW" sz="1800"/>
              <a:t>+P</a:t>
            </a:r>
            <a:r>
              <a:rPr lang="en-US" altLang="zh-TW" sz="1800" baseline="-25000"/>
              <a:t>2</a:t>
            </a:r>
            <a:r>
              <a:rPr lang="en-US" altLang="zh-TW" sz="1800"/>
              <a:t>)(P</a:t>
            </a:r>
            <a:r>
              <a:rPr lang="en-US" altLang="zh-TW" sz="1800" baseline="-25000"/>
              <a:t>1</a:t>
            </a:r>
            <a:r>
              <a:rPr lang="en-US" altLang="zh-TW" sz="1800"/>
              <a:t>+P</a:t>
            </a:r>
            <a:r>
              <a:rPr lang="en-US" altLang="zh-TW" sz="1800" baseline="-25000"/>
              <a:t>3</a:t>
            </a:r>
            <a:r>
              <a:rPr lang="en-US" altLang="zh-TW" sz="1800"/>
              <a:t>)(P</a:t>
            </a:r>
            <a:r>
              <a:rPr lang="en-US" altLang="zh-TW" sz="1800" baseline="-25000"/>
              <a:t>2</a:t>
            </a:r>
            <a:r>
              <a:rPr lang="en-US" altLang="zh-TW" sz="1800"/>
              <a:t>+P</a:t>
            </a:r>
            <a:r>
              <a:rPr lang="en-US" altLang="zh-TW" sz="1800" baseline="-25000"/>
              <a:t>4</a:t>
            </a:r>
            <a:r>
              <a:rPr lang="en-US" altLang="zh-TW" sz="1800"/>
              <a:t>)(P</a:t>
            </a:r>
            <a:r>
              <a:rPr lang="en-US" altLang="zh-TW" sz="1800" baseline="-25000"/>
              <a:t>3</a:t>
            </a:r>
            <a:r>
              <a:rPr lang="en-US" altLang="zh-TW" sz="1800"/>
              <a:t>+P</a:t>
            </a:r>
            <a:r>
              <a:rPr lang="en-US" altLang="zh-TW" sz="1800" baseline="-25000"/>
              <a:t>5</a:t>
            </a:r>
            <a:r>
              <a:rPr lang="en-US" altLang="zh-TW" sz="1800"/>
              <a:t>)(P</a:t>
            </a:r>
            <a:r>
              <a:rPr lang="en-US" altLang="zh-TW" sz="1800" baseline="-25000"/>
              <a:t>4</a:t>
            </a:r>
            <a:r>
              <a:rPr lang="en-US" altLang="zh-TW" sz="1800"/>
              <a:t>+P</a:t>
            </a:r>
            <a:r>
              <a:rPr lang="en-US" altLang="zh-TW" sz="1800" baseline="-25000"/>
              <a:t>6</a:t>
            </a:r>
            <a:r>
              <a:rPr lang="en-US" altLang="zh-TW" sz="1800"/>
              <a:t>)(P</a:t>
            </a:r>
            <a:r>
              <a:rPr lang="en-US" altLang="zh-TW" sz="1800" baseline="-25000"/>
              <a:t>5</a:t>
            </a:r>
            <a:r>
              <a:rPr lang="en-US" altLang="zh-TW" sz="1800"/>
              <a:t>+P</a:t>
            </a:r>
            <a:r>
              <a:rPr lang="en-US" altLang="zh-TW" sz="1800" baseline="-25000"/>
              <a:t>6</a:t>
            </a:r>
            <a:r>
              <a:rPr lang="en-US" altLang="zh-TW" sz="1800"/>
              <a:t>) = 1</a:t>
            </a:r>
          </a:p>
          <a:p>
            <a:pPr lvl="2"/>
            <a:r>
              <a:rPr lang="en-US" altLang="zh-TW" sz="1800"/>
              <a:t>This means: We must choose row P</a:t>
            </a:r>
            <a:r>
              <a:rPr lang="en-US" altLang="zh-TW" sz="1800" baseline="-25000"/>
              <a:t>1</a:t>
            </a:r>
            <a:r>
              <a:rPr lang="en-US" altLang="zh-TW" sz="1800"/>
              <a:t> or P</a:t>
            </a:r>
            <a:r>
              <a:rPr lang="en-US" altLang="zh-TW" sz="1800" baseline="-25000"/>
              <a:t>2</a:t>
            </a:r>
            <a:r>
              <a:rPr lang="en-US" altLang="zh-TW" sz="1800"/>
              <a:t>, and row P</a:t>
            </a:r>
            <a:r>
              <a:rPr lang="en-US" altLang="zh-TW" sz="1800" baseline="-25000"/>
              <a:t>1</a:t>
            </a:r>
            <a:r>
              <a:rPr lang="en-US" altLang="zh-TW" sz="1800"/>
              <a:t> or P</a:t>
            </a:r>
            <a:r>
              <a:rPr lang="en-US" altLang="zh-TW" sz="1800" baseline="-25000"/>
              <a:t>3</a:t>
            </a:r>
            <a:r>
              <a:rPr lang="en-US" altLang="zh-TW" sz="1800"/>
              <a:t>, and row P</a:t>
            </a:r>
            <a:r>
              <a:rPr lang="en-US" altLang="zh-TW" sz="1800" baseline="-25000"/>
              <a:t>2</a:t>
            </a:r>
            <a:r>
              <a:rPr lang="en-US" altLang="zh-TW" sz="1800"/>
              <a:t> or P</a:t>
            </a:r>
            <a:r>
              <a:rPr lang="en-US" altLang="zh-TW" sz="1800" baseline="-25000"/>
              <a:t>4</a:t>
            </a:r>
            <a:r>
              <a:rPr lang="en-US" altLang="zh-TW" sz="1800"/>
              <a:t>, etc.</a:t>
            </a:r>
            <a:endParaRPr lang="en-US" altLang="zh-TW" sz="2000"/>
          </a:p>
        </p:txBody>
      </p:sp>
      <p:pic>
        <p:nvPicPr>
          <p:cNvPr id="17413" name="Picture 5" descr="Table 6-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25538" y="5867400"/>
            <a:ext cx="4679950" cy="2232025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59C794A5-7B73-4EFA-95D6-6C8C2D2A756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829300" cy="1311275"/>
          </a:xfrm>
        </p:spPr>
        <p:txBody>
          <a:bodyPr/>
          <a:lstStyle/>
          <a:p>
            <a:r>
              <a:rPr lang="en-US" altLang="zh-TW"/>
              <a:t>Petrick’s Method </a:t>
            </a:r>
            <a:r>
              <a:rPr lang="en-US" altLang="zh-TW" sz="2000"/>
              <a:t>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2484438"/>
            <a:ext cx="5829300" cy="2824162"/>
          </a:xfrm>
        </p:spPr>
        <p:txBody>
          <a:bodyPr/>
          <a:lstStyle/>
          <a:p>
            <a:r>
              <a:rPr lang="en-US" altLang="zh-TW" sz="2400"/>
              <a:t>Then we simplify </a:t>
            </a:r>
          </a:p>
          <a:p>
            <a:pPr>
              <a:buFontTx/>
              <a:buChar char=" "/>
            </a:pPr>
            <a:r>
              <a:rPr lang="en-US" altLang="zh-TW" sz="1600"/>
              <a:t>P = (P</a:t>
            </a:r>
            <a:r>
              <a:rPr lang="en-US" altLang="zh-TW" sz="1600" baseline="-25000"/>
              <a:t>1</a:t>
            </a:r>
            <a:r>
              <a:rPr lang="en-US" altLang="zh-TW" sz="1600"/>
              <a:t>+P</a:t>
            </a:r>
            <a:r>
              <a:rPr lang="en-US" altLang="zh-TW" sz="1600" baseline="-25000"/>
              <a:t>2</a:t>
            </a:r>
            <a:r>
              <a:rPr lang="en-US" altLang="zh-TW" sz="1600"/>
              <a:t>)(P</a:t>
            </a:r>
            <a:r>
              <a:rPr lang="en-US" altLang="zh-TW" sz="1600" baseline="-25000"/>
              <a:t>1</a:t>
            </a:r>
            <a:r>
              <a:rPr lang="en-US" altLang="zh-TW" sz="1600"/>
              <a:t>+P</a:t>
            </a:r>
            <a:r>
              <a:rPr lang="en-US" altLang="zh-TW" sz="1600" baseline="-25000"/>
              <a:t>3</a:t>
            </a:r>
            <a:r>
              <a:rPr lang="en-US" altLang="zh-TW" sz="1600"/>
              <a:t>)(P</a:t>
            </a:r>
            <a:r>
              <a:rPr lang="en-US" altLang="zh-TW" sz="1600" baseline="-25000"/>
              <a:t>2</a:t>
            </a:r>
            <a:r>
              <a:rPr lang="en-US" altLang="zh-TW" sz="1600"/>
              <a:t>+P</a:t>
            </a:r>
            <a:r>
              <a:rPr lang="en-US" altLang="zh-TW" sz="1600" baseline="-25000"/>
              <a:t>4</a:t>
            </a:r>
            <a:r>
              <a:rPr lang="en-US" altLang="zh-TW" sz="1600"/>
              <a:t>)(P</a:t>
            </a:r>
            <a:r>
              <a:rPr lang="en-US" altLang="zh-TW" sz="1600" baseline="-25000"/>
              <a:t>3</a:t>
            </a:r>
            <a:r>
              <a:rPr lang="en-US" altLang="zh-TW" sz="1600"/>
              <a:t>+P</a:t>
            </a:r>
            <a:r>
              <a:rPr lang="en-US" altLang="zh-TW" sz="1600" baseline="-25000"/>
              <a:t>5</a:t>
            </a:r>
            <a:r>
              <a:rPr lang="en-US" altLang="zh-TW" sz="1600"/>
              <a:t>)(P</a:t>
            </a:r>
            <a:r>
              <a:rPr lang="en-US" altLang="zh-TW" sz="1600" baseline="-25000"/>
              <a:t>4</a:t>
            </a:r>
            <a:r>
              <a:rPr lang="en-US" altLang="zh-TW" sz="1600"/>
              <a:t>+P</a:t>
            </a:r>
            <a:r>
              <a:rPr lang="en-US" altLang="zh-TW" sz="1600" baseline="-25000"/>
              <a:t>6</a:t>
            </a:r>
            <a:r>
              <a:rPr lang="en-US" altLang="zh-TW" sz="1600"/>
              <a:t>)(P</a:t>
            </a:r>
            <a:r>
              <a:rPr lang="en-US" altLang="zh-TW" sz="1600" baseline="-25000"/>
              <a:t>5</a:t>
            </a:r>
            <a:r>
              <a:rPr lang="en-US" altLang="zh-TW" sz="1600"/>
              <a:t>+P</a:t>
            </a:r>
            <a:r>
              <a:rPr lang="en-US" altLang="zh-TW" sz="1600" baseline="-25000"/>
              <a:t>6</a:t>
            </a:r>
            <a:r>
              <a:rPr lang="en-US" altLang="zh-TW" sz="1600"/>
              <a:t>) </a:t>
            </a:r>
          </a:p>
          <a:p>
            <a:pPr>
              <a:buFontTx/>
              <a:buChar char=" "/>
            </a:pPr>
            <a:r>
              <a:rPr lang="en-US" altLang="zh-TW" sz="1600"/>
              <a:t>   =  (P</a:t>
            </a:r>
            <a:r>
              <a:rPr lang="en-US" altLang="zh-TW" sz="1600" baseline="-25000"/>
              <a:t>1</a:t>
            </a:r>
            <a:r>
              <a:rPr lang="en-US" altLang="zh-TW" sz="1600"/>
              <a:t> + P</a:t>
            </a:r>
            <a:r>
              <a:rPr lang="en-US" altLang="zh-TW" sz="1600" baseline="-25000"/>
              <a:t>2</a:t>
            </a:r>
            <a:r>
              <a:rPr lang="en-US" altLang="zh-TW" sz="1600"/>
              <a:t>P</a:t>
            </a:r>
            <a:r>
              <a:rPr lang="en-US" altLang="zh-TW" sz="1600" baseline="-25000"/>
              <a:t>3</a:t>
            </a:r>
            <a:r>
              <a:rPr lang="en-US" altLang="zh-TW" sz="1600"/>
              <a:t>)(P</a:t>
            </a:r>
            <a:r>
              <a:rPr lang="en-US" altLang="zh-TW" sz="1600" baseline="-25000"/>
              <a:t>4</a:t>
            </a:r>
            <a:r>
              <a:rPr lang="en-US" altLang="zh-TW" sz="1600"/>
              <a:t> + P</a:t>
            </a:r>
            <a:r>
              <a:rPr lang="en-US" altLang="zh-TW" sz="1600" baseline="-25000"/>
              <a:t>2</a:t>
            </a:r>
            <a:r>
              <a:rPr lang="en-US" altLang="zh-TW" sz="1600"/>
              <a:t>P</a:t>
            </a:r>
            <a:r>
              <a:rPr lang="en-US" altLang="zh-TW" sz="1600" baseline="-25000"/>
              <a:t>6</a:t>
            </a:r>
            <a:r>
              <a:rPr lang="en-US" altLang="zh-TW" sz="1600"/>
              <a:t>)( (P</a:t>
            </a:r>
            <a:r>
              <a:rPr lang="en-US" altLang="zh-TW" sz="1600" baseline="-25000"/>
              <a:t>5</a:t>
            </a:r>
            <a:r>
              <a:rPr lang="en-US" altLang="zh-TW" sz="1600"/>
              <a:t> +P</a:t>
            </a:r>
            <a:r>
              <a:rPr lang="en-US" altLang="zh-TW" sz="1600" baseline="-25000"/>
              <a:t>3</a:t>
            </a:r>
            <a:r>
              <a:rPr lang="en-US" altLang="zh-TW" sz="1600"/>
              <a:t>P</a:t>
            </a:r>
            <a:r>
              <a:rPr lang="en-US" altLang="zh-TW" sz="1600" baseline="-25000"/>
              <a:t>6</a:t>
            </a:r>
            <a:r>
              <a:rPr lang="en-US" altLang="zh-TW" sz="1600"/>
              <a:t>); </a:t>
            </a:r>
          </a:p>
          <a:p>
            <a:pPr lvl="1">
              <a:buFontTx/>
              <a:buChar char=" "/>
            </a:pPr>
            <a:r>
              <a:rPr lang="en-US" altLang="zh-TW" sz="1000"/>
              <a:t>(X+Y)(X+Z) = X +YZ) </a:t>
            </a:r>
          </a:p>
          <a:p>
            <a:pPr>
              <a:buFontTx/>
              <a:buChar char=" "/>
            </a:pPr>
            <a:r>
              <a:rPr lang="en-US" altLang="zh-TW" sz="1200"/>
              <a:t>   = </a:t>
            </a:r>
            <a:r>
              <a:rPr lang="en-US" altLang="zh-TW" sz="1800"/>
              <a:t>(P</a:t>
            </a:r>
            <a:r>
              <a:rPr lang="en-US" altLang="zh-TW" sz="1800" baseline="-25000"/>
              <a:t>1</a:t>
            </a:r>
            <a:r>
              <a:rPr lang="en-US" altLang="zh-TW" sz="1800"/>
              <a:t>P</a:t>
            </a:r>
            <a:r>
              <a:rPr lang="en-US" altLang="zh-TW" sz="1800" baseline="-25000"/>
              <a:t>4</a:t>
            </a:r>
            <a:r>
              <a:rPr lang="en-US" altLang="zh-TW" sz="1800"/>
              <a:t>+ P</a:t>
            </a:r>
            <a:r>
              <a:rPr lang="en-US" altLang="zh-TW" sz="1800" baseline="-25000"/>
              <a:t>1</a:t>
            </a:r>
            <a:r>
              <a:rPr lang="en-US" altLang="zh-TW" sz="1800"/>
              <a:t>P</a:t>
            </a:r>
            <a:r>
              <a:rPr lang="en-US" altLang="zh-TW" sz="1800" baseline="-25000"/>
              <a:t>2</a:t>
            </a:r>
            <a:r>
              <a:rPr lang="en-US" altLang="zh-TW" sz="1800"/>
              <a:t>P</a:t>
            </a:r>
            <a:r>
              <a:rPr lang="en-US" altLang="zh-TW" sz="1800" baseline="-25000"/>
              <a:t>6</a:t>
            </a:r>
            <a:r>
              <a:rPr lang="en-US" altLang="zh-TW" sz="1800"/>
              <a:t> + P</a:t>
            </a:r>
            <a:r>
              <a:rPr lang="en-US" altLang="zh-TW" sz="1800" baseline="-25000"/>
              <a:t>2</a:t>
            </a:r>
            <a:r>
              <a:rPr lang="en-US" altLang="zh-TW" sz="1800"/>
              <a:t>P</a:t>
            </a:r>
            <a:r>
              <a:rPr lang="en-US" altLang="zh-TW" sz="1800" baseline="-25000"/>
              <a:t>3</a:t>
            </a:r>
            <a:r>
              <a:rPr lang="en-US" altLang="zh-TW" sz="1800"/>
              <a:t>P</a:t>
            </a:r>
            <a:r>
              <a:rPr lang="en-US" altLang="zh-TW" sz="1800" baseline="-25000"/>
              <a:t>4</a:t>
            </a:r>
            <a:r>
              <a:rPr lang="en-US" altLang="zh-TW" sz="1800"/>
              <a:t> + P</a:t>
            </a:r>
            <a:r>
              <a:rPr lang="en-US" altLang="zh-TW" sz="1800" baseline="-25000"/>
              <a:t>2</a:t>
            </a:r>
            <a:r>
              <a:rPr lang="en-US" altLang="zh-TW" sz="1800"/>
              <a:t>P</a:t>
            </a:r>
            <a:r>
              <a:rPr lang="en-US" altLang="zh-TW" sz="1800" baseline="-25000"/>
              <a:t>3</a:t>
            </a:r>
            <a:r>
              <a:rPr lang="en-US" altLang="zh-TW" sz="1800"/>
              <a:t>P</a:t>
            </a:r>
            <a:r>
              <a:rPr lang="en-US" altLang="zh-TW" sz="1800" baseline="-25000"/>
              <a:t>6</a:t>
            </a:r>
            <a:r>
              <a:rPr lang="en-US" altLang="zh-TW" sz="1800"/>
              <a:t>)(P</a:t>
            </a:r>
            <a:r>
              <a:rPr lang="en-US" altLang="zh-TW" sz="1800" baseline="-25000"/>
              <a:t>5</a:t>
            </a:r>
            <a:r>
              <a:rPr lang="en-US" altLang="zh-TW" sz="1800"/>
              <a:t> + P</a:t>
            </a:r>
            <a:r>
              <a:rPr lang="en-US" altLang="zh-TW" sz="1800" baseline="-25000"/>
              <a:t>3</a:t>
            </a:r>
            <a:r>
              <a:rPr lang="en-US" altLang="zh-TW" sz="1800"/>
              <a:t>P</a:t>
            </a:r>
            <a:r>
              <a:rPr lang="en-US" altLang="zh-TW" sz="1800" baseline="-25000"/>
              <a:t>6</a:t>
            </a:r>
            <a:r>
              <a:rPr lang="en-US" altLang="zh-TW" sz="1800"/>
              <a:t>)</a:t>
            </a:r>
          </a:p>
          <a:p>
            <a:pPr>
              <a:buFontTx/>
              <a:buChar char=" "/>
            </a:pPr>
            <a:r>
              <a:rPr lang="en-US" altLang="zh-TW" sz="1800"/>
              <a:t>  =  </a:t>
            </a: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1</a:t>
            </a: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4</a:t>
            </a: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5</a:t>
            </a:r>
            <a:r>
              <a:rPr lang="en-US" altLang="zh-TW" sz="1800"/>
              <a:t> + P</a:t>
            </a:r>
            <a:r>
              <a:rPr lang="en-US" altLang="zh-TW" sz="1800" baseline="-25000"/>
              <a:t>1</a:t>
            </a:r>
            <a:r>
              <a:rPr lang="en-US" altLang="zh-TW" sz="1800"/>
              <a:t>P</a:t>
            </a:r>
            <a:r>
              <a:rPr lang="en-US" altLang="zh-TW" sz="1800" baseline="-25000"/>
              <a:t>2</a:t>
            </a:r>
            <a:r>
              <a:rPr lang="en-US" altLang="zh-TW" sz="1800"/>
              <a:t>P</a:t>
            </a:r>
            <a:r>
              <a:rPr lang="en-US" altLang="zh-TW" sz="1800" baseline="-25000"/>
              <a:t>5</a:t>
            </a:r>
            <a:r>
              <a:rPr lang="en-US" altLang="zh-TW" sz="1800"/>
              <a:t>P</a:t>
            </a:r>
            <a:r>
              <a:rPr lang="en-US" altLang="zh-TW" sz="1800" baseline="-25000"/>
              <a:t>6</a:t>
            </a:r>
            <a:r>
              <a:rPr lang="en-US" altLang="zh-TW" sz="1800"/>
              <a:t> + P</a:t>
            </a:r>
            <a:r>
              <a:rPr lang="en-US" altLang="zh-TW" sz="1800" baseline="-25000"/>
              <a:t>2</a:t>
            </a:r>
            <a:r>
              <a:rPr lang="en-US" altLang="zh-TW" sz="1800"/>
              <a:t>P</a:t>
            </a:r>
            <a:r>
              <a:rPr lang="en-US" altLang="zh-TW" sz="1800" baseline="-25000"/>
              <a:t>3</a:t>
            </a:r>
            <a:r>
              <a:rPr lang="en-US" altLang="zh-TW" sz="1800"/>
              <a:t>P</a:t>
            </a:r>
            <a:r>
              <a:rPr lang="en-US" altLang="zh-TW" sz="1800" baseline="-25000"/>
              <a:t>4</a:t>
            </a:r>
            <a:r>
              <a:rPr lang="en-US" altLang="zh-TW" sz="1800"/>
              <a:t>P</a:t>
            </a:r>
            <a:r>
              <a:rPr lang="en-US" altLang="zh-TW" sz="1800" baseline="-25000"/>
              <a:t>5</a:t>
            </a:r>
            <a:r>
              <a:rPr lang="en-US" altLang="zh-TW" sz="1800"/>
              <a:t> + P</a:t>
            </a:r>
            <a:r>
              <a:rPr lang="en-US" altLang="zh-TW" sz="1800" baseline="-25000"/>
              <a:t>1</a:t>
            </a:r>
            <a:r>
              <a:rPr lang="en-US" altLang="zh-TW" sz="1800"/>
              <a:t>P</a:t>
            </a:r>
            <a:r>
              <a:rPr lang="en-US" altLang="zh-TW" sz="1800" baseline="-25000"/>
              <a:t>3</a:t>
            </a:r>
            <a:r>
              <a:rPr lang="en-US" altLang="zh-TW" sz="1800"/>
              <a:t>P</a:t>
            </a:r>
            <a:r>
              <a:rPr lang="en-US" altLang="zh-TW" sz="1800" baseline="-25000"/>
              <a:t>4</a:t>
            </a:r>
            <a:r>
              <a:rPr lang="en-US" altLang="zh-TW" sz="1800"/>
              <a:t>P</a:t>
            </a:r>
            <a:r>
              <a:rPr lang="en-US" altLang="zh-TW" sz="1800" baseline="-25000"/>
              <a:t>6</a:t>
            </a:r>
            <a:r>
              <a:rPr lang="en-US" altLang="zh-TW" sz="1800"/>
              <a:t> + </a:t>
            </a: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2</a:t>
            </a: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3</a:t>
            </a:r>
            <a:r>
              <a:rPr lang="en-US" altLang="zh-TW" sz="1800">
                <a:solidFill>
                  <a:schemeClr val="accent2"/>
                </a:solidFill>
              </a:rPr>
              <a:t>P</a:t>
            </a:r>
            <a:r>
              <a:rPr lang="en-US" altLang="zh-TW" sz="1800" baseline="-25000">
                <a:solidFill>
                  <a:schemeClr val="accent2"/>
                </a:solidFill>
              </a:rPr>
              <a:t>6</a:t>
            </a:r>
          </a:p>
          <a:p>
            <a:pPr>
              <a:buFontTx/>
              <a:buChar char=" "/>
            </a:pPr>
            <a:r>
              <a:rPr lang="en-US" altLang="zh-TW" sz="1800"/>
              <a:t>In other words, for P = 1 (to cover all minterms), we must choose row P</a:t>
            </a:r>
            <a:r>
              <a:rPr lang="en-US" altLang="zh-TW" sz="1800" baseline="-25000"/>
              <a:t>1</a:t>
            </a:r>
            <a:r>
              <a:rPr lang="en-US" altLang="zh-TW" sz="1800"/>
              <a:t> and P</a:t>
            </a:r>
            <a:r>
              <a:rPr lang="en-US" altLang="zh-TW" sz="1800" baseline="-25000"/>
              <a:t>4</a:t>
            </a:r>
            <a:r>
              <a:rPr lang="en-US" altLang="zh-TW" sz="1800"/>
              <a:t> and P</a:t>
            </a:r>
            <a:r>
              <a:rPr lang="en-US" altLang="zh-TW" sz="1800" baseline="-25000"/>
              <a:t>5</a:t>
            </a:r>
            <a:r>
              <a:rPr lang="en-US" altLang="zh-TW" sz="1800"/>
              <a:t> or row P</a:t>
            </a:r>
            <a:r>
              <a:rPr lang="en-US" altLang="zh-TW" sz="1800" baseline="-25000"/>
              <a:t>1</a:t>
            </a:r>
            <a:r>
              <a:rPr lang="en-US" altLang="zh-TW" sz="1800"/>
              <a:t>and P</a:t>
            </a:r>
            <a:r>
              <a:rPr lang="en-US" altLang="zh-TW" sz="1800" baseline="-25000"/>
              <a:t>2</a:t>
            </a:r>
            <a:r>
              <a:rPr lang="en-US" altLang="zh-TW" sz="1800"/>
              <a:t> and P</a:t>
            </a:r>
            <a:r>
              <a:rPr lang="en-US" altLang="zh-TW" sz="1800" baseline="-25000"/>
              <a:t>5</a:t>
            </a:r>
            <a:r>
              <a:rPr lang="en-US" altLang="zh-TW" sz="1800"/>
              <a:t> and P</a:t>
            </a:r>
            <a:r>
              <a:rPr lang="en-US" altLang="zh-TW" sz="1800" baseline="-25000"/>
              <a:t>6</a:t>
            </a:r>
            <a:r>
              <a:rPr lang="en-US" altLang="zh-TW" sz="1800"/>
              <a:t> or etc ….</a:t>
            </a:r>
          </a:p>
          <a:p>
            <a:pPr>
              <a:buFontTx/>
              <a:buChar char=" "/>
            </a:pPr>
            <a:endParaRPr lang="en-US" altLang="zh-TW" sz="1800"/>
          </a:p>
          <a:p>
            <a:pPr>
              <a:buFontTx/>
              <a:buChar char=" "/>
            </a:pPr>
            <a:r>
              <a:rPr lang="en-US" altLang="zh-TW" sz="1800"/>
              <a:t>There are five to choose. We choose P</a:t>
            </a:r>
            <a:r>
              <a:rPr lang="en-US" altLang="zh-TW" sz="1800" baseline="-25000"/>
              <a:t>1</a:t>
            </a:r>
            <a:r>
              <a:rPr lang="en-US" altLang="zh-TW" sz="1800"/>
              <a:t>P</a:t>
            </a:r>
            <a:r>
              <a:rPr lang="en-US" altLang="zh-TW" sz="1800" baseline="-25000"/>
              <a:t>4</a:t>
            </a:r>
            <a:r>
              <a:rPr lang="en-US" altLang="zh-TW" sz="1800"/>
              <a:t>P</a:t>
            </a:r>
            <a:r>
              <a:rPr lang="en-US" altLang="zh-TW" sz="1800" baseline="-25000"/>
              <a:t>5  </a:t>
            </a:r>
            <a:r>
              <a:rPr lang="en-US" altLang="zh-TW" sz="1800"/>
              <a:t>or</a:t>
            </a:r>
            <a:r>
              <a:rPr lang="en-US" altLang="zh-TW" sz="1800" baseline="-25000"/>
              <a:t> </a:t>
            </a:r>
            <a:r>
              <a:rPr lang="en-US" altLang="zh-TW" sz="1800"/>
              <a:t>P</a:t>
            </a:r>
            <a:r>
              <a:rPr lang="en-US" altLang="zh-TW" sz="1800" baseline="-25000"/>
              <a:t>2</a:t>
            </a:r>
            <a:r>
              <a:rPr lang="en-US" altLang="zh-TW" sz="1800"/>
              <a:t>P</a:t>
            </a:r>
            <a:r>
              <a:rPr lang="en-US" altLang="zh-TW" sz="1800" baseline="-25000"/>
              <a:t>3</a:t>
            </a:r>
            <a:r>
              <a:rPr lang="en-US" altLang="zh-TW" sz="1800"/>
              <a:t>P</a:t>
            </a:r>
            <a:r>
              <a:rPr lang="en-US" altLang="zh-TW" sz="1800" baseline="-25000"/>
              <a:t>6.</a:t>
            </a:r>
          </a:p>
          <a:p>
            <a:pPr>
              <a:buFontTx/>
              <a:buChar char=" "/>
            </a:pPr>
            <a:endParaRPr lang="en-US" altLang="zh-TW" sz="1800" baseline="-25000"/>
          </a:p>
        </p:txBody>
      </p:sp>
      <p:pic>
        <p:nvPicPr>
          <p:cNvPr id="16389" name="Picture 5" descr="Table 6-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36613" y="6372225"/>
            <a:ext cx="5184775" cy="1871663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C2F57EC5-273A-4682-8FD7-B4F6F34D68E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Simplification of Incompletely Specified Functions</a:t>
            </a: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0713" y="2339975"/>
            <a:ext cx="5829300" cy="647700"/>
          </a:xfrm>
        </p:spPr>
        <p:txBody>
          <a:bodyPr/>
          <a:lstStyle/>
          <a:p>
            <a:r>
              <a:rPr lang="en-US" altLang="zh-TW" sz="2800"/>
              <a:t>An incompletely specified function </a:t>
            </a:r>
          </a:p>
        </p:txBody>
      </p:sp>
      <p:pic>
        <p:nvPicPr>
          <p:cNvPr id="21511" name="Picture 7" descr="pp1 163-b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4813" y="7019925"/>
            <a:ext cx="6192837" cy="1368425"/>
          </a:xfrm>
          <a:noFill/>
          <a:ln/>
        </p:spPr>
      </p:pic>
      <p:pic>
        <p:nvPicPr>
          <p:cNvPr id="21514" name="Picture 10" descr="pp 163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49275" y="3059113"/>
            <a:ext cx="5975350" cy="3744912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9B2B2801-6BB4-4514-B357-6940639EBB1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Simplification Using Map-Entered Variables</a:t>
            </a: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/>
            <a:r>
              <a:rPr lang="en-US" altLang="zh-TW" sz="2400"/>
              <a:t>Extend  K-map for more variables.</a:t>
            </a:r>
          </a:p>
          <a:p>
            <a:pPr lvl="3"/>
            <a:r>
              <a:rPr lang="en-US" altLang="zh-TW" sz="1800"/>
              <a:t>When E appears in a square, if E = 1, then the corresponding minterm is present in the function G.</a:t>
            </a:r>
          </a:p>
          <a:p>
            <a:pPr lvl="3"/>
            <a:r>
              <a:rPr lang="en-US" altLang="zh-TW" sz="1800"/>
              <a:t>G (A,B,C,D,E,F) = m</a:t>
            </a:r>
            <a:r>
              <a:rPr lang="en-US" altLang="zh-TW" sz="1800" baseline="-25000"/>
              <a:t>0</a:t>
            </a:r>
            <a:r>
              <a:rPr lang="en-US" altLang="zh-TW" sz="1800"/>
              <a:t> + m</a:t>
            </a:r>
            <a:r>
              <a:rPr lang="en-US" altLang="zh-TW" sz="1800" baseline="-25000"/>
              <a:t>2</a:t>
            </a:r>
            <a:r>
              <a:rPr lang="en-US" altLang="zh-TW" sz="1800"/>
              <a:t> + m</a:t>
            </a:r>
            <a:r>
              <a:rPr lang="en-US" altLang="zh-TW" sz="1800" baseline="-25000"/>
              <a:t>3</a:t>
            </a:r>
            <a:r>
              <a:rPr lang="en-US" altLang="zh-TW" sz="1800"/>
              <a:t> + </a:t>
            </a:r>
            <a:r>
              <a:rPr lang="en-US" altLang="zh-TW" sz="1800">
                <a:solidFill>
                  <a:schemeClr val="accent2"/>
                </a:solidFill>
              </a:rPr>
              <a:t>Em</a:t>
            </a:r>
            <a:r>
              <a:rPr lang="en-US" altLang="zh-TW" sz="1800" baseline="-25000">
                <a:solidFill>
                  <a:schemeClr val="accent2"/>
                </a:solidFill>
              </a:rPr>
              <a:t>5</a:t>
            </a:r>
            <a:r>
              <a:rPr lang="en-US" altLang="zh-TW" sz="1800"/>
              <a:t> + </a:t>
            </a:r>
            <a:r>
              <a:rPr lang="en-US" altLang="zh-TW" sz="1800">
                <a:solidFill>
                  <a:schemeClr val="accent2"/>
                </a:solidFill>
              </a:rPr>
              <a:t>Em</a:t>
            </a:r>
            <a:r>
              <a:rPr lang="en-US" altLang="zh-TW" sz="1800" baseline="-25000">
                <a:solidFill>
                  <a:schemeClr val="accent2"/>
                </a:solidFill>
              </a:rPr>
              <a:t>7</a:t>
            </a:r>
            <a:r>
              <a:rPr lang="en-US" altLang="zh-TW" sz="1800"/>
              <a:t>+ </a:t>
            </a:r>
            <a:r>
              <a:rPr lang="en-US" altLang="zh-TW" sz="1800">
                <a:solidFill>
                  <a:schemeClr val="accent2"/>
                </a:solidFill>
              </a:rPr>
              <a:t>Fm</a:t>
            </a:r>
            <a:r>
              <a:rPr lang="en-US" altLang="zh-TW" sz="1800" baseline="-25000">
                <a:solidFill>
                  <a:schemeClr val="accent2"/>
                </a:solidFill>
              </a:rPr>
              <a:t>9</a:t>
            </a:r>
            <a:r>
              <a:rPr lang="en-US" altLang="zh-TW" sz="1800"/>
              <a:t> + m</a:t>
            </a:r>
            <a:r>
              <a:rPr lang="en-US" altLang="zh-TW" sz="1800" baseline="-25000"/>
              <a:t>11</a:t>
            </a:r>
            <a:r>
              <a:rPr lang="en-US" altLang="zh-TW" sz="1800"/>
              <a:t> + m</a:t>
            </a:r>
            <a:r>
              <a:rPr lang="en-US" altLang="zh-TW" sz="1800" baseline="-25000"/>
              <a:t>15</a:t>
            </a:r>
            <a:r>
              <a:rPr lang="en-US" altLang="zh-TW" sz="1800"/>
              <a:t> + (don’t care terms)</a:t>
            </a:r>
          </a:p>
        </p:txBody>
      </p:sp>
      <p:pic>
        <p:nvPicPr>
          <p:cNvPr id="18437" name="Picture 5" descr="F 6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3375" y="4859338"/>
            <a:ext cx="6191250" cy="3384550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1FA3A727-E33B-4F97-9FD2-879D94BC40F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755650"/>
            <a:ext cx="5829300" cy="1079500"/>
          </a:xfrm>
        </p:spPr>
        <p:txBody>
          <a:bodyPr/>
          <a:lstStyle/>
          <a:p>
            <a:r>
              <a:rPr lang="en-US" altLang="zh-TW"/>
              <a:t>Map-Entered Variable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913" y="2268538"/>
            <a:ext cx="6480175" cy="2952750"/>
          </a:xfrm>
        </p:spPr>
        <p:txBody>
          <a:bodyPr/>
          <a:lstStyle/>
          <a:p>
            <a:pPr lvl="2"/>
            <a:r>
              <a:rPr lang="en-US" altLang="zh-TW" sz="2000"/>
              <a:t>F(A,B,C,D) = A’B’C + A’BC + A’BC’D + ABCD + (AB’C), (don’t care)</a:t>
            </a:r>
          </a:p>
          <a:p>
            <a:pPr lvl="3"/>
            <a:r>
              <a:rPr lang="en-US" altLang="zh-TW" sz="1800"/>
              <a:t>Choose </a:t>
            </a:r>
            <a:r>
              <a:rPr lang="en-US" altLang="zh-TW" sz="1800">
                <a:solidFill>
                  <a:schemeClr val="accent2"/>
                </a:solidFill>
              </a:rPr>
              <a:t>D</a:t>
            </a:r>
            <a:r>
              <a:rPr lang="en-US" altLang="zh-TW" sz="1800"/>
              <a:t> as a map-entered variable.</a:t>
            </a:r>
          </a:p>
          <a:p>
            <a:pPr lvl="3"/>
            <a:r>
              <a:rPr lang="en-US" altLang="zh-TW" sz="1800"/>
              <a:t>When D = 0, F  = A’C (Fig. a)</a:t>
            </a:r>
          </a:p>
          <a:p>
            <a:pPr lvl="3"/>
            <a:r>
              <a:rPr lang="en-US" altLang="zh-TW" sz="1800"/>
              <a:t>When D = 1, F = C + A’B (Fig. b)</a:t>
            </a:r>
          </a:p>
          <a:p>
            <a:pPr lvl="4"/>
            <a:r>
              <a:rPr lang="en-US" altLang="zh-TW" sz="1800"/>
              <a:t>two 1’s are changed to x’s since they are covered in Fig. a.</a:t>
            </a:r>
          </a:p>
          <a:p>
            <a:pPr lvl="2"/>
            <a:r>
              <a:rPr lang="en-US" altLang="zh-TW" sz="2000"/>
              <a:t>F = A’C + D(C+A’B) = A’C + CD + A’BD</a:t>
            </a:r>
          </a:p>
          <a:p>
            <a:pPr lvl="1"/>
            <a:endParaRPr lang="en-US" altLang="zh-TW" sz="2400"/>
          </a:p>
        </p:txBody>
      </p:sp>
      <p:pic>
        <p:nvPicPr>
          <p:cNvPr id="19461" name="Picture 5" descr="F6-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81075" y="5292725"/>
            <a:ext cx="5184775" cy="2952750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FAD91080-B7BE-4625-9E32-FEF58E6005B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533400"/>
            <a:ext cx="5829300" cy="1295400"/>
          </a:xfrm>
        </p:spPr>
        <p:txBody>
          <a:bodyPr/>
          <a:lstStyle/>
          <a:p>
            <a:r>
              <a:rPr lang="en-US" altLang="zh-TW" sz="3600"/>
              <a:t>General View for Map-Entered Variable Method</a:t>
            </a: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286000"/>
            <a:ext cx="5829300" cy="5842000"/>
          </a:xfrm>
        </p:spPr>
        <p:txBody>
          <a:bodyPr/>
          <a:lstStyle/>
          <a:p>
            <a:pPr lvl="2"/>
            <a:r>
              <a:rPr lang="en-US" altLang="zh-TW"/>
              <a:t>Given a map with variables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 etc, entered into some of the squares, the minimum SOP form of F is as follows:</a:t>
            </a:r>
          </a:p>
          <a:p>
            <a:pPr lvl="2"/>
            <a:r>
              <a:rPr lang="en-US" altLang="zh-TW"/>
              <a:t>F = MS</a:t>
            </a:r>
            <a:r>
              <a:rPr lang="en-US" altLang="zh-TW" baseline="-25000"/>
              <a:t>0</a:t>
            </a:r>
            <a:r>
              <a:rPr lang="en-US" altLang="zh-TW"/>
              <a:t> + P</a:t>
            </a:r>
            <a:r>
              <a:rPr lang="en-US" altLang="zh-TW" baseline="-25000"/>
              <a:t>1</a:t>
            </a:r>
            <a:r>
              <a:rPr lang="en-US" altLang="zh-TW"/>
              <a:t> MS</a:t>
            </a:r>
            <a:r>
              <a:rPr lang="en-US" altLang="zh-TW" baseline="-25000"/>
              <a:t>1</a:t>
            </a:r>
            <a:r>
              <a:rPr lang="en-US" altLang="zh-TW"/>
              <a:t> + P</a:t>
            </a:r>
            <a:r>
              <a:rPr lang="en-US" altLang="zh-TW" baseline="-25000"/>
              <a:t>2</a:t>
            </a:r>
            <a:r>
              <a:rPr lang="en-US" altLang="zh-TW"/>
              <a:t>MS</a:t>
            </a:r>
            <a:r>
              <a:rPr lang="en-US" altLang="zh-TW" baseline="-25000"/>
              <a:t>2</a:t>
            </a:r>
            <a:r>
              <a:rPr lang="en-US" altLang="zh-TW"/>
              <a:t> + … where</a:t>
            </a:r>
          </a:p>
          <a:p>
            <a:pPr lvl="3"/>
            <a:r>
              <a:rPr lang="en-US" altLang="zh-TW"/>
              <a:t>MS</a:t>
            </a:r>
            <a:r>
              <a:rPr lang="en-US" altLang="zh-TW" baseline="-25000"/>
              <a:t>0</a:t>
            </a:r>
            <a:r>
              <a:rPr lang="en-US" altLang="zh-TW"/>
              <a:t> is minimum sum obtained by setting P</a:t>
            </a:r>
            <a:r>
              <a:rPr lang="en-US" altLang="zh-TW" baseline="-25000"/>
              <a:t>1</a:t>
            </a:r>
            <a:r>
              <a:rPr lang="en-US" altLang="zh-TW"/>
              <a:t> = P</a:t>
            </a:r>
            <a:r>
              <a:rPr lang="en-US" altLang="zh-TW" baseline="-25000"/>
              <a:t>2</a:t>
            </a:r>
            <a:r>
              <a:rPr lang="en-US" altLang="zh-TW"/>
              <a:t> .. =0</a:t>
            </a:r>
          </a:p>
          <a:p>
            <a:pPr lvl="3"/>
            <a:r>
              <a:rPr lang="en-US" altLang="zh-TW"/>
              <a:t>MS</a:t>
            </a:r>
            <a:r>
              <a:rPr lang="en-US" altLang="zh-TW" baseline="-25000"/>
              <a:t>1</a:t>
            </a:r>
            <a:r>
              <a:rPr lang="en-US" altLang="zh-TW"/>
              <a:t> is minimum sum obtained by setting P</a:t>
            </a:r>
            <a:r>
              <a:rPr lang="en-US" altLang="zh-TW" baseline="-25000"/>
              <a:t>1</a:t>
            </a:r>
            <a:r>
              <a:rPr lang="en-US" altLang="zh-TW"/>
              <a:t> = 1, P</a:t>
            </a:r>
            <a:r>
              <a:rPr lang="en-US" altLang="zh-TW" baseline="-25000"/>
              <a:t>j</a:t>
            </a:r>
            <a:r>
              <a:rPr lang="en-US" altLang="zh-TW"/>
              <a:t> = 0 (j </a:t>
            </a:r>
            <a:r>
              <a:rPr lang="en-US" altLang="zh-TW">
                <a:sym typeface="Symbol" pitchFamily="18" charset="2"/>
              </a:rPr>
              <a:t> 1), and replacing all 1’s on the map with don’t cares.</a:t>
            </a:r>
          </a:p>
          <a:p>
            <a:pPr lvl="3"/>
            <a:endParaRPr lang="en-US" altLang="zh-TW">
              <a:sym typeface="Symbol" pitchFamily="18" charset="2"/>
            </a:endParaRPr>
          </a:p>
          <a:p>
            <a:pPr lvl="1"/>
            <a:r>
              <a:rPr lang="en-US" altLang="zh-TW">
                <a:sym typeface="Symbol" pitchFamily="18" charset="2"/>
              </a:rPr>
              <a:t>Previously,  G = A’B’ + ACD + EA’D + FAD.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4B8918B8-04E0-4BED-B86D-C14095B4195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829300" cy="1092200"/>
          </a:xfrm>
        </p:spPr>
        <p:txBody>
          <a:bodyPr/>
          <a:lstStyle/>
          <a:p>
            <a:r>
              <a:rPr lang="en-US" altLang="zh-TW"/>
              <a:t>Determination of Prime Implicants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Char char="Ö"/>
            </a:pPr>
            <a:r>
              <a:rPr lang="en-US" altLang="zh-TW" sz="2800"/>
              <a:t>Eliminate literals </a:t>
            </a:r>
          </a:p>
          <a:p>
            <a:pPr>
              <a:buFontTx/>
              <a:buNone/>
            </a:pPr>
            <a:r>
              <a:rPr lang="en-US" altLang="zh-TW" sz="2800"/>
              <a:t>	Two terms can be combined if they differ in exactly one variable.</a:t>
            </a:r>
          </a:p>
          <a:p>
            <a:pPr lvl="1">
              <a:buFontTx/>
              <a:buNone/>
            </a:pPr>
            <a:r>
              <a:rPr lang="en-US" altLang="zh-TW" sz="2400"/>
              <a:t>AB’CD’ + AB’CD = AB’C</a:t>
            </a:r>
            <a:endParaRPr lang="en-US" altLang="zh-TW" sz="2400" u="sng"/>
          </a:p>
          <a:p>
            <a:pPr lvl="1">
              <a:buFontTx/>
              <a:buNone/>
            </a:pPr>
            <a:r>
              <a:rPr lang="en-US" altLang="zh-TW" sz="2400" u="sng"/>
              <a:t>1 0  1</a:t>
            </a:r>
            <a:r>
              <a:rPr lang="en-US" altLang="zh-TW" sz="2400"/>
              <a:t> 0   + </a:t>
            </a:r>
            <a:r>
              <a:rPr lang="en-US" altLang="zh-TW" sz="2400" u="sng"/>
              <a:t>1 0 1</a:t>
            </a:r>
            <a:r>
              <a:rPr lang="en-US" altLang="zh-TW" sz="2400"/>
              <a:t> 1  =  </a:t>
            </a:r>
            <a:r>
              <a:rPr lang="en-US" altLang="zh-TW" sz="2400" u="sng"/>
              <a:t>1 0 1</a:t>
            </a:r>
          </a:p>
          <a:p>
            <a:pPr lvl="1">
              <a:buFontTx/>
              <a:buNone/>
            </a:pPr>
            <a:r>
              <a:rPr lang="en-US" altLang="zh-TW" sz="2400"/>
              <a:t>   X    Y        X   Y’        X</a:t>
            </a:r>
          </a:p>
          <a:p>
            <a:pPr lvl="1"/>
            <a:endParaRPr lang="en-US" altLang="zh-TW" sz="2400"/>
          </a:p>
          <a:p>
            <a:pPr lvl="1">
              <a:buFontTx/>
              <a:buNone/>
            </a:pPr>
            <a:r>
              <a:rPr lang="en-US" altLang="zh-TW" sz="2400"/>
              <a:t>A’BC’D + A’BCD’ (won’t combine)</a:t>
            </a:r>
          </a:p>
          <a:p>
            <a:pPr lvl="1">
              <a:buFontTx/>
              <a:buNone/>
            </a:pPr>
            <a:r>
              <a:rPr lang="en-US" altLang="zh-TW" sz="2400"/>
              <a:t>0  1 0 1   + 0  1 1 0 (check # of 1’s)</a:t>
            </a:r>
          </a:p>
          <a:p>
            <a:pPr lvl="1">
              <a:buFontTx/>
              <a:buNone/>
            </a:pPr>
            <a:endParaRPr lang="en-US" altLang="zh-TW" sz="2400"/>
          </a:p>
          <a:p>
            <a:pPr lvl="1">
              <a:buFontTx/>
              <a:buNone/>
            </a:pPr>
            <a:r>
              <a:rPr lang="en-US" altLang="zh-TW" sz="2400"/>
              <a:t>We need to compare and combine whenever possible.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3707F9A3-0D97-47A7-A0B9-043B3A6FF56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57200"/>
            <a:ext cx="5829300" cy="1447800"/>
          </a:xfrm>
        </p:spPr>
        <p:txBody>
          <a:bodyPr/>
          <a:lstStyle/>
          <a:p>
            <a:r>
              <a:rPr lang="en-US" altLang="zh-TW"/>
              <a:t>Sorting to Reduce Comparisons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133600"/>
            <a:ext cx="5829300" cy="5994400"/>
          </a:xfrm>
        </p:spPr>
        <p:txBody>
          <a:bodyPr/>
          <a:lstStyle/>
          <a:p>
            <a:pPr>
              <a:buFont typeface="Symbol" pitchFamily="18" charset="2"/>
              <a:buChar char="Ö"/>
            </a:pPr>
            <a:r>
              <a:rPr lang="en-US" altLang="zh-TW"/>
              <a:t>Sort into groups according to the number of 1’s.</a:t>
            </a:r>
          </a:p>
          <a:p>
            <a:pPr>
              <a:buFontTx/>
              <a:buNone/>
            </a:pPr>
            <a:r>
              <a:rPr lang="en-US" altLang="zh-TW"/>
              <a:t> </a:t>
            </a:r>
            <a:r>
              <a:rPr lang="en-US" altLang="zh-TW" sz="2400">
                <a:solidFill>
                  <a:schemeClr val="accent2"/>
                </a:solidFill>
              </a:rPr>
              <a:t>F(a,b,c.d) = Σm(0,1,2,5,6,7,8,9,10,14)</a:t>
            </a:r>
          </a:p>
          <a:p>
            <a:pPr lvl="2"/>
            <a:r>
              <a:rPr lang="en-US" altLang="zh-TW"/>
              <a:t>No need for comparisons</a:t>
            </a:r>
          </a:p>
          <a:p>
            <a:pPr lvl="3"/>
            <a:r>
              <a:rPr lang="en-US" altLang="zh-TW"/>
              <a:t>(1) Terms in nonadjacent group </a:t>
            </a:r>
          </a:p>
          <a:p>
            <a:pPr lvl="3"/>
            <a:r>
              <a:rPr lang="en-US" altLang="zh-TW"/>
              <a:t>(2) Terms in the same group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4953000"/>
            <a:ext cx="2819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/>
              <a:t>Group   0   0    0000</a:t>
            </a:r>
          </a:p>
          <a:p>
            <a:endParaRPr lang="en-US" altLang="zh-TW" sz="2000"/>
          </a:p>
          <a:p>
            <a:r>
              <a:rPr lang="en-US" altLang="zh-TW" sz="2000"/>
              <a:t>Group   1   1    0001</a:t>
            </a:r>
          </a:p>
          <a:p>
            <a:r>
              <a:rPr lang="en-US" altLang="zh-TW" sz="2000"/>
              <a:t>                  2    0010</a:t>
            </a:r>
          </a:p>
          <a:p>
            <a:r>
              <a:rPr lang="en-US" altLang="zh-TW" sz="2000"/>
              <a:t>                  8    1000</a:t>
            </a:r>
          </a:p>
          <a:p>
            <a:endParaRPr lang="en-US" altLang="zh-TW" sz="2000"/>
          </a:p>
          <a:p>
            <a:r>
              <a:rPr lang="en-US" altLang="zh-TW" sz="2000"/>
              <a:t>Group   2   5    0101</a:t>
            </a:r>
          </a:p>
          <a:p>
            <a:r>
              <a:rPr lang="en-US" altLang="zh-TW" sz="2000"/>
              <a:t>                  6    0110</a:t>
            </a:r>
          </a:p>
          <a:p>
            <a:r>
              <a:rPr lang="en-US" altLang="zh-TW" sz="2000"/>
              <a:t>                  9    1001</a:t>
            </a:r>
          </a:p>
          <a:p>
            <a:r>
              <a:rPr lang="en-US" altLang="zh-TW" sz="2000"/>
              <a:t>                 10   1010</a:t>
            </a:r>
          </a:p>
          <a:p>
            <a:endParaRPr lang="en-US" altLang="zh-TW" sz="2000"/>
          </a:p>
          <a:p>
            <a:r>
              <a:rPr lang="en-US" altLang="zh-TW" sz="2000"/>
              <a:t>Group   3   7    0111</a:t>
            </a:r>
          </a:p>
          <a:p>
            <a:r>
              <a:rPr lang="en-US" altLang="zh-TW" sz="2000"/>
              <a:t>                 14   1110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012C6012-E368-4B0D-BF1C-B697056FB71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Comparison of adjacent groups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913" y="2484438"/>
            <a:ext cx="6480175" cy="1727200"/>
          </a:xfrm>
        </p:spPr>
        <p:txBody>
          <a:bodyPr/>
          <a:lstStyle/>
          <a:p>
            <a:pPr lvl="3"/>
            <a:r>
              <a:rPr lang="en-US" altLang="zh-TW" sz="1800"/>
              <a:t>Use X + X = X repeatedly between adjacent groups</a:t>
            </a:r>
          </a:p>
          <a:p>
            <a:pPr lvl="3"/>
            <a:r>
              <a:rPr lang="en-US" altLang="zh-TW" sz="1800"/>
              <a:t>Those combined are checked off.</a:t>
            </a:r>
          </a:p>
          <a:p>
            <a:pPr lvl="3"/>
            <a:r>
              <a:rPr lang="en-US" altLang="zh-TW" sz="1800"/>
              <a:t>Combine terms that have the same dashes and differ one in the number of 1’s. (for column II and column III)</a:t>
            </a:r>
          </a:p>
        </p:txBody>
      </p:sp>
      <p:pic>
        <p:nvPicPr>
          <p:cNvPr id="6149" name="Picture 5" descr="Table 6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8913" y="4427538"/>
            <a:ext cx="6408737" cy="3889375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45DB7804-224B-4BA2-89A4-BF0AA40DF79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81000"/>
            <a:ext cx="5829300" cy="685800"/>
          </a:xfrm>
        </p:spPr>
        <p:txBody>
          <a:bodyPr/>
          <a:lstStyle/>
          <a:p>
            <a:r>
              <a:rPr lang="en-US" altLang="zh-TW"/>
              <a:t>Prime Implicants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95400"/>
            <a:ext cx="5829300" cy="6832600"/>
          </a:xfrm>
        </p:spPr>
        <p:txBody>
          <a:bodyPr/>
          <a:lstStyle/>
          <a:p>
            <a:r>
              <a:rPr lang="en-US" altLang="zh-TW"/>
              <a:t>The terms that have not been checked off are called prime implicants.</a:t>
            </a:r>
          </a:p>
          <a:p>
            <a:pPr>
              <a:buFontTx/>
              <a:buChar char=" "/>
            </a:pPr>
            <a:r>
              <a:rPr lang="en-US" altLang="zh-TW"/>
              <a:t>f = 0-01 + 01-1+011- + -00- </a:t>
            </a:r>
          </a:p>
          <a:p>
            <a:pPr>
              <a:buFontTx/>
              <a:buChar char=" "/>
            </a:pPr>
            <a:r>
              <a:rPr lang="en-US" altLang="zh-TW"/>
              <a:t>      + -0-0 + --10</a:t>
            </a:r>
          </a:p>
          <a:p>
            <a:pPr>
              <a:buFontTx/>
              <a:buChar char=" "/>
            </a:pPr>
            <a:r>
              <a:rPr lang="en-US" altLang="zh-TW"/>
              <a:t>   = </a:t>
            </a:r>
            <a:r>
              <a:rPr lang="en-US" altLang="zh-TW" u="sng"/>
              <a:t>a’c’d</a:t>
            </a:r>
            <a:r>
              <a:rPr lang="en-US" altLang="zh-TW"/>
              <a:t> + a’bd + </a:t>
            </a:r>
            <a:r>
              <a:rPr lang="en-US" altLang="zh-TW" u="sng"/>
              <a:t>a’bc</a:t>
            </a:r>
            <a:r>
              <a:rPr lang="en-US" altLang="zh-TW"/>
              <a:t> + b’c’ + </a:t>
            </a:r>
          </a:p>
          <a:p>
            <a:pPr>
              <a:buFontTx/>
              <a:buChar char=" "/>
            </a:pPr>
            <a:r>
              <a:rPr lang="en-US" altLang="zh-TW"/>
              <a:t>      </a:t>
            </a:r>
            <a:r>
              <a:rPr lang="en-US" altLang="zh-TW" u="sng"/>
              <a:t>b’d’</a:t>
            </a:r>
            <a:r>
              <a:rPr lang="en-US" altLang="zh-TW"/>
              <a:t> + cd’ </a:t>
            </a:r>
          </a:p>
          <a:p>
            <a:r>
              <a:rPr lang="en-US" altLang="zh-TW" sz="2800"/>
              <a:t>Each term has a minimum number of literals, but minimum SOP for f:</a:t>
            </a:r>
          </a:p>
          <a:p>
            <a:pPr>
              <a:buFontTx/>
              <a:buChar char=" "/>
            </a:pPr>
            <a:r>
              <a:rPr lang="en-US" altLang="zh-TW"/>
              <a:t>f = a’bd + b’c’ + cd’ </a:t>
            </a:r>
          </a:p>
          <a:p>
            <a:pPr lvl="2">
              <a:buFontTx/>
              <a:buChar char=" "/>
            </a:pPr>
            <a:r>
              <a:rPr lang="en-US" altLang="zh-TW"/>
              <a:t>(a’bd, cd’ =&gt; a’bc)</a:t>
            </a:r>
          </a:p>
          <a:p>
            <a:pPr lvl="2">
              <a:buFontTx/>
              <a:buChar char=" "/>
            </a:pPr>
            <a:r>
              <a:rPr lang="en-US" altLang="zh-TW"/>
              <a:t>(a’bd, b’c’ =&gt; a’c’d)</a:t>
            </a:r>
          </a:p>
          <a:p>
            <a:pPr lvl="2">
              <a:buFontTx/>
              <a:buChar char=" "/>
            </a:pPr>
            <a:r>
              <a:rPr lang="en-US" altLang="zh-TW"/>
              <a:t>(b’c’, cd’ =&gt; b’d’)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01E63601-34B2-41B7-91FF-A77F145DCB9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81000"/>
            <a:ext cx="5829300" cy="1219200"/>
          </a:xfrm>
        </p:spPr>
        <p:txBody>
          <a:bodyPr/>
          <a:lstStyle/>
          <a:p>
            <a:r>
              <a:rPr lang="en-US" altLang="zh-TW"/>
              <a:t>Definition of Implicant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24000"/>
            <a:ext cx="5829300" cy="6604000"/>
          </a:xfrm>
        </p:spPr>
        <p:txBody>
          <a:bodyPr/>
          <a:lstStyle/>
          <a:p>
            <a:pPr lvl="1"/>
            <a:r>
              <a:rPr lang="en-US" altLang="zh-TW"/>
              <a:t>Definition</a:t>
            </a:r>
          </a:p>
          <a:p>
            <a:pPr lvl="2"/>
            <a:r>
              <a:rPr lang="en-US" altLang="zh-TW"/>
              <a:t>Given a function of F of n variables, a product term P is an implicant of F iff for every combination of values of the n variables for which P = 1, F is also equal to 1.</a:t>
            </a:r>
          </a:p>
          <a:p>
            <a:pPr lvl="3"/>
            <a:r>
              <a:rPr lang="en-US" altLang="zh-TW"/>
              <a:t>Every minterm of F is an implicant of F.</a:t>
            </a:r>
          </a:p>
          <a:p>
            <a:pPr lvl="3"/>
            <a:r>
              <a:rPr lang="en-US" altLang="zh-TW"/>
              <a:t>Any term formed by combining two or more minterms is an implicant.</a:t>
            </a:r>
          </a:p>
          <a:p>
            <a:pPr lvl="3"/>
            <a:r>
              <a:rPr lang="en-US" altLang="zh-TW"/>
              <a:t>If F is written in SOP form, every product term is an implicant.</a:t>
            </a:r>
          </a:p>
          <a:p>
            <a:pPr lvl="1"/>
            <a:r>
              <a:rPr lang="en-US" altLang="zh-TW"/>
              <a:t>Example: f(a,b,c) = a’b’c’ + ab’c’ + ab’c + abc = b’c’ + ac</a:t>
            </a:r>
          </a:p>
          <a:p>
            <a:pPr lvl="3"/>
            <a:r>
              <a:rPr lang="en-US" altLang="zh-TW"/>
              <a:t>If a’b’c’ = 1, then F = 1, if ac = 1, then F = 1. a’b’c’ and ac are implicants.</a:t>
            </a:r>
          </a:p>
          <a:p>
            <a:pPr lvl="3"/>
            <a:r>
              <a:rPr lang="en-US" altLang="zh-TW"/>
              <a:t>If bc = 1, (but a = 0), F = 0, so bc is not an implicant of 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D03CFB52-CB61-4BF8-95C6-3714B3B7E4F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81000"/>
            <a:ext cx="5829300" cy="762000"/>
          </a:xfrm>
        </p:spPr>
        <p:txBody>
          <a:bodyPr/>
          <a:lstStyle/>
          <a:p>
            <a:r>
              <a:rPr lang="en-US" altLang="zh-TW" sz="3600"/>
              <a:t>Definition of Prime Implicant</a:t>
            </a: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5829300" cy="6985000"/>
          </a:xfrm>
        </p:spPr>
        <p:txBody>
          <a:bodyPr/>
          <a:lstStyle/>
          <a:p>
            <a:pPr lvl="1"/>
            <a:r>
              <a:rPr lang="en-US" altLang="zh-TW"/>
              <a:t>Definition</a:t>
            </a:r>
          </a:p>
          <a:p>
            <a:pPr lvl="2"/>
            <a:r>
              <a:rPr lang="en-US" altLang="zh-TW"/>
              <a:t>A prime implicant of a function F is a product term implicant which is no longer an implicant if any literal is deleted from it.</a:t>
            </a:r>
          </a:p>
          <a:p>
            <a:pPr lvl="2"/>
            <a:r>
              <a:rPr lang="en-US" altLang="zh-TW"/>
              <a:t>Example: </a:t>
            </a:r>
            <a:r>
              <a:rPr lang="en-US" altLang="zh-TW">
                <a:solidFill>
                  <a:schemeClr val="accent2"/>
                </a:solidFill>
              </a:rPr>
              <a:t>f(a,b,c) = a’b’c’ + ab’c’ + ab’c + abc = b’c’ + ac</a:t>
            </a:r>
          </a:p>
          <a:p>
            <a:pPr lvl="3"/>
            <a:r>
              <a:rPr lang="en-US" altLang="zh-TW"/>
              <a:t>Implicant </a:t>
            </a:r>
            <a:r>
              <a:rPr lang="en-US" altLang="zh-TW">
                <a:solidFill>
                  <a:schemeClr val="accent2"/>
                </a:solidFill>
              </a:rPr>
              <a:t>a’b’c’</a:t>
            </a:r>
            <a:r>
              <a:rPr lang="en-US" altLang="zh-TW"/>
              <a:t> is not a prime implicant. Why? If a’ is deleted, b’c’ is still an implicant of F.</a:t>
            </a:r>
          </a:p>
          <a:p>
            <a:pPr lvl="3"/>
            <a:r>
              <a:rPr lang="en-US" altLang="zh-TW">
                <a:solidFill>
                  <a:schemeClr val="accent2"/>
                </a:solidFill>
              </a:rPr>
              <a:t>b’c’</a:t>
            </a:r>
            <a:r>
              <a:rPr lang="en-US" altLang="zh-TW"/>
              <a:t> and </a:t>
            </a:r>
            <a:r>
              <a:rPr lang="en-US" altLang="zh-TW">
                <a:solidFill>
                  <a:schemeClr val="accent2"/>
                </a:solidFill>
              </a:rPr>
              <a:t>ac</a:t>
            </a:r>
            <a:r>
              <a:rPr lang="en-US" altLang="zh-TW"/>
              <a:t> are prime implicants.</a:t>
            </a:r>
          </a:p>
          <a:p>
            <a:pPr lvl="2"/>
            <a:r>
              <a:rPr lang="en-US" altLang="zh-TW"/>
              <a:t>Each prime implicant of a function has a minimum number of literals that no more literals can be eliminated from it or by combining it with other terms.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F4FF35FC-F688-47C2-A307-B89F0C9F6EF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57200"/>
            <a:ext cx="5829300" cy="1371600"/>
          </a:xfrm>
        </p:spPr>
        <p:txBody>
          <a:bodyPr/>
          <a:lstStyle/>
          <a:p>
            <a:r>
              <a:rPr lang="en-US" altLang="zh-TW"/>
              <a:t>Quine McClusky Procedure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133600"/>
            <a:ext cx="5829300" cy="5994400"/>
          </a:xfrm>
        </p:spPr>
        <p:txBody>
          <a:bodyPr/>
          <a:lstStyle/>
          <a:p>
            <a:r>
              <a:rPr lang="en-US" altLang="zh-TW"/>
              <a:t>QM procedure:</a:t>
            </a:r>
          </a:p>
          <a:p>
            <a:pPr lvl="1"/>
            <a:r>
              <a:rPr lang="en-US" altLang="zh-TW"/>
              <a:t>Find all product term implicants of a function</a:t>
            </a:r>
          </a:p>
          <a:p>
            <a:pPr lvl="1"/>
            <a:r>
              <a:rPr lang="en-US" altLang="zh-TW"/>
              <a:t>Combine non-prime implicants.</a:t>
            </a:r>
          </a:p>
          <a:p>
            <a:pPr lvl="2"/>
            <a:r>
              <a:rPr lang="en-US" altLang="zh-TW"/>
              <a:t>Remaining terms are prime implicants.</a:t>
            </a:r>
          </a:p>
          <a:p>
            <a:pPr lvl="1"/>
            <a:r>
              <a:rPr lang="en-US" altLang="zh-TW" sz="2400"/>
              <a:t>A minimum SOP expression consists of a sum of some (not necessarily all) of the prime implicants of that function.</a:t>
            </a:r>
          </a:p>
          <a:p>
            <a:pPr lvl="2"/>
            <a:r>
              <a:rPr lang="en-US" altLang="zh-TW" sz="2000"/>
              <a:t>We need to select a minimum set of prime implicants.</a:t>
            </a:r>
          </a:p>
          <a:p>
            <a:pPr lvl="1"/>
            <a:r>
              <a:rPr lang="en-US" altLang="zh-TW" sz="2400"/>
              <a:t>If an SOP expression contains a term which is not a prime implicant, the SOP cannot be minimum.</a:t>
            </a:r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C-H </a:t>
            </a:r>
            <a:fld id="{F7212538-3BA2-4CED-AC05-713298B922D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611188"/>
            <a:ext cx="5829300" cy="1223962"/>
          </a:xfrm>
        </p:spPr>
        <p:txBody>
          <a:bodyPr/>
          <a:lstStyle/>
          <a:p>
            <a:r>
              <a:rPr lang="en-US" altLang="zh-TW" sz="3600"/>
              <a:t>Prime Implicant Chart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2195513"/>
            <a:ext cx="6154738" cy="311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Chart layout</a:t>
            </a:r>
          </a:p>
          <a:p>
            <a:pPr lvl="3">
              <a:lnSpc>
                <a:spcPct val="90000"/>
              </a:lnSpc>
            </a:pPr>
            <a:r>
              <a:rPr lang="en-US" altLang="zh-TW" sz="1600"/>
              <a:t>Top row lists </a:t>
            </a:r>
            <a:r>
              <a:rPr lang="en-US" altLang="zh-TW" sz="1600" dirty="0" err="1"/>
              <a:t>minterms</a:t>
            </a:r>
            <a:r>
              <a:rPr lang="en-US" altLang="zh-TW" sz="1600" dirty="0"/>
              <a:t> of the function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All prime </a:t>
            </a:r>
            <a:r>
              <a:rPr lang="en-US" altLang="zh-TW" sz="1600" dirty="0" err="1"/>
              <a:t>implicants</a:t>
            </a:r>
            <a:r>
              <a:rPr lang="en-US" altLang="zh-TW" sz="1600" dirty="0"/>
              <a:t> are listed on the left side.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Place x into the chart according to the </a:t>
            </a:r>
            <a:r>
              <a:rPr lang="en-US" altLang="zh-TW" sz="1600" dirty="0" err="1"/>
              <a:t>minterms</a:t>
            </a:r>
            <a:r>
              <a:rPr lang="en-US" altLang="zh-TW" sz="1600" dirty="0"/>
              <a:t> that form the corresponding prime </a:t>
            </a:r>
            <a:r>
              <a:rPr lang="en-US" altLang="zh-TW" sz="1600" dirty="0" err="1"/>
              <a:t>implicant</a:t>
            </a:r>
            <a:r>
              <a:rPr lang="en-US" altLang="zh-TW" sz="1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Essential prime </a:t>
            </a:r>
            <a:r>
              <a:rPr lang="en-US" altLang="zh-TW" sz="2400" dirty="0" err="1"/>
              <a:t>implicant</a:t>
            </a:r>
            <a:endParaRPr lang="en-US" altLang="zh-TW" sz="2400" dirty="0"/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If a </a:t>
            </a:r>
            <a:r>
              <a:rPr lang="en-US" altLang="zh-TW" sz="1600" dirty="0" err="1"/>
              <a:t>minterm</a:t>
            </a:r>
            <a:r>
              <a:rPr lang="en-US" altLang="zh-TW" sz="1600" dirty="0"/>
              <a:t> is covered only by one prime </a:t>
            </a:r>
            <a:r>
              <a:rPr lang="en-US" altLang="zh-TW" sz="1600" dirty="0" err="1"/>
              <a:t>implicant</a:t>
            </a:r>
            <a:r>
              <a:rPr lang="en-US" altLang="zh-TW" sz="1600" dirty="0"/>
              <a:t>, that prime </a:t>
            </a:r>
            <a:r>
              <a:rPr lang="en-US" altLang="zh-TW" sz="1600" dirty="0" err="1"/>
              <a:t>implicant</a:t>
            </a:r>
            <a:r>
              <a:rPr lang="en-US" altLang="zh-TW" sz="1600" dirty="0"/>
              <a:t> is called essential prime </a:t>
            </a:r>
            <a:r>
              <a:rPr lang="en-US" altLang="zh-TW" sz="1600" dirty="0" err="1"/>
              <a:t>implicant</a:t>
            </a:r>
            <a:r>
              <a:rPr lang="en-US" altLang="zh-TW" sz="1600" dirty="0"/>
              <a:t>. (9 &amp; 14).</a:t>
            </a:r>
          </a:p>
          <a:p>
            <a:pPr lvl="4">
              <a:lnSpc>
                <a:spcPct val="90000"/>
              </a:lnSpc>
            </a:pPr>
            <a:r>
              <a:rPr lang="en-US" altLang="zh-TW" sz="1600" dirty="0"/>
              <a:t>Essential prime </a:t>
            </a:r>
            <a:r>
              <a:rPr lang="en-US" altLang="zh-TW" sz="1600" dirty="0" err="1"/>
              <a:t>implicant</a:t>
            </a:r>
            <a:r>
              <a:rPr lang="en-US" altLang="zh-TW" sz="1600" dirty="0"/>
              <a:t> must be included in the minimum sum of the function.</a:t>
            </a:r>
          </a:p>
          <a:p>
            <a:pPr lvl="1">
              <a:lnSpc>
                <a:spcPct val="90000"/>
              </a:lnSpc>
            </a:pPr>
            <a:endParaRPr lang="en-US" altLang="zh-TW" sz="2000" dirty="0"/>
          </a:p>
        </p:txBody>
      </p:sp>
      <p:pic>
        <p:nvPicPr>
          <p:cNvPr id="11269" name="Picture 5" descr="Table 6-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4813" y="5580063"/>
            <a:ext cx="6264275" cy="2376487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1466</Words>
  <Application>Microsoft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新細明體</vt:lpstr>
      <vt:lpstr>Symbol</vt:lpstr>
      <vt:lpstr>預設簡報設計</vt:lpstr>
      <vt:lpstr>Lecture 6  Quine-McCluskey Method</vt:lpstr>
      <vt:lpstr>Determination of Prime Implicants</vt:lpstr>
      <vt:lpstr>Sorting to Reduce Comparisons</vt:lpstr>
      <vt:lpstr>Comparison of adjacent groups</vt:lpstr>
      <vt:lpstr>Prime Implicants</vt:lpstr>
      <vt:lpstr>Definition of Implicant</vt:lpstr>
      <vt:lpstr>Definition of Prime Implicant</vt:lpstr>
      <vt:lpstr>Quine McClusky Procedure</vt:lpstr>
      <vt:lpstr>Prime Implicant Chart</vt:lpstr>
      <vt:lpstr>Selection of Prime Implicants</vt:lpstr>
      <vt:lpstr>A Cyclic Prime Implicant Chart</vt:lpstr>
      <vt:lpstr>Another Solution</vt:lpstr>
      <vt:lpstr>Petrick’s Method</vt:lpstr>
      <vt:lpstr>Petrick’s Method (cont.)</vt:lpstr>
      <vt:lpstr>Petrick’s Method (cont.)</vt:lpstr>
      <vt:lpstr>Simplification of Incompletely Specified Functions</vt:lpstr>
      <vt:lpstr>Simplification Using Map-Entered Variables</vt:lpstr>
      <vt:lpstr>Map-Entered Variable</vt:lpstr>
      <vt:lpstr>General View for Map-Entered Variable Method</vt:lpstr>
    </vt:vector>
  </TitlesOfParts>
  <Company>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7 Quine-McCluskey Method</dc:title>
  <dc:creator>t</dc:creator>
  <cp:lastModifiedBy>Hamid</cp:lastModifiedBy>
  <cp:revision>66</cp:revision>
  <cp:lastPrinted>2000-03-24T01:32:38Z</cp:lastPrinted>
  <dcterms:created xsi:type="dcterms:W3CDTF">2000-03-14T13:45:05Z</dcterms:created>
  <dcterms:modified xsi:type="dcterms:W3CDTF">2021-07-01T06:31:35Z</dcterms:modified>
</cp:coreProperties>
</file>