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1" r:id="rId7"/>
    <p:sldMasterId id="2147483653" r:id="rId8"/>
    <p:sldMasterId id="2147483655" r:id="rId9"/>
    <p:sldMasterId id="2147483657" r:id="rId10"/>
    <p:sldMasterId id="2147483659" r:id="rId11"/>
    <p:sldMasterId id="2147483661" r:id="rId12"/>
    <p:sldMasterId id="2147483663" r:id="rId13"/>
    <p:sldMasterId id="2147483665" r:id="rId14"/>
    <p:sldMasterId id="2147483667" r:id="rId15"/>
    <p:sldMasterId id="2147483669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</p:sldIdLst>
  <p:sldSz cy="6858000" cx="9144000"/>
  <p:notesSz cx="6883400" cy="10033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">
          <p15:clr>
            <a:srgbClr val="000000"/>
          </p15:clr>
        </p15:guide>
        <p15:guide id="2" orient="horz" pos="4080">
          <p15:clr>
            <a:srgbClr val="000000"/>
          </p15:clr>
        </p15:guide>
        <p15:guide id="3" orient="horz" pos="3744">
          <p15:clr>
            <a:srgbClr val="000000"/>
          </p15:clr>
        </p15:guide>
        <p15:guide id="4" pos="240">
          <p15:clr>
            <a:srgbClr val="000000"/>
          </p15:clr>
        </p15:guide>
        <p15:guide id="5" pos="5520">
          <p15:clr>
            <a:srgbClr val="000000"/>
          </p15:clr>
        </p15:guide>
      </p15:sldGuideLst>
    </p:ext>
    <p:ext uri="{2D200454-40CA-4A62-9FC3-DE9A4176ACB9}">
      <p15:notesGuideLst>
        <p15:guide id="1" orient="horz" pos="3160">
          <p15:clr>
            <a:srgbClr val="000000"/>
          </p15:clr>
        </p15:guide>
        <p15:guide id="2" pos="216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4" roundtripDataSignature="AMtx7mixxi1cctC99GNIV82rXmFEC5Vr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AA8A9B-9A1E-444E-9A6F-559B6C5245E9}">
  <a:tblStyle styleId="{E2AA8A9B-9A1E-444E-9A6F-559B6C5245E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" orient="horz"/>
        <p:guide pos="4080" orient="horz"/>
        <p:guide pos="3744" orient="horz"/>
        <p:guide pos="240"/>
        <p:guide pos="55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60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3.xml"/><Relationship Id="rId42" Type="http://schemas.openxmlformats.org/officeDocument/2006/relationships/slide" Target="slides/slide25.xml"/><Relationship Id="rId41" Type="http://schemas.openxmlformats.org/officeDocument/2006/relationships/slide" Target="slides/slide24.xml"/><Relationship Id="rId44" Type="http://schemas.openxmlformats.org/officeDocument/2006/relationships/slide" Target="slides/slide27.xml"/><Relationship Id="rId43" Type="http://schemas.openxmlformats.org/officeDocument/2006/relationships/slide" Target="slides/slide26.xml"/><Relationship Id="rId46" Type="http://schemas.openxmlformats.org/officeDocument/2006/relationships/slide" Target="slides/slide29.xml"/><Relationship Id="rId45" Type="http://schemas.openxmlformats.org/officeDocument/2006/relationships/slide" Target="slides/slide2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1.xml"/><Relationship Id="rId47" Type="http://schemas.openxmlformats.org/officeDocument/2006/relationships/slide" Target="slides/slide30.xml"/><Relationship Id="rId49" Type="http://schemas.openxmlformats.org/officeDocument/2006/relationships/slide" Target="slides/slide3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33" Type="http://schemas.openxmlformats.org/officeDocument/2006/relationships/slide" Target="slides/slide16.xml"/><Relationship Id="rId32" Type="http://schemas.openxmlformats.org/officeDocument/2006/relationships/slide" Target="slides/slide15.xml"/><Relationship Id="rId35" Type="http://schemas.openxmlformats.org/officeDocument/2006/relationships/slide" Target="slides/slide18.xml"/><Relationship Id="rId34" Type="http://schemas.openxmlformats.org/officeDocument/2006/relationships/slide" Target="slides/slide17.xml"/><Relationship Id="rId37" Type="http://schemas.openxmlformats.org/officeDocument/2006/relationships/slide" Target="slides/slide20.xml"/><Relationship Id="rId36" Type="http://schemas.openxmlformats.org/officeDocument/2006/relationships/slide" Target="slides/slide19.xml"/><Relationship Id="rId39" Type="http://schemas.openxmlformats.org/officeDocument/2006/relationships/slide" Target="slides/slide22.xml"/><Relationship Id="rId38" Type="http://schemas.openxmlformats.org/officeDocument/2006/relationships/slide" Target="slides/slide21.xml"/><Relationship Id="rId62" Type="http://schemas.openxmlformats.org/officeDocument/2006/relationships/slide" Target="slides/slide45.xml"/><Relationship Id="rId61" Type="http://schemas.openxmlformats.org/officeDocument/2006/relationships/slide" Target="slides/slide44.xml"/><Relationship Id="rId20" Type="http://schemas.openxmlformats.org/officeDocument/2006/relationships/slide" Target="slides/slide3.xml"/><Relationship Id="rId64" Type="http://customschemas.google.com/relationships/presentationmetadata" Target="metadata"/><Relationship Id="rId63" Type="http://schemas.openxmlformats.org/officeDocument/2006/relationships/slide" Target="slides/slide46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60" Type="http://schemas.openxmlformats.org/officeDocument/2006/relationships/slide" Target="slides/slide43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29" Type="http://schemas.openxmlformats.org/officeDocument/2006/relationships/slide" Target="slides/slide12.xml"/><Relationship Id="rId51" Type="http://schemas.openxmlformats.org/officeDocument/2006/relationships/slide" Target="slides/slide34.xml"/><Relationship Id="rId50" Type="http://schemas.openxmlformats.org/officeDocument/2006/relationships/slide" Target="slides/slide33.xml"/><Relationship Id="rId53" Type="http://schemas.openxmlformats.org/officeDocument/2006/relationships/slide" Target="slides/slide36.xml"/><Relationship Id="rId52" Type="http://schemas.openxmlformats.org/officeDocument/2006/relationships/slide" Target="slides/slide35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38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37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40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39.xml"/><Relationship Id="rId15" Type="http://schemas.openxmlformats.org/officeDocument/2006/relationships/slideMaster" Target="slideMasters/slideMaster11.xml"/><Relationship Id="rId59" Type="http://schemas.openxmlformats.org/officeDocument/2006/relationships/slide" Target="slides/slide42.xml"/><Relationship Id="rId14" Type="http://schemas.openxmlformats.org/officeDocument/2006/relationships/slideMaster" Target="slideMasters/slideMaster10.xml"/><Relationship Id="rId58" Type="http://schemas.openxmlformats.org/officeDocument/2006/relationships/slide" Target="slides/slide41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2.xml"/><Relationship Id="rId19" Type="http://schemas.openxmlformats.org/officeDocument/2006/relationships/slide" Target="slides/slide2.xml"/><Relationship Id="rId1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7" y="0"/>
            <a:ext cx="29829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31350"/>
            <a:ext cx="29829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7" y="9531350"/>
            <a:ext cx="2982912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933450" y="763587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688975" y="4765675"/>
            <a:ext cx="5505450" cy="451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933450" y="763587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8975" y="4765675"/>
            <a:ext cx="5505450" cy="451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933450" y="763587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8975" y="4765675"/>
            <a:ext cx="5505450" cy="451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933450" y="763587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8975" y="4765675"/>
            <a:ext cx="5505450" cy="451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933450" y="763587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8975" y="4765675"/>
            <a:ext cx="5505450" cy="451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0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1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2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3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4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6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917575" y="4765675"/>
            <a:ext cx="5048250" cy="451485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933450" y="752475"/>
            <a:ext cx="5016500" cy="37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8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 rot="5400000">
            <a:off x="2412207" y="-257969"/>
            <a:ext cx="4319587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 txBox="1"/>
          <p:nvPr>
            <p:ph type="title"/>
          </p:nvPr>
        </p:nvSpPr>
        <p:spPr>
          <a:xfrm rot="5400000">
            <a:off x="5049838" y="2379663"/>
            <a:ext cx="533082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9"/>
          <p:cNvSpPr txBox="1"/>
          <p:nvPr>
            <p:ph idx="1" type="body"/>
          </p:nvPr>
        </p:nvSpPr>
        <p:spPr>
          <a:xfrm rot="5400000">
            <a:off x="782638" y="360363"/>
            <a:ext cx="5330825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" type="body"/>
          </p:nvPr>
        </p:nvSpPr>
        <p:spPr>
          <a:xfrm>
            <a:off x="381000" y="1773238"/>
            <a:ext cx="41148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55"/>
          <p:cNvSpPr txBox="1"/>
          <p:nvPr>
            <p:ph idx="2" type="body"/>
          </p:nvPr>
        </p:nvSpPr>
        <p:spPr>
          <a:xfrm>
            <a:off x="4648200" y="1773238"/>
            <a:ext cx="41148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5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5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5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9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7" name="Google Shape;67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E30000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0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64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6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66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8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68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9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8" name="Google Shape;18;p49"/>
          <p:cNvCxnSpPr/>
          <p:nvPr/>
        </p:nvCxnSpPr>
        <p:spPr>
          <a:xfrm>
            <a:off x="395287" y="1557337"/>
            <a:ext cx="8353425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49"/>
          <p:cNvCxnSpPr/>
          <p:nvPr/>
        </p:nvCxnSpPr>
        <p:spPr>
          <a:xfrm>
            <a:off x="395287" y="1592262"/>
            <a:ext cx="6589712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" name="Google Shape;20;p49"/>
          <p:cNvCxnSpPr/>
          <p:nvPr/>
        </p:nvCxnSpPr>
        <p:spPr>
          <a:xfrm>
            <a:off x="395287" y="1628775"/>
            <a:ext cx="4789487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1" name="Google Shape;21;p49"/>
          <p:cNvGrpSpPr/>
          <p:nvPr/>
        </p:nvGrpSpPr>
        <p:grpSpPr>
          <a:xfrm>
            <a:off x="1522412" y="6265862"/>
            <a:ext cx="7354887" cy="384175"/>
            <a:chOff x="959" y="3947"/>
            <a:chExt cx="4633" cy="242"/>
          </a:xfrm>
        </p:grpSpPr>
        <p:sp>
          <p:nvSpPr>
            <p:cNvPr id="22" name="Google Shape;22;p49"/>
            <p:cNvSpPr txBox="1"/>
            <p:nvPr/>
          </p:nvSpPr>
          <p:spPr>
            <a:xfrm>
              <a:off x="959" y="3962"/>
              <a:ext cx="3844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Storey: Electrical &amp; Electronic Systems © Pearson Education Limited 2004</a:t>
              </a:r>
              <a:endParaRPr/>
            </a:p>
          </p:txBody>
        </p:sp>
        <p:sp>
          <p:nvSpPr>
            <p:cNvPr id="23" name="Google Shape;23;p49"/>
            <p:cNvSpPr txBox="1"/>
            <p:nvPr/>
          </p:nvSpPr>
          <p:spPr>
            <a:xfrm>
              <a:off x="4776" y="3947"/>
              <a:ext cx="81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OHT 9.</a:t>
              </a:r>
              <a:fld id="{00000000-1234-1234-1234-123412341234}" type="slidenum">
                <a:rPr b="1" i="0" lang="en-US" sz="14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2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4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6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58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0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0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2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.png"/><Relationship Id="rId7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Relationship Id="rId4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36.png"/><Relationship Id="rId5" Type="http://schemas.openxmlformats.org/officeDocument/2006/relationships/image" Target="../media/image46.png"/><Relationship Id="rId6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series/parallel arrangement</a:t>
            </a:r>
            <a:endParaRPr/>
          </a:p>
        </p:txBody>
      </p:sp>
      <p:pic>
        <p:nvPicPr>
          <p:cNvPr descr="C09NF06" id="219" name="Google Shape;2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2241550"/>
            <a:ext cx="8186737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3563937" y="5805487"/>
            <a:ext cx="2641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an unknown network</a:t>
            </a:r>
            <a:endParaRPr/>
          </a:p>
        </p:txBody>
      </p:sp>
      <p:pic>
        <p:nvPicPr>
          <p:cNvPr descr="C09NF07"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7" y="2384425"/>
            <a:ext cx="5334000" cy="3589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09NF08" id="228" name="Google Shape;2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325" y="3789362"/>
            <a:ext cx="2630487" cy="128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/>
          </a:p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381000" y="1773237"/>
            <a:ext cx="83312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building blocks used to create digital circuits are </a:t>
            </a: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logic gates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elementary logic gates and a range of other simple gates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gate has its own </a:t>
            </a: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logic symbol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allows complex functions to be represented by a logic diagram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of each gate can be represented by a </a:t>
            </a: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truth table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using </a:t>
            </a: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notation</a:t>
            </a:r>
            <a:endParaRPr/>
          </a:p>
          <a:p>
            <a:pPr indent="-1778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AND gate</a:t>
            </a:r>
            <a:endParaRPr/>
          </a:p>
        </p:txBody>
      </p:sp>
      <p:pic>
        <p:nvPicPr>
          <p:cNvPr descr="C09NF09"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2781300"/>
            <a:ext cx="817245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OR gate</a:t>
            </a:r>
            <a:endParaRPr/>
          </a:p>
        </p:txBody>
      </p:sp>
      <p:pic>
        <p:nvPicPr>
          <p:cNvPr descr="C09NF10"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2781300"/>
            <a:ext cx="8220075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NOT gate (or inverter)</a:t>
            </a:r>
            <a:endParaRPr/>
          </a:p>
        </p:txBody>
      </p:sp>
      <p:pic>
        <p:nvPicPr>
          <p:cNvPr descr="C09NF11" id="255" name="Google Shape;2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392487"/>
            <a:ext cx="7640637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logic buffer gate</a:t>
            </a:r>
            <a:endParaRPr/>
          </a:p>
        </p:txBody>
      </p:sp>
      <p:pic>
        <p:nvPicPr>
          <p:cNvPr descr="C09NF12" id="262" name="Google Shape;2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3392487"/>
            <a:ext cx="7637462" cy="181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NAND gate</a:t>
            </a:r>
            <a:endParaRPr/>
          </a:p>
        </p:txBody>
      </p:sp>
      <p:pic>
        <p:nvPicPr>
          <p:cNvPr descr="C09NF13" id="269" name="Google Shape;2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708275"/>
            <a:ext cx="8177212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NOR gate</a:t>
            </a:r>
            <a:endParaRPr/>
          </a:p>
        </p:txBody>
      </p:sp>
      <p:pic>
        <p:nvPicPr>
          <p:cNvPr descr="C09NF14" id="276" name="Google Shape;2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708275"/>
            <a:ext cx="8183562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Exclusive OR gate</a:t>
            </a:r>
            <a:endParaRPr/>
          </a:p>
        </p:txBody>
      </p:sp>
      <p:pic>
        <p:nvPicPr>
          <p:cNvPr descr="C09NF15" id="283" name="Google Shape;2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708275"/>
            <a:ext cx="8147050" cy="250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81000" y="1773237"/>
            <a:ext cx="83312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systems are concerned with digital signals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signals can take many forms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we will concentrate on </a:t>
            </a: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 signals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these are the most common form of digital signals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individually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perhaps to represent a single binary quantity or the state of a single switch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 combination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represent more complex quantities</a:t>
            </a:r>
            <a:endParaRPr/>
          </a:p>
          <a:p>
            <a:pPr indent="-1778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Exclusive NOR gate</a:t>
            </a:r>
            <a:endParaRPr/>
          </a:p>
        </p:txBody>
      </p:sp>
      <p:pic>
        <p:nvPicPr>
          <p:cNvPr descr="C09NF16"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708275"/>
            <a:ext cx="8183562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Algebra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381000" y="1773237"/>
            <a:ext cx="83312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Constants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‘0’ (false) and ‘1’ (true)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Variables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that can only take the vales ‘0’ or ‘1’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Functions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logic functions (such as AND, OR and NOT) are represented by symbols as described above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Theorems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identities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laws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see text for details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identities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i="0" sz="26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0" y="3292475"/>
            <a:ext cx="9144000" cy="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304" name="Google Shape;304;p22"/>
          <p:cNvGraphicFramePr/>
          <p:nvPr/>
        </p:nvGraphicFramePr>
        <p:xfrm>
          <a:off x="1524000" y="22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{E2AA8A9B-9A1E-444E-9A6F-559B6C5245E9}</a:tableStyleId>
              </a:tblPr>
              <a:tblGrid>
                <a:gridCol w="2032000"/>
                <a:gridCol w="2032000"/>
                <a:gridCol w="2032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Function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0∙0=0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0+0=0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0∙1=0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0+1=1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1∙0=0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1+0=1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1∙1=1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1+1=1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∙0=0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+0=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0∙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0+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∙1=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+1=1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1∙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1+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∙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5" name="Google Shape;3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325" y="5913437"/>
            <a:ext cx="7874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450" y="5919787"/>
            <a:ext cx="7874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3087" y="2611437"/>
            <a:ext cx="481012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4675" y="3033712"/>
            <a:ext cx="479425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0862" y="3386137"/>
            <a:ext cx="525462" cy="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23"/>
          <p:cNvGraphicFramePr/>
          <p:nvPr/>
        </p:nvGraphicFramePr>
        <p:xfrm>
          <a:off x="1511300" y="224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{E2AA8A9B-9A1E-444E-9A6F-559B6C5245E9}</a:tableStyleId>
              </a:tblPr>
              <a:tblGrid>
                <a:gridCol w="3048000"/>
                <a:gridCol w="3048000"/>
              </a:tblGrid>
              <a:tr h="133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Commutative law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Absorption law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Distributive law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 Morgan’s law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Associative law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 also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23"/>
          <p:cNvSpPr txBox="1"/>
          <p:nvPr>
            <p:ph idx="1" type="body"/>
          </p:nvPr>
        </p:nvSpPr>
        <p:spPr>
          <a:xfrm>
            <a:off x="381000" y="1773237"/>
            <a:ext cx="8382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laws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i="0" sz="26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0" y="3292475"/>
            <a:ext cx="9144000" cy="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7" name="Google Shape;3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744787"/>
            <a:ext cx="1176337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4041775"/>
            <a:ext cx="2090737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325" y="5408612"/>
            <a:ext cx="2124075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9950" y="2744787"/>
            <a:ext cx="1141412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3437" y="4041775"/>
            <a:ext cx="1141412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3437" y="5373687"/>
            <a:ext cx="1312862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Combinational Logic</a:t>
            </a:r>
            <a:endParaRPr/>
          </a:p>
        </p:txBody>
      </p:sp>
      <p:sp>
        <p:nvSpPr>
          <p:cNvPr id="328" name="Google Shape;328;p24"/>
          <p:cNvSpPr txBox="1"/>
          <p:nvPr>
            <p:ph idx="1" type="body"/>
          </p:nvPr>
        </p:nvSpPr>
        <p:spPr>
          <a:xfrm>
            <a:off x="381000" y="1773237"/>
            <a:ext cx="83312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systems may be divided into two broad categories: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combinational logic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outputs are determined solely by the current states of the inputs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sequential logic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outputs are determined not only by the current inputs but also by the sequence of inputs that led to the current state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lecture we will look at combination logic</a:t>
            </a:r>
            <a:endParaRPr/>
          </a:p>
          <a:p>
            <a:pPr indent="-1778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Examples 1,2</a:t>
            </a:r>
            <a:endParaRPr/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628775"/>
            <a:ext cx="8229600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4356100"/>
            <a:ext cx="8688387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Examples 3</a:t>
            </a:r>
            <a:endParaRPr/>
          </a:p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11475"/>
            <a:ext cx="8229600" cy="202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/>
          </a:p>
        </p:txBody>
      </p:sp>
      <p:pic>
        <p:nvPicPr>
          <p:cNvPr id="347" name="Google Shape;3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700212"/>
            <a:ext cx="705802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>
            <p:ph idx="1" type="body"/>
          </p:nvPr>
        </p:nvSpPr>
        <p:spPr>
          <a:xfrm>
            <a:off x="381000" y="1773237"/>
            <a:ext cx="8763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Implementing a function from a Boolean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55" name="Google Shape;3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2744787"/>
            <a:ext cx="14414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09Exa01" id="356" name="Google Shape;3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3357562"/>
            <a:ext cx="7748587" cy="2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381000" y="1773237"/>
            <a:ext cx="8763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Implementing a function from a Boolean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2744787"/>
            <a:ext cx="1593850" cy="350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09Exa02" id="366" name="Google Shape;366;p29"/>
          <p:cNvPicPr preferRelativeResize="0"/>
          <p:nvPr/>
        </p:nvPicPr>
        <p:blipFill rotWithShape="1">
          <a:blip r:embed="rId4">
            <a:alphaModFix/>
          </a:blip>
          <a:srcRect b="3987" l="0" r="0" t="0"/>
          <a:stretch/>
        </p:blipFill>
        <p:spPr>
          <a:xfrm>
            <a:off x="539750" y="3141662"/>
            <a:ext cx="7896225" cy="311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Boolean Constants and Variables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0 and 1 do not represent actual numbers but instead represent the </a:t>
            </a: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level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547812" y="3013075"/>
            <a:ext cx="6097587" cy="2925762"/>
            <a:chOff x="1066" y="2205"/>
            <a:chExt cx="3841" cy="1843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2986" y="3740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Closed switch</a:t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1066" y="3740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Open switch</a:t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2986" y="3433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1066" y="3433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2986" y="3126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</a:t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1066" y="3126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Low</a:t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2986" y="2819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1066" y="2819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2986" y="2512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True</a:t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066" y="2512"/>
              <a:ext cx="1920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False</a:t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2986" y="2205"/>
              <a:ext cx="1920" cy="307"/>
            </a:xfrm>
            <a:prstGeom prst="rect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Logic 1</a:t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1066" y="2205"/>
              <a:ext cx="1920" cy="307"/>
            </a:xfrm>
            <a:prstGeom prst="rect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Logic 0</a:t>
              </a:r>
              <a:endParaRPr/>
            </a:p>
          </p:txBody>
        </p:sp>
        <p:cxnSp>
          <p:nvCxnSpPr>
            <p:cNvPr id="117" name="Google Shape;117;p3"/>
            <p:cNvCxnSpPr/>
            <p:nvPr/>
          </p:nvCxnSpPr>
          <p:spPr>
            <a:xfrm>
              <a:off x="1066" y="2205"/>
              <a:ext cx="1920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>
              <a:off x="1066" y="2512"/>
              <a:ext cx="3840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9" name="Google Shape;119;p3"/>
            <p:cNvCxnSpPr/>
            <p:nvPr/>
          </p:nvCxnSpPr>
          <p:spPr>
            <a:xfrm>
              <a:off x="1066" y="2819"/>
              <a:ext cx="3840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1066" y="3126"/>
              <a:ext cx="3840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1066" y="3433"/>
              <a:ext cx="3840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1066" y="3740"/>
              <a:ext cx="3840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066" y="4047"/>
              <a:ext cx="3840" cy="1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066" y="2205"/>
              <a:ext cx="1" cy="1842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2986" y="2205"/>
              <a:ext cx="1" cy="1842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4906" y="2205"/>
              <a:ext cx="1" cy="1842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2986" y="2205"/>
              <a:ext cx="1920" cy="1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381000" y="1773237"/>
            <a:ext cx="8763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Generating a Boolean expression from a logic diagram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/>
          </a:p>
        </p:txBody>
      </p:sp>
      <p:sp>
        <p:nvSpPr>
          <p:cNvPr id="373" name="Google Shape;373;p3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09Exa03a" id="375" name="Google Shape;3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3357562"/>
            <a:ext cx="6788150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381000" y="1773237"/>
            <a:ext cx="8763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(continued)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work progressively from the inputs to the output adding logic expressions to the output of each gate in turn</a:t>
            </a:r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09Exa03b"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3321050"/>
            <a:ext cx="82454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 txBox="1"/>
          <p:nvPr>
            <p:ph idx="1" type="body"/>
          </p:nvPr>
        </p:nvSpPr>
        <p:spPr>
          <a:xfrm>
            <a:off x="381000" y="1773237"/>
            <a:ext cx="8763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Implementing a logic function from a description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operation of the Exclusive OR gate can be stated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output should be true if either of its inputs are true,</a:t>
            </a:r>
            <a:b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if both inputs are true.”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be rephrased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is true if 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true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write this in Boolean notation as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5734050"/>
            <a:ext cx="1979612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3"/>
          <p:cNvSpPr txBox="1"/>
          <p:nvPr>
            <p:ph idx="1" type="body"/>
          </p:nvPr>
        </p:nvSpPr>
        <p:spPr>
          <a:xfrm>
            <a:off x="381000" y="1773237"/>
            <a:ext cx="8763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(continued)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then be implemented as before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1" name="Google Shape;401;p33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708275"/>
            <a:ext cx="1979612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09Exa04" id="403" name="Google Shape;4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162" y="3789362"/>
            <a:ext cx="7504112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381000" y="1773237"/>
            <a:ext cx="876300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Implementing a logic function from a truth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the function of the following truth table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412" name="Google Shape;412;p34"/>
          <p:cNvGraphicFramePr/>
          <p:nvPr/>
        </p:nvGraphicFramePr>
        <p:xfrm>
          <a:off x="0" y="3141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{E2AA8A9B-9A1E-444E-9A6F-559B6C5245E9}</a:tableStyleId>
              </a:tblPr>
              <a:tblGrid>
                <a:gridCol w="1625600"/>
                <a:gridCol w="341300"/>
                <a:gridCol w="339725"/>
                <a:gridCol w="473075"/>
                <a:gridCol w="496875"/>
                <a:gridCol w="1404925"/>
              </a:tblGrid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3" name="Google Shape;413;p34"/>
          <p:cNvSpPr txBox="1"/>
          <p:nvPr/>
        </p:nvSpPr>
        <p:spPr>
          <a:xfrm>
            <a:off x="3924300" y="3141662"/>
            <a:ext cx="4932362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write down a Boolean expression for the output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implement as before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650" y="5049837"/>
            <a:ext cx="2262187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5"/>
          <p:cNvSpPr txBox="1"/>
          <p:nvPr>
            <p:ph idx="1" type="body"/>
          </p:nvPr>
        </p:nvSpPr>
        <p:spPr>
          <a:xfrm>
            <a:off x="381000" y="1773237"/>
            <a:ext cx="8763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(continued)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then be implemented as before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0" y="33099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23" name="Google Shape;4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837" y="2349500"/>
            <a:ext cx="2295525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09Exa06a" id="424" name="Google Shape;42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" y="3392487"/>
            <a:ext cx="7996237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 it is possible to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expressions using the rules of Boolean algebra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can be simplified 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 following circuits are equivalent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31" name="Google Shape;4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3176587"/>
            <a:ext cx="3224212" cy="38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09Exa07a" id="432" name="Google Shape;432;p36"/>
          <p:cNvPicPr preferRelativeResize="0"/>
          <p:nvPr/>
        </p:nvPicPr>
        <p:blipFill rotWithShape="1">
          <a:blip r:embed="rId4">
            <a:alphaModFix/>
          </a:blip>
          <a:srcRect b="0" l="0" r="29794" t="0"/>
          <a:stretch/>
        </p:blipFill>
        <p:spPr>
          <a:xfrm>
            <a:off x="215900" y="4149725"/>
            <a:ext cx="4541837" cy="214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09Exa07b" id="433" name="Google Shape;433;p36"/>
          <p:cNvPicPr preferRelativeResize="0"/>
          <p:nvPr/>
        </p:nvPicPr>
        <p:blipFill rotWithShape="1">
          <a:blip r:embed="rId5">
            <a:alphaModFix/>
          </a:blip>
          <a:srcRect b="0" l="0" r="18897" t="0"/>
          <a:stretch/>
        </p:blipFill>
        <p:spPr>
          <a:xfrm>
            <a:off x="5724525" y="4905375"/>
            <a:ext cx="3016250" cy="93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0175" y="3213100"/>
            <a:ext cx="1241425" cy="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 Systems and Binary Arithmetic</a:t>
            </a:r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381000" y="1773237"/>
            <a:ext cx="83312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number systems are order dependent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1234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(1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(2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(3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(4 × 10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1101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(1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(1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(0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(1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Octal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123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(1 × 8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(2 × 8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(3 × 8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123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(1 × 16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(2 × 16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(3 × 16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we need 16 characters – 0,1,2,3,4,5,6,7,8,9,A,B,C,D,E,F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 conversion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to decimal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up decimal equivalent of individual digits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see </a:t>
            </a:r>
            <a:r>
              <a:rPr b="1" i="0" lang="en-US" sz="2600" u="none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Example 9.8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course 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11010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decimal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110102 = (1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(1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(0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(1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(0 × 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    16	   +     8	      +     0       +     2      +    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2610 </a:t>
            </a:r>
            <a:endParaRPr b="0" baseline="-2500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381000" y="1773237"/>
            <a:ext cx="8763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500"/>
              <a:buFont typeface="Noto Sans Symbols"/>
              <a:buChar char="▪"/>
            </a:pPr>
            <a:r>
              <a:rPr b="1" i="0" lang="en-US" sz="25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 conversion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 from decimal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repeatedly divide by the base and remember the remainder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b="1" i="0" lang="en-US" sz="25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see </a:t>
            </a:r>
            <a:r>
              <a:rPr b="1" i="0" lang="en-US" sz="2500" u="none">
                <a:solidFill>
                  <a:srgbClr val="E30000"/>
                </a:solidFill>
                <a:latin typeface="Arial"/>
                <a:ea typeface="Arial"/>
                <a:cs typeface="Arial"/>
                <a:sym typeface="Arial"/>
              </a:rPr>
              <a:t>Example 9.9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course text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26</a:t>
            </a:r>
            <a:r>
              <a:rPr b="0" baseline="-2500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binary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700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Number	Remainder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Starting point	26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÷ 2	13	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÷ 2	6	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÷ 2	3	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÷ 2	1	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÷ 2	0	1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read number from this end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=11010</a:t>
            </a:r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5148262" y="5553075"/>
            <a:ext cx="755650" cy="144462"/>
            <a:chOff x="2631" y="3362"/>
            <a:chExt cx="476" cy="91"/>
          </a:xfrm>
        </p:grpSpPr>
        <p:cxnSp>
          <p:nvCxnSpPr>
            <p:cNvPr id="454" name="Google Shape;454;p39"/>
            <p:cNvCxnSpPr/>
            <p:nvPr/>
          </p:nvCxnSpPr>
          <p:spPr>
            <a:xfrm rot="10800000">
              <a:off x="2631" y="3453"/>
              <a:ext cx="47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39"/>
            <p:cNvCxnSpPr/>
            <p:nvPr/>
          </p:nvCxnSpPr>
          <p:spPr>
            <a:xfrm rot="10800000">
              <a:off x="2631" y="3362"/>
              <a:ext cx="0" cy="9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truth table is a means for describing how a logic </a:t>
            </a:r>
            <a:r>
              <a:rPr lang="en-US"/>
              <a:t>circuit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 depends on the logic levels present at the circuit’s inputs.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"/>
          <p:cNvGrpSpPr/>
          <p:nvPr/>
        </p:nvGrpSpPr>
        <p:grpSpPr>
          <a:xfrm>
            <a:off x="1331912" y="3186112"/>
            <a:ext cx="3735387" cy="2927352"/>
            <a:chOff x="839" y="2160"/>
            <a:chExt cx="2353" cy="1843"/>
          </a:xfrm>
        </p:grpSpPr>
        <p:sp>
          <p:nvSpPr>
            <p:cNvPr id="135" name="Google Shape;135;p4"/>
            <p:cNvSpPr txBox="1"/>
            <p:nvPr/>
          </p:nvSpPr>
          <p:spPr>
            <a:xfrm>
              <a:off x="2407" y="3695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1623" y="3695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39" y="3695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2407" y="3388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1623" y="3388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839" y="3388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2407" y="3081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623" y="3081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839" y="3081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2407" y="2774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1623" y="2774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839" y="2774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2407" y="2467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1623" y="2467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839" y="2467"/>
              <a:ext cx="78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2407" y="2160"/>
              <a:ext cx="784" cy="307"/>
            </a:xfrm>
            <a:prstGeom prst="rect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839" y="2160"/>
              <a:ext cx="1568" cy="307"/>
            </a:xfrm>
            <a:prstGeom prst="rect">
              <a:avLst/>
            </a:prstGeom>
            <a:solidFill>
              <a:srgbClr val="D8D8EC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Inputs</a:t>
              </a:r>
              <a:endParaRPr/>
            </a:p>
          </p:txBody>
        </p:sp>
        <p:cxnSp>
          <p:nvCxnSpPr>
            <p:cNvPr id="152" name="Google Shape;152;p4"/>
            <p:cNvCxnSpPr/>
            <p:nvPr/>
          </p:nvCxnSpPr>
          <p:spPr>
            <a:xfrm>
              <a:off x="839" y="2160"/>
              <a:ext cx="2352" cy="1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39" y="2467"/>
              <a:ext cx="2352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39" y="2774"/>
              <a:ext cx="2352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839" y="3081"/>
              <a:ext cx="2352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839" y="3388"/>
              <a:ext cx="2352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839" y="3695"/>
              <a:ext cx="2352" cy="1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839" y="4002"/>
              <a:ext cx="2352" cy="1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839" y="2160"/>
              <a:ext cx="1" cy="1842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2407" y="2160"/>
              <a:ext cx="1" cy="1842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3191" y="2160"/>
              <a:ext cx="1" cy="1842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1623" y="2467"/>
              <a:ext cx="1" cy="1535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3" name="Google Shape;163;p4"/>
          <p:cNvSpPr txBox="1"/>
          <p:nvPr/>
        </p:nvSpPr>
        <p:spPr>
          <a:xfrm>
            <a:off x="6248400" y="4572000"/>
            <a:ext cx="1143000" cy="609600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?</a:t>
            </a:r>
            <a:endParaRPr/>
          </a:p>
        </p:txBody>
      </p:sp>
      <p:cxnSp>
        <p:nvCxnSpPr>
          <p:cNvPr id="164" name="Google Shape;164;p4"/>
          <p:cNvCxnSpPr/>
          <p:nvPr/>
        </p:nvCxnSpPr>
        <p:spPr>
          <a:xfrm>
            <a:off x="5638800" y="4724400"/>
            <a:ext cx="6096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5" name="Google Shape;165;p4"/>
          <p:cNvCxnSpPr/>
          <p:nvPr/>
        </p:nvCxnSpPr>
        <p:spPr>
          <a:xfrm>
            <a:off x="5638800" y="5029200"/>
            <a:ext cx="6096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6" name="Google Shape;166;p4"/>
          <p:cNvCxnSpPr/>
          <p:nvPr/>
        </p:nvCxnSpPr>
        <p:spPr>
          <a:xfrm>
            <a:off x="7391400" y="4876800"/>
            <a:ext cx="533400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" name="Google Shape;167;p4"/>
          <p:cNvSpPr txBox="1"/>
          <p:nvPr/>
        </p:nvSpPr>
        <p:spPr>
          <a:xfrm>
            <a:off x="5410200" y="4267200"/>
            <a:ext cx="38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5410200" y="5105400"/>
            <a:ext cx="457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8001000" y="4648200"/>
            <a:ext cx="38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 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simpler than decimal 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performed by simple circuits, e.g. half adder</a:t>
            </a:r>
            <a:endParaRPr/>
          </a:p>
        </p:txBody>
      </p:sp>
      <p:pic>
        <p:nvPicPr>
          <p:cNvPr descr="C09NF17" id="462" name="Google Shape;4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37" y="3176587"/>
            <a:ext cx="6780212" cy="310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1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 circuits can add digital words</a:t>
            </a:r>
            <a:endParaRPr/>
          </a:p>
        </p:txBody>
      </p:sp>
      <p:pic>
        <p:nvPicPr>
          <p:cNvPr descr="C09NF18" id="469" name="Google Shape;4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2312987"/>
            <a:ext cx="3670300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1"/>
          <p:cNvSpPr txBox="1"/>
          <p:nvPr/>
        </p:nvSpPr>
        <p:spPr>
          <a:xfrm>
            <a:off x="4679950" y="2457450"/>
            <a:ext cx="4262437" cy="381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circuits can be constructed to perform subtraction – see text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E30000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 arithmetic (such as multiplication and division)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done by dedicated hardware but is more often performed using a microcomputer or complex logic device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Numeric and Alphabetic Codes</a:t>
            </a:r>
            <a:endParaRPr/>
          </a:p>
        </p:txBody>
      </p:sp>
      <p:sp>
        <p:nvSpPr>
          <p:cNvPr id="476" name="Google Shape;476;p42"/>
          <p:cNvSpPr txBox="1"/>
          <p:nvPr>
            <p:ph idx="1" type="body"/>
          </p:nvPr>
        </p:nvSpPr>
        <p:spPr>
          <a:xfrm>
            <a:off x="381000" y="1773237"/>
            <a:ext cx="4478337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 code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far the most common way of representing numeric information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advantages of simplicity and efficiency of storage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42"/>
          <p:cNvCxnSpPr/>
          <p:nvPr/>
        </p:nvCxnSpPr>
        <p:spPr>
          <a:xfrm>
            <a:off x="5856287" y="2097087"/>
            <a:ext cx="19446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42"/>
          <p:cNvCxnSpPr/>
          <p:nvPr/>
        </p:nvCxnSpPr>
        <p:spPr>
          <a:xfrm flipH="1">
            <a:off x="6840537" y="1773237"/>
            <a:ext cx="23812" cy="42116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9" name="Google Shape;479;p42"/>
          <p:cNvSpPr txBox="1"/>
          <p:nvPr/>
        </p:nvSpPr>
        <p:spPr>
          <a:xfrm>
            <a:off x="6911975" y="1736725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sp>
        <p:nvSpPr>
          <p:cNvPr id="480" name="Google Shape;480;p42"/>
          <p:cNvSpPr txBox="1"/>
          <p:nvPr/>
        </p:nvSpPr>
        <p:spPr>
          <a:xfrm>
            <a:off x="5795962" y="1736725"/>
            <a:ext cx="1060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481" name="Google Shape;481;p42"/>
          <p:cNvSpPr txBox="1"/>
          <p:nvPr/>
        </p:nvSpPr>
        <p:spPr>
          <a:xfrm>
            <a:off x="7096125" y="2133600"/>
            <a:ext cx="69215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  <p:sp>
        <p:nvSpPr>
          <p:cNvPr id="482" name="Google Shape;482;p42"/>
          <p:cNvSpPr txBox="1"/>
          <p:nvPr/>
        </p:nvSpPr>
        <p:spPr>
          <a:xfrm>
            <a:off x="6264275" y="2133600"/>
            <a:ext cx="55245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Numeric and Alphabetic Codes</a:t>
            </a:r>
            <a:endParaRPr/>
          </a:p>
        </p:txBody>
      </p:sp>
      <p:sp>
        <p:nvSpPr>
          <p:cNvPr id="488" name="Google Shape;488;p43"/>
          <p:cNvSpPr txBox="1"/>
          <p:nvPr>
            <p:ph idx="1" type="body"/>
          </p:nvPr>
        </p:nvSpPr>
        <p:spPr>
          <a:xfrm>
            <a:off x="381000" y="1773237"/>
            <a:ext cx="4838700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Binary-coded decimal code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formed by converting each digit of a decimal number individually into binary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more digits than conventional binary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advantage of very easy conversion to/from decimal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where input and output are in decimal form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43"/>
          <p:cNvCxnSpPr/>
          <p:nvPr/>
        </p:nvCxnSpPr>
        <p:spPr>
          <a:xfrm>
            <a:off x="5856287" y="2097087"/>
            <a:ext cx="19446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0" name="Google Shape;490;p43"/>
          <p:cNvCxnSpPr/>
          <p:nvPr/>
        </p:nvCxnSpPr>
        <p:spPr>
          <a:xfrm flipH="1">
            <a:off x="6840537" y="1773237"/>
            <a:ext cx="23812" cy="42116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1" name="Google Shape;491;p43"/>
          <p:cNvSpPr txBox="1"/>
          <p:nvPr/>
        </p:nvSpPr>
        <p:spPr>
          <a:xfrm>
            <a:off x="6911975" y="1736725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sp>
        <p:nvSpPr>
          <p:cNvPr id="492" name="Google Shape;492;p43"/>
          <p:cNvSpPr txBox="1"/>
          <p:nvPr/>
        </p:nvSpPr>
        <p:spPr>
          <a:xfrm>
            <a:off x="5795962" y="1736725"/>
            <a:ext cx="1060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endParaRPr/>
          </a:p>
        </p:txBody>
      </p:sp>
      <p:sp>
        <p:nvSpPr>
          <p:cNvPr id="493" name="Google Shape;493;p43"/>
          <p:cNvSpPr txBox="1"/>
          <p:nvPr/>
        </p:nvSpPr>
        <p:spPr>
          <a:xfrm>
            <a:off x="6969125" y="2133600"/>
            <a:ext cx="81915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  <p:sp>
        <p:nvSpPr>
          <p:cNvPr id="494" name="Google Shape;494;p43"/>
          <p:cNvSpPr txBox="1"/>
          <p:nvPr/>
        </p:nvSpPr>
        <p:spPr>
          <a:xfrm>
            <a:off x="6264275" y="2133600"/>
            <a:ext cx="55245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Numeric and Alphabetic Codes</a:t>
            </a:r>
            <a:endParaRPr/>
          </a:p>
        </p:txBody>
      </p:sp>
      <p:sp>
        <p:nvSpPr>
          <p:cNvPr id="500" name="Google Shape;500;p44"/>
          <p:cNvSpPr txBox="1"/>
          <p:nvPr>
            <p:ph idx="1" type="body"/>
          </p:nvPr>
        </p:nvSpPr>
        <p:spPr>
          <a:xfrm>
            <a:off x="381000" y="1773237"/>
            <a:ext cx="8367712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ASCII code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merican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tandard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 for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nformation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nterchange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alphanumeric code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character represented by a 7-bit code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128 possible characters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codes defined for upper and lower-case alphabetic characters,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digits 0 – 9, punctuation marks and various non-printing control characters (such as carriage-return and backspace)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Numeric and Alphabetic Codes</a:t>
            </a:r>
            <a:endParaRPr/>
          </a:p>
        </p:txBody>
      </p:sp>
      <p:sp>
        <p:nvSpPr>
          <p:cNvPr id="506" name="Google Shape;506;p45"/>
          <p:cNvSpPr txBox="1"/>
          <p:nvPr>
            <p:ph idx="1" type="body"/>
          </p:nvPr>
        </p:nvSpPr>
        <p:spPr>
          <a:xfrm>
            <a:off x="381000" y="1773237"/>
            <a:ext cx="8367712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Error detecting and correcting codes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redundant information into codes allows the 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transmission errors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include the use of parity bits and checksums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additional redundancy allows errors to be not only detected but also 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corrected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techniques are used in CDs, mobile phones and computer disks</a:t>
            </a:r>
            <a:endParaRPr/>
          </a:p>
          <a:p>
            <a:pPr indent="-1333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381000" y="1773237"/>
            <a:ext cx="8475662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to represent the two states of a binary variable by ‘0’ and ‘1’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circuits are usually implemented using logic gates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Circuits in which the output is determined solely by the current inputs are termed combinational logic circuits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functions can be described by truth tables or using Boolean algebraic notation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digits may be combined to form digital 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words can be processed using binary arithmetic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000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codes can be used to represent different forms of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 Quantities and Variables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381000" y="1773237"/>
            <a:ext cx="83312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6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binary quantity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one that can take only 2 states</a:t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09NF01"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3176587"/>
            <a:ext cx="4673600" cy="199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1404937" y="5121275"/>
            <a:ext cx="310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binary arrangement</a:t>
            </a:r>
            <a:endParaRPr/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6011862" y="2636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{E2AA8A9B-9A1E-444E-9A6F-559B6C5245E9}</a:tableStyleId>
              </a:tblPr>
              <a:tblGrid>
                <a:gridCol w="1281100"/>
                <a:gridCol w="8080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CLOSED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179" name="Google Shape;179;p5"/>
          <p:cNvGraphicFramePr/>
          <p:nvPr/>
        </p:nvGraphicFramePr>
        <p:xfrm>
          <a:off x="6227762" y="418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{E2AA8A9B-9A1E-444E-9A6F-559B6C5245E9}</a:tableStyleId>
              </a:tblPr>
              <a:tblGrid>
                <a:gridCol w="1079500"/>
                <a:gridCol w="10795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80" name="Google Shape;180;p5"/>
          <p:cNvSpPr txBox="1"/>
          <p:nvPr/>
        </p:nvSpPr>
        <p:spPr>
          <a:xfrm>
            <a:off x="6588125" y="5516562"/>
            <a:ext cx="1416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truth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arrangement with two switches in series</a:t>
            </a:r>
            <a:endParaRPr/>
          </a:p>
        </p:txBody>
      </p:sp>
      <p:pic>
        <p:nvPicPr>
          <p:cNvPr descr="C09NF02"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744787"/>
            <a:ext cx="829945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 txBox="1"/>
          <p:nvPr/>
        </p:nvSpPr>
        <p:spPr>
          <a:xfrm>
            <a:off x="3995737" y="5805487"/>
            <a:ext cx="1739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binary arrangement with two switches in parallel</a:t>
            </a:r>
            <a:endParaRPr/>
          </a:p>
        </p:txBody>
      </p:sp>
      <p:pic>
        <p:nvPicPr>
          <p:cNvPr descr="C09NF03"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2241550"/>
            <a:ext cx="8388350" cy="3605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3995737" y="5805487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switches in series</a:t>
            </a:r>
            <a:endParaRPr/>
          </a:p>
        </p:txBody>
      </p:sp>
      <p:pic>
        <p:nvPicPr>
          <p:cNvPr descr="C09NF04"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2600325"/>
            <a:ext cx="8294687" cy="2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3563937" y="5805487"/>
            <a:ext cx="2628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381000" y="762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>
            <p:ph idx="1" type="body"/>
          </p:nvPr>
        </p:nvSpPr>
        <p:spPr>
          <a:xfrm>
            <a:off x="381000" y="1773237"/>
            <a:ext cx="8382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2600"/>
              <a:buFont typeface="Noto Sans Symbols"/>
              <a:buChar char="▪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switches in parallel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3563937" y="5805487"/>
            <a:ext cx="2349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2241550"/>
            <a:ext cx="82232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2002-01-09T07:28:14Z</dcterms:created>
  <dc:creator>RB</dc:creator>
</cp:coreProperties>
</file>