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70"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B6CD88-B2DA-4513-8C2C-BEA03CF0362E}"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B81EE-8FE9-4839-B6D6-99CC3BEB4EA1}" type="slidenum">
              <a:rPr lang="en-US" smtClean="0"/>
              <a:t>‹#›</a:t>
            </a:fld>
            <a:endParaRPr lang="en-US"/>
          </a:p>
        </p:txBody>
      </p:sp>
    </p:spTree>
    <p:extLst>
      <p:ext uri="{BB962C8B-B14F-4D97-AF65-F5344CB8AC3E}">
        <p14:creationId xmlns:p14="http://schemas.microsoft.com/office/powerpoint/2010/main" val="261887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6CD88-B2DA-4513-8C2C-BEA03CF0362E}"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B81EE-8FE9-4839-B6D6-99CC3BEB4EA1}" type="slidenum">
              <a:rPr lang="en-US" smtClean="0"/>
              <a:t>‹#›</a:t>
            </a:fld>
            <a:endParaRPr lang="en-US"/>
          </a:p>
        </p:txBody>
      </p:sp>
    </p:spTree>
    <p:extLst>
      <p:ext uri="{BB962C8B-B14F-4D97-AF65-F5344CB8AC3E}">
        <p14:creationId xmlns:p14="http://schemas.microsoft.com/office/powerpoint/2010/main" val="318462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6CD88-B2DA-4513-8C2C-BEA03CF0362E}"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B81EE-8FE9-4839-B6D6-99CC3BEB4EA1}" type="slidenum">
              <a:rPr lang="en-US" smtClean="0"/>
              <a:t>‹#›</a:t>
            </a:fld>
            <a:endParaRPr lang="en-US"/>
          </a:p>
        </p:txBody>
      </p:sp>
    </p:spTree>
    <p:extLst>
      <p:ext uri="{BB962C8B-B14F-4D97-AF65-F5344CB8AC3E}">
        <p14:creationId xmlns:p14="http://schemas.microsoft.com/office/powerpoint/2010/main" val="415385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6CD88-B2DA-4513-8C2C-BEA03CF0362E}"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B81EE-8FE9-4839-B6D6-99CC3BEB4EA1}" type="slidenum">
              <a:rPr lang="en-US" smtClean="0"/>
              <a:t>‹#›</a:t>
            </a:fld>
            <a:endParaRPr lang="en-US"/>
          </a:p>
        </p:txBody>
      </p:sp>
    </p:spTree>
    <p:extLst>
      <p:ext uri="{BB962C8B-B14F-4D97-AF65-F5344CB8AC3E}">
        <p14:creationId xmlns:p14="http://schemas.microsoft.com/office/powerpoint/2010/main" val="43401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B6CD88-B2DA-4513-8C2C-BEA03CF0362E}"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B81EE-8FE9-4839-B6D6-99CC3BEB4EA1}" type="slidenum">
              <a:rPr lang="en-US" smtClean="0"/>
              <a:t>‹#›</a:t>
            </a:fld>
            <a:endParaRPr lang="en-US"/>
          </a:p>
        </p:txBody>
      </p:sp>
    </p:spTree>
    <p:extLst>
      <p:ext uri="{BB962C8B-B14F-4D97-AF65-F5344CB8AC3E}">
        <p14:creationId xmlns:p14="http://schemas.microsoft.com/office/powerpoint/2010/main" val="108130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B6CD88-B2DA-4513-8C2C-BEA03CF0362E}"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B81EE-8FE9-4839-B6D6-99CC3BEB4EA1}" type="slidenum">
              <a:rPr lang="en-US" smtClean="0"/>
              <a:t>‹#›</a:t>
            </a:fld>
            <a:endParaRPr lang="en-US"/>
          </a:p>
        </p:txBody>
      </p:sp>
    </p:spTree>
    <p:extLst>
      <p:ext uri="{BB962C8B-B14F-4D97-AF65-F5344CB8AC3E}">
        <p14:creationId xmlns:p14="http://schemas.microsoft.com/office/powerpoint/2010/main" val="3944014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B6CD88-B2DA-4513-8C2C-BEA03CF0362E}"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0B81EE-8FE9-4839-B6D6-99CC3BEB4EA1}" type="slidenum">
              <a:rPr lang="en-US" smtClean="0"/>
              <a:t>‹#›</a:t>
            </a:fld>
            <a:endParaRPr lang="en-US"/>
          </a:p>
        </p:txBody>
      </p:sp>
    </p:spTree>
    <p:extLst>
      <p:ext uri="{BB962C8B-B14F-4D97-AF65-F5344CB8AC3E}">
        <p14:creationId xmlns:p14="http://schemas.microsoft.com/office/powerpoint/2010/main" val="1865683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B6CD88-B2DA-4513-8C2C-BEA03CF0362E}"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0B81EE-8FE9-4839-B6D6-99CC3BEB4EA1}" type="slidenum">
              <a:rPr lang="en-US" smtClean="0"/>
              <a:t>‹#›</a:t>
            </a:fld>
            <a:endParaRPr lang="en-US"/>
          </a:p>
        </p:txBody>
      </p:sp>
    </p:spTree>
    <p:extLst>
      <p:ext uri="{BB962C8B-B14F-4D97-AF65-F5344CB8AC3E}">
        <p14:creationId xmlns:p14="http://schemas.microsoft.com/office/powerpoint/2010/main" val="162605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B6CD88-B2DA-4513-8C2C-BEA03CF0362E}"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0B81EE-8FE9-4839-B6D6-99CC3BEB4EA1}" type="slidenum">
              <a:rPr lang="en-US" smtClean="0"/>
              <a:t>‹#›</a:t>
            </a:fld>
            <a:endParaRPr lang="en-US"/>
          </a:p>
        </p:txBody>
      </p:sp>
    </p:spTree>
    <p:extLst>
      <p:ext uri="{BB962C8B-B14F-4D97-AF65-F5344CB8AC3E}">
        <p14:creationId xmlns:p14="http://schemas.microsoft.com/office/powerpoint/2010/main" val="294839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6CD88-B2DA-4513-8C2C-BEA03CF0362E}"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B81EE-8FE9-4839-B6D6-99CC3BEB4EA1}" type="slidenum">
              <a:rPr lang="en-US" smtClean="0"/>
              <a:t>‹#›</a:t>
            </a:fld>
            <a:endParaRPr lang="en-US"/>
          </a:p>
        </p:txBody>
      </p:sp>
    </p:spTree>
    <p:extLst>
      <p:ext uri="{BB962C8B-B14F-4D97-AF65-F5344CB8AC3E}">
        <p14:creationId xmlns:p14="http://schemas.microsoft.com/office/powerpoint/2010/main" val="46133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6CD88-B2DA-4513-8C2C-BEA03CF0362E}"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B81EE-8FE9-4839-B6D6-99CC3BEB4EA1}" type="slidenum">
              <a:rPr lang="en-US" smtClean="0"/>
              <a:t>‹#›</a:t>
            </a:fld>
            <a:endParaRPr lang="en-US"/>
          </a:p>
        </p:txBody>
      </p:sp>
    </p:spTree>
    <p:extLst>
      <p:ext uri="{BB962C8B-B14F-4D97-AF65-F5344CB8AC3E}">
        <p14:creationId xmlns:p14="http://schemas.microsoft.com/office/powerpoint/2010/main" val="294385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B6CD88-B2DA-4513-8C2C-BEA03CF0362E}" type="datetimeFigureOut">
              <a:rPr lang="en-US" smtClean="0"/>
              <a:t>3/20/2023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B81EE-8FE9-4839-B6D6-99CC3BEB4EA1}" type="slidenum">
              <a:rPr lang="en-US" smtClean="0"/>
              <a:t>‹#›</a:t>
            </a:fld>
            <a:endParaRPr lang="en-US"/>
          </a:p>
        </p:txBody>
      </p:sp>
    </p:spTree>
    <p:extLst>
      <p:ext uri="{BB962C8B-B14F-4D97-AF65-F5344CB8AC3E}">
        <p14:creationId xmlns:p14="http://schemas.microsoft.com/office/powerpoint/2010/main" val="180645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minul@ru.ac.b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investopedia.com/terms/s/statistics.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s/sampling.asp" TargetMode="External"/><Relationship Id="rId2" Type="http://schemas.openxmlformats.org/officeDocument/2006/relationships/hyperlink" Target="https://www.investopedia.com/terms/p/population.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rporatefinanceinstitute.com/resources/knowledge/basic-statistics-concep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Estimato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fontScale="90000"/>
          </a:bodyPr>
          <a:lstStyle/>
          <a:p>
            <a:r>
              <a:rPr lang="en-US" dirty="0" smtClean="0">
                <a:latin typeface="Times New Roman" pitchFamily="18" charset="0"/>
                <a:cs typeface="Times New Roman" pitchFamily="18" charset="0"/>
              </a:rPr>
              <a:t>CSE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Course: STAT-2111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Course title: Theory of Statistics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70000" lnSpcReduction="20000"/>
          </a:bodyPr>
          <a:lstStyle/>
          <a:p>
            <a:r>
              <a:rPr lang="en-US" b="1" dirty="0" smtClean="0">
                <a:solidFill>
                  <a:schemeClr val="tx1"/>
                </a:solidFill>
                <a:latin typeface="Times New Roman" pitchFamily="18" charset="0"/>
                <a:cs typeface="Times New Roman" pitchFamily="18" charset="0"/>
              </a:rPr>
              <a:t>Prof. Md. </a:t>
            </a:r>
            <a:r>
              <a:rPr lang="en-US" b="1" dirty="0" err="1" smtClean="0">
                <a:solidFill>
                  <a:schemeClr val="tx1"/>
                </a:solidFill>
                <a:latin typeface="Times New Roman" pitchFamily="18" charset="0"/>
                <a:cs typeface="Times New Roman" pitchFamily="18" charset="0"/>
              </a:rPr>
              <a:t>Aminul</a:t>
            </a:r>
            <a:r>
              <a:rPr lang="en-US" b="1" dirty="0" smtClean="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H</a:t>
            </a:r>
            <a:r>
              <a:rPr lang="en-US" b="1" dirty="0" err="1" smtClean="0">
                <a:solidFill>
                  <a:schemeClr val="tx1"/>
                </a:solidFill>
                <a:latin typeface="Times New Roman" pitchFamily="18" charset="0"/>
                <a:cs typeface="Times New Roman" pitchFamily="18" charset="0"/>
              </a:rPr>
              <a:t>oque</a:t>
            </a:r>
            <a:r>
              <a:rPr lang="en-US" b="1" dirty="0" smtClean="0">
                <a:solidFill>
                  <a:schemeClr val="tx1"/>
                </a:solidFill>
                <a:latin typeface="Times New Roman" pitchFamily="18" charset="0"/>
                <a:cs typeface="Times New Roman" pitchFamily="18" charset="0"/>
              </a:rPr>
              <a:t>, PhD</a:t>
            </a:r>
          </a:p>
          <a:p>
            <a:r>
              <a:rPr lang="en-US" b="1" dirty="0" smtClean="0">
                <a:solidFill>
                  <a:schemeClr val="tx1"/>
                </a:solidFill>
                <a:latin typeface="Times New Roman" pitchFamily="18" charset="0"/>
                <a:cs typeface="Times New Roman" pitchFamily="18" charset="0"/>
              </a:rPr>
              <a:t>HP: 01715361973</a:t>
            </a:r>
          </a:p>
          <a:p>
            <a:r>
              <a:rPr lang="en-US" b="1" dirty="0" smtClean="0">
                <a:solidFill>
                  <a:schemeClr val="tx1"/>
                </a:solidFill>
                <a:latin typeface="Times New Roman" pitchFamily="18" charset="0"/>
                <a:cs typeface="Times New Roman" pitchFamily="18" charset="0"/>
              </a:rPr>
              <a:t>E-mail: </a:t>
            </a:r>
            <a:r>
              <a:rPr lang="en-US" b="1" dirty="0" smtClean="0">
                <a:solidFill>
                  <a:schemeClr val="tx1"/>
                </a:solidFill>
                <a:latin typeface="Times New Roman" pitchFamily="18" charset="0"/>
                <a:cs typeface="Times New Roman" pitchFamily="18" charset="0"/>
                <a:hlinkClick r:id="rId2"/>
              </a:rPr>
              <a:t>aminul@ru.ac.bd</a:t>
            </a:r>
            <a:endParaRPr lang="en-US" b="1" dirty="0" smtClean="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OR</a:t>
            </a:r>
          </a:p>
          <a:p>
            <a:r>
              <a:rPr lang="en-US" b="1" dirty="0" smtClean="0">
                <a:solidFill>
                  <a:schemeClr val="tx1"/>
                </a:solidFill>
                <a:latin typeface="Times New Roman" pitchFamily="18" charset="0"/>
                <a:cs typeface="Times New Roman" pitchFamily="18" charset="0"/>
              </a:rPr>
              <a:t>mdaminulh@gmail.com</a:t>
            </a: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10373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7681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Different Types of Sampling Distribution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smtClean="0">
                <a:latin typeface="Times New Roman" pitchFamily="18" charset="0"/>
                <a:cs typeface="Times New Roman" pitchFamily="18" charset="0"/>
              </a:rPr>
              <a:t>There are several sampling distributions. Some of them are as follows:</a:t>
            </a:r>
          </a:p>
          <a:p>
            <a:pPr marL="514350" indent="-514350">
              <a:lnSpc>
                <a:spcPct val="150000"/>
              </a:lnSpc>
              <a:buAutoNum type="arabicPeriod"/>
            </a:pPr>
            <a:r>
              <a:rPr lang="en-US" dirty="0" smtClean="0">
                <a:latin typeface="Times New Roman" pitchFamily="18" charset="0"/>
                <a:cs typeface="Times New Roman" pitchFamily="18" charset="0"/>
              </a:rPr>
              <a:t>Chi-square distribution (</a:t>
            </a:r>
            <a:r>
              <a:rPr lang="el-GR" dirty="0" smtClean="0">
                <a:latin typeface="Times New Roman" pitchFamily="18" charset="0"/>
                <a:cs typeface="Times New Roman" pitchFamily="18" charset="0"/>
              </a:rPr>
              <a:t>χ</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-distribution)</a:t>
            </a:r>
          </a:p>
          <a:p>
            <a:pPr marL="514350" indent="-514350">
              <a:lnSpc>
                <a:spcPct val="150000"/>
              </a:lnSpc>
              <a:buAutoNum type="arabicPeriod"/>
            </a:pPr>
            <a:r>
              <a:rPr lang="en-US" dirty="0" smtClean="0">
                <a:latin typeface="Times New Roman" pitchFamily="18" charset="0"/>
                <a:cs typeface="Times New Roman" pitchFamily="18" charset="0"/>
              </a:rPr>
              <a:t>t-distribution (Student t-distribution)</a:t>
            </a:r>
          </a:p>
          <a:p>
            <a:pPr marL="514350" indent="-514350">
              <a:lnSpc>
                <a:spcPct val="150000"/>
              </a:lnSpc>
              <a:buAutoNum type="arabicPeriod"/>
            </a:pPr>
            <a:r>
              <a:rPr lang="en-US" dirty="0" smtClean="0">
                <a:latin typeface="Times New Roman" pitchFamily="18" charset="0"/>
                <a:cs typeface="Times New Roman" pitchFamily="18" charset="0"/>
              </a:rPr>
              <a:t>F- distribution</a:t>
            </a:r>
          </a:p>
          <a:p>
            <a:pPr marL="514350" indent="-514350">
              <a:lnSpc>
                <a:spcPct val="150000"/>
              </a:lnSpc>
              <a:buAutoNum type="arabicPeriod"/>
            </a:pPr>
            <a:r>
              <a:rPr lang="en-US" dirty="0" smtClean="0">
                <a:latin typeface="Times New Roman" pitchFamily="18" charset="0"/>
                <a:cs typeface="Times New Roman" pitchFamily="18" charset="0"/>
              </a:rPr>
              <a:t>Normal distribution (z-distribution)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855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3000" dirty="0">
                <a:solidFill>
                  <a:prstClr val="black"/>
                </a:solidFill>
                <a:latin typeface="Times New Roman" pitchFamily="18" charset="0"/>
                <a:ea typeface="+mn-ea"/>
                <a:cs typeface="Times New Roman" pitchFamily="18" charset="0"/>
              </a:rPr>
              <a:t>Chi-square distribution (</a:t>
            </a:r>
            <a:r>
              <a:rPr lang="el-GR" sz="3000" dirty="0">
                <a:solidFill>
                  <a:prstClr val="black"/>
                </a:solidFill>
                <a:latin typeface="Times New Roman" pitchFamily="18" charset="0"/>
                <a:ea typeface="+mn-ea"/>
                <a:cs typeface="Times New Roman" pitchFamily="18" charset="0"/>
              </a:rPr>
              <a:t>χ</a:t>
            </a:r>
            <a:r>
              <a:rPr lang="en-US" sz="3000" baseline="30000" dirty="0">
                <a:solidFill>
                  <a:prstClr val="black"/>
                </a:solidFill>
                <a:latin typeface="Times New Roman" pitchFamily="18" charset="0"/>
                <a:ea typeface="+mn-ea"/>
                <a:cs typeface="Times New Roman" pitchFamily="18" charset="0"/>
              </a:rPr>
              <a:t>2</a:t>
            </a:r>
            <a:r>
              <a:rPr lang="en-US" sz="3000" dirty="0">
                <a:solidFill>
                  <a:prstClr val="black"/>
                </a:solidFill>
                <a:latin typeface="Times New Roman" pitchFamily="18" charset="0"/>
                <a:ea typeface="+mn-ea"/>
                <a:cs typeface="Times New Roman" pitchFamily="18" charset="0"/>
              </a:rPr>
              <a:t>-distribution)</a:t>
            </a:r>
            <a:endParaRPr lang="en-US" dirty="0"/>
          </a:p>
        </p:txBody>
      </p:sp>
      <p:sp>
        <p:nvSpPr>
          <p:cNvPr id="3" name="Content Placeholder 2"/>
          <p:cNvSpPr>
            <a:spLocks noGrp="1"/>
          </p:cNvSpPr>
          <p:nvPr>
            <p:ph idx="1"/>
          </p:nvPr>
        </p:nvSpPr>
        <p:spPr>
          <a:xfrm>
            <a:off x="533400" y="838200"/>
            <a:ext cx="8229600" cy="4525963"/>
          </a:xfrm>
        </p:spPr>
        <p:txBody>
          <a:bodyPr>
            <a:normAutofit lnSpcReduction="10000"/>
          </a:bodyPr>
          <a:lstStyle/>
          <a:p>
            <a:pPr marL="0" indent="0" algn="just">
              <a:buNone/>
            </a:pPr>
            <a:r>
              <a:rPr lang="en-US" i="0" dirty="0" smtClean="0">
                <a:effectLst/>
                <a:latin typeface="Times New Roman" pitchFamily="18" charset="0"/>
                <a:cs typeface="Times New Roman" pitchFamily="18" charset="0"/>
              </a:rPr>
              <a:t>A chi-square (Χ</a:t>
            </a:r>
            <a:r>
              <a:rPr lang="en-US" i="0" baseline="30000" dirty="0" smtClean="0">
                <a:effectLst/>
                <a:latin typeface="Times New Roman" pitchFamily="18" charset="0"/>
                <a:cs typeface="Times New Roman" pitchFamily="18" charset="0"/>
              </a:rPr>
              <a:t>2</a:t>
            </a:r>
            <a:r>
              <a:rPr lang="en-US" i="0" dirty="0" smtClean="0">
                <a:effectLst/>
                <a:latin typeface="Times New Roman" pitchFamily="18" charset="0"/>
                <a:cs typeface="Times New Roman" pitchFamily="18" charset="0"/>
              </a:rPr>
              <a:t>) distribution is a continuous </a:t>
            </a:r>
            <a:r>
              <a:rPr lang="en-US" i="0" u="none" strike="noStrike" dirty="0" smtClean="0">
                <a:effectLst/>
                <a:latin typeface="Times New Roman" pitchFamily="18" charset="0"/>
                <a:cs typeface="Times New Roman" pitchFamily="18" charset="0"/>
              </a:rPr>
              <a:t>probability distribution</a:t>
            </a:r>
            <a:r>
              <a:rPr lang="en-US" i="0" dirty="0" smtClean="0">
                <a:effectLst/>
                <a:latin typeface="Times New Roman" pitchFamily="18" charset="0"/>
                <a:cs typeface="Times New Roman" pitchFamily="18" charset="0"/>
              </a:rPr>
              <a:t> that is used in many hypothesis tests. The Chi-square distribution may be defined as the “Sum of the squares of independent normally distributed variables with zero means and unit variances”.</a:t>
            </a:r>
          </a:p>
          <a:p>
            <a:pPr marL="0" indent="0" algn="just">
              <a:buNone/>
            </a:pPr>
            <a:r>
              <a:rPr lang="en-US" dirty="0" smtClean="0">
                <a:latin typeface="Times New Roman" pitchFamily="18" charset="0"/>
                <a:cs typeface="Times New Roman" pitchFamily="18" charset="0"/>
              </a:rPr>
              <a:t>The square of a standard normal </a:t>
            </a:r>
            <a:r>
              <a:rPr lang="en-US" dirty="0" err="1" smtClean="0">
                <a:latin typeface="Times New Roman" pitchFamily="18" charset="0"/>
                <a:cs typeface="Times New Roman" pitchFamily="18" charset="0"/>
              </a:rPr>
              <a:t>variate</a:t>
            </a:r>
            <a:r>
              <a:rPr lang="en-US" dirty="0" smtClean="0">
                <a:latin typeface="Times New Roman" pitchFamily="18" charset="0"/>
                <a:cs typeface="Times New Roman" pitchFamily="18" charset="0"/>
              </a:rPr>
              <a:t> is known as a chi-square </a:t>
            </a:r>
            <a:r>
              <a:rPr lang="en-US" dirty="0" err="1" smtClean="0">
                <a:latin typeface="Times New Roman" pitchFamily="18" charset="0"/>
                <a:cs typeface="Times New Roman" pitchFamily="18" charset="0"/>
              </a:rPr>
              <a:t>variate</a:t>
            </a:r>
            <a:r>
              <a:rPr lang="en-US" dirty="0" smtClean="0">
                <a:latin typeface="Times New Roman" pitchFamily="18" charset="0"/>
                <a:cs typeface="Times New Roman" pitchFamily="18" charset="0"/>
              </a:rPr>
              <a:t> (pronounced as Ki-Sky without S) with 1 </a:t>
            </a:r>
            <a:r>
              <a:rPr lang="en-US" dirty="0" err="1" smtClean="0">
                <a:latin typeface="Times New Roman" pitchFamily="18" charset="0"/>
                <a:cs typeface="Times New Roman" pitchFamily="18" charset="0"/>
              </a:rPr>
              <a:t>d.f.</a:t>
            </a:r>
            <a:endParaRPr lang="en-US"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16211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Distribution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sz="2800" dirty="0" smtClean="0">
                    <a:latin typeface="Times New Roman" pitchFamily="18" charset="0"/>
                    <a:cs typeface="Times New Roman" pitchFamily="18" charset="0"/>
                  </a:rPr>
                  <a:t>Thus, if, X ~ N(µ, </a:t>
                </a:r>
                <a:r>
                  <a:rPr lang="el-GR" sz="2800" dirty="0" smtClean="0">
                    <a:latin typeface="Times New Roman" pitchFamily="18" charset="0"/>
                    <a:cs typeface="Times New Roman" pitchFamily="18" charset="0"/>
                  </a:rPr>
                  <a:t>σ</a:t>
                </a:r>
                <a:r>
                  <a:rPr lang="en-US" sz="2800" baseline="30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then </a:t>
                </a:r>
                <a14:m>
                  <m:oMath xmlns:m="http://schemas.openxmlformats.org/officeDocument/2006/math">
                    <m:r>
                      <m:rPr>
                        <m:sty m:val="p"/>
                      </m:rPr>
                      <a:rPr lang="en-US" sz="2800" b="0" i="0" smtClean="0">
                        <a:latin typeface="Cambria Math"/>
                      </a:rPr>
                      <m:t>z</m:t>
                    </m:r>
                    <m:r>
                      <a:rPr lang="en-US" sz="2800" i="1" smtClean="0">
                        <a:latin typeface="Cambria Math"/>
                      </a:rPr>
                      <m:t>=</m:t>
                    </m:r>
                    <m:f>
                      <m:fPr>
                        <m:ctrlPr>
                          <a:rPr lang="en-US" sz="2800" i="1" dirty="0" smtClean="0">
                            <a:latin typeface="Cambria Math"/>
                          </a:rPr>
                        </m:ctrlPr>
                      </m:fPr>
                      <m:num>
                        <m:r>
                          <a:rPr lang="en-US" sz="2800" b="0" i="1" dirty="0" smtClean="0">
                            <a:latin typeface="Cambria Math"/>
                          </a:rPr>
                          <m:t>𝑋</m:t>
                        </m:r>
                        <m:r>
                          <a:rPr lang="en-US" sz="2800" b="0" i="1" dirty="0" smtClean="0">
                            <a:latin typeface="Cambria Math"/>
                          </a:rPr>
                          <m:t>−</m:t>
                        </m:r>
                        <m:r>
                          <a:rPr lang="en-US" sz="2800" b="0" i="1" dirty="0" smtClean="0">
                            <a:latin typeface="Cambria Math"/>
                            <a:ea typeface="Cambria Math"/>
                          </a:rPr>
                          <m:t>𝜇</m:t>
                        </m:r>
                      </m:num>
                      <m:den>
                        <m:r>
                          <a:rPr lang="en-US" sz="2800" i="1" dirty="0" smtClean="0">
                            <a:latin typeface="Cambria Math"/>
                            <a:ea typeface="Cambria Math"/>
                          </a:rPr>
                          <m:t>𝜎</m:t>
                        </m:r>
                      </m:den>
                    </m:f>
                  </m:oMath>
                </a14:m>
                <a:r>
                  <a:rPr lang="en-US" sz="2800" dirty="0" smtClean="0">
                    <a:latin typeface="Times New Roman" pitchFamily="18" charset="0"/>
                    <a:cs typeface="Times New Roman" pitchFamily="18" charset="0"/>
                  </a:rPr>
                  <a:t> ~ N (0,1)</a:t>
                </a:r>
              </a:p>
              <a:p>
                <a:pPr marL="0" indent="0">
                  <a:buNone/>
                </a:pPr>
                <a:r>
                  <a:rPr lang="en-US" sz="2800" dirty="0">
                    <a:latin typeface="Times New Roman" pitchFamily="18" charset="0"/>
                    <a:cs typeface="Times New Roman" pitchFamily="18" charset="0"/>
                  </a:rPr>
                  <a:t>a</a:t>
                </a:r>
                <a:r>
                  <a:rPr lang="en-US" sz="2800" dirty="0" smtClean="0">
                    <a:latin typeface="Times New Roman" pitchFamily="18" charset="0"/>
                    <a:cs typeface="Times New Roman" pitchFamily="18" charset="0"/>
                  </a:rPr>
                  <a:t>nd  Z</a:t>
                </a:r>
                <a:r>
                  <a:rPr lang="en-US" sz="2800" baseline="30000" dirty="0" smtClean="0">
                    <a:latin typeface="Times New Roman" pitchFamily="18" charset="0"/>
                    <a:cs typeface="Times New Roman" pitchFamily="18" charset="0"/>
                  </a:rPr>
                  <a:t>2</a:t>
                </a:r>
                <a14:m>
                  <m:oMath xmlns:m="http://schemas.openxmlformats.org/officeDocument/2006/math">
                    <m:r>
                      <a:rPr lang="en-US" sz="2800" i="1" dirty="0" smtClean="0">
                        <a:latin typeface="Cambria Math"/>
                      </a:rPr>
                      <m:t>=</m:t>
                    </m:r>
                    <m:d>
                      <m:dPr>
                        <m:ctrlPr>
                          <a:rPr lang="en-US" sz="2800" b="0" i="1" dirty="0" smtClean="0">
                            <a:latin typeface="Cambria Math"/>
                          </a:rPr>
                        </m:ctrlPr>
                      </m:dPr>
                      <m:e>
                        <m:f>
                          <m:fPr>
                            <m:ctrlPr>
                              <a:rPr lang="en-US" sz="2800" b="0" i="1" dirty="0" smtClean="0">
                                <a:latin typeface="Cambria Math"/>
                              </a:rPr>
                            </m:ctrlPr>
                          </m:fPr>
                          <m:num>
                            <m:r>
                              <a:rPr lang="en-US" sz="2800" b="0" i="1" dirty="0" smtClean="0">
                                <a:latin typeface="Cambria Math"/>
                              </a:rPr>
                              <m:t>𝑋</m:t>
                            </m:r>
                            <m:r>
                              <a:rPr lang="en-US" sz="2800" b="0" i="1" dirty="0" smtClean="0">
                                <a:latin typeface="Cambria Math"/>
                              </a:rPr>
                              <m:t>−</m:t>
                            </m:r>
                            <m:r>
                              <a:rPr lang="en-US" sz="2800" b="0" i="1" dirty="0" smtClean="0">
                                <a:latin typeface="Cambria Math"/>
                                <a:ea typeface="Cambria Math"/>
                              </a:rPr>
                              <m:t>𝜇</m:t>
                            </m:r>
                          </m:num>
                          <m:den>
                            <m:r>
                              <a:rPr lang="en-US" sz="2800" b="0" i="1" dirty="0" smtClean="0">
                                <a:latin typeface="Cambria Math"/>
                                <a:ea typeface="Cambria Math"/>
                              </a:rPr>
                              <m:t>𝜎</m:t>
                            </m:r>
                          </m:den>
                        </m:f>
                      </m:e>
                    </m:d>
                    <m:r>
                      <a:rPr lang="en-US" sz="2800" b="0" i="1" baseline="30000" dirty="0" smtClean="0">
                        <a:latin typeface="Cambria Math"/>
                      </a:rPr>
                      <m:t>2</m:t>
                    </m:r>
                  </m:oMath>
                </a14:m>
                <a:r>
                  <a:rPr lang="en-US" sz="2800" baseline="300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a:t>
                </a:r>
                <a:r>
                  <a:rPr lang="en-US" sz="2800" dirty="0" smtClean="0">
                    <a:latin typeface="Times New Roman" pitchFamily="18" charset="0"/>
                    <a:cs typeface="Times New Roman" pitchFamily="18" charset="0"/>
                  </a:rPr>
                  <a:t>s a chi-square </a:t>
                </a:r>
                <a:r>
                  <a:rPr lang="en-US" sz="2800" dirty="0" err="1" smtClean="0">
                    <a:latin typeface="Times New Roman" pitchFamily="18" charset="0"/>
                    <a:cs typeface="Times New Roman" pitchFamily="18" charset="0"/>
                  </a:rPr>
                  <a:t>variate</a:t>
                </a:r>
                <a:r>
                  <a:rPr lang="en-US" sz="2800" dirty="0" smtClean="0">
                    <a:latin typeface="Times New Roman" pitchFamily="18" charset="0"/>
                    <a:cs typeface="Times New Roman" pitchFamily="18" charset="0"/>
                  </a:rPr>
                  <a:t> with 1 </a:t>
                </a:r>
                <a:r>
                  <a:rPr lang="en-US" sz="2800" dirty="0" err="1" smtClean="0">
                    <a:latin typeface="Times New Roman" pitchFamily="18" charset="0"/>
                    <a:cs typeface="Times New Roman" pitchFamily="18" charset="0"/>
                  </a:rPr>
                  <a:t>d.f.</a:t>
                </a:r>
                <a:r>
                  <a:rPr lang="en-US" sz="2800" dirty="0" smtClean="0">
                    <a:latin typeface="Times New Roman" pitchFamily="18" charset="0"/>
                    <a:cs typeface="Times New Roman" pitchFamily="18" charset="0"/>
                  </a:rPr>
                  <a:t>  </a:t>
                </a:r>
              </a:p>
              <a:p>
                <a:pPr marL="0" indent="0">
                  <a:buNone/>
                </a:pPr>
                <a:endParaRPr lang="en-US" sz="3000" baseline="30000" dirty="0">
                  <a:latin typeface="Times New Roman" pitchFamily="18" charset="0"/>
                  <a:cs typeface="Times New Roman" pitchFamily="18" charset="0"/>
                </a:endParaRPr>
              </a:p>
              <a:p>
                <a:pPr marL="0" indent="0">
                  <a:buNone/>
                </a:pPr>
                <a:r>
                  <a:rPr lang="en-US" sz="3000" baseline="30000" dirty="0" smtClean="0">
                    <a:latin typeface="Times New Roman" pitchFamily="18" charset="0"/>
                    <a:cs typeface="Times New Roman" pitchFamily="18" charset="0"/>
                  </a:rPr>
                  <a:t>In general if Xi (i</a:t>
                </a:r>
                <a:r>
                  <a:rPr lang="en-US" sz="3000" dirty="0" smtClean="0">
                    <a:latin typeface="Times New Roman" pitchFamily="18" charset="0"/>
                    <a:cs typeface="Times New Roman" pitchFamily="18" charset="0"/>
                  </a:rPr>
                  <a:t> </a:t>
                </a:r>
                <a:r>
                  <a:rPr lang="en-US" sz="3000" baseline="30000" dirty="0" smtClean="0">
                    <a:latin typeface="Times New Roman" pitchFamily="18" charset="0"/>
                    <a:cs typeface="Times New Roman" pitchFamily="18" charset="0"/>
                  </a:rPr>
                  <a:t>= 1, 2, …, n) are n independent normal </a:t>
                </a:r>
                <a:r>
                  <a:rPr lang="en-US" sz="3000" baseline="30000" dirty="0" err="1" smtClean="0">
                    <a:latin typeface="Times New Roman" pitchFamily="18" charset="0"/>
                    <a:cs typeface="Times New Roman" pitchFamily="18" charset="0"/>
                  </a:rPr>
                  <a:t>variates</a:t>
                </a:r>
                <a:r>
                  <a:rPr lang="en-US" sz="3000" baseline="30000" dirty="0" smtClean="0">
                    <a:latin typeface="Times New Roman" pitchFamily="18" charset="0"/>
                    <a:cs typeface="Times New Roman" pitchFamily="18" charset="0"/>
                  </a:rPr>
                  <a:t> with means µ</a:t>
                </a:r>
                <a:r>
                  <a:rPr lang="en-US" sz="3000" baseline="-25000" dirty="0" smtClean="0">
                    <a:latin typeface="Times New Roman" pitchFamily="18" charset="0"/>
                    <a:cs typeface="Times New Roman" pitchFamily="18" charset="0"/>
                  </a:rPr>
                  <a:t>i</a:t>
                </a:r>
                <a:r>
                  <a:rPr lang="en-US" sz="3000" baseline="30000" dirty="0" smtClean="0">
                    <a:latin typeface="Times New Roman" pitchFamily="18" charset="0"/>
                    <a:cs typeface="Times New Roman" pitchFamily="18" charset="0"/>
                  </a:rPr>
                  <a:t> and  variances </a:t>
                </a:r>
                <a:r>
                  <a:rPr lang="el-GR" sz="3000" baseline="30000" dirty="0" smtClean="0">
                    <a:latin typeface="Times New Roman" pitchFamily="18" charset="0"/>
                    <a:cs typeface="Times New Roman" pitchFamily="18" charset="0"/>
                  </a:rPr>
                  <a:t>σ</a:t>
                </a:r>
                <a:r>
                  <a:rPr lang="en-US" sz="3000" baseline="-25000" dirty="0" smtClean="0">
                    <a:latin typeface="Times New Roman" pitchFamily="18" charset="0"/>
                    <a:cs typeface="Times New Roman" pitchFamily="18" charset="0"/>
                  </a:rPr>
                  <a:t>i</a:t>
                </a:r>
                <a:r>
                  <a:rPr lang="en-US" sz="3000" baseline="30000" dirty="0" smtClean="0">
                    <a:latin typeface="Times New Roman" pitchFamily="18" charset="0"/>
                    <a:cs typeface="Times New Roman" pitchFamily="18" charset="0"/>
                  </a:rPr>
                  <a:t>2  (i = 1, 2, …, n), then</a:t>
                </a:r>
              </a:p>
              <a:p>
                <a:pPr marL="0" indent="0">
                  <a:buNone/>
                </a:pPr>
                <a:endParaRPr lang="en-US" sz="3000" baseline="30000" dirty="0">
                  <a:latin typeface="Times New Roman" pitchFamily="18" charset="0"/>
                  <a:cs typeface="Times New Roman" pitchFamily="18" charset="0"/>
                </a:endParaRPr>
              </a:p>
              <a:p>
                <a:pPr marL="0" lvl="0" indent="0">
                  <a:spcBef>
                    <a:spcPts val="0"/>
                  </a:spcBef>
                  <a:buNone/>
                </a:pPr>
                <a:r>
                  <a:rPr lang="en-US" sz="3000" baseline="30000" dirty="0" smtClean="0">
                    <a:latin typeface="Times New Roman" pitchFamily="18" charset="0"/>
                    <a:cs typeface="Times New Roman" pitchFamily="18" charset="0"/>
                  </a:rPr>
                  <a:t>       </a:t>
                </a:r>
                <a14:m>
                  <m:oMath xmlns:m="http://schemas.openxmlformats.org/officeDocument/2006/math">
                    <m:sSup>
                      <m:sSupPr>
                        <m:ctrlPr>
                          <a:rPr lang="en-US" sz="1800" i="1">
                            <a:solidFill>
                              <a:prstClr val="black"/>
                            </a:solidFill>
                            <a:latin typeface="Cambria Math"/>
                          </a:rPr>
                        </m:ctrlPr>
                      </m:sSupPr>
                      <m:e>
                        <m:r>
                          <m:rPr>
                            <m:sty m:val="p"/>
                          </m:rPr>
                          <a:rPr lang="el-GR" sz="1800" i="1">
                            <a:solidFill>
                              <a:prstClr val="black"/>
                            </a:solidFill>
                            <a:latin typeface="Cambria Math"/>
                          </a:rPr>
                          <m:t>χ</m:t>
                        </m:r>
                      </m:e>
                      <m:sup>
                        <m:r>
                          <a:rPr lang="en-US" sz="1800" i="1">
                            <a:solidFill>
                              <a:prstClr val="black"/>
                            </a:solidFill>
                            <a:latin typeface="Cambria Math"/>
                          </a:rPr>
                          <m:t>2</m:t>
                        </m:r>
                      </m:sup>
                    </m:sSup>
                    <m:r>
                      <a:rPr lang="en-US" sz="1800" i="1">
                        <a:solidFill>
                          <a:prstClr val="black"/>
                        </a:solidFill>
                        <a:latin typeface="Cambria Math"/>
                      </a:rPr>
                      <m:t>=</m:t>
                    </m:r>
                    <m:nary>
                      <m:naryPr>
                        <m:chr m:val="∑"/>
                        <m:ctrlPr>
                          <a:rPr lang="en-US" sz="1800" i="1">
                            <a:solidFill>
                              <a:prstClr val="black"/>
                            </a:solidFill>
                            <a:latin typeface="Cambria Math"/>
                          </a:rPr>
                        </m:ctrlPr>
                      </m:naryPr>
                      <m:sub>
                        <m:r>
                          <m:rPr>
                            <m:brk m:alnAt="23"/>
                          </m:rPr>
                          <a:rPr lang="en-US" sz="1800" i="1">
                            <a:solidFill>
                              <a:prstClr val="black"/>
                            </a:solidFill>
                            <a:latin typeface="Cambria Math"/>
                          </a:rPr>
                          <m:t>𝑖</m:t>
                        </m:r>
                        <m:r>
                          <a:rPr lang="en-US" sz="1800" i="1">
                            <a:solidFill>
                              <a:prstClr val="black"/>
                            </a:solidFill>
                            <a:latin typeface="Cambria Math"/>
                          </a:rPr>
                          <m:t>=1</m:t>
                        </m:r>
                      </m:sub>
                      <m:sup>
                        <m:r>
                          <a:rPr lang="en-US" sz="1800" i="1">
                            <a:solidFill>
                              <a:prstClr val="black"/>
                            </a:solidFill>
                            <a:latin typeface="Cambria Math"/>
                          </a:rPr>
                          <m:t>𝑛</m:t>
                        </m:r>
                      </m:sup>
                      <m:e>
                        <m:sSup>
                          <m:sSupPr>
                            <m:ctrlPr>
                              <a:rPr lang="en-US" sz="1800" i="1">
                                <a:solidFill>
                                  <a:prstClr val="black"/>
                                </a:solidFill>
                                <a:latin typeface="Cambria Math"/>
                              </a:rPr>
                            </m:ctrlPr>
                          </m:sSupPr>
                          <m:e>
                            <m:r>
                              <a:rPr lang="en-US" sz="1800" i="1">
                                <a:solidFill>
                                  <a:prstClr val="black"/>
                                </a:solidFill>
                                <a:latin typeface="Cambria Math"/>
                              </a:rPr>
                              <m:t>(</m:t>
                            </m:r>
                            <m:f>
                              <m:fPr>
                                <m:ctrlPr>
                                  <a:rPr lang="en-US" sz="1800" i="1">
                                    <a:solidFill>
                                      <a:prstClr val="black"/>
                                    </a:solidFill>
                                    <a:latin typeface="Cambria Math"/>
                                  </a:rPr>
                                </m:ctrlPr>
                              </m:fPr>
                              <m:num>
                                <m:r>
                                  <a:rPr lang="en-US" sz="1800" i="1">
                                    <a:solidFill>
                                      <a:prstClr val="black"/>
                                    </a:solidFill>
                                    <a:latin typeface="Cambria Math"/>
                                  </a:rPr>
                                  <m:t>𝑋𝑖</m:t>
                                </m:r>
                                <m:r>
                                  <a:rPr lang="en-US" sz="1800" i="1">
                                    <a:solidFill>
                                      <a:prstClr val="black"/>
                                    </a:solidFill>
                                    <a:latin typeface="Cambria Math"/>
                                  </a:rPr>
                                  <m:t>−</m:t>
                                </m:r>
                                <m:r>
                                  <a:rPr lang="en-US" sz="1800" i="1">
                                    <a:solidFill>
                                      <a:prstClr val="black"/>
                                    </a:solidFill>
                                    <a:latin typeface="Cambria Math"/>
                                    <a:ea typeface="Cambria Math"/>
                                  </a:rPr>
                                  <m:t>𝜇</m:t>
                                </m:r>
                                <m:r>
                                  <a:rPr lang="en-US" sz="1800" i="1">
                                    <a:solidFill>
                                      <a:prstClr val="black"/>
                                    </a:solidFill>
                                    <a:latin typeface="Cambria Math"/>
                                    <a:ea typeface="Cambria Math"/>
                                  </a:rPr>
                                  <m:t>𝑖</m:t>
                                </m:r>
                              </m:num>
                              <m:den>
                                <m:r>
                                  <a:rPr lang="en-US" sz="1800" i="1">
                                    <a:solidFill>
                                      <a:prstClr val="black"/>
                                    </a:solidFill>
                                    <a:latin typeface="Cambria Math"/>
                                    <a:ea typeface="Cambria Math"/>
                                  </a:rPr>
                                  <m:t>𝜎</m:t>
                                </m:r>
                              </m:den>
                            </m:f>
                            <m:r>
                              <a:rPr lang="en-US" sz="1800" i="1">
                                <a:solidFill>
                                  <a:prstClr val="black"/>
                                </a:solidFill>
                                <a:latin typeface="Cambria Math"/>
                              </a:rPr>
                              <m:t>)</m:t>
                            </m:r>
                          </m:e>
                          <m:sup>
                            <m:r>
                              <a:rPr lang="en-US" sz="1800" i="1">
                                <a:solidFill>
                                  <a:prstClr val="black"/>
                                </a:solidFill>
                                <a:latin typeface="Cambria Math"/>
                              </a:rPr>
                              <m:t>2</m:t>
                            </m:r>
                          </m:sup>
                        </m:sSup>
                      </m:e>
                    </m:nary>
                  </m:oMath>
                </a14:m>
                <a:r>
                  <a:rPr lang="en-US" sz="1800" dirty="0" smtClean="0">
                    <a:solidFill>
                      <a:prstClr val="black"/>
                    </a:solidFill>
                  </a:rPr>
                  <a:t>    </a:t>
                </a:r>
                <a:r>
                  <a:rPr lang="en-US" sz="3000" baseline="30000" dirty="0" smtClean="0">
                    <a:latin typeface="Times New Roman" pitchFamily="18" charset="0"/>
                    <a:cs typeface="Times New Roman" pitchFamily="18" charset="0"/>
                  </a:rPr>
                  <a:t>is  a chi-square </a:t>
                </a:r>
                <a:r>
                  <a:rPr lang="en-US" sz="3000" baseline="30000" dirty="0" err="1" smtClean="0">
                    <a:latin typeface="Times New Roman" pitchFamily="18" charset="0"/>
                    <a:cs typeface="Times New Roman" pitchFamily="18" charset="0"/>
                  </a:rPr>
                  <a:t>variate</a:t>
                </a:r>
                <a:r>
                  <a:rPr lang="en-US" sz="3000" baseline="30000" dirty="0" smtClean="0">
                    <a:latin typeface="Times New Roman" pitchFamily="18" charset="0"/>
                    <a:cs typeface="Times New Roman" pitchFamily="18" charset="0"/>
                  </a:rPr>
                  <a:t> with n </a:t>
                </a:r>
                <a:r>
                  <a:rPr lang="en-US" sz="3000" baseline="30000" dirty="0" err="1" smtClean="0">
                    <a:latin typeface="Times New Roman" pitchFamily="18" charset="0"/>
                    <a:cs typeface="Times New Roman" pitchFamily="18" charset="0"/>
                  </a:rPr>
                  <a:t>d.f.</a:t>
                </a:r>
                <a:r>
                  <a:rPr lang="en-US" sz="3000" baseline="30000" dirty="0" smtClean="0">
                    <a:latin typeface="Times New Roman" pitchFamily="18" charset="0"/>
                    <a:cs typeface="Times New Roman" pitchFamily="18" charset="0"/>
                  </a:rPr>
                  <a:t> </a:t>
                </a:r>
                <a:endParaRPr lang="en-US" sz="3000" baseline="300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a:stretch>
              </a:blipFill>
            </p:spPr>
            <p:txBody>
              <a:bodyPr/>
              <a:lstStyle/>
              <a:p>
                <a:r>
                  <a:rPr lang="en-US">
                    <a:noFill/>
                  </a:rPr>
                  <a:t> </a:t>
                </a:r>
              </a:p>
            </p:txBody>
          </p:sp>
        </mc:Fallback>
      </mc:AlternateContent>
    </p:spTree>
    <p:extLst>
      <p:ext uri="{BB962C8B-B14F-4D97-AF65-F5344CB8AC3E}">
        <p14:creationId xmlns:p14="http://schemas.microsoft.com/office/powerpoint/2010/main" val="3454371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i="0" dirty="0" smtClean="0">
                <a:solidFill>
                  <a:srgbClr val="0D405F"/>
                </a:solidFill>
                <a:effectLst/>
                <a:latin typeface="Inter"/>
              </a:rPr>
              <a:t>The shape of a chi-square distribution is determined by the parameter </a:t>
            </a:r>
            <a:r>
              <a:rPr lang="en-US" b="0" i="1" dirty="0" smtClean="0">
                <a:solidFill>
                  <a:srgbClr val="0D405F"/>
                </a:solidFill>
                <a:effectLst/>
                <a:latin typeface="Inter"/>
              </a:rPr>
              <a:t>k. </a:t>
            </a:r>
            <a:r>
              <a:rPr lang="en-US" b="0" i="0" dirty="0" smtClean="0">
                <a:solidFill>
                  <a:srgbClr val="0D405F"/>
                </a:solidFill>
                <a:effectLst/>
                <a:latin typeface="Inter"/>
              </a:rPr>
              <a:t>The graph below shows examples of chi-square distributions with different values of </a:t>
            </a:r>
            <a:r>
              <a:rPr lang="en-US" b="0" i="1" dirty="0" smtClean="0">
                <a:solidFill>
                  <a:srgbClr val="0D405F"/>
                </a:solidFill>
                <a:effectLst/>
                <a:latin typeface="Inter"/>
              </a:rPr>
              <a:t>k</a:t>
            </a:r>
            <a:r>
              <a:rPr lang="en-US" b="0" i="0" dirty="0" smtClean="0">
                <a:solidFill>
                  <a:srgbClr val="0D405F"/>
                </a:solidFill>
                <a:effectLst/>
                <a:latin typeface="Inter"/>
              </a:rPr>
              <a:t>.</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02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929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Glossaries</a:t>
            </a:r>
            <a:endParaRPr lang="en-US" dirty="0"/>
          </a:p>
        </p:txBody>
      </p:sp>
      <p:sp>
        <p:nvSpPr>
          <p:cNvPr id="3" name="Content Placeholder 2"/>
          <p:cNvSpPr>
            <a:spLocks noGrp="1"/>
          </p:cNvSpPr>
          <p:nvPr>
            <p:ph idx="1"/>
          </p:nvPr>
        </p:nvSpPr>
        <p:spPr/>
        <p:txBody>
          <a:bodyPr>
            <a:normAutofit fontScale="92500" lnSpcReduction="20000"/>
          </a:bodyPr>
          <a:lstStyle/>
          <a:p>
            <a:pPr marL="0" marR="0">
              <a:lnSpc>
                <a:spcPct val="115000"/>
              </a:lnSpc>
              <a:spcBef>
                <a:spcPts val="0"/>
              </a:spcBef>
              <a:spcAft>
                <a:spcPts val="1000"/>
              </a:spcAft>
            </a:pPr>
            <a:r>
              <a:rPr lang="en-US" sz="3600" b="1" spc="5" dirty="0" smtClean="0">
                <a:solidFill>
                  <a:srgbClr val="111111"/>
                </a:solidFill>
                <a:effectLst/>
                <a:latin typeface="Times New Roman"/>
                <a:ea typeface="Times New Roman"/>
                <a:cs typeface="Times New Roman"/>
              </a:rPr>
              <a:t>What Is Population?</a:t>
            </a:r>
            <a:endParaRPr lang="en-US" sz="2400" dirty="0">
              <a:ea typeface="Calibri"/>
              <a:cs typeface="Times New Roman"/>
            </a:endParaRPr>
          </a:p>
          <a:p>
            <a:pPr marL="0" marR="0" algn="just">
              <a:lnSpc>
                <a:spcPct val="115000"/>
              </a:lnSpc>
              <a:spcBef>
                <a:spcPts val="0"/>
              </a:spcBef>
              <a:spcAft>
                <a:spcPts val="1000"/>
              </a:spcAft>
            </a:pPr>
            <a:r>
              <a:rPr lang="en-US" spc="5" dirty="0" smtClean="0">
                <a:solidFill>
                  <a:srgbClr val="111111"/>
                </a:solidFill>
                <a:effectLst/>
                <a:latin typeface="Times New Roman"/>
                <a:ea typeface="Times New Roman"/>
                <a:cs typeface="Times New Roman"/>
              </a:rPr>
              <a:t>A population is the complete set group of individuals, whether that group comprises a nation or a group of people with a common characteristic.</a:t>
            </a:r>
            <a:endParaRPr lang="en-US" sz="2400" dirty="0">
              <a:ea typeface="Calibri"/>
              <a:cs typeface="Times New Roman"/>
            </a:endParaRPr>
          </a:p>
          <a:p>
            <a:pPr marL="0" marR="0" algn="just">
              <a:lnSpc>
                <a:spcPct val="115000"/>
              </a:lnSpc>
              <a:spcBef>
                <a:spcPts val="0"/>
              </a:spcBef>
              <a:spcAft>
                <a:spcPts val="1000"/>
              </a:spcAft>
            </a:pPr>
            <a:r>
              <a:rPr lang="en-US" spc="5" dirty="0" smtClean="0">
                <a:solidFill>
                  <a:srgbClr val="111111"/>
                </a:solidFill>
                <a:effectLst/>
                <a:latin typeface="Times New Roman"/>
                <a:ea typeface="Times New Roman"/>
                <a:cs typeface="Times New Roman"/>
              </a:rPr>
              <a:t>In </a:t>
            </a:r>
            <a:r>
              <a:rPr lang="en-US" u="sng" spc="5" dirty="0" smtClean="0">
                <a:solidFill>
                  <a:srgbClr val="2C40D0"/>
                </a:solidFill>
                <a:effectLst/>
                <a:latin typeface="Times New Roman"/>
                <a:ea typeface="Times New Roman"/>
                <a:cs typeface="Times New Roman"/>
                <a:hlinkClick r:id="rId2"/>
              </a:rPr>
              <a:t>statistics</a:t>
            </a:r>
            <a:r>
              <a:rPr lang="en-US" spc="5" dirty="0" smtClean="0">
                <a:solidFill>
                  <a:srgbClr val="111111"/>
                </a:solidFill>
                <a:effectLst/>
                <a:latin typeface="Times New Roman"/>
                <a:ea typeface="Times New Roman"/>
                <a:cs typeface="Times New Roman"/>
              </a:rPr>
              <a:t>, a population is the pool of individuals from which a statistical sample is drawn for a study. Thus, any selection of individuals grouped by a common feature can be said to be a population. </a:t>
            </a:r>
            <a:endParaRPr lang="en-US" sz="2400" dirty="0">
              <a:ea typeface="Calibri"/>
              <a:cs typeface="Times New Roman"/>
            </a:endParaRPr>
          </a:p>
          <a:p>
            <a:endParaRPr lang="en-US" dirty="0"/>
          </a:p>
        </p:txBody>
      </p:sp>
    </p:spTree>
    <p:extLst>
      <p:ext uri="{BB962C8B-B14F-4D97-AF65-F5344CB8AC3E}">
        <p14:creationId xmlns:p14="http://schemas.microsoft.com/office/powerpoint/2010/main" val="80871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normAutofit fontScale="77500" lnSpcReduction="20000"/>
          </a:bodyPr>
          <a:lstStyle/>
          <a:p>
            <a:pPr marL="0" marR="0">
              <a:lnSpc>
                <a:spcPct val="115000"/>
              </a:lnSpc>
              <a:spcBef>
                <a:spcPts val="0"/>
              </a:spcBef>
              <a:spcAft>
                <a:spcPts val="1000"/>
              </a:spcAft>
            </a:pPr>
            <a:r>
              <a:rPr lang="en-US" sz="4000" b="1" spc="5" dirty="0" smtClean="0">
                <a:solidFill>
                  <a:srgbClr val="111111"/>
                </a:solidFill>
                <a:effectLst/>
                <a:latin typeface="Arial"/>
                <a:ea typeface="Times New Roman"/>
                <a:cs typeface="Times New Roman"/>
              </a:rPr>
              <a:t>What Is a Sample?</a:t>
            </a:r>
            <a:endParaRPr lang="en-US" sz="2400" dirty="0">
              <a:ea typeface="Calibri"/>
              <a:cs typeface="Times New Roman"/>
            </a:endParaRPr>
          </a:p>
          <a:p>
            <a:pPr marL="0" marR="0" algn="just">
              <a:lnSpc>
                <a:spcPct val="115000"/>
              </a:lnSpc>
              <a:spcBef>
                <a:spcPts val="0"/>
              </a:spcBef>
              <a:spcAft>
                <a:spcPts val="1000"/>
              </a:spcAft>
            </a:pPr>
            <a:r>
              <a:rPr lang="en-US" spc="5" dirty="0" smtClean="0">
                <a:solidFill>
                  <a:srgbClr val="111111"/>
                </a:solidFill>
                <a:effectLst/>
                <a:latin typeface="Times New Roman"/>
                <a:ea typeface="Times New Roman"/>
                <a:cs typeface="Times New Roman"/>
              </a:rPr>
              <a:t>A sample refers to a smaller, manageable version of a larger group. It is a subset containing the characteristics of a larger </a:t>
            </a:r>
            <a:r>
              <a:rPr lang="en-US" u="sng" spc="5" dirty="0" smtClean="0">
                <a:solidFill>
                  <a:srgbClr val="2C40D0"/>
                </a:solidFill>
                <a:effectLst/>
                <a:latin typeface="Times New Roman"/>
                <a:ea typeface="Times New Roman"/>
                <a:cs typeface="Times New Roman"/>
                <a:hlinkClick r:id="rId2"/>
              </a:rPr>
              <a:t>population</a:t>
            </a:r>
            <a:r>
              <a:rPr lang="en-US" spc="5" dirty="0" smtClean="0">
                <a:solidFill>
                  <a:srgbClr val="111111"/>
                </a:solidFill>
                <a:effectLst/>
                <a:latin typeface="Times New Roman"/>
                <a:ea typeface="Times New Roman"/>
                <a:cs typeface="Times New Roman"/>
              </a:rPr>
              <a:t>. Samples are used in statistical testing when population sizes are too large for the test to include all possible members or observations. A sample should represent the population as a whole and not reflect any bias toward a specific attribute.</a:t>
            </a:r>
            <a:endParaRPr lang="en-US" sz="2400" dirty="0">
              <a:ea typeface="Calibri"/>
              <a:cs typeface="Times New Roman"/>
            </a:endParaRPr>
          </a:p>
          <a:p>
            <a:pPr marL="0" marR="0" algn="just">
              <a:lnSpc>
                <a:spcPct val="115000"/>
              </a:lnSpc>
              <a:spcBef>
                <a:spcPts val="0"/>
              </a:spcBef>
              <a:spcAft>
                <a:spcPts val="1000"/>
              </a:spcAft>
            </a:pPr>
            <a:r>
              <a:rPr lang="en-US" spc="5" dirty="0" smtClean="0">
                <a:solidFill>
                  <a:srgbClr val="111111"/>
                </a:solidFill>
                <a:effectLst/>
                <a:latin typeface="Times New Roman"/>
                <a:ea typeface="Times New Roman"/>
                <a:cs typeface="Times New Roman"/>
              </a:rPr>
              <a:t>There are several </a:t>
            </a:r>
            <a:r>
              <a:rPr lang="en-US" u="sng" spc="5" dirty="0" smtClean="0">
                <a:solidFill>
                  <a:srgbClr val="2C40D0"/>
                </a:solidFill>
                <a:effectLst/>
                <a:latin typeface="Times New Roman"/>
                <a:ea typeface="Times New Roman"/>
                <a:cs typeface="Times New Roman"/>
                <a:hlinkClick r:id="rId3"/>
              </a:rPr>
              <a:t>sampling</a:t>
            </a:r>
            <a:r>
              <a:rPr lang="en-US" spc="5" dirty="0" smtClean="0">
                <a:solidFill>
                  <a:srgbClr val="111111"/>
                </a:solidFill>
                <a:effectLst/>
                <a:latin typeface="Times New Roman"/>
                <a:ea typeface="Times New Roman"/>
                <a:cs typeface="Times New Roman"/>
              </a:rPr>
              <a:t> techniques used by researchers and statisticians, each with its own benefits and drawbacks.</a:t>
            </a:r>
            <a:endParaRPr lang="en-US" sz="2400" dirty="0">
              <a:ea typeface="Calibri"/>
              <a:cs typeface="Times New Roman"/>
            </a:endParaRPr>
          </a:p>
          <a:p>
            <a:endParaRPr lang="en-US" dirty="0"/>
          </a:p>
        </p:txBody>
      </p:sp>
    </p:spTree>
    <p:extLst>
      <p:ext uri="{BB962C8B-B14F-4D97-AF65-F5344CB8AC3E}">
        <p14:creationId xmlns:p14="http://schemas.microsoft.com/office/powerpoint/2010/main" val="1291479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458200" cy="6477000"/>
          </a:xfrm>
        </p:spPr>
        <p:txBody>
          <a:bodyPr>
            <a:normAutofit fontScale="40000" lnSpcReduction="20000"/>
          </a:bodyPr>
          <a:lstStyle/>
          <a:p>
            <a:pPr marL="0" marR="0" indent="0" algn="ctr">
              <a:lnSpc>
                <a:spcPct val="115000"/>
              </a:lnSpc>
              <a:spcBef>
                <a:spcPts val="0"/>
              </a:spcBef>
              <a:spcAft>
                <a:spcPts val="1000"/>
              </a:spcAft>
              <a:buNone/>
            </a:pPr>
            <a:r>
              <a:rPr lang="en-US" sz="6500" b="1" dirty="0" smtClean="0">
                <a:solidFill>
                  <a:srgbClr val="132E57"/>
                </a:solidFill>
                <a:effectLst/>
                <a:latin typeface="Times New Roman" pitchFamily="18" charset="0"/>
                <a:ea typeface="Times New Roman"/>
                <a:cs typeface="Times New Roman" pitchFamily="18" charset="0"/>
              </a:rPr>
              <a:t>What is Parameter?</a:t>
            </a:r>
          </a:p>
          <a:p>
            <a:pPr marL="0" marR="0" indent="0" algn="ctr">
              <a:lnSpc>
                <a:spcPct val="115000"/>
              </a:lnSpc>
              <a:spcBef>
                <a:spcPts val="0"/>
              </a:spcBef>
              <a:spcAft>
                <a:spcPts val="1000"/>
              </a:spcAft>
              <a:buNone/>
            </a:pPr>
            <a:endParaRPr lang="en-US" sz="6500" dirty="0">
              <a:latin typeface="Times New Roman" pitchFamily="18" charset="0"/>
              <a:ea typeface="Calibri"/>
              <a:cs typeface="Times New Roman" pitchFamily="18" charset="0"/>
            </a:endParaRPr>
          </a:p>
          <a:p>
            <a:pPr marL="0" marR="0" algn="just">
              <a:lnSpc>
                <a:spcPct val="150000"/>
              </a:lnSpc>
              <a:spcBef>
                <a:spcPts val="0"/>
              </a:spcBef>
              <a:spcAft>
                <a:spcPts val="1000"/>
              </a:spcAft>
            </a:pPr>
            <a:r>
              <a:rPr lang="en-US" sz="5100" dirty="0" smtClean="0">
                <a:solidFill>
                  <a:srgbClr val="57595D"/>
                </a:solidFill>
                <a:effectLst/>
                <a:latin typeface="Times New Roman" pitchFamily="18" charset="0"/>
                <a:ea typeface="Times New Roman"/>
                <a:cs typeface="Times New Roman" pitchFamily="18" charset="0"/>
              </a:rPr>
              <a:t>A parameter is a useful component of </a:t>
            </a:r>
            <a:r>
              <a:rPr lang="en-US" sz="5100" u="none" strike="noStrike" dirty="0" smtClean="0">
                <a:solidFill>
                  <a:srgbClr val="3271D2"/>
                </a:solidFill>
                <a:effectLst/>
                <a:latin typeface="Times New Roman" pitchFamily="18" charset="0"/>
                <a:ea typeface="Times New Roman"/>
                <a:cs typeface="Times New Roman" pitchFamily="18" charset="0"/>
                <a:hlinkClick r:id="rId2"/>
              </a:rPr>
              <a:t>statistical analysis</a:t>
            </a:r>
            <a:r>
              <a:rPr lang="en-US" sz="5100" dirty="0" smtClean="0">
                <a:solidFill>
                  <a:srgbClr val="57595D"/>
                </a:solidFill>
                <a:effectLst/>
                <a:latin typeface="Times New Roman" pitchFamily="18" charset="0"/>
                <a:ea typeface="Times New Roman"/>
                <a:cs typeface="Times New Roman" pitchFamily="18" charset="0"/>
              </a:rPr>
              <a:t>. It refers to the characteristics that are used to define a given population. It is used to describe a specific characteristic of the entire population. When making an inference about the population, the parameter is unknown because it would be impossible to collect information from every member of the population. Rather, we use a statistic of a sample picked from the population to derive a conclusion about the parameter.</a:t>
            </a:r>
            <a:endParaRPr lang="en-US" sz="5100" dirty="0">
              <a:latin typeface="Times New Roman" pitchFamily="18" charset="0"/>
              <a:ea typeface="Calibri"/>
              <a:cs typeface="Times New Roman" pitchFamily="18" charset="0"/>
            </a:endParaRPr>
          </a:p>
          <a:p>
            <a:pPr marL="0" marR="0">
              <a:lnSpc>
                <a:spcPct val="150000"/>
              </a:lnSpc>
              <a:spcBef>
                <a:spcPts val="0"/>
              </a:spcBef>
              <a:spcAft>
                <a:spcPts val="1000"/>
              </a:spcAft>
            </a:pPr>
            <a:r>
              <a:rPr lang="en-US" sz="5100" dirty="0" smtClean="0">
                <a:solidFill>
                  <a:srgbClr val="57595D"/>
                </a:solidFill>
                <a:effectLst/>
                <a:latin typeface="Times New Roman" pitchFamily="18" charset="0"/>
                <a:ea typeface="Calibri"/>
                <a:cs typeface="Times New Roman" pitchFamily="18" charset="0"/>
              </a:rPr>
              <a:t>A parameter is used to describe the entire population being studied. For example, we want to know the average length of a butterfly. This is a parameter because it is states something about the entire population of butterflies.</a:t>
            </a:r>
            <a:endParaRPr lang="en-US" sz="5100" dirty="0">
              <a:latin typeface="Times New Roman" pitchFamily="18" charset="0"/>
              <a:ea typeface="Calibri"/>
              <a:cs typeface="Times New Roman" pitchFamily="18" charset="0"/>
            </a:endParaRPr>
          </a:p>
        </p:txBody>
      </p:sp>
    </p:spTree>
    <p:extLst>
      <p:ext uri="{BB962C8B-B14F-4D97-AF65-F5344CB8AC3E}">
        <p14:creationId xmlns:p14="http://schemas.microsoft.com/office/powerpoint/2010/main" val="3618045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Statistic?</a:t>
            </a:r>
            <a:endParaRPr lang="en-US" dirty="0"/>
          </a:p>
        </p:txBody>
      </p:sp>
      <p:sp>
        <p:nvSpPr>
          <p:cNvPr id="4" name="Rectangle 3"/>
          <p:cNvSpPr/>
          <p:nvPr/>
        </p:nvSpPr>
        <p:spPr>
          <a:xfrm>
            <a:off x="685800" y="1447800"/>
            <a:ext cx="7391400" cy="4139595"/>
          </a:xfrm>
          <a:prstGeom prst="rect">
            <a:avLst/>
          </a:prstGeom>
        </p:spPr>
        <p:txBody>
          <a:bodyPr wrap="square">
            <a:spAutoFit/>
          </a:bodyPr>
          <a:lstStyle/>
          <a:p>
            <a:pPr algn="just">
              <a:lnSpc>
                <a:spcPct val="150000"/>
              </a:lnSpc>
              <a:spcBef>
                <a:spcPts val="600"/>
              </a:spcBef>
              <a:spcAft>
                <a:spcPts val="600"/>
              </a:spcAft>
            </a:pPr>
            <a:r>
              <a:rPr lang="en-US" dirty="0" smtClean="0">
                <a:solidFill>
                  <a:srgbClr val="202122"/>
                </a:solidFill>
                <a:effectLst/>
                <a:latin typeface="Times New Roman"/>
                <a:ea typeface="Times New Roman"/>
              </a:rPr>
              <a:t>A </a:t>
            </a:r>
            <a:r>
              <a:rPr lang="en-US" b="1" dirty="0" smtClean="0">
                <a:solidFill>
                  <a:srgbClr val="202122"/>
                </a:solidFill>
                <a:effectLst/>
                <a:latin typeface="Times New Roman"/>
                <a:ea typeface="Times New Roman"/>
              </a:rPr>
              <a:t>statistic</a:t>
            </a:r>
            <a:r>
              <a:rPr lang="en-US" dirty="0" smtClean="0">
                <a:solidFill>
                  <a:srgbClr val="202122"/>
                </a:solidFill>
                <a:effectLst/>
                <a:latin typeface="Times New Roman"/>
                <a:ea typeface="Times New Roman"/>
              </a:rPr>
              <a:t> (singular) or </a:t>
            </a:r>
            <a:r>
              <a:rPr lang="en-US" b="1" dirty="0" smtClean="0">
                <a:solidFill>
                  <a:srgbClr val="202122"/>
                </a:solidFill>
                <a:effectLst/>
                <a:latin typeface="Times New Roman"/>
                <a:ea typeface="Times New Roman"/>
              </a:rPr>
              <a:t>sample statistic</a:t>
            </a:r>
            <a:r>
              <a:rPr lang="en-US" dirty="0" smtClean="0">
                <a:solidFill>
                  <a:srgbClr val="202122"/>
                </a:solidFill>
                <a:effectLst/>
                <a:latin typeface="Times New Roman"/>
                <a:ea typeface="Times New Roman"/>
              </a:rPr>
              <a:t> is any quantity computed from values in a sample which is considered for a statistical purpose. Statistical purposes include estimating a population parameter, describing a sample, or evaluating a hypothesis. The average (or mean) of sample values is a statistic. The term statistic is used both for the function and for the value of the function on a given sample. When a statistic is being used for a specific purpose, it may be referred to by a name indicating its purpose.</a:t>
            </a:r>
          </a:p>
          <a:p>
            <a:pPr algn="just">
              <a:lnSpc>
                <a:spcPct val="150000"/>
              </a:lnSpc>
              <a:spcBef>
                <a:spcPts val="600"/>
              </a:spcBef>
              <a:spcAft>
                <a:spcPts val="600"/>
              </a:spcAft>
            </a:pPr>
            <a:endParaRPr lang="en-US" dirty="0" smtClean="0">
              <a:effectLst/>
              <a:latin typeface="Times New Roman"/>
              <a:ea typeface="Times New Roman"/>
            </a:endParaRPr>
          </a:p>
          <a:p>
            <a:r>
              <a:rPr lang="en-US" sz="1600" dirty="0">
                <a:solidFill>
                  <a:srgbClr val="202122"/>
                </a:solidFill>
                <a:latin typeface="Times New Roman" pitchFamily="18" charset="0"/>
                <a:ea typeface="Calibri"/>
                <a:cs typeface="Times New Roman" pitchFamily="18" charset="0"/>
              </a:rPr>
              <a:t>When a statistic is used for estimating a population parameter, the statistic is called an </a:t>
            </a:r>
            <a:r>
              <a:rPr lang="en-US" sz="1600" i="1" u="sng" dirty="0">
                <a:solidFill>
                  <a:srgbClr val="0645AD"/>
                </a:solidFill>
                <a:latin typeface="Times New Roman" pitchFamily="18" charset="0"/>
                <a:ea typeface="Calibri"/>
                <a:cs typeface="Times New Roman" pitchFamily="18" charset="0"/>
                <a:hlinkClick r:id="rId2" tooltip="Estimator"/>
              </a:rPr>
              <a:t>estimator</a:t>
            </a:r>
            <a:r>
              <a:rPr lang="en-US" sz="1600" dirty="0">
                <a:solidFill>
                  <a:srgbClr val="202122"/>
                </a:solidFill>
                <a:latin typeface="Times New Roman" pitchFamily="18" charset="0"/>
                <a:ea typeface="Calibri"/>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0809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and Sample</a:t>
            </a:r>
            <a:endParaRPr lang="en-US" dirty="0"/>
          </a:p>
        </p:txBody>
      </p:sp>
      <p:pic>
        <p:nvPicPr>
          <p:cNvPr id="4" name="Picture 3" descr="https://www.cliffsnotes.com/rails/active_storage/blobs/redirect/eyJfcmFpbHMiOnsibWVzc2FnZSI6IkJBaHBBdmtpIiwiZXhwIjpudWxsLCJwdXIiOiJibG9iX2lkIn19--123ceaf4ade021e007c16b88232b5bcd8706f22e/267169.png"/>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4727575" cy="3993515"/>
          </a:xfrm>
          <a:prstGeom prst="rect">
            <a:avLst/>
          </a:prstGeom>
          <a:noFill/>
          <a:ln>
            <a:noFill/>
          </a:ln>
        </p:spPr>
      </p:pic>
    </p:spTree>
    <p:extLst>
      <p:ext uri="{BB962C8B-B14F-4D97-AF65-F5344CB8AC3E}">
        <p14:creationId xmlns:p14="http://schemas.microsoft.com/office/powerpoint/2010/main" val="305856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and Statistic</a:t>
            </a:r>
            <a:endParaRPr lang="en-US" dirty="0"/>
          </a:p>
        </p:txBody>
      </p:sp>
      <p:pic>
        <p:nvPicPr>
          <p:cNvPr id="4" name="Picture 3" descr="https://www.cliffsnotes.com/rails/active_storage/blobs/redirect/eyJfcmFpbHMiOnsibWVzc2FnZSI6IkJBaHBBdm9pIiwiZXhwIjpudWxsLCJwdXIiOiJibG9iX2lkIn19--90fc4eb23eae6d7f75911660b9c1dfa48dde920c/33b368846ad04be19ac7387780b90f89.ashx"/>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7543800" cy="3810000"/>
          </a:xfrm>
          <a:prstGeom prst="rect">
            <a:avLst/>
          </a:prstGeom>
          <a:noFill/>
          <a:ln>
            <a:noFill/>
          </a:ln>
        </p:spPr>
      </p:pic>
    </p:spTree>
    <p:extLst>
      <p:ext uri="{BB962C8B-B14F-4D97-AF65-F5344CB8AC3E}">
        <p14:creationId xmlns:p14="http://schemas.microsoft.com/office/powerpoint/2010/main" val="1366669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What is Estimator?</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marR="0" indent="0">
              <a:lnSpc>
                <a:spcPct val="115000"/>
              </a:lnSpc>
              <a:spcBef>
                <a:spcPts val="0"/>
              </a:spcBef>
              <a:spcAft>
                <a:spcPts val="0"/>
              </a:spcAft>
              <a:buNone/>
            </a:pPr>
            <a:endParaRPr lang="en-US" dirty="0" smtClean="0">
              <a:effectLst/>
              <a:latin typeface="Times New Roman"/>
              <a:ea typeface="Times New Roman"/>
              <a:cs typeface="Times New Roman"/>
            </a:endParaRPr>
          </a:p>
          <a:p>
            <a:pPr marL="0" marR="0" indent="0">
              <a:lnSpc>
                <a:spcPct val="115000"/>
              </a:lnSpc>
              <a:spcBef>
                <a:spcPts val="0"/>
              </a:spcBef>
              <a:spcAft>
                <a:spcPts val="0"/>
              </a:spcAft>
              <a:buNone/>
            </a:pPr>
            <a:r>
              <a:rPr lang="en-US" dirty="0" smtClean="0">
                <a:effectLst/>
                <a:latin typeface="Times New Roman"/>
                <a:ea typeface="Times New Roman"/>
                <a:cs typeface="Times New Roman"/>
              </a:rPr>
              <a:t> </a:t>
            </a:r>
            <a:endParaRPr lang="en-US" sz="2800" dirty="0">
              <a:ea typeface="Calibri"/>
              <a:cs typeface="Times New Roman"/>
            </a:endParaRPr>
          </a:p>
          <a:p>
            <a:endParaRPr lang="en-US" dirty="0" smtClean="0">
              <a:effectLst/>
              <a:latin typeface="Times New Roman"/>
              <a:ea typeface="Times New Roman"/>
            </a:endParaRPr>
          </a:p>
          <a:p>
            <a:pPr marL="0" indent="0">
              <a:buNone/>
            </a:pPr>
            <a:r>
              <a:rPr lang="en-US" dirty="0" smtClean="0">
                <a:effectLst/>
                <a:latin typeface="Times New Roman"/>
                <a:ea typeface="Times New Roman"/>
              </a:rPr>
              <a:t>The sample mean is an estimator for the population mean. </a:t>
            </a:r>
            <a:r>
              <a:rPr lang="en-US" dirty="0" smtClean="0">
                <a:solidFill>
                  <a:srgbClr val="575760"/>
                </a:solidFill>
                <a:effectLst/>
                <a:latin typeface="Times New Roman"/>
                <a:ea typeface="Times New Roman"/>
              </a:rPr>
              <a:t>An estimator is a statistic that estimates some fact about the population.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86379"/>
            <a:ext cx="2895600" cy="1445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31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What is Sampling Distribution?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76400"/>
            <a:ext cx="8229600" cy="4525963"/>
          </a:xfrm>
        </p:spPr>
        <p:txBody>
          <a:bodyPr/>
          <a:lstStyle/>
          <a:p>
            <a:pPr marL="0" indent="0" algn="just">
              <a:lnSpc>
                <a:spcPct val="150000"/>
              </a:lnSpc>
              <a:buNone/>
            </a:pPr>
            <a:r>
              <a:rPr lang="en-US" b="0" i="0" dirty="0" smtClean="0">
                <a:solidFill>
                  <a:srgbClr val="202124"/>
                </a:solidFill>
                <a:effectLst/>
                <a:latin typeface="Times New Roman" pitchFamily="18" charset="0"/>
                <a:cs typeface="Times New Roman" pitchFamily="18" charset="0"/>
              </a:rPr>
              <a:t>A sampling distribution is </a:t>
            </a:r>
            <a:r>
              <a:rPr lang="en-US" b="0" i="0" dirty="0" smtClean="0">
                <a:solidFill>
                  <a:srgbClr val="040C28"/>
                </a:solidFill>
                <a:effectLst/>
                <a:latin typeface="Times New Roman" pitchFamily="18" charset="0"/>
                <a:cs typeface="Times New Roman" pitchFamily="18" charset="0"/>
              </a:rPr>
              <a:t>a theoretical probability distribution of a statistic that is obtained through repeated sampling of a specific population</a:t>
            </a:r>
            <a:r>
              <a:rPr lang="en-US" b="0" i="0" dirty="0" smtClean="0">
                <a:solidFill>
                  <a:srgbClr val="202124"/>
                </a:solidFill>
                <a:effectLst/>
                <a:latin typeface="Times New Roman" pitchFamily="18" charset="0"/>
                <a:cs typeface="Times New Roman" pitchFamily="18" charset="0"/>
              </a:rPr>
              <a:t>. It describes a range of possible outcomes for a statistic, such as the mean or mode of some variables of a population.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16052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277</Words>
  <Application>Microsoft Office PowerPoint</Application>
  <PresentationFormat>On-screen Show (4:3)</PresentationFormat>
  <Paragraphs>47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CSE Course: STAT-2111 Course title: Theory of Statistics</vt:lpstr>
      <vt:lpstr>Glossaries</vt:lpstr>
      <vt:lpstr>PowerPoint Presentation</vt:lpstr>
      <vt:lpstr>PowerPoint Presentation</vt:lpstr>
      <vt:lpstr>What is Statistic?</vt:lpstr>
      <vt:lpstr>Population and Sample</vt:lpstr>
      <vt:lpstr>Parameter and Statistic</vt:lpstr>
      <vt:lpstr>What is Estimator?</vt:lpstr>
      <vt:lpstr>What is Sampling Distribution?</vt:lpstr>
      <vt:lpstr>PowerPoint Presentation</vt:lpstr>
      <vt:lpstr>Different Types of Sampling Distribution</vt:lpstr>
      <vt:lpstr>Chi-square distribution (χ2-distribution)</vt:lpstr>
      <vt:lpstr>Chi-Square Distribution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Course: STAT-2111 Course title: Theory of Statistics</dc:title>
  <dc:creator>MAH</dc:creator>
  <cp:lastModifiedBy>MAH</cp:lastModifiedBy>
  <cp:revision>6</cp:revision>
  <dcterms:created xsi:type="dcterms:W3CDTF">2023-03-20T19:19:01Z</dcterms:created>
  <dcterms:modified xsi:type="dcterms:W3CDTF">2023-03-20T21:52:18Z</dcterms:modified>
</cp:coreProperties>
</file>