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2" r:id="rId3"/>
    <p:sldId id="301" r:id="rId4"/>
    <p:sldId id="30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61265" autoAdjust="0"/>
  </p:normalViewPr>
  <p:slideViewPr>
    <p:cSldViewPr>
      <p:cViewPr varScale="1">
        <p:scale>
          <a:sx n="68" d="100"/>
          <a:sy n="68" d="100"/>
        </p:scale>
        <p:origin x="122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29-Sep-24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29-Sep-24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17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Multilevel: </a:t>
            </a:r>
            <a:r>
              <a:rPr lang="en-US" dirty="0"/>
              <a:t>8B6T</a:t>
            </a:r>
            <a:r>
              <a:rPr lang="en-US" cap="small" dirty="0" smtClean="0"/>
              <a:t> </a:t>
            </a:r>
            <a:r>
              <a:rPr lang="en-US" cap="small" dirty="0"/>
              <a:t>scheme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83" y="1676400"/>
            <a:ext cx="8626817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492" y="4458025"/>
            <a:ext cx="82673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 this </a:t>
            </a:r>
            <a:r>
              <a:rPr lang="en-US" sz="2400" dirty="0">
                <a:latin typeface="+mj-lt"/>
              </a:rPr>
              <a:t>type of scheme, </a:t>
            </a:r>
            <a:r>
              <a:rPr lang="en-US" sz="2400" dirty="0"/>
              <a:t>we can have </a:t>
            </a:r>
            <a:endParaRPr lang="en-US" sz="24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2^8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256 </a:t>
            </a:r>
            <a:r>
              <a:rPr lang="en-US" sz="2400" dirty="0">
                <a:latin typeface="+mj-lt"/>
              </a:rPr>
              <a:t>different data patterns and </a:t>
            </a:r>
            <a:endParaRPr lang="en-US" sz="24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3^6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= 729 </a:t>
            </a:r>
            <a:r>
              <a:rPr lang="en-US" sz="2400" dirty="0" smtClean="0">
                <a:latin typeface="+mj-lt"/>
              </a:rPr>
              <a:t>different signal </a:t>
            </a:r>
            <a:r>
              <a:rPr lang="en-US" sz="2400" dirty="0">
                <a:latin typeface="+mj-lt"/>
              </a:rPr>
              <a:t>patterns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729 − 256 = </a:t>
            </a:r>
            <a:r>
              <a:rPr lang="en-US" sz="2400" dirty="0" smtClean="0">
                <a:solidFill>
                  <a:srgbClr val="FF0000"/>
                </a:solidFill>
              </a:rPr>
              <a:t>473 </a:t>
            </a:r>
            <a:r>
              <a:rPr lang="en-US" sz="2400" dirty="0" smtClean="0"/>
              <a:t>redundant </a:t>
            </a:r>
            <a:r>
              <a:rPr lang="en-US" sz="2400" dirty="0"/>
              <a:t>signal elements that provide synchronization and error </a:t>
            </a:r>
            <a:r>
              <a:rPr lang="en-US" sz="2400" dirty="0" smtClean="0"/>
              <a:t>detection.</a:t>
            </a:r>
            <a:endParaRPr lang="en-US" sz="24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9556" y="1355851"/>
            <a:ext cx="25369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− 0 − 0 + + with weight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25717" y="1362353"/>
            <a:ext cx="264591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− + − + + 0 with weight +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1668" y="1144277"/>
            <a:ext cx="271438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01010000 should be encoded as + − − + 0 + with weight +1</a:t>
            </a:r>
          </a:p>
        </p:txBody>
      </p:sp>
    </p:spTree>
    <p:extLst>
      <p:ext uri="{BB962C8B-B14F-4D97-AF65-F5344CB8AC3E}">
        <p14:creationId xmlns:p14="http://schemas.microsoft.com/office/powerpoint/2010/main" val="407968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Block Coding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54214"/>
            <a:ext cx="6780158" cy="121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690336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</a:t>
            </a:r>
            <a:r>
              <a:rPr lang="en-US" sz="2400" dirty="0"/>
              <a:t>coding changes a block of </a:t>
            </a:r>
            <a:r>
              <a:rPr lang="en-US" sz="2400" b="1" u="sng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 bits </a:t>
            </a:r>
            <a:r>
              <a:rPr lang="en-US" sz="2400" dirty="0"/>
              <a:t>into a </a:t>
            </a:r>
            <a:r>
              <a:rPr lang="en-US" sz="2400" dirty="0" smtClean="0"/>
              <a:t>block of </a:t>
            </a:r>
            <a:r>
              <a:rPr lang="en-US" sz="2400" b="1" u="sng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 bits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where n is larger than m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endParaRPr lang="en-US" sz="2400" dirty="0" smtClean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Block </a:t>
            </a:r>
            <a:r>
              <a:rPr lang="en-US" sz="2400" dirty="0"/>
              <a:t>coding is referred to as an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</a:t>
            </a:r>
            <a:r>
              <a:rPr lang="en-US" sz="2400" dirty="0"/>
              <a:t> </a:t>
            </a:r>
            <a:r>
              <a:rPr lang="en-US" sz="2400" dirty="0" smtClean="0"/>
              <a:t>encoding technique</a:t>
            </a:r>
            <a:r>
              <a:rPr lang="en-US" sz="240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225" y="3883323"/>
            <a:ext cx="4184908" cy="266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Four </a:t>
            </a:r>
            <a:r>
              <a:rPr lang="en-US" cap="small" dirty="0"/>
              <a:t>binary/five binary (4B/5B)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417638"/>
            <a:ext cx="5791498" cy="25909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17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0" y="4316235"/>
            <a:ext cx="3994355" cy="1670671"/>
            <a:chOff x="1752600" y="4087356"/>
            <a:chExt cx="3994355" cy="16706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2600" y="4545115"/>
              <a:ext cx="3994355" cy="12129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3304" y="4087356"/>
              <a:ext cx="3702240" cy="457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78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Four binary/five binary (4B/5B)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012949"/>
            <a:ext cx="6695433" cy="4525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416" y="1211154"/>
            <a:ext cx="7848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4B/5B, </a:t>
            </a:r>
            <a:r>
              <a:rPr lang="en-US" dirty="0" smtClean="0">
                <a:latin typeface="Times-Roman"/>
              </a:rPr>
              <a:t>…no </a:t>
            </a:r>
            <a:r>
              <a:rPr lang="en-US" dirty="0">
                <a:latin typeface="Times-Roman"/>
              </a:rPr>
              <a:t>more than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one </a:t>
            </a:r>
            <a:r>
              <a:rPr lang="en-US" dirty="0" smtClean="0">
                <a:solidFill>
                  <a:srgbClr val="FF0000"/>
                </a:solidFill>
                <a:latin typeface="Times-Roman"/>
              </a:rPr>
              <a:t>leading zero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(left bit)</a:t>
            </a:r>
            <a:r>
              <a:rPr lang="en-US" dirty="0">
                <a:latin typeface="Times-Roman"/>
              </a:rPr>
              <a:t> and no more than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two trailing zeros (right bits)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5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Scrambling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are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looking for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 technique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does not increase </a:t>
            </a:r>
            <a:r>
              <a:rPr lang="en-US" sz="2400" dirty="0"/>
              <a:t>the number of bits and </a:t>
            </a:r>
            <a:r>
              <a:rPr lang="en-US" sz="2400" dirty="0">
                <a:solidFill>
                  <a:srgbClr val="FF0000"/>
                </a:solidFill>
              </a:rPr>
              <a:t>does provide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synchronization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 are </a:t>
            </a:r>
            <a:r>
              <a:rPr lang="en-US" sz="2400" b="1" dirty="0">
                <a:solidFill>
                  <a:srgbClr val="FF0000"/>
                </a:solidFill>
              </a:rPr>
              <a:t>looking for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</a:rPr>
              <a:t>substitutes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long zero-level pulses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with a </a:t>
            </a:r>
            <a:r>
              <a:rPr lang="en-US" sz="2400" dirty="0" smtClean="0"/>
              <a:t>combination of </a:t>
            </a:r>
            <a:r>
              <a:rPr lang="en-US" sz="2400" dirty="0"/>
              <a:t>other levels to provide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synchronization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One solution is called </a:t>
            </a:r>
            <a:r>
              <a:rPr lang="en-US" sz="2400" b="1" cap="small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scrambling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Two common </a:t>
            </a:r>
            <a:r>
              <a:rPr lang="en-US" sz="2400" dirty="0"/>
              <a:t>scrambling techniques are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B8ZS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HDB3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/>
              <a:t>Scrambling: </a:t>
            </a:r>
            <a:r>
              <a:rPr lang="en-US" b="1" dirty="0" smtClean="0"/>
              <a:t>B8ZS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Bipolar with 8-zero substitution (B8ZS)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67459"/>
            <a:ext cx="6705600" cy="7367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2921169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</a:t>
            </a:r>
            <a:r>
              <a:rPr lang="en-US" sz="2400" dirty="0">
                <a:latin typeface="+mj-lt"/>
              </a:rPr>
              <a:t> in the sequence denotes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violation</a:t>
            </a:r>
            <a:r>
              <a:rPr lang="en-US" sz="2400" i="1" dirty="0">
                <a:latin typeface="+mj-lt"/>
              </a:rPr>
              <a:t>; </a:t>
            </a:r>
            <a:r>
              <a:rPr lang="en-US" sz="2400" dirty="0">
                <a:latin typeface="+mj-lt"/>
              </a:rPr>
              <a:t>this is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nonzero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voltage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breaks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an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AMI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rule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of encoding </a:t>
            </a:r>
            <a:r>
              <a:rPr lang="en-US" sz="2400" dirty="0" smtClean="0">
                <a:latin typeface="+mj-lt"/>
              </a:rPr>
              <a:t>(opposite polarity from the previous).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B in </a:t>
            </a:r>
            <a:r>
              <a:rPr lang="en-US" sz="2400" dirty="0" smtClean="0">
                <a:latin typeface="+mj-lt"/>
              </a:rPr>
              <a:t>the sequence denotes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bipolar</a:t>
            </a:r>
            <a:r>
              <a:rPr lang="en-US" sz="2400" i="1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which means a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nonzero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level</a:t>
            </a:r>
            <a:r>
              <a:rPr lang="en-US" sz="2400" dirty="0" smtClean="0">
                <a:latin typeface="+mj-lt"/>
              </a:rPr>
              <a:t> voltage in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accordance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with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AMI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rule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5" y="-73724"/>
            <a:ext cx="7927069" cy="2365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50" y="5006564"/>
            <a:ext cx="581673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9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Scrambling:</a:t>
            </a:r>
            <a:r>
              <a:rPr lang="en-US" b="1" dirty="0"/>
              <a:t> HDB3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High-density bipolar 3-zero (HDB3) </a:t>
            </a:r>
            <a:r>
              <a:rPr lang="en-US" sz="2400" dirty="0"/>
              <a:t>is commonly used outside of North </a:t>
            </a:r>
            <a:r>
              <a:rPr lang="en-US" sz="2400" dirty="0" smtClean="0"/>
              <a:t>America.</a:t>
            </a:r>
          </a:p>
          <a:p>
            <a:r>
              <a:rPr lang="en-US" sz="2400" dirty="0" smtClean="0"/>
              <a:t>Four </a:t>
            </a:r>
            <a:r>
              <a:rPr lang="en-US" sz="2400" dirty="0"/>
              <a:t>consecutive zero-level </a:t>
            </a:r>
            <a:r>
              <a:rPr lang="en-US" sz="2400" dirty="0" smtClean="0"/>
              <a:t>voltages are </a:t>
            </a:r>
            <a:r>
              <a:rPr lang="en-US" sz="2400" dirty="0"/>
              <a:t>replaced with a sequence of </a:t>
            </a:r>
            <a:r>
              <a:rPr lang="en-US" sz="2400" b="1" dirty="0">
                <a:solidFill>
                  <a:srgbClr val="FF0000"/>
                </a:solidFill>
              </a:rPr>
              <a:t>000V</a:t>
            </a:r>
            <a:r>
              <a:rPr lang="en-US" sz="2400" dirty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B00V.</a:t>
            </a:r>
          </a:p>
          <a:p>
            <a:r>
              <a:rPr lang="en-US" sz="2400" dirty="0"/>
              <a:t>The reason for two different </a:t>
            </a:r>
            <a:r>
              <a:rPr lang="en-US" sz="2400" dirty="0" smtClean="0"/>
              <a:t>substitutions is </a:t>
            </a:r>
            <a:r>
              <a:rPr lang="en-US" sz="2400" dirty="0"/>
              <a:t>to maintain the even number of nonzero pulses after each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19600"/>
            <a:ext cx="8394621" cy="12192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086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Scrambling:</a:t>
            </a:r>
            <a:r>
              <a:rPr lang="en-US" b="1" dirty="0"/>
              <a:t> HDB3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431274"/>
            <a:ext cx="6324600" cy="35424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8682" y="2667000"/>
            <a:ext cx="654518" cy="2209800"/>
          </a:xfrm>
          <a:prstGeom prst="rect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07450" y="4876800"/>
            <a:ext cx="223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Non-Zero Pulse: EVEN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Digital-to-digital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conversion involves </a:t>
            </a:r>
            <a:r>
              <a:rPr lang="en-US" sz="2400" dirty="0"/>
              <a:t>three techniques: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line </a:t>
            </a:r>
            <a:r>
              <a:rPr lang="en-US" sz="2400" cap="small" dirty="0"/>
              <a:t>coding,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block </a:t>
            </a:r>
            <a:r>
              <a:rPr lang="en-US" sz="2400" cap="small" dirty="0"/>
              <a:t>coding, and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cap="small" dirty="0" smtClean="0"/>
              <a:t>scrambling</a:t>
            </a:r>
            <a:r>
              <a:rPr lang="en-US" sz="2400" dirty="0" smtClean="0"/>
              <a:t>.</a:t>
            </a:r>
          </a:p>
          <a:p>
            <a:pPr marL="457200" lvl="1" indent="0">
              <a:buNone/>
            </a:pP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3505200"/>
            <a:ext cx="943682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small" dirty="0" err="1"/>
              <a:t>Biphase</a:t>
            </a:r>
            <a:r>
              <a:rPr lang="en-US" sz="3200" cap="small" dirty="0"/>
              <a:t>: Manchester and Differential Manchester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726"/>
          <a:stretch/>
        </p:blipFill>
        <p:spPr>
          <a:xfrm>
            <a:off x="381000" y="1371600"/>
            <a:ext cx="4419600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417638"/>
            <a:ext cx="4191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idea of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sz="2400" dirty="0"/>
              <a:t> (</a:t>
            </a:r>
            <a:r>
              <a:rPr lang="en-US" sz="2400" dirty="0" smtClean="0"/>
              <a:t>transition </a:t>
            </a:r>
            <a:r>
              <a:rPr lang="en-US" sz="2400" dirty="0"/>
              <a:t>at the middle of the bit) and the idea of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NRZ-L</a:t>
            </a:r>
            <a:r>
              <a:rPr lang="en-US" sz="2400" dirty="0"/>
              <a:t> are </a:t>
            </a:r>
            <a:r>
              <a:rPr lang="en-US" sz="2400" dirty="0" smtClean="0"/>
              <a:t>combined into </a:t>
            </a:r>
            <a:r>
              <a:rPr lang="en-US" sz="2400" dirty="0"/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Manchester</a:t>
            </a:r>
            <a:r>
              <a:rPr lang="en-US" sz="2400" b="1" dirty="0"/>
              <a:t> </a:t>
            </a:r>
            <a:r>
              <a:rPr lang="en-US" sz="2400" dirty="0"/>
              <a:t>scheme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3618637"/>
            <a:ext cx="8001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Manchester encoding,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duration</a:t>
            </a:r>
            <a:r>
              <a:rPr lang="en-US" sz="2400" dirty="0"/>
              <a:t> of the bit is </a:t>
            </a:r>
            <a:r>
              <a:rPr lang="en-US" sz="2400" dirty="0" smtClean="0"/>
              <a:t>divided into </a:t>
            </a:r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levels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voltage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remains at one level during </a:t>
            </a:r>
            <a:r>
              <a:rPr lang="en-US" sz="2400" dirty="0"/>
              <a:t>the first half and moves to </a:t>
            </a:r>
            <a:r>
              <a:rPr lang="en-US" sz="2400" dirty="0" smtClean="0"/>
              <a:t>the other </a:t>
            </a:r>
            <a:r>
              <a:rPr lang="en-US" sz="2400" dirty="0"/>
              <a:t>level in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second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half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bit provides synchronization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1193802" y="2664133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663701" y="2655667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161115" y="2664133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647948" y="2655667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small" dirty="0" err="1"/>
              <a:t>Biphase</a:t>
            </a:r>
            <a:r>
              <a:rPr lang="en-US" sz="3200" cap="small" dirty="0"/>
              <a:t>: Manchester and Differential Manchester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61"/>
          <a:stretch/>
        </p:blipFill>
        <p:spPr>
          <a:xfrm>
            <a:off x="423672" y="1524000"/>
            <a:ext cx="4419600" cy="1592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417638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Differential</a:t>
            </a:r>
            <a:r>
              <a:rPr lang="en-US" sz="2400" b="1" dirty="0" smtClean="0"/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Manchester</a:t>
            </a:r>
            <a:r>
              <a:rPr lang="en-US" sz="2400" dirty="0"/>
              <a:t>, on the other hand, combines the ideas of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NRZ-I</a:t>
            </a:r>
            <a:r>
              <a:rPr lang="en-US" sz="2400" dirty="0"/>
              <a:t>. There is always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, but the bit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values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determined</a:t>
            </a:r>
            <a:r>
              <a:rPr lang="en-US" sz="2400" dirty="0" smtClean="0"/>
              <a:t> at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beginning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238038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always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, but the bit values are </a:t>
            </a:r>
            <a:r>
              <a:rPr lang="en-US" sz="2400" dirty="0" smtClean="0"/>
              <a:t>determined at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beginning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next</a:t>
            </a:r>
            <a:r>
              <a:rPr lang="en-US" sz="2400" dirty="0"/>
              <a:t> bit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</a:t>
            </a:r>
            <a:r>
              <a:rPr lang="en-US" sz="2400" dirty="0"/>
              <a:t>, there is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next</a:t>
            </a:r>
            <a:r>
              <a:rPr lang="en-US" sz="2400" dirty="0"/>
              <a:t> </a:t>
            </a:r>
            <a:r>
              <a:rPr lang="en-US" sz="2400" dirty="0" smtClean="0"/>
              <a:t>bit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there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none</a:t>
            </a:r>
            <a:r>
              <a:rPr lang="en-US" sz="2400" dirty="0"/>
              <a:t>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18787" b="68688"/>
          <a:stretch/>
        </p:blipFill>
        <p:spPr>
          <a:xfrm>
            <a:off x="423672" y="1390206"/>
            <a:ext cx="4419600" cy="4572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24000" y="2514600"/>
            <a:ext cx="2410119" cy="762000"/>
            <a:chOff x="1524000" y="2514600"/>
            <a:chExt cx="2410119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524000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70072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06024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452096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488048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934119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1754329" y="549107"/>
            <a:ext cx="964048" cy="1823327"/>
            <a:chOff x="1524000" y="1997219"/>
            <a:chExt cx="964048" cy="1796759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24000" y="2514600"/>
              <a:ext cx="0" cy="762000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06024" y="1997223"/>
              <a:ext cx="0" cy="1796755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88048" y="1997219"/>
              <a:ext cx="0" cy="1796755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4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Bipolar Schemes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bipolar </a:t>
            </a:r>
            <a:r>
              <a:rPr lang="en-US" sz="2400" dirty="0"/>
              <a:t>encoding (sometimes called </a:t>
            </a:r>
            <a:r>
              <a:rPr lang="en-US" sz="2400" b="1" i="1" dirty="0"/>
              <a:t>multilevel binary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there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three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voltage</a:t>
            </a:r>
            <a:r>
              <a:rPr lang="en-US" sz="2400" dirty="0"/>
              <a:t> </a:t>
            </a:r>
            <a:r>
              <a:rPr lang="en-US" sz="2400" dirty="0" smtClean="0"/>
              <a:t>levels: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sz="2400" cap="small" dirty="0"/>
              <a:t>,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negative</a:t>
            </a:r>
            <a:r>
              <a:rPr lang="en-US" sz="2400" cap="small" dirty="0"/>
              <a:t>, and </a:t>
            </a:r>
            <a:endParaRPr lang="en-US" sz="2400" cap="small" dirty="0" smtClean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sz="2400" cap="small" dirty="0"/>
              <a:t>. </a:t>
            </a:r>
            <a:endParaRPr lang="en-US" sz="2400" cap="small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voltage level 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one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data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element</a:t>
            </a:r>
            <a:r>
              <a:rPr lang="en-US" sz="2400" dirty="0">
                <a:solidFill>
                  <a:srgbClr val="FF0000"/>
                </a:solidFill>
              </a:rPr>
              <a:t> is at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sz="2400" dirty="0"/>
              <a:t>, </a:t>
            </a:r>
            <a:r>
              <a:rPr lang="en-US" sz="2400" dirty="0" smtClean="0"/>
              <a:t>while the </a:t>
            </a:r>
            <a:r>
              <a:rPr lang="en-US" sz="2400" dirty="0"/>
              <a:t>voltage level for the other element </a:t>
            </a:r>
            <a:r>
              <a:rPr lang="en-US" sz="2400" dirty="0">
                <a:solidFill>
                  <a:srgbClr val="FF0000"/>
                </a:solidFill>
              </a:rPr>
              <a:t>alternates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between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negative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Two Scheme: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AMI</a:t>
            </a:r>
            <a:r>
              <a:rPr lang="en-US" sz="2400" b="1" dirty="0" smtClean="0"/>
              <a:t> </a:t>
            </a:r>
            <a:r>
              <a:rPr lang="en-US" sz="2400" b="1" dirty="0"/>
              <a:t>and </a:t>
            </a:r>
            <a:endParaRPr lang="en-US" sz="24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Pseudoternary</a:t>
            </a:r>
            <a:endParaRPr lang="en-US" sz="2400" dirty="0"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26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Bipolar </a:t>
            </a:r>
            <a:r>
              <a:rPr lang="en-US" b="1" cap="small" dirty="0" smtClean="0"/>
              <a:t>Schemes: </a:t>
            </a:r>
            <a:r>
              <a:rPr lang="en-US" dirty="0" smtClean="0"/>
              <a:t>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Alternate Mark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nversion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(AMI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).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dirty="0" smtClean="0"/>
              <a:t>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neutral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voltage represents binary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</a:t>
            </a:r>
          </a:p>
          <a:p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Binary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1s a</a:t>
            </a:r>
            <a:r>
              <a:rPr lang="en-US" sz="2400" dirty="0"/>
              <a:t>re represented by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alternating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negative</a:t>
            </a:r>
            <a:r>
              <a:rPr lang="en-US" sz="2400" dirty="0">
                <a:solidFill>
                  <a:srgbClr val="FF0000"/>
                </a:solidFill>
              </a:rPr>
              <a:t> voltages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733800"/>
            <a:ext cx="5816739" cy="1752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14600" y="50292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00400" y="47244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257800" y="5344998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4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Bipolar Schemes: </a:t>
            </a:r>
            <a:r>
              <a:rPr lang="en-US" b="1" cap="small" dirty="0" err="1"/>
              <a:t>Pseudoternary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variation of </a:t>
            </a:r>
            <a:r>
              <a:rPr lang="en-US" sz="2400" dirty="0" smtClean="0"/>
              <a:t>AMI encoding </a:t>
            </a:r>
            <a:r>
              <a:rPr lang="en-US" sz="2400" dirty="0"/>
              <a:t>is called </a:t>
            </a:r>
            <a:r>
              <a:rPr lang="en-US" sz="2400" dirty="0" err="1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pseudoternary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which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 bit </a:t>
            </a:r>
            <a:r>
              <a:rPr lang="en-US" sz="2400" dirty="0"/>
              <a:t>is encoded as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voltage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and 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 bit </a:t>
            </a:r>
            <a:r>
              <a:rPr lang="en-US" sz="2400" dirty="0"/>
              <a:t>is encoded as alternating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negative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voltages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427413"/>
            <a:ext cx="6251650" cy="2698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819400" y="54864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05200" y="54864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191000" y="5745163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00600" y="5486400"/>
            <a:ext cx="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Multilevel Schemes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9444"/>
            <a:ext cx="8229600" cy="3592085"/>
          </a:xfrm>
        </p:spPr>
        <p:txBody>
          <a:bodyPr>
            <a:no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mBnL</a:t>
            </a:r>
            <a:endParaRPr lang="en-US" sz="2400" b="1" dirty="0" smtClean="0">
              <a:solidFill>
                <a:srgbClr val="FF000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1"/>
            <a:r>
              <a:rPr lang="en-US" sz="2400" dirty="0"/>
              <a:t>where </a:t>
            </a:r>
            <a:r>
              <a:rPr lang="en-US" sz="2400" i="1" dirty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the length </a:t>
            </a:r>
            <a:r>
              <a:rPr lang="en-US" sz="2400" dirty="0">
                <a:solidFill>
                  <a:srgbClr val="FF0000"/>
                </a:solidFill>
              </a:rPr>
              <a:t>of the binary pattern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i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</a:t>
            </a:r>
            <a:r>
              <a:rPr lang="en-US" sz="2400" i="1" dirty="0" smtClean="0"/>
              <a:t> </a:t>
            </a:r>
            <a:r>
              <a:rPr lang="en-US" sz="2400" dirty="0"/>
              <a:t>means binary data, </a:t>
            </a:r>
            <a:endParaRPr lang="en-US" sz="2400" dirty="0" smtClean="0"/>
          </a:p>
          <a:p>
            <a:pPr lvl="1"/>
            <a:r>
              <a:rPr lang="en-US" sz="2400" i="1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is the length of the signal pattern</a:t>
            </a:r>
            <a:r>
              <a:rPr lang="en-US" sz="2400" dirty="0" smtClean="0"/>
              <a:t>, and </a:t>
            </a:r>
          </a:p>
          <a:p>
            <a:pPr lvl="1"/>
            <a:r>
              <a:rPr lang="en-US" sz="2400" i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L</a:t>
            </a:r>
            <a:r>
              <a:rPr lang="en-US" sz="2400" i="1" dirty="0" smtClean="0"/>
              <a:t> </a:t>
            </a:r>
            <a:r>
              <a:rPr lang="en-US" sz="2400" dirty="0"/>
              <a:t>is the number of </a:t>
            </a:r>
            <a:r>
              <a:rPr lang="en-US" sz="2400" dirty="0">
                <a:solidFill>
                  <a:srgbClr val="FF0000"/>
                </a:solidFill>
              </a:rPr>
              <a:t>levels in the signaling</a:t>
            </a:r>
            <a:r>
              <a:rPr lang="en-US" sz="2400" dirty="0"/>
              <a:t>. </a:t>
            </a:r>
            <a:endParaRPr lang="en-US" sz="2400" dirty="0" smtClean="0"/>
          </a:p>
          <a:p>
            <a:pPr lvl="2">
              <a:buSzPct val="80000"/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letter is often used in place of </a:t>
            </a:r>
            <a:r>
              <a:rPr lang="en-US" i="1" dirty="0"/>
              <a:t>L</a:t>
            </a:r>
            <a:r>
              <a:rPr lang="en-US" dirty="0"/>
              <a:t>: </a:t>
            </a:r>
            <a:endParaRPr lang="en-US" dirty="0" smtClean="0"/>
          </a:p>
          <a:p>
            <a:pPr lvl="2">
              <a:buSzPct val="80000"/>
              <a:buFont typeface="Wingdings" panose="05000000000000000000" pitchFamily="2" charset="2"/>
              <a:buChar char="Ø"/>
            </a:pPr>
            <a:r>
              <a:rPr lang="en-US" i="1" dirty="0" smtClean="0"/>
              <a:t>B</a:t>
            </a:r>
            <a:r>
              <a:rPr lang="en-US" dirty="0" smtClean="0"/>
              <a:t>(binary</a:t>
            </a:r>
            <a:r>
              <a:rPr lang="en-US" dirty="0"/>
              <a:t>) for </a:t>
            </a:r>
            <a:r>
              <a:rPr lang="en-US" i="1" dirty="0"/>
              <a:t>L </a:t>
            </a:r>
            <a:r>
              <a:rPr lang="en-US" dirty="0"/>
              <a:t>= 2, </a:t>
            </a:r>
            <a:endParaRPr lang="en-US" dirty="0" smtClean="0"/>
          </a:p>
          <a:p>
            <a:pPr lvl="2">
              <a:buSzPct val="80000"/>
              <a:buFont typeface="Wingdings" panose="05000000000000000000" pitchFamily="2" charset="2"/>
              <a:buChar char="Ø"/>
            </a:pPr>
            <a:r>
              <a:rPr lang="en-US" i="1" dirty="0" smtClean="0"/>
              <a:t>T </a:t>
            </a:r>
            <a:r>
              <a:rPr lang="en-US" dirty="0"/>
              <a:t>(ternary) for </a:t>
            </a:r>
            <a:r>
              <a:rPr lang="en-US" i="1" dirty="0"/>
              <a:t>L </a:t>
            </a:r>
            <a:r>
              <a:rPr lang="en-US" dirty="0"/>
              <a:t>= 3, and </a:t>
            </a:r>
            <a:endParaRPr lang="en-US" dirty="0" smtClean="0"/>
          </a:p>
          <a:p>
            <a:pPr lvl="2">
              <a:buSzPct val="80000"/>
              <a:buFont typeface="Wingdings" panose="05000000000000000000" pitchFamily="2" charset="2"/>
              <a:buChar char="Ø"/>
            </a:pPr>
            <a:r>
              <a:rPr lang="en-US" i="1" dirty="0" smtClean="0"/>
              <a:t>Q </a:t>
            </a:r>
            <a:r>
              <a:rPr lang="en-US" dirty="0"/>
              <a:t>(quaternary) for </a:t>
            </a:r>
            <a:r>
              <a:rPr lang="en-US" i="1" dirty="0"/>
              <a:t>L </a:t>
            </a:r>
            <a:r>
              <a:rPr lang="en-US" dirty="0"/>
              <a:t>= 4.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2600" y="1066800"/>
            <a:ext cx="5406510" cy="1676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68074" y="4340843"/>
            <a:ext cx="98777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/>
              <a:t>2B1Q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1737" y="5086986"/>
            <a:ext cx="92044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/>
              <a:t>8B6T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52800" y="2057400"/>
            <a:ext cx="3276600" cy="30480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Multilevel: 2B1Q scheme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4876800" cy="32096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17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809882"/>
            <a:ext cx="7315200" cy="11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35469</TotalTime>
  <Words>769</Words>
  <Application>Microsoft Office PowerPoint</Application>
  <PresentationFormat>On-screen Show (4:3)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Times-Roman</vt:lpstr>
      <vt:lpstr>Wingdings</vt:lpstr>
      <vt:lpstr>Office Theme</vt:lpstr>
      <vt:lpstr>PowerPoint Presentation</vt:lpstr>
      <vt:lpstr>Digital-to-digital Conversion</vt:lpstr>
      <vt:lpstr>Biphase: Manchester and Differential Manchester</vt:lpstr>
      <vt:lpstr>Biphase: Manchester and Differential Manchester</vt:lpstr>
      <vt:lpstr>Bipolar Schemes</vt:lpstr>
      <vt:lpstr>Bipolar Schemes: AMI</vt:lpstr>
      <vt:lpstr>Bipolar Schemes: Pseudoternary</vt:lpstr>
      <vt:lpstr>Multilevel Schemes</vt:lpstr>
      <vt:lpstr>Multilevel: 2B1Q scheme</vt:lpstr>
      <vt:lpstr>Multilevel: 8B6T scheme</vt:lpstr>
      <vt:lpstr>Block Coding</vt:lpstr>
      <vt:lpstr>Four binary/five binary (4B/5B)</vt:lpstr>
      <vt:lpstr>Four binary/five binary (4B/5B)</vt:lpstr>
      <vt:lpstr>Scrambling</vt:lpstr>
      <vt:lpstr>Scrambling: B8ZS</vt:lpstr>
      <vt:lpstr>Scrambling: HDB3</vt:lpstr>
      <vt:lpstr>Scrambling: HDB3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914</cp:revision>
  <cp:lastPrinted>2017-11-05T03:12:43Z</cp:lastPrinted>
  <dcterms:created xsi:type="dcterms:W3CDTF">2006-08-16T00:00:00Z</dcterms:created>
  <dcterms:modified xsi:type="dcterms:W3CDTF">2024-09-29T13:55:52Z</dcterms:modified>
</cp:coreProperties>
</file>