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2" r:id="rId11"/>
    <p:sldId id="280" r:id="rId12"/>
    <p:sldId id="293" r:id="rId13"/>
    <p:sldId id="283" r:id="rId14"/>
    <p:sldId id="284" r:id="rId15"/>
    <p:sldId id="286" r:id="rId16"/>
    <p:sldId id="285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9" autoAdjust="0"/>
    <p:restoredTop sz="93883" autoAdjust="0"/>
  </p:normalViewPr>
  <p:slideViewPr>
    <p:cSldViewPr>
      <p:cViewPr>
        <p:scale>
          <a:sx n="75" d="100"/>
          <a:sy n="75" d="100"/>
        </p:scale>
        <p:origin x="3380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02-Oct-24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02-Oct-24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pulse amplitude modulation (PAM)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B5FCE6-2331-4AF4-8362-9D091070A463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59753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following are the steps in </a:t>
            </a:r>
            <a:r>
              <a:rPr lang="en-US" sz="2800" dirty="0" smtClean="0">
                <a:solidFill>
                  <a:srgbClr val="FF0000"/>
                </a:solidFill>
              </a:rPr>
              <a:t>quantization: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We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assume</a:t>
            </a:r>
            <a:r>
              <a:rPr lang="en-US" sz="2600" dirty="0"/>
              <a:t> </a:t>
            </a:r>
            <a:r>
              <a:rPr lang="en-US" sz="2600" dirty="0" smtClean="0"/>
              <a:t>… </a:t>
            </a:r>
            <a:r>
              <a:rPr lang="en-US" sz="2600" dirty="0"/>
              <a:t>the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original</a:t>
            </a:r>
            <a:r>
              <a:rPr lang="en-US" sz="2600" dirty="0"/>
              <a:t>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analog</a:t>
            </a:r>
            <a:r>
              <a:rPr lang="en-US" sz="2600" dirty="0"/>
              <a:t>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600" dirty="0"/>
              <a:t> has </a:t>
            </a:r>
            <a:r>
              <a:rPr lang="en-US" sz="2600" dirty="0" smtClean="0"/>
              <a:t>…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amplitudes</a:t>
            </a:r>
            <a:r>
              <a:rPr lang="en-US" sz="2600" dirty="0"/>
              <a:t> </a:t>
            </a:r>
            <a:r>
              <a:rPr lang="en-US" sz="2600" dirty="0" smtClean="0"/>
              <a:t>between </a:t>
            </a:r>
            <a:r>
              <a:rPr lang="en-US" sz="2600" i="1" dirty="0" err="1" smtClean="0"/>
              <a:t>V</a:t>
            </a:r>
            <a:r>
              <a:rPr lang="en-US" sz="2600" baseline="-25000" dirty="0" err="1" smtClean="0"/>
              <a:t>min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V</a:t>
            </a:r>
            <a:r>
              <a:rPr lang="en-US" sz="2600" baseline="-25000" dirty="0" err="1"/>
              <a:t>max</a:t>
            </a:r>
            <a:r>
              <a:rPr lang="en-US" sz="26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We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divide</a:t>
            </a:r>
            <a:r>
              <a:rPr lang="en-US" sz="2600" dirty="0"/>
              <a:t> the range into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2600" i="1" dirty="0"/>
              <a:t>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zones</a:t>
            </a:r>
            <a:r>
              <a:rPr lang="en-US" sz="2600" dirty="0"/>
              <a:t>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each </a:t>
            </a:r>
            <a:r>
              <a:rPr lang="en-US" sz="2600" dirty="0"/>
              <a:t>of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height</a:t>
            </a:r>
            <a:r>
              <a:rPr lang="en-US" sz="2600" dirty="0"/>
              <a:t> Δ (delta</a:t>
            </a:r>
            <a:r>
              <a:rPr lang="en-US" sz="2600" dirty="0" smtClean="0"/>
              <a:t>).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We assign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quantized</a:t>
            </a:r>
            <a:r>
              <a:rPr lang="en-US" sz="2600" dirty="0"/>
              <a:t> </a:t>
            </a:r>
            <a:r>
              <a:rPr lang="en-US" sz="2600" dirty="0" smtClean="0"/>
              <a:t>values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2600" dirty="0"/>
              <a:t>of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 to L − 1 </a:t>
            </a:r>
            <a:r>
              <a:rPr lang="en-US" sz="2600" dirty="0"/>
              <a:t>to the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midpoint</a:t>
            </a:r>
            <a:r>
              <a:rPr lang="en-US" sz="2600" dirty="0"/>
              <a:t> of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each</a:t>
            </a:r>
            <a:r>
              <a:rPr lang="en-US" sz="2600" dirty="0"/>
              <a:t>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zone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We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approximate</a:t>
            </a:r>
            <a:r>
              <a:rPr lang="en-US" sz="2600" dirty="0"/>
              <a:t> the value of the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sample</a:t>
            </a:r>
            <a:r>
              <a:rPr lang="en-US" sz="2600" dirty="0"/>
              <a:t>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amplitude</a:t>
            </a:r>
            <a:r>
              <a:rPr lang="en-US" sz="2600" dirty="0"/>
              <a:t> to the </a:t>
            </a:r>
            <a:r>
              <a:rPr lang="en-US" sz="2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quantized</a:t>
            </a:r>
            <a:r>
              <a:rPr lang="en-US" sz="2600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2667000"/>
            <a:ext cx="356284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4013999"/>
            <a:ext cx="447646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−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20 and +</a:t>
            </a:r>
            <a:r>
              <a:rPr lang="en-US" sz="2000" b="1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20 </a:t>
            </a:r>
            <a:r>
              <a:rPr lang="en-US" sz="2000" b="1" dirty="0" smtClean="0">
                <a:solidFill>
                  <a:schemeClr val="tx1"/>
                </a:solidFill>
              </a:rPr>
              <a:t>V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We decide to have eight levels </a:t>
            </a:r>
            <a:r>
              <a:rPr lang="en-US" sz="2000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(L = 8). </a:t>
            </a: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means that</a:t>
            </a:r>
          </a:p>
          <a:p>
            <a:r>
              <a:rPr lang="en-US" sz="200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Δ = 5 V.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2870"/>
          <a:stretch/>
        </p:blipFill>
        <p:spPr>
          <a:xfrm>
            <a:off x="7530050" y="1143000"/>
            <a:ext cx="1613950" cy="50831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51182" y="2109033"/>
            <a:ext cx="6928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-5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-10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-15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-20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39" t="9423" b="45500"/>
          <a:stretch/>
        </p:blipFill>
        <p:spPr>
          <a:xfrm>
            <a:off x="1834139" y="72788"/>
            <a:ext cx="5828889" cy="252101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835396" y="431275"/>
            <a:ext cx="5399316" cy="1988469"/>
          </a:xfrm>
          <a:custGeom>
            <a:avLst/>
            <a:gdLst>
              <a:gd name="connsiteX0" fmla="*/ 64524 w 5399316"/>
              <a:gd name="connsiteY0" fmla="*/ 1692165 h 1988469"/>
              <a:gd name="connsiteX1" fmla="*/ 64524 w 5399316"/>
              <a:gd name="connsiteY1" fmla="*/ 1763285 h 1988469"/>
              <a:gd name="connsiteX2" fmla="*/ 735084 w 5399316"/>
              <a:gd name="connsiteY2" fmla="*/ 777765 h 1988469"/>
              <a:gd name="connsiteX3" fmla="*/ 1436124 w 5399316"/>
              <a:gd name="connsiteY3" fmla="*/ 147845 h 1988469"/>
              <a:gd name="connsiteX4" fmla="*/ 2045724 w 5399316"/>
              <a:gd name="connsiteY4" fmla="*/ 25925 h 1988469"/>
              <a:gd name="connsiteX5" fmla="*/ 2706124 w 5399316"/>
              <a:gd name="connsiteY5" fmla="*/ 533925 h 1988469"/>
              <a:gd name="connsiteX6" fmla="*/ 3356364 w 5399316"/>
              <a:gd name="connsiteY6" fmla="*/ 1600725 h 1988469"/>
              <a:gd name="connsiteX7" fmla="*/ 4006604 w 5399316"/>
              <a:gd name="connsiteY7" fmla="*/ 1976645 h 1988469"/>
              <a:gd name="connsiteX8" fmla="*/ 4687324 w 5399316"/>
              <a:gd name="connsiteY8" fmla="*/ 1875045 h 1988469"/>
              <a:gd name="connsiteX9" fmla="*/ 5347724 w 5399316"/>
              <a:gd name="connsiteY9" fmla="*/ 1682005 h 1988469"/>
              <a:gd name="connsiteX10" fmla="*/ 5307084 w 5399316"/>
              <a:gd name="connsiteY10" fmla="*/ 1682005 h 198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9316" h="1988469">
                <a:moveTo>
                  <a:pt x="64524" y="1692165"/>
                </a:moveTo>
                <a:cubicBezTo>
                  <a:pt x="8644" y="1803925"/>
                  <a:pt x="-47236" y="1915685"/>
                  <a:pt x="64524" y="1763285"/>
                </a:cubicBezTo>
                <a:cubicBezTo>
                  <a:pt x="176284" y="1610885"/>
                  <a:pt x="506484" y="1047005"/>
                  <a:pt x="735084" y="777765"/>
                </a:cubicBezTo>
                <a:cubicBezTo>
                  <a:pt x="963684" y="508525"/>
                  <a:pt x="1217684" y="273152"/>
                  <a:pt x="1436124" y="147845"/>
                </a:cubicBezTo>
                <a:cubicBezTo>
                  <a:pt x="1654564" y="22538"/>
                  <a:pt x="1834057" y="-38422"/>
                  <a:pt x="2045724" y="25925"/>
                </a:cubicBezTo>
                <a:cubicBezTo>
                  <a:pt x="2257391" y="90272"/>
                  <a:pt x="2487684" y="271458"/>
                  <a:pt x="2706124" y="533925"/>
                </a:cubicBezTo>
                <a:cubicBezTo>
                  <a:pt x="2924564" y="796392"/>
                  <a:pt x="3139617" y="1360272"/>
                  <a:pt x="3356364" y="1600725"/>
                </a:cubicBezTo>
                <a:cubicBezTo>
                  <a:pt x="3573111" y="1841178"/>
                  <a:pt x="3784777" y="1930925"/>
                  <a:pt x="4006604" y="1976645"/>
                </a:cubicBezTo>
                <a:cubicBezTo>
                  <a:pt x="4228431" y="2022365"/>
                  <a:pt x="4463804" y="1924152"/>
                  <a:pt x="4687324" y="1875045"/>
                </a:cubicBezTo>
                <a:cubicBezTo>
                  <a:pt x="4910844" y="1825938"/>
                  <a:pt x="5347724" y="1682005"/>
                  <a:pt x="5347724" y="1682005"/>
                </a:cubicBezTo>
                <a:cubicBezTo>
                  <a:pt x="5451017" y="1649832"/>
                  <a:pt x="5379050" y="1665918"/>
                  <a:pt x="5307084" y="1682005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773151"/>
            <a:ext cx="356284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381000"/>
            <a:ext cx="8229600" cy="57707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080" y="4156779"/>
            <a:ext cx="8305800" cy="368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61126"/>
            <a:ext cx="571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first row is the normalized value for each </a:t>
            </a:r>
            <a:r>
              <a:rPr lang="en-US" dirty="0" smtClean="0">
                <a:latin typeface="Times-Roman"/>
              </a:rPr>
              <a:t>sample</a:t>
            </a:r>
          </a:p>
          <a:p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(actual amplitude</a:t>
            </a:r>
            <a:r>
              <a:rPr lang="en-US" dirty="0" smtClean="0">
                <a:ln>
                  <a:solidFill>
                    <a:srgbClr val="FF000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/</a:t>
            </a:r>
            <a:r>
              <a:rPr lang="en-US" dirty="0">
                <a:ln>
                  <a:solidFill>
                    <a:srgbClr val="FF000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Δ </a:t>
            </a:r>
            <a:r>
              <a:rPr lang="en-US" dirty="0" smtClean="0">
                <a:ln>
                  <a:solidFill>
                    <a:srgbClr val="FF000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).</a:t>
            </a:r>
            <a:endParaRPr lang="en-US" dirty="0">
              <a:ln>
                <a:solidFill>
                  <a:srgbClr val="FF0000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440" y="4613979"/>
            <a:ext cx="8305800" cy="368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118237"/>
            <a:ext cx="8305800" cy="368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040" y="5542299"/>
            <a:ext cx="8305800" cy="539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4200" y="2739459"/>
                <a:ext cx="1661032" cy="1138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6.1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=−1.22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7.5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39459"/>
                <a:ext cx="1661032" cy="1138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-659616" y="136144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659616" y="171196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659616" y="2050506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659616" y="242824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659616" y="279400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659616" y="313944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659616" y="3509918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659616" y="3865880"/>
            <a:ext cx="10097473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7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Original Signal Recovery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" y="1752600"/>
            <a:ext cx="8651071" cy="3581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70" y="2004909"/>
            <a:ext cx="750230" cy="15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62773"/>
            <a:ext cx="6394779" cy="6159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204634" y="2472272"/>
            <a:ext cx="594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834720" y="2913207"/>
            <a:ext cx="47548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Delta Modulation (DM)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94"/>
          <a:stretch/>
        </p:blipFill>
        <p:spPr>
          <a:xfrm>
            <a:off x="1447800" y="1219200"/>
            <a:ext cx="5673930" cy="243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62103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modulator is used at the </a:t>
            </a:r>
            <a:r>
              <a:rPr lang="en-US" sz="2400" dirty="0">
                <a:solidFill>
                  <a:srgbClr val="FF0000"/>
                </a:solidFill>
              </a:rPr>
              <a:t>sender site </a:t>
            </a:r>
            <a:r>
              <a:rPr lang="en-US" sz="2400" dirty="0"/>
              <a:t>to create a </a:t>
            </a:r>
            <a:r>
              <a:rPr lang="en-US" sz="2400" dirty="0">
                <a:solidFill>
                  <a:srgbClr val="FF0000"/>
                </a:solidFill>
              </a:rPr>
              <a:t>stream of bits from an analog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records the small positive or negative changes, </a:t>
            </a:r>
            <a:r>
              <a:rPr lang="en-US" sz="2400" dirty="0">
                <a:solidFill>
                  <a:srgbClr val="FF0000"/>
                </a:solidFill>
              </a:rPr>
              <a:t>called delta δ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delta </a:t>
            </a:r>
            <a:r>
              <a:rPr lang="en-US" sz="2400" dirty="0" smtClean="0"/>
              <a:t>is positive</a:t>
            </a:r>
            <a:r>
              <a:rPr lang="en-US" sz="2400" dirty="0"/>
              <a:t>, the process records a 1;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it is negative, the process records a 0.</a:t>
            </a:r>
          </a:p>
        </p:txBody>
      </p:sp>
    </p:spTree>
    <p:extLst>
      <p:ext uri="{BB962C8B-B14F-4D97-AF65-F5344CB8AC3E}">
        <p14:creationId xmlns:p14="http://schemas.microsoft.com/office/powerpoint/2010/main" val="172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"/>
            <a:ext cx="8229600" cy="31657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8066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modulator, at each sampling interval, compares the value of the analog signal</a:t>
            </a:r>
          </a:p>
          <a:p>
            <a:r>
              <a:rPr lang="en-US" dirty="0"/>
              <a:t>with the last value of the staircase signal.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3304" y="1295400"/>
            <a:ext cx="0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62200" y="2121408"/>
            <a:ext cx="0" cy="5455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5445212"/>
            <a:ext cx="3968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amplitude of the analog signal is</a:t>
            </a:r>
          </a:p>
          <a:p>
            <a:r>
              <a:rPr lang="en-US" dirty="0"/>
              <a:t>larger, the next bit in the digital data is 1; otherwise, it is 0.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89704" y="990600"/>
            <a:ext cx="6096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38600" y="1103694"/>
            <a:ext cx="0" cy="15633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2709" y="1258824"/>
            <a:ext cx="12192" cy="1395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89704" y="846138"/>
            <a:ext cx="0" cy="18208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90800" y="2819400"/>
            <a:ext cx="381000" cy="498706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00144" y="2777756"/>
            <a:ext cx="381000" cy="498706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87824" y="2747772"/>
            <a:ext cx="381000" cy="498706"/>
          </a:xfrm>
          <a:prstGeom prst="ellipse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3679361"/>
            <a:ext cx="3508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next bit is 1, the staircase maker</a:t>
            </a:r>
          </a:p>
          <a:p>
            <a:r>
              <a:rPr lang="en-US" dirty="0"/>
              <a:t>moves the last point of the staircase signal δ up; if the next bit is 0, it moves it δ down.</a:t>
            </a:r>
          </a:p>
          <a:p>
            <a:r>
              <a:rPr lang="en-US" dirty="0"/>
              <a:t>Note that we need a delay unit to hold the staircase function for a period between </a:t>
            </a:r>
            <a:r>
              <a:rPr lang="en-US" dirty="0" smtClean="0"/>
              <a:t>two comparisons</a:t>
            </a:r>
            <a:r>
              <a:rPr lang="en-US" dirty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5715" y="533400"/>
            <a:ext cx="433070" cy="314596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53229" y="529748"/>
            <a:ext cx="433070" cy="314596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64765" y="1852443"/>
            <a:ext cx="433070" cy="27123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72330" y="1076727"/>
            <a:ext cx="433070" cy="27123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915986" y="2020686"/>
            <a:ext cx="5461" cy="634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524000" y="1885347"/>
            <a:ext cx="0" cy="7816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Delta Modulation (DM)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27" y="1194171"/>
            <a:ext cx="7712713" cy="24440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2" y="3587565"/>
            <a:ext cx="77195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Transmission Modes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242758"/>
            <a:ext cx="4572000" cy="17628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39492"/>
            <a:ext cx="4306824" cy="29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457200"/>
            <a:ext cx="5048509" cy="2692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/>
          <a:srcRect l="30000" t="38904"/>
          <a:stretch/>
        </p:blipFill>
        <p:spPr>
          <a:xfrm>
            <a:off x="2057400" y="3886200"/>
            <a:ext cx="475502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Asynchronous Transmission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17638"/>
            <a:ext cx="5181600" cy="27032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828800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Asynchronous transmission is so named because the timing of a signal is unimportant.</a:t>
            </a:r>
          </a:p>
          <a:p>
            <a:r>
              <a:rPr lang="en-US" dirty="0"/>
              <a:t>Instead, information is received and translated by agreed upon patterns.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32027"/>
            <a:ext cx="6877403" cy="730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404" y="5416866"/>
            <a:ext cx="5677192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Digital-to-digital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conversion involves </a:t>
            </a:r>
            <a:r>
              <a:rPr lang="en-US" sz="2400" dirty="0"/>
              <a:t>three techniques: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line </a:t>
            </a:r>
            <a:r>
              <a:rPr lang="en-US" sz="2400" cap="small" dirty="0"/>
              <a:t>coding,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block </a:t>
            </a:r>
            <a:r>
              <a:rPr lang="en-US" sz="2400" cap="small" dirty="0"/>
              <a:t>coding, and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scrambling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" y="3733800"/>
            <a:ext cx="7715543" cy="23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</a:t>
            </a:r>
            <a:r>
              <a:rPr lang="en-US" cap="small" dirty="0" smtClean="0"/>
              <a:t>ynchronous </a:t>
            </a:r>
            <a:r>
              <a:rPr lang="en-US" cap="small" dirty="0"/>
              <a:t>Transmission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24" y="1676400"/>
            <a:ext cx="6832951" cy="29465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36" y="4881713"/>
            <a:ext cx="6350326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Isochronous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00" t="38904"/>
          <a:stretch/>
        </p:blipFill>
        <p:spPr>
          <a:xfrm>
            <a:off x="2867241" y="1690312"/>
            <a:ext cx="3942917" cy="1326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3289877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In real-time audio and video, in which uneven delays between frames are not </a:t>
            </a:r>
            <a:r>
              <a:rPr lang="en-US" sz="2400" dirty="0" smtClean="0">
                <a:latin typeface="+mj-lt"/>
              </a:rPr>
              <a:t>acceptable, synchronous </a:t>
            </a:r>
            <a:r>
              <a:rPr lang="en-US" sz="2400" dirty="0">
                <a:latin typeface="+mj-lt"/>
              </a:rPr>
              <a:t>transmission fails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isochronous transmission </a:t>
            </a:r>
            <a:r>
              <a:rPr lang="en-US" sz="2400" dirty="0">
                <a:latin typeface="+mj-lt"/>
              </a:rPr>
              <a:t>guarantees that the data arrive </a:t>
            </a:r>
            <a:r>
              <a:rPr lang="en-US" sz="2400" dirty="0" smtClean="0">
                <a:latin typeface="+mj-lt"/>
              </a:rPr>
              <a:t>at a </a:t>
            </a:r>
            <a:r>
              <a:rPr lang="en-US" sz="2400" dirty="0">
                <a:latin typeface="+mj-lt"/>
              </a:rPr>
              <a:t>fixed rate.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2600" y="2514600"/>
            <a:ext cx="990600" cy="228600"/>
          </a:xfrm>
          <a:prstGeom prst="roundRect">
            <a:avLst/>
          </a:prstGeom>
          <a:solidFill>
            <a:schemeClr val="accent6">
              <a:lumMod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Analog-to-digital Conversion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…is </a:t>
            </a:r>
            <a:r>
              <a:rPr lang="en-US" sz="2400" dirty="0"/>
              <a:t>to change an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analog signal </a:t>
            </a:r>
            <a:r>
              <a:rPr lang="en-US" sz="2400" dirty="0"/>
              <a:t>to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digital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most common technique to change an analog signal to digital data (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digitization</a:t>
            </a:r>
            <a:r>
              <a:rPr lang="en-US" sz="2400" dirty="0"/>
              <a:t>) </a:t>
            </a:r>
            <a:r>
              <a:rPr lang="en-US" sz="2400" dirty="0" smtClean="0"/>
              <a:t>is called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pulse code modulation </a:t>
            </a:r>
            <a:r>
              <a:rPr lang="en-US" sz="2400" b="1" dirty="0"/>
              <a:t>(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PCM</a:t>
            </a:r>
            <a:r>
              <a:rPr lang="en-US" sz="2400" b="1" dirty="0"/>
              <a:t>). </a:t>
            </a:r>
            <a:endParaRPr lang="en-US" sz="2400" b="1" dirty="0" smtClean="0"/>
          </a:p>
          <a:p>
            <a:r>
              <a:rPr lang="en-US" sz="2400" dirty="0" smtClean="0"/>
              <a:t>A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PCM</a:t>
            </a:r>
            <a:r>
              <a:rPr lang="en-US" sz="2400" dirty="0"/>
              <a:t> encoder has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three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processes</a:t>
            </a:r>
            <a:r>
              <a:rPr lang="en-US" sz="2400" dirty="0" smtClean="0"/>
              <a:t>,</a:t>
            </a:r>
          </a:p>
          <a:p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analog signal is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sampled</a:t>
            </a:r>
            <a:r>
              <a:rPr lang="en-US" sz="2400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sampled signal is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quantized</a:t>
            </a:r>
            <a:r>
              <a:rPr lang="en-US" sz="2400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quantized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values</a:t>
            </a:r>
            <a:r>
              <a:rPr lang="en-US" sz="2400" dirty="0"/>
              <a:t> are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encoded</a:t>
            </a:r>
            <a:r>
              <a:rPr lang="en-US" sz="2400" dirty="0"/>
              <a:t> as streams of bits.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525677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small" dirty="0" smtClean="0"/>
              <a:t>Sampling: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analog signal is sampled every </a:t>
            </a:r>
            <a:r>
              <a:rPr lang="en-US" sz="2400" b="1" dirty="0" err="1">
                <a:solidFill>
                  <a:srgbClr val="FF0000"/>
                </a:solidFill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</a:rPr>
              <a:t>s</a:t>
            </a:r>
            <a:r>
              <a:rPr lang="en-US" sz="2400" i="1" dirty="0"/>
              <a:t> </a:t>
            </a:r>
            <a:r>
              <a:rPr lang="en-US" sz="2400" dirty="0" smtClean="0"/>
              <a:t>sec,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 </a:t>
            </a:r>
            <a:r>
              <a:rPr lang="en-US" sz="2400" b="1" dirty="0" err="1">
                <a:solidFill>
                  <a:srgbClr val="FF0000"/>
                </a:solidFill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</a:rPr>
              <a:t>s</a:t>
            </a:r>
            <a:r>
              <a:rPr lang="en-US" sz="2400" i="1" dirty="0" smtClean="0"/>
              <a:t> </a:t>
            </a:r>
            <a:r>
              <a:rPr lang="en-US" sz="2400" dirty="0" smtClean="0"/>
              <a:t>is  the </a:t>
            </a:r>
            <a:r>
              <a:rPr lang="en-US" sz="2400" dirty="0"/>
              <a:t>sample interval or period.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inverse of the sampling interval is called the </a:t>
            </a:r>
            <a:r>
              <a:rPr lang="en-US" sz="2400" b="1" i="1" dirty="0" smtClean="0"/>
              <a:t>sampling rate </a:t>
            </a:r>
            <a:r>
              <a:rPr lang="en-US" sz="2400" dirty="0"/>
              <a:t>or </a:t>
            </a:r>
            <a:r>
              <a:rPr lang="en-US" sz="2400" b="1" i="1" dirty="0"/>
              <a:t>sampling frequency </a:t>
            </a:r>
            <a:r>
              <a:rPr lang="en-US" sz="2400" dirty="0"/>
              <a:t>and denoted by </a:t>
            </a:r>
            <a:r>
              <a:rPr lang="en-US" sz="2400" i="1" dirty="0"/>
              <a:t>f</a:t>
            </a:r>
            <a:r>
              <a:rPr lang="en-US" sz="2400" i="1" baseline="-25000" dirty="0"/>
              <a:t>s</a:t>
            </a:r>
            <a:r>
              <a:rPr lang="en-US" sz="2400" dirty="0"/>
              <a:t>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</a:rPr>
              <a:t>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1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</a:t>
            </a:r>
            <a:r>
              <a:rPr lang="en-US" sz="2400" b="1" baseline="-25000" dirty="0" err="1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cap="smal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61640" y="1381760"/>
            <a:ext cx="3820160" cy="1044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1640" y="2431828"/>
            <a:ext cx="228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846" y="297180"/>
            <a:ext cx="228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597"/>
            <a:ext cx="7290175" cy="3187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224"/>
            <a:ext cx="742988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0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304801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There are 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three</a:t>
            </a:r>
            <a:r>
              <a:rPr lang="en-US" sz="2400" dirty="0" smtClean="0"/>
              <a:t> sampling </a:t>
            </a:r>
            <a:r>
              <a:rPr lang="en-US" sz="2400" dirty="0"/>
              <a:t>methods</a:t>
            </a:r>
            <a:r>
              <a:rPr lang="en-US" sz="2400" dirty="0" smtClean="0"/>
              <a:t>—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ideal</a:t>
            </a:r>
            <a:r>
              <a:rPr lang="en-US" sz="2400" dirty="0"/>
              <a:t>,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natural</a:t>
            </a:r>
            <a:r>
              <a:rPr lang="en-US" sz="2400" dirty="0"/>
              <a:t>, and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flat-top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6737696" cy="198130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487863" y="3005138"/>
            <a:ext cx="104775" cy="354012"/>
          </a:xfrm>
          <a:custGeom>
            <a:avLst/>
            <a:gdLst>
              <a:gd name="connsiteX0" fmla="*/ 104775 w 104775"/>
              <a:gd name="connsiteY0" fmla="*/ 0 h 354012"/>
              <a:gd name="connsiteX1" fmla="*/ 104775 w 104775"/>
              <a:gd name="connsiteY1" fmla="*/ 354012 h 354012"/>
              <a:gd name="connsiteX2" fmla="*/ 0 w 104775"/>
              <a:gd name="connsiteY2" fmla="*/ 352425 h 354012"/>
              <a:gd name="connsiteX3" fmla="*/ 6350 w 104775"/>
              <a:gd name="connsiteY3" fmla="*/ 147637 h 354012"/>
              <a:gd name="connsiteX4" fmla="*/ 104775 w 104775"/>
              <a:gd name="connsiteY4" fmla="*/ 0 h 3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354012">
                <a:moveTo>
                  <a:pt x="104775" y="0"/>
                </a:moveTo>
                <a:lnTo>
                  <a:pt x="104775" y="354012"/>
                </a:lnTo>
                <a:lnTo>
                  <a:pt x="0" y="352425"/>
                </a:lnTo>
                <a:lnTo>
                  <a:pt x="6350" y="147637"/>
                </a:lnTo>
                <a:lnTo>
                  <a:pt x="104775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700588" y="2795588"/>
            <a:ext cx="109537" cy="555625"/>
          </a:xfrm>
          <a:custGeom>
            <a:avLst/>
            <a:gdLst>
              <a:gd name="connsiteX0" fmla="*/ 0 w 109537"/>
              <a:gd name="connsiteY0" fmla="*/ 76200 h 555625"/>
              <a:gd name="connsiteX1" fmla="*/ 109537 w 109537"/>
              <a:gd name="connsiteY1" fmla="*/ 0 h 555625"/>
              <a:gd name="connsiteX2" fmla="*/ 101600 w 109537"/>
              <a:gd name="connsiteY2" fmla="*/ 555625 h 555625"/>
              <a:gd name="connsiteX3" fmla="*/ 9525 w 109537"/>
              <a:gd name="connsiteY3" fmla="*/ 552450 h 555625"/>
              <a:gd name="connsiteX4" fmla="*/ 0 w 109537"/>
              <a:gd name="connsiteY4" fmla="*/ 7620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55625">
                <a:moveTo>
                  <a:pt x="0" y="76200"/>
                </a:moveTo>
                <a:lnTo>
                  <a:pt x="109537" y="0"/>
                </a:lnTo>
                <a:lnTo>
                  <a:pt x="101600" y="555625"/>
                </a:lnTo>
                <a:lnTo>
                  <a:pt x="9525" y="55245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797" y="2718168"/>
            <a:ext cx="190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ideal</a:t>
            </a:r>
            <a:r>
              <a:rPr lang="en-US" dirty="0"/>
              <a:t> sampling, pulses from the analog signal are sampled.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133" y="4325025"/>
            <a:ext cx="52408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natural</a:t>
            </a:r>
            <a:r>
              <a:rPr lang="en-US" dirty="0"/>
              <a:t> sampling, a high-speed</a:t>
            </a:r>
          </a:p>
          <a:p>
            <a:r>
              <a:rPr lang="en-US" dirty="0"/>
              <a:t>switch is turned on for only the small period of time when the sampling occurs. The</a:t>
            </a:r>
          </a:p>
          <a:p>
            <a:r>
              <a:rPr lang="en-US" dirty="0"/>
              <a:t>result is a sequence of samples that retains the shape of the analog signal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4296" y="4451249"/>
            <a:ext cx="2499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/>
              <a:t>and hold, however, creates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flat-top</a:t>
            </a:r>
            <a:r>
              <a:rPr lang="en-US" dirty="0"/>
              <a:t> samples</a:t>
            </a:r>
          </a:p>
          <a:p>
            <a:r>
              <a:rPr lang="en-US" dirty="0"/>
              <a:t>by using a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1" y="759667"/>
            <a:ext cx="57150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The sampling process is sometimes referred to as </a:t>
            </a:r>
            <a:r>
              <a:rPr lang="en-US" b="1" dirty="0">
                <a:latin typeface="Times-Bold"/>
              </a:rPr>
              <a:t>pulse amplitude </a:t>
            </a:r>
            <a:r>
              <a:rPr lang="en-US" b="1" dirty="0" smtClean="0">
                <a:latin typeface="Times-Bold"/>
              </a:rPr>
              <a:t>modulation (PAM</a:t>
            </a:r>
            <a:r>
              <a:rPr lang="en-US" b="1" dirty="0">
                <a:latin typeface="Times-Bold"/>
              </a:rPr>
              <a:t>). </a:t>
            </a:r>
            <a:endParaRPr lang="en-US" b="1" dirty="0" smtClean="0">
              <a:latin typeface="Time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We </a:t>
            </a:r>
            <a:r>
              <a:rPr lang="en-US" dirty="0">
                <a:latin typeface="Times-Roman"/>
              </a:rPr>
              <a:t>need to remember, however, that the result is still an analog signal </a:t>
            </a:r>
            <a:r>
              <a:rPr lang="en-US" dirty="0" smtClean="0">
                <a:latin typeface="Times-Roman"/>
              </a:rPr>
              <a:t>with Non-integral </a:t>
            </a:r>
            <a:r>
              <a:rPr lang="en-US" dirty="0">
                <a:latin typeface="Times-Roman"/>
              </a:rPr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What are the </a:t>
            </a:r>
            <a:r>
              <a:rPr lang="en-US" sz="3600" b="1" dirty="0" smtClean="0"/>
              <a:t>restrictions on </a:t>
            </a:r>
            <a:r>
              <a:rPr lang="en-US" sz="3600" b="1" i="1" dirty="0" err="1"/>
              <a:t>T</a:t>
            </a:r>
            <a:r>
              <a:rPr lang="en-US" sz="3600" b="1" i="1" baseline="-25000" dirty="0" err="1"/>
              <a:t>s</a:t>
            </a:r>
            <a:r>
              <a:rPr lang="en-US" sz="3600" b="1" dirty="0"/>
              <a:t>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121" y="1475550"/>
            <a:ext cx="7653758" cy="10972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552" y="2709233"/>
            <a:ext cx="76263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First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 signal with an infinite </a:t>
            </a:r>
            <a:r>
              <a:rPr lang="en-US" sz="2400" dirty="0" smtClean="0">
                <a:latin typeface="+mj-lt"/>
              </a:rPr>
              <a:t>bandwidth cannot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sampled.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Second</a:t>
            </a:r>
            <a:r>
              <a:rPr lang="en-US" sz="2400" dirty="0"/>
              <a:t>, the sampling rate must be at least 2 times the </a:t>
            </a:r>
            <a:r>
              <a:rPr lang="en-US" sz="2400" dirty="0">
                <a:solidFill>
                  <a:srgbClr val="FF0000"/>
                </a:solidFill>
              </a:rPr>
              <a:t>highest </a:t>
            </a:r>
            <a:r>
              <a:rPr lang="en-US" sz="2400" dirty="0" smtClean="0">
                <a:solidFill>
                  <a:srgbClr val="FF0000"/>
                </a:solidFill>
              </a:rPr>
              <a:t>frequency</a:t>
            </a:r>
            <a:r>
              <a:rPr lang="en-US" sz="2400" dirty="0" smtClean="0"/>
              <a:t>, not </a:t>
            </a:r>
            <a:r>
              <a:rPr lang="en-US" sz="2400" dirty="0"/>
              <a:t>the bandwidth.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61484"/>
            <a:ext cx="4946943" cy="2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976" y="810723"/>
            <a:ext cx="6153466" cy="15558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8" y="2453595"/>
            <a:ext cx="6236020" cy="1555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355"/>
          <a:stretch/>
        </p:blipFill>
        <p:spPr>
          <a:xfrm>
            <a:off x="1336108" y="4114755"/>
            <a:ext cx="6350326" cy="16002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3442" y="1143630"/>
            <a:ext cx="898525" cy="4876170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366" y="990600"/>
            <a:ext cx="6719267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16" y="533400"/>
            <a:ext cx="11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 sec/cycle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57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Quantization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result</a:t>
            </a:r>
            <a:r>
              <a:rPr lang="en-US" sz="2400" dirty="0"/>
              <a:t> of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sampling</a:t>
            </a:r>
            <a:r>
              <a:rPr lang="en-US" sz="2400" dirty="0"/>
              <a:t> is a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series</a:t>
            </a:r>
            <a:r>
              <a:rPr lang="en-US" sz="2400" dirty="0"/>
              <a:t> of pulses with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amplitude</a:t>
            </a:r>
            <a:r>
              <a:rPr lang="en-US" sz="2400" dirty="0"/>
              <a:t> values between 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maximum</a:t>
            </a:r>
            <a:r>
              <a:rPr lang="en-US" sz="2400" dirty="0" smtClean="0"/>
              <a:t> and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minimum</a:t>
            </a:r>
            <a:r>
              <a:rPr lang="en-US" sz="2400" dirty="0"/>
              <a:t> amplitudes of 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set of amplitudes can be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infinite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nonintegral</a:t>
            </a:r>
            <a:r>
              <a:rPr lang="en-US" sz="2400" dirty="0" smtClean="0"/>
              <a:t> </a:t>
            </a:r>
            <a:r>
              <a:rPr lang="en-US" sz="2400" dirty="0"/>
              <a:t>values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between</a:t>
            </a:r>
            <a:r>
              <a:rPr lang="en-US" sz="2400" dirty="0">
                <a:solidFill>
                  <a:srgbClr val="FF0000"/>
                </a:solidFill>
              </a:rPr>
              <a:t> 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limits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values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cannot</a:t>
            </a:r>
            <a:r>
              <a:rPr lang="en-US" sz="2400" dirty="0"/>
              <a:t> be used in the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encoding</a:t>
            </a:r>
            <a:r>
              <a:rPr lang="en-US" sz="2400" dirty="0" smtClean="0"/>
              <a:t>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process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35747</TotalTime>
  <Words>732</Words>
  <Application>Microsoft Office PowerPoint</Application>
  <PresentationFormat>On-screen Show (4:3)</PresentationFormat>
  <Paragraphs>110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Times-Bold</vt:lpstr>
      <vt:lpstr>Times-Roman</vt:lpstr>
      <vt:lpstr>Office Theme</vt:lpstr>
      <vt:lpstr>PowerPoint Presentation</vt:lpstr>
      <vt:lpstr>Digital-to-digital Conversion</vt:lpstr>
      <vt:lpstr>Analog-to-digital Conversion</vt:lpstr>
      <vt:lpstr>PowerPoint Presentation</vt:lpstr>
      <vt:lpstr>PowerPoint Presentation</vt:lpstr>
      <vt:lpstr>What are the restrictions on Ts?</vt:lpstr>
      <vt:lpstr>PowerPoint Presentation</vt:lpstr>
      <vt:lpstr>PowerPoint Presentation</vt:lpstr>
      <vt:lpstr>Quantization</vt:lpstr>
      <vt:lpstr>PowerPoint Presentation</vt:lpstr>
      <vt:lpstr>PowerPoint Presentation</vt:lpstr>
      <vt:lpstr>PowerPoint Presentation</vt:lpstr>
      <vt:lpstr>Original Signal Recovery</vt:lpstr>
      <vt:lpstr>Delta Modulation (DM)</vt:lpstr>
      <vt:lpstr>PowerPoint Presentation</vt:lpstr>
      <vt:lpstr>Delta Modulation (DM)</vt:lpstr>
      <vt:lpstr>Transmission Modes</vt:lpstr>
      <vt:lpstr>PowerPoint Presentation</vt:lpstr>
      <vt:lpstr>Asynchronous Transmission</vt:lpstr>
      <vt:lpstr>Synchronous Transmission</vt:lpstr>
      <vt:lpstr>Isochronous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948</cp:revision>
  <cp:lastPrinted>2017-11-05T03:12:43Z</cp:lastPrinted>
  <dcterms:created xsi:type="dcterms:W3CDTF">2006-08-16T00:00:00Z</dcterms:created>
  <dcterms:modified xsi:type="dcterms:W3CDTF">2024-10-02T04:48:18Z</dcterms:modified>
</cp:coreProperties>
</file>