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2" r:id="rId11"/>
    <p:sldId id="265" r:id="rId12"/>
    <p:sldId id="266" r:id="rId13"/>
    <p:sldId id="269" r:id="rId14"/>
    <p:sldId id="267" r:id="rId15"/>
    <p:sldId id="270" r:id="rId16"/>
    <p:sldId id="268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61265" autoAdjust="0"/>
  </p:normalViewPr>
  <p:slideViewPr>
    <p:cSldViewPr>
      <p:cViewPr varScale="1">
        <p:scale>
          <a:sx n="67" d="100"/>
          <a:sy n="67" d="100"/>
        </p:scale>
        <p:origin x="12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07-Oct-24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07-Oct-24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4525963"/>
          </a:xfrm>
        </p:spPr>
        <p:txBody>
          <a:bodyPr/>
          <a:lstStyle/>
          <a:p>
            <a:r>
              <a:rPr lang="en-US" cap="small" dirty="0" smtClean="0"/>
              <a:t>Digital data to Digital Signal Conversion</a:t>
            </a:r>
          </a:p>
          <a:p>
            <a:r>
              <a:rPr lang="en-US" cap="small" dirty="0" smtClean="0"/>
              <a:t>Analog Signal to Digital Data Conversion</a:t>
            </a:r>
          </a:p>
          <a:p>
            <a:r>
              <a:rPr lang="en-US" cap="small" dirty="0" smtClean="0"/>
              <a:t>Digital Data to Analog Signal Conversion </a:t>
            </a:r>
            <a:endParaRPr lang="en-US" cap="small" dirty="0"/>
          </a:p>
          <a:p>
            <a:r>
              <a:rPr lang="en-US" cap="small" dirty="0" smtClean="0"/>
              <a:t>Analog-to-analog Conversion</a:t>
            </a:r>
            <a:br>
              <a:rPr lang="en-US" cap="small" dirty="0" smtClean="0"/>
            </a:br>
            <a:r>
              <a:rPr lang="en-US" cap="small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Analog </a:t>
            </a:r>
            <a:r>
              <a:rPr lang="en-US" cap="small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 </a:t>
            </a:r>
            <a:r>
              <a:rPr lang="en-US" cap="small" dirty="0"/>
              <a:t>to </a:t>
            </a:r>
            <a:r>
              <a:rPr lang="en-US" cap="small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analog Signal </a:t>
            </a:r>
            <a:r>
              <a:rPr lang="en-US" cap="small" dirty="0"/>
              <a:t>Conversion</a:t>
            </a:r>
          </a:p>
          <a:p>
            <a:endParaRPr lang="en-US" cap="smal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8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 smtClean="0"/>
              <a:t>Analog-to-analog Conversion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Analog-to-analog conversion, or analog modulation, is the representation of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analog information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by an analog signal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330" y="2895600"/>
            <a:ext cx="6229670" cy="17145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50" y="4724400"/>
            <a:ext cx="4916830" cy="171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9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Amplitude Modulation (AM</a:t>
            </a:r>
            <a:r>
              <a:rPr lang="en-US" b="1" dirty="0" smtClean="0"/>
              <a:t>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417638"/>
            <a:ext cx="3918151" cy="316246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743" y="1417638"/>
            <a:ext cx="3261099" cy="2163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257" y="4876800"/>
            <a:ext cx="4502381" cy="73028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648" y="4359243"/>
            <a:ext cx="3098959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Amplitude Modulation (AM)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smtClean="0"/>
              <a:t>The bandwidth of an audio signal (speech and music) is usually </a:t>
            </a:r>
            <a:r>
              <a:rPr lang="en-US" sz="2400" b="1" smtClean="0">
                <a:solidFill>
                  <a:srgbClr val="FF0000"/>
                </a:solidFill>
              </a:rPr>
              <a:t>5 kHz</a:t>
            </a:r>
            <a:r>
              <a:rPr lang="en-US" sz="2400" smtClean="0"/>
              <a:t>.</a:t>
            </a:r>
          </a:p>
          <a:p>
            <a:r>
              <a:rPr lang="en-US" sz="2400" smtClean="0"/>
              <a:t>Therefore, an AM radio station needs a bandwidth of </a:t>
            </a:r>
            <a:r>
              <a:rPr lang="en-US" sz="2400" b="1" smtClean="0">
                <a:solidFill>
                  <a:srgbClr val="FF0000"/>
                </a:solidFill>
              </a:rPr>
              <a:t>10 kHz</a:t>
            </a:r>
            <a:r>
              <a:rPr lang="en-US" sz="2400" smtClean="0"/>
              <a:t>.</a:t>
            </a:r>
          </a:p>
          <a:p>
            <a:r>
              <a:rPr lang="en-US" sz="2400" smtClean="0"/>
              <a:t>AM stations are allowed carrier frequencies anywhere between </a:t>
            </a:r>
            <a:r>
              <a:rPr lang="en-US" sz="2400" smtClean="0">
                <a:solidFill>
                  <a:srgbClr val="FF0000"/>
                </a:solidFill>
              </a:rPr>
              <a:t>530 and 1700 kHz </a:t>
            </a:r>
            <a:r>
              <a:rPr lang="en-US" sz="2400" smtClean="0"/>
              <a:t>(1.7 MHz).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800"/>
            <a:ext cx="6724996" cy="165108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800" y="6171684"/>
            <a:ext cx="4250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Federal Communications Commission (FCC)</a:t>
            </a:r>
          </a:p>
        </p:txBody>
      </p:sp>
    </p:spTree>
    <p:extLst>
      <p:ext uri="{BB962C8B-B14F-4D97-AF65-F5344CB8AC3E}">
        <p14:creationId xmlns:p14="http://schemas.microsoft.com/office/powerpoint/2010/main" val="270946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Modulation (FM)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09" y="1396302"/>
            <a:ext cx="3721291" cy="33783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0511"/>
          <a:stretch/>
        </p:blipFill>
        <p:spPr>
          <a:xfrm>
            <a:off x="4935627" y="1752600"/>
            <a:ext cx="3717645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898" y="3805206"/>
            <a:ext cx="2889398" cy="123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Frequency Modulation (FM)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bandwidth of an audio signal (speech and music) broadcast in stereo is </a:t>
            </a:r>
            <a:r>
              <a:rPr lang="en-US" sz="2400" dirty="0" smtClean="0"/>
              <a:t>almost </a:t>
            </a:r>
            <a:r>
              <a:rPr lang="en-US" sz="2400" dirty="0" smtClean="0">
                <a:solidFill>
                  <a:srgbClr val="FF0000"/>
                </a:solidFill>
              </a:rPr>
              <a:t>15 </a:t>
            </a:r>
            <a:r>
              <a:rPr lang="en-US" sz="2400" dirty="0">
                <a:solidFill>
                  <a:srgbClr val="FF0000"/>
                </a:solidFill>
              </a:rPr>
              <a:t>kHz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FCC allows </a:t>
            </a:r>
            <a:r>
              <a:rPr lang="en-US" sz="2400" b="1" dirty="0">
                <a:solidFill>
                  <a:srgbClr val="FF0000"/>
                </a:solidFill>
              </a:rPr>
              <a:t>200 kHz (0.2 MHz) </a:t>
            </a:r>
            <a:r>
              <a:rPr lang="en-US" sz="2400" dirty="0"/>
              <a:t>for each </a:t>
            </a:r>
            <a:r>
              <a:rPr lang="en-US" sz="2400" dirty="0" smtClean="0"/>
              <a:t>station.</a:t>
            </a:r>
          </a:p>
          <a:p>
            <a:r>
              <a:rPr lang="en-US" sz="2400" dirty="0"/>
              <a:t>Stations must be separated by at least 200 kHz to keep their </a:t>
            </a:r>
            <a:r>
              <a:rPr lang="en-US" sz="2400" dirty="0" smtClean="0"/>
              <a:t>bandwidths from </a:t>
            </a:r>
            <a:r>
              <a:rPr lang="en-US" sz="2400" dirty="0"/>
              <a:t>overlapping.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62400"/>
            <a:ext cx="6750397" cy="16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Phase Modulation (PM)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524000"/>
            <a:ext cx="3670489" cy="33466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408" y="1524000"/>
            <a:ext cx="3029106" cy="16828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510" y="3733800"/>
            <a:ext cx="2991004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"/>
            <a:ext cx="8229600" cy="4525963"/>
          </a:xfrm>
        </p:spPr>
        <p:txBody>
          <a:bodyPr/>
          <a:lstStyle/>
          <a:p>
            <a:r>
              <a:rPr lang="en-US" cap="small" dirty="0" smtClean="0"/>
              <a:t>Digital data to Digital Signal Conversion</a:t>
            </a:r>
          </a:p>
          <a:p>
            <a:r>
              <a:rPr lang="en-US" cap="small" dirty="0" smtClean="0"/>
              <a:t>Analog Signal to Digital Data Conversion</a:t>
            </a:r>
          </a:p>
          <a:p>
            <a:r>
              <a:rPr lang="en-US" cap="small" dirty="0"/>
              <a:t>Digital-to-analog </a:t>
            </a:r>
            <a:r>
              <a:rPr lang="en-US" cap="small" dirty="0" smtClean="0"/>
              <a:t>Conversion </a:t>
            </a:r>
            <a:br>
              <a:rPr lang="en-US" cap="small" dirty="0" smtClean="0"/>
            </a:br>
            <a:r>
              <a:rPr lang="en-US" cap="small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Digital data </a:t>
            </a:r>
            <a:r>
              <a:rPr lang="en-US" cap="small" dirty="0" smtClean="0"/>
              <a:t>to </a:t>
            </a:r>
            <a:r>
              <a:rPr lang="en-US" cap="small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analog Signal </a:t>
            </a:r>
            <a:r>
              <a:rPr lang="en-US" cap="small" dirty="0" smtClean="0"/>
              <a:t>Conversion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697" y="3276600"/>
            <a:ext cx="3833007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276600"/>
            <a:ext cx="3683649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840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Digital-to-analog Conversion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Digital-to-analog conversion is the process of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changing one of the characteristics</a:t>
            </a:r>
            <a:r>
              <a:rPr lang="en-US" sz="2400" dirty="0"/>
              <a:t> </a:t>
            </a:r>
            <a:r>
              <a:rPr lang="en-US" sz="2400" dirty="0" smtClean="0"/>
              <a:t>of an </a:t>
            </a:r>
            <a:r>
              <a:rPr lang="en-US" sz="2400" dirty="0"/>
              <a:t>analog signal based on the information in digital data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a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sine</a:t>
            </a:r>
            <a:r>
              <a:rPr lang="en-US" sz="2400" dirty="0"/>
              <a:t>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wave</a:t>
            </a:r>
            <a:r>
              <a:rPr lang="en-US" sz="2400" dirty="0"/>
              <a:t> is defined by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three</a:t>
            </a:r>
            <a:r>
              <a:rPr lang="en-US" sz="2400" dirty="0"/>
              <a:t> characteristics: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amplitude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frequency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phase</a:t>
            </a:r>
            <a:r>
              <a:rPr lang="en-US" sz="2400" dirty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6" y="3873321"/>
            <a:ext cx="8560114" cy="245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5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Digital-to-analog Conversion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373860"/>
            <a:ext cx="8229600" cy="287151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4421263"/>
            <a:ext cx="7848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800" dirty="0" smtClean="0"/>
              <a:t> </a:t>
            </a:r>
            <a:r>
              <a:rPr lang="en-US" sz="2800" dirty="0"/>
              <a:t>basic </a:t>
            </a:r>
            <a:r>
              <a:rPr lang="en-US" sz="2800" dirty="0" smtClean="0"/>
              <a:t>issues must </a:t>
            </a:r>
            <a:r>
              <a:rPr lang="en-US" sz="2800" dirty="0"/>
              <a:t>be </a:t>
            </a:r>
            <a:r>
              <a:rPr lang="en-US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reviewed</a:t>
            </a:r>
            <a:r>
              <a:rPr lang="en-US" sz="2800" dirty="0"/>
              <a:t>: </a:t>
            </a: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800" dirty="0" smtClean="0"/>
              <a:t> </a:t>
            </a:r>
            <a:r>
              <a:rPr lang="en-US" sz="2800" dirty="0"/>
              <a:t>and </a:t>
            </a:r>
            <a:r>
              <a:rPr lang="en-US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baud</a:t>
            </a:r>
            <a:r>
              <a:rPr lang="en-US" sz="2800" dirty="0"/>
              <a:t> </a:t>
            </a:r>
            <a:r>
              <a:rPr lang="en-US" sz="2800" dirty="0" smtClean="0"/>
              <a:t>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carrier signal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01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8229600" cy="10067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59"/>
          <a:stretch/>
        </p:blipFill>
        <p:spPr>
          <a:xfrm>
            <a:off x="3786372" y="1676400"/>
            <a:ext cx="5533655" cy="367888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25311"/>
          <a:stretch/>
        </p:blipFill>
        <p:spPr>
          <a:xfrm>
            <a:off x="0" y="2209800"/>
            <a:ext cx="4371211" cy="184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b="1" cap="small" dirty="0"/>
              <a:t>Carrier Signal</a:t>
            </a:r>
          </a:p>
          <a:p>
            <a:pPr lvl="1"/>
            <a:r>
              <a:rPr lang="en-US" sz="2400" dirty="0"/>
              <a:t>In analog transmission, the sending device produces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high-frequency signal </a:t>
            </a:r>
            <a:r>
              <a:rPr lang="en-US" sz="2400" dirty="0"/>
              <a:t>that </a:t>
            </a:r>
            <a:r>
              <a:rPr lang="en-US" sz="2400" dirty="0" smtClean="0"/>
              <a:t>acts as </a:t>
            </a:r>
            <a:r>
              <a:rPr lang="en-US" sz="2400" dirty="0"/>
              <a:t>a base for the information signal.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base signal is called the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carrier signal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or </a:t>
            </a:r>
            <a:r>
              <a:rPr lang="en-US" sz="2400" dirty="0" smtClean="0"/>
              <a:t>carrier frequency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receiving device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tuned</a:t>
            </a:r>
            <a:r>
              <a:rPr lang="en-US" sz="2400" dirty="0"/>
              <a:t> to the frequency of the carrier signal that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expects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sender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Digital </a:t>
            </a:r>
            <a:r>
              <a:rPr lang="en-US" sz="2400" dirty="0"/>
              <a:t>information then changes the carrier signal by </a:t>
            </a:r>
            <a:r>
              <a:rPr lang="en-US" sz="2400" dirty="0" smtClean="0"/>
              <a:t>modifying one </a:t>
            </a:r>
            <a:r>
              <a:rPr lang="en-US" sz="2400" dirty="0"/>
              <a:t>or more of its characteristics</a:t>
            </a:r>
            <a:r>
              <a:rPr lang="en-US" sz="2400" b="1" dirty="0">
                <a:solidFill>
                  <a:srgbClr val="FF0000"/>
                </a:solidFill>
              </a:rPr>
              <a:t> (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amplitude</a:t>
            </a:r>
            <a:r>
              <a:rPr lang="en-US" sz="2400" b="1" dirty="0">
                <a:solidFill>
                  <a:srgbClr val="FF0000"/>
                </a:solidFill>
              </a:rPr>
              <a:t>,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frequency</a:t>
            </a:r>
            <a:r>
              <a:rPr lang="en-US" sz="2400" b="1" dirty="0">
                <a:solidFill>
                  <a:srgbClr val="FF0000"/>
                </a:solidFill>
              </a:rPr>
              <a:t>, or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phase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. </a:t>
            </a:r>
            <a:endParaRPr lang="en-US" sz="2400" dirty="0" smtClean="0"/>
          </a:p>
          <a:p>
            <a:pPr lvl="1"/>
            <a:r>
              <a:rPr lang="en-US" sz="2400" dirty="0" smtClean="0"/>
              <a:t>This </a:t>
            </a:r>
            <a:r>
              <a:rPr lang="en-US" sz="2400" dirty="0"/>
              <a:t>kind </a:t>
            </a:r>
            <a:r>
              <a:rPr lang="en-US" sz="2400" dirty="0" smtClean="0"/>
              <a:t>of modification </a:t>
            </a:r>
            <a:r>
              <a:rPr lang="en-US" sz="2400" dirty="0"/>
              <a:t>is called modulation </a:t>
            </a:r>
            <a:r>
              <a:rPr lang="en-US" sz="2400" b="1" dirty="0"/>
              <a:t>(</a:t>
            </a:r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shift keying</a:t>
            </a:r>
            <a:r>
              <a:rPr lang="en-US" sz="2400" b="1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0437" y="76200"/>
            <a:ext cx="3746363" cy="10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2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81000"/>
            <a:ext cx="4586090" cy="1600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09600" y="1104900"/>
            <a:ext cx="1164167" cy="342900"/>
          </a:xfrm>
          <a:prstGeom prst="roundRect">
            <a:avLst/>
          </a:prstGeom>
          <a:solidFill>
            <a:srgbClr val="FFFF00">
              <a:alpha val="4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9557" y="537686"/>
            <a:ext cx="37620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small" dirty="0"/>
              <a:t>Amplitude Shift Keying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amplitude shift keying, the amplitude of the carrier signal is varied to create </a:t>
            </a:r>
            <a:r>
              <a:rPr lang="en-US" dirty="0" smtClean="0"/>
              <a:t>signal elements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Both </a:t>
            </a:r>
            <a:r>
              <a:rPr lang="en-US" dirty="0"/>
              <a:t>frequency and phase remain constant while the amplitude changes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5" y="1905000"/>
            <a:ext cx="4369001" cy="24717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19445"/>
          <a:stretch/>
        </p:blipFill>
        <p:spPr>
          <a:xfrm>
            <a:off x="838200" y="4490798"/>
            <a:ext cx="662620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0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1000"/>
            <a:ext cx="4586090" cy="16002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2168161" y="1066800"/>
            <a:ext cx="1164167" cy="342900"/>
          </a:xfrm>
          <a:prstGeom prst="roundRect">
            <a:avLst/>
          </a:prstGeom>
          <a:solidFill>
            <a:srgbClr val="FFFF00">
              <a:alpha val="4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6800" y="228600"/>
            <a:ext cx="3962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cap="small" dirty="0"/>
              <a:t>Frequency Shift Keying</a:t>
            </a:r>
          </a:p>
          <a:p>
            <a:r>
              <a:rPr lang="en-US" dirty="0"/>
              <a:t>In frequency shift keying, the frequency of the carrier signal is varied to represent data.</a:t>
            </a:r>
          </a:p>
          <a:p>
            <a:r>
              <a:rPr lang="en-US" dirty="0"/>
              <a:t>The frequency of the modulated signal is constant for the duration of one signal </a:t>
            </a:r>
            <a:r>
              <a:rPr lang="en-US" dirty="0" smtClean="0"/>
              <a:t>element, but </a:t>
            </a:r>
            <a:r>
              <a:rPr lang="en-US" dirty="0"/>
              <a:t>changes for the next signal element if the data element changes. Both </a:t>
            </a:r>
            <a:r>
              <a:rPr lang="en-US" dirty="0" smtClean="0"/>
              <a:t>peak amplitude </a:t>
            </a:r>
            <a:r>
              <a:rPr lang="en-US" dirty="0"/>
              <a:t>and phase remain constant for all signal elements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133600"/>
            <a:ext cx="4057819" cy="24472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24796"/>
          <a:stretch/>
        </p:blipFill>
        <p:spPr>
          <a:xfrm>
            <a:off x="433192" y="4492704"/>
            <a:ext cx="6305803" cy="189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1" y="152401"/>
            <a:ext cx="5181600" cy="31648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</a:t>
            </a:r>
            <a:r>
              <a:rPr lang="en-US" dirty="0" smtClean="0"/>
              <a:t>of 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3222474"/>
            <a:ext cx="8458200" cy="2799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257800" y="2947909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polar NRZ</a:t>
            </a:r>
          </a:p>
        </p:txBody>
      </p:sp>
    </p:spTree>
    <p:extLst>
      <p:ext uri="{BB962C8B-B14F-4D97-AF65-F5344CB8AC3E}">
        <p14:creationId xmlns:p14="http://schemas.microsoft.com/office/powerpoint/2010/main" val="99983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36377</TotalTime>
  <Words>477</Words>
  <Application>Microsoft Office PowerPoint</Application>
  <PresentationFormat>On-screen Show (4:3)</PresentationFormat>
  <Paragraphs>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Digital-to-analog Conversion</vt:lpstr>
      <vt:lpstr>Digital-to-analog Conversion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Analog-to-analog Conversion</vt:lpstr>
      <vt:lpstr>Amplitude Modulation (AM)</vt:lpstr>
      <vt:lpstr>Amplitude Modulation (AM)</vt:lpstr>
      <vt:lpstr>Frequency Modulation (FM)</vt:lpstr>
      <vt:lpstr>Frequency Modulation (FM)</vt:lpstr>
      <vt:lpstr>Phase Modulation (PM)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959</cp:revision>
  <cp:lastPrinted>2017-11-05T03:12:43Z</cp:lastPrinted>
  <dcterms:created xsi:type="dcterms:W3CDTF">2006-08-16T00:00:00Z</dcterms:created>
  <dcterms:modified xsi:type="dcterms:W3CDTF">2024-10-07T00:32:48Z</dcterms:modified>
</cp:coreProperties>
</file>