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61265" autoAdjust="0"/>
  </p:normalViewPr>
  <p:slideViewPr>
    <p:cSldViewPr>
      <p:cViewPr varScale="1">
        <p:scale>
          <a:sx n="43" d="100"/>
          <a:sy n="43" d="100"/>
        </p:scale>
        <p:origin x="13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20-Oct-24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20-Oct-24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20-Oct-24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AWG, or American Wire Gauge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A9B5FCE6-2331-4AF4-8362-9D091070A463}" type="datetime1">
              <a:rPr lang="en-US" smtClean="0"/>
              <a:t>20-Oct-24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14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20-Oct-24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20-Oct-24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20-Oct-24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20-Oct-24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20-Oct-24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25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304800"/>
            <a:ext cx="7201270" cy="24385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5800" y="2743325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+mj-lt"/>
              </a:rPr>
              <a:t>The most </a:t>
            </a:r>
            <a:r>
              <a:rPr lang="en-US" sz="2400" dirty="0" smtClean="0">
                <a:latin typeface="+mj-lt"/>
              </a:rPr>
              <a:t>common type </a:t>
            </a:r>
            <a:r>
              <a:rPr lang="en-US" sz="2400" dirty="0">
                <a:latin typeface="+mj-lt"/>
              </a:rPr>
              <a:t>of connector used today is the 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Bayonet Neill-</a:t>
            </a:r>
            <a:r>
              <a:rPr lang="en-US" sz="2400" b="1" dirty="0" err="1">
                <a:solidFill>
                  <a:srgbClr val="FF0000"/>
                </a:solidFill>
                <a:latin typeface="+mj-lt"/>
              </a:rPr>
              <a:t>Concelman</a:t>
            </a:r>
            <a:r>
              <a:rPr lang="en-US" sz="2400" b="1" dirty="0">
                <a:solidFill>
                  <a:srgbClr val="FF0000"/>
                </a:solidFill>
                <a:latin typeface="+mj-lt"/>
              </a:rPr>
              <a:t> (BNC)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connector.</a:t>
            </a:r>
            <a:endParaRPr lang="en-US" sz="2400" dirty="0"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4319004"/>
            <a:ext cx="7848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 </a:t>
            </a:r>
            <a:r>
              <a:rPr lang="en-US" sz="2000" dirty="0" smtClean="0"/>
              <a:t>Mbps with </a:t>
            </a:r>
            <a:r>
              <a:rPr lang="en-US" sz="2000" dirty="0"/>
              <a:t>a range of 185 m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10 </a:t>
            </a:r>
            <a:r>
              <a:rPr lang="en-US" sz="2000" dirty="0" smtClean="0"/>
              <a:t>Mbps with </a:t>
            </a:r>
            <a:r>
              <a:rPr lang="en-US" sz="2000" dirty="0"/>
              <a:t>a range of </a:t>
            </a:r>
            <a:r>
              <a:rPr lang="en-US" sz="2000" dirty="0" smtClean="0"/>
              <a:t>5000 </a:t>
            </a:r>
            <a:r>
              <a:rPr lang="en-US" sz="2000" dirty="0"/>
              <a:t>m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3114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Fiber-Optic Cable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066800"/>
            <a:ext cx="8003038" cy="2362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96240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+mj-lt"/>
              </a:rPr>
              <a:t>A glass or plastic </a:t>
            </a:r>
            <a:r>
              <a:rPr lang="en-US" sz="2400" b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core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is </a:t>
            </a:r>
            <a:r>
              <a:rPr lang="en-US" sz="2400" dirty="0">
                <a:latin typeface="+mj-lt"/>
              </a:rPr>
              <a:t>surrounded by a </a:t>
            </a:r>
            <a:r>
              <a:rPr lang="en-US" sz="2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cladding</a:t>
            </a:r>
            <a:r>
              <a:rPr lang="en-US" sz="2400" b="1" dirty="0">
                <a:latin typeface="+mj-lt"/>
              </a:rPr>
              <a:t> </a:t>
            </a:r>
            <a:r>
              <a:rPr lang="en-US" sz="2400" dirty="0">
                <a:latin typeface="+mj-lt"/>
              </a:rPr>
              <a:t>of less dense glass or plastic. The difference in density of </a:t>
            </a:r>
            <a:r>
              <a:rPr lang="en-US" sz="2400" dirty="0" smtClean="0">
                <a:latin typeface="+mj-lt"/>
              </a:rPr>
              <a:t>the two </a:t>
            </a:r>
            <a:r>
              <a:rPr lang="en-US" sz="2400" dirty="0">
                <a:latin typeface="+mj-lt"/>
              </a:rPr>
              <a:t>materials must be such that a beam of light moving through the core is reflected </a:t>
            </a:r>
            <a:r>
              <a:rPr lang="en-US" sz="2400" dirty="0" smtClean="0">
                <a:latin typeface="+mj-lt"/>
              </a:rPr>
              <a:t>off the </a:t>
            </a:r>
            <a:r>
              <a:rPr lang="en-US" sz="2400" dirty="0">
                <a:latin typeface="+mj-lt"/>
              </a:rPr>
              <a:t>cladding instead of being refracted into it</a:t>
            </a:r>
          </a:p>
        </p:txBody>
      </p:sp>
    </p:spTree>
    <p:extLst>
      <p:ext uri="{BB962C8B-B14F-4D97-AF65-F5344CB8AC3E}">
        <p14:creationId xmlns:p14="http://schemas.microsoft.com/office/powerpoint/2010/main" val="166790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317" y="457200"/>
            <a:ext cx="6483683" cy="140342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of 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1428" b="-1"/>
          <a:stretch/>
        </p:blipFill>
        <p:spPr>
          <a:xfrm>
            <a:off x="1136317" y="2948833"/>
            <a:ext cx="7091695" cy="2057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66800" y="2514600"/>
            <a:ext cx="2562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Propagation Mode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65560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457200"/>
            <a:ext cx="6914668" cy="17526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2537170"/>
            <a:ext cx="8458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In </a:t>
            </a: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multimode step-index fiber</a:t>
            </a:r>
            <a:r>
              <a:rPr lang="en-US" sz="2400" b="1" dirty="0" smtClean="0">
                <a:latin typeface="+mj-lt"/>
              </a:rPr>
              <a:t>, </a:t>
            </a:r>
            <a:r>
              <a:rPr lang="en-US" sz="2400" dirty="0" smtClean="0">
                <a:latin typeface="+mj-lt"/>
              </a:rPr>
              <a:t>the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density</a:t>
            </a:r>
            <a:r>
              <a:rPr lang="en-US" sz="2400" dirty="0" smtClean="0">
                <a:latin typeface="+mj-lt"/>
              </a:rPr>
              <a:t> of the core remains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constant</a:t>
            </a:r>
            <a:r>
              <a:rPr lang="en-US" sz="2400" dirty="0" smtClean="0">
                <a:latin typeface="+mj-lt"/>
              </a:rPr>
              <a:t> from the center to the edges.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 beam of light moves through this constant density in a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straight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line</a:t>
            </a:r>
            <a:r>
              <a:rPr lang="en-US" sz="2400" dirty="0" smtClean="0">
                <a:latin typeface="+mj-lt"/>
              </a:rPr>
              <a:t> until it reaches the interface of the core and the cladding.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At the interface, there is an abrupt change due to a lower density; this alters the angle of the beam’s motion.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The term </a:t>
            </a:r>
            <a:r>
              <a:rPr lang="en-US" sz="2400" b="1" i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step-index </a:t>
            </a:r>
            <a:r>
              <a:rPr lang="en-US" sz="2400" dirty="0" smtClean="0">
                <a:latin typeface="+mj-lt"/>
              </a:rPr>
              <a:t>refers to the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suddenness</a:t>
            </a:r>
            <a:r>
              <a:rPr lang="en-US" sz="2400" dirty="0" smtClean="0">
                <a:latin typeface="+mj-lt"/>
              </a:rPr>
              <a:t> of this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change</a:t>
            </a:r>
            <a:r>
              <a:rPr lang="en-US" sz="2400" dirty="0" smtClean="0">
                <a:latin typeface="+mj-lt"/>
              </a:rPr>
              <a:t>, which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+mj-lt"/>
              </a:rPr>
              <a:t>contributes</a:t>
            </a:r>
            <a:r>
              <a:rPr lang="en-US" sz="2400" dirty="0" smtClean="0">
                <a:latin typeface="+mj-lt"/>
              </a:rPr>
              <a:t> to the distortion of the signal as it passes through the fiber.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944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28600"/>
            <a:ext cx="6591586" cy="198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944247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second type of fiber, called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multimode graded-index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fiber, decreases this </a:t>
            </a:r>
            <a:r>
              <a:rPr lang="en-US" sz="2400" dirty="0" smtClean="0"/>
              <a:t>distortion of </a:t>
            </a:r>
            <a:r>
              <a:rPr lang="en-US" sz="2400" dirty="0"/>
              <a:t>the signal through the cable.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word index here refers to the index </a:t>
            </a:r>
            <a:r>
              <a:rPr lang="en-US" sz="2400" dirty="0" smtClean="0"/>
              <a:t>of refraction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As </a:t>
            </a:r>
            <a:r>
              <a:rPr lang="en-US" sz="2400" dirty="0"/>
              <a:t>we saw above, the index of refraction is related to density.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 graded-index fiber</a:t>
            </a:r>
            <a:r>
              <a:rPr lang="en-US" sz="2400" dirty="0"/>
              <a:t>, therefore, is one with varying densities.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Density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is highest at the center </a:t>
            </a:r>
            <a:r>
              <a:rPr lang="en-US" sz="2400" dirty="0" smtClean="0"/>
              <a:t>of the </a:t>
            </a:r>
            <a:r>
              <a:rPr lang="en-US" sz="2400" dirty="0"/>
              <a:t>core and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decreases gradually to its lowest</a:t>
            </a:r>
            <a:r>
              <a:rPr lang="en-US" sz="2400" dirty="0"/>
              <a:t> at the </a:t>
            </a:r>
            <a:r>
              <a:rPr lang="en-US" sz="2400" dirty="0" smtClean="0"/>
              <a:t>edge.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767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304800"/>
            <a:ext cx="7369673" cy="1828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148840"/>
            <a:ext cx="8610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Single-mode uses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step-index fiber </a:t>
            </a:r>
            <a:r>
              <a:rPr lang="en-US" sz="2400" dirty="0"/>
              <a:t>and a highly focused source of light that </a:t>
            </a:r>
            <a:r>
              <a:rPr lang="en-US" sz="2400" dirty="0" smtClean="0"/>
              <a:t>limits beams </a:t>
            </a:r>
            <a:r>
              <a:rPr lang="en-US" sz="2400" dirty="0"/>
              <a:t>to a small range of angles, all close to the horizontal.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single-mode </a:t>
            </a:r>
            <a:r>
              <a:rPr lang="en-US" sz="2400" dirty="0" smtClean="0"/>
              <a:t>fiber itself </a:t>
            </a:r>
            <a:r>
              <a:rPr lang="en-US" sz="2400" dirty="0"/>
              <a:t>is manufactured with a much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smaller diameter</a:t>
            </a:r>
            <a:r>
              <a:rPr lang="en-US" sz="2400" dirty="0"/>
              <a:t> than that of multimode fiber, </a:t>
            </a:r>
            <a:r>
              <a:rPr lang="en-US" sz="2400" dirty="0" smtClean="0"/>
              <a:t>and with </a:t>
            </a:r>
            <a:r>
              <a:rPr lang="en-US" sz="2400" dirty="0"/>
              <a:t>substantially lower density (index of refraction).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decrease in density results </a:t>
            </a:r>
            <a:r>
              <a:rPr lang="en-US" sz="2400" dirty="0" smtClean="0"/>
              <a:t>in a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critical</a:t>
            </a:r>
            <a:r>
              <a:rPr lang="en-US" sz="2400" dirty="0"/>
              <a:t> angle that is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close enough to 90° </a:t>
            </a:r>
            <a:r>
              <a:rPr lang="en-US" sz="2400" dirty="0"/>
              <a:t>to make the propagation of beams </a:t>
            </a:r>
            <a:r>
              <a:rPr lang="en-US" sz="2400" dirty="0" smtClean="0"/>
              <a:t>almost horizontal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this case, propagation of different beams is almost identical, and </a:t>
            </a:r>
            <a:r>
              <a:rPr lang="en-US" sz="2400" dirty="0" smtClean="0"/>
              <a:t>delays are </a:t>
            </a:r>
            <a:r>
              <a:rPr lang="en-US" sz="2400" dirty="0"/>
              <a:t>negligible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5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2400"/>
            <a:ext cx="7436232" cy="176539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of 25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50115" cy="334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90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cap="small" dirty="0" smtClean="0"/>
              <a:t>Adv. </a:t>
            </a:r>
            <a:r>
              <a:rPr lang="en-US" sz="3600" b="1" cap="small" dirty="0"/>
              <a:t>and Disadvantages of Optical Fiber</a:t>
            </a:r>
            <a:endParaRPr lang="en-US" sz="3600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632" y="1281112"/>
            <a:ext cx="8098377" cy="52578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905000"/>
            <a:ext cx="1981200" cy="3810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3101974"/>
            <a:ext cx="2438400" cy="3810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4077968"/>
            <a:ext cx="4191000" cy="341632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362200" y="4946330"/>
            <a:ext cx="72167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s-IN" sz="14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ক্ষয়কারী</a:t>
            </a:r>
            <a:endParaRPr lang="en-US" sz="1400" dirty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4400" y="4657088"/>
            <a:ext cx="3429000" cy="3810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5352849"/>
            <a:ext cx="1447800" cy="3810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5775004"/>
            <a:ext cx="2895600" cy="3810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V="1">
            <a:off x="929640" y="2783641"/>
            <a:ext cx="5242560" cy="206135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cap="small" dirty="0">
                <a:solidFill>
                  <a:prstClr val="black"/>
                </a:solidFill>
              </a:rPr>
              <a:t>Adv. and Disadvantages of Optical Fiber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524000"/>
            <a:ext cx="7442582" cy="27814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2062091"/>
            <a:ext cx="2819400" cy="3810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667000"/>
            <a:ext cx="3124200" cy="3810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39800" y="3271909"/>
            <a:ext cx="660400" cy="3810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 smtClean="0"/>
              <a:t>Unguided Media: Wireless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 smtClean="0"/>
              <a:t> of 25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800" y="1459212"/>
            <a:ext cx="4939140" cy="13255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581400"/>
            <a:ext cx="5943600" cy="17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94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Transmission media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1165986"/>
            <a:ext cx="4361688" cy="294053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91456" y="2161916"/>
            <a:ext cx="373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Transmission media are actually located </a:t>
            </a:r>
            <a:r>
              <a:rPr lang="en-US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below</a:t>
            </a:r>
            <a:r>
              <a:rPr lang="en-US" dirty="0"/>
              <a:t> the </a:t>
            </a:r>
            <a:r>
              <a:rPr lang="en-US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physical layer</a:t>
            </a:r>
            <a:r>
              <a:rPr lang="en-US" dirty="0"/>
              <a:t> and are 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directly</a:t>
            </a:r>
            <a:r>
              <a:rPr lang="en-US" dirty="0"/>
              <a:t> </a:t>
            </a:r>
            <a:r>
              <a:rPr lang="en-US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controlled</a:t>
            </a:r>
            <a:r>
              <a:rPr lang="en-US" dirty="0" smtClean="0"/>
              <a:t> by </a:t>
            </a:r>
            <a:r>
              <a:rPr lang="en-US" dirty="0"/>
              <a:t>the physical layer.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895" y="4401095"/>
            <a:ext cx="6547186" cy="147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8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489" y="152400"/>
            <a:ext cx="7233022" cy="323231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r>
              <a:rPr lang="en-US" dirty="0" smtClean="0"/>
              <a:t> of 25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77844" y="3530931"/>
            <a:ext cx="6588311" cy="3007981"/>
            <a:chOff x="739578" y="3384716"/>
            <a:chExt cx="7448933" cy="381426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578" y="3384716"/>
              <a:ext cx="7448933" cy="1708238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957" y="5001768"/>
              <a:ext cx="7233022" cy="2197213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347326" y="4024636"/>
            <a:ext cx="6390996" cy="381000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0976" y="4409289"/>
            <a:ext cx="6390996" cy="3810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2726" y="4809813"/>
            <a:ext cx="6365596" cy="214473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60026" y="5017146"/>
            <a:ext cx="6390996" cy="3810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372726" y="5394332"/>
            <a:ext cx="6359246" cy="362097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72726" y="5756429"/>
            <a:ext cx="6390996" cy="38100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2726" y="6118878"/>
            <a:ext cx="6365596" cy="214473"/>
          </a:xfrm>
          <a:prstGeom prst="rect">
            <a:avLst/>
          </a:prstGeom>
          <a:solidFill>
            <a:schemeClr val="accent6">
              <a:lumMod val="75000"/>
              <a:alpha val="38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347326" y="6344842"/>
            <a:ext cx="6384646" cy="194070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6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r>
              <a:rPr lang="en-US" dirty="0" smtClean="0"/>
              <a:t> of 25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937" t="39316"/>
          <a:stretch/>
        </p:blipFill>
        <p:spPr>
          <a:xfrm>
            <a:off x="228600" y="152400"/>
            <a:ext cx="3660959" cy="1167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" y="18288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Electromagnetic waves </a:t>
            </a:r>
            <a:r>
              <a:rPr lang="en-US" sz="2400" dirty="0" smtClean="0"/>
              <a:t>ranging …between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3 kHz and 1 </a:t>
            </a: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GHz</a:t>
            </a:r>
            <a:r>
              <a:rPr lang="en-US" sz="24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2400" dirty="0" smtClean="0"/>
              <a:t>called 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radio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waves</a:t>
            </a:r>
            <a:r>
              <a:rPr lang="en-US" sz="2400" dirty="0"/>
              <a:t>;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Waves … </a:t>
            </a:r>
            <a:r>
              <a:rPr lang="en-US" sz="2400" dirty="0"/>
              <a:t>between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1 and 300 GHz </a:t>
            </a:r>
            <a:r>
              <a:rPr lang="en-US" sz="2400" dirty="0"/>
              <a:t>are called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microwaves</a:t>
            </a:r>
            <a:r>
              <a:rPr lang="en-US" sz="24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80" y="3398460"/>
            <a:ext cx="3565632" cy="27273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1568" y="3657600"/>
            <a:ext cx="40228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Radio waves use </a:t>
            </a:r>
            <a:r>
              <a:rPr lang="en-US" sz="2000" dirty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omnidirectional</a:t>
            </a:r>
            <a:r>
              <a:rPr lang="en-US" sz="2000" dirty="0"/>
              <a:t> antennas that send out signals in all directions.</a:t>
            </a:r>
          </a:p>
          <a:p>
            <a:r>
              <a:rPr lang="en-US" sz="2000" dirty="0"/>
              <a:t>Based on the wavelength, strength, and the purpose of transmission, we can have </a:t>
            </a:r>
            <a:r>
              <a:rPr lang="en-US" sz="2000" dirty="0" smtClean="0"/>
              <a:t>several types </a:t>
            </a:r>
            <a:r>
              <a:rPr lang="en-US" sz="2000" dirty="0"/>
              <a:t>of antennas.</a:t>
            </a:r>
          </a:p>
        </p:txBody>
      </p:sp>
    </p:spTree>
    <p:extLst>
      <p:ext uri="{BB962C8B-B14F-4D97-AF65-F5344CB8AC3E}">
        <p14:creationId xmlns:p14="http://schemas.microsoft.com/office/powerpoint/2010/main" val="33774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Radio waves, for the most part, are </a:t>
            </a: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omnidirectional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omnidirectional property has a </a:t>
            </a: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disadvantage</a:t>
            </a:r>
            <a:r>
              <a:rPr lang="en-US" sz="2400" dirty="0" smtClean="0"/>
              <a:t>, too.</a:t>
            </a:r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radio waves transmitted by one antenna are </a:t>
            </a:r>
            <a:r>
              <a:rPr lang="en-US" sz="2400" b="1" dirty="0" smtClean="0">
                <a:solidFill>
                  <a:srgbClr val="FF0000"/>
                </a:solidFill>
              </a:rPr>
              <a:t>at risk</a:t>
            </a:r>
            <a:r>
              <a:rPr lang="en-US" sz="2400" dirty="0" smtClean="0"/>
              <a:t> </a:t>
            </a:r>
            <a:r>
              <a:rPr lang="en-US" sz="2400" dirty="0"/>
              <a:t>to interference </a:t>
            </a:r>
            <a:r>
              <a:rPr lang="en-US" sz="2400" dirty="0" smtClean="0"/>
              <a:t>by another </a:t>
            </a:r>
            <a:r>
              <a:rPr lang="en-US" sz="2400" dirty="0"/>
              <a:t>antenna that may send signals using the same frequency or </a:t>
            </a:r>
            <a:r>
              <a:rPr lang="en-US" sz="2400" dirty="0" smtClean="0"/>
              <a:t>band.</a:t>
            </a:r>
          </a:p>
          <a:p>
            <a:endParaRPr lang="en-US" sz="2400" dirty="0" smtClean="0"/>
          </a:p>
          <a:p>
            <a:r>
              <a:rPr lang="en-US" sz="2400" dirty="0" smtClean="0"/>
              <a:t>Radio </a:t>
            </a:r>
            <a:r>
              <a:rPr lang="en-US" sz="2400" dirty="0"/>
              <a:t>waves, particularly those waves that propagate in the sky mode, can </a:t>
            </a:r>
            <a:r>
              <a:rPr lang="en-US" sz="2400" dirty="0" smtClean="0"/>
              <a:t>travel </a:t>
            </a: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long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distances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Radio </a:t>
            </a:r>
            <a:r>
              <a:rPr lang="en-US" sz="2400" dirty="0"/>
              <a:t>waves, particularly those of </a:t>
            </a:r>
            <a:r>
              <a:rPr lang="en-US" sz="2400" b="1" dirty="0"/>
              <a:t>low and </a:t>
            </a:r>
            <a:r>
              <a:rPr lang="en-US" sz="2400" b="1" dirty="0" smtClean="0"/>
              <a:t>medium  frequencies</a:t>
            </a:r>
            <a:r>
              <a:rPr lang="en-US" sz="2400" b="1" dirty="0"/>
              <a:t>, can </a:t>
            </a:r>
            <a:r>
              <a:rPr lang="en-US" sz="2400" b="1" dirty="0" smtClean="0"/>
              <a:t>penetrate walls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r>
              <a:rPr lang="en-US" dirty="0" smtClean="0"/>
              <a:t> 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88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591" y="76200"/>
            <a:ext cx="6007409" cy="276874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r>
              <a:rPr lang="en-US" dirty="0" smtClean="0"/>
              <a:t> of 25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35" y="3032104"/>
            <a:ext cx="6426530" cy="79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23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861378"/>
            <a:ext cx="8558703" cy="337077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05000" y="888810"/>
            <a:ext cx="2438400" cy="281622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8200" y="2405952"/>
            <a:ext cx="5181600" cy="337248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09800" y="3065240"/>
            <a:ext cx="3733800" cy="287559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0" y="3742818"/>
            <a:ext cx="2438400" cy="281622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7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Infrared</a:t>
            </a:r>
            <a:endParaRPr lang="en-US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r>
              <a:rPr lang="en-US" dirty="0" smtClean="0"/>
              <a:t> of 25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62" y="1066800"/>
            <a:ext cx="7302875" cy="217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Transmission media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</a:t>
            </a:r>
            <a:r>
              <a:rPr lang="en-US" sz="2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transmission medium </a:t>
            </a:r>
            <a:r>
              <a:rPr lang="en-US" sz="2400" dirty="0"/>
              <a:t>can be broadly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defined</a:t>
            </a:r>
            <a:r>
              <a:rPr lang="en-US" sz="2400" dirty="0"/>
              <a:t> as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anything</a:t>
            </a:r>
            <a:r>
              <a:rPr lang="en-US" sz="2400" dirty="0"/>
              <a:t> that can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carry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information</a:t>
            </a:r>
            <a:r>
              <a:rPr lang="en-US" sz="2400" dirty="0" smtClean="0"/>
              <a:t> from </a:t>
            </a:r>
            <a:r>
              <a:rPr lang="en-US" sz="2400" dirty="0"/>
              <a:t>a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source</a:t>
            </a:r>
            <a:r>
              <a:rPr lang="en-US" sz="2400" dirty="0"/>
              <a:t> to a 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destination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of 25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7000"/>
            <a:ext cx="7169518" cy="192414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2000" y="3166110"/>
            <a:ext cx="7245718" cy="7543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2000" y="3897991"/>
            <a:ext cx="3581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81498" y="3923590"/>
            <a:ext cx="3581400" cy="685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Guided Media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Guided media</a:t>
            </a:r>
            <a:r>
              <a:rPr lang="en-US" sz="2400" b="1" dirty="0"/>
              <a:t>, </a:t>
            </a:r>
            <a:r>
              <a:rPr lang="en-US" sz="2400" dirty="0"/>
              <a:t>which are those that provide a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channel</a:t>
            </a:r>
            <a:r>
              <a:rPr lang="en-US" sz="2400" dirty="0" smtClean="0"/>
              <a:t> </a:t>
            </a:r>
            <a:r>
              <a:rPr lang="en-US" sz="2400" dirty="0"/>
              <a:t>from one device to </a:t>
            </a:r>
            <a:r>
              <a:rPr lang="en-US" sz="2400" dirty="0" smtClean="0"/>
              <a:t>another, </a:t>
            </a:r>
            <a:br>
              <a:rPr lang="en-US" sz="2400" dirty="0" smtClean="0"/>
            </a:br>
            <a:r>
              <a:rPr lang="en-US" sz="2400" dirty="0" smtClean="0"/>
              <a:t>e.g. </a:t>
            </a:r>
            <a:r>
              <a:rPr lang="en-US" sz="2400" b="1" dirty="0" smtClean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twisted-pair cable,</a:t>
            </a:r>
            <a:r>
              <a:rPr lang="en-US" sz="2400" b="1" dirty="0" smtClean="0"/>
              <a:t>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coaxial cable</a:t>
            </a:r>
            <a:r>
              <a:rPr lang="en-US" sz="2400" b="1" dirty="0"/>
              <a:t>, </a:t>
            </a:r>
            <a:r>
              <a:rPr lang="en-US" sz="2400" dirty="0"/>
              <a:t>and </a:t>
            </a:r>
            <a:r>
              <a:rPr lang="en-US" sz="2400" b="1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fiber-optic cable</a:t>
            </a:r>
            <a:r>
              <a:rPr lang="en-US" sz="2400" b="1" dirty="0" smtClean="0"/>
              <a:t>.</a:t>
            </a:r>
          </a:p>
          <a:p>
            <a:r>
              <a:rPr lang="en-US" sz="2600" dirty="0"/>
              <a:t>A signal </a:t>
            </a:r>
            <a:r>
              <a:rPr lang="en-US" sz="2600" dirty="0" smtClean="0"/>
              <a:t>traveling along </a:t>
            </a:r>
            <a:r>
              <a:rPr lang="en-US" sz="2600" dirty="0"/>
              <a:t>any of these media is </a:t>
            </a:r>
            <a:r>
              <a:rPr lang="en-US" sz="2600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directed and contained</a:t>
            </a:r>
            <a:r>
              <a:rPr lang="en-US" sz="2600" dirty="0"/>
              <a:t> by the </a:t>
            </a:r>
            <a:r>
              <a:rPr lang="en-US" sz="26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physical limits of </a:t>
            </a:r>
            <a:r>
              <a:rPr lang="en-US" sz="2600" b="1" dirty="0" smtClean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the medium</a:t>
            </a:r>
            <a:r>
              <a:rPr lang="en-US" sz="2600" dirty="0"/>
              <a:t>. </a:t>
            </a:r>
            <a:endParaRPr lang="en-US" sz="2600" dirty="0" smtClean="0"/>
          </a:p>
          <a:p>
            <a:r>
              <a:rPr lang="en-US" sz="2600" dirty="0" smtClean="0"/>
              <a:t>T</a:t>
            </a:r>
            <a:r>
              <a:rPr lang="en-US" sz="2600" b="1" dirty="0" smtClean="0"/>
              <a:t>wisted-pair </a:t>
            </a:r>
            <a:r>
              <a:rPr lang="en-US" sz="2600" b="1" dirty="0"/>
              <a:t>and coaxial </a:t>
            </a:r>
            <a:r>
              <a:rPr lang="en-US" sz="2600" dirty="0"/>
              <a:t>cable use metallic (copper) conductors that </a:t>
            </a:r>
            <a:r>
              <a:rPr lang="en-US" sz="2600" dirty="0" smtClean="0"/>
              <a:t>accept and </a:t>
            </a:r>
            <a:r>
              <a:rPr lang="en-US" sz="2600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transport signals in the form of electric current</a:t>
            </a:r>
            <a:r>
              <a:rPr lang="en-US" sz="2600" dirty="0">
                <a:solidFill>
                  <a:srgbClr val="FF0000"/>
                </a:solidFill>
              </a:rPr>
              <a:t>. </a:t>
            </a: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b="1" dirty="0" smtClean="0"/>
              <a:t>Optical </a:t>
            </a:r>
            <a:r>
              <a:rPr lang="en-US" sz="2600" b="1" dirty="0"/>
              <a:t>fiber </a:t>
            </a:r>
            <a:r>
              <a:rPr lang="en-US" sz="2600" dirty="0"/>
              <a:t>is a cable that </a:t>
            </a:r>
            <a:r>
              <a:rPr lang="en-US" sz="2600" dirty="0" smtClean="0"/>
              <a:t>accepts and </a:t>
            </a:r>
            <a:r>
              <a:rPr lang="en-US" sz="2600" dirty="0"/>
              <a:t>transports signals in the </a:t>
            </a:r>
            <a:r>
              <a:rPr lang="en-US" sz="2600" b="1" dirty="0">
                <a:solidFill>
                  <a:srgbClr val="FF0000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form of light</a:t>
            </a:r>
            <a:r>
              <a:rPr lang="en-US" dirty="0"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.</a:t>
            </a:r>
            <a:endParaRPr lang="en-US" sz="2400" dirty="0"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of 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30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Twisted-Pair Cable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524000"/>
            <a:ext cx="7379079" cy="167013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3574913"/>
            <a:ext cx="3276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of the wires is used to carry signals to the receiver, and the other is used </a:t>
            </a:r>
            <a:r>
              <a:rPr lang="en-US" dirty="0" smtClean="0"/>
              <a:t>only as </a:t>
            </a:r>
            <a:r>
              <a:rPr lang="en-US" dirty="0"/>
              <a:t>a ground reference. The receiver uses the difference between the two</a:t>
            </a:r>
          </a:p>
        </p:txBody>
      </p:sp>
      <p:sp>
        <p:nvSpPr>
          <p:cNvPr id="7" name="Rectangle 6"/>
          <p:cNvSpPr/>
          <p:nvPr/>
        </p:nvSpPr>
        <p:spPr>
          <a:xfrm>
            <a:off x="4390579" y="3533777"/>
            <a:ext cx="383902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addition to the signal sent by the sender on one of the wires, interference (</a:t>
            </a:r>
            <a:r>
              <a:rPr lang="en-US" dirty="0" smtClean="0"/>
              <a:t>noise) and </a:t>
            </a:r>
            <a:r>
              <a:rPr lang="en-US" dirty="0"/>
              <a:t>crosstalk may affect both wires and create unwanted signals.</a:t>
            </a:r>
          </a:p>
        </p:txBody>
      </p:sp>
    </p:spTree>
    <p:extLst>
      <p:ext uri="{BB962C8B-B14F-4D97-AF65-F5344CB8AC3E}">
        <p14:creationId xmlns:p14="http://schemas.microsoft.com/office/powerpoint/2010/main" val="165303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Twisted-Pair Cable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00200"/>
            <a:ext cx="6153466" cy="19241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740020"/>
            <a:ext cx="3048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Although metal casing</a:t>
            </a:r>
          </a:p>
          <a:p>
            <a:r>
              <a:rPr lang="en-US" dirty="0">
                <a:solidFill>
                  <a:srgbClr val="FF0000"/>
                </a:solidFill>
              </a:rPr>
              <a:t>improves the quality of cable by preventing the penetration of noise or crosstalk, it is</a:t>
            </a:r>
          </a:p>
          <a:p>
            <a:r>
              <a:rPr lang="en-US" dirty="0">
                <a:solidFill>
                  <a:srgbClr val="FF0000"/>
                </a:solidFill>
              </a:rPr>
              <a:t>bulkier and more expensive.</a:t>
            </a:r>
          </a:p>
        </p:txBody>
      </p:sp>
    </p:spTree>
    <p:extLst>
      <p:ext uri="{BB962C8B-B14F-4D97-AF65-F5344CB8AC3E}">
        <p14:creationId xmlns:p14="http://schemas.microsoft.com/office/powerpoint/2010/main" val="34613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1524000"/>
          </a:xfrm>
        </p:spPr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Electronic Industries Association (EIA) </a:t>
            </a:r>
            <a:r>
              <a:rPr lang="en-US" sz="2400" dirty="0"/>
              <a:t>has developed standards to </a:t>
            </a:r>
            <a:r>
              <a:rPr lang="en-US" sz="2400" dirty="0" smtClean="0"/>
              <a:t>classify unshielded </a:t>
            </a:r>
            <a:r>
              <a:rPr lang="en-US" sz="2400" dirty="0"/>
              <a:t>twisted-pair cable into </a:t>
            </a:r>
            <a:r>
              <a:rPr lang="en-US" sz="2400" dirty="0">
                <a:solidFill>
                  <a:srgbClr val="FF0000"/>
                </a:solidFill>
              </a:rPr>
              <a:t>seven categories.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of 25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447800"/>
            <a:ext cx="6675120" cy="2067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4857"/>
          <a:stretch/>
        </p:blipFill>
        <p:spPr>
          <a:xfrm>
            <a:off x="1524000" y="3478584"/>
            <a:ext cx="6675120" cy="26154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t="17860"/>
          <a:stretch/>
        </p:blipFill>
        <p:spPr>
          <a:xfrm>
            <a:off x="2133600" y="213144"/>
            <a:ext cx="3200400" cy="1250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1524000" y="1904842"/>
            <a:ext cx="7467600" cy="238918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ysClr val="windowText" lastClr="000000"/>
                </a:solidFill>
              </a:rPr>
              <a:t>750 kHz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2133600"/>
            <a:ext cx="7467600" cy="447040"/>
          </a:xfrm>
          <a:prstGeom prst="rect">
            <a:avLst/>
          </a:prstGeom>
          <a:solidFill>
            <a:srgbClr val="7030A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1 MHz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24000" y="2575184"/>
            <a:ext cx="7467600" cy="234213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16 MHz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24000" y="2779568"/>
            <a:ext cx="7467600" cy="699015"/>
          </a:xfrm>
          <a:prstGeom prst="rect">
            <a:avLst/>
          </a:prstGeom>
          <a:solidFill>
            <a:srgbClr val="7030A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20 MHz</a:t>
            </a:r>
          </a:p>
          <a:p>
            <a:pPr algn="r"/>
            <a:r>
              <a:rPr lang="en-US" dirty="0" smtClean="0"/>
              <a:t>100 MHz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200" y="5058278"/>
            <a:ext cx="2438400" cy="1477328"/>
          </a:xfrm>
          <a:prstGeom prst="rect">
            <a:avLst/>
          </a:prstGeom>
          <a:ln w="31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laboratory tests have shown that it can transmit up to 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40 </a:t>
            </a:r>
            <a:r>
              <a:rPr lang="en-US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Gbps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at 50 meters </a:t>
            </a:r>
            <a:r>
              <a:rPr lang="en-US" dirty="0"/>
              <a:t>and 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100 </a:t>
            </a:r>
            <a:r>
              <a:rPr lang="en-US" dirty="0" err="1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Gbps</a:t>
            </a:r>
            <a:r>
              <a:rPr lang="en-US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at 15 meters</a:t>
            </a:r>
            <a:r>
              <a:rPr lang="en-US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58660" y="3492891"/>
            <a:ext cx="7432940" cy="673333"/>
          </a:xfrm>
          <a:prstGeom prst="rect">
            <a:avLst/>
          </a:prstGeom>
          <a:solidFill>
            <a:srgbClr val="FFFF0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>
                <a:solidFill>
                  <a:srgbClr val="FF0000"/>
                </a:solidFill>
              </a:rPr>
              <a:t>100 MHz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34160" y="4123758"/>
            <a:ext cx="7467600" cy="699015"/>
          </a:xfrm>
          <a:prstGeom prst="rect">
            <a:avLst/>
          </a:prstGeom>
          <a:solidFill>
            <a:srgbClr val="7030A0">
              <a:alpha val="38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 smtClean="0"/>
              <a:t>Cat 6/6e: 250 MHz</a:t>
            </a:r>
          </a:p>
          <a:p>
            <a:pPr algn="r"/>
            <a:r>
              <a:rPr lang="en-US" dirty="0" smtClean="0"/>
              <a:t>Cat6A: 600 MHz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06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0113" y="228600"/>
            <a:ext cx="4616687" cy="24004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8600" y="706280"/>
            <a:ext cx="365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The most common UTP connector is </a:t>
            </a:r>
            <a:r>
              <a:rPr lang="en-US" b="1" dirty="0">
                <a:latin typeface="Times-Bold"/>
              </a:rPr>
              <a:t>RJ45 </a:t>
            </a:r>
            <a:endParaRPr lang="en-US" b="1" dirty="0" smtClean="0">
              <a:latin typeface="Times-Bold"/>
            </a:endParaRPr>
          </a:p>
          <a:p>
            <a:r>
              <a:rPr lang="en-US" dirty="0" smtClean="0">
                <a:latin typeface="Times-Roman"/>
              </a:rPr>
              <a:t>(</a:t>
            </a:r>
            <a:r>
              <a:rPr lang="en-US" dirty="0">
                <a:latin typeface="Times-Roman"/>
              </a:rPr>
              <a:t>RJ stands for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registered jack</a:t>
            </a:r>
            <a:r>
              <a:rPr lang="en-US" dirty="0">
                <a:latin typeface="Times-Roman"/>
              </a:rPr>
              <a:t>),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819400"/>
            <a:ext cx="5562600" cy="379084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3029" y="3429000"/>
            <a:ext cx="3660971" cy="2743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873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Coaxial Cable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1504" y="1295399"/>
            <a:ext cx="5035296" cy="189564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of 25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1416" y="1150177"/>
            <a:ext cx="238658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Coaxial cable (or coax) carries signals of higher frequency ranges than those in </a:t>
            </a:r>
            <a:r>
              <a:rPr lang="en-US" sz="2000" dirty="0" smtClean="0"/>
              <a:t>twisted pair</a:t>
            </a:r>
            <a:endParaRPr lang="en-US" sz="2000" dirty="0"/>
          </a:p>
          <a:p>
            <a:r>
              <a:rPr lang="en-US" sz="2000" dirty="0" smtClean="0"/>
              <a:t>cable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457200" y="3698761"/>
            <a:ext cx="33832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Coaxial cables are categorized by their </a:t>
            </a:r>
            <a:r>
              <a:rPr lang="en-US" sz="2400" b="1" dirty="0">
                <a:solidFill>
                  <a:srgbClr val="FF0000"/>
                </a:solidFill>
              </a:rPr>
              <a:t>Radio Government (RG</a:t>
            </a:r>
            <a:r>
              <a:rPr lang="en-US" sz="2400" dirty="0"/>
              <a:t>) ratings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504" y="3698761"/>
            <a:ext cx="5117641" cy="179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62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38447</TotalTime>
  <Words>866</Words>
  <Application>Microsoft Office PowerPoint</Application>
  <PresentationFormat>On-screen Show (4:3)</PresentationFormat>
  <Paragraphs>100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Times New Roman</vt:lpstr>
      <vt:lpstr>Times-Bold</vt:lpstr>
      <vt:lpstr>Times-Roman</vt:lpstr>
      <vt:lpstr>Vrinda</vt:lpstr>
      <vt:lpstr>Office Theme</vt:lpstr>
      <vt:lpstr>PowerPoint Presentation</vt:lpstr>
      <vt:lpstr>Transmission media</vt:lpstr>
      <vt:lpstr>Transmission media</vt:lpstr>
      <vt:lpstr>Guided Media</vt:lpstr>
      <vt:lpstr>Twisted-Pair Cable</vt:lpstr>
      <vt:lpstr>Twisted-Pair Cable</vt:lpstr>
      <vt:lpstr>PowerPoint Presentation</vt:lpstr>
      <vt:lpstr>PowerPoint Presentation</vt:lpstr>
      <vt:lpstr>Coaxial Cable</vt:lpstr>
      <vt:lpstr>PowerPoint Presentation</vt:lpstr>
      <vt:lpstr>Fiber-Optic Cable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Adv. and Disadvantages of Optical Fiber</vt:lpstr>
      <vt:lpstr>Adv. and Disadvantages of Optical Fiber</vt:lpstr>
      <vt:lpstr>Unguided Media: Wireless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Infrared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993</cp:revision>
  <cp:lastPrinted>2017-11-05T03:12:43Z</cp:lastPrinted>
  <dcterms:created xsi:type="dcterms:W3CDTF">2006-08-16T00:00:00Z</dcterms:created>
  <dcterms:modified xsi:type="dcterms:W3CDTF">2024-10-21T00:43:58Z</dcterms:modified>
</cp:coreProperties>
</file>