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6" r:id="rId2"/>
    <p:sldId id="270" r:id="rId3"/>
    <p:sldId id="271" r:id="rId4"/>
    <p:sldId id="272" r:id="rId5"/>
    <p:sldId id="273" r:id="rId6"/>
    <p:sldId id="274" r:id="rId7"/>
    <p:sldId id="275" r:id="rId8"/>
    <p:sldId id="27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38" autoAdjust="0"/>
    <p:restoredTop sz="61265" autoAdjust="0"/>
  </p:normalViewPr>
  <p:slideViewPr>
    <p:cSldViewPr>
      <p:cViewPr varScale="1">
        <p:scale>
          <a:sx n="68" d="100"/>
          <a:sy n="68" d="100"/>
        </p:scale>
        <p:origin x="1404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5778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" y="2"/>
            <a:ext cx="3170238" cy="479427"/>
          </a:xfrm>
          <a:prstGeom prst="rect">
            <a:avLst/>
          </a:prstGeom>
        </p:spPr>
        <p:txBody>
          <a:bodyPr vert="horz" lIns="82964" tIns="41482" rIns="82964" bIns="41482" rtlCol="0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6" y="2"/>
            <a:ext cx="3170238" cy="479427"/>
          </a:xfrm>
          <a:prstGeom prst="rect">
            <a:avLst/>
          </a:prstGeom>
        </p:spPr>
        <p:txBody>
          <a:bodyPr vert="horz" lIns="82964" tIns="41482" rIns="82964" bIns="41482" rtlCol="0"/>
          <a:lstStyle>
            <a:lvl1pPr algn="r">
              <a:defRPr sz="1100"/>
            </a:lvl1pPr>
          </a:lstStyle>
          <a:p>
            <a:fld id="{5CAE133A-4028-4E2B-B049-6F148B77E5AB}" type="datetime1">
              <a:rPr lang="en-US" smtClean="0"/>
              <a:t>05-Nov-24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3" y="9120189"/>
            <a:ext cx="3170238" cy="479427"/>
          </a:xfrm>
          <a:prstGeom prst="rect">
            <a:avLst/>
          </a:prstGeom>
        </p:spPr>
        <p:txBody>
          <a:bodyPr vert="horz" lIns="82964" tIns="41482" rIns="82964" bIns="41482" rtlCol="0" anchor="b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6" y="9120189"/>
            <a:ext cx="3170238" cy="479427"/>
          </a:xfrm>
          <a:prstGeom prst="rect">
            <a:avLst/>
          </a:prstGeom>
        </p:spPr>
        <p:txBody>
          <a:bodyPr vert="horz" lIns="82964" tIns="41482" rIns="82964" bIns="41482" rtlCol="0" anchor="b"/>
          <a:lstStyle>
            <a:lvl1pPr algn="r">
              <a:defRPr sz="1100"/>
            </a:lvl1pPr>
          </a:lstStyle>
          <a:p>
            <a:fld id="{4825AA9F-B079-466D-A19E-A0BED09FA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751494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169920" cy="480060"/>
          </a:xfrm>
          <a:prstGeom prst="rect">
            <a:avLst/>
          </a:prstGeom>
        </p:spPr>
        <p:txBody>
          <a:bodyPr vert="horz" lIns="87701" tIns="43851" rIns="87701" bIns="43851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90" y="1"/>
            <a:ext cx="3169920" cy="480060"/>
          </a:xfrm>
          <a:prstGeom prst="rect">
            <a:avLst/>
          </a:prstGeom>
        </p:spPr>
        <p:txBody>
          <a:bodyPr vert="horz" lIns="87701" tIns="43851" rIns="87701" bIns="43851" rtlCol="0"/>
          <a:lstStyle>
            <a:lvl1pPr algn="r">
              <a:defRPr sz="1200"/>
            </a:lvl1pPr>
          </a:lstStyle>
          <a:p>
            <a:fld id="{A9B5FCE6-2331-4AF4-8362-9D091070A463}" type="datetime1">
              <a:rPr lang="en-US" smtClean="0"/>
              <a:t>05-Nov-24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2313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7701" tIns="43851" rIns="87701" bIns="4385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1" y="4560570"/>
            <a:ext cx="5852160" cy="4320540"/>
          </a:xfrm>
          <a:prstGeom prst="rect">
            <a:avLst/>
          </a:prstGeom>
        </p:spPr>
        <p:txBody>
          <a:bodyPr vert="horz" lIns="87701" tIns="43851" rIns="87701" bIns="4385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87701" tIns="43851" rIns="87701" bIns="43851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90" y="9119474"/>
            <a:ext cx="3169920" cy="480060"/>
          </a:xfrm>
          <a:prstGeom prst="rect">
            <a:avLst/>
          </a:prstGeom>
        </p:spPr>
        <p:txBody>
          <a:bodyPr vert="horz" lIns="87701" tIns="43851" rIns="87701" bIns="43851" rtlCol="0" anchor="b"/>
          <a:lstStyle>
            <a:lvl1pPr algn="r">
              <a:defRPr sz="1200"/>
            </a:lvl1pPr>
          </a:lstStyle>
          <a:p>
            <a:fld id="{7106D8DA-1A55-4414-9F6D-9B871CCC3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533328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06D8DA-1A55-4414-9F6D-9B871CCC3BEB}" type="slidenum">
              <a:rPr lang="en-US" smtClean="0"/>
              <a:t>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5899B3EB-F4B9-4EC3-8874-9456869D1B5F}" type="datetime1">
              <a:rPr lang="en-US" smtClean="0"/>
              <a:t>05-Nov-24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7234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CE520-94D8-471E-9246-3DA957E543CE}" type="datetime1">
              <a:rPr lang="en-US" smtClean="0"/>
              <a:t>05-Nov-24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r>
              <a:rPr lang="en-US" dirty="0"/>
              <a:t> </a:t>
            </a:r>
            <a:r>
              <a:rPr lang="en-US" dirty="0" smtClean="0"/>
              <a:t>of 21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9A059-0900-46A5-86CD-6CBACA225E83}" type="datetime1">
              <a:rPr lang="en-US" smtClean="0"/>
              <a:t>05-Nov-24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r>
              <a:rPr lang="en-US" dirty="0"/>
              <a:t> </a:t>
            </a:r>
            <a:r>
              <a:rPr lang="en-US" dirty="0" smtClean="0"/>
              <a:t>of 21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F0799-E2B8-4119-BEA9-5BBF8CE2B0FA}" type="datetime1">
              <a:rPr lang="en-US" smtClean="0"/>
              <a:t>05-Nov-24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r>
              <a:rPr lang="en-US" dirty="0"/>
              <a:t> </a:t>
            </a:r>
            <a:r>
              <a:rPr lang="en-US" dirty="0" smtClean="0"/>
              <a:t>of 21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0913C-A7DD-4021-AFBC-947EB765CE4C}" type="datetime1">
              <a:rPr lang="en-US" smtClean="0"/>
              <a:t>05-Nov-24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r>
              <a:rPr lang="en-US" dirty="0"/>
              <a:t> </a:t>
            </a:r>
            <a:r>
              <a:rPr lang="en-US" dirty="0" smtClean="0"/>
              <a:t>of 21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264FA-CC1B-47DB-A93A-6B4BBC436045}" type="datetime1">
              <a:rPr lang="en-US" smtClean="0"/>
              <a:t>05-Nov-24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r>
              <a:rPr lang="en-US" dirty="0"/>
              <a:t> </a:t>
            </a:r>
            <a:r>
              <a:rPr lang="en-US" dirty="0" smtClean="0"/>
              <a:t>of 21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BA4E8-8C0A-4D25-81B1-03C2082B47D6}" type="datetime1">
              <a:rPr lang="en-US" smtClean="0"/>
              <a:t>05-Nov-24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r>
              <a:rPr lang="en-US" dirty="0"/>
              <a:t> </a:t>
            </a:r>
            <a:r>
              <a:rPr lang="en-US" dirty="0" smtClean="0"/>
              <a:t>of 21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1D4E8-1CCE-4EFF-A36C-E105DDD56AAD}" type="datetime1">
              <a:rPr lang="en-US" smtClean="0"/>
              <a:t>05-Nov-24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r>
              <a:rPr lang="en-US" dirty="0"/>
              <a:t> </a:t>
            </a:r>
            <a:r>
              <a:rPr lang="en-US" dirty="0" smtClean="0"/>
              <a:t>of 21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C1C7D-1228-46DC-9402-5957496C3C04}" type="datetime1">
              <a:rPr lang="en-US" smtClean="0"/>
              <a:t>05-Nov-24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r>
              <a:rPr lang="en-US" dirty="0"/>
              <a:t> </a:t>
            </a:r>
            <a:r>
              <a:rPr lang="en-US" dirty="0" smtClean="0"/>
              <a:t>of 21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4DF6C-52F4-4529-BC53-6E2674900ED7}" type="datetime1">
              <a:rPr lang="en-US" smtClean="0"/>
              <a:t>05-Nov-24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r>
              <a:rPr lang="en-US" dirty="0"/>
              <a:t> </a:t>
            </a:r>
            <a:r>
              <a:rPr lang="en-US" dirty="0" smtClean="0"/>
              <a:t>of 21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8FFD2-C90D-4BD9-95AC-D49FE82B0BB0}" type="datetime1">
              <a:rPr lang="en-US" smtClean="0"/>
              <a:t>05-Nov-24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r>
              <a:rPr lang="en-US" dirty="0"/>
              <a:t> </a:t>
            </a:r>
            <a:r>
              <a:rPr lang="en-US" dirty="0" smtClean="0"/>
              <a:t>of 21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B32C9-888E-4264-AE70-E187E0827B99}" type="datetime1">
              <a:rPr lang="en-US" smtClean="0"/>
              <a:t>05-Nov-24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r>
              <a:rPr lang="en-US" dirty="0"/>
              <a:t> </a:t>
            </a:r>
            <a:r>
              <a:rPr lang="en-US" dirty="0" smtClean="0"/>
              <a:t>of 21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CC945B-C34E-410F-BC8F-BE6BC04FBFD5}" type="datetime1">
              <a:rPr lang="en-US" smtClean="0"/>
              <a:t>05-Nov-24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r>
              <a:rPr lang="en-US" dirty="0"/>
              <a:t> </a:t>
            </a:r>
            <a:r>
              <a:rPr lang="en-US" dirty="0" smtClean="0"/>
              <a:t>of 21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hamming-code-in-computer-network/" TargetMode="External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71549" y="4859834"/>
            <a:ext cx="7239000" cy="83099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 algn="ctr"/>
            <a:r>
              <a:rPr lang="en-US" sz="2800" cap="small" dirty="0"/>
              <a:t>Dr. Asif Zaman</a:t>
            </a:r>
          </a:p>
          <a:p>
            <a:pPr lvl="0" algn="ctr"/>
            <a:r>
              <a:rPr lang="en-US" cap="small" dirty="0" smtClean="0"/>
              <a:t>Professor</a:t>
            </a:r>
            <a:r>
              <a:rPr lang="en-US" cap="small" dirty="0"/>
              <a:t>, CSE, RU</a:t>
            </a:r>
            <a:endParaRPr lang="en-US" sz="1600" cap="small" dirty="0"/>
          </a:p>
        </p:txBody>
      </p:sp>
      <p:sp>
        <p:nvSpPr>
          <p:cNvPr id="6" name="TextBox 5"/>
          <p:cNvSpPr txBox="1"/>
          <p:nvPr/>
        </p:nvSpPr>
        <p:spPr>
          <a:xfrm>
            <a:off x="228598" y="363512"/>
            <a:ext cx="87249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SzPct val="50000"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ICE 3161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buSzPct val="50000"/>
            </a:pPr>
            <a:r>
              <a:rPr lang="en-US" sz="4000" b="1" cap="sm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 ENGINEERING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66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818150" y="2477464"/>
            <a:ext cx="1545795" cy="1440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296628" y="650497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267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400" dirty="0"/>
              <a:t>Suppose the message is a list of </a:t>
            </a:r>
            <a:r>
              <a:rPr lang="en-US" sz="2400" b="1" dirty="0">
                <a:solidFill>
                  <a:srgbClr val="FF000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five 4-bit numbers</a:t>
            </a:r>
            <a:r>
              <a:rPr lang="en-US" sz="2400" dirty="0"/>
              <a:t> that we want to send to a destination. </a:t>
            </a:r>
            <a:endParaRPr lang="en-US" sz="2400" dirty="0" smtClean="0"/>
          </a:p>
          <a:p>
            <a:r>
              <a:rPr lang="en-US" sz="2400" dirty="0" smtClean="0"/>
              <a:t>In addition </a:t>
            </a:r>
            <a:r>
              <a:rPr lang="en-US" sz="2400" dirty="0"/>
              <a:t>to sending these numbers, we send the </a:t>
            </a:r>
            <a:r>
              <a:rPr lang="en-US" sz="2400" b="1" dirty="0">
                <a:solidFill>
                  <a:srgbClr val="FF000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sum of the numbers</a:t>
            </a:r>
            <a:r>
              <a:rPr lang="en-US" sz="2400" dirty="0"/>
              <a:t>. </a:t>
            </a:r>
            <a:endParaRPr lang="en-US" sz="2400" dirty="0" smtClean="0"/>
          </a:p>
          <a:p>
            <a:r>
              <a:rPr lang="en-US" sz="2400" dirty="0" smtClean="0"/>
              <a:t>For </a:t>
            </a:r>
            <a:r>
              <a:rPr lang="en-US" sz="2400" dirty="0"/>
              <a:t>example, if the set </a:t>
            </a:r>
            <a:r>
              <a:rPr lang="en-US" sz="2400" dirty="0" smtClean="0"/>
              <a:t>of numbers </a:t>
            </a:r>
            <a:r>
              <a:rPr lang="en-US" sz="2400" dirty="0"/>
              <a:t>is </a:t>
            </a:r>
            <a:r>
              <a:rPr lang="en-US" sz="2400" b="1" dirty="0">
                <a:solidFill>
                  <a:srgbClr val="FF000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(7, 11, 12, 0, 6), </a:t>
            </a:r>
            <a:r>
              <a:rPr lang="en-US" sz="2400" dirty="0"/>
              <a:t>we send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b="1" dirty="0" smtClean="0">
                <a:solidFill>
                  <a:srgbClr val="FF000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(</a:t>
            </a:r>
            <a:r>
              <a:rPr lang="en-US" sz="2400" b="1" dirty="0">
                <a:solidFill>
                  <a:srgbClr val="FF000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7, 11, 12, 0, 6, 36), </a:t>
            </a:r>
            <a:r>
              <a:rPr lang="en-US" sz="2400" dirty="0"/>
              <a:t>where </a:t>
            </a:r>
            <a:r>
              <a:rPr lang="en-US" sz="2400" b="1" dirty="0">
                <a:solidFill>
                  <a:srgbClr val="FF000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36 </a:t>
            </a:r>
            <a:r>
              <a:rPr lang="en-US" sz="2400" dirty="0"/>
              <a:t>is the sum of the original numbers.</a:t>
            </a:r>
          </a:p>
          <a:p>
            <a:r>
              <a:rPr lang="en-US" sz="2400" dirty="0"/>
              <a:t>The </a:t>
            </a:r>
            <a:r>
              <a:rPr lang="en-US" sz="2400" b="1" dirty="0">
                <a:solidFill>
                  <a:srgbClr val="FF000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receiver adds the five numbers </a:t>
            </a:r>
            <a:r>
              <a:rPr lang="en-US" sz="2400" dirty="0"/>
              <a:t>and </a:t>
            </a:r>
            <a:r>
              <a:rPr lang="en-US" sz="2400" b="1" dirty="0">
                <a:solidFill>
                  <a:srgbClr val="FF000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compares the result </a:t>
            </a:r>
            <a:r>
              <a:rPr lang="en-US" sz="2400" dirty="0"/>
              <a:t>with the sum. </a:t>
            </a:r>
            <a:endParaRPr lang="en-US" sz="2400" dirty="0" smtClean="0"/>
          </a:p>
          <a:p>
            <a:r>
              <a:rPr lang="en-US" sz="2400" dirty="0" smtClean="0"/>
              <a:t>If </a:t>
            </a:r>
            <a:r>
              <a:rPr lang="en-US" sz="2400" dirty="0"/>
              <a:t>the two are </a:t>
            </a:r>
            <a:r>
              <a:rPr lang="en-US" sz="2400" dirty="0" smtClean="0"/>
              <a:t>the same</a:t>
            </a:r>
            <a:r>
              <a:rPr lang="en-US" sz="2400" dirty="0"/>
              <a:t>, the receiver </a:t>
            </a:r>
            <a:r>
              <a:rPr lang="en-US" sz="2400" b="1" dirty="0">
                <a:solidFill>
                  <a:srgbClr val="FF000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assumes no error</a:t>
            </a:r>
            <a:r>
              <a:rPr lang="en-US" sz="2400" dirty="0"/>
              <a:t>, accepts the five numbers, and discards the sum. </a:t>
            </a:r>
            <a:endParaRPr lang="en-US" sz="2400" dirty="0" smtClean="0"/>
          </a:p>
          <a:p>
            <a:r>
              <a:rPr lang="en-US" sz="2400" dirty="0" smtClean="0"/>
              <a:t>Otherwise, there </a:t>
            </a:r>
            <a:r>
              <a:rPr lang="en-US" sz="2400" dirty="0"/>
              <a:t>is an </a:t>
            </a:r>
            <a:r>
              <a:rPr lang="en-US" sz="2400" b="1" dirty="0">
                <a:solidFill>
                  <a:srgbClr val="FF000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error</a:t>
            </a:r>
            <a:r>
              <a:rPr lang="en-US" sz="2400" dirty="0"/>
              <a:t> somewhere and the message is not accepted.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r>
              <a:rPr lang="en-US" dirty="0" smtClean="0"/>
              <a:t> </a:t>
            </a:r>
            <a:r>
              <a:rPr lang="en-US" dirty="0" smtClean="0"/>
              <a:t>of 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1227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328612"/>
                <a:ext cx="8229600" cy="5821363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 smtClean="0"/>
                  <a:t>The previous example has one major </a:t>
                </a:r>
                <a:r>
                  <a:rPr lang="en-US" sz="2200" b="1" dirty="0">
                    <a:solidFill>
                      <a:srgbClr val="FF0000"/>
                    </a:solidFill>
                    <a:effectLst>
                      <a:glow rad="228600">
                        <a:schemeClr val="accent6">
                          <a:satMod val="175000"/>
                          <a:alpha val="40000"/>
                        </a:schemeClr>
                      </a:glow>
                    </a:effectLst>
                  </a:rPr>
                  <a:t>drawback</a:t>
                </a:r>
                <a:r>
                  <a:rPr lang="en-US" sz="2400" dirty="0"/>
                  <a:t>. Each number can be written as a </a:t>
                </a:r>
                <a:r>
                  <a:rPr lang="en-US" sz="2200" b="1" dirty="0">
                    <a:solidFill>
                      <a:srgbClr val="FF0000"/>
                    </a:solidFill>
                    <a:effectLst>
                      <a:glow rad="228600">
                        <a:schemeClr val="accent6">
                          <a:satMod val="175000"/>
                          <a:alpha val="40000"/>
                        </a:schemeClr>
                      </a:glow>
                    </a:effectLst>
                  </a:rPr>
                  <a:t>4-bit word (each is less than 15) </a:t>
                </a:r>
                <a:r>
                  <a:rPr lang="en-US" sz="2400" dirty="0"/>
                  <a:t>except for the sum</a:t>
                </a:r>
                <a:r>
                  <a:rPr lang="en-US" sz="2400" dirty="0" smtClean="0"/>
                  <a:t>.</a:t>
                </a:r>
              </a:p>
              <a:p>
                <a:r>
                  <a:rPr lang="en-US" sz="2400" dirty="0"/>
                  <a:t>One solution is </a:t>
                </a:r>
                <a:r>
                  <a:rPr lang="en-US" sz="2400" dirty="0" smtClean="0"/>
                  <a:t>to </a:t>
                </a:r>
                <a:r>
                  <a:rPr lang="en-US" sz="2400" dirty="0"/>
                  <a:t>use </a:t>
                </a:r>
                <a:r>
                  <a:rPr lang="en-US" sz="2200" b="1" dirty="0">
                    <a:solidFill>
                      <a:srgbClr val="FF0000"/>
                    </a:solidFill>
                    <a:effectLst>
                      <a:glow rad="228600">
                        <a:schemeClr val="accent6">
                          <a:satMod val="175000"/>
                          <a:alpha val="40000"/>
                        </a:schemeClr>
                      </a:glow>
                    </a:effectLst>
                  </a:rPr>
                  <a:t>one’s complement arithmetic</a:t>
                </a:r>
                <a:r>
                  <a:rPr lang="en-US" sz="2400" dirty="0" smtClean="0"/>
                  <a:t>.</a:t>
                </a:r>
              </a:p>
              <a:p>
                <a:r>
                  <a:rPr lang="en-US" sz="2400" dirty="0"/>
                  <a:t>In this arithmetic, we can represent unsigned numbers between </a:t>
                </a:r>
                <a:r>
                  <a:rPr lang="en-US" sz="2200" b="1" dirty="0">
                    <a:solidFill>
                      <a:srgbClr val="FF0000"/>
                    </a:solidFill>
                    <a:effectLst>
                      <a:glow rad="228600">
                        <a:schemeClr val="accent6">
                          <a:satMod val="175000"/>
                          <a:alpha val="40000"/>
                        </a:schemeClr>
                      </a:glow>
                    </a:effectLst>
                  </a:rPr>
                  <a:t>0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b="1" i="1" dirty="0" smtClean="0">
                            <a:solidFill>
                              <a:srgbClr val="FF0000"/>
                            </a:solidFill>
                            <a:effectLst>
                              <a:glow rad="228600">
                                <a:schemeClr val="accent6">
                                  <a:satMod val="175000"/>
                                  <a:alpha val="40000"/>
                                </a:schemeClr>
                              </a:glow>
                            </a:effectLst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1" i="1" dirty="0" smtClean="0">
                            <a:solidFill>
                              <a:srgbClr val="FF0000"/>
                            </a:solidFill>
                            <a:effectLst>
                              <a:glow rad="228600">
                                <a:schemeClr val="accent6">
                                  <a:satMod val="175000"/>
                                  <a:alpha val="40000"/>
                                </a:schemeClr>
                              </a:glow>
                            </a:effectLst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sz="2200" b="1" i="1" dirty="0" smtClean="0">
                            <a:solidFill>
                              <a:srgbClr val="FF0000"/>
                            </a:solidFill>
                            <a:effectLst>
                              <a:glow rad="228600">
                                <a:schemeClr val="accent6">
                                  <a:satMod val="175000"/>
                                  <a:alpha val="40000"/>
                                </a:schemeClr>
                              </a:glow>
                            </a:effectLst>
                            <a:latin typeface="Cambria Math" panose="02040503050406030204" pitchFamily="18" charset="0"/>
                          </a:rPr>
                          <m:t>𝒎</m:t>
                        </m:r>
                      </m:sup>
                    </m:sSup>
                    <m:r>
                      <a:rPr lang="en-US" sz="2200" b="1" i="1" dirty="0" smtClean="0">
                        <a:solidFill>
                          <a:srgbClr val="FF0000"/>
                        </a:solidFill>
                        <a:effectLst>
                          <a:glow rad="228600">
                            <a:schemeClr val="accent6">
                              <a:satMod val="175000"/>
                              <a:alpha val="40000"/>
                            </a:schemeClr>
                          </a:glow>
                        </a:effectLst>
                        <a:latin typeface="Cambria Math" panose="02040503050406030204" pitchFamily="18" charset="0"/>
                      </a:rPr>
                      <m:t> − </m:t>
                    </m:r>
                    <m:r>
                      <a:rPr lang="en-US" sz="2200" b="1" i="1" dirty="0" smtClean="0">
                        <a:solidFill>
                          <a:srgbClr val="FF0000"/>
                        </a:solidFill>
                        <a:effectLst>
                          <a:glow rad="228600">
                            <a:schemeClr val="accent6">
                              <a:satMod val="175000"/>
                              <a:alpha val="40000"/>
                            </a:schemeClr>
                          </a:glow>
                        </a:effectLst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200" b="1" i="1" dirty="0" smtClean="0">
                        <a:solidFill>
                          <a:srgbClr val="FF0000"/>
                        </a:solidFill>
                        <a:effectLst>
                          <a:glow rad="228600">
                            <a:schemeClr val="accent6">
                              <a:satMod val="175000"/>
                              <a:alpha val="40000"/>
                            </a:schemeClr>
                          </a:glow>
                        </a:effectLst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200" b="1" dirty="0">
                    <a:solidFill>
                      <a:srgbClr val="FF0000"/>
                    </a:solidFill>
                    <a:effectLst>
                      <a:glow rad="228600">
                        <a:schemeClr val="accent6">
                          <a:satMod val="175000"/>
                          <a:alpha val="40000"/>
                        </a:schemeClr>
                      </a:glow>
                    </a:effectLst>
                  </a:rPr>
                  <a:t>using only m bits. </a:t>
                </a:r>
              </a:p>
              <a:p>
                <a:r>
                  <a:rPr lang="en-US" sz="2400" dirty="0" smtClean="0"/>
                  <a:t>If </a:t>
                </a:r>
                <a:r>
                  <a:rPr lang="en-US" sz="2400" dirty="0"/>
                  <a:t>the number has </a:t>
                </a:r>
                <a:r>
                  <a:rPr lang="en-US" sz="2200" b="1" dirty="0">
                    <a:solidFill>
                      <a:srgbClr val="FF0000"/>
                    </a:solidFill>
                    <a:effectLst>
                      <a:glow rad="228600">
                        <a:schemeClr val="accent6">
                          <a:satMod val="175000"/>
                          <a:alpha val="40000"/>
                        </a:schemeClr>
                      </a:glow>
                    </a:effectLst>
                  </a:rPr>
                  <a:t>more than m bits</a:t>
                </a:r>
                <a:r>
                  <a:rPr lang="en-US" sz="2400" dirty="0"/>
                  <a:t>, the extra </a:t>
                </a:r>
                <a:r>
                  <a:rPr lang="en-US" sz="2200" b="1" dirty="0">
                    <a:solidFill>
                      <a:srgbClr val="FF0000"/>
                    </a:solidFill>
                    <a:effectLst>
                      <a:glow rad="228600">
                        <a:schemeClr val="accent6">
                          <a:satMod val="175000"/>
                          <a:alpha val="40000"/>
                        </a:schemeClr>
                      </a:glow>
                    </a:effectLst>
                  </a:rPr>
                  <a:t>leftmost bit</a:t>
                </a:r>
                <a:r>
                  <a:rPr lang="en-US" sz="2400" dirty="0" smtClean="0"/>
                  <a:t>s </a:t>
                </a:r>
                <a:r>
                  <a:rPr lang="en-US" sz="2400" dirty="0"/>
                  <a:t>need to be </a:t>
                </a:r>
                <a:r>
                  <a:rPr lang="en-US" sz="2200" b="1" dirty="0">
                    <a:solidFill>
                      <a:srgbClr val="FF0000"/>
                    </a:solidFill>
                    <a:effectLst>
                      <a:glow rad="228600">
                        <a:schemeClr val="accent6">
                          <a:satMod val="175000"/>
                          <a:alpha val="40000"/>
                        </a:schemeClr>
                      </a:glow>
                    </a:effectLst>
                  </a:rPr>
                  <a:t>added </a:t>
                </a:r>
                <a:r>
                  <a:rPr lang="en-US" sz="2400" dirty="0"/>
                  <a:t>to the </a:t>
                </a:r>
                <a:r>
                  <a:rPr lang="en-US" sz="2200" b="1" dirty="0">
                    <a:solidFill>
                      <a:srgbClr val="FF0000"/>
                    </a:solidFill>
                    <a:effectLst>
                      <a:glow rad="228600">
                        <a:schemeClr val="accent6">
                          <a:satMod val="175000"/>
                          <a:alpha val="40000"/>
                        </a:schemeClr>
                      </a:glow>
                    </a:effectLst>
                  </a:rPr>
                  <a:t>m rightmost bits </a:t>
                </a:r>
                <a:r>
                  <a:rPr lang="en-US" sz="2400" dirty="0"/>
                  <a:t>(wrapping</a:t>
                </a:r>
                <a:r>
                  <a:rPr lang="en-US" sz="2400" dirty="0" smtClean="0"/>
                  <a:t>).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the decimal number 36 in binary is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(100100)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 smtClean="0"/>
                  <a:t>.</a:t>
                </a:r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328612"/>
                <a:ext cx="8229600" cy="5821363"/>
              </a:xfrm>
              <a:blipFill>
                <a:blip r:embed="rId2"/>
                <a:stretch>
                  <a:fillRect l="-963" t="-20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r>
              <a:rPr lang="en-US" dirty="0" smtClean="0"/>
              <a:t> </a:t>
            </a:r>
            <a:r>
              <a:rPr lang="en-US" dirty="0" smtClean="0"/>
              <a:t>of 21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0" y="4953000"/>
            <a:ext cx="5181600" cy="747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417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381000"/>
                <a:ext cx="8229600" cy="5745163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We can make the </a:t>
                </a:r>
                <a:r>
                  <a:rPr lang="en-US" sz="2200" b="1" dirty="0">
                    <a:solidFill>
                      <a:srgbClr val="FF0000"/>
                    </a:solidFill>
                    <a:effectLst>
                      <a:glow rad="228600">
                        <a:schemeClr val="accent6">
                          <a:satMod val="175000"/>
                          <a:alpha val="40000"/>
                        </a:schemeClr>
                      </a:glow>
                    </a:effectLst>
                  </a:rPr>
                  <a:t>job of the receiver easier </a:t>
                </a:r>
                <a:r>
                  <a:rPr lang="en-US" sz="2400" dirty="0"/>
                  <a:t>if we send the complement of the sum, </a:t>
                </a:r>
                <a:r>
                  <a:rPr lang="en-US" sz="2400" dirty="0" smtClean="0"/>
                  <a:t>the </a:t>
                </a:r>
                <a:r>
                  <a:rPr lang="en-US" sz="2200" b="1" dirty="0">
                    <a:solidFill>
                      <a:srgbClr val="FF0000"/>
                    </a:solidFill>
                    <a:effectLst>
                      <a:glow rad="228600">
                        <a:schemeClr val="accent6">
                          <a:satMod val="175000"/>
                          <a:alpha val="40000"/>
                        </a:schemeClr>
                      </a:glow>
                    </a:effectLst>
                  </a:rPr>
                  <a:t>checksum</a:t>
                </a:r>
                <a:r>
                  <a:rPr lang="en-US" sz="2400" dirty="0" smtClean="0"/>
                  <a:t>.</a:t>
                </a:r>
              </a:p>
              <a:p>
                <a:r>
                  <a:rPr lang="en-US" sz="2400" dirty="0"/>
                  <a:t>In one’s complement arithmetic, the complement of a number is found </a:t>
                </a:r>
                <a:r>
                  <a:rPr lang="en-US" sz="2400" dirty="0" smtClean="0"/>
                  <a:t>by completing </a:t>
                </a:r>
                <a:r>
                  <a:rPr lang="en-US" sz="2400" dirty="0"/>
                  <a:t>all bits (</a:t>
                </a:r>
                <a:r>
                  <a:rPr lang="en-US" sz="2200" b="1" dirty="0">
                    <a:solidFill>
                      <a:srgbClr val="FF0000"/>
                    </a:solidFill>
                    <a:effectLst>
                      <a:glow rad="228600">
                        <a:schemeClr val="accent6">
                          <a:satMod val="175000"/>
                          <a:alpha val="40000"/>
                        </a:schemeClr>
                      </a:glow>
                    </a:effectLst>
                  </a:rPr>
                  <a:t>changing all 1s to 0s and all 0s to 1s</a:t>
                </a:r>
                <a:r>
                  <a:rPr lang="en-US" sz="2400" dirty="0" smtClean="0"/>
                  <a:t>).</a:t>
                </a:r>
              </a:p>
              <a:p>
                <a:r>
                  <a:rPr lang="en-US" sz="2400" dirty="0"/>
                  <a:t>This is the same as </a:t>
                </a:r>
                <a:r>
                  <a:rPr lang="en-US" sz="2400" dirty="0" smtClean="0"/>
                  <a:t>subtracting the </a:t>
                </a:r>
                <a:r>
                  <a:rPr lang="en-US" sz="2400" dirty="0"/>
                  <a:t>number from </a:t>
                </a:r>
                <a:r>
                  <a:rPr lang="en-US" sz="2400" b="1" dirty="0" smtClean="0">
                    <a:solidFill>
                      <a:srgbClr val="FF0000"/>
                    </a:solidFill>
                    <a:effectLst>
                      <a:glow rad="228600">
                        <a:schemeClr val="accent6">
                          <a:satMod val="175000"/>
                          <a:alpha val="40000"/>
                        </a:schemeClr>
                      </a:glow>
                    </a:effectLst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 dirty="0">
                            <a:solidFill>
                              <a:srgbClr val="FF0000"/>
                            </a:solidFill>
                            <a:effectLst>
                              <a:glow rad="228600">
                                <a:schemeClr val="accent6">
                                  <a:satMod val="175000"/>
                                  <a:alpha val="40000"/>
                                </a:schemeClr>
                              </a:glow>
                            </a:effectLst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dirty="0">
                            <a:solidFill>
                              <a:srgbClr val="FF0000"/>
                            </a:solidFill>
                            <a:effectLst>
                              <a:glow rad="228600">
                                <a:schemeClr val="accent6">
                                  <a:satMod val="175000"/>
                                  <a:alpha val="40000"/>
                                </a:schemeClr>
                              </a:glow>
                            </a:effectLst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sz="2400" b="1" i="1" dirty="0">
                            <a:solidFill>
                              <a:srgbClr val="FF0000"/>
                            </a:solidFill>
                            <a:effectLst>
                              <a:glow rad="228600">
                                <a:schemeClr val="accent6">
                                  <a:satMod val="175000"/>
                                  <a:alpha val="40000"/>
                                </a:schemeClr>
                              </a:glow>
                            </a:effectLst>
                            <a:latin typeface="Cambria Math" panose="02040503050406030204" pitchFamily="18" charset="0"/>
                          </a:rPr>
                          <m:t>𝒎</m:t>
                        </m:r>
                      </m:sup>
                    </m:sSup>
                    <m:r>
                      <a:rPr lang="en-US" sz="2400" b="1" i="1" dirty="0">
                        <a:solidFill>
                          <a:srgbClr val="FF0000"/>
                        </a:solidFill>
                        <a:effectLst>
                          <a:glow rad="228600">
                            <a:schemeClr val="accent6">
                              <a:satMod val="175000"/>
                              <a:alpha val="40000"/>
                            </a:schemeClr>
                          </a:glow>
                        </a:effectLst>
                        <a:latin typeface="Cambria Math" panose="02040503050406030204" pitchFamily="18" charset="0"/>
                      </a:rPr>
                      <m:t> − </m:t>
                    </m:r>
                    <m:r>
                      <a:rPr lang="en-US" sz="2400" b="1" i="1" dirty="0">
                        <a:solidFill>
                          <a:srgbClr val="FF0000"/>
                        </a:solidFill>
                        <a:effectLst>
                          <a:glow rad="228600">
                            <a:schemeClr val="accent6">
                              <a:satMod val="175000"/>
                              <a:alpha val="40000"/>
                            </a:schemeClr>
                          </a:glow>
                        </a:effectLst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400" b="1" i="1" dirty="0">
                        <a:solidFill>
                          <a:srgbClr val="FF0000"/>
                        </a:solidFill>
                        <a:effectLst>
                          <a:glow rad="228600">
                            <a:schemeClr val="accent6">
                              <a:satMod val="175000"/>
                              <a:alpha val="40000"/>
                            </a:schemeClr>
                          </a:glow>
                        </a:effectLst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381000"/>
                <a:ext cx="8229600" cy="5745163"/>
              </a:xfrm>
              <a:blipFill>
                <a:blip r:embed="rId2"/>
                <a:stretch>
                  <a:fillRect l="-963" t="-2123" r="-2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r>
              <a:rPr lang="en-US" dirty="0" smtClean="0"/>
              <a:t> </a:t>
            </a:r>
            <a:r>
              <a:rPr lang="en-US" dirty="0" smtClean="0"/>
              <a:t>of 21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318" y="3124200"/>
            <a:ext cx="8381434" cy="2819400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2971800" y="3352800"/>
            <a:ext cx="304800" cy="1295400"/>
          </a:xfrm>
          <a:prstGeom prst="roundRect">
            <a:avLst/>
          </a:prstGeom>
          <a:solidFill>
            <a:schemeClr val="bg2">
              <a:lumMod val="50000"/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990600" y="4567428"/>
            <a:ext cx="2286000" cy="309372"/>
          </a:xfrm>
          <a:prstGeom prst="roundRect">
            <a:avLst/>
          </a:prstGeom>
          <a:solidFill>
            <a:schemeClr val="bg2">
              <a:lumMod val="50000"/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466344" y="5073079"/>
            <a:ext cx="2819400" cy="337121"/>
          </a:xfrm>
          <a:prstGeom prst="roundRect">
            <a:avLst/>
          </a:prstGeom>
          <a:solidFill>
            <a:schemeClr val="bg2">
              <a:lumMod val="50000"/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 flipH="1">
            <a:off x="1143000" y="5443728"/>
            <a:ext cx="2142744" cy="271272"/>
          </a:xfrm>
          <a:prstGeom prst="roundRect">
            <a:avLst/>
          </a:prstGeom>
          <a:solidFill>
            <a:schemeClr val="bg2">
              <a:lumMod val="50000"/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105400" y="6032779"/>
            <a:ext cx="22424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45 in binary is 10</a:t>
            </a:r>
            <a:r>
              <a:rPr lang="en-US" dirty="0">
                <a:solidFill>
                  <a:srgbClr val="FF0000"/>
                </a:solidFill>
              </a:rPr>
              <a:t>1101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7839456" y="3297936"/>
            <a:ext cx="304800" cy="1655064"/>
          </a:xfrm>
          <a:prstGeom prst="roundRect">
            <a:avLst/>
          </a:prstGeom>
          <a:solidFill>
            <a:schemeClr val="bg2">
              <a:lumMod val="50000"/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902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small" dirty="0"/>
              <a:t>Internet Checksum</a:t>
            </a:r>
            <a:endParaRPr lang="en-US" cap="small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509" y="1600200"/>
            <a:ext cx="8814982" cy="31242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r>
              <a:rPr lang="en-US" dirty="0" smtClean="0"/>
              <a:t> </a:t>
            </a:r>
            <a:r>
              <a:rPr lang="en-US" dirty="0" smtClean="0"/>
              <a:t>of 21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3124200" y="1960816"/>
            <a:ext cx="1219200" cy="325183"/>
          </a:xfrm>
          <a:prstGeom prst="roundRect">
            <a:avLst/>
          </a:prstGeom>
          <a:solidFill>
            <a:schemeClr val="bg2">
              <a:lumMod val="50000"/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609600" y="2514601"/>
            <a:ext cx="1828800" cy="304800"/>
          </a:xfrm>
          <a:prstGeom prst="roundRect">
            <a:avLst/>
          </a:prstGeom>
          <a:solidFill>
            <a:schemeClr val="bg2">
              <a:lumMod val="50000"/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609600" y="3147601"/>
            <a:ext cx="3581400" cy="281399"/>
          </a:xfrm>
          <a:prstGeom prst="roundRect">
            <a:avLst/>
          </a:prstGeom>
          <a:solidFill>
            <a:schemeClr val="bg2">
              <a:lumMod val="50000"/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609600" y="3681003"/>
            <a:ext cx="1219200" cy="325183"/>
          </a:xfrm>
          <a:prstGeom prst="roundRect">
            <a:avLst/>
          </a:prstGeom>
          <a:solidFill>
            <a:schemeClr val="bg2">
              <a:lumMod val="50000"/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2133600" y="4006187"/>
            <a:ext cx="1676400" cy="284416"/>
          </a:xfrm>
          <a:prstGeom prst="roundRect">
            <a:avLst/>
          </a:prstGeom>
          <a:solidFill>
            <a:schemeClr val="bg2">
              <a:lumMod val="50000"/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354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27432"/>
            <a:ext cx="7905123" cy="561136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r>
              <a:rPr lang="en-US" dirty="0" smtClean="0"/>
              <a:t> </a:t>
            </a:r>
            <a:r>
              <a:rPr lang="en-US" dirty="0" smtClean="0"/>
              <a:t>of 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3376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70D76-1134-8249-86C0-DB4F2A7C5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small" dirty="0" smtClean="0"/>
              <a:t>Forward Error Correction</a:t>
            </a:r>
            <a:endParaRPr lang="en-US" cap="smal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EB715CF-C192-1C47-B641-B032CF489B1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b="1" cap="small" dirty="0"/>
                  <a:t>Hamming Code</a:t>
                </a:r>
              </a:p>
              <a:p>
                <a:pPr lvl="1"/>
                <a:r>
                  <a:rPr lang="en-US" sz="2000" dirty="0"/>
                  <a:t>A </a:t>
                </a:r>
                <a:r>
                  <a:rPr lang="en-US" sz="2000" dirty="0" smtClean="0">
                    <a:effectLst>
                      <a:glow rad="228600">
                        <a:schemeClr val="accent6">
                          <a:satMod val="175000"/>
                          <a:alpha val="40000"/>
                        </a:schemeClr>
                      </a:glow>
                    </a:effectLst>
                  </a:rPr>
                  <a:t>frame consists of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effectLst>
                          <a:glow rad="228600">
                            <a:schemeClr val="accent6">
                              <a:satMod val="175000"/>
                              <a:alpha val="40000"/>
                            </a:schemeClr>
                          </a:glow>
                        </a:effectLst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000" dirty="0">
                    <a:effectLst>
                      <a:glow rad="228600">
                        <a:schemeClr val="accent6">
                          <a:satMod val="175000"/>
                          <a:alpha val="40000"/>
                        </a:schemeClr>
                      </a:glow>
                    </a:effectLst>
                  </a:rPr>
                  <a:t> data </a:t>
                </a:r>
                <a:r>
                  <a:rPr lang="en-US" sz="2000" dirty="0"/>
                  <a:t>(i.e., message) bits and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000" i="1" dirty="0" smtClean="0">
                        <a:effectLst>
                          <a:glow rad="228600">
                            <a:schemeClr val="accent6">
                              <a:satMod val="175000"/>
                              <a:alpha val="40000"/>
                            </a:schemeClr>
                          </a:glow>
                        </a:effectLst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000" i="1" dirty="0" smtClean="0">
                        <a:effectLst>
                          <a:glow rad="228600">
                            <a:schemeClr val="accent6">
                              <a:satMod val="175000"/>
                              <a:alpha val="40000"/>
                            </a:schemeClr>
                          </a:glow>
                        </a:effectLst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effectLst>
                      <a:glow rad="228600">
                        <a:schemeClr val="accent6">
                          <a:satMod val="175000"/>
                          <a:alpha val="40000"/>
                        </a:schemeClr>
                      </a:glow>
                    </a:effectLst>
                  </a:rPr>
                  <a:t>redundant </a:t>
                </a:r>
                <a:r>
                  <a:rPr lang="en-US" sz="2000" dirty="0"/>
                  <a:t>(i.e. check) bits.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EB715CF-C192-1C47-B641-B032CF489B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1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FBEAF8-7D26-C943-B37B-25488098D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r>
              <a:rPr lang="en-US" dirty="0"/>
              <a:t> </a:t>
            </a:r>
            <a:r>
              <a:rPr lang="en-US" dirty="0" smtClean="0"/>
              <a:t>of 21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38B045-CF9F-9D49-BF15-CF71320F3A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200" y="2819400"/>
            <a:ext cx="5924550" cy="99219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F8B1D3D-A4DC-E14D-A700-36E5D1F69E68}"/>
                  </a:ext>
                </a:extLst>
              </p:cNvPr>
              <p:cNvSpPr/>
              <p:nvPr/>
            </p:nvSpPr>
            <p:spPr>
              <a:xfrm>
                <a:off x="990600" y="3994157"/>
                <a:ext cx="7543800" cy="19389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fontAlgn="base"/>
                <a:r>
                  <a:rPr lang="en-US" sz="2000" dirty="0">
                    <a:solidFill>
                      <a:srgbClr val="000000"/>
                    </a:solidFill>
                    <a:latin typeface="Open Sans"/>
                  </a:rPr>
                  <a:t>Suppose the number of data bits is</a:t>
                </a:r>
                <a:r>
                  <a:rPr lang="en-US" sz="2000" dirty="0">
                    <a:solidFill>
                      <a:srgbClr val="000000"/>
                    </a:solidFill>
                    <a:effectLst>
                      <a:glow rad="228600">
                        <a:schemeClr val="accent6">
                          <a:satMod val="175000"/>
                          <a:alpha val="40000"/>
                        </a:schemeClr>
                      </a:glow>
                    </a:effectLst>
                    <a:latin typeface="Open Sans"/>
                  </a:rPr>
                  <a:t> 7</a:t>
                </a:r>
                <a:r>
                  <a:rPr lang="en-US" sz="2000" dirty="0">
                    <a:solidFill>
                      <a:srgbClr val="000000"/>
                    </a:solidFill>
                    <a:latin typeface="Open Sans"/>
                  </a:rPr>
                  <a:t>, then the number of redundant bits can be calculated using:</a:t>
                </a:r>
                <a:br>
                  <a:rPr lang="en-US" sz="2000" dirty="0">
                    <a:solidFill>
                      <a:srgbClr val="000000"/>
                    </a:solidFill>
                    <a:latin typeface="Open Sans"/>
                  </a:rPr>
                </a:br>
                <a:r>
                  <a:rPr lang="en-US" sz="2000" dirty="0">
                    <a:solidFill>
                      <a:srgbClr val="000000"/>
                    </a:solidFill>
                    <a:latin typeface="Open Sans"/>
                  </a:rPr>
                  <a:t>=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 dirty="0" smtClean="0">
                        <a:solidFill>
                          <a:srgbClr val="000000"/>
                        </a:solidFill>
                        <a:effectLst>
                          <a:glow rad="228600">
                            <a:schemeClr val="accent6">
                              <a:satMod val="175000"/>
                              <a:alpha val="40000"/>
                            </a:schemeClr>
                          </a:glow>
                        </a:effectLst>
                        <a:latin typeface="Cambria Math" panose="02040503050406030204" pitchFamily="18" charset="0"/>
                      </a:rPr>
                      <m:t>2^4&gt;7 + 4 + 1</m:t>
                    </m:r>
                  </m:oMath>
                </a14:m>
                <a:r>
                  <a:rPr lang="en-US" sz="2000" dirty="0">
                    <a:solidFill>
                      <a:srgbClr val="000000"/>
                    </a:solidFill>
                    <a:effectLst>
                      <a:glow rad="228600">
                        <a:schemeClr val="accent6">
                          <a:satMod val="175000"/>
                          <a:alpha val="40000"/>
                        </a:schemeClr>
                      </a:glow>
                    </a:effectLst>
                    <a:latin typeface="Open Sans"/>
                  </a:rPr>
                  <a:t/>
                </a:r>
                <a:br>
                  <a:rPr lang="en-US" sz="2000" dirty="0">
                    <a:solidFill>
                      <a:srgbClr val="000000"/>
                    </a:solidFill>
                    <a:effectLst>
                      <a:glow rad="228600">
                        <a:schemeClr val="accent6">
                          <a:satMod val="175000"/>
                          <a:alpha val="40000"/>
                        </a:schemeClr>
                      </a:glow>
                    </a:effectLst>
                    <a:latin typeface="Open Sans"/>
                  </a:rPr>
                </a:br>
                <a:r>
                  <a:rPr lang="en-US" sz="2000" dirty="0">
                    <a:solidFill>
                      <a:srgbClr val="000000"/>
                    </a:solidFill>
                    <a:latin typeface="Open Sans"/>
                  </a:rPr>
                  <a:t>Thus, the number of redundant bits= 4</a:t>
                </a:r>
              </a:p>
              <a:p>
                <a:r>
                  <a:rPr lang="en-US" sz="2000" dirty="0"/>
                  <a:t/>
                </a:r>
                <a:br>
                  <a:rPr lang="en-US" sz="2000" dirty="0"/>
                </a:br>
                <a:endParaRPr lang="en-US" sz="20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F8B1D3D-A4DC-E14D-A700-36E5D1F69E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3994157"/>
                <a:ext cx="7543800" cy="1938992"/>
              </a:xfrm>
              <a:prstGeom prst="rect">
                <a:avLst/>
              </a:prstGeom>
              <a:blipFill>
                <a:blip r:embed="rId4"/>
                <a:stretch>
                  <a:fillRect l="-889" t="-6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9801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70D76-1134-8249-86C0-DB4F2A7C5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small" dirty="0"/>
              <a:t>Hamming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B715CF-C192-1C47-B641-B032CF489B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cap="small" dirty="0"/>
              <a:t>Parity bits –</a:t>
            </a:r>
          </a:p>
          <a:p>
            <a:pPr lvl="1"/>
            <a:r>
              <a:rPr lang="en-US" sz="2400" dirty="0"/>
              <a:t>A parity bit is a bit appended to a data of binary bits to ensure that the total number of 1’s in the data are even or odd. Parity bits are used for error detection. </a:t>
            </a:r>
          </a:p>
          <a:p>
            <a:pPr lvl="1"/>
            <a:r>
              <a:rPr lang="en-US" sz="2400" dirty="0"/>
              <a:t>There are two types of parity bits:</a:t>
            </a:r>
          </a:p>
          <a:p>
            <a:pPr lvl="2"/>
            <a:r>
              <a:rPr lang="en-US" dirty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Odd parity</a:t>
            </a:r>
          </a:p>
          <a:p>
            <a:pPr lvl="2"/>
            <a:r>
              <a:rPr lang="en-US" dirty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Even Parity</a:t>
            </a:r>
            <a:br>
              <a:rPr lang="en-US" dirty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</a:br>
            <a:endParaRPr lang="en-US" dirty="0">
              <a:effectLst>
                <a:glow rad="228600">
                  <a:schemeClr val="accent6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FBEAF8-7D26-C943-B37B-25488098D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r>
              <a:rPr lang="en-US" dirty="0"/>
              <a:t> </a:t>
            </a:r>
            <a:r>
              <a:rPr lang="en-US" dirty="0" smtClean="0"/>
              <a:t>of 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459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70D76-1134-8249-86C0-DB4F2A7C5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small" dirty="0"/>
              <a:t>Hamming Code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636A8CC-D894-D54E-B75B-7B9C019962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9283" y="1434461"/>
            <a:ext cx="4267200" cy="11557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FBEAF8-7D26-C943-B37B-25488098D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r>
              <a:rPr lang="en-US" dirty="0"/>
              <a:t> </a:t>
            </a:r>
            <a:r>
              <a:rPr lang="en-US" dirty="0" smtClean="0"/>
              <a:t>of 21</a:t>
            </a:r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05557B6-338D-1E47-A551-B4C7D1CF7BD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295400" y="3344589"/>
          <a:ext cx="609600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4182">
                  <a:extLst>
                    <a:ext uri="{9D8B030D-6E8A-4147-A177-3AD203B41FA5}">
                      <a16:colId xmlns:a16="http://schemas.microsoft.com/office/drawing/2014/main" val="58453324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1682132220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538282517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1568912245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3080879556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1249079918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340904212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1183708426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72132014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3457651262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279038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1426251"/>
                  </a:ext>
                </a:extLst>
              </a:tr>
            </a:tbl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2C142BE0-0B03-3B40-8706-61DB6FE458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4222207"/>
            <a:ext cx="4584700" cy="495300"/>
          </a:xfrm>
          <a:prstGeom prst="rect">
            <a:avLst/>
          </a:prstGeom>
        </p:spPr>
      </p:pic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386C587A-3557-3940-96C9-0CB994C0D52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295400" y="4913947"/>
          <a:ext cx="609600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4182">
                  <a:extLst>
                    <a:ext uri="{9D8B030D-6E8A-4147-A177-3AD203B41FA5}">
                      <a16:colId xmlns:a16="http://schemas.microsoft.com/office/drawing/2014/main" val="58453324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1682132220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538282517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1568912245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3080879556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1249079918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340904212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1183708426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72132014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3457651262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279038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142625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3161877-A5AD-D642-A5D9-7A3398A3E863}"/>
                  </a:ext>
                </a:extLst>
              </p:cNvPr>
              <p:cNvSpPr txBox="1"/>
              <p:nvPr/>
            </p:nvSpPr>
            <p:spPr>
              <a:xfrm>
                <a:off x="7633270" y="3991371"/>
                <a:ext cx="953723" cy="11079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b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US" b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endParaRPr lang="en-US" b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8</m:t>
                    </m:r>
                  </m:oMath>
                </a14:m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3161877-A5AD-D642-A5D9-7A3398A3E8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3270" y="3991371"/>
                <a:ext cx="953723" cy="1107996"/>
              </a:xfrm>
              <a:prstGeom prst="rect">
                <a:avLst/>
              </a:prstGeom>
              <a:blipFill>
                <a:blip r:embed="rId4"/>
                <a:stretch>
                  <a:fillRect l="-13158" t="-3371" r="-6579" b="-89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B2C38023-F075-F147-ACD6-18D37CCAAD8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90600" y="5791200"/>
          <a:ext cx="6400801" cy="38690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1891">
                  <a:extLst>
                    <a:ext uri="{9D8B030D-6E8A-4147-A177-3AD203B41FA5}">
                      <a16:colId xmlns:a16="http://schemas.microsoft.com/office/drawing/2014/main" val="58453324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1682132220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2538282517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1568912245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3080879556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1249079918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2340904212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1183708426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2072132014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3457651262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2279038010"/>
                    </a:ext>
                  </a:extLst>
                </a:gridCol>
              </a:tblGrid>
              <a:tr h="386906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R8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R4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R2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R1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1426251"/>
                  </a:ext>
                </a:extLst>
              </a:tr>
            </a:tbl>
          </a:graphicData>
        </a:graphic>
      </p:graphicFrame>
      <p:sp>
        <p:nvSpPr>
          <p:cNvPr id="17" name="Rectangle 16">
            <a:extLst>
              <a:ext uri="{FF2B5EF4-FFF2-40B4-BE49-F238E27FC236}">
                <a16:creationId xmlns:a16="http://schemas.microsoft.com/office/drawing/2014/main" id="{F710E03B-7711-7F4A-A010-09A7765EA2C8}"/>
              </a:ext>
            </a:extLst>
          </p:cNvPr>
          <p:cNvSpPr/>
          <p:nvPr/>
        </p:nvSpPr>
        <p:spPr>
          <a:xfrm>
            <a:off x="5575300" y="1331192"/>
            <a:ext cx="2799164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 algn="r"/>
            <a:r>
              <a:rPr lang="en-US" spc="2000" dirty="0">
                <a:solidFill>
                  <a:srgbClr val="7030A0"/>
                </a:solidFill>
                <a:latin typeface="Open Sans"/>
              </a:rPr>
              <a:t>1011001</a:t>
            </a:r>
            <a:endParaRPr lang="en-US" spc="2000" dirty="0">
              <a:solidFill>
                <a:srgbClr val="7030A0"/>
              </a:solidFill>
            </a:endParaRP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95D5D39C-152B-4542-B46D-DFB2FCC7141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90600" y="6268396"/>
          <a:ext cx="6426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4200">
                  <a:extLst>
                    <a:ext uri="{9D8B030D-6E8A-4147-A177-3AD203B41FA5}">
                      <a16:colId xmlns:a16="http://schemas.microsoft.com/office/drawing/2014/main" val="58453324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1682132220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2538282517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1568912245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3080879556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1249079918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2340904212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1183708426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2072132014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3457651262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2279038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R8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R4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R2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R1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14262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3677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FBEAF8-7D26-C943-B37B-25488098D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r>
              <a:rPr lang="en-US" dirty="0"/>
              <a:t> </a:t>
            </a:r>
            <a:r>
              <a:rPr lang="en-US" dirty="0" smtClean="0"/>
              <a:t>of 21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57660F8-978E-9A4D-9130-DFE3F60085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676400"/>
            <a:ext cx="6426200" cy="4953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3B845A0-FCB5-E644-BFED-7C371A570388}"/>
                  </a:ext>
                </a:extLst>
              </p:cNvPr>
              <p:cNvSpPr txBox="1"/>
              <p:nvPr/>
            </p:nvSpPr>
            <p:spPr>
              <a:xfrm>
                <a:off x="2451100" y="2573631"/>
                <a:ext cx="3644900" cy="4154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1"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1=0001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 lvl="1"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2=0010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 lvl="1"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3=0011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 lvl="1"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4=0100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 lvl="1"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5=0101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 lvl="1"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6=0110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 lvl="1"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7=0111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 lvl="1"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8=1000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 lvl="1"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9=1001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 lvl="1"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10=1010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 lvl="1"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11=1011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3B845A0-FCB5-E644-BFED-7C371A5703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1100" y="2573631"/>
                <a:ext cx="3644900" cy="415498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6C6E5E43-CC85-E24E-89A8-A58C592D93F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066800" y="1240720"/>
          <a:ext cx="6426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4200">
                  <a:extLst>
                    <a:ext uri="{9D8B030D-6E8A-4147-A177-3AD203B41FA5}">
                      <a16:colId xmlns:a16="http://schemas.microsoft.com/office/drawing/2014/main" val="58453324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1682132220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2538282517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1568912245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3080879556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1249079918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2340904212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1183708426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2072132014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3457651262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2279038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R8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R4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R2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R1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1426251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F9C71711-D8DA-A64A-B55E-75DFD1FF381E}"/>
              </a:ext>
            </a:extLst>
          </p:cNvPr>
          <p:cNvSpPr/>
          <p:nvPr/>
        </p:nvSpPr>
        <p:spPr>
          <a:xfrm>
            <a:off x="4572000" y="2573631"/>
            <a:ext cx="228600" cy="4147844"/>
          </a:xfrm>
          <a:prstGeom prst="rect">
            <a:avLst/>
          </a:prstGeom>
          <a:solidFill>
            <a:srgbClr val="FFFF00">
              <a:alpha val="59000"/>
            </a:srgb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0F81D26-CA4F-FF46-887D-89CA0C494854}"/>
              </a:ext>
            </a:extLst>
          </p:cNvPr>
          <p:cNvSpPr/>
          <p:nvPr/>
        </p:nvSpPr>
        <p:spPr>
          <a:xfrm>
            <a:off x="4343400" y="2566491"/>
            <a:ext cx="228600" cy="4147844"/>
          </a:xfrm>
          <a:prstGeom prst="rect">
            <a:avLst/>
          </a:prstGeom>
          <a:solidFill>
            <a:srgbClr val="FF0000">
              <a:alpha val="59000"/>
            </a:srgb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2B8F80D8-921F-2F43-8DB4-C94E05616B0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066800" y="848360"/>
          <a:ext cx="6426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4200">
                  <a:extLst>
                    <a:ext uri="{9D8B030D-6E8A-4147-A177-3AD203B41FA5}">
                      <a16:colId xmlns:a16="http://schemas.microsoft.com/office/drawing/2014/main" val="58453324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1682132220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2538282517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1568912245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3080879556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1249079918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2340904212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1183708426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2072132014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3457651262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2279038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11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1426251"/>
                  </a:ext>
                </a:extLst>
              </a:tr>
            </a:tbl>
          </a:graphicData>
        </a:graphic>
      </p:graphicFrame>
      <p:grpSp>
        <p:nvGrpSpPr>
          <p:cNvPr id="24" name="Group 23">
            <a:extLst>
              <a:ext uri="{FF2B5EF4-FFF2-40B4-BE49-F238E27FC236}">
                <a16:creationId xmlns:a16="http://schemas.microsoft.com/office/drawing/2014/main" id="{9BA1EE01-36F9-FF40-95F1-F0DEBDC6B43B}"/>
              </a:ext>
            </a:extLst>
          </p:cNvPr>
          <p:cNvGrpSpPr/>
          <p:nvPr/>
        </p:nvGrpSpPr>
        <p:grpSpPr>
          <a:xfrm>
            <a:off x="4724400" y="2667000"/>
            <a:ext cx="609600" cy="3886200"/>
            <a:chOff x="4724400" y="2667000"/>
            <a:chExt cx="609600" cy="3886200"/>
          </a:xfrm>
        </p:grpSpPr>
        <p:sp>
          <p:nvSpPr>
            <p:cNvPr id="18" name="Left Arrow 17">
              <a:extLst>
                <a:ext uri="{FF2B5EF4-FFF2-40B4-BE49-F238E27FC236}">
                  <a16:creationId xmlns:a16="http://schemas.microsoft.com/office/drawing/2014/main" id="{CDA13636-8D49-AF44-9A84-9A7868FC067B}"/>
                </a:ext>
              </a:extLst>
            </p:cNvPr>
            <p:cNvSpPr/>
            <p:nvPr/>
          </p:nvSpPr>
          <p:spPr>
            <a:xfrm>
              <a:off x="4724400" y="2667000"/>
              <a:ext cx="609600" cy="304800"/>
            </a:xfrm>
            <a:prstGeom prst="leftArrow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Left Arrow 18">
              <a:extLst>
                <a:ext uri="{FF2B5EF4-FFF2-40B4-BE49-F238E27FC236}">
                  <a16:creationId xmlns:a16="http://schemas.microsoft.com/office/drawing/2014/main" id="{D1F7C4AA-C204-5C48-A77F-B28CABE86591}"/>
                </a:ext>
              </a:extLst>
            </p:cNvPr>
            <p:cNvSpPr/>
            <p:nvPr/>
          </p:nvSpPr>
          <p:spPr>
            <a:xfrm>
              <a:off x="4724400" y="3352800"/>
              <a:ext cx="609600" cy="304800"/>
            </a:xfrm>
            <a:prstGeom prst="leftArrow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Left Arrow 19">
              <a:extLst>
                <a:ext uri="{FF2B5EF4-FFF2-40B4-BE49-F238E27FC236}">
                  <a16:creationId xmlns:a16="http://schemas.microsoft.com/office/drawing/2014/main" id="{0717AA9D-50CA-D14F-9496-C946AAADD851}"/>
                </a:ext>
              </a:extLst>
            </p:cNvPr>
            <p:cNvSpPr/>
            <p:nvPr/>
          </p:nvSpPr>
          <p:spPr>
            <a:xfrm>
              <a:off x="4724400" y="4114800"/>
              <a:ext cx="609600" cy="304800"/>
            </a:xfrm>
            <a:prstGeom prst="leftArrow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Left Arrow 20">
              <a:extLst>
                <a:ext uri="{FF2B5EF4-FFF2-40B4-BE49-F238E27FC236}">
                  <a16:creationId xmlns:a16="http://schemas.microsoft.com/office/drawing/2014/main" id="{380CE869-D4E0-7C48-92F8-5B47CC65C484}"/>
                </a:ext>
              </a:extLst>
            </p:cNvPr>
            <p:cNvSpPr/>
            <p:nvPr/>
          </p:nvSpPr>
          <p:spPr>
            <a:xfrm>
              <a:off x="4724400" y="4800600"/>
              <a:ext cx="609600" cy="304800"/>
            </a:xfrm>
            <a:prstGeom prst="leftArrow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Left Arrow 21">
              <a:extLst>
                <a:ext uri="{FF2B5EF4-FFF2-40B4-BE49-F238E27FC236}">
                  <a16:creationId xmlns:a16="http://schemas.microsoft.com/office/drawing/2014/main" id="{C47F6D35-91AA-2C46-9C0A-95A232E1F820}"/>
                </a:ext>
              </a:extLst>
            </p:cNvPr>
            <p:cNvSpPr/>
            <p:nvPr/>
          </p:nvSpPr>
          <p:spPr>
            <a:xfrm>
              <a:off x="4724400" y="5486400"/>
              <a:ext cx="609600" cy="304800"/>
            </a:xfrm>
            <a:prstGeom prst="leftArrow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Left Arrow 22">
              <a:extLst>
                <a:ext uri="{FF2B5EF4-FFF2-40B4-BE49-F238E27FC236}">
                  <a16:creationId xmlns:a16="http://schemas.microsoft.com/office/drawing/2014/main" id="{3A02038C-1E43-F340-A535-6F5FBCF0C9D3}"/>
                </a:ext>
              </a:extLst>
            </p:cNvPr>
            <p:cNvSpPr/>
            <p:nvPr/>
          </p:nvSpPr>
          <p:spPr>
            <a:xfrm>
              <a:off x="4724400" y="6248400"/>
              <a:ext cx="609600" cy="304800"/>
            </a:xfrm>
            <a:prstGeom prst="leftArrow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B558F6C1-307F-944E-ACB8-4A8CCBDBE97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066800" y="837460"/>
          <a:ext cx="6426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4200">
                  <a:extLst>
                    <a:ext uri="{9D8B030D-6E8A-4147-A177-3AD203B41FA5}">
                      <a16:colId xmlns:a16="http://schemas.microsoft.com/office/drawing/2014/main" val="58453324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1682132220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2538282517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1568912245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3080879556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1249079918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2340904212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1183708426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2072132014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3457651262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2279038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11</a:t>
                      </a: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</a:t>
                      </a: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</a:t>
                      </a: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14262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8280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70D76-1134-8249-86C0-DB4F2A7C5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small" dirty="0"/>
              <a:t>Hamming Code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FBEAF8-7D26-C943-B37B-25488098D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r>
              <a:rPr lang="en-US" dirty="0"/>
              <a:t> </a:t>
            </a:r>
            <a:r>
              <a:rPr lang="en-US" dirty="0" smtClean="0"/>
              <a:t>of 21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57660F8-978E-9A4D-9130-DFE3F60085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676400"/>
            <a:ext cx="6426200" cy="4953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DEC0E76-2B96-BD42-98A3-86727BA2CB45}"/>
                  </a:ext>
                </a:extLst>
              </p:cNvPr>
              <p:cNvSpPr txBox="1"/>
              <p:nvPr/>
            </p:nvSpPr>
            <p:spPr>
              <a:xfrm>
                <a:off x="6545239" y="2728079"/>
                <a:ext cx="1828800" cy="31393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1"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1=0001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  <a:p>
                <a:pPr lvl="1"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2=0010</m:t>
                      </m:r>
                    </m:oMath>
                  </m:oMathPara>
                </a14:m>
                <a:endParaRPr lang="en-US" dirty="0"/>
              </a:p>
              <a:p>
                <a:pPr lvl="1"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3=0011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  <a:p>
                <a:pPr lvl="1"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4=0100</m:t>
                      </m:r>
                    </m:oMath>
                  </m:oMathPara>
                </a14:m>
                <a:endParaRPr lang="en-US" dirty="0"/>
              </a:p>
              <a:p>
                <a:pPr lvl="1"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5=0101</m:t>
                      </m:r>
                    </m:oMath>
                  </m:oMathPara>
                </a14:m>
                <a:endParaRPr lang="en-US" dirty="0"/>
              </a:p>
              <a:p>
                <a:pPr lvl="1"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6=0110</m:t>
                      </m:r>
                    </m:oMath>
                  </m:oMathPara>
                </a14:m>
                <a:endParaRPr lang="en-US" dirty="0"/>
              </a:p>
              <a:p>
                <a:pPr lvl="1"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7=0111</m:t>
                      </m:r>
                    </m:oMath>
                  </m:oMathPara>
                </a14:m>
                <a:endParaRPr lang="en-US" dirty="0"/>
              </a:p>
              <a:p>
                <a:pPr lvl="1"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8=1000</m:t>
                      </m:r>
                    </m:oMath>
                  </m:oMathPara>
                </a14:m>
                <a:endParaRPr lang="en-US" dirty="0"/>
              </a:p>
              <a:p>
                <a:pPr lvl="1"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9=1001</m:t>
                      </m:r>
                    </m:oMath>
                  </m:oMathPara>
                </a14:m>
                <a:endParaRPr lang="en-US" dirty="0"/>
              </a:p>
              <a:p>
                <a:pPr lvl="1"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10=1010</m:t>
                      </m:r>
                    </m:oMath>
                  </m:oMathPara>
                </a14:m>
                <a:endParaRPr lang="en-US" dirty="0"/>
              </a:p>
              <a:p>
                <a:pPr lvl="1"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11=1011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DEC0E76-2B96-BD42-98A3-86727BA2CB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5239" y="2728079"/>
                <a:ext cx="1828800" cy="313932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3B845A0-FCB5-E644-BFED-7C371A570388}"/>
                  </a:ext>
                </a:extLst>
              </p:cNvPr>
              <p:cNvSpPr txBox="1"/>
              <p:nvPr/>
            </p:nvSpPr>
            <p:spPr>
              <a:xfrm>
                <a:off x="236561" y="2728079"/>
                <a:ext cx="1828800" cy="31393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1"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1=0001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lvl="1"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2=0010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lvl="1"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3=0011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lvl="1"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4=0100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lvl="1"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5=0101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lvl="1"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6=0110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lvl="1"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7=0111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lvl="1"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8=1000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lvl="1"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9=1001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lvl="1"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10=1010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lvl="1"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11=1011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3B845A0-FCB5-E644-BFED-7C371A5703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561" y="2728079"/>
                <a:ext cx="1828800" cy="31393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BEA7326-2B5C-E642-84C1-B979268952CF}"/>
                  </a:ext>
                </a:extLst>
              </p:cNvPr>
              <p:cNvSpPr txBox="1"/>
              <p:nvPr/>
            </p:nvSpPr>
            <p:spPr>
              <a:xfrm>
                <a:off x="5105400" y="2728079"/>
                <a:ext cx="1828800" cy="31393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1"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1=0001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lvl="1"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2=0010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lvl="1"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3=0011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  <a:p>
                <a:pPr lvl="1"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4=0100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lvl="1"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5=0101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lvl="1"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6=0110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lvl="1"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7=0111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  <a:p>
                <a:pPr lvl="1"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8=1000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lvl="1"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9=1001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lvl="1"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10=1010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lvl="1"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11=1011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BEA7326-2B5C-E642-84C1-B979268952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5400" y="2728079"/>
                <a:ext cx="1828800" cy="313932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D6A1928-8C24-D64E-88E0-69BD1E168E9F}"/>
                  </a:ext>
                </a:extLst>
              </p:cNvPr>
              <p:cNvSpPr txBox="1"/>
              <p:nvPr/>
            </p:nvSpPr>
            <p:spPr>
              <a:xfrm>
                <a:off x="3665561" y="2728079"/>
                <a:ext cx="1828800" cy="31393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1"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1=0001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lvl="1"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2=0010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lvl="1"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3=0011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lvl="1"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 dirty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4=0100</m:t>
                      </m:r>
                    </m:oMath>
                  </m:oMathPara>
                </a14:m>
                <a:endParaRPr lang="en-US" dirty="0">
                  <a:solidFill>
                    <a:srgbClr val="00B0F0"/>
                  </a:solidFill>
                </a:endParaRPr>
              </a:p>
              <a:p>
                <a:pPr lvl="1"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 dirty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5=0101</m:t>
                      </m:r>
                    </m:oMath>
                  </m:oMathPara>
                </a14:m>
                <a:endParaRPr lang="en-US" dirty="0">
                  <a:solidFill>
                    <a:srgbClr val="00B0F0"/>
                  </a:solidFill>
                </a:endParaRPr>
              </a:p>
              <a:p>
                <a:pPr lvl="1"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 dirty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6=0110</m:t>
                      </m:r>
                    </m:oMath>
                  </m:oMathPara>
                </a14:m>
                <a:endParaRPr lang="en-US" dirty="0">
                  <a:solidFill>
                    <a:srgbClr val="00B0F0"/>
                  </a:solidFill>
                </a:endParaRPr>
              </a:p>
              <a:p>
                <a:pPr lvl="1"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 dirty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7=0111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lvl="1"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8=1000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lvl="1"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9=1001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lvl="1"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10=1010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lvl="1"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11=1011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D6A1928-8C24-D64E-88E0-69BD1E168E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5561" y="2728079"/>
                <a:ext cx="1828800" cy="313932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AD99A58-E080-964A-9168-AFF8336B7DC9}"/>
                  </a:ext>
                </a:extLst>
              </p:cNvPr>
              <p:cNvSpPr txBox="1"/>
              <p:nvPr/>
            </p:nvSpPr>
            <p:spPr>
              <a:xfrm>
                <a:off x="2225722" y="2728079"/>
                <a:ext cx="1828800" cy="31393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1"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1=0001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lvl="1"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2=0010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lvl="1"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3=0011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lvl="1"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4=0100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lvl="1"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5=0101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lvl="1"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6=0110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lvl="1"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7=0111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lvl="1"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8=1000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  <a:p>
                <a:pPr lvl="1"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9=1001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  <a:p>
                <a:pPr lvl="1"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10=1010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  <a:p>
                <a:pPr lvl="1"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11=1011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AD99A58-E080-964A-9168-AFF8336B7D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5722" y="2728079"/>
                <a:ext cx="1828800" cy="313932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6C6E5E43-CC85-E24E-89A8-A58C592D93F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066800" y="1240720"/>
          <a:ext cx="6426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4200">
                  <a:extLst>
                    <a:ext uri="{9D8B030D-6E8A-4147-A177-3AD203B41FA5}">
                      <a16:colId xmlns:a16="http://schemas.microsoft.com/office/drawing/2014/main" val="58453324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1682132220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2538282517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1568912245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3080879556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1249079918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2340904212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1183708426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2072132014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3457651262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2279038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R8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R4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R2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R1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14262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7081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1" grpId="0"/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small" dirty="0" smtClean="0"/>
              <a:t>Cyclic Codes</a:t>
            </a:r>
            <a:endParaRPr lang="en-US" cap="smal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Cyclic codes are </a:t>
            </a:r>
            <a:r>
              <a:rPr lang="en-US" sz="2400" b="1" dirty="0">
                <a:solidFill>
                  <a:srgbClr val="FF000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special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FF000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linear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FF000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block</a:t>
            </a:r>
            <a:r>
              <a:rPr lang="en-US" sz="2400" dirty="0"/>
              <a:t> codes with one </a:t>
            </a:r>
            <a:r>
              <a:rPr lang="en-US" sz="2400" b="1" dirty="0">
                <a:solidFill>
                  <a:srgbClr val="FF000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extra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FF000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property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In a </a:t>
            </a:r>
            <a:r>
              <a:rPr lang="en-US" sz="2400" b="1" dirty="0">
                <a:solidFill>
                  <a:srgbClr val="FF000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cyclic code</a:t>
            </a:r>
            <a:r>
              <a:rPr lang="en-US" sz="2400" b="1" dirty="0"/>
              <a:t>, </a:t>
            </a:r>
            <a:r>
              <a:rPr lang="en-US" sz="2400" dirty="0" smtClean="0"/>
              <a:t>if a </a:t>
            </a:r>
            <a:r>
              <a:rPr lang="en-US" sz="2400" b="1" dirty="0">
                <a:solidFill>
                  <a:srgbClr val="FF000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codeword</a:t>
            </a:r>
            <a:r>
              <a:rPr lang="en-US" sz="2400" dirty="0"/>
              <a:t> is cyclically shifted (rotated), the result is </a:t>
            </a:r>
            <a:r>
              <a:rPr lang="en-US" sz="2400" dirty="0">
                <a:solidFill>
                  <a:srgbClr val="FF000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another</a:t>
            </a:r>
            <a:r>
              <a:rPr lang="en-US" sz="2400" dirty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sz="2400" dirty="0">
                <a:solidFill>
                  <a:srgbClr val="FF000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codeword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For </a:t>
            </a:r>
            <a:r>
              <a:rPr lang="en-US" sz="2400" dirty="0" err="1" smtClean="0"/>
              <a:t>example,if</a:t>
            </a:r>
            <a:r>
              <a:rPr lang="en-US" sz="2400" dirty="0" smtClean="0"/>
              <a:t> </a:t>
            </a:r>
            <a:br>
              <a:rPr lang="en-US" sz="2400" dirty="0" smtClean="0"/>
            </a:br>
            <a:r>
              <a:rPr lang="en-US" sz="2400" dirty="0" smtClean="0">
                <a:solidFill>
                  <a:srgbClr val="FF000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1011000</a:t>
            </a:r>
            <a:r>
              <a:rPr lang="en-US" sz="2400" dirty="0" smtClean="0"/>
              <a:t> </a:t>
            </a:r>
            <a:r>
              <a:rPr lang="en-US" sz="2400" dirty="0"/>
              <a:t>is a </a:t>
            </a:r>
            <a:r>
              <a:rPr lang="en-US" sz="2400" b="1" dirty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codeword</a:t>
            </a:r>
            <a:r>
              <a:rPr lang="en-US" sz="2400" dirty="0"/>
              <a:t> and we cyclically left-shift, then </a:t>
            </a:r>
            <a:r>
              <a:rPr lang="en-US" sz="2400" dirty="0">
                <a:solidFill>
                  <a:srgbClr val="FF000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0110001</a:t>
            </a:r>
            <a:r>
              <a:rPr lang="en-US" sz="2400" dirty="0"/>
              <a:t> is also a </a:t>
            </a:r>
            <a:r>
              <a:rPr lang="en-US" sz="2400" b="1" dirty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codeword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r>
              <a:rPr lang="en-US" smtClean="0"/>
              <a:t> of 22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369" y="5105400"/>
            <a:ext cx="8565262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196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FBEAF8-7D26-C943-B37B-25488098D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r>
              <a:rPr lang="en-US" dirty="0"/>
              <a:t> </a:t>
            </a:r>
            <a:r>
              <a:rPr lang="en-US" dirty="0" smtClean="0"/>
              <a:t>of 21</a:t>
            </a:r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C782437-FB7E-0345-96E1-E0E0B0F1228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143000" y="1600200"/>
          <a:ext cx="6426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4200">
                  <a:extLst>
                    <a:ext uri="{9D8B030D-6E8A-4147-A177-3AD203B41FA5}">
                      <a16:colId xmlns:a16="http://schemas.microsoft.com/office/drawing/2014/main" val="58453324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1682132220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2538282517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1568912245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3080879556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1249079918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2340904212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1183708426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2072132014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3457651262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2279038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R8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R4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R2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R1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142625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D04C97E-8EBA-104E-AF3D-28510EE01220}"/>
                  </a:ext>
                </a:extLst>
              </p:cNvPr>
              <p:cNvSpPr txBox="1"/>
              <p:nvPr/>
            </p:nvSpPr>
            <p:spPr>
              <a:xfrm>
                <a:off x="1133352" y="659826"/>
                <a:ext cx="20414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cap="small" dirty="0"/>
                  <a:t>Even Parity: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1=0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D04C97E-8EBA-104E-AF3D-28510EE012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3352" y="659826"/>
                <a:ext cx="2041456" cy="369332"/>
              </a:xfrm>
              <a:prstGeom prst="rect">
                <a:avLst/>
              </a:prstGeom>
              <a:blipFill>
                <a:blip r:embed="rId2"/>
                <a:stretch>
                  <a:fillRect l="-2687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31CC22C-6BF7-6B40-B7A4-714173085089}"/>
                  </a:ext>
                </a:extLst>
              </p:cNvPr>
              <p:cNvSpPr txBox="1"/>
              <p:nvPr/>
            </p:nvSpPr>
            <p:spPr>
              <a:xfrm>
                <a:off x="1143000" y="3352800"/>
                <a:ext cx="9428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2=1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31CC22C-6BF7-6B40-B7A4-7141730850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3352800"/>
                <a:ext cx="942887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1C32D2FA-7A1B-A34B-9F76-CDFBFC3C913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066800" y="4007802"/>
          <a:ext cx="6426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4200">
                  <a:extLst>
                    <a:ext uri="{9D8B030D-6E8A-4147-A177-3AD203B41FA5}">
                      <a16:colId xmlns:a16="http://schemas.microsoft.com/office/drawing/2014/main" val="966781509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3264386845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4082534747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114612115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1276663827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3310755279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2014165742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4090814371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305070280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2442103975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31528727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R8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R4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0314353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00E9B06B-C103-594B-840A-638A7E54BDE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066800" y="4525566"/>
          <a:ext cx="6426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4200">
                  <a:extLst>
                    <a:ext uri="{9D8B030D-6E8A-4147-A177-3AD203B41FA5}">
                      <a16:colId xmlns:a16="http://schemas.microsoft.com/office/drawing/2014/main" val="966781509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3264386845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4082534747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114612115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1276663827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3310755279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2014165742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4090814371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305070280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2442103975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31528727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R8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0314353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873A9B9A-4373-294B-982A-D17E4C270CB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066800" y="4933552"/>
          <a:ext cx="6426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4200">
                  <a:extLst>
                    <a:ext uri="{9D8B030D-6E8A-4147-A177-3AD203B41FA5}">
                      <a16:colId xmlns:a16="http://schemas.microsoft.com/office/drawing/2014/main" val="966781509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3264386845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4082534747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114612115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1276663827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3310755279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2014165742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4090814371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305070280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2442103975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31528727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R8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0314353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8912D66B-99C2-CC4D-9614-A2DB4BCF97C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066800" y="5341538"/>
          <a:ext cx="6426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4200">
                  <a:extLst>
                    <a:ext uri="{9D8B030D-6E8A-4147-A177-3AD203B41FA5}">
                      <a16:colId xmlns:a16="http://schemas.microsoft.com/office/drawing/2014/main" val="966781509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3264386845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4082534747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114612115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1276663827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3310755279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2014165742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4090814371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305070280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2442103975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31528727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0314353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90CFB35F-7EB6-EF4D-B56A-3CF5EB9341F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137834" y="2029108"/>
          <a:ext cx="6426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4200">
                  <a:extLst>
                    <a:ext uri="{9D8B030D-6E8A-4147-A177-3AD203B41FA5}">
                      <a16:colId xmlns:a16="http://schemas.microsoft.com/office/drawing/2014/main" val="58453324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1682132220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2538282517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1568912245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3080879556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1249079918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2340904212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1183708426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2072132014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3457651262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2279038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R8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R4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R2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1426251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54AD4FB5-D9CA-D74C-8F95-BAF1501543B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137834" y="2506742"/>
          <a:ext cx="6426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4200">
                  <a:extLst>
                    <a:ext uri="{9D8B030D-6E8A-4147-A177-3AD203B41FA5}">
                      <a16:colId xmlns:a16="http://schemas.microsoft.com/office/drawing/2014/main" val="58453324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1682132220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2538282517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1568912245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3080879556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1249079918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2340904212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1183708426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2072132014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3457651262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2279038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R8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R4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R2</a:t>
                      </a: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1426251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916F6494-16D3-9347-A624-50A5B484903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143000" y="2981960"/>
          <a:ext cx="6426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4200">
                  <a:extLst>
                    <a:ext uri="{9D8B030D-6E8A-4147-A177-3AD203B41FA5}">
                      <a16:colId xmlns:a16="http://schemas.microsoft.com/office/drawing/2014/main" val="58453324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1682132220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2538282517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1568912245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3080879556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1249079918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2340904212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1183708426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2072132014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3457651262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2279038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R8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R4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1426251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905557B6-338D-1E47-A551-B4C7D1CF7BD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137834" y="1115535"/>
          <a:ext cx="6426200" cy="40811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4200">
                  <a:extLst>
                    <a:ext uri="{9D8B030D-6E8A-4147-A177-3AD203B41FA5}">
                      <a16:colId xmlns:a16="http://schemas.microsoft.com/office/drawing/2014/main" val="58453324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1682132220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2538282517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1568912245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3080879556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1249079918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2340904212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1183708426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2072132014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3457651262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2279038010"/>
                    </a:ext>
                  </a:extLst>
                </a:gridCol>
              </a:tblGrid>
              <a:tr h="408113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14262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255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31404C-283B-1743-9026-233A339FB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r>
              <a:rPr lang="en-US" dirty="0"/>
              <a:t> </a:t>
            </a:r>
            <a:r>
              <a:rPr lang="en-US" dirty="0" smtClean="0"/>
              <a:t>of 21</a:t>
            </a:r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71C4059-854B-D14F-9B5A-5FD83719DC5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15900" y="589868"/>
          <a:ext cx="6426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4200">
                  <a:extLst>
                    <a:ext uri="{9D8B030D-6E8A-4147-A177-3AD203B41FA5}">
                      <a16:colId xmlns:a16="http://schemas.microsoft.com/office/drawing/2014/main" val="966781509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3264386845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4082534747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114612115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1276663827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3310755279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2014165742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4090814371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305070280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2442103975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31528727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0314353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F84EA697-4E78-8F45-82F5-EE1465161C8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15900" y="1010788"/>
          <a:ext cx="6426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4200">
                  <a:extLst>
                    <a:ext uri="{9D8B030D-6E8A-4147-A177-3AD203B41FA5}">
                      <a16:colId xmlns:a16="http://schemas.microsoft.com/office/drawing/2014/main" val="966781509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3264386845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4082534747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114612115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1276663827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3310755279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2014165742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4090814371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305070280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2442103975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31528727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0314353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8EC91B13-FBB0-B34A-90C8-4967085749B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15900" y="2133600"/>
          <a:ext cx="6426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4200">
                  <a:extLst>
                    <a:ext uri="{9D8B030D-6E8A-4147-A177-3AD203B41FA5}">
                      <a16:colId xmlns:a16="http://schemas.microsoft.com/office/drawing/2014/main" val="966781509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3264386845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4082534747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114612115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1276663827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3310755279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2014165742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4090814371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305070280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2442103975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31528727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0314353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81AD6998-7FAB-1F46-8546-A2B82171E8A2}"/>
              </a:ext>
            </a:extLst>
          </p:cNvPr>
          <p:cNvSpPr txBox="1"/>
          <p:nvPr/>
        </p:nvSpPr>
        <p:spPr>
          <a:xfrm>
            <a:off x="8229600" y="21351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0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A9932CC8-9299-FB44-B958-D753EEAD3A7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15900" y="2684619"/>
          <a:ext cx="6426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4200">
                  <a:extLst>
                    <a:ext uri="{9D8B030D-6E8A-4147-A177-3AD203B41FA5}">
                      <a16:colId xmlns:a16="http://schemas.microsoft.com/office/drawing/2014/main" val="966781509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3264386845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4082534747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114612115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1276663827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3310755279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2014165742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4090814371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305070280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2442103975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31528727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0314353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D1D37B12-8BFE-5D47-817D-4CF1D46E6039}"/>
              </a:ext>
            </a:extLst>
          </p:cNvPr>
          <p:cNvSpPr txBox="1"/>
          <p:nvPr/>
        </p:nvSpPr>
        <p:spPr>
          <a:xfrm>
            <a:off x="8258331" y="268461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</a:t>
            </a: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AC2EBD33-0561-7943-9F16-99918820FD4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15900" y="3312880"/>
          <a:ext cx="6426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4200">
                  <a:extLst>
                    <a:ext uri="{9D8B030D-6E8A-4147-A177-3AD203B41FA5}">
                      <a16:colId xmlns:a16="http://schemas.microsoft.com/office/drawing/2014/main" val="966781509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3264386845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4082534747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114612115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1276663827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3310755279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2014165742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4090814371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305070280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2442103975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31528727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0314353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7607124B-0F66-C240-BFD9-BFEB0F8497A1}"/>
              </a:ext>
            </a:extLst>
          </p:cNvPr>
          <p:cNvSpPr txBox="1"/>
          <p:nvPr/>
        </p:nvSpPr>
        <p:spPr>
          <a:xfrm>
            <a:off x="8258331" y="333095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</a:t>
            </a:r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7FC857EB-1E71-A84A-85EE-4CD30B43BB1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15900" y="3847929"/>
          <a:ext cx="6426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4200">
                  <a:extLst>
                    <a:ext uri="{9D8B030D-6E8A-4147-A177-3AD203B41FA5}">
                      <a16:colId xmlns:a16="http://schemas.microsoft.com/office/drawing/2014/main" val="966781509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3264386845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4082534747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114612115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1276663827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3310755279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2014165742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4090814371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305070280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2442103975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31528727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0314353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F8A30C8D-2452-C245-914F-56E6CC7D6E86}"/>
              </a:ext>
            </a:extLst>
          </p:cNvPr>
          <p:cNvSpPr txBox="1"/>
          <p:nvPr/>
        </p:nvSpPr>
        <p:spPr>
          <a:xfrm>
            <a:off x="8272696" y="388252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4EF43251-1C3A-4541-8745-D9674A79CF28}"/>
              </a:ext>
            </a:extLst>
          </p:cNvPr>
          <p:cNvSpPr/>
          <p:nvPr/>
        </p:nvSpPr>
        <p:spPr>
          <a:xfrm>
            <a:off x="3200400" y="382744"/>
            <a:ext cx="457200" cy="4603750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F5475E8-D6EE-274F-AE2C-388E336B12F1}"/>
              </a:ext>
            </a:extLst>
          </p:cNvPr>
          <p:cNvSpPr txBox="1"/>
          <p:nvPr/>
        </p:nvSpPr>
        <p:spPr>
          <a:xfrm>
            <a:off x="215900" y="284844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cap="small" dirty="0"/>
              <a:t>Sender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A505D8-CDD1-1149-9211-75CD5D6A78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3343" y="140123"/>
            <a:ext cx="869976" cy="1492250"/>
          </a:xfrm>
          <a:prstGeom prst="rect">
            <a:avLst/>
          </a:prstGeom>
        </p:spPr>
      </p:pic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FBEEFBD3-6D0B-F54F-8075-F2E7E03BF6B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15900" y="1429154"/>
          <a:ext cx="6426200" cy="4877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4200">
                  <a:extLst>
                    <a:ext uri="{9D8B030D-6E8A-4147-A177-3AD203B41FA5}">
                      <a16:colId xmlns:a16="http://schemas.microsoft.com/office/drawing/2014/main" val="58453324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1682132220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2538282517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1568912245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3080879556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1249079918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2340904212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1183708426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2072132014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3457651262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2279038010"/>
                    </a:ext>
                  </a:extLst>
                </a:gridCol>
              </a:tblGrid>
              <a:tr h="4877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142625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F46481C-FA3C-8C4F-B5B3-91509DE1137E}"/>
              </a:ext>
            </a:extLst>
          </p:cNvPr>
          <p:cNvSpPr txBox="1"/>
          <p:nvPr/>
        </p:nvSpPr>
        <p:spPr>
          <a:xfrm>
            <a:off x="983848" y="5995686"/>
            <a:ext cx="6813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https://www.geeksforgeeks.org/hamming-code-in-computer-network/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1787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  <p:bldP spid="19" grpId="0"/>
      <p:bldP spid="22" grpId="0"/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small" dirty="0"/>
              <a:t>Cyclic Redundancy </a:t>
            </a:r>
            <a:r>
              <a:rPr lang="en-US" b="1" cap="small" dirty="0" smtClean="0"/>
              <a:t>Check (CRC)</a:t>
            </a:r>
            <a:endParaRPr lang="en-US" cap="small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9759" y="1524000"/>
            <a:ext cx="7404481" cy="3378374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r>
              <a:rPr lang="en-US" smtClean="0"/>
              <a:t> of 22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438400" y="5257800"/>
            <a:ext cx="146386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0001011</a:t>
            </a:r>
          </a:p>
          <a:p>
            <a:r>
              <a:rPr lang="en-US" sz="2800" dirty="0" smtClean="0"/>
              <a:t>0010110</a:t>
            </a:r>
            <a:endParaRPr lang="en-US" sz="2800" dirty="0"/>
          </a:p>
        </p:txBody>
      </p:sp>
      <p:sp>
        <p:nvSpPr>
          <p:cNvPr id="6" name="Right Brace 5"/>
          <p:cNvSpPr/>
          <p:nvPr/>
        </p:nvSpPr>
        <p:spPr>
          <a:xfrm>
            <a:off x="4038600" y="5257800"/>
            <a:ext cx="609600" cy="121920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868769" y="5605790"/>
            <a:ext cx="146386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smtClean="0"/>
              <a:t>0011101</a:t>
            </a:r>
            <a:endParaRPr lang="en-US" sz="28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380" y="5189818"/>
            <a:ext cx="1857451" cy="1174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24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 animBg="1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r>
              <a:rPr lang="en-US" smtClean="0"/>
              <a:t> of 22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400" y="152400"/>
            <a:ext cx="7448933" cy="4254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158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47885"/>
          <a:stretch/>
        </p:blipFill>
        <p:spPr>
          <a:xfrm>
            <a:off x="5181600" y="228600"/>
            <a:ext cx="3962904" cy="43434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r>
              <a:rPr lang="en-US" smtClean="0"/>
              <a:t> of 22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228600" y="439796"/>
                <a:ext cx="5257800" cy="584775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200" dirty="0"/>
                  <a:t>In the encoder, </a:t>
                </a:r>
                <a:endParaRPr lang="en-US" sz="22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200" dirty="0" smtClean="0"/>
                  <a:t>The </a:t>
                </a:r>
                <a:r>
                  <a:rPr lang="en-US" sz="2200" b="1" dirty="0"/>
                  <a:t>dataword</a:t>
                </a:r>
                <a:r>
                  <a:rPr lang="en-US" sz="2200" dirty="0"/>
                  <a:t> has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200" dirty="0"/>
                  <a:t> bits (</a:t>
                </a:r>
                <a:r>
                  <a:rPr lang="en-US" sz="2200" b="1" dirty="0">
                    <a:solidFill>
                      <a:srgbClr val="FF0000"/>
                    </a:solidFill>
                  </a:rPr>
                  <a:t>4 here</a:t>
                </a:r>
                <a:r>
                  <a:rPr lang="en-US" sz="2200" dirty="0"/>
                  <a:t>); </a:t>
                </a:r>
                <a:endParaRPr lang="en-US" sz="22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200" dirty="0" smtClean="0"/>
                  <a:t>the </a:t>
                </a:r>
                <a:r>
                  <a:rPr lang="en-US" sz="2200" b="1" dirty="0"/>
                  <a:t>codeword</a:t>
                </a:r>
                <a:r>
                  <a:rPr lang="en-US" sz="2200" dirty="0"/>
                  <a:t> has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200" dirty="0"/>
                  <a:t> bits (</a:t>
                </a:r>
                <a:r>
                  <a:rPr lang="en-US" sz="2200" b="1" dirty="0">
                    <a:solidFill>
                      <a:srgbClr val="FF0000"/>
                    </a:solidFill>
                  </a:rPr>
                  <a:t>7 here</a:t>
                </a:r>
                <a:r>
                  <a:rPr lang="en-US" sz="2200" dirty="0" smtClean="0"/>
                  <a:t>).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2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200" dirty="0"/>
                  <a:t>The size of the </a:t>
                </a:r>
                <a:r>
                  <a:rPr lang="en-US" sz="2200" b="1" dirty="0"/>
                  <a:t>dataword</a:t>
                </a:r>
                <a:r>
                  <a:rPr lang="en-US" sz="2200" dirty="0"/>
                  <a:t> is augmented by adding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 − 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200" dirty="0"/>
                  <a:t>(</a:t>
                </a:r>
                <a:r>
                  <a:rPr lang="en-US" sz="2200" b="1" dirty="0">
                    <a:solidFill>
                      <a:srgbClr val="FF0000"/>
                    </a:solidFill>
                  </a:rPr>
                  <a:t>3 here</a:t>
                </a:r>
                <a:r>
                  <a:rPr lang="en-US" sz="2200" dirty="0"/>
                  <a:t>) </a:t>
                </a:r>
                <a:r>
                  <a:rPr lang="en-US" sz="2200" b="1" dirty="0">
                    <a:solidFill>
                      <a:srgbClr val="FF0000"/>
                    </a:solidFill>
                  </a:rPr>
                  <a:t>0s</a:t>
                </a:r>
                <a:r>
                  <a:rPr lang="en-US" sz="2200" dirty="0"/>
                  <a:t> to the right-hand </a:t>
                </a:r>
                <a:r>
                  <a:rPr lang="en-US" sz="2200" dirty="0" smtClean="0"/>
                  <a:t>side of </a:t>
                </a:r>
                <a:r>
                  <a:rPr lang="en-US" sz="2200" dirty="0"/>
                  <a:t>the word</a:t>
                </a:r>
                <a:r>
                  <a:rPr lang="en-US" sz="2200" dirty="0" smtClean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200" dirty="0"/>
                  <a:t>The </a:t>
                </a:r>
                <a:r>
                  <a:rPr lang="en-US" sz="2200" b="1" i="1" dirty="0">
                    <a:solidFill>
                      <a:srgbClr val="FF0000"/>
                    </a:solidFill>
                  </a:rPr>
                  <a:t>n</a:t>
                </a:r>
                <a:r>
                  <a:rPr lang="en-US" sz="2200" b="1" dirty="0">
                    <a:solidFill>
                      <a:srgbClr val="FF0000"/>
                    </a:solidFill>
                  </a:rPr>
                  <a:t>-bit</a:t>
                </a:r>
                <a:r>
                  <a:rPr lang="en-US" sz="2200" dirty="0"/>
                  <a:t> result is fed into the generator</a:t>
                </a:r>
                <a:r>
                  <a:rPr lang="en-US" sz="2200" dirty="0" smtClean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200" dirty="0"/>
                  <a:t>The generator uses a divisor of </a:t>
                </a:r>
                <a:r>
                  <a:rPr lang="en-US" sz="2200" dirty="0" smtClean="0"/>
                  <a:t>size</a:t>
                </a:r>
                <a:br>
                  <a:rPr lang="en-US" sz="2200" dirty="0" smtClean="0"/>
                </a:br>
                <a:r>
                  <a:rPr lang="en-US" sz="2200" dirty="0" smtClean="0"/>
                  <a:t>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 − </m:t>
                    </m:r>
                    <m:r>
                      <a:rPr lang="en-US" sz="2200" i="1" dirty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200" i="1" dirty="0">
                        <a:latin typeface="Cambria Math" panose="02040503050406030204" pitchFamily="18" charset="0"/>
                      </a:rPr>
                      <m:t> + 1 </m:t>
                    </m:r>
                  </m:oMath>
                </a14:m>
                <a:r>
                  <a:rPr lang="en-US" sz="2200" dirty="0"/>
                  <a:t>(</a:t>
                </a:r>
                <a:r>
                  <a:rPr lang="en-US" sz="2200" b="1" dirty="0">
                    <a:solidFill>
                      <a:srgbClr val="FF0000"/>
                    </a:solidFill>
                  </a:rPr>
                  <a:t>4 here</a:t>
                </a:r>
                <a:r>
                  <a:rPr lang="en-US" sz="2200" dirty="0"/>
                  <a:t>), predefined and agreed </a:t>
                </a:r>
                <a:r>
                  <a:rPr lang="en-US" sz="2200" dirty="0" smtClean="0"/>
                  <a:t>upon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200" dirty="0"/>
                  <a:t>The generator </a:t>
                </a:r>
                <a:r>
                  <a:rPr lang="en-US" sz="2200" b="1" dirty="0"/>
                  <a:t>divides</a:t>
                </a:r>
                <a:r>
                  <a:rPr lang="en-US" sz="2200" dirty="0"/>
                  <a:t> the </a:t>
                </a:r>
                <a:r>
                  <a:rPr lang="en-US" sz="2200" dirty="0" smtClean="0"/>
                  <a:t>augmented </a:t>
                </a:r>
                <a:r>
                  <a:rPr lang="en-US" sz="2200" b="1" dirty="0" smtClean="0"/>
                  <a:t>dataword</a:t>
                </a:r>
                <a:r>
                  <a:rPr lang="en-US" sz="2200" dirty="0" smtClean="0"/>
                  <a:t> </a:t>
                </a:r>
                <a:r>
                  <a:rPr lang="en-US" sz="2200" dirty="0"/>
                  <a:t>by the divisor (modulo-2 division). </a:t>
                </a:r>
                <a:endParaRPr lang="en-US" sz="22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200" dirty="0" smtClean="0"/>
                  <a:t>The </a:t>
                </a:r>
                <a:r>
                  <a:rPr lang="en-US" sz="2200" b="1" dirty="0">
                    <a:solidFill>
                      <a:srgbClr val="FF0000"/>
                    </a:solidFill>
                  </a:rPr>
                  <a:t>quotient</a:t>
                </a:r>
                <a:r>
                  <a:rPr lang="en-US" sz="2200" dirty="0"/>
                  <a:t> of the division is </a:t>
                </a:r>
                <a:r>
                  <a:rPr lang="en-US" sz="2200" b="1" dirty="0" smtClean="0">
                    <a:solidFill>
                      <a:srgbClr val="FF0000"/>
                    </a:solidFill>
                  </a:rPr>
                  <a:t>discarded</a:t>
                </a:r>
                <a:r>
                  <a:rPr lang="en-US" sz="2200" dirty="0"/>
                  <a:t>;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200" dirty="0" smtClean="0"/>
                  <a:t>The </a:t>
                </a:r>
                <a:r>
                  <a:rPr lang="en-US" sz="2200" dirty="0"/>
                  <a:t>remainder (</a:t>
                </a:r>
                <a:r>
                  <a:rPr lang="en-US" sz="2200" b="1" u="sng" dirty="0"/>
                  <a:t>r2r1r0</a:t>
                </a:r>
                <a:r>
                  <a:rPr lang="en-US" sz="2200" dirty="0"/>
                  <a:t>) is appended to the dataword to create the codeword</a:t>
                </a:r>
                <a:endParaRPr lang="en-US" sz="2200" dirty="0" smtClean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439796"/>
                <a:ext cx="5257800" cy="5847755"/>
              </a:xfrm>
              <a:prstGeom prst="rect">
                <a:avLst/>
              </a:prstGeom>
              <a:blipFill>
                <a:blip r:embed="rId3"/>
                <a:stretch>
                  <a:fillRect l="-1392" t="-730" r="-1972" b="-12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8407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r>
              <a:rPr lang="en-US" smtClean="0"/>
              <a:t> of 22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9771"/>
          <a:stretch/>
        </p:blipFill>
        <p:spPr>
          <a:xfrm>
            <a:off x="381000" y="1"/>
            <a:ext cx="4258575" cy="40386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4639575" y="346988"/>
                <a:ext cx="4428225" cy="517064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200" dirty="0"/>
                  <a:t>The </a:t>
                </a:r>
                <a:r>
                  <a:rPr lang="en-US" sz="2200" b="1" dirty="0">
                    <a:solidFill>
                      <a:srgbClr val="FF0000"/>
                    </a:solidFill>
                  </a:rPr>
                  <a:t>decoder</a:t>
                </a:r>
                <a:r>
                  <a:rPr lang="en-US" sz="2200" dirty="0"/>
                  <a:t> receives the codeword (possibly corrupted in transition). A copy of </a:t>
                </a:r>
                <a:r>
                  <a:rPr lang="en-US" sz="2200" dirty="0" smtClean="0"/>
                  <a:t>all n </a:t>
                </a:r>
                <a:r>
                  <a:rPr lang="en-US" sz="2200" dirty="0"/>
                  <a:t>bits is fed to the checker, which is a replica of the generator. </a:t>
                </a:r>
                <a:endParaRPr lang="en-US" sz="22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200" dirty="0" smtClean="0"/>
                  <a:t>The </a:t>
                </a:r>
                <a:r>
                  <a:rPr lang="en-US" sz="2200" b="1" dirty="0">
                    <a:solidFill>
                      <a:srgbClr val="FF0000"/>
                    </a:solidFill>
                  </a:rPr>
                  <a:t>remainder produced by </a:t>
                </a:r>
                <a:r>
                  <a:rPr lang="en-US" sz="2200" dirty="0"/>
                  <a:t>the checker is a syndrome of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 − 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200" dirty="0"/>
                  <a:t>(</a:t>
                </a:r>
                <a:r>
                  <a:rPr lang="en-US" sz="2200" b="1" dirty="0">
                    <a:solidFill>
                      <a:srgbClr val="FF0000"/>
                    </a:solidFill>
                  </a:rPr>
                  <a:t>3 here</a:t>
                </a:r>
                <a:r>
                  <a:rPr lang="en-US" sz="2200" dirty="0"/>
                  <a:t>) bits, which is fed to the decision </a:t>
                </a:r>
                <a:r>
                  <a:rPr lang="en-US" sz="2200" dirty="0" smtClean="0"/>
                  <a:t>logic analyzer</a:t>
                </a:r>
                <a:r>
                  <a:rPr lang="en-US" sz="2200" dirty="0"/>
                  <a:t>. </a:t>
                </a:r>
                <a:endParaRPr lang="en-US" sz="22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200" dirty="0" smtClean="0"/>
                  <a:t>If </a:t>
                </a:r>
                <a:r>
                  <a:rPr lang="en-US" sz="2200" dirty="0"/>
                  <a:t>the syndrome bits are all 0s, the 4 </a:t>
                </a:r>
                <a:r>
                  <a:rPr lang="en-US" sz="2200" dirty="0" smtClean="0"/>
                  <a:t>leftmost bits </a:t>
                </a:r>
                <a:r>
                  <a:rPr lang="en-US" sz="2200" dirty="0"/>
                  <a:t>of the codeword are accepted as the dataword (interpreted as no error); </a:t>
                </a:r>
                <a:endParaRPr lang="en-US" sz="22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200" dirty="0" smtClean="0"/>
                  <a:t>otherwise, the </a:t>
                </a:r>
                <a:r>
                  <a:rPr lang="en-US" sz="2200" dirty="0"/>
                  <a:t>4 bits are discarded (error).</a:t>
                </a: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9575" y="346988"/>
                <a:ext cx="4428225" cy="5170646"/>
              </a:xfrm>
              <a:prstGeom prst="rect">
                <a:avLst/>
              </a:prstGeom>
              <a:blipFill>
                <a:blip r:embed="rId3"/>
                <a:stretch>
                  <a:fillRect l="-1513" t="-825" r="-2476" b="-14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8726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0828" y="27638"/>
            <a:ext cx="7215277" cy="54864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r>
              <a:rPr lang="en-US" smtClean="0"/>
              <a:t> of 22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3429000" y="1648325"/>
            <a:ext cx="762000" cy="251901"/>
          </a:xfrm>
          <a:prstGeom prst="round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2438400" y="1648324"/>
            <a:ext cx="762000" cy="251901"/>
          </a:xfrm>
          <a:prstGeom prst="round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3342374" y="1333900"/>
            <a:ext cx="289560" cy="228600"/>
          </a:xfrm>
          <a:prstGeom prst="roundRect">
            <a:avLst/>
          </a:prstGeom>
          <a:solidFill>
            <a:srgbClr val="FFFF00">
              <a:alpha val="25000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3384084" y="1900224"/>
            <a:ext cx="806915" cy="233375"/>
          </a:xfrm>
          <a:prstGeom prst="roundRect">
            <a:avLst/>
          </a:prstGeom>
          <a:solidFill>
            <a:srgbClr val="FFFF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3631934" y="1656066"/>
            <a:ext cx="559065" cy="815257"/>
          </a:xfrm>
          <a:prstGeom prst="roundRect">
            <a:avLst/>
          </a:prstGeom>
          <a:solidFill>
            <a:srgbClr val="92D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4267774" y="1648324"/>
            <a:ext cx="151826" cy="822999"/>
          </a:xfrm>
          <a:prstGeom prst="roundRect">
            <a:avLst/>
          </a:prstGeom>
          <a:solidFill>
            <a:srgbClr val="92D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3520440" y="1333900"/>
            <a:ext cx="289560" cy="228600"/>
          </a:xfrm>
          <a:prstGeom prst="roundRect">
            <a:avLst/>
          </a:prstGeom>
          <a:solidFill>
            <a:srgbClr val="FFFF00">
              <a:alpha val="25000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3626720" y="2537463"/>
            <a:ext cx="806915" cy="233375"/>
          </a:xfrm>
          <a:prstGeom prst="roundRect">
            <a:avLst/>
          </a:prstGeom>
          <a:solidFill>
            <a:srgbClr val="FFFF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3813609" y="2922099"/>
            <a:ext cx="559065" cy="202513"/>
          </a:xfrm>
          <a:prstGeom prst="roundRect">
            <a:avLst/>
          </a:prstGeom>
          <a:solidFill>
            <a:srgbClr val="92D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4435011" y="1612878"/>
            <a:ext cx="184313" cy="1511734"/>
          </a:xfrm>
          <a:prstGeom prst="roundRect">
            <a:avLst/>
          </a:prstGeom>
          <a:solidFill>
            <a:srgbClr val="92D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3766686" y="1352120"/>
            <a:ext cx="289560" cy="228600"/>
          </a:xfrm>
          <a:prstGeom prst="roundRect">
            <a:avLst/>
          </a:prstGeom>
          <a:solidFill>
            <a:srgbClr val="FFFF00">
              <a:alpha val="25000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3787541" y="3155604"/>
            <a:ext cx="806915" cy="233375"/>
          </a:xfrm>
          <a:prstGeom prst="roundRect">
            <a:avLst/>
          </a:prstGeom>
          <a:solidFill>
            <a:srgbClr val="FFFF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4040088" y="3526841"/>
            <a:ext cx="559065" cy="202513"/>
          </a:xfrm>
          <a:prstGeom prst="roundRect">
            <a:avLst/>
          </a:prstGeom>
          <a:solidFill>
            <a:srgbClr val="92D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4654154" y="1648324"/>
            <a:ext cx="184313" cy="2081030"/>
          </a:xfrm>
          <a:prstGeom prst="roundRect">
            <a:avLst/>
          </a:prstGeom>
          <a:solidFill>
            <a:srgbClr val="92D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3989840" y="1341641"/>
            <a:ext cx="289560" cy="228600"/>
          </a:xfrm>
          <a:prstGeom prst="roundRect">
            <a:avLst/>
          </a:prstGeom>
          <a:solidFill>
            <a:srgbClr val="FFFF00">
              <a:alpha val="25000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4053241" y="3786472"/>
            <a:ext cx="806915" cy="233375"/>
          </a:xfrm>
          <a:prstGeom prst="roundRect">
            <a:avLst/>
          </a:prstGeom>
          <a:solidFill>
            <a:srgbClr val="FFFF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4267774" y="4180064"/>
            <a:ext cx="559065" cy="202513"/>
          </a:xfrm>
          <a:prstGeom prst="roundRect">
            <a:avLst/>
          </a:prstGeom>
          <a:solidFill>
            <a:srgbClr val="92D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4115597" y="4984892"/>
            <a:ext cx="559065" cy="202513"/>
          </a:xfrm>
          <a:prstGeom prst="roundRect">
            <a:avLst/>
          </a:prstGeom>
          <a:solidFill>
            <a:srgbClr val="92D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285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00" y="533400"/>
            <a:ext cx="8765229" cy="53340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r>
              <a:rPr lang="en-US" smtClean="0"/>
              <a:t> of 22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1828800" y="4419600"/>
            <a:ext cx="2133600" cy="381000"/>
          </a:xfrm>
          <a:prstGeom prst="round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5638800" y="4417996"/>
            <a:ext cx="2590800" cy="382604"/>
          </a:xfrm>
          <a:prstGeom prst="round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312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small" dirty="0" smtClean="0"/>
              <a:t>Checksum</a:t>
            </a:r>
            <a:endParaRPr lang="en-US" cap="smal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257800"/>
            <a:ext cx="8229600" cy="868363"/>
          </a:xfrm>
        </p:spPr>
        <p:txBody>
          <a:bodyPr>
            <a:normAutofit/>
          </a:bodyPr>
          <a:lstStyle/>
          <a:p>
            <a:r>
              <a:rPr lang="en-US" sz="2400" b="1" dirty="0"/>
              <a:t>Checksum </a:t>
            </a:r>
            <a:r>
              <a:rPr lang="en-US" sz="2400" dirty="0"/>
              <a:t>is an error-detecting technique that can be applied to a message of </a:t>
            </a:r>
            <a:r>
              <a:rPr lang="en-US" sz="2400" dirty="0" smtClean="0"/>
              <a:t>any length.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r>
              <a:rPr lang="en-US" dirty="0" smtClean="0"/>
              <a:t> </a:t>
            </a:r>
            <a:r>
              <a:rPr lang="en-US" dirty="0" smtClean="0"/>
              <a:t>of 21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599" y="1180201"/>
            <a:ext cx="7798201" cy="3816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829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38236</TotalTime>
  <Words>919</Words>
  <Application>Microsoft Office PowerPoint</Application>
  <PresentationFormat>On-screen Show (4:3)</PresentationFormat>
  <Paragraphs>425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Cambria Math</vt:lpstr>
      <vt:lpstr>Open Sans</vt:lpstr>
      <vt:lpstr>Times New Roman</vt:lpstr>
      <vt:lpstr>Office Theme</vt:lpstr>
      <vt:lpstr>PowerPoint Presentation</vt:lpstr>
      <vt:lpstr>Cyclic Codes</vt:lpstr>
      <vt:lpstr>Cyclic Redundancy Check (CRC)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Checksum</vt:lpstr>
      <vt:lpstr>Example</vt:lpstr>
      <vt:lpstr>PowerPoint Presentation</vt:lpstr>
      <vt:lpstr>PowerPoint Presentation</vt:lpstr>
      <vt:lpstr>Internet Checksum</vt:lpstr>
      <vt:lpstr>PowerPoint Presentation</vt:lpstr>
      <vt:lpstr>Forward Error Correction</vt:lpstr>
      <vt:lpstr>Hamming Code</vt:lpstr>
      <vt:lpstr>Hamming Code</vt:lpstr>
      <vt:lpstr>PowerPoint Presentation</vt:lpstr>
      <vt:lpstr>Hamming Code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Processing all k-nearest neighbor queries in Hadoop</dc:title>
  <dc:creator>Administrator</dc:creator>
  <cp:lastModifiedBy>Dr. ASIF ZAMAN</cp:lastModifiedBy>
  <cp:revision>1029</cp:revision>
  <cp:lastPrinted>2017-11-05T03:12:43Z</cp:lastPrinted>
  <dcterms:created xsi:type="dcterms:W3CDTF">2006-08-16T00:00:00Z</dcterms:created>
  <dcterms:modified xsi:type="dcterms:W3CDTF">2024-11-05T07:36:01Z</dcterms:modified>
</cp:coreProperties>
</file>