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61265" autoAdjust="0"/>
  </p:normalViewPr>
  <p:slideViewPr>
    <p:cSldViewPr>
      <p:cViewPr varScale="1">
        <p:scale>
          <a:sx n="68" d="100"/>
          <a:sy n="68" d="100"/>
        </p:scale>
        <p:origin x="5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23-Sep-24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23-Sep-24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23-Sep-24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23-Sep-24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23-Sep-24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23-Sep-24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of 32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46" b="68041"/>
          <a:stretch/>
        </p:blipFill>
        <p:spPr>
          <a:xfrm>
            <a:off x="-158258" y="1295400"/>
            <a:ext cx="9302258" cy="13899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0367" y="1524000"/>
            <a:ext cx="1628366" cy="1161318"/>
          </a:xfrm>
          <a:prstGeom prst="rect">
            <a:avLst/>
          </a:prstGeom>
          <a:solidFill>
            <a:schemeClr val="accent1">
              <a:alpha val="6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8898" y="1524000"/>
            <a:ext cx="813816" cy="1161318"/>
          </a:xfrm>
          <a:prstGeom prst="rect">
            <a:avLst/>
          </a:prstGeom>
          <a:solidFill>
            <a:srgbClr val="FFFF00">
              <a:alpha val="33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47800" y="2913918"/>
                <a:ext cx="2735043" cy="1151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:1010,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913918"/>
                <a:ext cx="2735043" cy="1151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2928733" y="1524000"/>
            <a:ext cx="1628366" cy="1161318"/>
          </a:xfrm>
          <a:prstGeom prst="rect">
            <a:avLst/>
          </a:prstGeom>
          <a:solidFill>
            <a:schemeClr val="accent1">
              <a:alpha val="6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28733" y="1524000"/>
            <a:ext cx="813816" cy="1161318"/>
          </a:xfrm>
          <a:prstGeom prst="rect">
            <a:avLst/>
          </a:prstGeom>
          <a:solidFill>
            <a:srgbClr val="FFFF00">
              <a:alpha val="33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8100" y="4351083"/>
                <a:ext cx="90678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cap="small" dirty="0"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the frequency of the analog signal is one-half of the bit rate, or </a:t>
                </a:r>
                <a14:m>
                  <m:oMath xmlns:m="http://schemas.openxmlformats.org/officeDocument/2006/math">
                    <m:r>
                      <a:rPr lang="en-US" sz="2800" i="1" cap="small" dirty="0" smtClean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cap="small" dirty="0" smtClean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800" cap="small" dirty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4351083"/>
                <a:ext cx="9067800" cy="954107"/>
              </a:xfrm>
              <a:prstGeom prst="rect">
                <a:avLst/>
              </a:prstGeom>
              <a:blipFill>
                <a:blip r:embed="rId5"/>
                <a:stretch>
                  <a:fillRect l="-2487" t="-18590" b="-30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298898" y="2590800"/>
            <a:ext cx="3258201" cy="0"/>
          </a:xfrm>
          <a:prstGeom prst="line">
            <a:avLst/>
          </a:prstGeom>
          <a:ln w="76200">
            <a:solidFill>
              <a:srgbClr val="00AD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298898" y="1752600"/>
            <a:ext cx="3273102" cy="5219"/>
          </a:xfrm>
          <a:prstGeom prst="line">
            <a:avLst/>
          </a:prstGeom>
          <a:ln w="76200">
            <a:solidFill>
              <a:srgbClr val="00AD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60428" y="252591"/>
            <a:ext cx="652743" cy="2031325"/>
          </a:xfrm>
          <a:prstGeom prst="rect">
            <a:avLst/>
          </a:prstGeom>
          <a:noFill/>
          <a:ln>
            <a:solidFill>
              <a:srgbClr val="00ADEE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0000</a:t>
            </a:r>
          </a:p>
          <a:p>
            <a:pPr algn="ctr"/>
            <a:r>
              <a:rPr lang="en-US" dirty="0" smtClean="0"/>
              <a:t>0001</a:t>
            </a:r>
          </a:p>
          <a:p>
            <a:pPr algn="ctr"/>
            <a:r>
              <a:rPr lang="en-US" dirty="0" smtClean="0"/>
              <a:t>0010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1100</a:t>
            </a:r>
          </a:p>
          <a:p>
            <a:pPr algn="ctr"/>
            <a:r>
              <a:rPr lang="en-US" dirty="0" smtClean="0"/>
              <a:t>…</a:t>
            </a:r>
          </a:p>
          <a:p>
            <a:pPr algn="ctr"/>
            <a:r>
              <a:rPr lang="en-US" dirty="0" smtClean="0"/>
              <a:t>1111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320800" y="1720842"/>
            <a:ext cx="3236299" cy="879483"/>
          </a:xfrm>
          <a:custGeom>
            <a:avLst/>
            <a:gdLst>
              <a:gd name="connsiteX0" fmla="*/ 0 w 3314275"/>
              <a:gd name="connsiteY0" fmla="*/ 444508 h 879483"/>
              <a:gd name="connsiteX1" fmla="*/ 793750 w 3314275"/>
              <a:gd name="connsiteY1" fmla="*/ 8 h 879483"/>
              <a:gd name="connsiteX2" fmla="*/ 1606550 w 3314275"/>
              <a:gd name="connsiteY2" fmla="*/ 454033 h 879483"/>
              <a:gd name="connsiteX3" fmla="*/ 2425700 w 3314275"/>
              <a:gd name="connsiteY3" fmla="*/ 879483 h 879483"/>
              <a:gd name="connsiteX4" fmla="*/ 3235325 w 3314275"/>
              <a:gd name="connsiteY4" fmla="*/ 450858 h 879483"/>
              <a:gd name="connsiteX5" fmla="*/ 3238500 w 3314275"/>
              <a:gd name="connsiteY5" fmla="*/ 441333 h 87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4275" h="879483">
                <a:moveTo>
                  <a:pt x="0" y="444508"/>
                </a:moveTo>
                <a:cubicBezTo>
                  <a:pt x="262996" y="221464"/>
                  <a:pt x="525992" y="-1580"/>
                  <a:pt x="793750" y="8"/>
                </a:cubicBezTo>
                <a:cubicBezTo>
                  <a:pt x="1061508" y="1595"/>
                  <a:pt x="1334558" y="307454"/>
                  <a:pt x="1606550" y="454033"/>
                </a:cubicBezTo>
                <a:cubicBezTo>
                  <a:pt x="1878542" y="600612"/>
                  <a:pt x="2154238" y="880012"/>
                  <a:pt x="2425700" y="879483"/>
                </a:cubicBezTo>
                <a:cubicBezTo>
                  <a:pt x="2697162" y="878954"/>
                  <a:pt x="3099858" y="523883"/>
                  <a:pt x="3235325" y="450858"/>
                </a:cubicBezTo>
                <a:cubicBezTo>
                  <a:pt x="3370792" y="377833"/>
                  <a:pt x="3304646" y="409583"/>
                  <a:pt x="3238500" y="441333"/>
                </a:cubicBezTo>
              </a:path>
            </a:pathLst>
          </a:cu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84957" y="2913918"/>
                <a:ext cx="2735043" cy="1151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:1100,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=4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57" y="2913918"/>
                <a:ext cx="2735043" cy="1151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02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 animBg="1"/>
      <p:bldP spid="12" grpId="0" animBg="1"/>
      <p:bldP spid="14" grpId="0"/>
      <p:bldP spid="16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cap="small" dirty="0"/>
              <a:t>Case 2: Low-Pass Channel with Limited Bandwidth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Just </a:t>
            </a:r>
            <a:r>
              <a:rPr lang="en-US" sz="2400" dirty="0"/>
              <a:t>this one frequency cannot make all </a:t>
            </a:r>
            <a:r>
              <a:rPr lang="en-US" sz="2400" dirty="0" smtClean="0"/>
              <a:t>patterns; </a:t>
            </a:r>
            <a:br>
              <a:rPr lang="en-US" sz="2400" dirty="0" smtClean="0"/>
            </a:br>
            <a:r>
              <a:rPr lang="en-US" sz="2400" dirty="0" smtClean="0"/>
              <a:t>we </a:t>
            </a:r>
            <a:r>
              <a:rPr lang="en-US" sz="2400" dirty="0"/>
              <a:t>need more components.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maximum frequency is </a:t>
            </a:r>
            <a:r>
              <a:rPr lang="en-US" sz="2400" i="1" dirty="0"/>
              <a:t>N</a:t>
            </a:r>
            <a:r>
              <a:rPr lang="en-US" sz="2400" dirty="0"/>
              <a:t>/2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600" dirty="0"/>
              <a:t>let us see how a digital signal with a </a:t>
            </a:r>
            <a:r>
              <a:rPr lang="en-US" sz="2600" dirty="0">
                <a:solidFill>
                  <a:srgbClr val="00B0F0"/>
                </a:solidFill>
              </a:rPr>
              <a:t>3-bit pattern </a:t>
            </a:r>
            <a:r>
              <a:rPr lang="en-US" sz="2600" dirty="0"/>
              <a:t>can be simulated by using </a:t>
            </a:r>
            <a:r>
              <a:rPr lang="en-US" sz="2600" dirty="0" smtClean="0"/>
              <a:t>analog signals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of 32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200400" y="4038600"/>
            <a:ext cx="1647293" cy="1815882"/>
            <a:chOff x="2362200" y="4648200"/>
            <a:chExt cx="1647293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3276600" y="4648200"/>
              <a:ext cx="732893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F0"/>
                  </a:solidFill>
                </a:rPr>
                <a:t>1</a:t>
              </a:r>
              <a:r>
                <a:rPr lang="en-US" sz="2800" dirty="0" smtClean="0">
                  <a:solidFill>
                    <a:srgbClr val="00B0F0"/>
                  </a:solidFill>
                </a:rPr>
                <a:t>00</a:t>
              </a:r>
            </a:p>
            <a:p>
              <a:r>
                <a:rPr lang="en-US" sz="2800" dirty="0">
                  <a:solidFill>
                    <a:srgbClr val="00B0F0"/>
                  </a:solidFill>
                </a:rPr>
                <a:t>1</a:t>
              </a:r>
              <a:r>
                <a:rPr lang="en-US" sz="2800" dirty="0" smtClean="0">
                  <a:solidFill>
                    <a:srgbClr val="00B0F0"/>
                  </a:solidFill>
                </a:rPr>
                <a:t>01</a:t>
              </a:r>
            </a:p>
            <a:p>
              <a:r>
                <a:rPr lang="en-US" sz="2800" dirty="0">
                  <a:solidFill>
                    <a:srgbClr val="00B0F0"/>
                  </a:solidFill>
                </a:rPr>
                <a:t>1</a:t>
              </a:r>
              <a:r>
                <a:rPr lang="en-US" sz="2800" dirty="0" smtClean="0">
                  <a:solidFill>
                    <a:srgbClr val="00B0F0"/>
                  </a:solidFill>
                </a:rPr>
                <a:t>10</a:t>
              </a:r>
            </a:p>
            <a:p>
              <a:r>
                <a:rPr lang="en-US" sz="2800" dirty="0">
                  <a:solidFill>
                    <a:srgbClr val="00B0F0"/>
                  </a:solidFill>
                </a:rPr>
                <a:t>1</a:t>
              </a:r>
              <a:r>
                <a:rPr lang="en-US" sz="2800" dirty="0" smtClean="0">
                  <a:solidFill>
                    <a:srgbClr val="00B0F0"/>
                  </a:solidFill>
                </a:rPr>
                <a:t>11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62200" y="4648200"/>
              <a:ext cx="732893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F0"/>
                  </a:solidFill>
                </a:rPr>
                <a:t>000</a:t>
              </a:r>
            </a:p>
            <a:p>
              <a:r>
                <a:rPr lang="en-US" sz="2800" dirty="0" smtClean="0">
                  <a:solidFill>
                    <a:srgbClr val="00B0F0"/>
                  </a:solidFill>
                </a:rPr>
                <a:t>001</a:t>
              </a:r>
            </a:p>
            <a:p>
              <a:r>
                <a:rPr lang="en-US" sz="2800" dirty="0" smtClean="0">
                  <a:solidFill>
                    <a:srgbClr val="00B0F0"/>
                  </a:solidFill>
                </a:rPr>
                <a:t>010</a:t>
              </a:r>
            </a:p>
            <a:p>
              <a:r>
                <a:rPr lang="en-US" sz="2800" dirty="0" smtClean="0">
                  <a:solidFill>
                    <a:srgbClr val="00B0F0"/>
                  </a:solidFill>
                </a:rPr>
                <a:t>011</a:t>
              </a:r>
              <a:endParaRPr lang="en-US" sz="28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9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6623"/>
          <a:stretch/>
        </p:blipFill>
        <p:spPr>
          <a:xfrm>
            <a:off x="685800" y="533400"/>
            <a:ext cx="4209854" cy="5288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of 32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t="10946"/>
          <a:stretch/>
        </p:blipFill>
        <p:spPr>
          <a:xfrm>
            <a:off x="5151044" y="1981200"/>
            <a:ext cx="4211610" cy="2667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76492"/>
          <a:stretch/>
        </p:blipFill>
        <p:spPr>
          <a:xfrm>
            <a:off x="4648200" y="562238"/>
            <a:ext cx="4206240" cy="525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4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272" r="53351"/>
          <a:stretch/>
        </p:blipFill>
        <p:spPr>
          <a:xfrm>
            <a:off x="685800" y="533400"/>
            <a:ext cx="4209854" cy="5288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of 32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t="10946"/>
          <a:stretch/>
        </p:blipFill>
        <p:spPr>
          <a:xfrm>
            <a:off x="5151044" y="1981200"/>
            <a:ext cx="4211610" cy="2667000"/>
          </a:xfrm>
          <a:prstGeom prst="rect">
            <a:avLst/>
          </a:prstGeom>
        </p:spPr>
      </p:pic>
      <p:sp>
        <p:nvSpPr>
          <p:cNvPr id="2" name="Freeform 1"/>
          <p:cNvSpPr/>
          <p:nvPr/>
        </p:nvSpPr>
        <p:spPr>
          <a:xfrm>
            <a:off x="1706252" y="3949750"/>
            <a:ext cx="2858721" cy="754259"/>
          </a:xfrm>
          <a:custGeom>
            <a:avLst/>
            <a:gdLst>
              <a:gd name="connsiteX0" fmla="*/ 0 w 2858721"/>
              <a:gd name="connsiteY0" fmla="*/ 339446 h 754259"/>
              <a:gd name="connsiteX1" fmla="*/ 688156 w 2858721"/>
              <a:gd name="connsiteY1" fmla="*/ 754225 h 754259"/>
              <a:gd name="connsiteX2" fmla="*/ 1489435 w 2858721"/>
              <a:gd name="connsiteY2" fmla="*/ 320592 h 754259"/>
              <a:gd name="connsiteX3" fmla="*/ 2187018 w 2858721"/>
              <a:gd name="connsiteY3" fmla="*/ 81 h 754259"/>
              <a:gd name="connsiteX4" fmla="*/ 2799760 w 2858721"/>
              <a:gd name="connsiteY4" fmla="*/ 348873 h 754259"/>
              <a:gd name="connsiteX5" fmla="*/ 2799760 w 2858721"/>
              <a:gd name="connsiteY5" fmla="*/ 339446 h 75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8721" h="754259">
                <a:moveTo>
                  <a:pt x="0" y="339446"/>
                </a:moveTo>
                <a:cubicBezTo>
                  <a:pt x="219958" y="548406"/>
                  <a:pt x="439917" y="757367"/>
                  <a:pt x="688156" y="754225"/>
                </a:cubicBezTo>
                <a:cubicBezTo>
                  <a:pt x="936395" y="751083"/>
                  <a:pt x="1239625" y="446283"/>
                  <a:pt x="1489435" y="320592"/>
                </a:cubicBezTo>
                <a:cubicBezTo>
                  <a:pt x="1739245" y="194901"/>
                  <a:pt x="1968631" y="-4632"/>
                  <a:pt x="2187018" y="81"/>
                </a:cubicBezTo>
                <a:cubicBezTo>
                  <a:pt x="2405405" y="4794"/>
                  <a:pt x="2697636" y="292312"/>
                  <a:pt x="2799760" y="348873"/>
                </a:cubicBezTo>
                <a:cubicBezTo>
                  <a:pt x="2901884" y="405434"/>
                  <a:pt x="2850822" y="372440"/>
                  <a:pt x="2799760" y="33944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8000" y="101931"/>
                <a:ext cx="2020425" cy="1153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01931"/>
                <a:ext cx="2020425" cy="1153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04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30" r="26693"/>
          <a:stretch/>
        </p:blipFill>
        <p:spPr>
          <a:xfrm>
            <a:off x="685800" y="533400"/>
            <a:ext cx="4209854" cy="5288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of 32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t="10946"/>
          <a:stretch/>
        </p:blipFill>
        <p:spPr>
          <a:xfrm>
            <a:off x="5151044" y="1981200"/>
            <a:ext cx="4211610" cy="2667000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 rot="10800000" flipH="1">
            <a:off x="3101642" y="3810000"/>
            <a:ext cx="1921707" cy="934044"/>
          </a:xfrm>
          <a:custGeom>
            <a:avLst/>
            <a:gdLst>
              <a:gd name="connsiteX0" fmla="*/ 0 w 1921707"/>
              <a:gd name="connsiteY0" fmla="*/ 508544 h 934044"/>
              <a:gd name="connsiteX1" fmla="*/ 391187 w 1921707"/>
              <a:gd name="connsiteY1" fmla="*/ 19560 h 934044"/>
              <a:gd name="connsiteX2" fmla="*/ 787264 w 1921707"/>
              <a:gd name="connsiteY2" fmla="*/ 503654 h 934044"/>
              <a:gd name="connsiteX3" fmla="*/ 1144222 w 1921707"/>
              <a:gd name="connsiteY3" fmla="*/ 933960 h 934044"/>
              <a:gd name="connsiteX4" fmla="*/ 1535409 w 1921707"/>
              <a:gd name="connsiteY4" fmla="*/ 469425 h 934044"/>
              <a:gd name="connsiteX5" fmla="*/ 1921707 w 1921707"/>
              <a:gd name="connsiteY5" fmla="*/ 0 h 93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1707" h="934044">
                <a:moveTo>
                  <a:pt x="0" y="508544"/>
                </a:moveTo>
                <a:cubicBezTo>
                  <a:pt x="129988" y="264459"/>
                  <a:pt x="259976" y="20375"/>
                  <a:pt x="391187" y="19560"/>
                </a:cubicBezTo>
                <a:cubicBezTo>
                  <a:pt x="522398" y="18745"/>
                  <a:pt x="787264" y="503654"/>
                  <a:pt x="787264" y="503654"/>
                </a:cubicBezTo>
                <a:cubicBezTo>
                  <a:pt x="912770" y="656054"/>
                  <a:pt x="1019531" y="939665"/>
                  <a:pt x="1144222" y="933960"/>
                </a:cubicBezTo>
                <a:cubicBezTo>
                  <a:pt x="1268913" y="928255"/>
                  <a:pt x="1405828" y="625085"/>
                  <a:pt x="1535409" y="469425"/>
                </a:cubicBezTo>
                <a:cubicBezTo>
                  <a:pt x="1664990" y="313765"/>
                  <a:pt x="1793348" y="156882"/>
                  <a:pt x="1921707" y="0"/>
                </a:cubicBezTo>
              </a:path>
            </a:pathLst>
          </a:custGeom>
          <a:ln w="31750">
            <a:solidFill>
              <a:srgbClr val="FF0000"/>
            </a:solidFill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6164" r="459"/>
          <a:stretch/>
        </p:blipFill>
        <p:spPr>
          <a:xfrm>
            <a:off x="685800" y="533400"/>
            <a:ext cx="4209854" cy="52886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of 32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4" y="990600"/>
                <a:ext cx="105721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4"/>
          <a:srcRect t="10946"/>
          <a:stretch/>
        </p:blipFill>
        <p:spPr>
          <a:xfrm>
            <a:off x="5151044" y="1981200"/>
            <a:ext cx="4211610" cy="2667000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990600" y="3893941"/>
            <a:ext cx="2858721" cy="754259"/>
          </a:xfrm>
          <a:custGeom>
            <a:avLst/>
            <a:gdLst>
              <a:gd name="connsiteX0" fmla="*/ 0 w 2858721"/>
              <a:gd name="connsiteY0" fmla="*/ 339446 h 754259"/>
              <a:gd name="connsiteX1" fmla="*/ 688156 w 2858721"/>
              <a:gd name="connsiteY1" fmla="*/ 754225 h 754259"/>
              <a:gd name="connsiteX2" fmla="*/ 1489435 w 2858721"/>
              <a:gd name="connsiteY2" fmla="*/ 320592 h 754259"/>
              <a:gd name="connsiteX3" fmla="*/ 2187018 w 2858721"/>
              <a:gd name="connsiteY3" fmla="*/ 81 h 754259"/>
              <a:gd name="connsiteX4" fmla="*/ 2799760 w 2858721"/>
              <a:gd name="connsiteY4" fmla="*/ 348873 h 754259"/>
              <a:gd name="connsiteX5" fmla="*/ 2799760 w 2858721"/>
              <a:gd name="connsiteY5" fmla="*/ 339446 h 75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8721" h="754259">
                <a:moveTo>
                  <a:pt x="0" y="339446"/>
                </a:moveTo>
                <a:cubicBezTo>
                  <a:pt x="219958" y="548406"/>
                  <a:pt x="439917" y="757367"/>
                  <a:pt x="688156" y="754225"/>
                </a:cubicBezTo>
                <a:cubicBezTo>
                  <a:pt x="936395" y="751083"/>
                  <a:pt x="1239625" y="446283"/>
                  <a:pt x="1489435" y="320592"/>
                </a:cubicBezTo>
                <a:cubicBezTo>
                  <a:pt x="1739245" y="194901"/>
                  <a:pt x="1968631" y="-4632"/>
                  <a:pt x="2187018" y="81"/>
                </a:cubicBezTo>
                <a:cubicBezTo>
                  <a:pt x="2405405" y="4794"/>
                  <a:pt x="2697636" y="292312"/>
                  <a:pt x="2799760" y="348873"/>
                </a:cubicBezTo>
                <a:cubicBezTo>
                  <a:pt x="2901884" y="405434"/>
                  <a:pt x="2850822" y="372440"/>
                  <a:pt x="2799760" y="339446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346" y="609600"/>
            <a:ext cx="8229600" cy="2416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of 32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6" y="3200400"/>
            <a:ext cx="8412480" cy="2472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2209800"/>
            <a:ext cx="4642089" cy="24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2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Wave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1929"/>
            <a:ext cx="8229600" cy="44225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cap="small" dirty="0"/>
              <a:t>Broadband Transmission (Using Modulation)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118" y="1066800"/>
            <a:ext cx="5143764" cy="13208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 smtClean="0"/>
              <a:t> of 32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438199"/>
            <a:ext cx="6629741" cy="391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Transmission Impairment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Signals travel </a:t>
            </a:r>
            <a:r>
              <a:rPr lang="en-US" sz="2400" b="1" u="sng" dirty="0"/>
              <a:t>through transmission media</a:t>
            </a:r>
            <a:r>
              <a:rPr lang="en-US" sz="2400" dirty="0"/>
              <a:t>, 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which are not perfect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imperfection </a:t>
            </a:r>
            <a:r>
              <a:rPr lang="en-US" sz="2400" dirty="0" smtClean="0"/>
              <a:t>causes </a:t>
            </a:r>
            <a:r>
              <a:rPr lang="en-US" sz="2400" b="1" u="sng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signal impairment (damage). 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means that the </a:t>
            </a:r>
            <a:r>
              <a:rPr lang="en-US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signal at the beginning </a:t>
            </a:r>
            <a:r>
              <a:rPr lang="en-US" sz="2400" dirty="0"/>
              <a:t>of the medium is </a:t>
            </a:r>
            <a:r>
              <a:rPr lang="en-US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not </a:t>
            </a:r>
            <a:r>
              <a:rPr lang="en-US" sz="2400" dirty="0" smtClean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</a:t>
            </a:r>
            <a:r>
              <a:rPr lang="en-US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same </a:t>
            </a:r>
            <a:r>
              <a:rPr lang="en-US" sz="2400" dirty="0"/>
              <a:t>as the </a:t>
            </a:r>
            <a:r>
              <a:rPr lang="en-US" sz="24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signal at the end </a:t>
            </a:r>
            <a:r>
              <a:rPr lang="en-US" sz="2400" dirty="0"/>
              <a:t>of the medium. </a:t>
            </a:r>
            <a:endParaRPr lang="en-US" sz="2400" dirty="0" smtClean="0"/>
          </a:p>
          <a:p>
            <a:r>
              <a:rPr lang="en-US" sz="2400" dirty="0" smtClean="0"/>
              <a:t>What </a:t>
            </a:r>
            <a:r>
              <a:rPr lang="en-US" sz="2400" dirty="0"/>
              <a:t>is sent is not what is received. </a:t>
            </a:r>
            <a:endParaRPr lang="en-US" sz="2400" dirty="0" smtClean="0"/>
          </a:p>
          <a:p>
            <a:r>
              <a:rPr lang="en-US" sz="2400" dirty="0" smtClean="0"/>
              <a:t>Three causes </a:t>
            </a:r>
            <a:r>
              <a:rPr lang="en-US" sz="2400" dirty="0"/>
              <a:t>of impairment are attenuation, distortion, and </a:t>
            </a:r>
            <a:r>
              <a:rPr lang="en-US" sz="2400" dirty="0" smtClean="0"/>
              <a:t>noise.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712" y="2286000"/>
            <a:ext cx="6318575" cy="207020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23906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Transmission of Digital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fundamental question is,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</a:t>
            </a:r>
            <a:r>
              <a:rPr lang="en-US" sz="28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send a digital signal from point </a:t>
            </a:r>
            <a:r>
              <a:rPr lang="en-US" sz="28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8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point B?</a:t>
            </a:r>
          </a:p>
          <a:p>
            <a:pPr lvl="1"/>
            <a:r>
              <a:rPr lang="en-US" dirty="0" smtClean="0"/>
              <a:t>…a </a:t>
            </a:r>
            <a:r>
              <a:rPr lang="en-US" dirty="0"/>
              <a:t>digital signal by </a:t>
            </a:r>
            <a:r>
              <a:rPr lang="en-US" dirty="0" smtClean="0"/>
              <a:t>using one </a:t>
            </a:r>
            <a:r>
              <a:rPr lang="en-US" dirty="0"/>
              <a:t>of </a:t>
            </a: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approaches</a:t>
            </a:r>
            <a:r>
              <a:rPr lang="en-US" dirty="0"/>
              <a:t>: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baseband</a:t>
            </a:r>
            <a:r>
              <a:rPr lang="en-US" b="1" dirty="0" smtClean="0"/>
              <a:t> </a:t>
            </a:r>
            <a:r>
              <a:rPr lang="en-US" b="1" dirty="0"/>
              <a:t>transmission or </a:t>
            </a:r>
            <a:endParaRPr lang="en-US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broadband</a:t>
            </a:r>
            <a:r>
              <a:rPr lang="en-US" b="1" dirty="0" smtClean="0"/>
              <a:t>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 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Attenuation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Attenuation</a:t>
            </a:r>
            <a:r>
              <a:rPr lang="en-US" sz="2400" b="1" dirty="0"/>
              <a:t> </a:t>
            </a:r>
            <a:r>
              <a:rPr lang="en-US" sz="2400" dirty="0"/>
              <a:t>means a loss of 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133600"/>
            <a:ext cx="3886200" cy="152704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381000" y="3814635"/>
            <a:ext cx="822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cap="small" dirty="0" smtClean="0"/>
              <a:t>Decibel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 show that a signal has </a:t>
            </a:r>
            <a:r>
              <a:rPr lang="en-US" sz="2000" b="1" u="sng" dirty="0">
                <a:solidFill>
                  <a:srgbClr val="FF0000"/>
                </a:solidFill>
              </a:rPr>
              <a:t>lost or gained strength</a:t>
            </a:r>
            <a:r>
              <a:rPr lang="en-US" sz="2000" dirty="0"/>
              <a:t>, engineers use the unit of the 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decibel</a:t>
            </a:r>
            <a:r>
              <a:rPr lang="en-US" sz="20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decibel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</a:t>
            </a:r>
            <a:r>
              <a:rPr lang="en-US" sz="2000" b="1" dirty="0"/>
              <a:t>) </a:t>
            </a:r>
            <a:r>
              <a:rPr lang="en-US" sz="2000" dirty="0"/>
              <a:t>measures the relative strengths of two signals or one signal at two </a:t>
            </a:r>
            <a:r>
              <a:rPr lang="en-US" sz="2000" dirty="0" smtClean="0"/>
              <a:t>different points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Note </a:t>
            </a:r>
            <a:r>
              <a:rPr lang="en-US" sz="2000" dirty="0"/>
              <a:t>that the </a:t>
            </a:r>
            <a:r>
              <a:rPr lang="en-US" sz="2000" b="1" u="sng" dirty="0"/>
              <a:t>decibel is negative if a signal is attenuated </a:t>
            </a:r>
            <a:r>
              <a:rPr lang="en-US" sz="2000" dirty="0"/>
              <a:t>and </a:t>
            </a:r>
            <a:r>
              <a:rPr lang="en-US" sz="2000" b="1" u="sng" dirty="0"/>
              <a:t>positive if </a:t>
            </a:r>
            <a:r>
              <a:rPr lang="en-US" sz="2000" b="1" u="sng" dirty="0" smtClean="0"/>
              <a:t>a signal </a:t>
            </a:r>
            <a:r>
              <a:rPr lang="en-US" sz="2000" b="1" u="sng" dirty="0"/>
              <a:t>is amplified</a:t>
            </a:r>
            <a:endParaRPr lang="en-US" sz="5400" b="1" u="sng" cap="smal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169378"/>
            <a:ext cx="2514729" cy="10986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/>
          <p:cNvSpPr/>
          <p:nvPr/>
        </p:nvSpPr>
        <p:spPr>
          <a:xfrm>
            <a:off x="2705164" y="5458349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Variables </a:t>
            </a:r>
            <a:r>
              <a:rPr lang="en-US" i="1" dirty="0">
                <a:latin typeface="Times-Italic"/>
              </a:rPr>
              <a:t>P</a:t>
            </a:r>
            <a:r>
              <a:rPr lang="en-US" sz="1400" dirty="0">
                <a:latin typeface="Times-Roman"/>
              </a:rPr>
              <a:t>1 </a:t>
            </a:r>
            <a:r>
              <a:rPr lang="en-US" dirty="0">
                <a:latin typeface="Times-Roman"/>
              </a:rPr>
              <a:t>and </a:t>
            </a:r>
            <a:r>
              <a:rPr lang="en-US" i="1" dirty="0">
                <a:latin typeface="Times-Italic"/>
              </a:rPr>
              <a:t>P</a:t>
            </a:r>
            <a:r>
              <a:rPr lang="en-US" sz="1400" dirty="0">
                <a:latin typeface="Times-Roman"/>
              </a:rPr>
              <a:t>2 </a:t>
            </a:r>
            <a:r>
              <a:rPr lang="en-US" dirty="0">
                <a:latin typeface="Times-Roman"/>
              </a:rPr>
              <a:t>are the powers of a signal at points 1 and 2, respectively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3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74638"/>
            <a:ext cx="8229600" cy="22798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1" y="3276600"/>
            <a:ext cx="8412480" cy="17650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69" y="2797862"/>
            <a:ext cx="6670912" cy="27225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954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Distortion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Distortion</a:t>
            </a:r>
            <a:r>
              <a:rPr lang="en-US" sz="2400" b="1" dirty="0"/>
              <a:t> </a:t>
            </a:r>
            <a:r>
              <a:rPr lang="en-US" sz="2400" dirty="0"/>
              <a:t>means that the signal changes its 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n-US" sz="2400" dirty="0"/>
              <a:t> or 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shape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723" y="2526417"/>
            <a:ext cx="6918553" cy="26735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5779592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Distortion can occur in </a:t>
            </a:r>
            <a:r>
              <a:rPr lang="en-US" dirty="0" smtClean="0">
                <a:latin typeface="Times-Roman"/>
              </a:rPr>
              <a:t>a 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composite 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signal made of different frequencies</a:t>
            </a:r>
            <a:r>
              <a:rPr lang="en-US" dirty="0">
                <a:latin typeface="Times-Roman"/>
              </a:rPr>
              <a:t>. </a:t>
            </a:r>
            <a:endParaRPr lang="en-US" dirty="0" smtClean="0">
              <a:latin typeface="Times-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Each </a:t>
            </a:r>
            <a:r>
              <a:rPr lang="en-US" dirty="0">
                <a:latin typeface="Times-Roman"/>
              </a:rPr>
              <a:t>signal component has its 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own propagation 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speed </a:t>
            </a:r>
            <a:r>
              <a:rPr lang="en-US" dirty="0" smtClean="0">
                <a:latin typeface="Times-Roman"/>
              </a:rPr>
              <a:t>through </a:t>
            </a:r>
            <a:r>
              <a:rPr lang="en-US" dirty="0">
                <a:latin typeface="Times-Roman"/>
              </a:rPr>
              <a:t>a medium and, therefore, its </a:t>
            </a:r>
            <a:r>
              <a:rPr lang="en-US" dirty="0" smtClean="0">
                <a:latin typeface="Times-Roman"/>
              </a:rPr>
              <a:t>own 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delay </a:t>
            </a:r>
            <a:r>
              <a:rPr lang="en-US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in arriving at the final destination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79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Noise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</a:t>
            </a:r>
            <a:r>
              <a:rPr lang="en-US" sz="2400" b="1" dirty="0"/>
              <a:t> </a:t>
            </a:r>
            <a:r>
              <a:rPr lang="en-US" sz="2400" dirty="0"/>
              <a:t>is another cause of impairment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Several </a:t>
            </a:r>
            <a:r>
              <a:rPr lang="en-US" sz="2400" dirty="0"/>
              <a:t>types of noise, such as thermal </a:t>
            </a:r>
            <a:r>
              <a:rPr lang="en-US" sz="2400" dirty="0" smtClean="0"/>
              <a:t>noise, induced </a:t>
            </a:r>
            <a:r>
              <a:rPr lang="en-US" sz="2400" dirty="0"/>
              <a:t>noise, crosstalk, and </a:t>
            </a:r>
            <a:r>
              <a:rPr lang="en-US" sz="2400" dirty="0" smtClean="0"/>
              <a:t>impulse </a:t>
            </a:r>
            <a:r>
              <a:rPr lang="en-US" sz="2400" dirty="0"/>
              <a:t>noise, may corrupt the signal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Thermal</a:t>
            </a:r>
            <a:r>
              <a:rPr lang="en-US" sz="2400" b="1" u="sng" dirty="0" smtClean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noise</a:t>
            </a:r>
            <a:r>
              <a:rPr lang="en-US" sz="2400" b="1" u="sng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 smtClean="0"/>
              <a:t>is the </a:t>
            </a:r>
            <a:r>
              <a:rPr lang="en-US" sz="2400" dirty="0"/>
              <a:t>random 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</a:t>
            </a:r>
            <a:r>
              <a:rPr lang="en-US" sz="2400" b="1" u="sng" dirty="0"/>
              <a:t> of 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electrons</a:t>
            </a:r>
            <a:r>
              <a:rPr lang="en-US" sz="2400" b="1" u="sng" dirty="0"/>
              <a:t> in a </a:t>
            </a:r>
            <a:r>
              <a:rPr lang="en-US" sz="20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</a:t>
            </a:r>
            <a:r>
              <a:rPr lang="en-US" sz="2400" dirty="0"/>
              <a:t>, which creates an extra signal not </a:t>
            </a:r>
            <a:r>
              <a:rPr lang="en-US" sz="2400" dirty="0" smtClean="0"/>
              <a:t>originally sent </a:t>
            </a:r>
            <a:r>
              <a:rPr lang="en-US" sz="2400" dirty="0"/>
              <a:t>by the transmitter.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4972254" cy="181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Noise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Induced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noise </a:t>
            </a:r>
            <a:r>
              <a:rPr lang="en-US" sz="2800" dirty="0"/>
              <a:t>comes from sources such as </a:t>
            </a:r>
            <a:r>
              <a:rPr lang="en-US" sz="28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appliances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These devices act as a 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sending antenna</a:t>
            </a:r>
            <a:r>
              <a:rPr lang="en-US" sz="2800" dirty="0"/>
              <a:t>, and the transmission medium acts as </a:t>
            </a:r>
            <a:r>
              <a:rPr lang="en-US" sz="2800" dirty="0" smtClean="0"/>
              <a:t>the </a:t>
            </a:r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receiving 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antenna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Crosstalk</a:t>
            </a:r>
            <a:r>
              <a:rPr lang="en-US" sz="2800" dirty="0" smtClean="0"/>
              <a:t> </a:t>
            </a:r>
            <a:r>
              <a:rPr lang="en-US" sz="2800" dirty="0"/>
              <a:t>is the effect of 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one wire on the other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One </a:t>
            </a:r>
            <a:r>
              <a:rPr lang="en-US" sz="2800" dirty="0"/>
              <a:t>wire acts as </a:t>
            </a:r>
            <a:r>
              <a:rPr lang="en-US" sz="2800" dirty="0" smtClean="0"/>
              <a:t>a sending </a:t>
            </a:r>
            <a:r>
              <a:rPr lang="en-US" sz="2800" dirty="0"/>
              <a:t>antenna and the other as the receiving antenna. </a:t>
            </a:r>
            <a:endParaRPr lang="en-US" sz="2800" dirty="0" smtClean="0"/>
          </a:p>
          <a:p>
            <a:r>
              <a:rPr lang="en-US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Impulse</a:t>
            </a:r>
            <a:r>
              <a:rPr lang="en-US" sz="2800" dirty="0" smtClean="0"/>
              <a:t> </a:t>
            </a:r>
            <a:r>
              <a:rPr lang="en-US" sz="2800" dirty="0"/>
              <a:t>noise is a spike (a </a:t>
            </a:r>
            <a:r>
              <a:rPr lang="en-US" sz="2800" dirty="0" smtClean="0"/>
              <a:t>signal with </a:t>
            </a:r>
            <a:r>
              <a:rPr lang="en-US" sz="2800" dirty="0"/>
              <a:t>high energy in a very short time) that comes 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from power lines, lightning</a:t>
            </a:r>
            <a:r>
              <a:rPr lang="en-US" sz="2800" dirty="0"/>
              <a:t>, and </a:t>
            </a:r>
            <a:r>
              <a:rPr lang="en-US" sz="2800" dirty="0" smtClean="0"/>
              <a:t>so on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Signal-to-Noise Ratio (SNR)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signal-to-noise ratio </a:t>
            </a:r>
            <a:r>
              <a:rPr lang="en-US" sz="2400" dirty="0"/>
              <a:t>is defined 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14600"/>
            <a:ext cx="3721291" cy="7429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3595724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A 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</a:rPr>
              <a:t>high SNR </a:t>
            </a:r>
            <a:r>
              <a:rPr lang="en-US" sz="2400" dirty="0">
                <a:latin typeface="+mj-lt"/>
              </a:rPr>
              <a:t>means the signal is less corrupted by noise; </a:t>
            </a:r>
            <a:endParaRPr lang="en-US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A 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+mj-lt"/>
              </a:rPr>
              <a:t>low SNR </a:t>
            </a:r>
            <a:r>
              <a:rPr lang="en-US" sz="2400" dirty="0">
                <a:latin typeface="+mj-lt"/>
              </a:rPr>
              <a:t>means the signal </a:t>
            </a:r>
            <a:r>
              <a:rPr lang="en-US" sz="2400" dirty="0" smtClean="0">
                <a:latin typeface="+mj-lt"/>
              </a:rPr>
              <a:t>is more </a:t>
            </a:r>
            <a:r>
              <a:rPr lang="en-US" sz="2400" dirty="0">
                <a:latin typeface="+mj-lt"/>
              </a:rPr>
              <a:t>corrupted by noise.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74638"/>
            <a:ext cx="5029200" cy="29650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00"/>
            <a:ext cx="805503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1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Signal-to-Noise Ratio (SNR)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12230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3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mtClean="0"/>
              <a:t>Data Rate Limits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Data rate </a:t>
            </a:r>
            <a:r>
              <a:rPr lang="en-US" sz="2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depends on three factors</a:t>
            </a:r>
            <a:r>
              <a:rPr lang="en-US" sz="24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30451"/>
            <a:ext cx="6210619" cy="13081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500" y="44958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theoretical formulas were developed to </a:t>
            </a:r>
            <a:r>
              <a:rPr lang="en-US" sz="2400" b="1" u="sng" dirty="0"/>
              <a:t>calculate the data rate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one </a:t>
            </a:r>
            <a:r>
              <a:rPr lang="en-US" sz="2400" dirty="0"/>
              <a:t>by </a:t>
            </a:r>
            <a:r>
              <a:rPr lang="en-US" sz="2400" b="1" u="sng" dirty="0" err="1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Nyquist</a:t>
            </a:r>
            <a:r>
              <a:rPr lang="en-US" sz="2400" dirty="0"/>
              <a:t> </a:t>
            </a:r>
            <a:r>
              <a:rPr lang="en-US" sz="2400" dirty="0" smtClean="0"/>
              <a:t>for a </a:t>
            </a:r>
            <a:r>
              <a:rPr lang="en-US" sz="2400" dirty="0"/>
              <a:t>noiseless channel, </a:t>
            </a: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another </a:t>
            </a:r>
            <a:r>
              <a:rPr lang="en-US" sz="2400" dirty="0"/>
              <a:t>by </a:t>
            </a:r>
            <a:r>
              <a:rPr lang="en-US" sz="2400" b="1" u="sng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Shannon</a:t>
            </a:r>
            <a:r>
              <a:rPr lang="en-US" sz="2400" dirty="0"/>
              <a:t> for a noisy channel</a:t>
            </a:r>
          </a:p>
        </p:txBody>
      </p:sp>
    </p:spTree>
    <p:extLst>
      <p:ext uri="{BB962C8B-B14F-4D97-AF65-F5344CB8AC3E}">
        <p14:creationId xmlns:p14="http://schemas.microsoft.com/office/powerpoint/2010/main" val="159156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Noiseless Channel: </a:t>
            </a:r>
            <a:r>
              <a:rPr lang="en-US" cap="small" dirty="0" err="1"/>
              <a:t>Nyquist</a:t>
            </a:r>
            <a:r>
              <a:rPr lang="en-US" cap="small" dirty="0"/>
              <a:t> Bit Rate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8229600" cy="101851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2724391"/>
            <a:ext cx="8305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In this formula, </a:t>
            </a:r>
            <a:endParaRPr lang="en-US" dirty="0" smtClean="0">
              <a:latin typeface="Times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	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bandwidth</a:t>
            </a:r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is the bandwidth of the channel, </a:t>
            </a:r>
            <a:endParaRPr lang="en-US" dirty="0" smtClean="0">
              <a:latin typeface="Times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-Roman"/>
              </a:rPr>
              <a:t>	</a:t>
            </a:r>
            <a:r>
              <a:rPr lang="en-US" sz="1600" i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-Italic"/>
              </a:rPr>
              <a:t>L </a:t>
            </a:r>
            <a:r>
              <a: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is the number of </a:t>
            </a:r>
            <a:r>
              <a:rPr lang="en-US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signal levels </a:t>
            </a:r>
            <a:r>
              <a:rPr lang="en-US" dirty="0">
                <a:latin typeface="Times-Roman"/>
              </a:rPr>
              <a:t>used to represent data, and </a:t>
            </a:r>
            <a:endParaRPr lang="en-US" dirty="0" smtClean="0">
              <a:latin typeface="Times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	</a:t>
            </a:r>
            <a:r>
              <a:rPr lang="en-US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BitRate</a:t>
            </a:r>
            <a:r>
              <a:rPr lang="en-US" dirty="0" smtClean="0">
                <a:latin typeface="Times-Roman"/>
              </a:rPr>
              <a:t> </a:t>
            </a:r>
            <a:r>
              <a:rPr lang="en-US" dirty="0">
                <a:latin typeface="Times-Roman"/>
              </a:rPr>
              <a:t>is the bit rate in bits per second.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50914"/>
            <a:ext cx="8464985" cy="825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41" y="4781955"/>
            <a:ext cx="8664844" cy="15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9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Noisy Channel: Shannon Capacity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reality, we cannot have a noiseless channel; the channel is always noisy. </a:t>
            </a:r>
            <a:endParaRPr lang="en-US" sz="2400" dirty="0" smtClean="0"/>
          </a:p>
          <a:p>
            <a:r>
              <a:rPr lang="en-US" sz="2400" dirty="0" smtClean="0"/>
              <a:t>In 1944, Claude </a:t>
            </a:r>
            <a:r>
              <a:rPr lang="en-US" sz="2400" dirty="0"/>
              <a:t>Shannon introduced a formula, called the </a:t>
            </a:r>
            <a:r>
              <a:rPr lang="en-US" sz="2400" b="1" dirty="0"/>
              <a:t>Shannon capacity, </a:t>
            </a:r>
            <a:r>
              <a:rPr lang="en-US" sz="2400" dirty="0"/>
              <a:t>to determine </a:t>
            </a:r>
            <a:r>
              <a:rPr lang="en-US" sz="2400" dirty="0" smtClean="0"/>
              <a:t>the theoretical </a:t>
            </a:r>
            <a:r>
              <a:rPr lang="en-US" sz="2400" dirty="0"/>
              <a:t>highest data rate for a noisy channel: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48" y="3863181"/>
            <a:ext cx="4946904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Transmission of Digital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Baseband</a:t>
            </a:r>
            <a:r>
              <a:rPr lang="en-US" sz="2800" b="1" i="1" dirty="0" smtClean="0"/>
              <a:t> </a:t>
            </a:r>
            <a:r>
              <a:rPr lang="en-US" sz="28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Transmission</a:t>
            </a:r>
          </a:p>
          <a:p>
            <a:pPr lvl="1"/>
            <a:r>
              <a:rPr lang="en-US" dirty="0"/>
              <a:t>Baseband transmission means </a:t>
            </a:r>
            <a:r>
              <a:rPr lang="en-US" dirty="0">
                <a:solidFill>
                  <a:srgbClr val="00B0F0"/>
                </a:solidFill>
              </a:rPr>
              <a:t>sending a digital signal</a:t>
            </a:r>
            <a:r>
              <a:rPr lang="en-US" dirty="0"/>
              <a:t> over a channel </a:t>
            </a:r>
            <a:r>
              <a:rPr lang="en-US" dirty="0">
                <a:solidFill>
                  <a:srgbClr val="00B0F0"/>
                </a:solidFill>
              </a:rPr>
              <a:t>without</a:t>
            </a:r>
            <a:r>
              <a:rPr lang="en-US" dirty="0"/>
              <a:t> </a:t>
            </a:r>
            <a:r>
              <a:rPr lang="en-US" dirty="0" smtClean="0">
                <a:solidFill>
                  <a:srgbClr val="00B0F0"/>
                </a:solidFill>
              </a:rPr>
              <a:t>changing</a:t>
            </a:r>
            <a:r>
              <a:rPr lang="en-US" dirty="0" smtClean="0"/>
              <a:t> the </a:t>
            </a:r>
            <a:r>
              <a:rPr lang="en-US" dirty="0"/>
              <a:t>digital signal to an analog signal.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of 32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07" y="3865538"/>
            <a:ext cx="5349386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133600"/>
            <a:ext cx="8229600" cy="22563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00200" y="2738584"/>
            <a:ext cx="3622249" cy="325129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005" y="3063713"/>
            <a:ext cx="3044396" cy="21288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48" y="591566"/>
            <a:ext cx="4946904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cap="small" dirty="0"/>
              <a:t>Using Both Limits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practice, we need to use both methods to find the limits and signal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r>
              <a:rPr lang="en-US" dirty="0" smtClean="0"/>
              <a:t> </a:t>
            </a:r>
            <a:r>
              <a:rPr lang="en-US" dirty="0" smtClean="0"/>
              <a:t>of 31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8204889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253308"/>
            <a:ext cx="7543800" cy="852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53" y="5235019"/>
            <a:ext cx="8095747" cy="8229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64032"/>
            <a:ext cx="7652143" cy="21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4572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Baseband </a:t>
            </a:r>
            <a:r>
              <a:rPr lang="en-US" sz="2800" b="1" u="sng" dirty="0">
                <a:solidFill>
                  <a:srgbClr val="FF0000"/>
                </a:solidFill>
              </a:rPr>
              <a:t>transmission requires 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we have a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low-pass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</a:t>
            </a:r>
            <a:r>
              <a:rPr lang="en-US" dirty="0"/>
              <a:t>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</a:t>
            </a:r>
            <a:r>
              <a:rPr lang="en-US" sz="2400" dirty="0"/>
              <a:t>channel </a:t>
            </a:r>
            <a:r>
              <a:rPr lang="en-US" sz="2400" dirty="0" smtClean="0"/>
              <a:t>with a </a:t>
            </a: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bandwidth</a:t>
            </a:r>
            <a:r>
              <a:rPr lang="en-US" sz="2400" dirty="0"/>
              <a:t> that </a:t>
            </a: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</a:t>
            </a:r>
            <a:r>
              <a:rPr lang="en-US" sz="2400" dirty="0"/>
              <a:t> from </a:t>
            </a:r>
            <a:r>
              <a:rPr lang="en-US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the case if we have a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dedicated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FF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medium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with a </a:t>
            </a:r>
            <a:r>
              <a:rPr lang="en-US" dirty="0"/>
              <a:t>bandwidth constituting only one channel.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example, the entire bandwidth of </a:t>
            </a:r>
            <a:r>
              <a:rPr lang="en-US" dirty="0" smtClean="0"/>
              <a:t>a cable </a:t>
            </a:r>
            <a:r>
              <a:rPr lang="en-US" dirty="0"/>
              <a:t>connecting </a:t>
            </a:r>
            <a:r>
              <a:rPr lang="en-US" dirty="0">
                <a:solidFill>
                  <a:srgbClr val="00B0F0"/>
                </a:solidFill>
              </a:rPr>
              <a:t>two computers is one single channel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As </a:t>
            </a:r>
            <a:r>
              <a:rPr lang="en-US" dirty="0"/>
              <a:t>another example, we </a:t>
            </a:r>
            <a:r>
              <a:rPr lang="en-US" dirty="0" smtClean="0"/>
              <a:t>may connect </a:t>
            </a:r>
            <a:r>
              <a:rPr lang="en-US" dirty="0">
                <a:solidFill>
                  <a:srgbClr val="00B0F0"/>
                </a:solidFill>
              </a:rPr>
              <a:t>several computers to a bus</a:t>
            </a:r>
            <a:r>
              <a:rPr lang="en-US" dirty="0"/>
              <a:t>, but </a:t>
            </a:r>
            <a:r>
              <a:rPr lang="en-US" dirty="0">
                <a:solidFill>
                  <a:srgbClr val="00B0F0"/>
                </a:solidFill>
              </a:rPr>
              <a:t>not allow </a:t>
            </a:r>
            <a:r>
              <a:rPr lang="en-US" dirty="0"/>
              <a:t>more than two stations to </a:t>
            </a:r>
            <a:r>
              <a:rPr lang="en-US" dirty="0" smtClean="0"/>
              <a:t>communicate at </a:t>
            </a:r>
            <a:r>
              <a:rPr lang="en-US" dirty="0"/>
              <a:t>a time.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4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of 32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43200"/>
            <a:ext cx="5440680" cy="22081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71600" y="1066800"/>
            <a:ext cx="6683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small" dirty="0"/>
              <a:t>Case 1: Low-Pass Channel with Wide Bandwidth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371600" y="1436132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small" dirty="0"/>
              <a:t>Case 2: Low-Pass Channel with Limited Bandwidth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762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cap="small" dirty="0"/>
              <a:t>Case 1: Low-Pass Channel with Wide Bandwidth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390240"/>
            <a:ext cx="8229600" cy="300982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of 32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4648200"/>
            <a:ext cx="5715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Note that </a:t>
            </a:r>
            <a:endParaRPr lang="en-US" sz="2800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Times-Roman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Italic"/>
              </a:rPr>
              <a:t>f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1 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is close to zero, and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Italic"/>
              </a:rPr>
              <a:t>f</a:t>
            </a:r>
            <a:r>
              <a:rPr lang="en-US" sz="20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2 </a:t>
            </a:r>
            <a:r>
              <a:rPr lang="en-US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-Roman"/>
              </a:rPr>
              <a:t>is very high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118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cap="small" dirty="0"/>
              <a:t>Case 2: Low-Pass Channel with Limited Bandwidth</a:t>
            </a:r>
            <a:endParaRPr lang="en-US" sz="280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low-pass channel with limited bandwidth,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u="sng" dirty="0" smtClean="0">
                <a:solidFill>
                  <a:srgbClr val="FF0000"/>
                </a:solidFill>
              </a:rPr>
              <a:t>we </a:t>
            </a:r>
            <a:r>
              <a:rPr lang="en-US" sz="2400" b="1" u="sng" dirty="0">
                <a:solidFill>
                  <a:srgbClr val="FF0000"/>
                </a:solidFill>
              </a:rPr>
              <a:t>approximate the digital signal </a:t>
            </a:r>
            <a:r>
              <a:rPr lang="en-US" sz="2400" b="1" u="sng" dirty="0" smtClean="0">
                <a:solidFill>
                  <a:srgbClr val="FF0000"/>
                </a:solidFill>
              </a:rPr>
              <a:t>with an </a:t>
            </a:r>
            <a:r>
              <a:rPr lang="en-US" sz="2400" b="1" u="sng" dirty="0">
                <a:solidFill>
                  <a:srgbClr val="FF0000"/>
                </a:solidFill>
              </a:rPr>
              <a:t>analog signal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level of approximation depends on the bandwidth </a:t>
            </a:r>
            <a:r>
              <a:rPr lang="en-US" sz="2400" dirty="0" smtClean="0"/>
              <a:t>available.</a:t>
            </a:r>
          </a:p>
          <a:p>
            <a:endParaRPr lang="en-US" sz="2400" dirty="0"/>
          </a:p>
          <a:p>
            <a:r>
              <a:rPr lang="en-US" sz="2400" dirty="0"/>
              <a:t>Let us assume that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we </a:t>
            </a:r>
            <a:r>
              <a:rPr lang="en-US" sz="2400" dirty="0"/>
              <a:t>have a digital signal of </a:t>
            </a:r>
            <a:r>
              <a:rPr lang="en-US" sz="2400" dirty="0">
                <a:solidFill>
                  <a:srgbClr val="FF0000"/>
                </a:solidFill>
              </a:rPr>
              <a:t>bit rate 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r>
              <a:rPr lang="en-US" sz="2400" b="1" u="sng" dirty="0" smtClean="0">
                <a:solidFill>
                  <a:srgbClr val="FF0000"/>
                </a:solidFill>
              </a:rPr>
              <a:t>the </a:t>
            </a:r>
            <a:r>
              <a:rPr lang="en-US" sz="2400" b="1" u="sng" dirty="0">
                <a:solidFill>
                  <a:srgbClr val="FF0000"/>
                </a:solidFill>
              </a:rPr>
              <a:t>worst case,</a:t>
            </a:r>
            <a:r>
              <a:rPr lang="en-US" sz="2400" dirty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 maximum number </a:t>
            </a:r>
            <a:r>
              <a:rPr lang="en-US" sz="2400" dirty="0"/>
              <a:t>of changes in the digital signal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sequence </a:t>
            </a:r>
            <a:r>
              <a:rPr lang="en-US" sz="2400" b="1" u="sng" dirty="0">
                <a:solidFill>
                  <a:srgbClr val="FF0000"/>
                </a:solidFill>
              </a:rPr>
              <a:t>01010101</a:t>
            </a:r>
            <a:r>
              <a:rPr lang="en-US" sz="2400" dirty="0"/>
              <a:t> . . . or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sequence </a:t>
            </a:r>
            <a:r>
              <a:rPr lang="en-US" sz="2400" b="1" u="sng" dirty="0"/>
              <a:t>10101010</a:t>
            </a:r>
            <a:r>
              <a:rPr lang="en-US" sz="2400" dirty="0"/>
              <a:t>. . . 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of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1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cap="small" dirty="0"/>
              <a:t>Case 2: Low-Pass Channel with Limited Bandwidth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We need </a:t>
            </a:r>
            <a:r>
              <a:rPr lang="en-US" sz="2400" dirty="0"/>
              <a:t>an analog signal of frequency </a:t>
            </a:r>
            <a:r>
              <a:rPr lang="en-US" sz="2400" b="1" i="1" dirty="0">
                <a:solidFill>
                  <a:srgbClr val="FF0000"/>
                </a:solidFill>
              </a:rPr>
              <a:t>f </a:t>
            </a:r>
            <a:r>
              <a:rPr lang="en-US" sz="2400" b="1" dirty="0">
                <a:solidFill>
                  <a:srgbClr val="FF0000"/>
                </a:solidFill>
              </a:rPr>
              <a:t>= </a:t>
            </a:r>
            <a:r>
              <a:rPr lang="en-US" sz="2400" b="1" i="1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/2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Let,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1 </a:t>
            </a:r>
            <a:r>
              <a:rPr lang="en-US" sz="2400" b="1" dirty="0">
                <a:solidFill>
                  <a:srgbClr val="FF0000"/>
                </a:solidFill>
              </a:rPr>
              <a:t>be the positive peak</a:t>
            </a:r>
            <a:r>
              <a:rPr lang="en-US" sz="2400" dirty="0"/>
              <a:t> value and </a:t>
            </a:r>
            <a:endParaRPr lang="en-US" sz="2400" dirty="0" smtClean="0"/>
          </a:p>
          <a:p>
            <a:pPr lvl="1"/>
            <a:r>
              <a:rPr lang="en-US" sz="2400" b="1" u="sng" dirty="0" smtClean="0">
                <a:solidFill>
                  <a:srgbClr val="FF0000"/>
                </a:solidFill>
              </a:rPr>
              <a:t>0 </a:t>
            </a:r>
            <a:r>
              <a:rPr lang="en-US" sz="2400" b="1" u="sng" dirty="0">
                <a:solidFill>
                  <a:srgbClr val="FF0000"/>
                </a:solidFill>
              </a:rPr>
              <a:t>be </a:t>
            </a:r>
            <a:r>
              <a:rPr lang="en-US" sz="2400" b="1" u="sng" dirty="0" smtClean="0">
                <a:solidFill>
                  <a:srgbClr val="FF0000"/>
                </a:solidFill>
              </a:rPr>
              <a:t>the negative </a:t>
            </a:r>
            <a:r>
              <a:rPr lang="en-US" sz="2400" b="1" u="sng" dirty="0">
                <a:solidFill>
                  <a:srgbClr val="FF0000"/>
                </a:solidFill>
              </a:rPr>
              <a:t>peak </a:t>
            </a:r>
            <a:r>
              <a:rPr lang="en-US" sz="2400" dirty="0"/>
              <a:t>value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b="1" u="sng" dirty="0">
                <a:solidFill>
                  <a:srgbClr val="FF0000"/>
                </a:solidFill>
              </a:rPr>
              <a:t>send 2 bits in each cycle</a:t>
            </a:r>
            <a:r>
              <a:rPr lang="en-US" sz="2400" dirty="0"/>
              <a:t>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</a:t>
            </a:r>
            <a:r>
              <a:rPr lang="en-US" sz="2400" dirty="0"/>
              <a:t>frequency of the analog signal </a:t>
            </a:r>
            <a:r>
              <a:rPr lang="en-US" sz="2400" dirty="0" smtClean="0"/>
              <a:t>is one-half </a:t>
            </a:r>
            <a:r>
              <a:rPr lang="en-US" sz="2400" dirty="0"/>
              <a:t>of the bit rate, or </a:t>
            </a:r>
            <a:r>
              <a:rPr lang="en-US" sz="2400" b="1" i="1" u="sng" dirty="0">
                <a:solidFill>
                  <a:srgbClr val="FF0000"/>
                </a:solidFill>
              </a:rPr>
              <a:t>N</a:t>
            </a:r>
            <a:r>
              <a:rPr lang="en-US" sz="2400" b="1" u="sng" dirty="0">
                <a:solidFill>
                  <a:srgbClr val="FF0000"/>
                </a:solidFill>
              </a:rPr>
              <a:t>/2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J</a:t>
            </a:r>
            <a:r>
              <a:rPr lang="en-US" sz="2400" dirty="0" smtClean="0"/>
              <a:t>ust </a:t>
            </a:r>
            <a:r>
              <a:rPr lang="en-US" sz="2400" dirty="0"/>
              <a:t>this one frequency cannot make all </a:t>
            </a:r>
            <a:r>
              <a:rPr lang="en-US" sz="2400" dirty="0" smtClean="0"/>
              <a:t>patterns; </a:t>
            </a:r>
            <a:br>
              <a:rPr lang="en-US" sz="2400" dirty="0" smtClean="0"/>
            </a:br>
            <a:r>
              <a:rPr lang="en-US" sz="2400" dirty="0" smtClean="0"/>
              <a:t>we </a:t>
            </a:r>
            <a:r>
              <a:rPr lang="en-US" sz="2400" dirty="0"/>
              <a:t>need more components.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of 32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/>
          <a:srcRect l="13989" t="10946" r="66352" b="68041"/>
          <a:stretch/>
        </p:blipFill>
        <p:spPr>
          <a:xfrm>
            <a:off x="6096000" y="2362200"/>
            <a:ext cx="1828800" cy="13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of 32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946" b="68041"/>
          <a:stretch/>
        </p:blipFill>
        <p:spPr>
          <a:xfrm>
            <a:off x="-158258" y="1295400"/>
            <a:ext cx="9302258" cy="13899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300367" y="1524000"/>
            <a:ext cx="1628366" cy="1161318"/>
          </a:xfrm>
          <a:prstGeom prst="rect">
            <a:avLst/>
          </a:prstGeom>
          <a:solidFill>
            <a:schemeClr val="accent1">
              <a:alpha val="6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8898" y="1524000"/>
            <a:ext cx="813816" cy="1161318"/>
          </a:xfrm>
          <a:prstGeom prst="rect">
            <a:avLst/>
          </a:prstGeom>
          <a:solidFill>
            <a:srgbClr val="FFFF00">
              <a:alpha val="33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5098" y="3969"/>
                <a:ext cx="2881751" cy="1153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Data:10,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𝐻𝑧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98" y="3969"/>
                <a:ext cx="2881751" cy="1153136"/>
              </a:xfrm>
              <a:prstGeom prst="rect">
                <a:avLst/>
              </a:prstGeom>
              <a:blipFill>
                <a:blip r:embed="rId3"/>
                <a:stretch>
                  <a:fillRect l="-3390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8100" y="4351083"/>
                <a:ext cx="90678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cap="small" dirty="0">
                    <a:effectLst>
                      <a:glow rad="228600">
                        <a:schemeClr val="accent2">
                          <a:satMod val="175000"/>
                          <a:alpha val="40000"/>
                        </a:schemeClr>
                      </a:glow>
                    </a:effectLst>
                  </a:rPr>
                  <a:t>the frequency of the analog signal is one-half of the bit rate, or </a:t>
                </a:r>
                <a14:m>
                  <m:oMath xmlns:m="http://schemas.openxmlformats.org/officeDocument/2006/math">
                    <m:r>
                      <a:rPr lang="en-US" sz="2800" i="1" cap="small" dirty="0" smtClean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cap="small" dirty="0" smtClean="0">
                        <a:effectLst>
                          <a:glow rad="228600">
                            <a:schemeClr val="accent2">
                              <a:satMod val="175000"/>
                              <a:alpha val="40000"/>
                            </a:schemeClr>
                          </a:glow>
                        </a:effectLst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2800" cap="small" dirty="0">
                  <a:effectLst>
                    <a:glow rad="228600">
                      <a:schemeClr val="accent2">
                        <a:satMod val="175000"/>
                        <a:alpha val="40000"/>
                      </a:schemeClr>
                    </a:glow>
                  </a:effectLst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" y="4351083"/>
                <a:ext cx="9067800" cy="954107"/>
              </a:xfrm>
              <a:prstGeom prst="rect">
                <a:avLst/>
              </a:prstGeom>
              <a:blipFill>
                <a:blip r:embed="rId5"/>
                <a:stretch>
                  <a:fillRect l="-2487" t="-18590" b="-30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1298898" y="2590800"/>
            <a:ext cx="1629835" cy="0"/>
          </a:xfrm>
          <a:prstGeom prst="line">
            <a:avLst/>
          </a:prstGeom>
          <a:ln w="76200">
            <a:solidFill>
              <a:srgbClr val="00AD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98898" y="1757819"/>
            <a:ext cx="1629835" cy="0"/>
          </a:xfrm>
          <a:prstGeom prst="line">
            <a:avLst/>
          </a:prstGeom>
          <a:ln w="76200">
            <a:solidFill>
              <a:srgbClr val="00AD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43800" y="381000"/>
            <a:ext cx="418704" cy="1200329"/>
          </a:xfrm>
          <a:prstGeom prst="rect">
            <a:avLst/>
          </a:prstGeom>
          <a:noFill/>
          <a:ln>
            <a:solidFill>
              <a:srgbClr val="00ADE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</a:p>
          <a:p>
            <a:r>
              <a:rPr lang="en-US" dirty="0" smtClean="0"/>
              <a:t>01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11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320557" y="2656900"/>
                <a:ext cx="701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57" y="2656900"/>
                <a:ext cx="7016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97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/>
      <p:bldP spid="14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32271</TotalTime>
  <Words>875</Words>
  <Application>Microsoft Office PowerPoint</Application>
  <PresentationFormat>On-screen Show (4:3)</PresentationFormat>
  <Paragraphs>162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Times New Roman</vt:lpstr>
      <vt:lpstr>Times-Italic</vt:lpstr>
      <vt:lpstr>Times-Roman</vt:lpstr>
      <vt:lpstr>Office Theme</vt:lpstr>
      <vt:lpstr>PowerPoint Presentation</vt:lpstr>
      <vt:lpstr>Transmission of Digital Signals</vt:lpstr>
      <vt:lpstr>Transmission of Digital Signals</vt:lpstr>
      <vt:lpstr>PowerPoint Presentation</vt:lpstr>
      <vt:lpstr>PowerPoint Presentation</vt:lpstr>
      <vt:lpstr>Case 1: Low-Pass Channel with Wide Bandwidth</vt:lpstr>
      <vt:lpstr>Case 2: Low-Pass Channel with Limited Bandwidth</vt:lpstr>
      <vt:lpstr>Case 2: Low-Pass Channel with Limited Bandwidth</vt:lpstr>
      <vt:lpstr>PowerPoint Presentation</vt:lpstr>
      <vt:lpstr>PowerPoint Presentation</vt:lpstr>
      <vt:lpstr>Case 2: Low-Pass Channel with Limited Bandwidth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Better Wave</vt:lpstr>
      <vt:lpstr>Broadband Transmission (Using Modulation)</vt:lpstr>
      <vt:lpstr>Transmission Impairment</vt:lpstr>
      <vt:lpstr>Attenuation</vt:lpstr>
      <vt:lpstr>PowerPoint Presentation</vt:lpstr>
      <vt:lpstr>Distortion</vt:lpstr>
      <vt:lpstr>Noise</vt:lpstr>
      <vt:lpstr>Noise</vt:lpstr>
      <vt:lpstr>Signal-to-Noise Ratio (SNR)</vt:lpstr>
      <vt:lpstr>Signal-to-Noise Ratio (SNR)</vt:lpstr>
      <vt:lpstr>Data Rate Limits</vt:lpstr>
      <vt:lpstr>Noiseless Channel: Nyquist Bit Rate</vt:lpstr>
      <vt:lpstr>Noisy Channel: Shannon Capacity</vt:lpstr>
      <vt:lpstr>PowerPoint Presentation</vt:lpstr>
      <vt:lpstr>Using Both Limits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882</cp:revision>
  <cp:lastPrinted>2017-11-05T03:12:43Z</cp:lastPrinted>
  <dcterms:created xsi:type="dcterms:W3CDTF">2006-08-16T00:00:00Z</dcterms:created>
  <dcterms:modified xsi:type="dcterms:W3CDTF">2024-09-23T00:03:28Z</dcterms:modified>
</cp:coreProperties>
</file>