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302" r:id="rId2"/>
    <p:sldId id="272" r:id="rId3"/>
    <p:sldId id="284" r:id="rId4"/>
    <p:sldId id="285" r:id="rId5"/>
    <p:sldId id="286" r:id="rId6"/>
    <p:sldId id="282" r:id="rId7"/>
    <p:sldId id="283" r:id="rId8"/>
    <p:sldId id="275"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78" r:id="rId25"/>
    <p:sldId id="276" r:id="rId26"/>
    <p:sldId id="279" r:id="rId27"/>
    <p:sldId id="280" r:id="rId28"/>
  </p:sldIdLst>
  <p:sldSz cx="9144000" cy="6858000" type="screen4x3"/>
  <p:notesSz cx="6781800" cy="9918700"/>
  <p:defaultTextStyle>
    <a:defPPr>
      <a:defRPr lang="en-GB"/>
    </a:defPPr>
    <a:lvl1pPr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700" kern="1200">
        <a:solidFill>
          <a:schemeClr val="tx1"/>
        </a:solidFill>
        <a:latin typeface="Times New Roman" panose="02020603050405020304" pitchFamily="18" charset="0"/>
        <a:ea typeface="+mn-ea"/>
        <a:cs typeface="+mn-cs"/>
      </a:defRPr>
    </a:lvl5pPr>
    <a:lvl6pPr marL="2286000" algn="l" defTabSz="914400" rtl="0" eaLnBrk="1" latinLnBrk="0" hangingPunct="1">
      <a:defRPr sz="2700" kern="1200">
        <a:solidFill>
          <a:schemeClr val="tx1"/>
        </a:solidFill>
        <a:latin typeface="Times New Roman" panose="02020603050405020304" pitchFamily="18" charset="0"/>
        <a:ea typeface="+mn-ea"/>
        <a:cs typeface="+mn-cs"/>
      </a:defRPr>
    </a:lvl6pPr>
    <a:lvl7pPr marL="2743200" algn="l" defTabSz="914400" rtl="0" eaLnBrk="1" latinLnBrk="0" hangingPunct="1">
      <a:defRPr sz="2700" kern="1200">
        <a:solidFill>
          <a:schemeClr val="tx1"/>
        </a:solidFill>
        <a:latin typeface="Times New Roman" panose="02020603050405020304" pitchFamily="18" charset="0"/>
        <a:ea typeface="+mn-ea"/>
        <a:cs typeface="+mn-cs"/>
      </a:defRPr>
    </a:lvl7pPr>
    <a:lvl8pPr marL="3200400" algn="l" defTabSz="914400" rtl="0" eaLnBrk="1" latinLnBrk="0" hangingPunct="1">
      <a:defRPr sz="2700" kern="1200">
        <a:solidFill>
          <a:schemeClr val="tx1"/>
        </a:solidFill>
        <a:latin typeface="Times New Roman" panose="02020603050405020304" pitchFamily="18" charset="0"/>
        <a:ea typeface="+mn-ea"/>
        <a:cs typeface="+mn-cs"/>
      </a:defRPr>
    </a:lvl8pPr>
    <a:lvl9pPr marL="3657600" algn="l" defTabSz="914400" rtl="0" eaLnBrk="1" latinLnBrk="0" hangingPunct="1">
      <a:defRPr sz="2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2" autoAdjust="0"/>
    <p:restoredTop sz="78821" autoAdjust="0"/>
  </p:normalViewPr>
  <p:slideViewPr>
    <p:cSldViewPr>
      <p:cViewPr varScale="1">
        <p:scale>
          <a:sx n="57" d="100"/>
          <a:sy n="57" d="100"/>
        </p:scale>
        <p:origin x="20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63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2" tIns="46456" rIns="92912" bIns="46456" numCol="1" anchor="t" anchorCtr="0" compatLnSpc="1">
            <a:prstTxWarp prst="textNoShape">
              <a:avLst/>
            </a:prstTxWarp>
          </a:bodyPr>
          <a:lstStyle>
            <a:lvl1pPr defTabSz="928688">
              <a:defRPr sz="1200"/>
            </a:lvl1pPr>
          </a:lstStyle>
          <a:p>
            <a:pPr>
              <a:defRPr/>
            </a:pPr>
            <a:endParaRPr lang="en-GB"/>
          </a:p>
        </p:txBody>
      </p:sp>
      <p:sp>
        <p:nvSpPr>
          <p:cNvPr id="23555" name="Rectangle 3"/>
          <p:cNvSpPr>
            <a:spLocks noGrp="1" noChangeArrowheads="1"/>
          </p:cNvSpPr>
          <p:nvPr>
            <p:ph type="dt" sz="quarter" idx="1"/>
          </p:nvPr>
        </p:nvSpPr>
        <p:spPr bwMode="auto">
          <a:xfrm>
            <a:off x="3824288" y="0"/>
            <a:ext cx="29638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2" tIns="46456" rIns="92912" bIns="46456" numCol="1" anchor="t" anchorCtr="0" compatLnSpc="1">
            <a:prstTxWarp prst="textNoShape">
              <a:avLst/>
            </a:prstTxWarp>
          </a:bodyPr>
          <a:lstStyle>
            <a:lvl1pPr algn="r" defTabSz="928688">
              <a:defRPr sz="1200"/>
            </a:lvl1pPr>
          </a:lstStyle>
          <a:p>
            <a:pPr>
              <a:defRPr/>
            </a:pPr>
            <a:endParaRPr lang="en-GB"/>
          </a:p>
        </p:txBody>
      </p:sp>
      <p:sp>
        <p:nvSpPr>
          <p:cNvPr id="23556" name="Rectangle 4"/>
          <p:cNvSpPr>
            <a:spLocks noGrp="1" noChangeArrowheads="1"/>
          </p:cNvSpPr>
          <p:nvPr>
            <p:ph type="ftr" sz="quarter" idx="2"/>
          </p:nvPr>
        </p:nvSpPr>
        <p:spPr bwMode="auto">
          <a:xfrm>
            <a:off x="0" y="9399588"/>
            <a:ext cx="296386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2" tIns="46456" rIns="92912" bIns="46456" numCol="1" anchor="b" anchorCtr="0" compatLnSpc="1">
            <a:prstTxWarp prst="textNoShape">
              <a:avLst/>
            </a:prstTxWarp>
          </a:bodyPr>
          <a:lstStyle>
            <a:lvl1pPr defTabSz="928688">
              <a:defRPr sz="1200"/>
            </a:lvl1pPr>
          </a:lstStyle>
          <a:p>
            <a:pPr>
              <a:defRPr/>
            </a:pPr>
            <a:endParaRPr lang="en-GB"/>
          </a:p>
        </p:txBody>
      </p:sp>
      <p:sp>
        <p:nvSpPr>
          <p:cNvPr id="23557" name="Rectangle 5"/>
          <p:cNvSpPr>
            <a:spLocks noGrp="1" noChangeArrowheads="1"/>
          </p:cNvSpPr>
          <p:nvPr>
            <p:ph type="sldNum" sz="quarter" idx="3"/>
          </p:nvPr>
        </p:nvSpPr>
        <p:spPr bwMode="auto">
          <a:xfrm>
            <a:off x="3824288" y="9399588"/>
            <a:ext cx="2963862"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2" tIns="46456" rIns="92912" bIns="46456" numCol="1" anchor="b" anchorCtr="0" compatLnSpc="1">
            <a:prstTxWarp prst="textNoShape">
              <a:avLst/>
            </a:prstTxWarp>
          </a:bodyPr>
          <a:lstStyle>
            <a:lvl1pPr algn="r" defTabSz="928688">
              <a:defRPr sz="1200"/>
            </a:lvl1pPr>
          </a:lstStyle>
          <a:p>
            <a:fld id="{3C48831F-A58A-4E47-8EC7-F0D6B0D2ADA2}" type="slidenum">
              <a:rPr lang="en-GB"/>
              <a:pPr/>
              <a:t>‹#›</a:t>
            </a:fld>
            <a:endParaRPr lang="en-GB"/>
          </a:p>
        </p:txBody>
      </p:sp>
    </p:spTree>
    <p:extLst>
      <p:ext uri="{BB962C8B-B14F-4D97-AF65-F5344CB8AC3E}">
        <p14:creationId xmlns:p14="http://schemas.microsoft.com/office/powerpoint/2010/main" val="1251780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35" tIns="45519" rIns="91035" bIns="45519" numCol="1" anchor="t" anchorCtr="0" compatLnSpc="1">
            <a:prstTxWarp prst="textNoShape">
              <a:avLst/>
            </a:prstTxWarp>
          </a:bodyPr>
          <a:lstStyle>
            <a:lvl1pPr defTabSz="909638">
              <a:defRPr sz="1200"/>
            </a:lvl1pPr>
          </a:lstStyle>
          <a:p>
            <a:pPr>
              <a:defRPr/>
            </a:pPr>
            <a:endParaRPr lang="en-GB"/>
          </a:p>
        </p:txBody>
      </p:sp>
      <p:sp>
        <p:nvSpPr>
          <p:cNvPr id="15363" name="Rectangle 3"/>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35" tIns="45519" rIns="91035" bIns="45519" numCol="1" anchor="t" anchorCtr="0" compatLnSpc="1">
            <a:prstTxWarp prst="textNoShape">
              <a:avLst/>
            </a:prstTxWarp>
          </a:bodyPr>
          <a:lstStyle>
            <a:lvl1pPr algn="r" defTabSz="909638">
              <a:defRPr sz="1200"/>
            </a:lvl1pPr>
          </a:lstStyle>
          <a:p>
            <a:pPr>
              <a:defRPr/>
            </a:pPr>
            <a:endParaRPr lang="en-GB"/>
          </a:p>
        </p:txBody>
      </p:sp>
      <p:sp>
        <p:nvSpPr>
          <p:cNvPr id="14340" name="Rectangle 4"/>
          <p:cNvSpPr>
            <a:spLocks noGrp="1" noRot="1" noChangeAspect="1" noChangeArrowheads="1" noTextEdit="1"/>
          </p:cNvSpPr>
          <p:nvPr>
            <p:ph type="sldImg" idx="2"/>
          </p:nvPr>
        </p:nvSpPr>
        <p:spPr bwMode="auto">
          <a:xfrm>
            <a:off x="911225" y="744538"/>
            <a:ext cx="4957763" cy="3717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01700" y="4711700"/>
            <a:ext cx="49784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35" tIns="45519" rIns="91035" bIns="4551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366" name="Rectangle 6"/>
          <p:cNvSpPr>
            <a:spLocks noGrp="1" noChangeArrowheads="1"/>
          </p:cNvSpPr>
          <p:nvPr>
            <p:ph type="ftr" sz="quarter" idx="4"/>
          </p:nvPr>
        </p:nvSpPr>
        <p:spPr bwMode="auto">
          <a:xfrm>
            <a:off x="0" y="94234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35" tIns="45519" rIns="91035" bIns="45519" numCol="1" anchor="b" anchorCtr="0" compatLnSpc="1">
            <a:prstTxWarp prst="textNoShape">
              <a:avLst/>
            </a:prstTxWarp>
          </a:bodyPr>
          <a:lstStyle>
            <a:lvl1pPr defTabSz="909638">
              <a:defRPr sz="1200"/>
            </a:lvl1pPr>
          </a:lstStyle>
          <a:p>
            <a:pPr>
              <a:defRPr/>
            </a:pPr>
            <a:endParaRPr lang="en-GB"/>
          </a:p>
        </p:txBody>
      </p:sp>
      <p:sp>
        <p:nvSpPr>
          <p:cNvPr id="15367" name="Rectangle 7"/>
          <p:cNvSpPr>
            <a:spLocks noGrp="1" noChangeArrowheads="1"/>
          </p:cNvSpPr>
          <p:nvPr>
            <p:ph type="sldNum" sz="quarter" idx="5"/>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035" tIns="45519" rIns="91035" bIns="45519" numCol="1" anchor="b" anchorCtr="0" compatLnSpc="1">
            <a:prstTxWarp prst="textNoShape">
              <a:avLst/>
            </a:prstTxWarp>
          </a:bodyPr>
          <a:lstStyle>
            <a:lvl1pPr algn="r" defTabSz="909638">
              <a:defRPr sz="1200"/>
            </a:lvl1pPr>
          </a:lstStyle>
          <a:p>
            <a:fld id="{FE5A0FC6-C1C0-4326-BB89-08ED8052013E}" type="slidenum">
              <a:rPr lang="en-GB"/>
              <a:pPr/>
              <a:t>‹#›</a:t>
            </a:fld>
            <a:endParaRPr lang="en-GB"/>
          </a:p>
        </p:txBody>
      </p:sp>
    </p:spTree>
    <p:extLst>
      <p:ext uri="{BB962C8B-B14F-4D97-AF65-F5344CB8AC3E}">
        <p14:creationId xmlns:p14="http://schemas.microsoft.com/office/powerpoint/2010/main" val="13173422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2</a:t>
            </a:fld>
            <a:endParaRPr lang="en-GB"/>
          </a:p>
        </p:txBody>
      </p:sp>
    </p:spTree>
    <p:extLst>
      <p:ext uri="{BB962C8B-B14F-4D97-AF65-F5344CB8AC3E}">
        <p14:creationId xmlns:p14="http://schemas.microsoft.com/office/powerpoint/2010/main" val="24894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Basically, "absolute" means that the code and RAM variables will be placed exactly where you tell the assembler it will be, while "relocatable" means the assembler builds code chunks and specifies RAM needs that can be placed wherever the linker finds room for them.</a:t>
            </a:r>
          </a:p>
          <a:p>
            <a:endParaRPr lang="en-US" baseline="0" dirty="0"/>
          </a:p>
          <a:p>
            <a:r>
              <a:rPr lang="en-US" baseline="0" dirty="0"/>
              <a:t>If we talk about compiler like Turbo C, Code Block or gcc, all the above phases are available in one environment(called IDE editor). </a:t>
            </a:r>
          </a:p>
          <a:p>
            <a:r>
              <a:rPr lang="en-US" baseline="0" dirty="0"/>
              <a:t>But then actually, compiler means only the part of compiler phase which convert pure HLL to assembly language. </a:t>
            </a:r>
          </a:p>
          <a:p>
            <a:r>
              <a:rPr lang="en-US" baseline="0" dirty="0"/>
              <a:t>But in any IDE we need not do every phases separately. </a:t>
            </a:r>
          </a:p>
          <a:p>
            <a:endParaRPr lang="en-US" baseline="0" dirty="0"/>
          </a:p>
          <a:p>
            <a:r>
              <a:rPr lang="en-US" baseline="0" dirty="0"/>
              <a:t>Now in this course compiler design we are not interested looking at all the phases together. We are only going to look at what a compiler is going to do. </a:t>
            </a:r>
          </a:p>
        </p:txBody>
      </p:sp>
      <p:sp>
        <p:nvSpPr>
          <p:cNvPr id="4" name="Slide Number Placeholder 3"/>
          <p:cNvSpPr>
            <a:spLocks noGrp="1"/>
          </p:cNvSpPr>
          <p:nvPr>
            <p:ph type="sldNum" sz="quarter" idx="10"/>
          </p:nvPr>
        </p:nvSpPr>
        <p:spPr/>
        <p:txBody>
          <a:bodyPr/>
          <a:lstStyle/>
          <a:p>
            <a:fld id="{FE5A0FC6-C1C0-4326-BB89-08ED8052013E}" type="slidenum">
              <a:rPr lang="en-GB" smtClean="0"/>
              <a:pPr/>
              <a:t>12</a:t>
            </a:fld>
            <a:endParaRPr lang="en-GB"/>
          </a:p>
        </p:txBody>
      </p:sp>
    </p:spTree>
    <p:extLst>
      <p:ext uri="{BB962C8B-B14F-4D97-AF65-F5344CB8AC3E}">
        <p14:creationId xmlns:p14="http://schemas.microsoft.com/office/powerpoint/2010/main" val="617271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Semantically</a:t>
            </a:r>
            <a:r>
              <a:rPr lang="en-US" baseline="0" dirty="0"/>
              <a:t> verified </a:t>
            </a:r>
            <a:r>
              <a:rPr lang="en-US" baseline="0"/>
              <a:t>parse tree.</a:t>
            </a:r>
            <a:endParaRPr lang="en-US"/>
          </a:p>
        </p:txBody>
      </p:sp>
      <p:sp>
        <p:nvSpPr>
          <p:cNvPr id="4" name="Slide Number Placeholder 3"/>
          <p:cNvSpPr>
            <a:spLocks noGrp="1"/>
          </p:cNvSpPr>
          <p:nvPr>
            <p:ph type="sldNum" sz="quarter" idx="10"/>
          </p:nvPr>
        </p:nvSpPr>
        <p:spPr/>
        <p:txBody>
          <a:bodyPr/>
          <a:lstStyle/>
          <a:p>
            <a:fld id="{FE5A0FC6-C1C0-4326-BB89-08ED8052013E}" type="slidenum">
              <a:rPr lang="en-GB" smtClean="0"/>
              <a:pPr/>
              <a:t>16</a:t>
            </a:fld>
            <a:endParaRPr lang="en-GB"/>
          </a:p>
        </p:txBody>
      </p:sp>
    </p:spTree>
    <p:extLst>
      <p:ext uri="{BB962C8B-B14F-4D97-AF65-F5344CB8AC3E}">
        <p14:creationId xmlns:p14="http://schemas.microsoft.com/office/powerpoint/2010/main" val="314321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17</a:t>
            </a:fld>
            <a:endParaRPr lang="en-GB"/>
          </a:p>
        </p:txBody>
      </p:sp>
    </p:spTree>
    <p:extLst>
      <p:ext uri="{BB962C8B-B14F-4D97-AF65-F5344CB8AC3E}">
        <p14:creationId xmlns:p14="http://schemas.microsoft.com/office/powerpoint/2010/main" val="355667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all the phases,</a:t>
            </a:r>
            <a:r>
              <a:rPr lang="en-US" baseline="0" dirty="0"/>
              <a:t> the individual phases are going to take support from something called as symbol table manager.</a:t>
            </a:r>
          </a:p>
          <a:p>
            <a:r>
              <a:rPr lang="en-US" baseline="0" dirty="0"/>
              <a:t> </a:t>
            </a:r>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20</a:t>
            </a:fld>
            <a:endParaRPr lang="en-GB"/>
          </a:p>
        </p:txBody>
      </p:sp>
    </p:spTree>
    <p:extLst>
      <p:ext uri="{BB962C8B-B14F-4D97-AF65-F5344CB8AC3E}">
        <p14:creationId xmlns:p14="http://schemas.microsoft.com/office/powerpoint/2010/main" val="2200882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a:t>
            </a:r>
            <a:r>
              <a:rPr lang="en-US" baseline="0" dirty="0"/>
              <a:t>, during phases, all of the phases go to talk with a module called error handler.</a:t>
            </a:r>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21</a:t>
            </a:fld>
            <a:endParaRPr lang="en-GB"/>
          </a:p>
        </p:txBody>
      </p:sp>
    </p:spTree>
    <p:extLst>
      <p:ext uri="{BB962C8B-B14F-4D97-AF65-F5344CB8AC3E}">
        <p14:creationId xmlns:p14="http://schemas.microsoft.com/office/powerpoint/2010/main" val="129361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5A0FC6-C1C0-4326-BB89-08ED8052013E}" type="slidenum">
              <a:rPr lang="en-GB" smtClean="0"/>
              <a:pPr/>
              <a:t>23</a:t>
            </a:fld>
            <a:endParaRPr lang="en-GB"/>
          </a:p>
        </p:txBody>
      </p:sp>
    </p:spTree>
    <p:extLst>
      <p:ext uri="{BB962C8B-B14F-4D97-AF65-F5344CB8AC3E}">
        <p14:creationId xmlns:p14="http://schemas.microsoft.com/office/powerpoint/2010/main" val="62293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3</a:t>
            </a:fld>
            <a:endParaRPr lang="en-GB"/>
          </a:p>
        </p:txBody>
      </p:sp>
    </p:spTree>
    <p:extLst>
      <p:ext uri="{BB962C8B-B14F-4D97-AF65-F5344CB8AC3E}">
        <p14:creationId xmlns:p14="http://schemas.microsoft.com/office/powerpoint/2010/main" val="58968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5</a:t>
            </a:fld>
            <a:endParaRPr lang="en-GB"/>
          </a:p>
        </p:txBody>
      </p:sp>
    </p:spTree>
    <p:extLst>
      <p:ext uri="{BB962C8B-B14F-4D97-AF65-F5344CB8AC3E}">
        <p14:creationId xmlns:p14="http://schemas.microsoft.com/office/powerpoint/2010/main" val="4027580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code and object code refer to the "before" and "after" versions of a computer program that is compiled (see compiler) before it is ready to run in a computer. The source code consists of the programming statements that are created by a programmer with a text editor or a visual programming tool and then saved in a file. For example, a programmer using the C language types in a desired sequence of C language statements using a text editor and then saves them as a named file. This file is said to contain the source code. It is now ready to be compiled with a C compiler and the resulting output, the compiled file, is often referred to as object code.</a:t>
            </a:r>
          </a:p>
          <a:p>
            <a:endParaRPr lang="en-US" dirty="0"/>
          </a:p>
          <a:p>
            <a:r>
              <a:rPr lang="en-US" dirty="0"/>
              <a:t>The object code file contains a sequence of instructions that the processor can understand but that is difficult for a human to read or modify. For this reason and because even debugged programs often need some later enhancement, the source code is the most permanent form of the program.</a:t>
            </a:r>
          </a:p>
        </p:txBody>
      </p:sp>
      <p:sp>
        <p:nvSpPr>
          <p:cNvPr id="4" name="Slide Number Placeholder 3"/>
          <p:cNvSpPr>
            <a:spLocks noGrp="1"/>
          </p:cNvSpPr>
          <p:nvPr>
            <p:ph type="sldNum" sz="quarter" idx="10"/>
          </p:nvPr>
        </p:nvSpPr>
        <p:spPr/>
        <p:txBody>
          <a:bodyPr/>
          <a:lstStyle/>
          <a:p>
            <a:fld id="{FE5A0FC6-C1C0-4326-BB89-08ED8052013E}" type="slidenum">
              <a:rPr lang="en-GB" smtClean="0"/>
              <a:pPr/>
              <a:t>6</a:t>
            </a:fld>
            <a:endParaRPr lang="en-GB"/>
          </a:p>
        </p:txBody>
      </p:sp>
    </p:spTree>
    <p:extLst>
      <p:ext uri="{BB962C8B-B14F-4D97-AF65-F5344CB8AC3E}">
        <p14:creationId xmlns:p14="http://schemas.microsoft.com/office/powerpoint/2010/main" val="220106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u="sng" dirty="0"/>
              <a:t>Compiled</a:t>
            </a:r>
            <a:r>
              <a:rPr lang="en-US" i="1" u="sng" baseline="0" dirty="0"/>
              <a:t> language Vs script language</a:t>
            </a:r>
          </a:p>
          <a:p>
            <a:endParaRPr lang="en-US" dirty="0"/>
          </a:p>
          <a:p>
            <a:r>
              <a:rPr lang="en-US" dirty="0"/>
              <a:t>In computer programming, a script is a program or sequence of instructions that is interpreted or carried out by another program rather than by the computer processor (as a compiled program is). </a:t>
            </a:r>
          </a:p>
          <a:p>
            <a:endParaRPr lang="en-US" dirty="0"/>
          </a:p>
          <a:p>
            <a:r>
              <a:rPr lang="en-US" dirty="0"/>
              <a:t>Example, JavaScript is an interpreted programming or script language.</a:t>
            </a:r>
          </a:p>
          <a:p>
            <a:endParaRPr lang="en-US" dirty="0"/>
          </a:p>
          <a:p>
            <a:r>
              <a:rPr lang="en-US" dirty="0"/>
              <a:t>In general, script languages are easier and faster to code than the more structured and compiled languages such as C and C++. Script languages generally take longer to process than compiled languages, because each instruction is being handled by another program</a:t>
            </a:r>
            <a:r>
              <a:rPr lang="en-US" baseline="0" dirty="0"/>
              <a:t> first (requiring additional instructions),</a:t>
            </a:r>
            <a:r>
              <a:rPr lang="en-US" dirty="0"/>
              <a:t> but are very useful for shorter programs.</a:t>
            </a:r>
          </a:p>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7</a:t>
            </a:fld>
            <a:endParaRPr lang="en-GB"/>
          </a:p>
        </p:txBody>
      </p:sp>
    </p:spTree>
    <p:extLst>
      <p:ext uri="{BB962C8B-B14F-4D97-AF65-F5344CB8AC3E}">
        <p14:creationId xmlns:p14="http://schemas.microsoft.com/office/powerpoint/2010/main" val="19888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8</a:t>
            </a:fld>
            <a:endParaRPr lang="en-GB"/>
          </a:p>
        </p:txBody>
      </p:sp>
    </p:spTree>
    <p:extLst>
      <p:ext uri="{BB962C8B-B14F-4D97-AF65-F5344CB8AC3E}">
        <p14:creationId xmlns:p14="http://schemas.microsoft.com/office/powerpoint/2010/main" val="396941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Pre-processor</a:t>
            </a:r>
            <a:r>
              <a:rPr lang="en-US" baseline="0" dirty="0"/>
              <a:t> goes to remove the lines containing the following and substitute the entire codes into the source program.</a:t>
            </a:r>
            <a:endParaRPr lang="en-US" dirty="0"/>
          </a:p>
          <a:p>
            <a:r>
              <a:rPr lang="en-US" baseline="0" dirty="0"/>
              <a:t>    #&lt;include&gt; or file inclusion.</a:t>
            </a:r>
          </a:p>
          <a:p>
            <a:r>
              <a:rPr lang="en-US" baseline="0" dirty="0"/>
              <a:t>    #&lt;define&gt; or macro expansion for constant. Instead of changing in the entire program you can simply change in the &lt;define&gt; line. Example, interest change. </a:t>
            </a:r>
          </a:p>
          <a:p>
            <a:endParaRPr lang="en-US" baseline="0" dirty="0"/>
          </a:p>
          <a:p>
            <a:r>
              <a:rPr lang="en-US" baseline="0" dirty="0"/>
              <a:t>In the pure HLL, there is no any hash tag (#) or pre-processor directive.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9</a:t>
            </a:fld>
            <a:endParaRPr lang="en-GB"/>
          </a:p>
        </p:txBody>
      </p:sp>
    </p:spTree>
    <p:extLst>
      <p:ext uri="{BB962C8B-B14F-4D97-AF65-F5344CB8AC3E}">
        <p14:creationId xmlns:p14="http://schemas.microsoft.com/office/powerpoint/2010/main" val="4227587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assembly language is not entirely HLL or not entirely LLL (0s or 1s) but rather an intermediate language. </a:t>
            </a:r>
          </a:p>
          <a:p>
            <a:endParaRPr lang="en-US" dirty="0"/>
          </a:p>
          <a:p>
            <a:r>
              <a:rPr lang="en-US" dirty="0"/>
              <a:t>Depending</a:t>
            </a:r>
            <a:r>
              <a:rPr lang="en-US" baseline="0" dirty="0"/>
              <a:t> on the platform (machine and O/S), we are going to have some assemblers. </a:t>
            </a:r>
          </a:p>
          <a:p>
            <a:r>
              <a:rPr lang="en-US" baseline="0" dirty="0"/>
              <a:t>     An assembler (just like manual) for one platform will not work for other platform. </a:t>
            </a:r>
          </a:p>
          <a:p>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10</a:t>
            </a:fld>
            <a:endParaRPr lang="en-GB"/>
          </a:p>
        </p:txBody>
      </p:sp>
    </p:spTree>
    <p:extLst>
      <p:ext uri="{BB962C8B-B14F-4D97-AF65-F5344CB8AC3E}">
        <p14:creationId xmlns:p14="http://schemas.microsoft.com/office/powerpoint/2010/main" val="97066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dirty="0"/>
              <a:t>Once the assembler takes</a:t>
            </a:r>
            <a:r>
              <a:rPr lang="en-US" baseline="0" dirty="0"/>
              <a:t> the assembly language as input, it is going to convert it into machine code.</a:t>
            </a:r>
          </a:p>
          <a:p>
            <a:endParaRPr lang="en-US" baseline="0" dirty="0"/>
          </a:p>
          <a:p>
            <a:r>
              <a:rPr lang="en-US" baseline="0" dirty="0"/>
              <a:t>Two type of machine code: </a:t>
            </a:r>
            <a:r>
              <a:rPr lang="en-US" baseline="0" dirty="0" err="1"/>
              <a:t>i</a:t>
            </a:r>
            <a:r>
              <a:rPr lang="en-US" baseline="0" dirty="0"/>
              <a:t>) relocatable machine code</a:t>
            </a:r>
          </a:p>
          <a:p>
            <a:r>
              <a:rPr lang="en-US" baseline="0" dirty="0"/>
              <a:t>	                    ii) absolute machine code. </a:t>
            </a:r>
            <a:endParaRPr lang="en-US" dirty="0"/>
          </a:p>
        </p:txBody>
      </p:sp>
      <p:sp>
        <p:nvSpPr>
          <p:cNvPr id="4" name="Slide Number Placeholder 3"/>
          <p:cNvSpPr>
            <a:spLocks noGrp="1"/>
          </p:cNvSpPr>
          <p:nvPr>
            <p:ph type="sldNum" sz="quarter" idx="10"/>
          </p:nvPr>
        </p:nvSpPr>
        <p:spPr/>
        <p:txBody>
          <a:bodyPr/>
          <a:lstStyle/>
          <a:p>
            <a:fld id="{FE5A0FC6-C1C0-4326-BB89-08ED8052013E}" type="slidenum">
              <a:rPr lang="en-GB" smtClean="0"/>
              <a:pPr/>
              <a:t>11</a:t>
            </a:fld>
            <a:endParaRPr lang="en-GB"/>
          </a:p>
        </p:txBody>
      </p:sp>
    </p:spTree>
    <p:extLst>
      <p:ext uri="{BB962C8B-B14F-4D97-AF65-F5344CB8AC3E}">
        <p14:creationId xmlns:p14="http://schemas.microsoft.com/office/powerpoint/2010/main" val="37258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2D1F6BFD-7218-42F9-AA36-42302E4791B1}" type="datetime5">
              <a:rPr lang="en-GB"/>
              <a:pPr>
                <a:defRPr/>
              </a:pPr>
              <a:t>24-Apr-24</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6" name="Rectangle 6"/>
          <p:cNvSpPr>
            <a:spLocks noGrp="1" noChangeArrowheads="1"/>
          </p:cNvSpPr>
          <p:nvPr>
            <p:ph type="sldNum" sz="quarter" idx="12"/>
          </p:nvPr>
        </p:nvSpPr>
        <p:spPr>
          <a:ln/>
        </p:spPr>
        <p:txBody>
          <a:bodyPr/>
          <a:lstStyle>
            <a:lvl1pPr>
              <a:defRPr/>
            </a:lvl1pPr>
          </a:lstStyle>
          <a:p>
            <a:fld id="{D71B8551-6F3F-4AA9-BD0A-24CAF1934D71}" type="slidenum">
              <a:rPr lang="en-GB"/>
              <a:pPr/>
              <a:t>‹#›</a:t>
            </a:fld>
            <a:endParaRPr lang="en-GB"/>
          </a:p>
        </p:txBody>
      </p:sp>
    </p:spTree>
    <p:extLst>
      <p:ext uri="{BB962C8B-B14F-4D97-AF65-F5344CB8AC3E}">
        <p14:creationId xmlns:p14="http://schemas.microsoft.com/office/powerpoint/2010/main" val="50000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437F80E4-781F-4036-8623-DDC73B510C19}" type="datetime5">
              <a:rPr lang="en-GB"/>
              <a:pPr>
                <a:defRPr/>
              </a:pPr>
              <a:t>24-Apr-24</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6" name="Rectangle 6"/>
          <p:cNvSpPr>
            <a:spLocks noGrp="1" noChangeArrowheads="1"/>
          </p:cNvSpPr>
          <p:nvPr>
            <p:ph type="sldNum" sz="quarter" idx="12"/>
          </p:nvPr>
        </p:nvSpPr>
        <p:spPr>
          <a:ln/>
        </p:spPr>
        <p:txBody>
          <a:bodyPr/>
          <a:lstStyle>
            <a:lvl1pPr>
              <a:defRPr/>
            </a:lvl1pPr>
          </a:lstStyle>
          <a:p>
            <a:fld id="{76255DE2-836E-47A1-B7BD-A6C5CFC51D8F}" type="slidenum">
              <a:rPr lang="en-GB"/>
              <a:pPr/>
              <a:t>‹#›</a:t>
            </a:fld>
            <a:endParaRPr lang="en-GB"/>
          </a:p>
        </p:txBody>
      </p:sp>
    </p:spTree>
    <p:extLst>
      <p:ext uri="{BB962C8B-B14F-4D97-AF65-F5344CB8AC3E}">
        <p14:creationId xmlns:p14="http://schemas.microsoft.com/office/powerpoint/2010/main" val="47111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E6C94D4F-85B5-4C2E-AC1D-F4FB09497CC0}" type="datetime5">
              <a:rPr lang="en-GB"/>
              <a:pPr>
                <a:defRPr/>
              </a:pPr>
              <a:t>24-Apr-24</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6" name="Rectangle 6"/>
          <p:cNvSpPr>
            <a:spLocks noGrp="1" noChangeArrowheads="1"/>
          </p:cNvSpPr>
          <p:nvPr>
            <p:ph type="sldNum" sz="quarter" idx="12"/>
          </p:nvPr>
        </p:nvSpPr>
        <p:spPr>
          <a:ln/>
        </p:spPr>
        <p:txBody>
          <a:bodyPr/>
          <a:lstStyle>
            <a:lvl1pPr>
              <a:defRPr/>
            </a:lvl1pPr>
          </a:lstStyle>
          <a:p>
            <a:fld id="{00A576BC-5045-46DA-BF39-4356F1509DF0}" type="slidenum">
              <a:rPr lang="en-GB"/>
              <a:pPr/>
              <a:t>‹#›</a:t>
            </a:fld>
            <a:endParaRPr lang="en-GB"/>
          </a:p>
        </p:txBody>
      </p:sp>
    </p:spTree>
    <p:extLst>
      <p:ext uri="{BB962C8B-B14F-4D97-AF65-F5344CB8AC3E}">
        <p14:creationId xmlns:p14="http://schemas.microsoft.com/office/powerpoint/2010/main" val="364367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fld id="{F36EB5B7-C270-45D7-9D39-E48F0C757F54}" type="datetime5">
              <a:rPr lang="en-GB"/>
              <a:pPr>
                <a:defRPr/>
              </a:pPr>
              <a:t>24-Apr-24</a:t>
            </a:fld>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8" name="Rectangle 6"/>
          <p:cNvSpPr>
            <a:spLocks noGrp="1" noChangeArrowheads="1"/>
          </p:cNvSpPr>
          <p:nvPr>
            <p:ph type="sldNum" sz="quarter" idx="12"/>
          </p:nvPr>
        </p:nvSpPr>
        <p:spPr>
          <a:ln/>
        </p:spPr>
        <p:txBody>
          <a:bodyPr/>
          <a:lstStyle>
            <a:lvl1pPr>
              <a:defRPr/>
            </a:lvl1pPr>
          </a:lstStyle>
          <a:p>
            <a:fld id="{8F3A74B0-B287-42FB-9C59-E742D79A1428}" type="slidenum">
              <a:rPr lang="en-GB"/>
              <a:pPr/>
              <a:t>‹#›</a:t>
            </a:fld>
            <a:endParaRPr lang="en-GB"/>
          </a:p>
        </p:txBody>
      </p:sp>
    </p:spTree>
    <p:extLst>
      <p:ext uri="{BB962C8B-B14F-4D97-AF65-F5344CB8AC3E}">
        <p14:creationId xmlns:p14="http://schemas.microsoft.com/office/powerpoint/2010/main" val="284172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368D23A5-A3E5-4A63-93BF-1950F0541ED8}" type="datetime5">
              <a:rPr lang="en-GB"/>
              <a:pPr>
                <a:defRPr/>
              </a:pPr>
              <a:t>24-Apr-24</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6" name="Rectangle 6"/>
          <p:cNvSpPr>
            <a:spLocks noGrp="1" noChangeArrowheads="1"/>
          </p:cNvSpPr>
          <p:nvPr>
            <p:ph type="sldNum" sz="quarter" idx="12"/>
          </p:nvPr>
        </p:nvSpPr>
        <p:spPr>
          <a:ln/>
        </p:spPr>
        <p:txBody>
          <a:bodyPr/>
          <a:lstStyle>
            <a:lvl1pPr>
              <a:defRPr/>
            </a:lvl1pPr>
          </a:lstStyle>
          <a:p>
            <a:fld id="{071125ED-B0E2-42B1-B95C-5D99702505A6}" type="slidenum">
              <a:rPr lang="en-GB"/>
              <a:pPr/>
              <a:t>‹#›</a:t>
            </a:fld>
            <a:endParaRPr lang="en-GB"/>
          </a:p>
        </p:txBody>
      </p:sp>
    </p:spTree>
    <p:extLst>
      <p:ext uri="{BB962C8B-B14F-4D97-AF65-F5344CB8AC3E}">
        <p14:creationId xmlns:p14="http://schemas.microsoft.com/office/powerpoint/2010/main" val="28678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763D3F3-DFB3-4D32-8CBB-4241635AAB29}" type="datetime5">
              <a:rPr lang="en-GB"/>
              <a:pPr>
                <a:defRPr/>
              </a:pPr>
              <a:t>24-Apr-24</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6" name="Rectangle 6"/>
          <p:cNvSpPr>
            <a:spLocks noGrp="1" noChangeArrowheads="1"/>
          </p:cNvSpPr>
          <p:nvPr>
            <p:ph type="sldNum" sz="quarter" idx="12"/>
          </p:nvPr>
        </p:nvSpPr>
        <p:spPr>
          <a:ln/>
        </p:spPr>
        <p:txBody>
          <a:bodyPr/>
          <a:lstStyle>
            <a:lvl1pPr>
              <a:defRPr/>
            </a:lvl1pPr>
          </a:lstStyle>
          <a:p>
            <a:fld id="{FD3E1210-8CBB-4BBB-8E59-61B909276AD0}" type="slidenum">
              <a:rPr lang="en-GB"/>
              <a:pPr/>
              <a:t>‹#›</a:t>
            </a:fld>
            <a:endParaRPr lang="en-GB"/>
          </a:p>
        </p:txBody>
      </p:sp>
    </p:spTree>
    <p:extLst>
      <p:ext uri="{BB962C8B-B14F-4D97-AF65-F5344CB8AC3E}">
        <p14:creationId xmlns:p14="http://schemas.microsoft.com/office/powerpoint/2010/main" val="27987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D02B9017-64EA-4A9A-BFBD-9DF0163232DF}" type="datetime5">
              <a:rPr lang="en-GB"/>
              <a:pPr>
                <a:defRPr/>
              </a:pPr>
              <a:t>24-Apr-24</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7" name="Rectangle 6"/>
          <p:cNvSpPr>
            <a:spLocks noGrp="1" noChangeArrowheads="1"/>
          </p:cNvSpPr>
          <p:nvPr>
            <p:ph type="sldNum" sz="quarter" idx="12"/>
          </p:nvPr>
        </p:nvSpPr>
        <p:spPr>
          <a:ln/>
        </p:spPr>
        <p:txBody>
          <a:bodyPr/>
          <a:lstStyle>
            <a:lvl1pPr>
              <a:defRPr/>
            </a:lvl1pPr>
          </a:lstStyle>
          <a:p>
            <a:fld id="{B1C921B8-4128-4F1E-9B53-68F9A0726420}" type="slidenum">
              <a:rPr lang="en-GB"/>
              <a:pPr/>
              <a:t>‹#›</a:t>
            </a:fld>
            <a:endParaRPr lang="en-GB"/>
          </a:p>
        </p:txBody>
      </p:sp>
    </p:spTree>
    <p:extLst>
      <p:ext uri="{BB962C8B-B14F-4D97-AF65-F5344CB8AC3E}">
        <p14:creationId xmlns:p14="http://schemas.microsoft.com/office/powerpoint/2010/main" val="184542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fld id="{A8D8F7B6-49D9-4854-B1D1-0FC737FB566D}" type="datetime5">
              <a:rPr lang="en-GB"/>
              <a:pPr>
                <a:defRPr/>
              </a:pPr>
              <a:t>24-Apr-24</a:t>
            </a:fld>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9" name="Rectangle 6"/>
          <p:cNvSpPr>
            <a:spLocks noGrp="1" noChangeArrowheads="1"/>
          </p:cNvSpPr>
          <p:nvPr>
            <p:ph type="sldNum" sz="quarter" idx="12"/>
          </p:nvPr>
        </p:nvSpPr>
        <p:spPr>
          <a:ln/>
        </p:spPr>
        <p:txBody>
          <a:bodyPr/>
          <a:lstStyle>
            <a:lvl1pPr>
              <a:defRPr/>
            </a:lvl1pPr>
          </a:lstStyle>
          <a:p>
            <a:fld id="{E5E7645A-CD29-42C2-8606-742AAD98E4BB}" type="slidenum">
              <a:rPr lang="en-GB"/>
              <a:pPr/>
              <a:t>‹#›</a:t>
            </a:fld>
            <a:endParaRPr lang="en-GB"/>
          </a:p>
        </p:txBody>
      </p:sp>
    </p:spTree>
    <p:extLst>
      <p:ext uri="{BB962C8B-B14F-4D97-AF65-F5344CB8AC3E}">
        <p14:creationId xmlns:p14="http://schemas.microsoft.com/office/powerpoint/2010/main" val="3958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fld id="{AF97D1D3-E8BE-455F-B523-31E92D23B465}" type="datetime5">
              <a:rPr lang="en-GB"/>
              <a:pPr>
                <a:defRPr/>
              </a:pPr>
              <a:t>24-Apr-24</a:t>
            </a:fld>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5" name="Rectangle 6"/>
          <p:cNvSpPr>
            <a:spLocks noGrp="1" noChangeArrowheads="1"/>
          </p:cNvSpPr>
          <p:nvPr>
            <p:ph type="sldNum" sz="quarter" idx="12"/>
          </p:nvPr>
        </p:nvSpPr>
        <p:spPr>
          <a:ln/>
        </p:spPr>
        <p:txBody>
          <a:bodyPr/>
          <a:lstStyle>
            <a:lvl1pPr>
              <a:defRPr/>
            </a:lvl1pPr>
          </a:lstStyle>
          <a:p>
            <a:fld id="{5E83D9DE-CA92-4874-A784-24E9E0E1EF17}" type="slidenum">
              <a:rPr lang="en-GB"/>
              <a:pPr/>
              <a:t>‹#›</a:t>
            </a:fld>
            <a:endParaRPr lang="en-GB"/>
          </a:p>
        </p:txBody>
      </p:sp>
    </p:spTree>
    <p:extLst>
      <p:ext uri="{BB962C8B-B14F-4D97-AF65-F5344CB8AC3E}">
        <p14:creationId xmlns:p14="http://schemas.microsoft.com/office/powerpoint/2010/main" val="268168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1A3EA8-E6A3-401E-8840-4CF45C45868F}" type="datetime5">
              <a:rPr lang="en-GB"/>
              <a:pPr>
                <a:defRPr/>
              </a:pPr>
              <a:t>24-Apr-24</a:t>
            </a:fld>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4" name="Rectangle 6"/>
          <p:cNvSpPr>
            <a:spLocks noGrp="1" noChangeArrowheads="1"/>
          </p:cNvSpPr>
          <p:nvPr>
            <p:ph type="sldNum" sz="quarter" idx="12"/>
          </p:nvPr>
        </p:nvSpPr>
        <p:spPr>
          <a:ln/>
        </p:spPr>
        <p:txBody>
          <a:bodyPr/>
          <a:lstStyle>
            <a:lvl1pPr>
              <a:defRPr/>
            </a:lvl1pPr>
          </a:lstStyle>
          <a:p>
            <a:fld id="{7C10C8FA-953D-4A87-9EDD-ECDAB5E84BFE}" type="slidenum">
              <a:rPr lang="en-GB"/>
              <a:pPr/>
              <a:t>‹#›</a:t>
            </a:fld>
            <a:endParaRPr lang="en-GB"/>
          </a:p>
        </p:txBody>
      </p:sp>
    </p:spTree>
    <p:extLst>
      <p:ext uri="{BB962C8B-B14F-4D97-AF65-F5344CB8AC3E}">
        <p14:creationId xmlns:p14="http://schemas.microsoft.com/office/powerpoint/2010/main" val="414918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78C8365-0CAA-42F8-B731-86658ABCF0DB}" type="datetime5">
              <a:rPr lang="en-GB"/>
              <a:pPr>
                <a:defRPr/>
              </a:pPr>
              <a:t>24-Apr-24</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7" name="Rectangle 6"/>
          <p:cNvSpPr>
            <a:spLocks noGrp="1" noChangeArrowheads="1"/>
          </p:cNvSpPr>
          <p:nvPr>
            <p:ph type="sldNum" sz="quarter" idx="12"/>
          </p:nvPr>
        </p:nvSpPr>
        <p:spPr>
          <a:ln/>
        </p:spPr>
        <p:txBody>
          <a:bodyPr/>
          <a:lstStyle>
            <a:lvl1pPr>
              <a:defRPr/>
            </a:lvl1pPr>
          </a:lstStyle>
          <a:p>
            <a:fld id="{3E8F16B4-A1E2-4EE0-8126-6FB248BF3648}" type="slidenum">
              <a:rPr lang="en-GB"/>
              <a:pPr/>
              <a:t>‹#›</a:t>
            </a:fld>
            <a:endParaRPr lang="en-GB"/>
          </a:p>
        </p:txBody>
      </p:sp>
    </p:spTree>
    <p:extLst>
      <p:ext uri="{BB962C8B-B14F-4D97-AF65-F5344CB8AC3E}">
        <p14:creationId xmlns:p14="http://schemas.microsoft.com/office/powerpoint/2010/main" val="143737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720EB5C-6B99-41DB-BA88-5CBAA6C6199C}" type="datetime5">
              <a:rPr lang="en-GB"/>
              <a:pPr>
                <a:defRPr/>
              </a:pPr>
              <a:t>24-Apr-24</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COMP36512 Lecture 1</a:t>
            </a:r>
          </a:p>
        </p:txBody>
      </p:sp>
      <p:sp>
        <p:nvSpPr>
          <p:cNvPr id="7" name="Rectangle 6"/>
          <p:cNvSpPr>
            <a:spLocks noGrp="1" noChangeArrowheads="1"/>
          </p:cNvSpPr>
          <p:nvPr>
            <p:ph type="sldNum" sz="quarter" idx="12"/>
          </p:nvPr>
        </p:nvSpPr>
        <p:spPr>
          <a:ln/>
        </p:spPr>
        <p:txBody>
          <a:bodyPr/>
          <a:lstStyle>
            <a:lvl1pPr>
              <a:defRPr/>
            </a:lvl1pPr>
          </a:lstStyle>
          <a:p>
            <a:fld id="{FB62683D-73FD-4B13-9140-A7A6912665E0}" type="slidenum">
              <a:rPr lang="en-GB"/>
              <a:pPr/>
              <a:t>‹#›</a:t>
            </a:fld>
            <a:endParaRPr lang="en-GB"/>
          </a:p>
        </p:txBody>
      </p:sp>
    </p:spTree>
    <p:extLst>
      <p:ext uri="{BB962C8B-B14F-4D97-AF65-F5344CB8AC3E}">
        <p14:creationId xmlns:p14="http://schemas.microsoft.com/office/powerpoint/2010/main" val="57065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A42BFDB5-F98D-4F88-91BA-73FFD574FB8E}" type="datetime5">
              <a:rPr lang="en-GB"/>
              <a:pPr>
                <a:defRPr/>
              </a:pPr>
              <a:t>24-Apr-24</a:t>
            </a:fld>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en-GB"/>
              <a:t>COMP36512 Lecture 1</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9D230B5-3DB5-4DE9-BAA5-29BBD91FC510}"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Compiler Design</a:t>
            </a:r>
          </a:p>
        </p:txBody>
      </p:sp>
      <p:sp>
        <p:nvSpPr>
          <p:cNvPr id="3" name="Subtitle 2"/>
          <p:cNvSpPr>
            <a:spLocks noGrp="1"/>
          </p:cNvSpPr>
          <p:nvPr>
            <p:ph type="subTitle" idx="1"/>
          </p:nvPr>
        </p:nvSpPr>
        <p:spPr>
          <a:xfrm>
            <a:off x="4139952" y="3886200"/>
            <a:ext cx="3632448" cy="1752600"/>
          </a:xfrm>
        </p:spPr>
        <p:txBody>
          <a:bodyPr/>
          <a:lstStyle/>
          <a:p>
            <a:pPr algn="l"/>
            <a:r>
              <a:rPr lang="en-US" dirty="0"/>
              <a:t>Md. Saiful Islam</a:t>
            </a:r>
          </a:p>
          <a:p>
            <a:pPr algn="l"/>
            <a:r>
              <a:rPr lang="en-US" dirty="0"/>
              <a:t>Professor</a:t>
            </a:r>
          </a:p>
          <a:p>
            <a:pPr algn="l"/>
            <a:r>
              <a:rPr lang="en-US" dirty="0"/>
              <a:t>Dept. of CSE, RU</a:t>
            </a:r>
          </a:p>
        </p:txBody>
      </p:sp>
      <p:sp>
        <p:nvSpPr>
          <p:cNvPr id="4" name="Date Placeholder 3"/>
          <p:cNvSpPr>
            <a:spLocks noGrp="1"/>
          </p:cNvSpPr>
          <p:nvPr>
            <p:ph type="dt" sz="half" idx="10"/>
          </p:nvPr>
        </p:nvSpPr>
        <p:spPr/>
        <p:txBody>
          <a:bodyPr/>
          <a:lstStyle/>
          <a:p>
            <a:pPr>
              <a:defRPr/>
            </a:pPr>
            <a:fld id="{2D1F6BFD-7218-42F9-AA36-42302E4791B1}"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D71B8551-6F3F-4AA9-BD0A-24CAF1934D71}" type="slidenum">
              <a:rPr lang="en-GB" smtClean="0"/>
              <a:pPr/>
              <a:t>1</a:t>
            </a:fld>
            <a:endParaRPr lang="en-GB"/>
          </a:p>
        </p:txBody>
      </p:sp>
    </p:spTree>
    <p:extLst>
      <p:ext uri="{BB962C8B-B14F-4D97-AF65-F5344CB8AC3E}">
        <p14:creationId xmlns:p14="http://schemas.microsoft.com/office/powerpoint/2010/main" val="62928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198568" cy="492968"/>
          </a:xfrm>
        </p:spPr>
        <p:txBody>
          <a:bodyPr/>
          <a:lstStyle/>
          <a:p>
            <a:r>
              <a:rPr lang="en-US" dirty="0"/>
              <a:t>Execution of a Program</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10</a:t>
            </a:fld>
            <a:endParaRPr lang="en-GB"/>
          </a:p>
        </p:txBody>
      </p:sp>
      <p:sp>
        <p:nvSpPr>
          <p:cNvPr id="7" name="Oval 6"/>
          <p:cNvSpPr/>
          <p:nvPr/>
        </p:nvSpPr>
        <p:spPr bwMode="auto">
          <a:xfrm>
            <a:off x="3669216" y="836712"/>
            <a:ext cx="1080120" cy="57606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2877128" y="263813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Compiler</a:t>
            </a:r>
            <a:endParaRPr kumimoji="0" lang="en-US" sz="2800" b="1" i="0" u="none" strike="noStrike" cap="none" normalizeH="0" baseline="0" dirty="0">
              <a:ln>
                <a:noFill/>
              </a:ln>
              <a:solidFill>
                <a:schemeClr val="tx1"/>
              </a:solidFill>
              <a:effectLst/>
            </a:endParaRPr>
          </a:p>
        </p:txBody>
      </p:sp>
      <p:sp>
        <p:nvSpPr>
          <p:cNvPr id="9" name="Rounded Rectangle 8"/>
          <p:cNvSpPr/>
          <p:nvPr/>
        </p:nvSpPr>
        <p:spPr bwMode="auto">
          <a:xfrm>
            <a:off x="2877128" y="1699584"/>
            <a:ext cx="2808312" cy="4324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Pre-processor</a:t>
            </a:r>
            <a:endParaRPr kumimoji="0" lang="en-US" sz="2700" b="0" i="0" u="none" strike="noStrike" cap="none" normalizeH="0" baseline="0" dirty="0">
              <a:ln>
                <a:noFill/>
              </a:ln>
              <a:solidFill>
                <a:schemeClr val="tx1"/>
              </a:solidFill>
              <a:effectLst/>
              <a:latin typeface="Times New Roman" pitchFamily="18" charset="0"/>
            </a:endParaRPr>
          </a:p>
        </p:txBody>
      </p:sp>
      <p:sp>
        <p:nvSpPr>
          <p:cNvPr id="10" name="Rounded Rectangle 9"/>
          <p:cNvSpPr/>
          <p:nvPr/>
        </p:nvSpPr>
        <p:spPr bwMode="auto">
          <a:xfrm>
            <a:off x="2877128" y="3645024"/>
            <a:ext cx="2808312" cy="50405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Assembler</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2877128" y="4646127"/>
            <a:ext cx="2808312" cy="51228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Loader/Linker</a:t>
            </a:r>
            <a:endParaRPr kumimoji="0" lang="en-US" sz="2700" b="0" i="0" u="none" strike="noStrike" cap="none" normalizeH="0" baseline="0" dirty="0">
              <a:ln>
                <a:noFill/>
              </a:ln>
              <a:solidFill>
                <a:schemeClr val="tx1"/>
              </a:solidFill>
              <a:effectLst/>
              <a:latin typeface="Times New Roman" pitchFamily="18" charset="0"/>
            </a:endParaRPr>
          </a:p>
        </p:txBody>
      </p:sp>
      <p:sp>
        <p:nvSpPr>
          <p:cNvPr id="12" name="Oval 11"/>
          <p:cNvSpPr/>
          <p:nvPr/>
        </p:nvSpPr>
        <p:spPr bwMode="auto">
          <a:xfrm>
            <a:off x="3019116" y="5532612"/>
            <a:ext cx="2416980" cy="835360"/>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Exe/absolute</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t>Machine code</a:t>
            </a:r>
            <a:endParaRPr kumimoji="0" lang="en-US" sz="2000" b="1" i="0" u="none" strike="noStrike" cap="none" normalizeH="0" baseline="0" dirty="0">
              <a:ln>
                <a:noFill/>
              </a:ln>
              <a:solidFill>
                <a:schemeClr val="tx1"/>
              </a:solidFill>
              <a:effectLst/>
            </a:endParaRPr>
          </a:p>
        </p:txBody>
      </p:sp>
      <p:sp>
        <p:nvSpPr>
          <p:cNvPr id="21" name="Down Arrow 20"/>
          <p:cNvSpPr/>
          <p:nvPr/>
        </p:nvSpPr>
        <p:spPr bwMode="auto">
          <a:xfrm>
            <a:off x="4029256" y="1412776"/>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2" name="Down Arrow 21"/>
          <p:cNvSpPr/>
          <p:nvPr/>
        </p:nvSpPr>
        <p:spPr bwMode="auto">
          <a:xfrm>
            <a:off x="4029256" y="2132856"/>
            <a:ext cx="351656" cy="51813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Down Arrow 22"/>
          <p:cNvSpPr/>
          <p:nvPr/>
        </p:nvSpPr>
        <p:spPr bwMode="auto">
          <a:xfrm>
            <a:off x="4029256" y="3070184"/>
            <a:ext cx="360040" cy="59518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4" name="Down Arrow 23"/>
          <p:cNvSpPr/>
          <p:nvPr/>
        </p:nvSpPr>
        <p:spPr bwMode="auto">
          <a:xfrm>
            <a:off x="4029256" y="4150304"/>
            <a:ext cx="351656" cy="504055"/>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5" name="Down Arrow 24"/>
          <p:cNvSpPr/>
          <p:nvPr/>
        </p:nvSpPr>
        <p:spPr bwMode="auto">
          <a:xfrm>
            <a:off x="4029256" y="5158416"/>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317288" y="2190170"/>
            <a:ext cx="1264852" cy="400110"/>
          </a:xfrm>
          <a:prstGeom prst="rect">
            <a:avLst/>
          </a:prstGeom>
          <a:noFill/>
        </p:spPr>
        <p:txBody>
          <a:bodyPr wrap="square" rtlCol="0">
            <a:spAutoFit/>
          </a:bodyPr>
          <a:lstStyle/>
          <a:p>
            <a:r>
              <a:rPr lang="en-US" sz="2000" dirty="0"/>
              <a:t>Pure HLL</a:t>
            </a:r>
          </a:p>
        </p:txBody>
      </p:sp>
      <p:sp>
        <p:nvSpPr>
          <p:cNvPr id="32" name="TextBox 31"/>
          <p:cNvSpPr txBox="1"/>
          <p:nvPr/>
        </p:nvSpPr>
        <p:spPr>
          <a:xfrm>
            <a:off x="4317288" y="3150425"/>
            <a:ext cx="2284600" cy="400110"/>
          </a:xfrm>
          <a:prstGeom prst="rect">
            <a:avLst/>
          </a:prstGeom>
          <a:noFill/>
        </p:spPr>
        <p:txBody>
          <a:bodyPr wrap="none" rtlCol="0">
            <a:spAutoFit/>
          </a:bodyPr>
          <a:lstStyle/>
          <a:p>
            <a:r>
              <a:rPr lang="en-US" sz="2000" dirty="0">
                <a:solidFill>
                  <a:srgbClr val="FF0000"/>
                </a:solidFill>
              </a:rPr>
              <a:t>Assembly Language</a:t>
            </a:r>
          </a:p>
        </p:txBody>
      </p:sp>
      <p:sp>
        <p:nvSpPr>
          <p:cNvPr id="33" name="TextBox 32"/>
          <p:cNvSpPr txBox="1"/>
          <p:nvPr/>
        </p:nvSpPr>
        <p:spPr>
          <a:xfrm>
            <a:off x="4317288" y="4181018"/>
            <a:ext cx="2702984" cy="400110"/>
          </a:xfrm>
          <a:prstGeom prst="rect">
            <a:avLst/>
          </a:prstGeom>
          <a:noFill/>
        </p:spPr>
        <p:txBody>
          <a:bodyPr wrap="none" rtlCol="0">
            <a:spAutoFit/>
          </a:bodyPr>
          <a:lstStyle/>
          <a:p>
            <a:r>
              <a:rPr lang="en-US" sz="2000" dirty="0"/>
              <a:t>M/C Code (Relocatable)</a:t>
            </a:r>
          </a:p>
        </p:txBody>
      </p:sp>
    </p:spTree>
    <p:extLst>
      <p:ext uri="{BB962C8B-B14F-4D97-AF65-F5344CB8AC3E}">
        <p14:creationId xmlns:p14="http://schemas.microsoft.com/office/powerpoint/2010/main" val="40483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198568" cy="492968"/>
          </a:xfrm>
        </p:spPr>
        <p:txBody>
          <a:bodyPr/>
          <a:lstStyle/>
          <a:p>
            <a:r>
              <a:rPr lang="en-US" dirty="0"/>
              <a:t>Execution of a Program</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11</a:t>
            </a:fld>
            <a:endParaRPr lang="en-GB"/>
          </a:p>
        </p:txBody>
      </p:sp>
      <p:sp>
        <p:nvSpPr>
          <p:cNvPr id="7" name="Oval 6"/>
          <p:cNvSpPr/>
          <p:nvPr/>
        </p:nvSpPr>
        <p:spPr bwMode="auto">
          <a:xfrm>
            <a:off x="3669216" y="836712"/>
            <a:ext cx="1080120" cy="57606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2877128" y="263813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Compiler</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2877128" y="1699584"/>
            <a:ext cx="2808312" cy="4324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Pre-processor</a:t>
            </a:r>
            <a:endParaRPr kumimoji="0" lang="en-US" sz="2700" b="0" i="0" u="none" strike="noStrike" cap="none" normalizeH="0" baseline="0" dirty="0">
              <a:ln>
                <a:noFill/>
              </a:ln>
              <a:solidFill>
                <a:schemeClr val="tx1"/>
              </a:solidFill>
              <a:effectLst/>
              <a:latin typeface="Times New Roman" pitchFamily="18" charset="0"/>
            </a:endParaRPr>
          </a:p>
        </p:txBody>
      </p:sp>
      <p:sp>
        <p:nvSpPr>
          <p:cNvPr id="10" name="Rounded Rectangle 9"/>
          <p:cNvSpPr/>
          <p:nvPr/>
        </p:nvSpPr>
        <p:spPr bwMode="auto">
          <a:xfrm>
            <a:off x="2877128" y="3646248"/>
            <a:ext cx="2808312" cy="50405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b="1" dirty="0"/>
              <a:t>Assembler</a:t>
            </a:r>
            <a:endParaRPr kumimoji="0" lang="en-US" sz="3200" b="1" i="0" u="none" strike="noStrike" cap="none" normalizeH="0" baseline="0" dirty="0">
              <a:ln>
                <a:noFill/>
              </a:ln>
              <a:solidFill>
                <a:schemeClr val="tx1"/>
              </a:solidFill>
              <a:effectLst/>
            </a:endParaRPr>
          </a:p>
        </p:txBody>
      </p:sp>
      <p:sp>
        <p:nvSpPr>
          <p:cNvPr id="11" name="Rounded Rectangle 10"/>
          <p:cNvSpPr/>
          <p:nvPr/>
        </p:nvSpPr>
        <p:spPr bwMode="auto">
          <a:xfrm>
            <a:off x="2877128" y="4646127"/>
            <a:ext cx="2808312" cy="51228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Loader/Linker</a:t>
            </a:r>
            <a:endParaRPr kumimoji="0" lang="en-US" sz="2700" b="0" i="0" u="none" strike="noStrike" cap="none" normalizeH="0" baseline="0" dirty="0">
              <a:ln>
                <a:noFill/>
              </a:ln>
              <a:solidFill>
                <a:schemeClr val="tx1"/>
              </a:solidFill>
              <a:effectLst/>
              <a:latin typeface="Times New Roman" pitchFamily="18" charset="0"/>
            </a:endParaRPr>
          </a:p>
        </p:txBody>
      </p:sp>
      <p:sp>
        <p:nvSpPr>
          <p:cNvPr id="12" name="Oval 11"/>
          <p:cNvSpPr/>
          <p:nvPr/>
        </p:nvSpPr>
        <p:spPr bwMode="auto">
          <a:xfrm>
            <a:off x="3019116" y="5532612"/>
            <a:ext cx="2416980" cy="835360"/>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Exe/absolute</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t>Machine code</a:t>
            </a:r>
            <a:endParaRPr kumimoji="0" lang="en-US" sz="2000" b="1" i="0" u="none" strike="noStrike" cap="none" normalizeH="0" baseline="0" dirty="0">
              <a:ln>
                <a:noFill/>
              </a:ln>
              <a:solidFill>
                <a:schemeClr val="tx1"/>
              </a:solidFill>
              <a:effectLst/>
            </a:endParaRPr>
          </a:p>
        </p:txBody>
      </p:sp>
      <p:sp>
        <p:nvSpPr>
          <p:cNvPr id="21" name="Down Arrow 20"/>
          <p:cNvSpPr/>
          <p:nvPr/>
        </p:nvSpPr>
        <p:spPr bwMode="auto">
          <a:xfrm>
            <a:off x="4029256" y="1412776"/>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2" name="Down Arrow 21"/>
          <p:cNvSpPr/>
          <p:nvPr/>
        </p:nvSpPr>
        <p:spPr bwMode="auto">
          <a:xfrm>
            <a:off x="4029256" y="2132856"/>
            <a:ext cx="351656" cy="51813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Down Arrow 22"/>
          <p:cNvSpPr/>
          <p:nvPr/>
        </p:nvSpPr>
        <p:spPr bwMode="auto">
          <a:xfrm>
            <a:off x="4029256" y="3070184"/>
            <a:ext cx="360040" cy="59518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4" name="Down Arrow 23"/>
          <p:cNvSpPr/>
          <p:nvPr/>
        </p:nvSpPr>
        <p:spPr bwMode="auto">
          <a:xfrm>
            <a:off x="4029256" y="4150304"/>
            <a:ext cx="351656" cy="504055"/>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5" name="Down Arrow 24"/>
          <p:cNvSpPr/>
          <p:nvPr/>
        </p:nvSpPr>
        <p:spPr bwMode="auto">
          <a:xfrm>
            <a:off x="4029256" y="5158416"/>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317288" y="2190170"/>
            <a:ext cx="1264852" cy="400110"/>
          </a:xfrm>
          <a:prstGeom prst="rect">
            <a:avLst/>
          </a:prstGeom>
          <a:noFill/>
        </p:spPr>
        <p:txBody>
          <a:bodyPr wrap="square" rtlCol="0">
            <a:spAutoFit/>
          </a:bodyPr>
          <a:lstStyle/>
          <a:p>
            <a:r>
              <a:rPr lang="en-US" sz="2000" dirty="0"/>
              <a:t>Pure HLL</a:t>
            </a:r>
          </a:p>
        </p:txBody>
      </p:sp>
      <p:sp>
        <p:nvSpPr>
          <p:cNvPr id="32" name="TextBox 31"/>
          <p:cNvSpPr txBox="1"/>
          <p:nvPr/>
        </p:nvSpPr>
        <p:spPr>
          <a:xfrm>
            <a:off x="4317288" y="3150425"/>
            <a:ext cx="2284600" cy="400110"/>
          </a:xfrm>
          <a:prstGeom prst="rect">
            <a:avLst/>
          </a:prstGeom>
          <a:noFill/>
        </p:spPr>
        <p:txBody>
          <a:bodyPr wrap="none" rtlCol="0">
            <a:spAutoFit/>
          </a:bodyPr>
          <a:lstStyle/>
          <a:p>
            <a:r>
              <a:rPr lang="en-US" sz="2000" dirty="0"/>
              <a:t>Assembly Language</a:t>
            </a:r>
          </a:p>
        </p:txBody>
      </p:sp>
      <p:sp>
        <p:nvSpPr>
          <p:cNvPr id="33" name="TextBox 32"/>
          <p:cNvSpPr txBox="1"/>
          <p:nvPr/>
        </p:nvSpPr>
        <p:spPr>
          <a:xfrm>
            <a:off x="4317288" y="4181018"/>
            <a:ext cx="2702984" cy="400110"/>
          </a:xfrm>
          <a:prstGeom prst="rect">
            <a:avLst/>
          </a:prstGeom>
          <a:noFill/>
        </p:spPr>
        <p:txBody>
          <a:bodyPr wrap="none" rtlCol="0">
            <a:spAutoFit/>
          </a:bodyPr>
          <a:lstStyle/>
          <a:p>
            <a:r>
              <a:rPr lang="en-US" sz="2000" dirty="0">
                <a:solidFill>
                  <a:srgbClr val="FF0000"/>
                </a:solidFill>
              </a:rPr>
              <a:t>M/C Code (Relocatable)</a:t>
            </a:r>
          </a:p>
        </p:txBody>
      </p:sp>
    </p:spTree>
    <p:extLst>
      <p:ext uri="{BB962C8B-B14F-4D97-AF65-F5344CB8AC3E}">
        <p14:creationId xmlns:p14="http://schemas.microsoft.com/office/powerpoint/2010/main" val="277333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198568" cy="492968"/>
          </a:xfrm>
        </p:spPr>
        <p:txBody>
          <a:bodyPr/>
          <a:lstStyle/>
          <a:p>
            <a:r>
              <a:rPr lang="en-US" dirty="0"/>
              <a:t>Execution of a Program</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12</a:t>
            </a:fld>
            <a:endParaRPr lang="en-GB"/>
          </a:p>
        </p:txBody>
      </p:sp>
      <p:sp>
        <p:nvSpPr>
          <p:cNvPr id="7" name="Oval 6"/>
          <p:cNvSpPr/>
          <p:nvPr/>
        </p:nvSpPr>
        <p:spPr bwMode="auto">
          <a:xfrm>
            <a:off x="3669216" y="836712"/>
            <a:ext cx="1080120" cy="57606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2877128" y="263813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Compiler</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2877128" y="1699584"/>
            <a:ext cx="2808312" cy="4324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Pre-processor</a:t>
            </a:r>
            <a:endParaRPr kumimoji="0" lang="en-US" sz="2700" b="0" i="0" u="none" strike="noStrike" cap="none" normalizeH="0" baseline="0" dirty="0">
              <a:ln>
                <a:noFill/>
              </a:ln>
              <a:solidFill>
                <a:schemeClr val="tx1"/>
              </a:solidFill>
              <a:effectLst/>
              <a:latin typeface="Times New Roman" pitchFamily="18" charset="0"/>
            </a:endParaRPr>
          </a:p>
        </p:txBody>
      </p:sp>
      <p:sp>
        <p:nvSpPr>
          <p:cNvPr id="10" name="Rounded Rectangle 9"/>
          <p:cNvSpPr/>
          <p:nvPr/>
        </p:nvSpPr>
        <p:spPr bwMode="auto">
          <a:xfrm>
            <a:off x="2877128" y="3646248"/>
            <a:ext cx="2808312" cy="50405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Assembler</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2877128" y="4646127"/>
            <a:ext cx="2808312" cy="51228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200" b="1" dirty="0"/>
              <a:t>Loader/Linker</a:t>
            </a:r>
            <a:endParaRPr kumimoji="0" lang="en-US" sz="3200" b="1" i="0" u="none" strike="noStrike" cap="none" normalizeH="0" baseline="0" dirty="0">
              <a:ln>
                <a:noFill/>
              </a:ln>
              <a:solidFill>
                <a:schemeClr val="tx1"/>
              </a:solidFill>
              <a:effectLst/>
            </a:endParaRPr>
          </a:p>
        </p:txBody>
      </p:sp>
      <p:sp>
        <p:nvSpPr>
          <p:cNvPr id="12" name="Oval 11"/>
          <p:cNvSpPr/>
          <p:nvPr/>
        </p:nvSpPr>
        <p:spPr bwMode="auto">
          <a:xfrm>
            <a:off x="3019116" y="5532612"/>
            <a:ext cx="2416980" cy="835360"/>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rPr>
              <a:t>Exe/absolute</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solidFill>
                  <a:srgbClr val="FF0000"/>
                </a:solidFill>
              </a:rPr>
              <a:t>Machine code</a:t>
            </a:r>
            <a:endParaRPr kumimoji="0" lang="en-US" sz="2000" b="1" i="0" u="none" strike="noStrike" cap="none" normalizeH="0" baseline="0" dirty="0">
              <a:ln>
                <a:noFill/>
              </a:ln>
              <a:solidFill>
                <a:srgbClr val="FF0000"/>
              </a:solidFill>
              <a:effectLst/>
            </a:endParaRPr>
          </a:p>
        </p:txBody>
      </p:sp>
      <p:sp>
        <p:nvSpPr>
          <p:cNvPr id="21" name="Down Arrow 20"/>
          <p:cNvSpPr/>
          <p:nvPr/>
        </p:nvSpPr>
        <p:spPr bwMode="auto">
          <a:xfrm>
            <a:off x="4029256" y="1412776"/>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2" name="Down Arrow 21"/>
          <p:cNvSpPr/>
          <p:nvPr/>
        </p:nvSpPr>
        <p:spPr bwMode="auto">
          <a:xfrm>
            <a:off x="4029256" y="2132856"/>
            <a:ext cx="351656" cy="51813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Down Arrow 22"/>
          <p:cNvSpPr/>
          <p:nvPr/>
        </p:nvSpPr>
        <p:spPr bwMode="auto">
          <a:xfrm>
            <a:off x="4029256" y="3070184"/>
            <a:ext cx="360040" cy="59518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4" name="Down Arrow 23"/>
          <p:cNvSpPr/>
          <p:nvPr/>
        </p:nvSpPr>
        <p:spPr bwMode="auto">
          <a:xfrm>
            <a:off x="4029256" y="4150304"/>
            <a:ext cx="351656" cy="504055"/>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5" name="Down Arrow 24"/>
          <p:cNvSpPr/>
          <p:nvPr/>
        </p:nvSpPr>
        <p:spPr bwMode="auto">
          <a:xfrm>
            <a:off x="4029256" y="5158416"/>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317288" y="2190170"/>
            <a:ext cx="1264852" cy="400110"/>
          </a:xfrm>
          <a:prstGeom prst="rect">
            <a:avLst/>
          </a:prstGeom>
          <a:noFill/>
        </p:spPr>
        <p:txBody>
          <a:bodyPr wrap="square" rtlCol="0">
            <a:spAutoFit/>
          </a:bodyPr>
          <a:lstStyle/>
          <a:p>
            <a:r>
              <a:rPr lang="en-US" sz="2000" dirty="0"/>
              <a:t>Pure HLL</a:t>
            </a:r>
          </a:p>
        </p:txBody>
      </p:sp>
      <p:sp>
        <p:nvSpPr>
          <p:cNvPr id="32" name="TextBox 31"/>
          <p:cNvSpPr txBox="1"/>
          <p:nvPr/>
        </p:nvSpPr>
        <p:spPr>
          <a:xfrm>
            <a:off x="4317288" y="3150425"/>
            <a:ext cx="2284600" cy="400110"/>
          </a:xfrm>
          <a:prstGeom prst="rect">
            <a:avLst/>
          </a:prstGeom>
          <a:noFill/>
        </p:spPr>
        <p:txBody>
          <a:bodyPr wrap="none" rtlCol="0">
            <a:spAutoFit/>
          </a:bodyPr>
          <a:lstStyle/>
          <a:p>
            <a:r>
              <a:rPr lang="en-US" sz="2000" dirty="0"/>
              <a:t>Assembly Language</a:t>
            </a:r>
          </a:p>
        </p:txBody>
      </p:sp>
      <p:sp>
        <p:nvSpPr>
          <p:cNvPr id="33" name="TextBox 32"/>
          <p:cNvSpPr txBox="1"/>
          <p:nvPr/>
        </p:nvSpPr>
        <p:spPr>
          <a:xfrm>
            <a:off x="4317288" y="4181018"/>
            <a:ext cx="2702984" cy="400110"/>
          </a:xfrm>
          <a:prstGeom prst="rect">
            <a:avLst/>
          </a:prstGeom>
          <a:noFill/>
        </p:spPr>
        <p:txBody>
          <a:bodyPr wrap="none" rtlCol="0">
            <a:spAutoFit/>
          </a:bodyPr>
          <a:lstStyle/>
          <a:p>
            <a:r>
              <a:rPr lang="en-US" sz="2000" dirty="0"/>
              <a:t>M/C Code (Relocatable)</a:t>
            </a:r>
          </a:p>
        </p:txBody>
      </p:sp>
    </p:spTree>
    <p:extLst>
      <p:ext uri="{BB962C8B-B14F-4D97-AF65-F5344CB8AC3E}">
        <p14:creationId xmlns:p14="http://schemas.microsoft.com/office/powerpoint/2010/main" val="15184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00808"/>
            <a:ext cx="7772400" cy="2448272"/>
          </a:xfrm>
        </p:spPr>
        <p:txBody>
          <a:bodyPr/>
          <a:lstStyle/>
          <a:p>
            <a:r>
              <a:rPr lang="en-US" sz="5400" dirty="0"/>
              <a:t>Phases (or structure) of Compiler</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13</a:t>
            </a:fld>
            <a:endParaRPr lang="en-GB"/>
          </a:p>
        </p:txBody>
      </p:sp>
    </p:spTree>
    <p:extLst>
      <p:ext uri="{BB962C8B-B14F-4D97-AF65-F5344CB8AC3E}">
        <p14:creationId xmlns:p14="http://schemas.microsoft.com/office/powerpoint/2010/main" val="56443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14</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1" dirty="0"/>
              <a:t>Lexical analysis</a:t>
            </a:r>
            <a:endParaRPr kumimoji="0" lang="en-US" sz="2400" b="1"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Assembly Code</a:t>
            </a: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solidFill>
                  <a:srgbClr val="FF0000"/>
                </a:solidFill>
              </a:rPr>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t>Three address code (modified)</a:t>
            </a:r>
          </a:p>
        </p:txBody>
      </p:sp>
    </p:spTree>
    <p:extLst>
      <p:ext uri="{BB962C8B-B14F-4D97-AF65-F5344CB8AC3E}">
        <p14:creationId xmlns:p14="http://schemas.microsoft.com/office/powerpoint/2010/main" val="26972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15</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Syntax analysis</a:t>
            </a: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Assembly code</a:t>
            </a: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solidFill>
                  <a:srgbClr val="FF0000"/>
                </a:solidFill>
              </a:rPr>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t>Three address code (modified)</a:t>
            </a:r>
          </a:p>
        </p:txBody>
      </p:sp>
    </p:spTree>
    <p:extLst>
      <p:ext uri="{BB962C8B-B14F-4D97-AF65-F5344CB8AC3E}">
        <p14:creationId xmlns:p14="http://schemas.microsoft.com/office/powerpoint/2010/main" val="232040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16</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solidFill>
                  <a:schemeClr val="tx1"/>
                </a:solidFill>
                <a:effectLst/>
                <a:latin typeface="Times New Roman" pitchFamily="18" charset="0"/>
              </a:rPr>
              <a:t>Semantic analysis</a:t>
            </a: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Assembly code</a:t>
            </a: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solidFill>
                  <a:srgbClr val="FF0000"/>
                </a:solidFill>
              </a:rPr>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t>Three address code (modified)</a:t>
            </a:r>
          </a:p>
        </p:txBody>
      </p:sp>
    </p:spTree>
    <p:extLst>
      <p:ext uri="{BB962C8B-B14F-4D97-AF65-F5344CB8AC3E}">
        <p14:creationId xmlns:p14="http://schemas.microsoft.com/office/powerpoint/2010/main" val="284081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17</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Exe/absolute</a:t>
            </a:r>
          </a:p>
          <a:p>
            <a:pPr marL="0" marR="0" indent="0" algn="l" defTabSz="914400" rtl="0" eaLnBrk="0" fontAlgn="base" latinLnBrk="0" hangingPunct="0">
              <a:lnSpc>
                <a:spcPct val="100000"/>
              </a:lnSpc>
              <a:spcBef>
                <a:spcPct val="0"/>
              </a:spcBef>
              <a:spcAft>
                <a:spcPct val="0"/>
              </a:spcAft>
              <a:buClrTx/>
              <a:buSzTx/>
              <a:buFontTx/>
              <a:buNone/>
              <a:tabLst/>
            </a:pPr>
            <a:r>
              <a:rPr lang="en-US" sz="1800" dirty="0"/>
              <a:t>Machine code</a:t>
            </a:r>
            <a:endParaRPr kumimoji="0" lang="en-US" sz="1800" b="0" i="0" u="none" strike="noStrike" cap="none" normalizeH="0" baseline="0" dirty="0">
              <a:ln>
                <a:noFill/>
              </a:ln>
              <a:solidFill>
                <a:schemeClr val="tx1"/>
              </a:solidFill>
              <a:effectLst/>
              <a:latin typeface="Times New Roman" pitchFamily="18" charset="0"/>
            </a:endParaRP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2915816" y="3324865"/>
            <a:ext cx="3079719"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solidFill>
                  <a:srgbClr val="FF0000"/>
                </a:solidFill>
              </a:rPr>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t>Three address code (modified)</a:t>
            </a:r>
          </a:p>
        </p:txBody>
      </p:sp>
    </p:spTree>
    <p:extLst>
      <p:ext uri="{BB962C8B-B14F-4D97-AF65-F5344CB8AC3E}">
        <p14:creationId xmlns:p14="http://schemas.microsoft.com/office/powerpoint/2010/main" val="334879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18</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Assembly code</a:t>
            </a: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solidFill>
                  <a:srgbClr val="FF0000"/>
                </a:solidFill>
              </a:rPr>
              <a:t>Three address code (modified)</a:t>
            </a:r>
          </a:p>
        </p:txBody>
      </p:sp>
    </p:spTree>
    <p:extLst>
      <p:ext uri="{BB962C8B-B14F-4D97-AF65-F5344CB8AC3E}">
        <p14:creationId xmlns:p14="http://schemas.microsoft.com/office/powerpoint/2010/main" val="318727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19</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347864" y="5760272"/>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Times New Roman" pitchFamily="18" charset="0"/>
              </a:rPr>
              <a:t>Assembly Code</a:t>
            </a: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74131"/>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sp>
        <p:nvSpPr>
          <p:cNvPr id="28" name="TextBox 27"/>
          <p:cNvSpPr txBox="1"/>
          <p:nvPr/>
        </p:nvSpPr>
        <p:spPr>
          <a:xfrm>
            <a:off x="4427984" y="4581128"/>
            <a:ext cx="3320140" cy="400110"/>
          </a:xfrm>
          <a:prstGeom prst="rect">
            <a:avLst/>
          </a:prstGeom>
          <a:noFill/>
        </p:spPr>
        <p:txBody>
          <a:bodyPr wrap="none" rtlCol="0">
            <a:spAutoFit/>
          </a:bodyPr>
          <a:lstStyle/>
          <a:p>
            <a:r>
              <a:rPr lang="en-US" sz="2000" dirty="0"/>
              <a:t>Three address code (modified)</a:t>
            </a:r>
          </a:p>
        </p:txBody>
      </p:sp>
    </p:spTree>
    <p:extLst>
      <p:ext uri="{BB962C8B-B14F-4D97-AF65-F5344CB8AC3E}">
        <p14:creationId xmlns:p14="http://schemas.microsoft.com/office/powerpoint/2010/main" val="134604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87BF0339-B6C9-4E11-B940-5AE6189469D2}" type="datetime5">
              <a:rPr lang="en-GB" sz="1400" smtClean="0"/>
              <a:pPr/>
              <a:t>24-Apr-24</a:t>
            </a:fld>
            <a:endParaRPr lang="en-GB" sz="1400"/>
          </a:p>
        </p:txBody>
      </p:sp>
      <p:sp>
        <p:nvSpPr>
          <p:cNvPr id="2052"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6420B444-CD2C-49FB-A684-409A45D4DF1A}" type="slidenum">
              <a:rPr lang="en-GB" sz="1400"/>
              <a:pPr/>
              <a:t>2</a:t>
            </a:fld>
            <a:endParaRPr lang="en-GB" sz="1400"/>
          </a:p>
        </p:txBody>
      </p:sp>
      <p:sp>
        <p:nvSpPr>
          <p:cNvPr id="2053" name="Rectangle 2"/>
          <p:cNvSpPr>
            <a:spLocks noGrp="1" noChangeArrowheads="1"/>
          </p:cNvSpPr>
          <p:nvPr>
            <p:ph type="title"/>
          </p:nvPr>
        </p:nvSpPr>
        <p:spPr>
          <a:xfrm>
            <a:off x="685800" y="-27384"/>
            <a:ext cx="7772400" cy="903312"/>
          </a:xfrm>
        </p:spPr>
        <p:txBody>
          <a:bodyPr/>
          <a:lstStyle/>
          <a:p>
            <a:r>
              <a:rPr lang="en-GB" dirty="0"/>
              <a:t>Translator</a:t>
            </a:r>
          </a:p>
        </p:txBody>
      </p:sp>
      <p:sp>
        <p:nvSpPr>
          <p:cNvPr id="2054" name="Rectangle 3"/>
          <p:cNvSpPr>
            <a:spLocks noGrp="1" noChangeArrowheads="1"/>
          </p:cNvSpPr>
          <p:nvPr>
            <p:ph type="body" idx="1"/>
          </p:nvPr>
        </p:nvSpPr>
        <p:spPr>
          <a:xfrm>
            <a:off x="0" y="836712"/>
            <a:ext cx="9144000" cy="3703240"/>
          </a:xfrm>
        </p:spPr>
        <p:txBody>
          <a:bodyPr/>
          <a:lstStyle/>
          <a:p>
            <a:pPr lvl="1">
              <a:spcBef>
                <a:spcPts val="500"/>
              </a:spcBef>
              <a:spcAft>
                <a:spcPts val="500"/>
              </a:spcAft>
            </a:pPr>
            <a:r>
              <a:rPr lang="en-GB" dirty="0"/>
              <a:t>Any program written in a programming language must be translated before it can be executed. This translation is typically accomplished by a software system called translator.</a:t>
            </a:r>
          </a:p>
          <a:p>
            <a:pPr lvl="1">
              <a:spcBef>
                <a:spcPts val="500"/>
              </a:spcBef>
              <a:spcAft>
                <a:spcPts val="500"/>
              </a:spcAft>
            </a:pPr>
            <a:r>
              <a:rPr lang="en-GB" dirty="0"/>
              <a:t>Formally, a translator is a program that takes a program as input written in programming language </a:t>
            </a:r>
            <a:r>
              <a:rPr lang="en-GB" i="1" dirty="0"/>
              <a:t>(i.e. </a:t>
            </a:r>
            <a:r>
              <a:rPr lang="en-GB" dirty="0"/>
              <a:t>source code</a:t>
            </a:r>
            <a:r>
              <a:rPr lang="en-GB" i="1" dirty="0"/>
              <a:t>) </a:t>
            </a:r>
            <a:r>
              <a:rPr lang="en-GB" dirty="0"/>
              <a:t>and produces a program  as output in another language </a:t>
            </a:r>
            <a:r>
              <a:rPr lang="en-GB" i="1" dirty="0"/>
              <a:t>(i.e</a:t>
            </a:r>
            <a:r>
              <a:rPr lang="en-GB" dirty="0"/>
              <a:t>. object code or target language). </a:t>
            </a:r>
          </a:p>
        </p:txBody>
      </p:sp>
      <p:sp>
        <p:nvSpPr>
          <p:cNvPr id="7" name="Rectangle 4"/>
          <p:cNvSpPr>
            <a:spLocks noChangeArrowheads="1"/>
          </p:cNvSpPr>
          <p:nvPr/>
        </p:nvSpPr>
        <p:spPr bwMode="auto">
          <a:xfrm>
            <a:off x="3057128" y="4581128"/>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Source program</a:t>
            </a:r>
          </a:p>
        </p:txBody>
      </p:sp>
      <p:sp>
        <p:nvSpPr>
          <p:cNvPr id="8" name="Rectangle 5"/>
          <p:cNvSpPr>
            <a:spLocks noChangeArrowheads="1"/>
          </p:cNvSpPr>
          <p:nvPr/>
        </p:nvSpPr>
        <p:spPr bwMode="auto">
          <a:xfrm>
            <a:off x="3057128" y="5876528"/>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a:t>Target program</a:t>
            </a:r>
          </a:p>
        </p:txBody>
      </p:sp>
      <p:sp>
        <p:nvSpPr>
          <p:cNvPr id="9" name="Oval 6"/>
          <p:cNvSpPr>
            <a:spLocks noChangeArrowheads="1"/>
          </p:cNvSpPr>
          <p:nvPr/>
        </p:nvSpPr>
        <p:spPr bwMode="auto">
          <a:xfrm>
            <a:off x="3438128" y="5343128"/>
            <a:ext cx="1981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Translator</a:t>
            </a:r>
          </a:p>
        </p:txBody>
      </p:sp>
      <p:sp>
        <p:nvSpPr>
          <p:cNvPr id="10" name="Line 7"/>
          <p:cNvSpPr>
            <a:spLocks noChangeShapeType="1"/>
          </p:cNvSpPr>
          <p:nvPr/>
        </p:nvSpPr>
        <p:spPr bwMode="auto">
          <a:xfrm>
            <a:off x="4428728" y="5190728"/>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4428728" y="5724128"/>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20</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Exe/absolute</a:t>
            </a:r>
          </a:p>
          <a:p>
            <a:pPr marL="0" marR="0" indent="0" algn="l" defTabSz="914400" rtl="0" eaLnBrk="0" fontAlgn="base" latinLnBrk="0" hangingPunct="0">
              <a:lnSpc>
                <a:spcPct val="100000"/>
              </a:lnSpc>
              <a:spcBef>
                <a:spcPct val="0"/>
              </a:spcBef>
              <a:spcAft>
                <a:spcPct val="0"/>
              </a:spcAft>
              <a:buClrTx/>
              <a:buSzTx/>
              <a:buFontTx/>
              <a:buNone/>
              <a:tabLst/>
            </a:pPr>
            <a:r>
              <a:rPr lang="en-US" sz="1800" dirty="0"/>
              <a:t>Machine code</a:t>
            </a:r>
            <a:endParaRPr kumimoji="0" lang="en-US" sz="1800" b="0" i="0" u="none" strike="noStrike" cap="none" normalizeH="0" baseline="0" dirty="0">
              <a:ln>
                <a:noFill/>
              </a:ln>
              <a:solidFill>
                <a:schemeClr val="tx1"/>
              </a:solidFill>
              <a:effectLst/>
              <a:latin typeface="Times New Roman" pitchFamily="18" charset="0"/>
            </a:endParaRP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96264"/>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cxnSp>
        <p:nvCxnSpPr>
          <p:cNvPr id="3" name="Straight Arrow Connector 2"/>
          <p:cNvCxnSpPr>
            <a:stCxn id="9" idx="1"/>
          </p:cNvCxnSpPr>
          <p:nvPr/>
        </p:nvCxnSpPr>
        <p:spPr bwMode="auto">
          <a:xfrm flipH="1">
            <a:off x="685800" y="1126813"/>
            <a:ext cx="2335344" cy="1447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a:stCxn id="8" idx="1"/>
            <a:endCxn id="26" idx="0"/>
          </p:cNvCxnSpPr>
          <p:nvPr/>
        </p:nvCxnSpPr>
        <p:spPr bwMode="auto">
          <a:xfrm flipH="1">
            <a:off x="1135054" y="1890548"/>
            <a:ext cx="1886090" cy="7057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flipH="1">
            <a:off x="2051720" y="2677970"/>
            <a:ext cx="969424" cy="3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H="1">
            <a:off x="2051578" y="3416500"/>
            <a:ext cx="936246" cy="12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stCxn id="24" idx="1"/>
          </p:cNvCxnSpPr>
          <p:nvPr/>
        </p:nvCxnSpPr>
        <p:spPr bwMode="auto">
          <a:xfrm flipH="1" flipV="1">
            <a:off x="1475656" y="3501008"/>
            <a:ext cx="1512168" cy="8647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11" idx="1"/>
          </p:cNvCxnSpPr>
          <p:nvPr/>
        </p:nvCxnSpPr>
        <p:spPr bwMode="auto">
          <a:xfrm flipH="1" flipV="1">
            <a:off x="685800" y="3501008"/>
            <a:ext cx="2335344" cy="16679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9883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21</a:t>
            </a:fld>
            <a:endParaRPr lang="en-GB"/>
          </a:p>
        </p:txBody>
      </p:sp>
      <p:sp>
        <p:nvSpPr>
          <p:cNvPr id="7" name="Oval 6"/>
          <p:cNvSpPr/>
          <p:nvPr/>
        </p:nvSpPr>
        <p:spPr bwMode="auto">
          <a:xfrm>
            <a:off x="3813232" y="187417"/>
            <a:ext cx="1080120" cy="491581"/>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3021144" y="166496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Syntax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9" name="Rounded Rectangle 8"/>
          <p:cNvSpPr/>
          <p:nvPr/>
        </p:nvSpPr>
        <p:spPr bwMode="auto">
          <a:xfrm>
            <a:off x="3021144" y="936361"/>
            <a:ext cx="2808312" cy="3809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Lexical analysis</a:t>
            </a:r>
            <a:endParaRPr kumimoji="0" lang="en-US" sz="2400" i="0" u="none" strike="noStrike" cap="none" normalizeH="0" baseline="0" dirty="0">
              <a:ln>
                <a:noFill/>
              </a:ln>
              <a:solidFill>
                <a:schemeClr val="tx1"/>
              </a:solidFill>
              <a:effectLst/>
            </a:endParaRPr>
          </a:p>
        </p:txBody>
      </p:sp>
      <p:sp>
        <p:nvSpPr>
          <p:cNvPr id="10" name="Rounded Rectangle 9"/>
          <p:cNvSpPr/>
          <p:nvPr/>
        </p:nvSpPr>
        <p:spPr bwMode="auto">
          <a:xfrm>
            <a:off x="3021144" y="2492795"/>
            <a:ext cx="2808312" cy="4515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Semantic analysis</a:t>
            </a:r>
            <a:endParaRPr kumimoji="0" lang="en-US" sz="2700" b="0" i="0" u="none" strike="noStrike" cap="none" normalizeH="0" baseline="0" dirty="0">
              <a:ln>
                <a:noFill/>
              </a:ln>
              <a:solidFill>
                <a:schemeClr val="tx1"/>
              </a:solidFill>
              <a:effectLst/>
              <a:latin typeface="Times New Roman" pitchFamily="18" charset="0"/>
            </a:endParaRPr>
          </a:p>
        </p:txBody>
      </p:sp>
      <p:sp>
        <p:nvSpPr>
          <p:cNvPr id="11" name="Rounded Rectangle 10"/>
          <p:cNvSpPr/>
          <p:nvPr/>
        </p:nvSpPr>
        <p:spPr bwMode="auto">
          <a:xfrm>
            <a:off x="3021144" y="4957793"/>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generation</a:t>
            </a:r>
          </a:p>
        </p:txBody>
      </p:sp>
      <p:sp>
        <p:nvSpPr>
          <p:cNvPr id="12" name="Oval 11"/>
          <p:cNvSpPr/>
          <p:nvPr/>
        </p:nvSpPr>
        <p:spPr bwMode="auto">
          <a:xfrm>
            <a:off x="3275856" y="5733256"/>
            <a:ext cx="2160240" cy="864096"/>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Exe/absolute</a:t>
            </a:r>
          </a:p>
          <a:p>
            <a:pPr marL="0" marR="0" indent="0" algn="l" defTabSz="914400" rtl="0" eaLnBrk="0" fontAlgn="base" latinLnBrk="0" hangingPunct="0">
              <a:lnSpc>
                <a:spcPct val="100000"/>
              </a:lnSpc>
              <a:spcBef>
                <a:spcPct val="0"/>
              </a:spcBef>
              <a:spcAft>
                <a:spcPct val="0"/>
              </a:spcAft>
              <a:buClrTx/>
              <a:buSzTx/>
              <a:buFontTx/>
              <a:buNone/>
              <a:tabLst/>
            </a:pPr>
            <a:r>
              <a:rPr lang="en-US" sz="1800" dirty="0"/>
              <a:t>Machine code</a:t>
            </a:r>
            <a:endParaRPr kumimoji="0" lang="en-US" sz="1800" b="0" i="0" u="none" strike="noStrike" cap="none" normalizeH="0" baseline="0" dirty="0">
              <a:ln>
                <a:noFill/>
              </a:ln>
              <a:solidFill>
                <a:schemeClr val="tx1"/>
              </a:solidFill>
              <a:effectLst/>
              <a:latin typeface="Times New Roman" pitchFamily="18" charset="0"/>
            </a:endParaRPr>
          </a:p>
        </p:txBody>
      </p:sp>
      <p:sp>
        <p:nvSpPr>
          <p:cNvPr id="13" name="Down Arrow 12"/>
          <p:cNvSpPr/>
          <p:nvPr/>
        </p:nvSpPr>
        <p:spPr bwMode="auto">
          <a:xfrm>
            <a:off x="4173272" y="663731"/>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4" name="Down Arrow 13"/>
          <p:cNvSpPr/>
          <p:nvPr/>
        </p:nvSpPr>
        <p:spPr bwMode="auto">
          <a:xfrm>
            <a:off x="4173272" y="1313026"/>
            <a:ext cx="360040" cy="38708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5" name="Down Arrow 14"/>
          <p:cNvSpPr/>
          <p:nvPr/>
        </p:nvSpPr>
        <p:spPr bwMode="auto">
          <a:xfrm>
            <a:off x="4173272" y="2110622"/>
            <a:ext cx="360040" cy="40703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6" name="Down Arrow 15"/>
          <p:cNvSpPr/>
          <p:nvPr/>
        </p:nvSpPr>
        <p:spPr bwMode="auto">
          <a:xfrm>
            <a:off x="4173272" y="2946977"/>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7" name="Down Arrow 16"/>
          <p:cNvSpPr/>
          <p:nvPr/>
        </p:nvSpPr>
        <p:spPr bwMode="auto">
          <a:xfrm>
            <a:off x="4173272" y="538010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4461304" y="1274268"/>
            <a:ext cx="2284600" cy="400110"/>
          </a:xfrm>
          <a:prstGeom prst="rect">
            <a:avLst/>
          </a:prstGeom>
          <a:noFill/>
        </p:spPr>
        <p:txBody>
          <a:bodyPr wrap="square" rtlCol="0">
            <a:spAutoFit/>
          </a:bodyPr>
          <a:lstStyle/>
          <a:p>
            <a:r>
              <a:rPr lang="en-US" sz="2000" dirty="0"/>
              <a:t>Stream of tokens</a:t>
            </a:r>
          </a:p>
        </p:txBody>
      </p:sp>
      <p:sp>
        <p:nvSpPr>
          <p:cNvPr id="19" name="TextBox 18"/>
          <p:cNvSpPr txBox="1"/>
          <p:nvPr/>
        </p:nvSpPr>
        <p:spPr>
          <a:xfrm>
            <a:off x="4461304" y="2082880"/>
            <a:ext cx="1186543" cy="400110"/>
          </a:xfrm>
          <a:prstGeom prst="rect">
            <a:avLst/>
          </a:prstGeom>
          <a:noFill/>
        </p:spPr>
        <p:txBody>
          <a:bodyPr wrap="none" rtlCol="0">
            <a:spAutoFit/>
          </a:bodyPr>
          <a:lstStyle/>
          <a:p>
            <a:r>
              <a:rPr lang="en-US" sz="2000" dirty="0"/>
              <a:t>Parse tree</a:t>
            </a:r>
          </a:p>
        </p:txBody>
      </p:sp>
      <p:sp>
        <p:nvSpPr>
          <p:cNvPr id="20" name="TextBox 19"/>
          <p:cNvSpPr txBox="1"/>
          <p:nvPr/>
        </p:nvSpPr>
        <p:spPr>
          <a:xfrm>
            <a:off x="4508233" y="2944382"/>
            <a:ext cx="2776722" cy="400110"/>
          </a:xfrm>
          <a:prstGeom prst="rect">
            <a:avLst/>
          </a:prstGeom>
          <a:noFill/>
        </p:spPr>
        <p:txBody>
          <a:bodyPr wrap="none" rtlCol="0">
            <a:spAutoFit/>
          </a:bodyPr>
          <a:lstStyle/>
          <a:p>
            <a:r>
              <a:rPr lang="en-US" sz="2000" dirty="0"/>
              <a:t>Parse tree (semantically)</a:t>
            </a:r>
          </a:p>
        </p:txBody>
      </p:sp>
      <p:sp>
        <p:nvSpPr>
          <p:cNvPr id="21" name="Rounded Rectangle 20"/>
          <p:cNvSpPr/>
          <p:nvPr/>
        </p:nvSpPr>
        <p:spPr bwMode="auto">
          <a:xfrm>
            <a:off x="3004449" y="3324865"/>
            <a:ext cx="2808312" cy="4643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Intermediate Code gen </a:t>
            </a:r>
          </a:p>
        </p:txBody>
      </p:sp>
      <p:sp>
        <p:nvSpPr>
          <p:cNvPr id="22" name="Down Arrow 21"/>
          <p:cNvSpPr/>
          <p:nvPr/>
        </p:nvSpPr>
        <p:spPr bwMode="auto">
          <a:xfrm>
            <a:off x="4156577" y="3795672"/>
            <a:ext cx="351656" cy="38094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TextBox 22"/>
          <p:cNvSpPr txBox="1"/>
          <p:nvPr/>
        </p:nvSpPr>
        <p:spPr>
          <a:xfrm>
            <a:off x="4444609" y="3776510"/>
            <a:ext cx="2162772" cy="400110"/>
          </a:xfrm>
          <a:prstGeom prst="rect">
            <a:avLst/>
          </a:prstGeom>
          <a:noFill/>
        </p:spPr>
        <p:txBody>
          <a:bodyPr wrap="none" rtlCol="0">
            <a:spAutoFit/>
          </a:bodyPr>
          <a:lstStyle/>
          <a:p>
            <a:r>
              <a:rPr lang="en-US" sz="2000" dirty="0"/>
              <a:t>Three address code</a:t>
            </a:r>
          </a:p>
        </p:txBody>
      </p:sp>
      <p:sp>
        <p:nvSpPr>
          <p:cNvPr id="24" name="Rounded Rectangle 23"/>
          <p:cNvSpPr/>
          <p:nvPr/>
        </p:nvSpPr>
        <p:spPr bwMode="auto">
          <a:xfrm>
            <a:off x="2987824" y="4154588"/>
            <a:ext cx="2808312" cy="4223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Code optimization</a:t>
            </a:r>
          </a:p>
        </p:txBody>
      </p:sp>
      <p:sp>
        <p:nvSpPr>
          <p:cNvPr id="25" name="Down Arrow 24"/>
          <p:cNvSpPr/>
          <p:nvPr/>
        </p:nvSpPr>
        <p:spPr bwMode="auto">
          <a:xfrm>
            <a:off x="4139952" y="4593527"/>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218387" y="2596264"/>
            <a:ext cx="1833333"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a:t>Symbol table manager</a:t>
            </a:r>
            <a:endParaRPr kumimoji="0" lang="en-US" sz="2400" b="0" i="0" u="none" strike="noStrike" cap="none" normalizeH="0" baseline="0" dirty="0">
              <a:ln>
                <a:noFill/>
              </a:ln>
              <a:solidFill>
                <a:schemeClr val="tx1"/>
              </a:solidFill>
              <a:effectLst/>
            </a:endParaRPr>
          </a:p>
        </p:txBody>
      </p:sp>
      <p:sp>
        <p:nvSpPr>
          <p:cNvPr id="27" name="Rectangle 26"/>
          <p:cNvSpPr/>
          <p:nvPr/>
        </p:nvSpPr>
        <p:spPr bwMode="auto">
          <a:xfrm>
            <a:off x="7283369" y="2574131"/>
            <a:ext cx="1656184" cy="92687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Error Handler</a:t>
            </a:r>
          </a:p>
        </p:txBody>
      </p:sp>
      <p:cxnSp>
        <p:nvCxnSpPr>
          <p:cNvPr id="3" name="Straight Arrow Connector 2"/>
          <p:cNvCxnSpPr>
            <a:stCxn id="9" idx="1"/>
          </p:cNvCxnSpPr>
          <p:nvPr/>
        </p:nvCxnSpPr>
        <p:spPr bwMode="auto">
          <a:xfrm flipH="1">
            <a:off x="685800" y="1126813"/>
            <a:ext cx="2335344" cy="1447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a:stCxn id="8" idx="1"/>
            <a:endCxn id="26" idx="0"/>
          </p:cNvCxnSpPr>
          <p:nvPr/>
        </p:nvCxnSpPr>
        <p:spPr bwMode="auto">
          <a:xfrm flipH="1">
            <a:off x="1135054" y="1890548"/>
            <a:ext cx="1886090" cy="7057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flipH="1">
            <a:off x="2051720" y="2677970"/>
            <a:ext cx="969424" cy="3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H="1">
            <a:off x="2051578" y="3416500"/>
            <a:ext cx="936246" cy="12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a:stCxn id="24" idx="1"/>
          </p:cNvCxnSpPr>
          <p:nvPr/>
        </p:nvCxnSpPr>
        <p:spPr bwMode="auto">
          <a:xfrm flipH="1" flipV="1">
            <a:off x="1475656" y="3501008"/>
            <a:ext cx="1512168" cy="8647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11" idx="1"/>
          </p:cNvCxnSpPr>
          <p:nvPr/>
        </p:nvCxnSpPr>
        <p:spPr bwMode="auto">
          <a:xfrm flipH="1" flipV="1">
            <a:off x="685800" y="3501008"/>
            <a:ext cx="2335344" cy="16679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p:cNvCxnSpPr>
            <a:stCxn id="9" idx="3"/>
          </p:cNvCxnSpPr>
          <p:nvPr/>
        </p:nvCxnSpPr>
        <p:spPr bwMode="auto">
          <a:xfrm>
            <a:off x="5829456" y="1126813"/>
            <a:ext cx="2628744" cy="14694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stCxn id="8" idx="3"/>
            <a:endCxn id="27" idx="0"/>
          </p:cNvCxnSpPr>
          <p:nvPr/>
        </p:nvCxnSpPr>
        <p:spPr bwMode="auto">
          <a:xfrm>
            <a:off x="5829456" y="1890548"/>
            <a:ext cx="2282005" cy="6835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a:stCxn id="10" idx="3"/>
          </p:cNvCxnSpPr>
          <p:nvPr/>
        </p:nvCxnSpPr>
        <p:spPr bwMode="auto">
          <a:xfrm flipV="1">
            <a:off x="5829456" y="2708920"/>
            <a:ext cx="1453913" cy="96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p:nvPr/>
        </p:nvCxnSpPr>
        <p:spPr bwMode="auto">
          <a:xfrm flipV="1">
            <a:off x="5829456" y="3416500"/>
            <a:ext cx="1453913" cy="12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a:stCxn id="24" idx="3"/>
            <a:endCxn id="27" idx="2"/>
          </p:cNvCxnSpPr>
          <p:nvPr/>
        </p:nvCxnSpPr>
        <p:spPr bwMode="auto">
          <a:xfrm flipV="1">
            <a:off x="5796136" y="3501008"/>
            <a:ext cx="2315325" cy="8647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p:cNvCxnSpPr>
            <a:stCxn id="11" idx="3"/>
          </p:cNvCxnSpPr>
          <p:nvPr/>
        </p:nvCxnSpPr>
        <p:spPr bwMode="auto">
          <a:xfrm flipV="1">
            <a:off x="5829456" y="3523141"/>
            <a:ext cx="2628744" cy="164580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883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8840"/>
            <a:ext cx="7772400" cy="2376264"/>
          </a:xfrm>
        </p:spPr>
        <p:txBody>
          <a:bodyPr/>
          <a:lstStyle/>
          <a:p>
            <a:r>
              <a:rPr lang="en-US" sz="6600" dirty="0"/>
              <a:t>Phases with example</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22</a:t>
            </a:fld>
            <a:endParaRPr lang="en-GB"/>
          </a:p>
        </p:txBody>
      </p:sp>
    </p:spTree>
    <p:extLst>
      <p:ext uri="{BB962C8B-B14F-4D97-AF65-F5344CB8AC3E}">
        <p14:creationId xmlns:p14="http://schemas.microsoft.com/office/powerpoint/2010/main" val="256124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23</a:t>
            </a:fld>
            <a:endParaRPr lang="en-GB"/>
          </a:p>
        </p:txBody>
      </p:sp>
      <p:pic>
        <p:nvPicPr>
          <p:cNvPr id="7" name="Picture 6"/>
          <p:cNvPicPr>
            <a:picLocks noChangeAspect="1"/>
          </p:cNvPicPr>
          <p:nvPr/>
        </p:nvPicPr>
        <p:blipFill>
          <a:blip r:embed="rId3"/>
          <a:stretch>
            <a:fillRect/>
          </a:stretch>
        </p:blipFill>
        <p:spPr>
          <a:xfrm>
            <a:off x="17075" y="0"/>
            <a:ext cx="9013511" cy="6705600"/>
          </a:xfrm>
          <a:prstGeom prst="rect">
            <a:avLst/>
          </a:prstGeom>
        </p:spPr>
      </p:pic>
    </p:spTree>
    <p:extLst>
      <p:ext uri="{BB962C8B-B14F-4D97-AF65-F5344CB8AC3E}">
        <p14:creationId xmlns:p14="http://schemas.microsoft.com/office/powerpoint/2010/main" val="71131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DE1E6053-27A0-48FA-BB2B-F84316CE5DB4}" type="datetime5">
              <a:rPr lang="en-GB" sz="1400" smtClean="0"/>
              <a:pPr/>
              <a:t>24-Apr-24</a:t>
            </a:fld>
            <a:endParaRPr lang="en-GB" sz="1400"/>
          </a:p>
        </p:txBody>
      </p:sp>
      <p:sp>
        <p:nvSpPr>
          <p:cNvPr id="9219" name="Footer Placeholder 4"/>
          <p:cNvSpPr>
            <a:spLocks noGrp="1"/>
          </p:cNvSpPr>
          <p:nvPr>
            <p:ph type="ftr" sz="quarter" idx="11"/>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r>
              <a:rPr lang="en-GB" sz="1400"/>
              <a:t>COMP36512 Lecture 1</a:t>
            </a:r>
          </a:p>
        </p:txBody>
      </p:sp>
      <p:sp>
        <p:nvSpPr>
          <p:cNvPr id="9220"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F6006E1D-57DA-4CD4-A252-3110C05DBAFE}" type="slidenum">
              <a:rPr lang="en-GB" sz="1400"/>
              <a:pPr/>
              <a:t>24</a:t>
            </a:fld>
            <a:endParaRPr lang="en-GB" sz="1400"/>
          </a:p>
        </p:txBody>
      </p:sp>
      <p:sp>
        <p:nvSpPr>
          <p:cNvPr id="9221" name="Rectangle 2"/>
          <p:cNvSpPr>
            <a:spLocks noGrp="1" noChangeArrowheads="1"/>
          </p:cNvSpPr>
          <p:nvPr>
            <p:ph type="title"/>
          </p:nvPr>
        </p:nvSpPr>
        <p:spPr>
          <a:xfrm>
            <a:off x="685800" y="152400"/>
            <a:ext cx="7772400" cy="990600"/>
          </a:xfrm>
        </p:spPr>
        <p:txBody>
          <a:bodyPr/>
          <a:lstStyle/>
          <a:p>
            <a:r>
              <a:rPr lang="en-GB"/>
              <a:t>Qualities of a Good Compiler</a:t>
            </a:r>
          </a:p>
        </p:txBody>
      </p:sp>
      <p:sp>
        <p:nvSpPr>
          <p:cNvPr id="9222" name="Rectangle 3"/>
          <p:cNvSpPr>
            <a:spLocks noGrp="1" noChangeArrowheads="1"/>
          </p:cNvSpPr>
          <p:nvPr>
            <p:ph type="body" idx="1"/>
          </p:nvPr>
        </p:nvSpPr>
        <p:spPr>
          <a:xfrm>
            <a:off x="0" y="1295400"/>
            <a:ext cx="8991600" cy="4800600"/>
          </a:xfrm>
        </p:spPr>
        <p:txBody>
          <a:bodyPr/>
          <a:lstStyle/>
          <a:p>
            <a:pPr>
              <a:buFontTx/>
              <a:buNone/>
            </a:pPr>
            <a:r>
              <a:rPr lang="en-GB" dirty="0"/>
              <a:t>What qualities would you want in a compiler?</a:t>
            </a:r>
          </a:p>
          <a:p>
            <a:pPr lvl="1"/>
            <a:r>
              <a:rPr lang="en-GB" dirty="0"/>
              <a:t>generates correct code (first and foremost!)</a:t>
            </a:r>
          </a:p>
          <a:p>
            <a:pPr lvl="1"/>
            <a:r>
              <a:rPr lang="en-GB" dirty="0"/>
              <a:t>generates fast code</a:t>
            </a:r>
          </a:p>
          <a:p>
            <a:pPr lvl="1"/>
            <a:r>
              <a:rPr lang="en-GB" dirty="0"/>
              <a:t>conforms to the specifications of the input language</a:t>
            </a:r>
          </a:p>
          <a:p>
            <a:pPr lvl="1"/>
            <a:r>
              <a:rPr lang="en-GB" dirty="0"/>
              <a:t>copes with essentially arbitrary input size, variables, etc.</a:t>
            </a:r>
          </a:p>
          <a:p>
            <a:pPr lvl="1"/>
            <a:r>
              <a:rPr lang="en-GB" dirty="0"/>
              <a:t>compilation time (linearly)proportional to size of source</a:t>
            </a:r>
          </a:p>
          <a:p>
            <a:pPr lvl="1"/>
            <a:r>
              <a:rPr lang="en-GB" dirty="0"/>
              <a:t>good diagnostics</a:t>
            </a:r>
          </a:p>
          <a:p>
            <a:pPr lvl="1"/>
            <a:r>
              <a:rPr lang="en-GB" dirty="0"/>
              <a:t>consistent optimisations</a:t>
            </a:r>
          </a:p>
          <a:p>
            <a:pPr lvl="1"/>
            <a:r>
              <a:rPr lang="en-GB" dirty="0"/>
              <a:t>works well with the debugger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C09658E6-4AA3-411E-9A61-A3A2FDDE1D22}" type="datetime5">
              <a:rPr lang="en-GB" sz="1400" smtClean="0"/>
              <a:pPr/>
              <a:t>24-Apr-24</a:t>
            </a:fld>
            <a:endParaRPr lang="en-GB" sz="1400"/>
          </a:p>
        </p:txBody>
      </p:sp>
      <p:sp>
        <p:nvSpPr>
          <p:cNvPr id="10243" name="Footer Placeholder 4"/>
          <p:cNvSpPr>
            <a:spLocks noGrp="1"/>
          </p:cNvSpPr>
          <p:nvPr>
            <p:ph type="ftr" sz="quarter" idx="11"/>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r>
              <a:rPr lang="en-GB" sz="1400"/>
              <a:t>COMP36512 Lecture 1</a:t>
            </a:r>
          </a:p>
        </p:txBody>
      </p:sp>
      <p:sp>
        <p:nvSpPr>
          <p:cNvPr id="10244"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2220DBBA-50F1-4BBA-AE71-8167740D8852}" type="slidenum">
              <a:rPr lang="en-GB" sz="1400"/>
              <a:pPr/>
              <a:t>25</a:t>
            </a:fld>
            <a:endParaRPr lang="en-GB" sz="1400"/>
          </a:p>
        </p:txBody>
      </p:sp>
      <p:sp>
        <p:nvSpPr>
          <p:cNvPr id="10245" name="Rectangle 2"/>
          <p:cNvSpPr>
            <a:spLocks noGrp="1" noChangeArrowheads="1"/>
          </p:cNvSpPr>
          <p:nvPr>
            <p:ph type="title"/>
          </p:nvPr>
        </p:nvSpPr>
        <p:spPr>
          <a:xfrm>
            <a:off x="685800" y="76200"/>
            <a:ext cx="7772400" cy="914400"/>
          </a:xfrm>
        </p:spPr>
        <p:txBody>
          <a:bodyPr/>
          <a:lstStyle/>
          <a:p>
            <a:r>
              <a:rPr lang="en-GB"/>
              <a:t>Principles of Compilation</a:t>
            </a:r>
          </a:p>
        </p:txBody>
      </p:sp>
      <p:sp>
        <p:nvSpPr>
          <p:cNvPr id="10246" name="Rectangle 3"/>
          <p:cNvSpPr>
            <a:spLocks noGrp="1" noChangeArrowheads="1"/>
          </p:cNvSpPr>
          <p:nvPr>
            <p:ph type="body" idx="1"/>
          </p:nvPr>
        </p:nvSpPr>
        <p:spPr>
          <a:xfrm>
            <a:off x="76200" y="990600"/>
            <a:ext cx="9067800" cy="5105400"/>
          </a:xfrm>
        </p:spPr>
        <p:txBody>
          <a:bodyPr/>
          <a:lstStyle/>
          <a:p>
            <a:pPr>
              <a:buFontTx/>
              <a:buNone/>
            </a:pPr>
            <a:r>
              <a:rPr lang="en-GB" i="1" dirty="0"/>
              <a:t>The compiler must</a:t>
            </a:r>
            <a:r>
              <a:rPr lang="en-GB" dirty="0"/>
              <a:t>:</a:t>
            </a:r>
          </a:p>
          <a:p>
            <a:r>
              <a:rPr lang="en-GB" sz="3000" i="1" dirty="0"/>
              <a:t>preserve the meaning of the program being compiled</a:t>
            </a:r>
            <a:r>
              <a:rPr lang="en-GB" sz="3000" dirty="0"/>
              <a:t>.</a:t>
            </a:r>
          </a:p>
          <a:p>
            <a:r>
              <a:rPr lang="en-GB" sz="3000" i="1" dirty="0"/>
              <a:t>“improve” the source code in some way</a:t>
            </a:r>
            <a:r>
              <a:rPr lang="en-GB" sz="3000" dirty="0"/>
              <a:t>.</a:t>
            </a:r>
          </a:p>
          <a:p>
            <a:pPr>
              <a:buFontTx/>
              <a:buNone/>
            </a:pPr>
            <a:r>
              <a:rPr lang="en-GB" sz="3000" dirty="0"/>
              <a:t>Other issues (depending on the setting):</a:t>
            </a:r>
          </a:p>
          <a:p>
            <a:r>
              <a:rPr lang="en-GB" sz="3000" dirty="0"/>
              <a:t>Speed (of compiled code)</a:t>
            </a:r>
          </a:p>
          <a:p>
            <a:r>
              <a:rPr lang="en-GB" sz="3000" dirty="0"/>
              <a:t>Space (size of compiled code)</a:t>
            </a:r>
          </a:p>
          <a:p>
            <a:r>
              <a:rPr lang="en-GB" sz="3000" dirty="0"/>
              <a:t>Feedback (information provided to the user)</a:t>
            </a:r>
          </a:p>
          <a:p>
            <a:r>
              <a:rPr lang="en-GB" sz="3000" dirty="0"/>
              <a:t>Debugging (</a:t>
            </a:r>
            <a:r>
              <a:rPr lang="en-GB" sz="2000" dirty="0"/>
              <a:t>transformations obscure the relationship source code vs target</a:t>
            </a:r>
            <a:r>
              <a:rPr lang="en-GB" sz="3000" dirty="0"/>
              <a:t>)</a:t>
            </a:r>
          </a:p>
          <a:p>
            <a:r>
              <a:rPr lang="en-GB" sz="3000" dirty="0"/>
              <a:t>Compilation time efficiency (fast or slow compiler?)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577B1B37-AAD2-45CA-AE64-3FDF73AE004C}" type="datetime5">
              <a:rPr lang="en-GB" sz="1400" smtClean="0"/>
              <a:pPr/>
              <a:t>24-Apr-24</a:t>
            </a:fld>
            <a:endParaRPr lang="en-GB" sz="1400"/>
          </a:p>
        </p:txBody>
      </p:sp>
      <p:sp>
        <p:nvSpPr>
          <p:cNvPr id="12291" name="Footer Placeholder 4"/>
          <p:cNvSpPr>
            <a:spLocks noGrp="1"/>
          </p:cNvSpPr>
          <p:nvPr>
            <p:ph type="ftr" sz="quarter" idx="11"/>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r>
              <a:rPr lang="en-GB" sz="1400"/>
              <a:t>COMP36512 Lecture 1</a:t>
            </a:r>
          </a:p>
        </p:txBody>
      </p:sp>
      <p:sp>
        <p:nvSpPr>
          <p:cNvPr id="12292"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2A529DF6-4704-47E3-8182-E05DFBF83410}" type="slidenum">
              <a:rPr lang="en-GB" sz="1400"/>
              <a:pPr/>
              <a:t>26</a:t>
            </a:fld>
            <a:endParaRPr lang="en-GB" sz="1400"/>
          </a:p>
        </p:txBody>
      </p:sp>
      <p:sp>
        <p:nvSpPr>
          <p:cNvPr id="12293" name="Rectangle 2"/>
          <p:cNvSpPr>
            <a:spLocks noGrp="1" noChangeArrowheads="1"/>
          </p:cNvSpPr>
          <p:nvPr>
            <p:ph type="title"/>
          </p:nvPr>
        </p:nvSpPr>
        <p:spPr>
          <a:xfrm>
            <a:off x="684213" y="0"/>
            <a:ext cx="7772400" cy="692150"/>
          </a:xfrm>
        </p:spPr>
        <p:txBody>
          <a:bodyPr/>
          <a:lstStyle/>
          <a:p>
            <a:r>
              <a:rPr lang="en-GB" sz="4000"/>
              <a:t>Uses of Compiler Technology</a:t>
            </a:r>
          </a:p>
        </p:txBody>
      </p:sp>
      <p:sp>
        <p:nvSpPr>
          <p:cNvPr id="12294" name="Rectangle 3"/>
          <p:cNvSpPr>
            <a:spLocks noGrp="1" noChangeArrowheads="1"/>
          </p:cNvSpPr>
          <p:nvPr>
            <p:ph type="body" idx="1"/>
          </p:nvPr>
        </p:nvSpPr>
        <p:spPr>
          <a:xfrm>
            <a:off x="0" y="692150"/>
            <a:ext cx="9144000" cy="5834063"/>
          </a:xfrm>
        </p:spPr>
        <p:txBody>
          <a:bodyPr/>
          <a:lstStyle/>
          <a:p>
            <a:pPr>
              <a:lnSpc>
                <a:spcPct val="90000"/>
              </a:lnSpc>
            </a:pPr>
            <a:r>
              <a:rPr lang="en-GB" sz="2400" dirty="0"/>
              <a:t>Most common use: translate a high-level program to object code</a:t>
            </a:r>
          </a:p>
          <a:p>
            <a:pPr lvl="1">
              <a:lnSpc>
                <a:spcPct val="90000"/>
              </a:lnSpc>
            </a:pPr>
            <a:r>
              <a:rPr lang="en-GB" sz="2000" dirty="0"/>
              <a:t>Program Translation: binary translation, hardware synthesis, …</a:t>
            </a:r>
          </a:p>
          <a:p>
            <a:pPr>
              <a:lnSpc>
                <a:spcPct val="90000"/>
              </a:lnSpc>
            </a:pPr>
            <a:r>
              <a:rPr lang="en-GB" sz="2400" dirty="0"/>
              <a:t>Optimizations for computer architectures:</a:t>
            </a:r>
          </a:p>
          <a:p>
            <a:pPr lvl="1">
              <a:lnSpc>
                <a:spcPct val="90000"/>
              </a:lnSpc>
            </a:pPr>
            <a:r>
              <a:rPr lang="en-GB" sz="2000" dirty="0"/>
              <a:t>Improve program performance, take into account hardware parallelism, </a:t>
            </a:r>
            <a:r>
              <a:rPr lang="en-GB" sz="2000" dirty="0" err="1"/>
              <a:t>etc</a:t>
            </a:r>
            <a:r>
              <a:rPr lang="en-GB" sz="2000" dirty="0"/>
              <a:t>…</a:t>
            </a:r>
          </a:p>
          <a:p>
            <a:pPr>
              <a:lnSpc>
                <a:spcPct val="90000"/>
              </a:lnSpc>
            </a:pPr>
            <a:r>
              <a:rPr lang="en-GB" sz="2400" dirty="0"/>
              <a:t>Automatic parallelisation or vectorisation</a:t>
            </a:r>
          </a:p>
          <a:p>
            <a:pPr>
              <a:lnSpc>
                <a:spcPct val="90000"/>
              </a:lnSpc>
            </a:pPr>
            <a:r>
              <a:rPr lang="en-GB" sz="2400" dirty="0"/>
              <a:t>Performance instrumentation: e.g., -</a:t>
            </a:r>
            <a:r>
              <a:rPr lang="en-GB" sz="2400" dirty="0" err="1"/>
              <a:t>pg</a:t>
            </a:r>
            <a:r>
              <a:rPr lang="en-GB" sz="2400" dirty="0"/>
              <a:t> option of cc or </a:t>
            </a:r>
            <a:r>
              <a:rPr lang="en-GB" sz="2400" dirty="0" err="1"/>
              <a:t>gcc</a:t>
            </a:r>
            <a:endParaRPr lang="en-GB" sz="2400" dirty="0"/>
          </a:p>
          <a:p>
            <a:pPr>
              <a:lnSpc>
                <a:spcPct val="90000"/>
              </a:lnSpc>
            </a:pPr>
            <a:r>
              <a:rPr lang="en-GB" sz="2400" dirty="0"/>
              <a:t>Interpreters: e.g., Python, Ruby, Perl, </a:t>
            </a:r>
            <a:r>
              <a:rPr lang="en-GB" sz="2400" dirty="0" err="1"/>
              <a:t>Matlab</a:t>
            </a:r>
            <a:r>
              <a:rPr lang="en-GB" sz="2400" dirty="0"/>
              <a:t>, </a:t>
            </a:r>
            <a:r>
              <a:rPr lang="en-GB" sz="2400" dirty="0" err="1"/>
              <a:t>sh</a:t>
            </a:r>
            <a:r>
              <a:rPr lang="en-GB" sz="2400" dirty="0"/>
              <a:t>, …</a:t>
            </a:r>
          </a:p>
          <a:p>
            <a:pPr>
              <a:lnSpc>
                <a:spcPct val="90000"/>
              </a:lnSpc>
            </a:pPr>
            <a:r>
              <a:rPr lang="en-GB" sz="2400" dirty="0"/>
              <a:t>Software productivity tools</a:t>
            </a:r>
          </a:p>
          <a:p>
            <a:pPr lvl="1">
              <a:lnSpc>
                <a:spcPct val="90000"/>
              </a:lnSpc>
            </a:pPr>
            <a:r>
              <a:rPr lang="en-GB" sz="2000" dirty="0"/>
              <a:t>Debugging aids: </a:t>
            </a:r>
            <a:r>
              <a:rPr lang="en-GB" sz="2000" dirty="0" err="1"/>
              <a:t>e.g</a:t>
            </a:r>
            <a:r>
              <a:rPr lang="en-GB" sz="2000" dirty="0"/>
              <a:t>, purify</a:t>
            </a:r>
          </a:p>
          <a:p>
            <a:pPr>
              <a:lnSpc>
                <a:spcPct val="90000"/>
              </a:lnSpc>
            </a:pPr>
            <a:r>
              <a:rPr lang="en-GB" sz="2400" dirty="0"/>
              <a:t>Security: Java VM uses compiler analysis to prove “safety” of Java code.</a:t>
            </a:r>
          </a:p>
          <a:p>
            <a:pPr>
              <a:lnSpc>
                <a:spcPct val="90000"/>
              </a:lnSpc>
            </a:pPr>
            <a:r>
              <a:rPr lang="en-GB" sz="2400" dirty="0"/>
              <a:t>Text formatters, just-in-time compilation for Java, power management, global distributed computing, …</a:t>
            </a:r>
          </a:p>
          <a:p>
            <a:pPr algn="ctr">
              <a:lnSpc>
                <a:spcPct val="90000"/>
              </a:lnSpc>
              <a:buFontTx/>
              <a:buNone/>
            </a:pPr>
            <a:r>
              <a:rPr lang="en-GB" sz="2400" b="1" dirty="0"/>
              <a:t>Key: Ability to extract properties of a source program (analysis) and transform it to construct a target program (synthesis)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9BDD5F0B-B22A-4952-AE84-15855F6BA8CA}" type="datetime5">
              <a:rPr lang="en-GB" sz="1400" smtClean="0"/>
              <a:pPr/>
              <a:t>24-Apr-24</a:t>
            </a:fld>
            <a:endParaRPr lang="en-GB" sz="1400"/>
          </a:p>
        </p:txBody>
      </p:sp>
      <p:sp>
        <p:nvSpPr>
          <p:cNvPr id="13315" name="Footer Placeholder 4"/>
          <p:cNvSpPr>
            <a:spLocks noGrp="1"/>
          </p:cNvSpPr>
          <p:nvPr>
            <p:ph type="ftr" sz="quarter" idx="11"/>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r>
              <a:rPr lang="en-GB" sz="1400"/>
              <a:t>COMP36512 Lecture 1</a:t>
            </a:r>
          </a:p>
        </p:txBody>
      </p:sp>
      <p:sp>
        <p:nvSpPr>
          <p:cNvPr id="13316"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997EC2DC-7B8A-4DFC-A30B-CB4AC1C3527F}" type="slidenum">
              <a:rPr lang="en-GB" sz="1400"/>
              <a:pPr/>
              <a:t>27</a:t>
            </a:fld>
            <a:endParaRPr lang="en-GB" sz="1400"/>
          </a:p>
        </p:txBody>
      </p:sp>
      <p:sp>
        <p:nvSpPr>
          <p:cNvPr id="13317" name="Rectangle 2"/>
          <p:cNvSpPr>
            <a:spLocks noGrp="1" noChangeArrowheads="1"/>
          </p:cNvSpPr>
          <p:nvPr>
            <p:ph type="title"/>
          </p:nvPr>
        </p:nvSpPr>
        <p:spPr>
          <a:xfrm>
            <a:off x="684213" y="0"/>
            <a:ext cx="7772400" cy="973138"/>
          </a:xfrm>
        </p:spPr>
        <p:txBody>
          <a:bodyPr/>
          <a:lstStyle/>
          <a:p>
            <a:r>
              <a:rPr lang="en-GB"/>
              <a:t>Summary</a:t>
            </a:r>
          </a:p>
        </p:txBody>
      </p:sp>
      <p:sp>
        <p:nvSpPr>
          <p:cNvPr id="13318" name="Rectangle 3"/>
          <p:cNvSpPr>
            <a:spLocks noGrp="1" noChangeArrowheads="1"/>
          </p:cNvSpPr>
          <p:nvPr>
            <p:ph type="body" idx="1"/>
          </p:nvPr>
        </p:nvSpPr>
        <p:spPr>
          <a:xfrm>
            <a:off x="179388" y="908050"/>
            <a:ext cx="8713787" cy="5113338"/>
          </a:xfrm>
        </p:spPr>
        <p:txBody>
          <a:bodyPr/>
          <a:lstStyle/>
          <a:p>
            <a:pPr>
              <a:lnSpc>
                <a:spcPct val="90000"/>
              </a:lnSpc>
            </a:pPr>
            <a:r>
              <a:rPr lang="en-GB"/>
              <a:t>A compiler is a program that converts some input text in a </a:t>
            </a:r>
            <a:r>
              <a:rPr lang="en-GB" u="sng"/>
              <a:t>source language</a:t>
            </a:r>
            <a:r>
              <a:rPr lang="en-GB"/>
              <a:t> to output in a </a:t>
            </a:r>
            <a:r>
              <a:rPr lang="en-GB" u="sng"/>
              <a:t>target language</a:t>
            </a:r>
            <a:r>
              <a:rPr lang="en-GB"/>
              <a:t>.</a:t>
            </a:r>
          </a:p>
          <a:p>
            <a:pPr>
              <a:lnSpc>
                <a:spcPct val="90000"/>
              </a:lnSpc>
            </a:pPr>
            <a:r>
              <a:rPr lang="en-GB"/>
              <a:t>Compiler construction poses some of the most challenging problems in computer science.</a:t>
            </a:r>
          </a:p>
          <a:p>
            <a:pPr>
              <a:lnSpc>
                <a:spcPct val="90000"/>
              </a:lnSpc>
            </a:pPr>
            <a:r>
              <a:rPr lang="en-GB"/>
              <a:t>Reading: </a:t>
            </a:r>
          </a:p>
          <a:p>
            <a:pPr lvl="1">
              <a:lnSpc>
                <a:spcPct val="90000"/>
              </a:lnSpc>
            </a:pPr>
            <a:r>
              <a:rPr lang="en-GB"/>
              <a:t>Aho2, 1.1, 1.5; Aho1 1.1; Cooper1 1.1-1.3; </a:t>
            </a:r>
          </a:p>
          <a:p>
            <a:pPr lvl="1">
              <a:lnSpc>
                <a:spcPct val="90000"/>
              </a:lnSpc>
            </a:pPr>
            <a:r>
              <a:rPr lang="en-GB"/>
              <a:t>Grune 1.1, 1.5</a:t>
            </a:r>
          </a:p>
          <a:p>
            <a:pPr>
              <a:lnSpc>
                <a:spcPct val="90000"/>
              </a:lnSpc>
            </a:pPr>
            <a:endParaRPr lang="en-GB"/>
          </a:p>
          <a:p>
            <a:pPr>
              <a:lnSpc>
                <a:spcPct val="90000"/>
              </a:lnSpc>
            </a:pPr>
            <a:r>
              <a:rPr lang="en-GB"/>
              <a:t>Next lecture: structure of a typical compiler.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85800" y="6381328"/>
            <a:ext cx="1905000" cy="457200"/>
          </a:xfrm>
        </p:spPr>
        <p:txBody>
          <a:bodyPr/>
          <a:lstStyle/>
          <a:p>
            <a:pPr>
              <a:defRPr/>
            </a:pPr>
            <a:fld id="{368D23A5-A3E5-4A63-93BF-1950F0541ED8}" type="datetime5">
              <a:rPr lang="en-GB" smtClean="0"/>
              <a:pPr>
                <a:defRPr/>
              </a:pPr>
              <a:t>24-Apr-24</a:t>
            </a:fld>
            <a:endParaRPr lang="en-GB" dirty="0"/>
          </a:p>
        </p:txBody>
      </p:sp>
      <p:sp>
        <p:nvSpPr>
          <p:cNvPr id="6" name="Slide Number Placeholder 5"/>
          <p:cNvSpPr>
            <a:spLocks noGrp="1"/>
          </p:cNvSpPr>
          <p:nvPr>
            <p:ph type="sldNum" sz="quarter" idx="12"/>
          </p:nvPr>
        </p:nvSpPr>
        <p:spPr/>
        <p:txBody>
          <a:bodyPr/>
          <a:lstStyle/>
          <a:p>
            <a:fld id="{071125ED-B0E2-42B1-B95C-5D99702505A6}" type="slidenum">
              <a:rPr lang="en-GB" smtClean="0"/>
              <a:pPr/>
              <a:t>3</a:t>
            </a:fld>
            <a:endParaRPr lang="en-GB" dirty="0"/>
          </a:p>
        </p:txBody>
      </p:sp>
      <p:sp>
        <p:nvSpPr>
          <p:cNvPr id="7" name="Rectangle 2"/>
          <p:cNvSpPr>
            <a:spLocks noGrp="1" noChangeArrowheads="1"/>
          </p:cNvSpPr>
          <p:nvPr>
            <p:ph type="title"/>
          </p:nvPr>
        </p:nvSpPr>
        <p:spPr>
          <a:xfrm>
            <a:off x="685800" y="44624"/>
            <a:ext cx="7772400" cy="1152128"/>
          </a:xfrm>
        </p:spPr>
        <p:txBody>
          <a:bodyPr/>
          <a:lstStyle/>
          <a:p>
            <a:r>
              <a:rPr lang="en-GB" dirty="0"/>
              <a:t>Translators</a:t>
            </a:r>
          </a:p>
        </p:txBody>
      </p:sp>
      <p:sp>
        <p:nvSpPr>
          <p:cNvPr id="10" name="Rectangle 3"/>
          <p:cNvSpPr txBox="1">
            <a:spLocks noChangeArrowheads="1"/>
          </p:cNvSpPr>
          <p:nvPr/>
        </p:nvSpPr>
        <p:spPr bwMode="auto">
          <a:xfrm>
            <a:off x="0" y="1196752"/>
            <a:ext cx="8892480"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lvl="1">
              <a:spcBef>
                <a:spcPts val="500"/>
              </a:spcBef>
              <a:spcAft>
                <a:spcPts val="500"/>
              </a:spcAft>
            </a:pPr>
            <a:endParaRPr lang="en-US" kern="0" dirty="0"/>
          </a:p>
          <a:p>
            <a:pPr lvl="1">
              <a:spcBef>
                <a:spcPts val="500"/>
              </a:spcBef>
              <a:spcAft>
                <a:spcPts val="500"/>
              </a:spcAft>
            </a:pPr>
            <a:endParaRPr lang="en-US" kern="0" dirty="0"/>
          </a:p>
          <a:p>
            <a:pPr lvl="1">
              <a:spcBef>
                <a:spcPts val="500"/>
              </a:spcBef>
              <a:spcAft>
                <a:spcPts val="500"/>
              </a:spcAft>
            </a:pPr>
            <a:endParaRPr lang="en-US" kern="0" dirty="0"/>
          </a:p>
          <a:p>
            <a:pPr lvl="1">
              <a:spcBef>
                <a:spcPts val="500"/>
              </a:spcBef>
              <a:spcAft>
                <a:spcPts val="500"/>
              </a:spcAft>
            </a:pPr>
            <a:endParaRPr lang="en-US" kern="0" dirty="0"/>
          </a:p>
          <a:p>
            <a:pPr lvl="1">
              <a:spcBef>
                <a:spcPts val="500"/>
              </a:spcBef>
              <a:spcAft>
                <a:spcPts val="500"/>
              </a:spcAft>
            </a:pPr>
            <a:r>
              <a:rPr lang="en-US" kern="0" dirty="0"/>
              <a:t>If the source is a high-level language and the target language is object code then the translator is called a compiler.  </a:t>
            </a:r>
          </a:p>
          <a:p>
            <a:pPr lvl="1">
              <a:spcBef>
                <a:spcPts val="500"/>
              </a:spcBef>
              <a:spcAft>
                <a:spcPts val="500"/>
              </a:spcAft>
            </a:pPr>
            <a:r>
              <a:rPr lang="en-US" kern="0" dirty="0"/>
              <a:t>Certain other translators transform a programming language, called intermediate code, which can be directly executed, called interpreter. </a:t>
            </a:r>
          </a:p>
        </p:txBody>
      </p:sp>
      <p:sp>
        <p:nvSpPr>
          <p:cNvPr id="8" name="Rectangle 4"/>
          <p:cNvSpPr>
            <a:spLocks noChangeArrowheads="1"/>
          </p:cNvSpPr>
          <p:nvPr/>
        </p:nvSpPr>
        <p:spPr bwMode="auto">
          <a:xfrm>
            <a:off x="1040904" y="1268760"/>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Source program</a:t>
            </a:r>
          </a:p>
        </p:txBody>
      </p:sp>
      <p:sp>
        <p:nvSpPr>
          <p:cNvPr id="9" name="Rectangle 5"/>
          <p:cNvSpPr>
            <a:spLocks noChangeArrowheads="1"/>
          </p:cNvSpPr>
          <p:nvPr/>
        </p:nvSpPr>
        <p:spPr bwMode="auto">
          <a:xfrm>
            <a:off x="1040904" y="2819400"/>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Object Code</a:t>
            </a:r>
          </a:p>
        </p:txBody>
      </p:sp>
      <p:sp>
        <p:nvSpPr>
          <p:cNvPr id="11" name="Oval 6"/>
          <p:cNvSpPr>
            <a:spLocks noChangeArrowheads="1"/>
          </p:cNvSpPr>
          <p:nvPr/>
        </p:nvSpPr>
        <p:spPr bwMode="auto">
          <a:xfrm>
            <a:off x="1421904" y="2132856"/>
            <a:ext cx="1981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Compiler</a:t>
            </a:r>
          </a:p>
        </p:txBody>
      </p:sp>
      <p:sp>
        <p:nvSpPr>
          <p:cNvPr id="12" name="Line 7"/>
          <p:cNvSpPr>
            <a:spLocks noChangeShapeType="1"/>
          </p:cNvSpPr>
          <p:nvPr/>
        </p:nvSpPr>
        <p:spPr bwMode="auto">
          <a:xfrm>
            <a:off x="2412504" y="1878360"/>
            <a:ext cx="0" cy="305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p:cNvSpPr>
            <a:spLocks noChangeShapeType="1"/>
          </p:cNvSpPr>
          <p:nvPr/>
        </p:nvSpPr>
        <p:spPr bwMode="auto">
          <a:xfrm>
            <a:off x="2411760" y="2492896"/>
            <a:ext cx="0" cy="305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
          <p:cNvSpPr>
            <a:spLocks noChangeArrowheads="1"/>
          </p:cNvSpPr>
          <p:nvPr/>
        </p:nvSpPr>
        <p:spPr bwMode="auto">
          <a:xfrm>
            <a:off x="5508104" y="1267326"/>
            <a:ext cx="2667000" cy="6502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Source program</a:t>
            </a:r>
          </a:p>
        </p:txBody>
      </p:sp>
      <p:sp>
        <p:nvSpPr>
          <p:cNvPr id="15" name="Rectangle 5"/>
          <p:cNvSpPr>
            <a:spLocks noChangeArrowheads="1"/>
          </p:cNvSpPr>
          <p:nvPr/>
        </p:nvSpPr>
        <p:spPr bwMode="auto">
          <a:xfrm>
            <a:off x="5508104" y="2819400"/>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Intermediate Code</a:t>
            </a:r>
          </a:p>
        </p:txBody>
      </p:sp>
      <p:sp>
        <p:nvSpPr>
          <p:cNvPr id="16" name="Oval 6"/>
          <p:cNvSpPr>
            <a:spLocks noChangeArrowheads="1"/>
          </p:cNvSpPr>
          <p:nvPr/>
        </p:nvSpPr>
        <p:spPr bwMode="auto">
          <a:xfrm>
            <a:off x="5889104" y="2183904"/>
            <a:ext cx="1981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Interpreter</a:t>
            </a:r>
          </a:p>
        </p:txBody>
      </p:sp>
      <p:sp>
        <p:nvSpPr>
          <p:cNvPr id="17" name="Line 7"/>
          <p:cNvSpPr>
            <a:spLocks noChangeShapeType="1"/>
          </p:cNvSpPr>
          <p:nvPr/>
        </p:nvSpPr>
        <p:spPr bwMode="auto">
          <a:xfrm>
            <a:off x="6879704" y="1916832"/>
            <a:ext cx="0" cy="2699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8"/>
          <p:cNvSpPr>
            <a:spLocks noChangeShapeType="1"/>
          </p:cNvSpPr>
          <p:nvPr/>
        </p:nvSpPr>
        <p:spPr bwMode="auto">
          <a:xfrm>
            <a:off x="6879704" y="2582951"/>
            <a:ext cx="0" cy="2699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9469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392"/>
            <a:ext cx="7772400" cy="1143000"/>
          </a:xfrm>
        </p:spPr>
        <p:txBody>
          <a:bodyPr/>
          <a:lstStyle/>
          <a:p>
            <a:r>
              <a:rPr lang="en-US" dirty="0"/>
              <a:t>Compiler Vs Interpreter</a:t>
            </a:r>
          </a:p>
        </p:txBody>
      </p:sp>
      <p:sp>
        <p:nvSpPr>
          <p:cNvPr id="3" name="Content Placeholder 2"/>
          <p:cNvSpPr>
            <a:spLocks noGrp="1"/>
          </p:cNvSpPr>
          <p:nvPr>
            <p:ph idx="1"/>
          </p:nvPr>
        </p:nvSpPr>
        <p:spPr>
          <a:xfrm>
            <a:off x="0" y="980728"/>
            <a:ext cx="8676456" cy="4896544"/>
          </a:xfrm>
        </p:spPr>
        <p:txBody>
          <a:bodyPr/>
          <a:lstStyle/>
          <a:p>
            <a:pPr lvl="1">
              <a:spcBef>
                <a:spcPts val="500"/>
              </a:spcBef>
              <a:spcAft>
                <a:spcPts val="500"/>
              </a:spcAft>
            </a:pPr>
            <a:r>
              <a:rPr lang="en-US" sz="2700" dirty="0"/>
              <a:t>In the case of interpreter, the source program translated one line at a time, but the translation process is slow.</a:t>
            </a:r>
          </a:p>
          <a:p>
            <a:pPr lvl="1">
              <a:spcBef>
                <a:spcPts val="500"/>
              </a:spcBef>
              <a:spcAft>
                <a:spcPts val="500"/>
              </a:spcAft>
            </a:pPr>
            <a:r>
              <a:rPr lang="en-US" sz="2700" dirty="0"/>
              <a:t>But the case for compiler, the whole source program is translated one time, hence fast processing.</a:t>
            </a:r>
          </a:p>
          <a:p>
            <a:pPr lvl="1">
              <a:spcBef>
                <a:spcPts val="500"/>
              </a:spcBef>
              <a:spcAft>
                <a:spcPts val="500"/>
              </a:spcAft>
            </a:pPr>
            <a:r>
              <a:rPr lang="en-US" sz="2700" dirty="0"/>
              <a:t>The compiled code </a:t>
            </a:r>
            <a:r>
              <a:rPr lang="en-US" sz="2700" i="1" dirty="0"/>
              <a:t>(i.e</a:t>
            </a:r>
            <a:r>
              <a:rPr lang="en-US" sz="2700" dirty="0"/>
              <a:t>. object code) is platform dependent. On the other hand interpreted code is platform independent. </a:t>
            </a:r>
          </a:p>
          <a:p>
            <a:pPr lvl="1">
              <a:spcBef>
                <a:spcPts val="500"/>
              </a:spcBef>
              <a:spcAft>
                <a:spcPts val="500"/>
              </a:spcAft>
            </a:pPr>
            <a:r>
              <a:rPr lang="en-US" sz="2700" dirty="0"/>
              <a:t>Interpreter is usually for small and simple problems (</a:t>
            </a:r>
            <a:r>
              <a:rPr lang="en-US" sz="2700" i="1" dirty="0"/>
              <a:t>i.e. </a:t>
            </a:r>
            <a:r>
              <a:rPr lang="en-US" sz="2700" dirty="0"/>
              <a:t>web programs), compiler is for large and complex problems.</a:t>
            </a:r>
            <a:endParaRPr lang="en-GB" sz="2700" dirty="0"/>
          </a:p>
          <a:p>
            <a:endParaRPr lang="en-US" dirty="0"/>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4</a:t>
            </a:fld>
            <a:endParaRPr lang="en-GB"/>
          </a:p>
        </p:txBody>
      </p:sp>
    </p:spTree>
    <p:extLst>
      <p:ext uri="{BB962C8B-B14F-4D97-AF65-F5344CB8AC3E}">
        <p14:creationId xmlns:p14="http://schemas.microsoft.com/office/powerpoint/2010/main" val="149542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9776"/>
            <a:ext cx="7772400" cy="1143000"/>
          </a:xfrm>
        </p:spPr>
        <p:txBody>
          <a:bodyPr/>
          <a:lstStyle/>
          <a:p>
            <a:r>
              <a:rPr lang="en-US" dirty="0"/>
              <a:t>Other translators</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5" name="Footer Placeholder 4"/>
          <p:cNvSpPr>
            <a:spLocks noGrp="1"/>
          </p:cNvSpPr>
          <p:nvPr>
            <p:ph type="ftr" sz="quarter" idx="11"/>
          </p:nvPr>
        </p:nvSpPr>
        <p:spPr/>
        <p:txBody>
          <a:bodyPr/>
          <a:lstStyle/>
          <a:p>
            <a:pPr>
              <a:defRPr/>
            </a:pPr>
            <a:r>
              <a:rPr lang="en-GB" dirty="0"/>
              <a:t>COMP36512 Lecture 1</a:t>
            </a:r>
          </a:p>
        </p:txBody>
      </p:sp>
      <p:sp>
        <p:nvSpPr>
          <p:cNvPr id="6" name="Slide Number Placeholder 5"/>
          <p:cNvSpPr>
            <a:spLocks noGrp="1"/>
          </p:cNvSpPr>
          <p:nvPr>
            <p:ph type="sldNum" sz="quarter" idx="12"/>
          </p:nvPr>
        </p:nvSpPr>
        <p:spPr/>
        <p:txBody>
          <a:bodyPr/>
          <a:lstStyle/>
          <a:p>
            <a:fld id="{071125ED-B0E2-42B1-B95C-5D99702505A6}" type="slidenum">
              <a:rPr lang="en-GB" smtClean="0"/>
              <a:pPr/>
              <a:t>5</a:t>
            </a:fld>
            <a:endParaRPr lang="en-GB"/>
          </a:p>
        </p:txBody>
      </p:sp>
      <p:sp>
        <p:nvSpPr>
          <p:cNvPr id="7" name="Rectangle 4"/>
          <p:cNvSpPr>
            <a:spLocks noChangeArrowheads="1"/>
          </p:cNvSpPr>
          <p:nvPr/>
        </p:nvSpPr>
        <p:spPr bwMode="auto">
          <a:xfrm>
            <a:off x="5219700" y="2168298"/>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Mid-level Language</a:t>
            </a:r>
          </a:p>
        </p:txBody>
      </p:sp>
      <p:sp>
        <p:nvSpPr>
          <p:cNvPr id="8" name="Rectangle 5"/>
          <p:cNvSpPr>
            <a:spLocks noChangeArrowheads="1"/>
          </p:cNvSpPr>
          <p:nvPr/>
        </p:nvSpPr>
        <p:spPr bwMode="auto">
          <a:xfrm>
            <a:off x="5219700" y="4273677"/>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Machine Code</a:t>
            </a:r>
          </a:p>
        </p:txBody>
      </p:sp>
      <p:sp>
        <p:nvSpPr>
          <p:cNvPr id="9" name="Oval 6"/>
          <p:cNvSpPr>
            <a:spLocks noChangeArrowheads="1"/>
          </p:cNvSpPr>
          <p:nvPr/>
        </p:nvSpPr>
        <p:spPr bwMode="auto">
          <a:xfrm>
            <a:off x="5600700" y="3164212"/>
            <a:ext cx="1981200" cy="70188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Assembler</a:t>
            </a:r>
          </a:p>
        </p:txBody>
      </p:sp>
      <p:sp>
        <p:nvSpPr>
          <p:cNvPr id="10" name="Line 7"/>
          <p:cNvSpPr>
            <a:spLocks noChangeShapeType="1"/>
          </p:cNvSpPr>
          <p:nvPr/>
        </p:nvSpPr>
        <p:spPr bwMode="auto">
          <a:xfrm>
            <a:off x="6591300" y="2795045"/>
            <a:ext cx="0" cy="359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6591300" y="3872245"/>
            <a:ext cx="0" cy="3952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4"/>
          <p:cNvSpPr>
            <a:spLocks noChangeArrowheads="1"/>
          </p:cNvSpPr>
          <p:nvPr/>
        </p:nvSpPr>
        <p:spPr bwMode="auto">
          <a:xfrm>
            <a:off x="1104900" y="2185445"/>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High-level Language</a:t>
            </a:r>
          </a:p>
        </p:txBody>
      </p:sp>
      <p:sp>
        <p:nvSpPr>
          <p:cNvPr id="13" name="Rectangle 5"/>
          <p:cNvSpPr>
            <a:spLocks noChangeArrowheads="1"/>
          </p:cNvSpPr>
          <p:nvPr/>
        </p:nvSpPr>
        <p:spPr bwMode="auto">
          <a:xfrm>
            <a:off x="1104900" y="4312149"/>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High-level Language</a:t>
            </a:r>
          </a:p>
        </p:txBody>
      </p:sp>
      <p:sp>
        <p:nvSpPr>
          <p:cNvPr id="14" name="Oval 6"/>
          <p:cNvSpPr>
            <a:spLocks noChangeArrowheads="1"/>
          </p:cNvSpPr>
          <p:nvPr/>
        </p:nvSpPr>
        <p:spPr bwMode="auto">
          <a:xfrm>
            <a:off x="1485900" y="3181359"/>
            <a:ext cx="1981200" cy="723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Pre-processor</a:t>
            </a:r>
          </a:p>
        </p:txBody>
      </p:sp>
      <p:sp>
        <p:nvSpPr>
          <p:cNvPr id="15" name="Line 7"/>
          <p:cNvSpPr>
            <a:spLocks noChangeShapeType="1"/>
          </p:cNvSpPr>
          <p:nvPr/>
        </p:nvSpPr>
        <p:spPr bwMode="auto">
          <a:xfrm>
            <a:off x="2476500" y="2812192"/>
            <a:ext cx="0" cy="359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8"/>
          <p:cNvSpPr>
            <a:spLocks noChangeShapeType="1"/>
          </p:cNvSpPr>
          <p:nvPr/>
        </p:nvSpPr>
        <p:spPr bwMode="auto">
          <a:xfrm>
            <a:off x="2476500" y="3910717"/>
            <a:ext cx="0" cy="3952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403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85800" y="-99392"/>
            <a:ext cx="7772400" cy="1152128"/>
          </a:xfrm>
        </p:spPr>
        <p:txBody>
          <a:bodyPr/>
          <a:lstStyle/>
          <a:p>
            <a:r>
              <a:rPr lang="en-GB" dirty="0"/>
              <a:t>Programming/Language codes </a:t>
            </a:r>
          </a:p>
        </p:txBody>
      </p:sp>
      <p:sp>
        <p:nvSpPr>
          <p:cNvPr id="2054" name="Rectangle 3"/>
          <p:cNvSpPr>
            <a:spLocks noGrp="1" noChangeArrowheads="1"/>
          </p:cNvSpPr>
          <p:nvPr>
            <p:ph type="body" idx="1"/>
          </p:nvPr>
        </p:nvSpPr>
        <p:spPr>
          <a:xfrm>
            <a:off x="0" y="836712"/>
            <a:ext cx="8892480" cy="6021288"/>
          </a:xfrm>
        </p:spPr>
        <p:txBody>
          <a:bodyPr/>
          <a:lstStyle/>
          <a:p>
            <a:pPr lvl="1">
              <a:spcBef>
                <a:spcPts val="500"/>
              </a:spcBef>
              <a:spcAft>
                <a:spcPts val="500"/>
              </a:spcAft>
            </a:pPr>
            <a:r>
              <a:rPr lang="en-US" sz="2700" dirty="0">
                <a:solidFill>
                  <a:srgbClr val="FF0000"/>
                </a:solidFill>
              </a:rPr>
              <a:t>Source code </a:t>
            </a:r>
            <a:r>
              <a:rPr lang="en-US" sz="2700" dirty="0"/>
              <a:t>is the input to a compiler or other code translator. Source code is normally generated by humans (and thus hopefully able to be read and modified by humans)</a:t>
            </a:r>
          </a:p>
          <a:p>
            <a:pPr lvl="1">
              <a:spcBef>
                <a:spcPts val="500"/>
              </a:spcBef>
              <a:spcAft>
                <a:spcPts val="500"/>
              </a:spcAft>
            </a:pPr>
            <a:r>
              <a:rPr lang="en-US" sz="2700" dirty="0">
                <a:solidFill>
                  <a:srgbClr val="FF0000"/>
                </a:solidFill>
              </a:rPr>
              <a:t>Object code </a:t>
            </a:r>
            <a:r>
              <a:rPr lang="en-US" sz="2700" dirty="0"/>
              <a:t>contains a sequence of instructions that the processor can understand but that is difficult for a human to read or modify.</a:t>
            </a:r>
          </a:p>
          <a:p>
            <a:pPr lvl="1">
              <a:spcBef>
                <a:spcPts val="500"/>
              </a:spcBef>
              <a:spcAft>
                <a:spcPts val="500"/>
              </a:spcAft>
            </a:pPr>
            <a:r>
              <a:rPr lang="en-US" sz="2700" dirty="0"/>
              <a:t> [Operating system or application software, it is usually in the form of compiled object code and the source code is not included.</a:t>
            </a:r>
          </a:p>
          <a:p>
            <a:pPr lvl="1">
              <a:spcBef>
                <a:spcPts val="500"/>
              </a:spcBef>
              <a:spcAft>
                <a:spcPts val="500"/>
              </a:spcAft>
            </a:pPr>
            <a:r>
              <a:rPr lang="en-US" sz="2700" dirty="0"/>
              <a:t> Proprietary software vendors usually don't want you to try to improve their code (except open source application)].</a:t>
            </a:r>
            <a:endParaRPr lang="en-GB" sz="2700" dirty="0"/>
          </a:p>
        </p:txBody>
      </p:sp>
    </p:spTree>
    <p:extLst>
      <p:ext uri="{BB962C8B-B14F-4D97-AF65-F5344CB8AC3E}">
        <p14:creationId xmlns:p14="http://schemas.microsoft.com/office/powerpoint/2010/main" val="263482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dirty="0"/>
          </a:p>
        </p:txBody>
      </p:sp>
      <p:sp>
        <p:nvSpPr>
          <p:cNvPr id="6" name="Slide Number Placeholder 5"/>
          <p:cNvSpPr>
            <a:spLocks noGrp="1"/>
          </p:cNvSpPr>
          <p:nvPr>
            <p:ph type="sldNum" sz="quarter" idx="12"/>
          </p:nvPr>
        </p:nvSpPr>
        <p:spPr/>
        <p:txBody>
          <a:bodyPr/>
          <a:lstStyle/>
          <a:p>
            <a:fld id="{071125ED-B0E2-42B1-B95C-5D99702505A6}" type="slidenum">
              <a:rPr lang="en-GB" smtClean="0"/>
              <a:pPr/>
              <a:t>7</a:t>
            </a:fld>
            <a:endParaRPr lang="en-GB" dirty="0"/>
          </a:p>
        </p:txBody>
      </p:sp>
      <p:sp>
        <p:nvSpPr>
          <p:cNvPr id="7" name="Rectangle 2"/>
          <p:cNvSpPr>
            <a:spLocks noGrp="1" noChangeArrowheads="1"/>
          </p:cNvSpPr>
          <p:nvPr>
            <p:ph type="title"/>
          </p:nvPr>
        </p:nvSpPr>
        <p:spPr>
          <a:xfrm>
            <a:off x="685800" y="332656"/>
            <a:ext cx="7772400" cy="1152128"/>
          </a:xfrm>
        </p:spPr>
        <p:txBody>
          <a:bodyPr/>
          <a:lstStyle/>
          <a:p>
            <a:r>
              <a:rPr lang="en-GB" dirty="0"/>
              <a:t>Programming/Language codes</a:t>
            </a:r>
          </a:p>
        </p:txBody>
      </p:sp>
      <p:sp>
        <p:nvSpPr>
          <p:cNvPr id="10" name="Rectangle 3"/>
          <p:cNvSpPr txBox="1">
            <a:spLocks noChangeArrowheads="1"/>
          </p:cNvSpPr>
          <p:nvPr/>
        </p:nvSpPr>
        <p:spPr bwMode="auto">
          <a:xfrm>
            <a:off x="35935" y="1700808"/>
            <a:ext cx="889248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lvl="1">
              <a:spcBef>
                <a:spcPts val="500"/>
              </a:spcBef>
              <a:spcAft>
                <a:spcPts val="500"/>
              </a:spcAft>
            </a:pPr>
            <a:r>
              <a:rPr lang="en-US" kern="0" dirty="0"/>
              <a:t> </a:t>
            </a:r>
            <a:r>
              <a:rPr lang="en-US" sz="3200" kern="0" dirty="0">
                <a:solidFill>
                  <a:srgbClr val="FF0000"/>
                </a:solidFill>
              </a:rPr>
              <a:t>Byte code </a:t>
            </a:r>
            <a:r>
              <a:rPr lang="en-US" sz="3200" kern="0" dirty="0"/>
              <a:t>is the kind of code that can be executed by a virtual machine. The virtual machine reads the bytecode and performs the operations it specifies. Byte code is typically slower but platform independent. </a:t>
            </a:r>
          </a:p>
          <a:p>
            <a:pPr lvl="1">
              <a:spcBef>
                <a:spcPts val="500"/>
              </a:spcBef>
              <a:spcAft>
                <a:spcPts val="500"/>
              </a:spcAft>
            </a:pPr>
            <a:r>
              <a:rPr lang="en-US" sz="3200" dirty="0">
                <a:solidFill>
                  <a:srgbClr val="FF0000"/>
                </a:solidFill>
              </a:rPr>
              <a:t>Machine code</a:t>
            </a:r>
            <a:r>
              <a:rPr lang="en-US" sz="3200" dirty="0"/>
              <a:t> is code that is directly executable by the computer’s physical processor without further translation. Load into memory and go.</a:t>
            </a:r>
            <a:endParaRPr lang="en-US" sz="3200" kern="0" dirty="0"/>
          </a:p>
          <a:p>
            <a:pPr lvl="1">
              <a:spcBef>
                <a:spcPts val="500"/>
              </a:spcBef>
              <a:spcAft>
                <a:spcPts val="500"/>
              </a:spcAft>
            </a:pPr>
            <a:endParaRPr lang="en-GB" kern="0" dirty="0"/>
          </a:p>
        </p:txBody>
      </p:sp>
    </p:spTree>
    <p:extLst>
      <p:ext uri="{BB962C8B-B14F-4D97-AF65-F5344CB8AC3E}">
        <p14:creationId xmlns:p14="http://schemas.microsoft.com/office/powerpoint/2010/main" val="284543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06A668AA-3186-4332-8A0F-7ACDB643881C}" type="datetime5">
              <a:rPr lang="en-GB" sz="1400" smtClean="0"/>
              <a:pPr/>
              <a:t>24-Apr-24</a:t>
            </a:fld>
            <a:endParaRPr lang="en-GB" sz="1400"/>
          </a:p>
        </p:txBody>
      </p:sp>
      <p:sp>
        <p:nvSpPr>
          <p:cNvPr id="8196" name="Slide Number Placeholder 5"/>
          <p:cNvSpPr>
            <a:spLocks noGrp="1"/>
          </p:cNvSpPr>
          <p:nvPr>
            <p:ph type="sldNum" sz="quarter" idx="12"/>
          </p:nvPr>
        </p:nvSpPr>
        <p:spPr>
          <a:noFill/>
        </p:spPr>
        <p:txBody>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fld id="{88A6C581-389F-4BA4-8F7E-925D5D319ACB}" type="slidenum">
              <a:rPr lang="en-GB" sz="1400"/>
              <a:pPr/>
              <a:t>8</a:t>
            </a:fld>
            <a:endParaRPr lang="en-GB" sz="1400"/>
          </a:p>
        </p:txBody>
      </p:sp>
      <p:sp>
        <p:nvSpPr>
          <p:cNvPr id="8197" name="Rectangle 2"/>
          <p:cNvSpPr>
            <a:spLocks noGrp="1" noChangeArrowheads="1"/>
          </p:cNvSpPr>
          <p:nvPr>
            <p:ph type="title"/>
          </p:nvPr>
        </p:nvSpPr>
        <p:spPr>
          <a:xfrm>
            <a:off x="685800" y="76200"/>
            <a:ext cx="5029200" cy="838200"/>
          </a:xfrm>
        </p:spPr>
        <p:txBody>
          <a:bodyPr/>
          <a:lstStyle/>
          <a:p>
            <a:r>
              <a:rPr lang="en-GB" dirty="0"/>
              <a:t>Examples</a:t>
            </a:r>
          </a:p>
        </p:txBody>
      </p:sp>
      <p:sp>
        <p:nvSpPr>
          <p:cNvPr id="8198" name="Rectangle 3"/>
          <p:cNvSpPr>
            <a:spLocks noGrp="1" noChangeArrowheads="1"/>
          </p:cNvSpPr>
          <p:nvPr>
            <p:ph type="body" idx="1"/>
          </p:nvPr>
        </p:nvSpPr>
        <p:spPr>
          <a:xfrm>
            <a:off x="323528" y="898376"/>
            <a:ext cx="9067800" cy="5181600"/>
          </a:xfrm>
        </p:spPr>
        <p:txBody>
          <a:bodyPr/>
          <a:lstStyle/>
          <a:p>
            <a:pPr>
              <a:spcBef>
                <a:spcPct val="10000"/>
              </a:spcBef>
            </a:pPr>
            <a:r>
              <a:rPr lang="en-GB" dirty="0"/>
              <a:t>C is typically compiled</a:t>
            </a:r>
          </a:p>
          <a:p>
            <a:pPr>
              <a:spcBef>
                <a:spcPct val="10000"/>
              </a:spcBef>
            </a:pPr>
            <a:r>
              <a:rPr lang="en-GB" dirty="0"/>
              <a:t>Lisp is typically interpreted</a:t>
            </a:r>
          </a:p>
          <a:p>
            <a:pPr>
              <a:spcBef>
                <a:spcPct val="10000"/>
              </a:spcBef>
            </a:pPr>
            <a:r>
              <a:rPr lang="en-GB" dirty="0"/>
              <a:t>Java is compiled to bytecodes, which are then interpreted</a:t>
            </a:r>
          </a:p>
          <a:p>
            <a:pPr>
              <a:spcBef>
                <a:spcPct val="10000"/>
              </a:spcBef>
              <a:buFontTx/>
              <a:buNone/>
            </a:pPr>
            <a:r>
              <a:rPr lang="en-GB" i="1" u="sng" dirty="0"/>
              <a:t>Also:</a:t>
            </a:r>
          </a:p>
          <a:p>
            <a:pPr>
              <a:spcBef>
                <a:spcPct val="10000"/>
              </a:spcBef>
            </a:pPr>
            <a:r>
              <a:rPr lang="en-GB" dirty="0"/>
              <a:t>C++ to Intel Core 2/.../Assembly</a:t>
            </a:r>
          </a:p>
          <a:p>
            <a:pPr>
              <a:spcBef>
                <a:spcPct val="10000"/>
              </a:spcBef>
            </a:pPr>
            <a:r>
              <a:rPr lang="en-GB" dirty="0"/>
              <a:t>C++ to C</a:t>
            </a:r>
          </a:p>
          <a:p>
            <a:pPr>
              <a:spcBef>
                <a:spcPct val="10000"/>
              </a:spcBef>
            </a:pPr>
            <a:r>
              <a:rPr lang="en-GB" dirty="0"/>
              <a:t>High Performance Fortran (HPF) to Fortran </a:t>
            </a:r>
            <a:r>
              <a:rPr lang="en-GB" sz="2000" dirty="0"/>
              <a:t>(parallelising compiler)</a:t>
            </a:r>
            <a:endParaRPr lang="en-GB" dirty="0"/>
          </a:p>
          <a:p>
            <a:pPr>
              <a:spcBef>
                <a:spcPct val="10000"/>
              </a:spcBef>
            </a:pPr>
            <a:r>
              <a:rPr lang="en-GB" dirty="0"/>
              <a:t>C to C (or any language to itself)</a:t>
            </a:r>
            <a:endParaRPr lang="en-GB" sz="2400" dirty="0"/>
          </a:p>
        </p:txBody>
      </p:sp>
      <p:sp>
        <p:nvSpPr>
          <p:cNvPr id="8199" name="Rectangle 4"/>
          <p:cNvSpPr>
            <a:spLocks noChangeArrowheads="1"/>
          </p:cNvSpPr>
          <p:nvPr/>
        </p:nvSpPr>
        <p:spPr bwMode="auto">
          <a:xfrm>
            <a:off x="6172200" y="0"/>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Source program</a:t>
            </a:r>
          </a:p>
        </p:txBody>
      </p:sp>
      <p:sp>
        <p:nvSpPr>
          <p:cNvPr id="8200" name="Rectangle 5"/>
          <p:cNvSpPr>
            <a:spLocks noChangeArrowheads="1"/>
          </p:cNvSpPr>
          <p:nvPr/>
        </p:nvSpPr>
        <p:spPr bwMode="auto">
          <a:xfrm>
            <a:off x="6172200" y="1295400"/>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a:t>Target program</a:t>
            </a:r>
          </a:p>
        </p:txBody>
      </p:sp>
      <p:sp>
        <p:nvSpPr>
          <p:cNvPr id="8201" name="Oval 6"/>
          <p:cNvSpPr>
            <a:spLocks noChangeArrowheads="1"/>
          </p:cNvSpPr>
          <p:nvPr/>
        </p:nvSpPr>
        <p:spPr bwMode="auto">
          <a:xfrm>
            <a:off x="6553200" y="762000"/>
            <a:ext cx="1981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a:r>
              <a:rPr lang="en-GB" sz="2400" dirty="0"/>
              <a:t>compiler</a:t>
            </a:r>
          </a:p>
        </p:txBody>
      </p:sp>
      <p:sp>
        <p:nvSpPr>
          <p:cNvPr id="8202" name="Line 7"/>
          <p:cNvSpPr>
            <a:spLocks noChangeShapeType="1"/>
          </p:cNvSpPr>
          <p:nvPr/>
        </p:nvSpPr>
        <p:spPr bwMode="auto">
          <a:xfrm>
            <a:off x="7543800" y="609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8"/>
          <p:cNvSpPr>
            <a:spLocks noChangeShapeType="1"/>
          </p:cNvSpPr>
          <p:nvPr/>
        </p:nvSpPr>
        <p:spPr bwMode="auto">
          <a:xfrm>
            <a:off x="7543800" y="114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198568" cy="492968"/>
          </a:xfrm>
        </p:spPr>
        <p:txBody>
          <a:bodyPr/>
          <a:lstStyle/>
          <a:p>
            <a:r>
              <a:rPr lang="en-US" dirty="0"/>
              <a:t>Execution of a Program</a:t>
            </a:r>
          </a:p>
        </p:txBody>
      </p:sp>
      <p:sp>
        <p:nvSpPr>
          <p:cNvPr id="4" name="Date Placeholder 3"/>
          <p:cNvSpPr>
            <a:spLocks noGrp="1"/>
          </p:cNvSpPr>
          <p:nvPr>
            <p:ph type="dt" sz="half" idx="10"/>
          </p:nvPr>
        </p:nvSpPr>
        <p:spPr/>
        <p:txBody>
          <a:bodyPr/>
          <a:lstStyle/>
          <a:p>
            <a:pPr>
              <a:defRPr/>
            </a:pPr>
            <a:fld id="{368D23A5-A3E5-4A63-93BF-1950F0541ED8}" type="datetime5">
              <a:rPr lang="en-GB" smtClean="0"/>
              <a:pPr>
                <a:defRPr/>
              </a:pPr>
              <a:t>24-Apr-24</a:t>
            </a:fld>
            <a:endParaRPr lang="en-GB"/>
          </a:p>
        </p:txBody>
      </p:sp>
      <p:sp>
        <p:nvSpPr>
          <p:cNvPr id="6" name="Slide Number Placeholder 5"/>
          <p:cNvSpPr>
            <a:spLocks noGrp="1"/>
          </p:cNvSpPr>
          <p:nvPr>
            <p:ph type="sldNum" sz="quarter" idx="12"/>
          </p:nvPr>
        </p:nvSpPr>
        <p:spPr/>
        <p:txBody>
          <a:bodyPr/>
          <a:lstStyle/>
          <a:p>
            <a:fld id="{071125ED-B0E2-42B1-B95C-5D99702505A6}" type="slidenum">
              <a:rPr lang="en-GB" smtClean="0"/>
              <a:pPr/>
              <a:t>9</a:t>
            </a:fld>
            <a:endParaRPr lang="en-GB"/>
          </a:p>
        </p:txBody>
      </p:sp>
      <p:sp>
        <p:nvSpPr>
          <p:cNvPr id="7" name="Oval 6"/>
          <p:cNvSpPr/>
          <p:nvPr/>
        </p:nvSpPr>
        <p:spPr bwMode="auto">
          <a:xfrm>
            <a:off x="3669216" y="836712"/>
            <a:ext cx="1080120" cy="57606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Times New Roman" pitchFamily="18" charset="0"/>
              </a:rPr>
              <a:t>HLL</a:t>
            </a:r>
            <a:endParaRPr kumimoji="0" lang="en-US" sz="2000" b="0" i="0" u="none" strike="noStrike" cap="none" normalizeH="0" baseline="0" dirty="0">
              <a:ln>
                <a:noFill/>
              </a:ln>
              <a:solidFill>
                <a:schemeClr val="tx1"/>
              </a:solidFill>
              <a:effectLst/>
              <a:latin typeface="Times New Roman" pitchFamily="18" charset="0"/>
            </a:endParaRPr>
          </a:p>
        </p:txBody>
      </p:sp>
      <p:sp>
        <p:nvSpPr>
          <p:cNvPr id="8" name="Rounded Rectangle 7"/>
          <p:cNvSpPr/>
          <p:nvPr/>
        </p:nvSpPr>
        <p:spPr bwMode="auto">
          <a:xfrm>
            <a:off x="2877128" y="2638136"/>
            <a:ext cx="2808312" cy="4511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Compiler</a:t>
            </a:r>
          </a:p>
        </p:txBody>
      </p:sp>
      <p:sp>
        <p:nvSpPr>
          <p:cNvPr id="9" name="Rounded Rectangle 8"/>
          <p:cNvSpPr/>
          <p:nvPr/>
        </p:nvSpPr>
        <p:spPr bwMode="auto">
          <a:xfrm>
            <a:off x="2877128" y="1699584"/>
            <a:ext cx="2808312" cy="43241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Pre-processor</a:t>
            </a:r>
            <a:endParaRPr kumimoji="0" lang="en-US" sz="2800" b="1" i="0" u="none" strike="noStrike" cap="none" normalizeH="0" baseline="0" dirty="0">
              <a:ln>
                <a:noFill/>
              </a:ln>
              <a:solidFill>
                <a:schemeClr val="tx1"/>
              </a:solidFill>
              <a:effectLst/>
            </a:endParaRPr>
          </a:p>
        </p:txBody>
      </p:sp>
      <p:sp>
        <p:nvSpPr>
          <p:cNvPr id="10" name="Rounded Rectangle 9"/>
          <p:cNvSpPr/>
          <p:nvPr/>
        </p:nvSpPr>
        <p:spPr bwMode="auto">
          <a:xfrm>
            <a:off x="2877128" y="3646248"/>
            <a:ext cx="2808312" cy="50405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Assembler</a:t>
            </a:r>
          </a:p>
        </p:txBody>
      </p:sp>
      <p:sp>
        <p:nvSpPr>
          <p:cNvPr id="11" name="Rounded Rectangle 10"/>
          <p:cNvSpPr/>
          <p:nvPr/>
        </p:nvSpPr>
        <p:spPr bwMode="auto">
          <a:xfrm>
            <a:off x="2877128" y="4646127"/>
            <a:ext cx="2808312" cy="51228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700" b="0" i="0" u="none" strike="noStrike" cap="none" normalizeH="0" baseline="0" dirty="0">
                <a:ln>
                  <a:noFill/>
                </a:ln>
                <a:solidFill>
                  <a:schemeClr val="tx1"/>
                </a:solidFill>
                <a:effectLst/>
                <a:latin typeface="Times New Roman" pitchFamily="18" charset="0"/>
              </a:rPr>
              <a:t>Loader/Linker</a:t>
            </a:r>
          </a:p>
        </p:txBody>
      </p:sp>
      <p:sp>
        <p:nvSpPr>
          <p:cNvPr id="12" name="Oval 11"/>
          <p:cNvSpPr/>
          <p:nvPr/>
        </p:nvSpPr>
        <p:spPr bwMode="auto">
          <a:xfrm>
            <a:off x="3131840" y="5532612"/>
            <a:ext cx="2160240" cy="835360"/>
          </a:xfrm>
          <a:prstGeom prst="ellipse">
            <a:avLst/>
          </a:prstGeom>
          <a:solidFill>
            <a:schemeClr val="bg1"/>
          </a:solid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Exe/absolute</a:t>
            </a:r>
          </a:p>
          <a:p>
            <a:pPr marL="0" marR="0" indent="0" algn="l" defTabSz="914400" rtl="0" eaLnBrk="0" fontAlgn="base" latinLnBrk="0" hangingPunct="0">
              <a:lnSpc>
                <a:spcPct val="100000"/>
              </a:lnSpc>
              <a:spcBef>
                <a:spcPct val="0"/>
              </a:spcBef>
              <a:spcAft>
                <a:spcPct val="0"/>
              </a:spcAft>
              <a:buClrTx/>
              <a:buSzTx/>
              <a:buFontTx/>
              <a:buNone/>
              <a:tabLst/>
            </a:pPr>
            <a:r>
              <a:rPr lang="en-US" sz="1800" dirty="0"/>
              <a:t>Machine code</a:t>
            </a:r>
            <a:endParaRPr kumimoji="0" lang="en-US" sz="1800" b="0" i="0" u="none" strike="noStrike" cap="none" normalizeH="0" baseline="0" dirty="0">
              <a:ln>
                <a:noFill/>
              </a:ln>
              <a:solidFill>
                <a:schemeClr val="tx1"/>
              </a:solidFill>
              <a:effectLst/>
              <a:latin typeface="Times New Roman" pitchFamily="18" charset="0"/>
            </a:endParaRPr>
          </a:p>
        </p:txBody>
      </p:sp>
      <p:sp>
        <p:nvSpPr>
          <p:cNvPr id="21" name="Down Arrow 20"/>
          <p:cNvSpPr/>
          <p:nvPr/>
        </p:nvSpPr>
        <p:spPr bwMode="auto">
          <a:xfrm>
            <a:off x="4029256" y="1412776"/>
            <a:ext cx="360040" cy="286808"/>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2" name="Down Arrow 21"/>
          <p:cNvSpPr/>
          <p:nvPr/>
        </p:nvSpPr>
        <p:spPr bwMode="auto">
          <a:xfrm>
            <a:off x="4029256" y="2132856"/>
            <a:ext cx="351656" cy="518137"/>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3" name="Down Arrow 22"/>
          <p:cNvSpPr/>
          <p:nvPr/>
        </p:nvSpPr>
        <p:spPr bwMode="auto">
          <a:xfrm>
            <a:off x="4029256" y="3070184"/>
            <a:ext cx="360040" cy="595180"/>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4" name="Down Arrow 23"/>
          <p:cNvSpPr/>
          <p:nvPr/>
        </p:nvSpPr>
        <p:spPr bwMode="auto">
          <a:xfrm>
            <a:off x="4029256" y="4150304"/>
            <a:ext cx="351656" cy="504055"/>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25" name="Down Arrow 24"/>
          <p:cNvSpPr/>
          <p:nvPr/>
        </p:nvSpPr>
        <p:spPr bwMode="auto">
          <a:xfrm>
            <a:off x="4029256" y="5158416"/>
            <a:ext cx="351656" cy="374196"/>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700" b="0"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317288" y="2190170"/>
            <a:ext cx="1264852" cy="400110"/>
          </a:xfrm>
          <a:prstGeom prst="rect">
            <a:avLst/>
          </a:prstGeom>
          <a:noFill/>
        </p:spPr>
        <p:txBody>
          <a:bodyPr wrap="square" rtlCol="0">
            <a:spAutoFit/>
          </a:bodyPr>
          <a:lstStyle/>
          <a:p>
            <a:r>
              <a:rPr lang="en-US" sz="2000" dirty="0">
                <a:solidFill>
                  <a:srgbClr val="FF0000"/>
                </a:solidFill>
              </a:rPr>
              <a:t>Pure HLL</a:t>
            </a:r>
          </a:p>
        </p:txBody>
      </p:sp>
      <p:sp>
        <p:nvSpPr>
          <p:cNvPr id="32" name="TextBox 31"/>
          <p:cNvSpPr txBox="1"/>
          <p:nvPr/>
        </p:nvSpPr>
        <p:spPr>
          <a:xfrm>
            <a:off x="4317288" y="3150425"/>
            <a:ext cx="2284600" cy="400110"/>
          </a:xfrm>
          <a:prstGeom prst="rect">
            <a:avLst/>
          </a:prstGeom>
          <a:noFill/>
        </p:spPr>
        <p:txBody>
          <a:bodyPr wrap="none" rtlCol="0">
            <a:spAutoFit/>
          </a:bodyPr>
          <a:lstStyle/>
          <a:p>
            <a:r>
              <a:rPr lang="en-US" sz="2000" dirty="0"/>
              <a:t>Assembly Language</a:t>
            </a:r>
          </a:p>
        </p:txBody>
      </p:sp>
      <p:sp>
        <p:nvSpPr>
          <p:cNvPr id="33" name="TextBox 32"/>
          <p:cNvSpPr txBox="1"/>
          <p:nvPr/>
        </p:nvSpPr>
        <p:spPr>
          <a:xfrm>
            <a:off x="4317288" y="4181018"/>
            <a:ext cx="2702984" cy="400110"/>
          </a:xfrm>
          <a:prstGeom prst="rect">
            <a:avLst/>
          </a:prstGeom>
          <a:noFill/>
        </p:spPr>
        <p:txBody>
          <a:bodyPr wrap="none" rtlCol="0">
            <a:spAutoFit/>
          </a:bodyPr>
          <a:lstStyle/>
          <a:p>
            <a:r>
              <a:rPr lang="en-US" sz="2000" dirty="0"/>
              <a:t>M/C Code (Relocatable)</a:t>
            </a:r>
          </a:p>
        </p:txBody>
      </p:sp>
    </p:spTree>
    <p:extLst>
      <p:ext uri="{BB962C8B-B14F-4D97-AF65-F5344CB8AC3E}">
        <p14:creationId xmlns:p14="http://schemas.microsoft.com/office/powerpoint/2010/main" val="17601955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7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7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4236025</TotalTime>
  <Words>2006</Words>
  <Application>Microsoft Office PowerPoint</Application>
  <PresentationFormat>On-screen Show (4:3)</PresentationFormat>
  <Paragraphs>370</Paragraphs>
  <Slides>27</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Times New Roman</vt:lpstr>
      <vt:lpstr>Default Design</vt:lpstr>
      <vt:lpstr>Compiler Design</vt:lpstr>
      <vt:lpstr>Translator</vt:lpstr>
      <vt:lpstr>Translators</vt:lpstr>
      <vt:lpstr>Compiler Vs Interpreter</vt:lpstr>
      <vt:lpstr>Other translators</vt:lpstr>
      <vt:lpstr>Programming/Language codes </vt:lpstr>
      <vt:lpstr>Programming/Language codes</vt:lpstr>
      <vt:lpstr>Examples</vt:lpstr>
      <vt:lpstr>Execution of a Program</vt:lpstr>
      <vt:lpstr>Execution of a Program</vt:lpstr>
      <vt:lpstr>Execution of a Program</vt:lpstr>
      <vt:lpstr>Execution of a Program</vt:lpstr>
      <vt:lpstr>Phases (or structure) of Compiler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Phases with example</vt:lpstr>
      <vt:lpstr>PowerPoint Presentation</vt:lpstr>
      <vt:lpstr>Qualities of a Good Compiler</vt:lpstr>
      <vt:lpstr>Principles of Compilation</vt:lpstr>
      <vt:lpstr>Uses of Compiler Technology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Alasdair Rawsthorne</dc:creator>
  <cp:lastModifiedBy>Md. Saiful Islam</cp:lastModifiedBy>
  <cp:revision>167</cp:revision>
  <cp:lastPrinted>2002-01-29T23:46:30Z</cp:lastPrinted>
  <dcterms:created xsi:type="dcterms:W3CDTF">1999-09-24T08:09:16Z</dcterms:created>
  <dcterms:modified xsi:type="dcterms:W3CDTF">2024-04-24T04:05:05Z</dcterms:modified>
</cp:coreProperties>
</file>