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302" r:id="rId2"/>
    <p:sldId id="304" r:id="rId3"/>
    <p:sldId id="305" r:id="rId4"/>
    <p:sldId id="291" r:id="rId5"/>
    <p:sldId id="292" r:id="rId6"/>
    <p:sldId id="309" r:id="rId7"/>
    <p:sldId id="293" r:id="rId8"/>
    <p:sldId id="310" r:id="rId9"/>
    <p:sldId id="311" r:id="rId10"/>
    <p:sldId id="294" r:id="rId11"/>
    <p:sldId id="313" r:id="rId12"/>
    <p:sldId id="295" r:id="rId13"/>
    <p:sldId id="312" r:id="rId14"/>
    <p:sldId id="314" r:id="rId15"/>
    <p:sldId id="296" r:id="rId16"/>
    <p:sldId id="317" r:id="rId17"/>
    <p:sldId id="297" r:id="rId18"/>
    <p:sldId id="316" r:id="rId19"/>
    <p:sldId id="298" r:id="rId20"/>
    <p:sldId id="299" r:id="rId21"/>
    <p:sldId id="300" r:id="rId22"/>
    <p:sldId id="301" r:id="rId23"/>
    <p:sldId id="318" r:id="rId24"/>
    <p:sldId id="319" r:id="rId25"/>
    <p:sldId id="320" r:id="rId26"/>
    <p:sldId id="321" r:id="rId27"/>
    <p:sldId id="273" r:id="rId28"/>
    <p:sldId id="274" r:id="rId29"/>
    <p:sldId id="278" r:id="rId30"/>
    <p:sldId id="276" r:id="rId31"/>
    <p:sldId id="279" r:id="rId32"/>
    <p:sldId id="280" r:id="rId33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7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2" autoAdjust="0"/>
    <p:restoredTop sz="90543" autoAdjust="0"/>
  </p:normalViewPr>
  <p:slideViewPr>
    <p:cSldViewPr>
      <p:cViewPr varScale="1">
        <p:scale>
          <a:sx n="66" d="100"/>
          <a:sy n="66" d="100"/>
        </p:scale>
        <p:origin x="182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63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638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99588"/>
            <a:ext cx="29638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3C48831F-A58A-4E47-8EC7-F0D6B0D2ADA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780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7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1700"/>
            <a:ext cx="49784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FE5A0FC6-C1C0-4326-BB89-08ED8052013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3422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all the phases,</a:t>
            </a:r>
            <a:r>
              <a:rPr lang="en-US" baseline="0" dirty="0"/>
              <a:t> the individual phases are going to take support from something called as symbol table manager.</a:t>
            </a:r>
          </a:p>
          <a:p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0FC6-C1C0-4326-BB89-08ED8052013E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882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Moreover</a:t>
            </a:r>
            <a:r>
              <a:rPr lang="en-US" baseline="0" dirty="0"/>
              <a:t>, during phases, all of the phases go to talk with a module called error handler.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0FC6-C1C0-4326-BB89-08ED8052013E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14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A0FC6-C1C0-4326-BB89-08ED8052013E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932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DC5C5-F762-4F48-B82D-1F3DA299E7F1}" type="slidenum">
              <a:rPr lang="en-GB" smtClean="0"/>
              <a:pPr>
                <a:defRPr/>
              </a:pPr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111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DC5C5-F762-4F48-B82D-1F3DA299E7F1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2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DC5C5-F762-4F48-B82D-1F3DA299E7F1}" type="slidenum">
              <a:rPr lang="en-GB" smtClean="0"/>
              <a:pPr>
                <a:defRPr/>
              </a:pPr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5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Annotated AST, </a:t>
            </a:r>
            <a:r>
              <a:rPr lang="en-US" i="1" dirty="0"/>
              <a:t>i.e. </a:t>
            </a:r>
            <a:r>
              <a:rPr lang="en-US" i="0" dirty="0"/>
              <a:t>annotated </a:t>
            </a:r>
            <a:r>
              <a:rPr lang="en-US" i="0" dirty="0" err="1"/>
              <a:t>syntaxt</a:t>
            </a:r>
            <a:r>
              <a:rPr lang="en-US" i="0" dirty="0"/>
              <a:t> tree, is actually</a:t>
            </a:r>
            <a:r>
              <a:rPr lang="en-US" i="0" baseline="0" dirty="0"/>
              <a:t> represented for semantically verified parse tree.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DC5C5-F762-4F48-B82D-1F3DA299E7F1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79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E9DC5C5-F762-4F48-B82D-1F3DA299E7F1}" type="slidenum">
              <a:rPr lang="en-GB" smtClean="0"/>
              <a:pPr>
                <a:defRPr/>
              </a:pPr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8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F6BFD-7218-42F9-AA36-42302E4791B1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B8551-6F3F-4AA9-BD0A-24CAF1934D7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00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F80E4-781F-4036-8623-DDC73B510C19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255DE2-836E-47A1-B7BD-A6C5CFC51D8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110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94D4F-85B5-4C2E-AC1D-F4FB09497CC0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76BC-5045-46DA-BF39-4356F1509DF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73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6EB5B7-C270-45D7-9D39-E48F0C757F54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3A74B0-B287-42FB-9C59-E742D79A142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D23A5-A3E5-4A63-93BF-1950F0541ED8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1125ED-B0E2-42B1-B95C-5D99702505A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73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63D3F3-DFB3-4D32-8CBB-4241635AAB29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3E1210-8CBB-4BBB-8E59-61B909276A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7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B9017-64EA-4A9A-BFBD-9DF0163232DF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921B8-4128-4F1E-9B53-68F9A072642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42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8F7B6-49D9-4854-B1D1-0FC737FB566D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7645A-CD29-42C2-8606-742AAD98E4BB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1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7D1D3-E8BE-455F-B523-31E92D23B465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83D9DE-CA92-4874-A784-24E9E0E1EF1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68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3EA8-E6A3-401E-8840-4CF45C45868F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10C8FA-953D-4A87-9EDD-ECDAB5E84BF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18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C8365-0CAA-42F8-B731-86658ABCF0DB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F16B4-A1E2-4EE0-8126-6FB248BF3648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7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0EB5C-6B99-41DB-BA88-5CBAA6C6199C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2683D-73FD-4B13-9140-A7A6912665E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58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A42BFDB5-F98D-4F88-91BA-73FFD574FB8E}" type="datetime5">
              <a:rPr lang="en-GB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9D230B5-3DB5-4DE9-BAA5-29BBD91FC510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Compilers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1F6BFD-7218-42F9-AA36-42302E4791B1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B8551-6F3F-4AA9-BD0A-24CAF1934D7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28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5856" y="5733256"/>
            <a:ext cx="2160240" cy="86409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81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359CCA-FFD7-44C2-9C1E-C43493A63ECA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66A437-14A5-4261-AB0E-3162C6978E43}" type="slidenum">
              <a:rPr lang="en-GB" sz="1292"/>
              <a:pPr/>
              <a:t>11</a:t>
            </a:fld>
            <a:endParaRPr lang="en-GB" sz="1292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446"/>
            <a:ext cx="8686800" cy="1055077"/>
          </a:xfrm>
        </p:spPr>
        <p:txBody>
          <a:bodyPr/>
          <a:lstStyle/>
          <a:p>
            <a:r>
              <a:rPr lang="en-GB"/>
              <a:t>Semantic Analysis (context handling)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066" y="1701312"/>
            <a:ext cx="7772400" cy="3798277"/>
          </a:xfrm>
        </p:spPr>
        <p:txBody>
          <a:bodyPr/>
          <a:lstStyle/>
          <a:p>
            <a:r>
              <a:rPr lang="en-GB"/>
              <a:t>Collects context (semantic) information, checks for semantic errors, and annotates nodes of the tree with the results.</a:t>
            </a:r>
          </a:p>
          <a:p>
            <a:r>
              <a:rPr lang="en-GB"/>
              <a:t>Examples:</a:t>
            </a:r>
          </a:p>
          <a:p>
            <a:pPr lvl="1"/>
            <a:r>
              <a:rPr lang="en-GB"/>
              <a:t>type checking: report error if an operator is applied to an incompatible operand.</a:t>
            </a:r>
          </a:p>
          <a:p>
            <a:pPr lvl="1"/>
            <a:r>
              <a:rPr lang="en-GB"/>
              <a:t>check flow-of-controls.</a:t>
            </a:r>
          </a:p>
          <a:p>
            <a:pPr lvl="1"/>
            <a:r>
              <a:rPr lang="en-GB"/>
              <a:t>uniqueness or name-related checks.</a:t>
            </a:r>
          </a:p>
        </p:txBody>
      </p:sp>
    </p:spTree>
    <p:extLst>
      <p:ext uri="{BB962C8B-B14F-4D97-AF65-F5344CB8AC3E}">
        <p14:creationId xmlns:p14="http://schemas.microsoft.com/office/powerpoint/2010/main" val="42710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12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57926" y="5794176"/>
            <a:ext cx="2371991" cy="51514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Assembly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2915816" y="3324865"/>
            <a:ext cx="3079719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609" y="377651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790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9594125-1DFC-483C-9332-6211F95EB9C6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3A3B9C-4161-404D-A4F5-28BBF7E6D036}" type="slidenum">
              <a:rPr lang="en-GB" sz="1292"/>
              <a:pPr/>
              <a:t>13</a:t>
            </a:fld>
            <a:endParaRPr lang="en-GB" sz="1292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108"/>
            <a:ext cx="7772400" cy="773723"/>
          </a:xfrm>
        </p:spPr>
        <p:txBody>
          <a:bodyPr/>
          <a:lstStyle/>
          <a:p>
            <a:r>
              <a:rPr lang="en-GB"/>
              <a:t>AST for </a:t>
            </a:r>
            <a:r>
              <a:rPr lang="en-GB" i="1"/>
              <a:t>b*b-4*a*c</a:t>
            </a:r>
            <a:r>
              <a:rPr lang="en-GB"/>
              <a:t> 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921369"/>
            <a:ext cx="8382000" cy="1969477"/>
          </a:xfrm>
        </p:spPr>
        <p:txBody>
          <a:bodyPr/>
          <a:lstStyle/>
          <a:p>
            <a:r>
              <a:rPr lang="en-GB" sz="2585"/>
              <a:t>An Abstract Syntax Tree (AST) is a more useful data structure for internal representation. It is a compressed version of the parse tree (summary of grammatical structure without details about its derivation)</a:t>
            </a:r>
          </a:p>
          <a:p>
            <a:r>
              <a:rPr lang="en-GB" sz="2585"/>
              <a:t>ASTs are one form of IR</a:t>
            </a:r>
          </a:p>
        </p:txBody>
      </p:sp>
      <p:sp>
        <p:nvSpPr>
          <p:cNvPr id="11271" name="Oval 4"/>
          <p:cNvSpPr>
            <a:spLocks noChangeArrowheads="1"/>
          </p:cNvSpPr>
          <p:nvPr/>
        </p:nvSpPr>
        <p:spPr bwMode="auto">
          <a:xfrm>
            <a:off x="4114800" y="103749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-</a:t>
            </a:r>
          </a:p>
        </p:txBody>
      </p:sp>
      <p:sp>
        <p:nvSpPr>
          <p:cNvPr id="11272" name="Oval 5"/>
          <p:cNvSpPr>
            <a:spLocks noChangeArrowheads="1"/>
          </p:cNvSpPr>
          <p:nvPr/>
        </p:nvSpPr>
        <p:spPr bwMode="auto">
          <a:xfrm>
            <a:off x="2743200" y="1740877"/>
            <a:ext cx="6858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1273" name="Oval 6"/>
          <p:cNvSpPr>
            <a:spLocks noChangeArrowheads="1"/>
          </p:cNvSpPr>
          <p:nvPr/>
        </p:nvSpPr>
        <p:spPr bwMode="auto">
          <a:xfrm>
            <a:off x="1905000" y="244426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&lt;id,b&gt;</a:t>
            </a:r>
          </a:p>
        </p:txBody>
      </p:sp>
      <p:sp>
        <p:nvSpPr>
          <p:cNvPr id="11274" name="Oval 7"/>
          <p:cNvSpPr>
            <a:spLocks noChangeArrowheads="1"/>
          </p:cNvSpPr>
          <p:nvPr/>
        </p:nvSpPr>
        <p:spPr bwMode="auto">
          <a:xfrm>
            <a:off x="3429000" y="244426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&lt;id,b&gt;</a:t>
            </a:r>
          </a:p>
        </p:txBody>
      </p:sp>
      <p:sp>
        <p:nvSpPr>
          <p:cNvPr id="11275" name="Oval 8"/>
          <p:cNvSpPr>
            <a:spLocks noChangeArrowheads="1"/>
          </p:cNvSpPr>
          <p:nvPr/>
        </p:nvSpPr>
        <p:spPr bwMode="auto">
          <a:xfrm>
            <a:off x="5867400" y="1740877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1276" name="Oval 9"/>
          <p:cNvSpPr>
            <a:spLocks noChangeArrowheads="1"/>
          </p:cNvSpPr>
          <p:nvPr/>
        </p:nvSpPr>
        <p:spPr bwMode="auto">
          <a:xfrm>
            <a:off x="5029200" y="244426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1277" name="Oval 10"/>
          <p:cNvSpPr>
            <a:spLocks noChangeArrowheads="1"/>
          </p:cNvSpPr>
          <p:nvPr/>
        </p:nvSpPr>
        <p:spPr bwMode="auto">
          <a:xfrm>
            <a:off x="6705600" y="244426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&lt;id,c&gt;</a:t>
            </a:r>
          </a:p>
        </p:txBody>
      </p:sp>
      <p:sp>
        <p:nvSpPr>
          <p:cNvPr id="11278" name="Oval 11"/>
          <p:cNvSpPr>
            <a:spLocks noChangeArrowheads="1"/>
          </p:cNvSpPr>
          <p:nvPr/>
        </p:nvSpPr>
        <p:spPr bwMode="auto">
          <a:xfrm>
            <a:off x="4343400" y="3147646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&lt;const,</a:t>
            </a:r>
          </a:p>
          <a:p>
            <a:pPr algn="ctr"/>
            <a:r>
              <a:rPr lang="en-GB" sz="2215"/>
              <a:t>4&gt;</a:t>
            </a:r>
          </a:p>
        </p:txBody>
      </p:sp>
      <p:sp>
        <p:nvSpPr>
          <p:cNvPr id="11279" name="Oval 12"/>
          <p:cNvSpPr>
            <a:spLocks noChangeArrowheads="1"/>
          </p:cNvSpPr>
          <p:nvPr/>
        </p:nvSpPr>
        <p:spPr bwMode="auto">
          <a:xfrm>
            <a:off x="5638800" y="3147646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&lt;id,a&gt;</a:t>
            </a:r>
          </a:p>
        </p:txBody>
      </p:sp>
      <p:sp>
        <p:nvSpPr>
          <p:cNvPr id="11280" name="Line 13"/>
          <p:cNvSpPr>
            <a:spLocks noChangeShapeType="1"/>
          </p:cNvSpPr>
          <p:nvPr/>
        </p:nvSpPr>
        <p:spPr bwMode="auto">
          <a:xfrm flipH="1">
            <a:off x="2438400" y="2303585"/>
            <a:ext cx="3810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1" name="Line 14"/>
          <p:cNvSpPr>
            <a:spLocks noChangeShapeType="1"/>
          </p:cNvSpPr>
          <p:nvPr/>
        </p:nvSpPr>
        <p:spPr bwMode="auto">
          <a:xfrm>
            <a:off x="3352800" y="2303585"/>
            <a:ext cx="30480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2" name="Line 15"/>
          <p:cNvSpPr>
            <a:spLocks noChangeShapeType="1"/>
          </p:cNvSpPr>
          <p:nvPr/>
        </p:nvSpPr>
        <p:spPr bwMode="auto">
          <a:xfrm flipH="1">
            <a:off x="3429000" y="1529861"/>
            <a:ext cx="762000" cy="42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3" name="Line 16"/>
          <p:cNvSpPr>
            <a:spLocks noChangeShapeType="1"/>
          </p:cNvSpPr>
          <p:nvPr/>
        </p:nvSpPr>
        <p:spPr bwMode="auto">
          <a:xfrm>
            <a:off x="4800600" y="1529861"/>
            <a:ext cx="1066800" cy="4220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4" name="Line 17"/>
          <p:cNvSpPr>
            <a:spLocks noChangeShapeType="1"/>
          </p:cNvSpPr>
          <p:nvPr/>
        </p:nvSpPr>
        <p:spPr bwMode="auto">
          <a:xfrm flipH="1">
            <a:off x="5638800" y="2303585"/>
            <a:ext cx="3810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5" name="Line 18"/>
          <p:cNvSpPr>
            <a:spLocks noChangeShapeType="1"/>
          </p:cNvSpPr>
          <p:nvPr/>
        </p:nvSpPr>
        <p:spPr bwMode="auto">
          <a:xfrm>
            <a:off x="6477000" y="2303585"/>
            <a:ext cx="3810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6" name="Line 19"/>
          <p:cNvSpPr>
            <a:spLocks noChangeShapeType="1"/>
          </p:cNvSpPr>
          <p:nvPr/>
        </p:nvSpPr>
        <p:spPr bwMode="auto">
          <a:xfrm flipH="1">
            <a:off x="4876800" y="3006969"/>
            <a:ext cx="3048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1287" name="Line 20"/>
          <p:cNvSpPr>
            <a:spLocks noChangeShapeType="1"/>
          </p:cNvSpPr>
          <p:nvPr/>
        </p:nvSpPr>
        <p:spPr bwMode="auto">
          <a:xfrm>
            <a:off x="5638800" y="3006969"/>
            <a:ext cx="22860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</p:spTree>
    <p:extLst>
      <p:ext uri="{BB962C8B-B14F-4D97-AF65-F5344CB8AC3E}">
        <p14:creationId xmlns:p14="http://schemas.microsoft.com/office/powerpoint/2010/main" val="350615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EF0505-E161-4D29-A9CE-17C0339EC8E6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12F2F3-2067-4BC6-8497-DEEDF78E6E6E}" type="slidenum">
              <a:rPr lang="en-GB" sz="1292"/>
              <a:pPr/>
              <a:t>14</a:t>
            </a:fld>
            <a:endParaRPr lang="en-GB" sz="1292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446"/>
            <a:ext cx="7772400" cy="703385"/>
          </a:xfrm>
        </p:spPr>
        <p:txBody>
          <a:bodyPr/>
          <a:lstStyle/>
          <a:p>
            <a:r>
              <a:rPr lang="en-GB"/>
              <a:t>Intermediate code generation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48508"/>
            <a:ext cx="7772400" cy="4783015"/>
          </a:xfrm>
        </p:spPr>
        <p:txBody>
          <a:bodyPr/>
          <a:lstStyle/>
          <a:p>
            <a:r>
              <a:rPr lang="en-GB" sz="2585" dirty="0"/>
              <a:t>Translate language-specific constructs in the AST into more general constructs.</a:t>
            </a:r>
          </a:p>
          <a:p>
            <a:r>
              <a:rPr lang="en-GB" sz="2585" dirty="0"/>
              <a:t>A criterion for the level of “generality”: it  should be straightforward to generate the target code from the intermediate representation chosen.</a:t>
            </a:r>
          </a:p>
          <a:p>
            <a:r>
              <a:rPr lang="en-GB" sz="2585" dirty="0"/>
              <a:t>Example of a form of IR (3-address code):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sz="2585" dirty="0"/>
              <a:t>	</a:t>
            </a:r>
            <a:r>
              <a:rPr lang="en-GB" sz="2585" b="1" dirty="0">
                <a:latin typeface="Courier New" panose="02070309020205020404" pitchFamily="49" charset="0"/>
              </a:rPr>
              <a:t>tmp1=4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sz="2585" b="1" dirty="0">
                <a:latin typeface="Courier New" panose="02070309020205020404" pitchFamily="49" charset="0"/>
              </a:rPr>
              <a:t>	tmp2=tmp1*a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sz="2585" b="1" dirty="0">
                <a:latin typeface="Courier New" panose="02070309020205020404" pitchFamily="49" charset="0"/>
              </a:rPr>
              <a:t>	tmp3=tmp2*c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sz="2585" b="1" dirty="0">
                <a:latin typeface="Courier New" panose="02070309020205020404" pitchFamily="49" charset="0"/>
              </a:rPr>
              <a:t>	tmp4=b*b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GB" sz="2585" b="1" dirty="0">
                <a:latin typeface="Courier New" panose="02070309020205020404" pitchFamily="49" charset="0"/>
              </a:rPr>
              <a:t>	tmp5=tmp4-tmp3</a:t>
            </a:r>
          </a:p>
        </p:txBody>
      </p:sp>
    </p:spTree>
    <p:extLst>
      <p:ext uri="{BB962C8B-B14F-4D97-AF65-F5344CB8AC3E}">
        <p14:creationId xmlns:p14="http://schemas.microsoft.com/office/powerpoint/2010/main" val="156191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15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5856" y="5733256"/>
            <a:ext cx="2160240" cy="86409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609" y="377651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7984" y="4581128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Three address code (modified)</a:t>
            </a:r>
          </a:p>
        </p:txBody>
      </p:sp>
    </p:spTree>
    <p:extLst>
      <p:ext uri="{BB962C8B-B14F-4D97-AF65-F5344CB8AC3E}">
        <p14:creationId xmlns:p14="http://schemas.microsoft.com/office/powerpoint/2010/main" val="318727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A5E03A-34A4-4101-BD02-38161A9FCFD2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C5CD44-FE85-4C83-8272-4E3D6A2196F0}" type="slidenum">
              <a:rPr lang="en-GB" sz="1292"/>
              <a:pPr/>
              <a:t>16</a:t>
            </a:fld>
            <a:endParaRPr lang="en-GB" sz="1292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04446"/>
            <a:ext cx="7772400" cy="633046"/>
          </a:xfrm>
        </p:spPr>
        <p:txBody>
          <a:bodyPr/>
          <a:lstStyle/>
          <a:p>
            <a:r>
              <a:rPr lang="en-GB"/>
              <a:t>Code Optimisation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37492"/>
            <a:ext cx="8458200" cy="3798277"/>
          </a:xfrm>
        </p:spPr>
        <p:txBody>
          <a:bodyPr/>
          <a:lstStyle/>
          <a:p>
            <a:r>
              <a:rPr lang="en-GB" sz="2585"/>
              <a:t>The goal is to improve the intermediate code and, thus, the effectiveness of code generation and the performance of the target code.</a:t>
            </a:r>
          </a:p>
          <a:p>
            <a:r>
              <a:rPr lang="en-GB" sz="2585"/>
              <a:t>Optimisations can range from trivial (e.g. constant folding) to highly sophisticated (e.g, in-lining).</a:t>
            </a:r>
          </a:p>
          <a:p>
            <a:r>
              <a:rPr lang="en-GB" sz="2585"/>
              <a:t>For example: replace the first two statements in the example of the previous slide with: </a:t>
            </a:r>
            <a:r>
              <a:rPr lang="en-GB" sz="2585" b="1">
                <a:latin typeface="Courier New" panose="02070309020205020404" pitchFamily="49" charset="0"/>
              </a:rPr>
              <a:t>tmp2=4*a</a:t>
            </a:r>
          </a:p>
          <a:p>
            <a:r>
              <a:rPr lang="en-GB" sz="2585"/>
              <a:t>Modern compilers perform such a range of optimisations, that one could argue for:</a:t>
            </a:r>
          </a:p>
        </p:txBody>
      </p:sp>
      <p:sp>
        <p:nvSpPr>
          <p:cNvPr id="14343" name="Rectangle 4"/>
          <p:cNvSpPr>
            <a:spLocks noChangeArrowheads="1"/>
          </p:cNvSpPr>
          <p:nvPr/>
        </p:nvSpPr>
        <p:spPr bwMode="auto">
          <a:xfrm>
            <a:off x="1295400" y="4976446"/>
            <a:ext cx="1600200" cy="7737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3581400" y="4976446"/>
            <a:ext cx="1600200" cy="7737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Middle-End</a:t>
            </a:r>
          </a:p>
          <a:p>
            <a:pPr algn="ctr"/>
            <a:r>
              <a:rPr lang="en-GB" sz="2215"/>
              <a:t>(optimiser)</a:t>
            </a:r>
          </a:p>
        </p:txBody>
      </p:sp>
      <p:sp>
        <p:nvSpPr>
          <p:cNvPr id="14345" name="Rectangle 6"/>
          <p:cNvSpPr>
            <a:spLocks noChangeArrowheads="1"/>
          </p:cNvSpPr>
          <p:nvPr/>
        </p:nvSpPr>
        <p:spPr bwMode="auto">
          <a:xfrm>
            <a:off x="5943600" y="4976446"/>
            <a:ext cx="1600200" cy="7737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14346" name="Line 7"/>
          <p:cNvSpPr>
            <a:spLocks noChangeShapeType="1"/>
          </p:cNvSpPr>
          <p:nvPr/>
        </p:nvSpPr>
        <p:spPr bwMode="auto">
          <a:xfrm>
            <a:off x="2895600" y="5398477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4347" name="Line 8"/>
          <p:cNvSpPr>
            <a:spLocks noChangeShapeType="1"/>
          </p:cNvSpPr>
          <p:nvPr/>
        </p:nvSpPr>
        <p:spPr bwMode="auto">
          <a:xfrm>
            <a:off x="5181600" y="5398477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4348" name="Line 9"/>
          <p:cNvSpPr>
            <a:spLocks noChangeShapeType="1"/>
          </p:cNvSpPr>
          <p:nvPr/>
        </p:nvSpPr>
        <p:spPr bwMode="auto">
          <a:xfrm>
            <a:off x="304800" y="5398477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4349" name="Line 10"/>
          <p:cNvSpPr>
            <a:spLocks noChangeShapeType="1"/>
          </p:cNvSpPr>
          <p:nvPr/>
        </p:nvSpPr>
        <p:spPr bwMode="auto">
          <a:xfrm>
            <a:off x="7543800" y="5398477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4350" name="Text Box 11"/>
          <p:cNvSpPr txBox="1">
            <a:spLocks noChangeArrowheads="1"/>
          </p:cNvSpPr>
          <p:nvPr/>
        </p:nvSpPr>
        <p:spPr bwMode="auto">
          <a:xfrm>
            <a:off x="7543800" y="4976446"/>
            <a:ext cx="972446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 </a:t>
            </a:r>
          </a:p>
          <a:p>
            <a:r>
              <a:rPr lang="en-GB" sz="2215"/>
              <a:t>code</a:t>
            </a:r>
          </a:p>
        </p:txBody>
      </p:sp>
      <p:sp>
        <p:nvSpPr>
          <p:cNvPr id="14351" name="Text Box 12"/>
          <p:cNvSpPr txBox="1">
            <a:spLocks noChangeArrowheads="1"/>
          </p:cNvSpPr>
          <p:nvPr/>
        </p:nvSpPr>
        <p:spPr bwMode="auto">
          <a:xfrm>
            <a:off x="228600" y="5046785"/>
            <a:ext cx="1047082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Source </a:t>
            </a:r>
          </a:p>
          <a:p>
            <a:r>
              <a:rPr lang="en-GB" sz="2215"/>
              <a:t>code</a:t>
            </a:r>
          </a:p>
        </p:txBody>
      </p:sp>
      <p:sp>
        <p:nvSpPr>
          <p:cNvPr id="14352" name="Text Box 13"/>
          <p:cNvSpPr txBox="1">
            <a:spLocks noChangeArrowheads="1"/>
          </p:cNvSpPr>
          <p:nvPr/>
        </p:nvSpPr>
        <p:spPr bwMode="auto">
          <a:xfrm>
            <a:off x="3048000" y="5046785"/>
            <a:ext cx="46839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IR</a:t>
            </a:r>
          </a:p>
        </p:txBody>
      </p:sp>
      <p:sp>
        <p:nvSpPr>
          <p:cNvPr id="14353" name="Text Box 14"/>
          <p:cNvSpPr txBox="1">
            <a:spLocks noChangeArrowheads="1"/>
          </p:cNvSpPr>
          <p:nvPr/>
        </p:nvSpPr>
        <p:spPr bwMode="auto">
          <a:xfrm>
            <a:off x="5334000" y="5046785"/>
            <a:ext cx="46839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IR</a:t>
            </a:r>
          </a:p>
        </p:txBody>
      </p:sp>
    </p:spTree>
    <p:extLst>
      <p:ext uri="{BB962C8B-B14F-4D97-AF65-F5344CB8AC3E}">
        <p14:creationId xmlns:p14="http://schemas.microsoft.com/office/powerpoint/2010/main" val="136775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347864" y="5760272"/>
            <a:ext cx="2160240" cy="86409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rPr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609" y="377651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427984" y="4581128"/>
            <a:ext cx="3320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Three address code (modified)</a:t>
            </a:r>
          </a:p>
        </p:txBody>
      </p:sp>
    </p:spTree>
    <p:extLst>
      <p:ext uri="{BB962C8B-B14F-4D97-AF65-F5344CB8AC3E}">
        <p14:creationId xmlns:p14="http://schemas.microsoft.com/office/powerpoint/2010/main" val="134604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9ABC1B-4D94-457B-9C66-27B2EE1CD7A0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A98032F-4AA2-445D-B272-82F57E2C490D}" type="slidenum">
              <a:rPr lang="en-GB" sz="1292"/>
              <a:pPr/>
              <a:t>18</a:t>
            </a:fld>
            <a:endParaRPr lang="en-GB" sz="1292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108"/>
            <a:ext cx="7772400" cy="703385"/>
          </a:xfrm>
        </p:spPr>
        <p:txBody>
          <a:bodyPr/>
          <a:lstStyle/>
          <a:p>
            <a:r>
              <a:rPr lang="en-GB"/>
              <a:t>Code Generation Phase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7831"/>
            <a:ext cx="8382000" cy="4783015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GB" sz="2769"/>
              <a:t>Map the AST onto a linear list of target machine instructions in a symbolic form:</a:t>
            </a:r>
          </a:p>
          <a:p>
            <a:pPr lvl="1">
              <a:lnSpc>
                <a:spcPct val="95000"/>
              </a:lnSpc>
            </a:pPr>
            <a:r>
              <a:rPr lang="en-GB" sz="2215"/>
              <a:t>Instruction selection: a pattern matching problem.</a:t>
            </a:r>
          </a:p>
          <a:p>
            <a:pPr lvl="1">
              <a:lnSpc>
                <a:spcPct val="95000"/>
              </a:lnSpc>
            </a:pPr>
            <a:r>
              <a:rPr lang="en-GB" sz="2215"/>
              <a:t>Register allocation: each value should be in a register when it is used (but there is only a limited number): NP-Complete problem.</a:t>
            </a:r>
          </a:p>
          <a:p>
            <a:pPr lvl="1">
              <a:lnSpc>
                <a:spcPct val="95000"/>
              </a:lnSpc>
            </a:pPr>
            <a:r>
              <a:rPr lang="en-GB" sz="2215"/>
              <a:t>Instruction scheduling: take advantage of multiple functional units: NP-Complete problem.</a:t>
            </a:r>
          </a:p>
          <a:p>
            <a:pPr>
              <a:lnSpc>
                <a:spcPct val="95000"/>
              </a:lnSpc>
            </a:pPr>
            <a:r>
              <a:rPr lang="en-GB" sz="2769"/>
              <a:t>Target, machine-specific properties may be used to optimise the code.</a:t>
            </a:r>
          </a:p>
          <a:p>
            <a:pPr>
              <a:lnSpc>
                <a:spcPct val="95000"/>
              </a:lnSpc>
            </a:pPr>
            <a:r>
              <a:rPr lang="en-GB" sz="2769"/>
              <a:t>Finally, machine code and associated information required by the Operating System are generated.</a:t>
            </a:r>
          </a:p>
        </p:txBody>
      </p:sp>
    </p:spTree>
    <p:extLst>
      <p:ext uri="{BB962C8B-B14F-4D97-AF65-F5344CB8AC3E}">
        <p14:creationId xmlns:p14="http://schemas.microsoft.com/office/powerpoint/2010/main" val="2979347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609" y="377651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8387" y="2596264"/>
            <a:ext cx="1833333" cy="9268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Symbol table manager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 bwMode="auto">
          <a:xfrm flipH="1">
            <a:off x="685800" y="1126813"/>
            <a:ext cx="2335344" cy="1447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8" idx="1"/>
            <a:endCxn id="26" idx="0"/>
          </p:cNvCxnSpPr>
          <p:nvPr/>
        </p:nvCxnSpPr>
        <p:spPr bwMode="auto">
          <a:xfrm flipH="1">
            <a:off x="1135054" y="1890548"/>
            <a:ext cx="1886090" cy="705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051720" y="2677970"/>
            <a:ext cx="969424" cy="3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2051578" y="3416500"/>
            <a:ext cx="936246" cy="1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4" idx="1"/>
          </p:cNvCxnSpPr>
          <p:nvPr/>
        </p:nvCxnSpPr>
        <p:spPr bwMode="auto">
          <a:xfrm flipH="1" flipV="1">
            <a:off x="1475656" y="3501008"/>
            <a:ext cx="1512168" cy="864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1" idx="1"/>
          </p:cNvCxnSpPr>
          <p:nvPr/>
        </p:nvCxnSpPr>
        <p:spPr bwMode="auto">
          <a:xfrm flipH="1" flipV="1">
            <a:off x="685800" y="3501008"/>
            <a:ext cx="2335344" cy="166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30"/>
          <p:cNvSpPr/>
          <p:nvPr/>
        </p:nvSpPr>
        <p:spPr bwMode="auto">
          <a:xfrm>
            <a:off x="3257926" y="5733256"/>
            <a:ext cx="2371991" cy="51514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Assembly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830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3705-1CF9-6600-BEE5-C7C5CD33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dirty="0"/>
              <a:t>Types of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68B6C-7E15-EFD5-BD0C-EFC8D7D0A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648200"/>
          </a:xfrm>
        </p:spPr>
        <p:txBody>
          <a:bodyPr/>
          <a:lstStyle/>
          <a:p>
            <a:r>
              <a:rPr lang="en-US" sz="2800" dirty="0"/>
              <a:t>Native Compiler:</a:t>
            </a:r>
            <a:br>
              <a:rPr lang="en-US" sz="2800" dirty="0"/>
            </a:br>
            <a:r>
              <a:rPr lang="en-US" sz="2800" dirty="0"/>
              <a:t>C</a:t>
            </a:r>
            <a:r>
              <a:rPr lang="en-US" sz="2000" dirty="0"/>
              <a:t>ompiler works on same technology (platform) on which it runs.</a:t>
            </a:r>
          </a:p>
          <a:p>
            <a:r>
              <a:rPr lang="en-US" sz="2800" dirty="0"/>
              <a:t>S2S or Transcompiler:</a:t>
            </a:r>
            <a:br>
              <a:rPr lang="en-US" sz="2800" dirty="0"/>
            </a:br>
            <a:r>
              <a:rPr lang="en-US" sz="2000" dirty="0"/>
              <a:t>Takes source code as input written in a programming language and produces an equivalent source code in different programming language.</a:t>
            </a:r>
          </a:p>
          <a:p>
            <a:r>
              <a:rPr lang="en-US" sz="2800" dirty="0"/>
              <a:t>Cross-compiler:</a:t>
            </a:r>
            <a:br>
              <a:rPr lang="en-US" sz="2800" dirty="0"/>
            </a:br>
            <a:r>
              <a:rPr lang="en-US" sz="2000" dirty="0"/>
              <a:t>Capable of creating exe code for a platform other than one on which it is running.</a:t>
            </a:r>
          </a:p>
          <a:p>
            <a:r>
              <a:rPr lang="en-US" sz="2800" dirty="0" err="1"/>
              <a:t>Decompiler</a:t>
            </a:r>
            <a:r>
              <a:rPr lang="en-US" sz="2800" dirty="0"/>
              <a:t>: </a:t>
            </a:r>
            <a:br>
              <a:rPr lang="en-US" sz="2800" dirty="0"/>
            </a:br>
            <a:r>
              <a:rPr lang="en-US" sz="2000" dirty="0"/>
              <a:t>Opposite to compiler. Ex, Binary Ninja, DJ Java </a:t>
            </a:r>
            <a:r>
              <a:rPr lang="en-US" sz="2000" dirty="0" err="1"/>
              <a:t>Decompiler</a:t>
            </a:r>
            <a:r>
              <a:rPr lang="en-US" sz="2000" dirty="0"/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D3904-220D-77CB-FCAD-B537FD76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331A3-47E6-3DA5-C236-A62BFD0F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1B40-B70A-7852-F64A-DC4E4FE9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6574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84168"/>
            <a:ext cx="1905000" cy="457200"/>
          </a:xfrm>
        </p:spPr>
        <p:txBody>
          <a:bodyPr/>
          <a:lstStyle/>
          <a:p>
            <a:fld id="{071125ED-B0E2-42B1-B95C-5D99702505A6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08233" y="2944382"/>
            <a:ext cx="27767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44609" y="3776510"/>
            <a:ext cx="2162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8387" y="2596264"/>
            <a:ext cx="1833333" cy="9268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Symbol table manager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283369" y="2574131"/>
            <a:ext cx="1656184" cy="92687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Error Handler</a:t>
            </a:r>
          </a:p>
        </p:txBody>
      </p:sp>
      <p:cxnSp>
        <p:nvCxnSpPr>
          <p:cNvPr id="3" name="Straight Arrow Connector 2"/>
          <p:cNvCxnSpPr>
            <a:stCxn id="9" idx="1"/>
          </p:cNvCxnSpPr>
          <p:nvPr/>
        </p:nvCxnSpPr>
        <p:spPr bwMode="auto">
          <a:xfrm flipH="1">
            <a:off x="685800" y="1126813"/>
            <a:ext cx="2335344" cy="14473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>
            <a:stCxn id="8" idx="1"/>
            <a:endCxn id="26" idx="0"/>
          </p:cNvCxnSpPr>
          <p:nvPr/>
        </p:nvCxnSpPr>
        <p:spPr bwMode="auto">
          <a:xfrm flipH="1">
            <a:off x="1135054" y="1890548"/>
            <a:ext cx="1886090" cy="7057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2051720" y="2677970"/>
            <a:ext cx="969424" cy="309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/>
          <p:cNvCxnSpPr/>
          <p:nvPr/>
        </p:nvCxnSpPr>
        <p:spPr bwMode="auto">
          <a:xfrm flipH="1">
            <a:off x="2051578" y="3416500"/>
            <a:ext cx="936246" cy="1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/>
          <p:cNvCxnSpPr>
            <a:stCxn id="24" idx="1"/>
          </p:cNvCxnSpPr>
          <p:nvPr/>
        </p:nvCxnSpPr>
        <p:spPr bwMode="auto">
          <a:xfrm flipH="1" flipV="1">
            <a:off x="1475656" y="3501008"/>
            <a:ext cx="1512168" cy="864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stCxn id="11" idx="1"/>
          </p:cNvCxnSpPr>
          <p:nvPr/>
        </p:nvCxnSpPr>
        <p:spPr bwMode="auto">
          <a:xfrm flipH="1" flipV="1">
            <a:off x="685800" y="3501008"/>
            <a:ext cx="2335344" cy="16679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>
            <a:stCxn id="9" idx="3"/>
          </p:cNvCxnSpPr>
          <p:nvPr/>
        </p:nvCxnSpPr>
        <p:spPr bwMode="auto">
          <a:xfrm>
            <a:off x="5829456" y="1126813"/>
            <a:ext cx="2628744" cy="14694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/>
          <p:cNvCxnSpPr>
            <a:stCxn id="8" idx="3"/>
            <a:endCxn id="27" idx="0"/>
          </p:cNvCxnSpPr>
          <p:nvPr/>
        </p:nvCxnSpPr>
        <p:spPr bwMode="auto">
          <a:xfrm>
            <a:off x="5829456" y="1890548"/>
            <a:ext cx="2282005" cy="6835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/>
          <p:cNvCxnSpPr>
            <a:stCxn id="10" idx="3"/>
          </p:cNvCxnSpPr>
          <p:nvPr/>
        </p:nvCxnSpPr>
        <p:spPr bwMode="auto">
          <a:xfrm flipV="1">
            <a:off x="5829456" y="2708920"/>
            <a:ext cx="1453913" cy="9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Arrow Connector 37"/>
          <p:cNvCxnSpPr/>
          <p:nvPr/>
        </p:nvCxnSpPr>
        <p:spPr bwMode="auto">
          <a:xfrm flipV="1">
            <a:off x="5829456" y="3416500"/>
            <a:ext cx="1453913" cy="12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>
            <a:stCxn id="24" idx="3"/>
            <a:endCxn id="27" idx="2"/>
          </p:cNvCxnSpPr>
          <p:nvPr/>
        </p:nvCxnSpPr>
        <p:spPr bwMode="auto">
          <a:xfrm flipV="1">
            <a:off x="5796136" y="3501008"/>
            <a:ext cx="2315325" cy="8647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11" idx="3"/>
          </p:cNvCxnSpPr>
          <p:nvPr/>
        </p:nvCxnSpPr>
        <p:spPr bwMode="auto">
          <a:xfrm flipV="1">
            <a:off x="5829456" y="3523141"/>
            <a:ext cx="2628744" cy="16458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36"/>
          <p:cNvSpPr/>
          <p:nvPr/>
        </p:nvSpPr>
        <p:spPr bwMode="auto">
          <a:xfrm>
            <a:off x="3257926" y="5733256"/>
            <a:ext cx="2371991" cy="515144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Assembly code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36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88840"/>
            <a:ext cx="7772400" cy="2376264"/>
          </a:xfrm>
        </p:spPr>
        <p:txBody>
          <a:bodyPr/>
          <a:lstStyle/>
          <a:p>
            <a:r>
              <a:rPr lang="en-US" sz="6600" dirty="0"/>
              <a:t>Phases with example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24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22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5" y="0"/>
            <a:ext cx="9013511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1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71599" y="436771"/>
            <a:ext cx="997034" cy="45376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46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40441" y="1800661"/>
            <a:ext cx="2592288" cy="4164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Syntax analysis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40441" y="1128102"/>
            <a:ext cx="2592288" cy="3516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Lexical analysis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140441" y="2564811"/>
            <a:ext cx="2592288" cy="4168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Semantic analysis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40441" y="5180985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442028" y="5910328"/>
            <a:ext cx="1994068" cy="443305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77" dirty="0"/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203943" y="876444"/>
            <a:ext cx="332345" cy="2647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4" name="Down Arrow 13"/>
          <p:cNvSpPr/>
          <p:nvPr/>
        </p:nvSpPr>
        <p:spPr bwMode="auto">
          <a:xfrm>
            <a:off x="4203943" y="1475793"/>
            <a:ext cx="332345" cy="35731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5" name="Down Arrow 14"/>
          <p:cNvSpPr/>
          <p:nvPr/>
        </p:nvSpPr>
        <p:spPr bwMode="auto">
          <a:xfrm>
            <a:off x="4203943" y="2212036"/>
            <a:ext cx="332345" cy="37572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6" name="Down Arrow 15"/>
          <p:cNvSpPr/>
          <p:nvPr/>
        </p:nvSpPr>
        <p:spPr bwMode="auto">
          <a:xfrm>
            <a:off x="4203943" y="2984056"/>
            <a:ext cx="324606" cy="3516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7" name="Down Arrow 16"/>
          <p:cNvSpPr/>
          <p:nvPr/>
        </p:nvSpPr>
        <p:spPr bwMode="auto">
          <a:xfrm>
            <a:off x="4203944" y="5570814"/>
            <a:ext cx="309195" cy="3656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8" name="TextBox 17"/>
          <p:cNvSpPr txBox="1"/>
          <p:nvPr/>
        </p:nvSpPr>
        <p:spPr>
          <a:xfrm>
            <a:off x="4469819" y="1440017"/>
            <a:ext cx="2108862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9820" y="2186428"/>
            <a:ext cx="111280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3138" y="2981661"/>
            <a:ext cx="25282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125030" y="3332877"/>
            <a:ext cx="2592288" cy="4286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31" dirty="0"/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88532" y="3746739"/>
            <a:ext cx="309259" cy="55359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3" name="TextBox 22"/>
          <p:cNvSpPr txBox="1"/>
          <p:nvPr/>
        </p:nvSpPr>
        <p:spPr>
          <a:xfrm>
            <a:off x="4454409" y="3628407"/>
            <a:ext cx="201529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109684" y="4293430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88533" y="4673240"/>
            <a:ext cx="281287" cy="507745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8" name="TextBox 27"/>
          <p:cNvSpPr txBox="1"/>
          <p:nvPr/>
        </p:nvSpPr>
        <p:spPr>
          <a:xfrm>
            <a:off x="4439062" y="4640583"/>
            <a:ext cx="1545616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2" dirty="0"/>
              <a:t>Three address </a:t>
            </a:r>
          </a:p>
          <a:p>
            <a:r>
              <a:rPr lang="en-US" sz="1662" dirty="0"/>
              <a:t>code (modified)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77932" y="436771"/>
            <a:ext cx="4386949" cy="3498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3" name="Rectangle 2"/>
          <p:cNvSpPr/>
          <p:nvPr/>
        </p:nvSpPr>
        <p:spPr bwMode="auto">
          <a:xfrm>
            <a:off x="2577932" y="3997739"/>
            <a:ext cx="4386949" cy="23808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</p:spTree>
    <p:extLst>
      <p:ext uri="{BB962C8B-B14F-4D97-AF65-F5344CB8AC3E}">
        <p14:creationId xmlns:p14="http://schemas.microsoft.com/office/powerpoint/2010/main" val="119245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71599" y="436771"/>
            <a:ext cx="997034" cy="45376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46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40441" y="1800661"/>
            <a:ext cx="2592288" cy="4164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Syntax analysis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40441" y="1128102"/>
            <a:ext cx="2592288" cy="3516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Lexical analysis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140441" y="2564811"/>
            <a:ext cx="2592288" cy="4168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Semantic analysis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40441" y="5180985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442028" y="5910328"/>
            <a:ext cx="1994068" cy="443305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77" dirty="0"/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203943" y="876444"/>
            <a:ext cx="332345" cy="2647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4" name="Down Arrow 13"/>
          <p:cNvSpPr/>
          <p:nvPr/>
        </p:nvSpPr>
        <p:spPr bwMode="auto">
          <a:xfrm>
            <a:off x="4203943" y="1475793"/>
            <a:ext cx="332345" cy="35731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5" name="Down Arrow 14"/>
          <p:cNvSpPr/>
          <p:nvPr/>
        </p:nvSpPr>
        <p:spPr bwMode="auto">
          <a:xfrm>
            <a:off x="4203943" y="2212036"/>
            <a:ext cx="332345" cy="37572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6" name="Down Arrow 15"/>
          <p:cNvSpPr/>
          <p:nvPr/>
        </p:nvSpPr>
        <p:spPr bwMode="auto">
          <a:xfrm>
            <a:off x="4203943" y="2984056"/>
            <a:ext cx="324606" cy="3516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7" name="Down Arrow 16"/>
          <p:cNvSpPr/>
          <p:nvPr/>
        </p:nvSpPr>
        <p:spPr bwMode="auto">
          <a:xfrm>
            <a:off x="4203944" y="5570814"/>
            <a:ext cx="309195" cy="3656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8" name="TextBox 17"/>
          <p:cNvSpPr txBox="1"/>
          <p:nvPr/>
        </p:nvSpPr>
        <p:spPr>
          <a:xfrm>
            <a:off x="4469819" y="1440017"/>
            <a:ext cx="2108862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9820" y="2186428"/>
            <a:ext cx="111280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3138" y="2981661"/>
            <a:ext cx="25282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125030" y="3332877"/>
            <a:ext cx="2592288" cy="4286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31" dirty="0"/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88532" y="3746739"/>
            <a:ext cx="309259" cy="55359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3" name="TextBox 22"/>
          <p:cNvSpPr txBox="1"/>
          <p:nvPr/>
        </p:nvSpPr>
        <p:spPr>
          <a:xfrm>
            <a:off x="4454409" y="3628407"/>
            <a:ext cx="201529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109684" y="4293430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88533" y="4673240"/>
            <a:ext cx="281287" cy="507745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8" name="TextBox 27"/>
          <p:cNvSpPr txBox="1"/>
          <p:nvPr/>
        </p:nvSpPr>
        <p:spPr>
          <a:xfrm>
            <a:off x="4439062" y="4640583"/>
            <a:ext cx="1545616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2" dirty="0"/>
              <a:t>Three address </a:t>
            </a:r>
          </a:p>
          <a:p>
            <a:r>
              <a:rPr lang="en-US" sz="1662" dirty="0"/>
              <a:t>code (modified)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77932" y="436771"/>
            <a:ext cx="4386949" cy="3498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3" name="Rectangle 2"/>
          <p:cNvSpPr/>
          <p:nvPr/>
        </p:nvSpPr>
        <p:spPr bwMode="auto">
          <a:xfrm>
            <a:off x="2577932" y="3997739"/>
            <a:ext cx="4386949" cy="23808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5" name="TextBox 4"/>
          <p:cNvSpPr txBox="1"/>
          <p:nvPr/>
        </p:nvSpPr>
        <p:spPr>
          <a:xfrm>
            <a:off x="1338079" y="2212036"/>
            <a:ext cx="119542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Front-end</a:t>
            </a:r>
          </a:p>
        </p:txBody>
      </p:sp>
    </p:spTree>
    <p:extLst>
      <p:ext uri="{BB962C8B-B14F-4D97-AF65-F5344CB8AC3E}">
        <p14:creationId xmlns:p14="http://schemas.microsoft.com/office/powerpoint/2010/main" val="440548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71599" y="436771"/>
            <a:ext cx="997034" cy="453767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46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140441" y="1800661"/>
            <a:ext cx="2592288" cy="41645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Syntax analysis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140441" y="1128102"/>
            <a:ext cx="2592288" cy="3516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Lexical analysis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3140441" y="2564811"/>
            <a:ext cx="2592288" cy="41684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Semantic analysis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140441" y="5180985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00" b="1" dirty="0"/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442028" y="5910328"/>
            <a:ext cx="1994068" cy="443305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77" dirty="0"/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203943" y="876444"/>
            <a:ext cx="332345" cy="26474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4" name="Down Arrow 13"/>
          <p:cNvSpPr/>
          <p:nvPr/>
        </p:nvSpPr>
        <p:spPr bwMode="auto">
          <a:xfrm>
            <a:off x="4203943" y="1475793"/>
            <a:ext cx="332345" cy="35731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5" name="Down Arrow 14"/>
          <p:cNvSpPr/>
          <p:nvPr/>
        </p:nvSpPr>
        <p:spPr bwMode="auto">
          <a:xfrm>
            <a:off x="4203943" y="2212036"/>
            <a:ext cx="332345" cy="37572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6" name="Down Arrow 15"/>
          <p:cNvSpPr/>
          <p:nvPr/>
        </p:nvSpPr>
        <p:spPr bwMode="auto">
          <a:xfrm>
            <a:off x="4203943" y="2984056"/>
            <a:ext cx="324606" cy="35164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7" name="Down Arrow 16"/>
          <p:cNvSpPr/>
          <p:nvPr/>
        </p:nvSpPr>
        <p:spPr bwMode="auto">
          <a:xfrm>
            <a:off x="4203944" y="5570814"/>
            <a:ext cx="309195" cy="3656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18" name="TextBox 17"/>
          <p:cNvSpPr txBox="1"/>
          <p:nvPr/>
        </p:nvSpPr>
        <p:spPr>
          <a:xfrm>
            <a:off x="4469819" y="1440017"/>
            <a:ext cx="2108862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9820" y="2186428"/>
            <a:ext cx="111280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13138" y="2981661"/>
            <a:ext cx="2528256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Parse tree (semantically)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125030" y="3332877"/>
            <a:ext cx="2592288" cy="42867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31" dirty="0"/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88532" y="3746739"/>
            <a:ext cx="309259" cy="553594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3" name="TextBox 22"/>
          <p:cNvSpPr txBox="1"/>
          <p:nvPr/>
        </p:nvSpPr>
        <p:spPr>
          <a:xfrm>
            <a:off x="4454409" y="3628407"/>
            <a:ext cx="2015295" cy="376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46" dirty="0"/>
              <a:t>Three address code</a:t>
            </a:r>
          </a:p>
        </p:txBody>
      </p:sp>
      <p:sp>
        <p:nvSpPr>
          <p:cNvPr id="24" name="Rounded Rectangle 23"/>
          <p:cNvSpPr/>
          <p:nvPr/>
        </p:nvSpPr>
        <p:spPr bwMode="auto">
          <a:xfrm>
            <a:off x="3109684" y="4293430"/>
            <a:ext cx="2592288" cy="389828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492" dirty="0"/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88533" y="4673240"/>
            <a:ext cx="281287" cy="507745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endParaRPr lang="en-US" sz="2492"/>
          </a:p>
        </p:txBody>
      </p:sp>
      <p:sp>
        <p:nvSpPr>
          <p:cNvPr id="28" name="TextBox 27"/>
          <p:cNvSpPr txBox="1"/>
          <p:nvPr/>
        </p:nvSpPr>
        <p:spPr>
          <a:xfrm>
            <a:off x="4439062" y="4640583"/>
            <a:ext cx="1545616" cy="603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2" dirty="0"/>
              <a:t>Three address </a:t>
            </a:r>
          </a:p>
          <a:p>
            <a:r>
              <a:rPr lang="en-US" sz="1662" dirty="0"/>
              <a:t>code (modified)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577932" y="436771"/>
            <a:ext cx="4386949" cy="34985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3" name="Rectangle 2"/>
          <p:cNvSpPr/>
          <p:nvPr/>
        </p:nvSpPr>
        <p:spPr bwMode="auto">
          <a:xfrm>
            <a:off x="2577932" y="3997739"/>
            <a:ext cx="4386949" cy="238083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</a:bodyPr>
          <a:lstStyle/>
          <a:p>
            <a:pPr defTabSz="844083"/>
            <a:endParaRPr lang="en-US" sz="2215"/>
          </a:p>
        </p:txBody>
      </p:sp>
      <p:sp>
        <p:nvSpPr>
          <p:cNvPr id="5" name="TextBox 4"/>
          <p:cNvSpPr txBox="1"/>
          <p:nvPr/>
        </p:nvSpPr>
        <p:spPr>
          <a:xfrm>
            <a:off x="1338079" y="2212036"/>
            <a:ext cx="119542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Front-end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16034" y="5053736"/>
            <a:ext cx="1195429" cy="376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46" dirty="0"/>
              <a:t>Back-end</a:t>
            </a:r>
          </a:p>
        </p:txBody>
      </p:sp>
    </p:spTree>
    <p:extLst>
      <p:ext uri="{BB962C8B-B14F-4D97-AF65-F5344CB8AC3E}">
        <p14:creationId xmlns:p14="http://schemas.microsoft.com/office/powerpoint/2010/main" val="126660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83774C-12D6-4AD9-B4F1-A5744CEB5BF0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A9CBD9-0243-496E-8588-43116E69B880}" type="slidenum">
              <a:rPr lang="en-GB" sz="1292"/>
              <a:pPr/>
              <a:t>26</a:t>
            </a:fld>
            <a:endParaRPr lang="en-GB" sz="1292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108"/>
            <a:ext cx="7772400" cy="633046"/>
          </a:xfrm>
        </p:spPr>
        <p:txBody>
          <a:bodyPr/>
          <a:lstStyle/>
          <a:p>
            <a:r>
              <a:rPr lang="en-GB"/>
              <a:t>General Structure of a compiler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1828800" y="1459523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Lexical</a:t>
            </a:r>
          </a:p>
          <a:p>
            <a:pPr algn="ctr"/>
            <a:r>
              <a:rPr lang="en-GB" sz="2215"/>
              <a:t>Analysis</a:t>
            </a:r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1828800" y="3429000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Semantic</a:t>
            </a:r>
          </a:p>
          <a:p>
            <a:pPr algn="ctr"/>
            <a:r>
              <a:rPr lang="en-GB" sz="2215"/>
              <a:t>Analysis</a:t>
            </a:r>
          </a:p>
        </p:txBody>
      </p:sp>
      <p:sp>
        <p:nvSpPr>
          <p:cNvPr id="7176" name="Rectangle 6"/>
          <p:cNvSpPr>
            <a:spLocks noChangeArrowheads="1"/>
          </p:cNvSpPr>
          <p:nvPr/>
        </p:nvSpPr>
        <p:spPr bwMode="auto">
          <a:xfrm>
            <a:off x="1828800" y="2444261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Syntax</a:t>
            </a:r>
          </a:p>
          <a:p>
            <a:pPr algn="ctr"/>
            <a:r>
              <a:rPr lang="en-GB" sz="2215"/>
              <a:t>Analysis</a:t>
            </a:r>
          </a:p>
        </p:txBody>
      </p:sp>
      <p:sp>
        <p:nvSpPr>
          <p:cNvPr id="7177" name="Rectangle 7"/>
          <p:cNvSpPr>
            <a:spLocks noChangeArrowheads="1"/>
          </p:cNvSpPr>
          <p:nvPr/>
        </p:nvSpPr>
        <p:spPr bwMode="auto">
          <a:xfrm>
            <a:off x="1828800" y="4413738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Intermediate</a:t>
            </a:r>
          </a:p>
          <a:p>
            <a:pPr algn="ctr"/>
            <a:r>
              <a:rPr lang="en-GB" sz="2215"/>
              <a:t>code generat.</a:t>
            </a:r>
          </a:p>
        </p:txBody>
      </p:sp>
      <p:sp>
        <p:nvSpPr>
          <p:cNvPr id="7178" name="Rectangle 8"/>
          <p:cNvSpPr>
            <a:spLocks noChangeArrowheads="1"/>
          </p:cNvSpPr>
          <p:nvPr/>
        </p:nvSpPr>
        <p:spPr bwMode="auto">
          <a:xfrm>
            <a:off x="5715000" y="1459523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I.C.</a:t>
            </a:r>
          </a:p>
          <a:p>
            <a:pPr algn="ctr"/>
            <a:r>
              <a:rPr lang="en-GB" sz="2215"/>
              <a:t>Optimisation</a:t>
            </a:r>
          </a:p>
        </p:txBody>
      </p:sp>
      <p:sp>
        <p:nvSpPr>
          <p:cNvPr id="7179" name="Rectangle 9"/>
          <p:cNvSpPr>
            <a:spLocks noChangeArrowheads="1"/>
          </p:cNvSpPr>
          <p:nvPr/>
        </p:nvSpPr>
        <p:spPr bwMode="auto">
          <a:xfrm>
            <a:off x="5715000" y="2444261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Code</a:t>
            </a:r>
          </a:p>
          <a:p>
            <a:pPr algn="ctr"/>
            <a:r>
              <a:rPr lang="en-GB" sz="2215"/>
              <a:t>Generation</a:t>
            </a:r>
          </a:p>
        </p:txBody>
      </p:sp>
      <p:sp>
        <p:nvSpPr>
          <p:cNvPr id="7180" name="Rectangle 10"/>
          <p:cNvSpPr>
            <a:spLocks noChangeArrowheads="1"/>
          </p:cNvSpPr>
          <p:nvPr/>
        </p:nvSpPr>
        <p:spPr bwMode="auto">
          <a:xfrm>
            <a:off x="5715000" y="4413738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Target code</a:t>
            </a:r>
          </a:p>
          <a:p>
            <a:pPr algn="ctr"/>
            <a:r>
              <a:rPr lang="en-GB" sz="2215"/>
              <a:t>Generation</a:t>
            </a:r>
          </a:p>
        </p:txBody>
      </p:sp>
      <p:sp>
        <p:nvSpPr>
          <p:cNvPr id="7181" name="Rectangle 11"/>
          <p:cNvSpPr>
            <a:spLocks noChangeArrowheads="1"/>
          </p:cNvSpPr>
          <p:nvPr/>
        </p:nvSpPr>
        <p:spPr bwMode="auto">
          <a:xfrm>
            <a:off x="5715000" y="3429000"/>
            <a:ext cx="1600200" cy="70338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Target code</a:t>
            </a:r>
          </a:p>
          <a:p>
            <a:pPr algn="ctr"/>
            <a:r>
              <a:rPr lang="en-GB" sz="2215"/>
              <a:t>Optimisation</a:t>
            </a:r>
          </a:p>
        </p:txBody>
      </p:sp>
      <p:sp>
        <p:nvSpPr>
          <p:cNvPr id="7182" name="Line 12"/>
          <p:cNvSpPr>
            <a:spLocks noChangeShapeType="1"/>
          </p:cNvSpPr>
          <p:nvPr/>
        </p:nvSpPr>
        <p:spPr bwMode="auto">
          <a:xfrm>
            <a:off x="2590800" y="2162908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3" name="Line 13"/>
          <p:cNvSpPr>
            <a:spLocks noChangeShapeType="1"/>
          </p:cNvSpPr>
          <p:nvPr/>
        </p:nvSpPr>
        <p:spPr bwMode="auto">
          <a:xfrm>
            <a:off x="2590800" y="3147646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4" name="Line 14"/>
          <p:cNvSpPr>
            <a:spLocks noChangeShapeType="1"/>
          </p:cNvSpPr>
          <p:nvPr/>
        </p:nvSpPr>
        <p:spPr bwMode="auto">
          <a:xfrm>
            <a:off x="2590800" y="4132385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5" name="Line 15"/>
          <p:cNvSpPr>
            <a:spLocks noChangeShapeType="1"/>
          </p:cNvSpPr>
          <p:nvPr/>
        </p:nvSpPr>
        <p:spPr bwMode="auto">
          <a:xfrm>
            <a:off x="6553200" y="2162908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6" name="Line 16"/>
          <p:cNvSpPr>
            <a:spLocks noChangeShapeType="1"/>
          </p:cNvSpPr>
          <p:nvPr/>
        </p:nvSpPr>
        <p:spPr bwMode="auto">
          <a:xfrm>
            <a:off x="6553200" y="3147646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7" name="Line 17"/>
          <p:cNvSpPr>
            <a:spLocks noChangeShapeType="1"/>
          </p:cNvSpPr>
          <p:nvPr/>
        </p:nvSpPr>
        <p:spPr bwMode="auto">
          <a:xfrm>
            <a:off x="6553200" y="4132385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8" name="Line 18"/>
          <p:cNvSpPr>
            <a:spLocks noChangeShapeType="1"/>
          </p:cNvSpPr>
          <p:nvPr/>
        </p:nvSpPr>
        <p:spPr bwMode="auto">
          <a:xfrm>
            <a:off x="762000" y="181121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89" name="Line 19"/>
          <p:cNvSpPr>
            <a:spLocks noChangeShapeType="1"/>
          </p:cNvSpPr>
          <p:nvPr/>
        </p:nvSpPr>
        <p:spPr bwMode="auto">
          <a:xfrm>
            <a:off x="7315200" y="4765431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90" name="Oval 20"/>
          <p:cNvSpPr>
            <a:spLocks noChangeArrowheads="1"/>
          </p:cNvSpPr>
          <p:nvPr/>
        </p:nvSpPr>
        <p:spPr bwMode="auto">
          <a:xfrm>
            <a:off x="4343400" y="3006969"/>
            <a:ext cx="533400" cy="562708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 dirty="0"/>
              <a:t>I.R.</a:t>
            </a:r>
          </a:p>
        </p:txBody>
      </p:sp>
      <p:sp>
        <p:nvSpPr>
          <p:cNvPr id="7191" name="Line 21"/>
          <p:cNvSpPr>
            <a:spLocks noChangeShapeType="1"/>
          </p:cNvSpPr>
          <p:nvPr/>
        </p:nvSpPr>
        <p:spPr bwMode="auto">
          <a:xfrm flipV="1">
            <a:off x="3429000" y="3499338"/>
            <a:ext cx="990600" cy="13364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92" name="Line 22"/>
          <p:cNvSpPr>
            <a:spLocks noChangeShapeType="1"/>
          </p:cNvSpPr>
          <p:nvPr/>
        </p:nvSpPr>
        <p:spPr bwMode="auto">
          <a:xfrm flipV="1">
            <a:off x="4800600" y="1811216"/>
            <a:ext cx="914400" cy="12660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7193" name="Text Box 23"/>
          <p:cNvSpPr txBox="1">
            <a:spLocks noChangeArrowheads="1"/>
          </p:cNvSpPr>
          <p:nvPr/>
        </p:nvSpPr>
        <p:spPr bwMode="auto">
          <a:xfrm>
            <a:off x="2574682" y="2060331"/>
            <a:ext cx="92845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tokens</a:t>
            </a:r>
          </a:p>
        </p:txBody>
      </p:sp>
      <p:sp>
        <p:nvSpPr>
          <p:cNvPr id="7194" name="Text Box 24"/>
          <p:cNvSpPr txBox="1">
            <a:spLocks noChangeArrowheads="1"/>
          </p:cNvSpPr>
          <p:nvPr/>
        </p:nvSpPr>
        <p:spPr bwMode="auto">
          <a:xfrm>
            <a:off x="1143000" y="4062046"/>
            <a:ext cx="215873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  Annotated  AST</a:t>
            </a:r>
          </a:p>
        </p:txBody>
      </p:sp>
      <p:sp>
        <p:nvSpPr>
          <p:cNvPr id="7195" name="Text Box 25"/>
          <p:cNvSpPr txBox="1">
            <a:spLocks noChangeArrowheads="1"/>
          </p:cNvSpPr>
          <p:nvPr/>
        </p:nvSpPr>
        <p:spPr bwMode="auto">
          <a:xfrm>
            <a:off x="1049147" y="3077308"/>
            <a:ext cx="158979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 dirty="0"/>
              <a:t>   Parse Tree</a:t>
            </a:r>
          </a:p>
        </p:txBody>
      </p:sp>
      <p:sp>
        <p:nvSpPr>
          <p:cNvPr id="7196" name="Text Box 26"/>
          <p:cNvSpPr txBox="1">
            <a:spLocks noChangeArrowheads="1"/>
          </p:cNvSpPr>
          <p:nvPr/>
        </p:nvSpPr>
        <p:spPr bwMode="auto">
          <a:xfrm>
            <a:off x="6537081" y="2060331"/>
            <a:ext cx="468398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IR</a:t>
            </a:r>
          </a:p>
        </p:txBody>
      </p:sp>
      <p:sp>
        <p:nvSpPr>
          <p:cNvPr id="7197" name="Text Box 27"/>
          <p:cNvSpPr txBox="1">
            <a:spLocks noChangeArrowheads="1"/>
          </p:cNvSpPr>
          <p:nvPr/>
        </p:nvSpPr>
        <p:spPr bwMode="auto">
          <a:xfrm>
            <a:off x="5257800" y="3077308"/>
            <a:ext cx="276710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 symbolic  instructions</a:t>
            </a:r>
          </a:p>
        </p:txBody>
      </p:sp>
      <p:sp>
        <p:nvSpPr>
          <p:cNvPr id="7198" name="Text Box 28"/>
          <p:cNvSpPr txBox="1">
            <a:spLocks noChangeArrowheads="1"/>
          </p:cNvSpPr>
          <p:nvPr/>
        </p:nvSpPr>
        <p:spPr bwMode="auto">
          <a:xfrm>
            <a:off x="5105400" y="4062046"/>
            <a:ext cx="3262816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 optimised   symbolic instr.</a:t>
            </a:r>
          </a:p>
        </p:txBody>
      </p:sp>
      <p:sp>
        <p:nvSpPr>
          <p:cNvPr id="7199" name="Text Box 30"/>
          <p:cNvSpPr txBox="1">
            <a:spLocks noChangeArrowheads="1"/>
          </p:cNvSpPr>
          <p:nvPr/>
        </p:nvSpPr>
        <p:spPr bwMode="auto">
          <a:xfrm>
            <a:off x="1905000" y="5328139"/>
            <a:ext cx="1335302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 b="1"/>
              <a:t>front-end</a:t>
            </a:r>
          </a:p>
        </p:txBody>
      </p:sp>
      <p:sp>
        <p:nvSpPr>
          <p:cNvPr id="7200" name="Text Box 31"/>
          <p:cNvSpPr txBox="1">
            <a:spLocks noChangeArrowheads="1"/>
          </p:cNvSpPr>
          <p:nvPr/>
        </p:nvSpPr>
        <p:spPr bwMode="auto">
          <a:xfrm>
            <a:off x="5791200" y="5328139"/>
            <a:ext cx="130997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 b="1"/>
              <a:t>back-end</a:t>
            </a:r>
          </a:p>
        </p:txBody>
      </p:sp>
      <p:sp>
        <p:nvSpPr>
          <p:cNvPr id="7201" name="Text Box 32"/>
          <p:cNvSpPr txBox="1">
            <a:spLocks noChangeArrowheads="1"/>
          </p:cNvSpPr>
          <p:nvPr/>
        </p:nvSpPr>
        <p:spPr bwMode="auto">
          <a:xfrm>
            <a:off x="457200" y="1389185"/>
            <a:ext cx="97654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Source</a:t>
            </a:r>
          </a:p>
        </p:txBody>
      </p:sp>
      <p:sp>
        <p:nvSpPr>
          <p:cNvPr id="7202" name="Text Box 33"/>
          <p:cNvSpPr txBox="1">
            <a:spLocks noChangeArrowheads="1"/>
          </p:cNvSpPr>
          <p:nvPr/>
        </p:nvSpPr>
        <p:spPr bwMode="auto">
          <a:xfrm>
            <a:off x="7620000" y="4765431"/>
            <a:ext cx="901914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17698B-F231-4BB9-9DBF-C36112769926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934EB3-41F6-4452-8DC6-3A7708748B2B}" type="slidenum">
              <a:rPr lang="en-GB" sz="1292"/>
              <a:pPr/>
              <a:t>27</a:t>
            </a:fld>
            <a:endParaRPr lang="en-GB" sz="1292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04446"/>
            <a:ext cx="8839200" cy="773723"/>
          </a:xfrm>
        </p:spPr>
        <p:txBody>
          <a:bodyPr/>
          <a:lstStyle/>
          <a:p>
            <a:r>
              <a:rPr lang="en-GB" sz="3692"/>
              <a:t>Conceptual Structure:two major phases</a:t>
            </a:r>
            <a:endParaRPr lang="en-GB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26881"/>
            <a:ext cx="8686800" cy="3727938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GB" sz="2400" b="1" dirty="0"/>
          </a:p>
          <a:p>
            <a:pPr>
              <a:lnSpc>
                <a:spcPct val="90000"/>
              </a:lnSpc>
            </a:pPr>
            <a:r>
              <a:rPr lang="en-GB" sz="2400" b="1" dirty="0"/>
              <a:t>Front-end</a:t>
            </a:r>
            <a:r>
              <a:rPr lang="en-GB" sz="2400" dirty="0"/>
              <a:t> performs the </a:t>
            </a:r>
            <a:r>
              <a:rPr lang="en-GB" sz="2400" b="1" dirty="0"/>
              <a:t>analysis</a:t>
            </a:r>
            <a:r>
              <a:rPr lang="en-GB" sz="2400" dirty="0"/>
              <a:t> of the source language: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Recognises legal and illegal programs and reports errors.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“understands” the input program and collects its semantics in an IR.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Produces IR and shapes the code for the back-end.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Much can be automated.</a:t>
            </a:r>
          </a:p>
          <a:p>
            <a:pPr marL="422041" lvl="1" indent="0">
              <a:lnSpc>
                <a:spcPct val="80000"/>
              </a:lnSpc>
              <a:spcBef>
                <a:spcPct val="0"/>
              </a:spcBef>
              <a:buNone/>
            </a:pPr>
            <a:endParaRPr lang="en-GB" sz="2031" dirty="0"/>
          </a:p>
          <a:p>
            <a:pPr>
              <a:lnSpc>
                <a:spcPct val="90000"/>
              </a:lnSpc>
            </a:pPr>
            <a:r>
              <a:rPr lang="en-GB" sz="2400" b="1" dirty="0"/>
              <a:t>Back-end</a:t>
            </a:r>
            <a:r>
              <a:rPr lang="en-GB" sz="2400" dirty="0"/>
              <a:t> does the target language </a:t>
            </a:r>
            <a:r>
              <a:rPr lang="en-GB" sz="2400" b="1" dirty="0"/>
              <a:t>synthesis</a:t>
            </a:r>
            <a:r>
              <a:rPr lang="en-GB" sz="2400" dirty="0"/>
              <a:t>: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Chooses instructions to implement each IR operation.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Translates IR into target code.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Needs to conform with system interfaces.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GB" sz="2031" dirty="0"/>
              <a:t>Automation has been less successful.</a:t>
            </a:r>
          </a:p>
        </p:txBody>
      </p:sp>
      <p:sp>
        <p:nvSpPr>
          <p:cNvPr id="5127" name="Rectangle 4"/>
          <p:cNvSpPr>
            <a:spLocks noChangeArrowheads="1"/>
          </p:cNvSpPr>
          <p:nvPr/>
        </p:nvSpPr>
        <p:spPr bwMode="auto">
          <a:xfrm>
            <a:off x="2286000" y="1567870"/>
            <a:ext cx="1600200" cy="7737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5715000" y="1567870"/>
            <a:ext cx="1600200" cy="7737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5129" name="Line 7"/>
          <p:cNvSpPr>
            <a:spLocks noChangeShapeType="1"/>
          </p:cNvSpPr>
          <p:nvPr/>
        </p:nvSpPr>
        <p:spPr bwMode="auto">
          <a:xfrm>
            <a:off x="3886200" y="1989901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5130" name="Text Box 8"/>
          <p:cNvSpPr txBox="1">
            <a:spLocks noChangeArrowheads="1"/>
          </p:cNvSpPr>
          <p:nvPr/>
        </p:nvSpPr>
        <p:spPr bwMode="auto">
          <a:xfrm>
            <a:off x="3886200" y="1638209"/>
            <a:ext cx="1891865" cy="774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Intermediate</a:t>
            </a:r>
          </a:p>
          <a:p>
            <a:r>
              <a:rPr lang="en-GB" sz="2215"/>
              <a:t>Representation</a:t>
            </a:r>
          </a:p>
        </p:txBody>
      </p:sp>
      <p:sp>
        <p:nvSpPr>
          <p:cNvPr id="5131" name="Line 9"/>
          <p:cNvSpPr>
            <a:spLocks noChangeShapeType="1"/>
          </p:cNvSpPr>
          <p:nvPr/>
        </p:nvSpPr>
        <p:spPr bwMode="auto">
          <a:xfrm>
            <a:off x="1143000" y="198990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5132" name="Line 10"/>
          <p:cNvSpPr>
            <a:spLocks noChangeShapeType="1"/>
          </p:cNvSpPr>
          <p:nvPr/>
        </p:nvSpPr>
        <p:spPr bwMode="auto">
          <a:xfrm>
            <a:off x="7315200" y="1989901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5133" name="Text Box 11"/>
          <p:cNvSpPr txBox="1">
            <a:spLocks noChangeArrowheads="1"/>
          </p:cNvSpPr>
          <p:nvPr/>
        </p:nvSpPr>
        <p:spPr bwMode="auto">
          <a:xfrm>
            <a:off x="609600" y="1638209"/>
            <a:ext cx="158569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 dirty="0"/>
              <a:t>Source code</a:t>
            </a:r>
          </a:p>
        </p:txBody>
      </p:sp>
      <p:sp>
        <p:nvSpPr>
          <p:cNvPr id="5134" name="Text Box 12"/>
          <p:cNvSpPr txBox="1">
            <a:spLocks noChangeArrowheads="1"/>
          </p:cNvSpPr>
          <p:nvPr/>
        </p:nvSpPr>
        <p:spPr bwMode="auto">
          <a:xfrm>
            <a:off x="7315200" y="1611122"/>
            <a:ext cx="151105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 dirty="0"/>
              <a:t>Target code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15EA5A-5191-4801-831D-FBD15CF8F24D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38A911-37BF-497E-ACC4-C8FA43498E40}" type="slidenum">
              <a:rPr lang="en-GB" sz="1292"/>
              <a:pPr/>
              <a:t>28</a:t>
            </a:fld>
            <a:endParaRPr lang="en-GB" sz="1292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404446"/>
            <a:ext cx="8915400" cy="773723"/>
          </a:xfrm>
        </p:spPr>
        <p:txBody>
          <a:bodyPr/>
          <a:lstStyle/>
          <a:p>
            <a:r>
              <a:rPr lang="en-GB"/>
              <a:t>m</a:t>
            </a:r>
            <a:r>
              <a:rPr lang="en-GB">
                <a:sym typeface="Symbol" panose="05050102010706020507" pitchFamily="18" charset="2"/>
              </a:rPr>
              <a:t>n compilers with m+n components!</a:t>
            </a:r>
            <a:endParaRPr lang="en-GB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780692"/>
            <a:ext cx="8610600" cy="2250831"/>
          </a:xfrm>
        </p:spPr>
        <p:txBody>
          <a:bodyPr/>
          <a:lstStyle/>
          <a:p>
            <a:r>
              <a:rPr lang="en-GB" sz="2585" dirty="0"/>
              <a:t>All language specific knowledge must be encoded in the front-end</a:t>
            </a:r>
          </a:p>
          <a:p>
            <a:r>
              <a:rPr lang="en-GB" sz="2585" dirty="0"/>
              <a:t>All target specific knowledge must be encoded in the back-end</a:t>
            </a:r>
          </a:p>
          <a:p>
            <a:pPr>
              <a:buFontTx/>
              <a:buNone/>
            </a:pPr>
            <a:r>
              <a:rPr lang="en-GB" sz="2585" i="1" dirty="0"/>
              <a:t>But: in practice, this strict separation is not free of charge.</a:t>
            </a:r>
            <a:endParaRPr lang="en-GB" sz="2585" dirty="0"/>
          </a:p>
        </p:txBody>
      </p:sp>
      <p:sp>
        <p:nvSpPr>
          <p:cNvPr id="6151" name="Rectangle 4"/>
          <p:cNvSpPr>
            <a:spLocks noChangeArrowheads="1"/>
          </p:cNvSpPr>
          <p:nvPr/>
        </p:nvSpPr>
        <p:spPr bwMode="auto">
          <a:xfrm>
            <a:off x="2133600" y="1248508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6152" name="Rectangle 5"/>
          <p:cNvSpPr>
            <a:spLocks noChangeArrowheads="1"/>
          </p:cNvSpPr>
          <p:nvPr/>
        </p:nvSpPr>
        <p:spPr bwMode="auto">
          <a:xfrm>
            <a:off x="2133600" y="3147646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6153" name="Rectangle 6"/>
          <p:cNvSpPr>
            <a:spLocks noChangeArrowheads="1"/>
          </p:cNvSpPr>
          <p:nvPr/>
        </p:nvSpPr>
        <p:spPr bwMode="auto">
          <a:xfrm>
            <a:off x="2133600" y="2514600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6154" name="Rectangle 7"/>
          <p:cNvSpPr>
            <a:spLocks noChangeArrowheads="1"/>
          </p:cNvSpPr>
          <p:nvPr/>
        </p:nvSpPr>
        <p:spPr bwMode="auto">
          <a:xfrm>
            <a:off x="2133600" y="1881554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Front-end</a:t>
            </a:r>
          </a:p>
        </p:txBody>
      </p:sp>
      <p:sp>
        <p:nvSpPr>
          <p:cNvPr id="6155" name="Rectangle 8"/>
          <p:cNvSpPr>
            <a:spLocks noChangeArrowheads="1"/>
          </p:cNvSpPr>
          <p:nvPr/>
        </p:nvSpPr>
        <p:spPr bwMode="auto">
          <a:xfrm>
            <a:off x="5867400" y="3147646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6156" name="Rectangle 9"/>
          <p:cNvSpPr>
            <a:spLocks noChangeArrowheads="1"/>
          </p:cNvSpPr>
          <p:nvPr/>
        </p:nvSpPr>
        <p:spPr bwMode="auto">
          <a:xfrm>
            <a:off x="5867400" y="2514600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6157" name="Rectangle 10"/>
          <p:cNvSpPr>
            <a:spLocks noChangeArrowheads="1"/>
          </p:cNvSpPr>
          <p:nvPr/>
        </p:nvSpPr>
        <p:spPr bwMode="auto">
          <a:xfrm>
            <a:off x="5867400" y="1881554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6158" name="Rectangle 11"/>
          <p:cNvSpPr>
            <a:spLocks noChangeArrowheads="1"/>
          </p:cNvSpPr>
          <p:nvPr/>
        </p:nvSpPr>
        <p:spPr bwMode="auto">
          <a:xfrm>
            <a:off x="5867400" y="1248508"/>
            <a:ext cx="1371600" cy="56270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Back-end</a:t>
            </a:r>
          </a:p>
        </p:txBody>
      </p:sp>
      <p:sp>
        <p:nvSpPr>
          <p:cNvPr id="6159" name="Oval 12"/>
          <p:cNvSpPr>
            <a:spLocks noChangeArrowheads="1"/>
          </p:cNvSpPr>
          <p:nvPr/>
        </p:nvSpPr>
        <p:spPr bwMode="auto">
          <a:xfrm>
            <a:off x="4267200" y="2022231"/>
            <a:ext cx="914400" cy="84406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585"/>
              <a:t>I.R.</a:t>
            </a:r>
            <a:endParaRPr lang="en-GB" sz="2215"/>
          </a:p>
        </p:txBody>
      </p:sp>
      <p:sp>
        <p:nvSpPr>
          <p:cNvPr id="6160" name="Line 13"/>
          <p:cNvSpPr>
            <a:spLocks noChangeShapeType="1"/>
          </p:cNvSpPr>
          <p:nvPr/>
        </p:nvSpPr>
        <p:spPr bwMode="auto">
          <a:xfrm>
            <a:off x="3505200" y="1529861"/>
            <a:ext cx="762000" cy="84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1" name="Line 14"/>
          <p:cNvSpPr>
            <a:spLocks noChangeShapeType="1"/>
          </p:cNvSpPr>
          <p:nvPr/>
        </p:nvSpPr>
        <p:spPr bwMode="auto">
          <a:xfrm>
            <a:off x="3505200" y="2162908"/>
            <a:ext cx="7620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2" name="Line 15"/>
          <p:cNvSpPr>
            <a:spLocks noChangeShapeType="1"/>
          </p:cNvSpPr>
          <p:nvPr/>
        </p:nvSpPr>
        <p:spPr bwMode="auto">
          <a:xfrm flipV="1">
            <a:off x="3505200" y="2514600"/>
            <a:ext cx="7620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3" name="Line 16"/>
          <p:cNvSpPr>
            <a:spLocks noChangeShapeType="1"/>
          </p:cNvSpPr>
          <p:nvPr/>
        </p:nvSpPr>
        <p:spPr bwMode="auto">
          <a:xfrm flipV="1">
            <a:off x="3505200" y="2584938"/>
            <a:ext cx="762000" cy="844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4" name="Line 17"/>
          <p:cNvSpPr>
            <a:spLocks noChangeShapeType="1"/>
          </p:cNvSpPr>
          <p:nvPr/>
        </p:nvSpPr>
        <p:spPr bwMode="auto">
          <a:xfrm flipV="1">
            <a:off x="5181600" y="1529862"/>
            <a:ext cx="685800" cy="7737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5" name="Line 18"/>
          <p:cNvSpPr>
            <a:spLocks noChangeShapeType="1"/>
          </p:cNvSpPr>
          <p:nvPr/>
        </p:nvSpPr>
        <p:spPr bwMode="auto">
          <a:xfrm flipV="1">
            <a:off x="5181600" y="2162908"/>
            <a:ext cx="6858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6" name="Line 19"/>
          <p:cNvSpPr>
            <a:spLocks noChangeShapeType="1"/>
          </p:cNvSpPr>
          <p:nvPr/>
        </p:nvSpPr>
        <p:spPr bwMode="auto">
          <a:xfrm>
            <a:off x="5181600" y="2444262"/>
            <a:ext cx="685800" cy="351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7" name="Line 20"/>
          <p:cNvSpPr>
            <a:spLocks noChangeShapeType="1"/>
          </p:cNvSpPr>
          <p:nvPr/>
        </p:nvSpPr>
        <p:spPr bwMode="auto">
          <a:xfrm>
            <a:off x="5181600" y="2514600"/>
            <a:ext cx="685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8" name="Line 21"/>
          <p:cNvSpPr>
            <a:spLocks noChangeShapeType="1"/>
          </p:cNvSpPr>
          <p:nvPr/>
        </p:nvSpPr>
        <p:spPr bwMode="auto">
          <a:xfrm>
            <a:off x="990600" y="1600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69" name="Line 22"/>
          <p:cNvSpPr>
            <a:spLocks noChangeShapeType="1"/>
          </p:cNvSpPr>
          <p:nvPr/>
        </p:nvSpPr>
        <p:spPr bwMode="auto">
          <a:xfrm>
            <a:off x="990600" y="216290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0" name="Line 23"/>
          <p:cNvSpPr>
            <a:spLocks noChangeShapeType="1"/>
          </p:cNvSpPr>
          <p:nvPr/>
        </p:nvSpPr>
        <p:spPr bwMode="auto">
          <a:xfrm>
            <a:off x="990600" y="27959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1" name="Line 24"/>
          <p:cNvSpPr>
            <a:spLocks noChangeShapeType="1"/>
          </p:cNvSpPr>
          <p:nvPr/>
        </p:nvSpPr>
        <p:spPr bwMode="auto">
          <a:xfrm>
            <a:off x="9906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2" name="Line 25"/>
          <p:cNvSpPr>
            <a:spLocks noChangeShapeType="1"/>
          </p:cNvSpPr>
          <p:nvPr/>
        </p:nvSpPr>
        <p:spPr bwMode="auto">
          <a:xfrm>
            <a:off x="7239000" y="3429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3" name="Line 26"/>
          <p:cNvSpPr>
            <a:spLocks noChangeShapeType="1"/>
          </p:cNvSpPr>
          <p:nvPr/>
        </p:nvSpPr>
        <p:spPr bwMode="auto">
          <a:xfrm>
            <a:off x="7239000" y="2795954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4" name="Line 27"/>
          <p:cNvSpPr>
            <a:spLocks noChangeShapeType="1"/>
          </p:cNvSpPr>
          <p:nvPr/>
        </p:nvSpPr>
        <p:spPr bwMode="auto">
          <a:xfrm>
            <a:off x="7239000" y="216290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5" name="Line 28"/>
          <p:cNvSpPr>
            <a:spLocks noChangeShapeType="1"/>
          </p:cNvSpPr>
          <p:nvPr/>
        </p:nvSpPr>
        <p:spPr bwMode="auto">
          <a:xfrm>
            <a:off x="7239000" y="1529862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6176" name="Text Box 29"/>
          <p:cNvSpPr txBox="1">
            <a:spLocks noChangeArrowheads="1"/>
          </p:cNvSpPr>
          <p:nvPr/>
        </p:nvSpPr>
        <p:spPr bwMode="auto">
          <a:xfrm>
            <a:off x="914400" y="1178169"/>
            <a:ext cx="1023037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Fortran</a:t>
            </a:r>
          </a:p>
        </p:txBody>
      </p:sp>
      <p:sp>
        <p:nvSpPr>
          <p:cNvPr id="6177" name="Text Box 31"/>
          <p:cNvSpPr txBox="1">
            <a:spLocks noChangeArrowheads="1"/>
          </p:cNvSpPr>
          <p:nvPr/>
        </p:nvSpPr>
        <p:spPr bwMode="auto">
          <a:xfrm>
            <a:off x="838201" y="1740877"/>
            <a:ext cx="91242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Pascal</a:t>
            </a:r>
          </a:p>
        </p:txBody>
      </p:sp>
      <p:sp>
        <p:nvSpPr>
          <p:cNvPr id="6178" name="Text Box 34"/>
          <p:cNvSpPr txBox="1">
            <a:spLocks noChangeArrowheads="1"/>
          </p:cNvSpPr>
          <p:nvPr/>
        </p:nvSpPr>
        <p:spPr bwMode="auto">
          <a:xfrm>
            <a:off x="7239001" y="1107831"/>
            <a:ext cx="104034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 1</a:t>
            </a:r>
          </a:p>
        </p:txBody>
      </p:sp>
      <p:sp>
        <p:nvSpPr>
          <p:cNvPr id="6179" name="Text Box 35"/>
          <p:cNvSpPr txBox="1">
            <a:spLocks noChangeArrowheads="1"/>
          </p:cNvSpPr>
          <p:nvPr/>
        </p:nvSpPr>
        <p:spPr bwMode="auto">
          <a:xfrm>
            <a:off x="1371600" y="2373923"/>
            <a:ext cx="373820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C</a:t>
            </a:r>
          </a:p>
        </p:txBody>
      </p:sp>
      <p:sp>
        <p:nvSpPr>
          <p:cNvPr id="6180" name="Text Box 36"/>
          <p:cNvSpPr txBox="1">
            <a:spLocks noChangeArrowheads="1"/>
          </p:cNvSpPr>
          <p:nvPr/>
        </p:nvSpPr>
        <p:spPr bwMode="auto">
          <a:xfrm>
            <a:off x="1219200" y="3006969"/>
            <a:ext cx="691215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Java</a:t>
            </a:r>
          </a:p>
        </p:txBody>
      </p:sp>
      <p:sp>
        <p:nvSpPr>
          <p:cNvPr id="6181" name="Text Box 37"/>
          <p:cNvSpPr txBox="1">
            <a:spLocks noChangeArrowheads="1"/>
          </p:cNvSpPr>
          <p:nvPr/>
        </p:nvSpPr>
        <p:spPr bwMode="auto">
          <a:xfrm>
            <a:off x="7239001" y="1740877"/>
            <a:ext cx="104034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 2</a:t>
            </a:r>
          </a:p>
        </p:txBody>
      </p:sp>
      <p:sp>
        <p:nvSpPr>
          <p:cNvPr id="6182" name="Text Box 38"/>
          <p:cNvSpPr txBox="1">
            <a:spLocks noChangeArrowheads="1"/>
          </p:cNvSpPr>
          <p:nvPr/>
        </p:nvSpPr>
        <p:spPr bwMode="auto">
          <a:xfrm>
            <a:off x="7239001" y="2373923"/>
            <a:ext cx="104034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 3</a:t>
            </a:r>
          </a:p>
        </p:txBody>
      </p:sp>
      <p:sp>
        <p:nvSpPr>
          <p:cNvPr id="6183" name="Text Box 39"/>
          <p:cNvSpPr txBox="1">
            <a:spLocks noChangeArrowheads="1"/>
          </p:cNvSpPr>
          <p:nvPr/>
        </p:nvSpPr>
        <p:spPr bwMode="auto">
          <a:xfrm>
            <a:off x="7239001" y="3006969"/>
            <a:ext cx="1040349" cy="43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215"/>
              <a:t>target 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1E6053-27A0-48FA-BB2B-F84316CE5DB4}" type="datetime5">
              <a:rPr lang="en-GB" sz="1400" smtClean="0"/>
              <a:pPr/>
              <a:t>28-Apr-24</a:t>
            </a:fld>
            <a:endParaRPr lang="en-GB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1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006E1D-57DA-4CD4-A252-3110C05DBAFE}" type="slidenum">
              <a:rPr lang="en-GB" sz="1400"/>
              <a:pPr/>
              <a:t>29</a:t>
            </a:fld>
            <a:endParaRPr lang="en-GB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GB"/>
              <a:t>Qualities of a Good Compiler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GB" dirty="0"/>
              <a:t>What qualities would you want in a compiler?</a:t>
            </a:r>
          </a:p>
          <a:p>
            <a:pPr lvl="1"/>
            <a:r>
              <a:rPr lang="en-GB" dirty="0"/>
              <a:t>generates correct code (first and foremost!)</a:t>
            </a:r>
          </a:p>
          <a:p>
            <a:pPr lvl="1"/>
            <a:r>
              <a:rPr lang="en-GB" dirty="0"/>
              <a:t>generates fast code</a:t>
            </a:r>
          </a:p>
          <a:p>
            <a:pPr lvl="1"/>
            <a:r>
              <a:rPr lang="en-GB" dirty="0"/>
              <a:t>conforms to the specifications of the input language</a:t>
            </a:r>
          </a:p>
          <a:p>
            <a:pPr lvl="1"/>
            <a:r>
              <a:rPr lang="en-GB" dirty="0"/>
              <a:t>copes with essentially arbitrary input size, variables, etc.</a:t>
            </a:r>
          </a:p>
          <a:p>
            <a:pPr lvl="1"/>
            <a:r>
              <a:rPr lang="en-GB" dirty="0"/>
              <a:t>compilation time (linearly)proportional to size of source</a:t>
            </a:r>
          </a:p>
          <a:p>
            <a:pPr lvl="1"/>
            <a:r>
              <a:rPr lang="en-GB" dirty="0"/>
              <a:t>good diagnostics</a:t>
            </a:r>
          </a:p>
          <a:p>
            <a:pPr lvl="1"/>
            <a:r>
              <a:rPr lang="en-GB" dirty="0"/>
              <a:t>consistent optimisations</a:t>
            </a:r>
          </a:p>
          <a:p>
            <a:pPr lvl="1"/>
            <a:r>
              <a:rPr lang="en-GB" dirty="0"/>
              <a:t>works well with the debugger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48BDE-BCC2-F2C4-1838-020E031F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D192-9E0F-953C-035A-78E19876D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7772400" cy="5486400"/>
          </a:xfrm>
        </p:spPr>
        <p:txBody>
          <a:bodyPr/>
          <a:lstStyle/>
          <a:p>
            <a:r>
              <a:rPr lang="en-US" dirty="0"/>
              <a:t>Chicken or Egg problem</a:t>
            </a:r>
          </a:p>
          <a:p>
            <a:r>
              <a:rPr lang="en-US" dirty="0"/>
              <a:t>(Also called) Self-hosting compiler:</a:t>
            </a:r>
            <a:br>
              <a:rPr lang="en-US" dirty="0"/>
            </a:br>
            <a:r>
              <a:rPr lang="en-US" sz="2400" dirty="0"/>
              <a:t>Is a technique for producing a self-compiling compiler i.e. a compiler or assembler written in the source programming language that it intends to compile. </a:t>
            </a:r>
            <a:br>
              <a:rPr lang="en-US" sz="2400" dirty="0"/>
            </a:br>
            <a:r>
              <a:rPr lang="en-US" sz="2400" dirty="0"/>
              <a:t>An initial core version of compiler (the bootstrap compiler) is generated in a different language; successive expanded version of the compiler are developed using this minimal subset of the language. </a:t>
            </a:r>
          </a:p>
          <a:p>
            <a:r>
              <a:rPr lang="en-US" sz="2400" dirty="0"/>
              <a:t>A-0 System: 1</a:t>
            </a:r>
            <a:r>
              <a:rPr lang="en-US" sz="2400" baseline="30000" dirty="0"/>
              <a:t>st</a:t>
            </a:r>
            <a:r>
              <a:rPr lang="en-US" sz="2400" dirty="0"/>
              <a:t> compiler using assembly language, created by Grace Hopper in 1950s for UNIVAC compiler. Once it was developed, it was used to compile subsequent versions of itself.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50D1-2CFA-FA70-A6AC-F10C52FC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1994-AB94-3932-F859-CB624FF8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8E4D-7B31-5519-B3BC-0F48C4A3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58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9658E6-4AA3-411E-9A61-A3A2FDDE1D22}" type="datetime5">
              <a:rPr lang="en-GB" sz="1400" smtClean="0"/>
              <a:pPr/>
              <a:t>28-Apr-24</a:t>
            </a:fld>
            <a:endParaRPr lang="en-GB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1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20DBBA-50F1-4BBA-AE71-8167740D8852}" type="slidenum">
              <a:rPr lang="en-GB" sz="1400"/>
              <a:pPr/>
              <a:t>30</a:t>
            </a:fld>
            <a:endParaRPr lang="en-GB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/>
              <a:t>Principles of Compilation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90678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GB" i="1" dirty="0"/>
              <a:t>The compiler must</a:t>
            </a:r>
            <a:r>
              <a:rPr lang="en-GB" dirty="0"/>
              <a:t>:</a:t>
            </a:r>
          </a:p>
          <a:p>
            <a:r>
              <a:rPr lang="en-GB" sz="3000" i="1" dirty="0"/>
              <a:t>preserve the meaning of the program being compiled</a:t>
            </a:r>
            <a:r>
              <a:rPr lang="en-GB" sz="3000" dirty="0"/>
              <a:t>.</a:t>
            </a:r>
          </a:p>
          <a:p>
            <a:r>
              <a:rPr lang="en-GB" sz="3000" i="1" dirty="0"/>
              <a:t>“improve” the source code in some way</a:t>
            </a:r>
            <a:r>
              <a:rPr lang="en-GB" sz="3000" dirty="0"/>
              <a:t>.</a:t>
            </a:r>
          </a:p>
          <a:p>
            <a:pPr>
              <a:buFontTx/>
              <a:buNone/>
            </a:pPr>
            <a:r>
              <a:rPr lang="en-GB" sz="3000" dirty="0"/>
              <a:t>Other issues (depending on the setting):</a:t>
            </a:r>
          </a:p>
          <a:p>
            <a:r>
              <a:rPr lang="en-GB" sz="3000" dirty="0"/>
              <a:t>Speed (of compiled code)</a:t>
            </a:r>
          </a:p>
          <a:p>
            <a:r>
              <a:rPr lang="en-GB" sz="3000" dirty="0"/>
              <a:t>Space (size of compiled code)</a:t>
            </a:r>
          </a:p>
          <a:p>
            <a:r>
              <a:rPr lang="en-GB" sz="3000" dirty="0"/>
              <a:t>Feedback (information provided to the user)</a:t>
            </a:r>
          </a:p>
          <a:p>
            <a:r>
              <a:rPr lang="en-GB" sz="3000" dirty="0"/>
              <a:t>Debugging (</a:t>
            </a:r>
            <a:r>
              <a:rPr lang="en-GB" sz="2000" dirty="0"/>
              <a:t>transformations obscure the relationship source code vs target</a:t>
            </a:r>
            <a:r>
              <a:rPr lang="en-GB" sz="3000" dirty="0"/>
              <a:t>)</a:t>
            </a:r>
          </a:p>
          <a:p>
            <a:r>
              <a:rPr lang="en-GB" sz="3000" dirty="0"/>
              <a:t>Compilation time efficiency (fast or slow compiler?)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77B1B37-AAD2-45CA-AE64-3FDF73AE004C}" type="datetime5">
              <a:rPr lang="en-GB" sz="1400" smtClean="0"/>
              <a:pPr/>
              <a:t>28-Apr-24</a:t>
            </a:fld>
            <a:endParaRPr lang="en-GB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1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A529DF6-4704-47E3-8182-E05DFBF83410}" type="slidenum">
              <a:rPr lang="en-GB" sz="1400"/>
              <a:pPr/>
              <a:t>31</a:t>
            </a:fld>
            <a:endParaRPr lang="en-GB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692150"/>
          </a:xfrm>
        </p:spPr>
        <p:txBody>
          <a:bodyPr/>
          <a:lstStyle/>
          <a:p>
            <a:r>
              <a:rPr lang="en-GB" sz="4000"/>
              <a:t>Uses of Compiler Technology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92150"/>
            <a:ext cx="9144000" cy="58340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/>
              <a:t>Most common use: translate a high-level program to object code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Program Translation: binary translation, hardware synthesis, …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Optimizations for computer architectures: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Improve program performance, take into account hardware parallelism, </a:t>
            </a:r>
            <a:r>
              <a:rPr lang="en-GB" sz="2000" dirty="0" err="1"/>
              <a:t>etc</a:t>
            </a:r>
            <a:r>
              <a:rPr lang="en-GB" sz="2000" dirty="0"/>
              <a:t>…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Automatic parallelisation or vectorisation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Performance instrumentation: e.g., -</a:t>
            </a:r>
            <a:r>
              <a:rPr lang="en-GB" sz="2400" dirty="0" err="1"/>
              <a:t>pg</a:t>
            </a:r>
            <a:r>
              <a:rPr lang="en-GB" sz="2400" dirty="0"/>
              <a:t> option of cc or </a:t>
            </a:r>
            <a:r>
              <a:rPr lang="en-GB" sz="2400" dirty="0" err="1"/>
              <a:t>gcc</a:t>
            </a:r>
            <a:endParaRPr lang="en-GB" sz="2400" dirty="0"/>
          </a:p>
          <a:p>
            <a:pPr>
              <a:lnSpc>
                <a:spcPct val="90000"/>
              </a:lnSpc>
            </a:pPr>
            <a:r>
              <a:rPr lang="en-GB" sz="2400" dirty="0"/>
              <a:t>Interpreters: e.g., Python, Ruby, Perl, </a:t>
            </a:r>
            <a:r>
              <a:rPr lang="en-GB" sz="2400" dirty="0" err="1"/>
              <a:t>Matlab</a:t>
            </a:r>
            <a:r>
              <a:rPr lang="en-GB" sz="2400" dirty="0"/>
              <a:t>, </a:t>
            </a:r>
            <a:r>
              <a:rPr lang="en-GB" sz="2400" dirty="0" err="1"/>
              <a:t>sh</a:t>
            </a:r>
            <a:r>
              <a:rPr lang="en-GB" sz="2400" dirty="0"/>
              <a:t>, …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Software productivity tools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Debugging aids: </a:t>
            </a:r>
            <a:r>
              <a:rPr lang="en-GB" sz="2000" dirty="0" err="1"/>
              <a:t>e.g</a:t>
            </a:r>
            <a:r>
              <a:rPr lang="en-GB" sz="2000" dirty="0"/>
              <a:t>, purify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Security: Java VM uses compiler analysis to prove “safety” of Java code.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Text formatters, just-in-time compilation for Java, power management, global distributed computing, …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GB" sz="2400" b="1" dirty="0"/>
              <a:t>Key: Ability to extract properties of a source program (analysis) and transform it to construct a target program (synthesis)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BDD5F0B-B22A-4952-AE84-15855F6BA8CA}" type="datetime5">
              <a:rPr lang="en-GB" sz="1400" smtClean="0"/>
              <a:pPr/>
              <a:t>28-Apr-24</a:t>
            </a:fld>
            <a:endParaRPr lang="en-GB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1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97EC2DC-7B8A-4DFC-A30B-CB4AC1C3527F}" type="slidenum">
              <a:rPr lang="en-GB" sz="1400"/>
              <a:pPr/>
              <a:t>32</a:t>
            </a:fld>
            <a:endParaRPr lang="en-GB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973138"/>
          </a:xfrm>
        </p:spPr>
        <p:txBody>
          <a:bodyPr/>
          <a:lstStyle/>
          <a:p>
            <a:r>
              <a:rPr lang="en-GB"/>
              <a:t>Summary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713787" cy="5113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A compiler is a program that converts some input text in a </a:t>
            </a:r>
            <a:r>
              <a:rPr lang="en-GB" u="sng" dirty="0"/>
              <a:t>source language</a:t>
            </a:r>
            <a:r>
              <a:rPr lang="en-GB" dirty="0"/>
              <a:t> to output in a </a:t>
            </a:r>
            <a:r>
              <a:rPr lang="en-GB" u="sng" dirty="0"/>
              <a:t>target language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r>
              <a:rPr lang="en-GB" dirty="0"/>
              <a:t>Compiler construction poses some of the most challenging problems in computer science.</a:t>
            </a:r>
          </a:p>
          <a:p>
            <a:pPr>
              <a:lnSpc>
                <a:spcPct val="90000"/>
              </a:lnSpc>
            </a:pPr>
            <a:r>
              <a:rPr lang="en-GB" dirty="0"/>
              <a:t>Reading: 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Aho2, 1.1, 1.5; Aho1 1.1; Cooper1 1.1-1.3; </a:t>
            </a:r>
          </a:p>
          <a:p>
            <a:pPr lvl="1">
              <a:lnSpc>
                <a:spcPct val="90000"/>
              </a:lnSpc>
            </a:pPr>
            <a:r>
              <a:rPr lang="en-GB" dirty="0" err="1"/>
              <a:t>Grune</a:t>
            </a:r>
            <a:r>
              <a:rPr lang="en-GB" dirty="0"/>
              <a:t> 1.1, 1.5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Next lecture: structure of a typical compiler.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00808"/>
            <a:ext cx="7772400" cy="2448272"/>
          </a:xfrm>
        </p:spPr>
        <p:txBody>
          <a:bodyPr/>
          <a:lstStyle/>
          <a:p>
            <a:r>
              <a:rPr lang="en-US" sz="5400" dirty="0"/>
              <a:t>Phases (or structure) of Compiler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4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/>
              <a:t>Lexical analysis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5856" y="5733256"/>
            <a:ext cx="2160240" cy="86409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Stream of tokens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2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9E480B6-D25C-4DB4-9455-F1712F9ACBF1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745FBFB-0E79-4000-A271-E2DFE38AA346}" type="slidenum">
              <a:rPr lang="en-GB" sz="1292"/>
              <a:pPr/>
              <a:t>6</a:t>
            </a:fld>
            <a:endParaRPr lang="en-GB" sz="1292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4108"/>
            <a:ext cx="7772400" cy="703385"/>
          </a:xfrm>
        </p:spPr>
        <p:txBody>
          <a:bodyPr/>
          <a:lstStyle/>
          <a:p>
            <a:r>
              <a:rPr lang="en-GB"/>
              <a:t>Lexical Analysis (Scanning)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69"/>
            <a:ext cx="9144000" cy="4853354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Reads characters in the source program and groups them into words (basic unit of syntax)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Produces words and recognises what sort they are.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The output is called token and is a pair of the form </a:t>
            </a:r>
            <a:r>
              <a:rPr lang="en-GB" sz="2769" i="1"/>
              <a:t>&lt;type, lexeme&gt;</a:t>
            </a:r>
            <a:r>
              <a:rPr lang="en-GB" sz="2769"/>
              <a:t> or </a:t>
            </a:r>
            <a:r>
              <a:rPr lang="en-GB" sz="2769" i="1"/>
              <a:t>&lt;token_class, attribute&gt;</a:t>
            </a:r>
            <a:endParaRPr lang="en-GB" sz="2769"/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E.g.: </a:t>
            </a:r>
            <a:r>
              <a:rPr lang="en-GB" sz="2769" b="1">
                <a:latin typeface="Courier New" panose="02070309020205020404" pitchFamily="49" charset="0"/>
              </a:rPr>
              <a:t>a=b+c</a:t>
            </a:r>
            <a:r>
              <a:rPr lang="en-GB" sz="2769"/>
              <a:t> becomes &lt;id,</a:t>
            </a:r>
            <a:r>
              <a:rPr lang="en-GB" sz="2769" b="1">
                <a:latin typeface="Courier New" panose="02070309020205020404" pitchFamily="49" charset="0"/>
              </a:rPr>
              <a:t>a</a:t>
            </a:r>
            <a:r>
              <a:rPr lang="en-GB" sz="2769"/>
              <a:t>&gt; &lt;=,&gt; &lt;id,</a:t>
            </a:r>
            <a:r>
              <a:rPr lang="en-GB" sz="2769" b="1">
                <a:latin typeface="Courier New" panose="02070309020205020404" pitchFamily="49" charset="0"/>
              </a:rPr>
              <a:t>b</a:t>
            </a:r>
            <a:r>
              <a:rPr lang="en-GB" sz="2769"/>
              <a:t>&gt; &lt;+,&gt; &lt;id,</a:t>
            </a:r>
            <a:r>
              <a:rPr lang="en-GB" sz="2769" b="1">
                <a:latin typeface="Courier New" panose="02070309020205020404" pitchFamily="49" charset="0"/>
              </a:rPr>
              <a:t>c</a:t>
            </a:r>
            <a:r>
              <a:rPr lang="en-GB" sz="2769"/>
              <a:t>&gt;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Needs to record each id attribute: keep a </a:t>
            </a:r>
            <a:r>
              <a:rPr lang="en-GB" sz="2769" b="1"/>
              <a:t>symbol table</a:t>
            </a:r>
            <a:r>
              <a:rPr lang="en-GB" sz="2769"/>
              <a:t>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Lexical analysis eliminates white space, etc…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769"/>
              <a:t>Speed is important - use a specialised tool: e.g., flex - a tool for generating </a:t>
            </a:r>
            <a:r>
              <a:rPr lang="en-GB" sz="2769" b="1" u="sng"/>
              <a:t>scanners</a:t>
            </a:r>
            <a:r>
              <a:rPr lang="en-GB" sz="2769"/>
              <a:t>: programs which recognise lexical patterns in text; for more info: </a:t>
            </a:r>
            <a:r>
              <a:rPr lang="en-GB" sz="2769" b="1">
                <a:latin typeface="Courier New" panose="02070309020205020404" pitchFamily="49" charset="0"/>
              </a:rPr>
              <a:t>% man flex</a:t>
            </a:r>
            <a:endParaRPr lang="en-GB" sz="2769"/>
          </a:p>
        </p:txBody>
      </p:sp>
    </p:spTree>
    <p:extLst>
      <p:ext uri="{BB962C8B-B14F-4D97-AF65-F5344CB8AC3E}">
        <p14:creationId xmlns:p14="http://schemas.microsoft.com/office/powerpoint/2010/main" val="2592679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8D23A5-A3E5-4A63-93BF-1950F0541ED8}" type="datetime5">
              <a:rPr lang="en-GB" smtClean="0"/>
              <a:pPr>
                <a:defRPr/>
              </a:pPr>
              <a:t>28-Apr-24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125ED-B0E2-42B1-B95C-5D99702505A6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7" name="Oval 6"/>
          <p:cNvSpPr/>
          <p:nvPr/>
        </p:nvSpPr>
        <p:spPr bwMode="auto">
          <a:xfrm>
            <a:off x="3813232" y="187417"/>
            <a:ext cx="1080120" cy="491581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Times New Roman" pitchFamily="18" charset="0"/>
              </a:rPr>
              <a:t>HLL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021144" y="1664966"/>
            <a:ext cx="2808312" cy="4511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Syntax analysis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3021144" y="936361"/>
            <a:ext cx="2808312" cy="38090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Lexical analysis</a:t>
            </a:r>
            <a:endParaRPr kumimoji="0" 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3021144" y="2492795"/>
            <a:ext cx="2808312" cy="45158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Semantic analysis</a:t>
            </a:r>
            <a:endParaRPr kumimoji="0" 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021144" y="4957793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generation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3275856" y="5733256"/>
            <a:ext cx="2160240" cy="864096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Assembly code</a:t>
            </a:r>
          </a:p>
        </p:txBody>
      </p:sp>
      <p:sp>
        <p:nvSpPr>
          <p:cNvPr id="13" name="Down Arrow 12"/>
          <p:cNvSpPr/>
          <p:nvPr/>
        </p:nvSpPr>
        <p:spPr bwMode="auto">
          <a:xfrm>
            <a:off x="4173272" y="663731"/>
            <a:ext cx="360040" cy="28680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>
            <a:off x="4173272" y="1313026"/>
            <a:ext cx="360040" cy="38708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Down Arrow 14"/>
          <p:cNvSpPr/>
          <p:nvPr/>
        </p:nvSpPr>
        <p:spPr bwMode="auto">
          <a:xfrm>
            <a:off x="4173272" y="2110622"/>
            <a:ext cx="360040" cy="40703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Down Arrow 15"/>
          <p:cNvSpPr/>
          <p:nvPr/>
        </p:nvSpPr>
        <p:spPr bwMode="auto">
          <a:xfrm>
            <a:off x="4173272" y="2946977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Down Arrow 16"/>
          <p:cNvSpPr/>
          <p:nvPr/>
        </p:nvSpPr>
        <p:spPr bwMode="auto">
          <a:xfrm>
            <a:off x="4173272" y="538010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61304" y="1274268"/>
            <a:ext cx="228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Stream of tokens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61304" y="2082880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Parse tree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004449" y="3324865"/>
            <a:ext cx="2808312" cy="46439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Intermediate Code gen </a:t>
            </a:r>
          </a:p>
        </p:txBody>
      </p:sp>
      <p:sp>
        <p:nvSpPr>
          <p:cNvPr id="22" name="Down Arrow 21"/>
          <p:cNvSpPr/>
          <p:nvPr/>
        </p:nvSpPr>
        <p:spPr bwMode="auto">
          <a:xfrm>
            <a:off x="4156577" y="3795672"/>
            <a:ext cx="351656" cy="380948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2987824" y="4154588"/>
            <a:ext cx="2808312" cy="42231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Code optimization</a:t>
            </a:r>
          </a:p>
        </p:txBody>
      </p:sp>
      <p:sp>
        <p:nvSpPr>
          <p:cNvPr id="25" name="Down Arrow 24"/>
          <p:cNvSpPr/>
          <p:nvPr/>
        </p:nvSpPr>
        <p:spPr bwMode="auto">
          <a:xfrm>
            <a:off x="4139952" y="4593527"/>
            <a:ext cx="351656" cy="374196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01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4E94AB-E876-4870-9611-A64095E0FC7B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7C17C80-CE4F-4B9D-AE29-1BFB85D9C5B7}" type="slidenum">
              <a:rPr lang="en-GB" sz="1292"/>
              <a:pPr/>
              <a:t>8</a:t>
            </a:fld>
            <a:endParaRPr lang="en-GB" sz="1292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74785"/>
            <a:ext cx="8763000" cy="773723"/>
          </a:xfrm>
        </p:spPr>
        <p:txBody>
          <a:bodyPr/>
          <a:lstStyle/>
          <a:p>
            <a:r>
              <a:rPr lang="en-GB" sz="3692"/>
              <a:t>Syntax (or syntactic) Analysis (Parsing)</a:t>
            </a:r>
            <a:endParaRPr lang="en-GB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523"/>
            <a:ext cx="9144000" cy="4501662"/>
          </a:xfrm>
        </p:spPr>
        <p:txBody>
          <a:bodyPr/>
          <a:lstStyle/>
          <a:p>
            <a:r>
              <a:rPr lang="en-GB" sz="2769" dirty="0"/>
              <a:t>Imposes a hierarchical structure on the token stream.</a:t>
            </a:r>
          </a:p>
          <a:p>
            <a:r>
              <a:rPr lang="en-GB" sz="2769" dirty="0"/>
              <a:t>This hierarchical structure is usually expressed by recursive rules.</a:t>
            </a:r>
          </a:p>
          <a:p>
            <a:r>
              <a:rPr lang="en-GB" sz="2769" dirty="0"/>
              <a:t>Context-free grammars formalise these recursive rules and guide syntax analysis.</a:t>
            </a:r>
          </a:p>
          <a:p>
            <a:r>
              <a:rPr lang="en-GB" sz="2769" dirty="0"/>
              <a:t>Example:</a:t>
            </a:r>
          </a:p>
          <a:p>
            <a:pPr>
              <a:buFontTx/>
              <a:buNone/>
            </a:pPr>
            <a:r>
              <a:rPr lang="en-GB" sz="2769" dirty="0"/>
              <a:t>	</a:t>
            </a:r>
            <a:r>
              <a:rPr lang="en-GB" sz="1662" b="1" dirty="0">
                <a:latin typeface="Courier New" panose="02070309020205020404" pitchFamily="49" charset="0"/>
              </a:rPr>
              <a:t>expression </a:t>
            </a:r>
            <a:r>
              <a:rPr lang="en-GB" sz="1662" b="1" dirty="0">
                <a:latin typeface="Courier New" panose="02070309020205020404" pitchFamily="49" charset="0"/>
                <a:sym typeface="Symbol" panose="05050102010706020507" pitchFamily="18" charset="2"/>
              </a:rPr>
              <a:t> expression ‘+’ term | expression ‘-’ term | term</a:t>
            </a:r>
          </a:p>
          <a:p>
            <a:pPr>
              <a:buFontTx/>
              <a:buNone/>
            </a:pPr>
            <a:r>
              <a:rPr lang="en-GB" sz="1846" b="1" dirty="0"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GB" sz="1662" b="1" dirty="0">
                <a:latin typeface="Courier New" panose="02070309020205020404" pitchFamily="49" charset="0"/>
                <a:sym typeface="Symbol" panose="05050102010706020507" pitchFamily="18" charset="2"/>
              </a:rPr>
              <a:t>term  term ‘*’ factor | term ‘/’ factor | factor</a:t>
            </a:r>
          </a:p>
          <a:p>
            <a:pPr>
              <a:buFontTx/>
              <a:buNone/>
            </a:pPr>
            <a:r>
              <a:rPr lang="en-GB" sz="1662" b="1" dirty="0">
                <a:latin typeface="Courier New" panose="02070309020205020404" pitchFamily="49" charset="0"/>
                <a:sym typeface="Symbol" panose="05050102010706020507" pitchFamily="18" charset="2"/>
              </a:rPr>
              <a:t>	factor  identifier | constant | ‘(‘ expression ‘)’</a:t>
            </a:r>
            <a:endParaRPr lang="en-GB" sz="1846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n-GB" sz="2400" dirty="0"/>
              <a:t>(this grammar defines simple algebraic expressions)</a:t>
            </a:r>
          </a:p>
          <a:p>
            <a:pPr>
              <a:buFontTx/>
              <a:buNone/>
            </a:pPr>
            <a:endParaRPr lang="en-GB" sz="1846" b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277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6891E6E-F76A-4717-A7F0-4A0085B7B545}" type="datetime5">
              <a:rPr lang="en-GB" sz="1292"/>
              <a:pPr/>
              <a:t>28-Apr-24</a:t>
            </a:fld>
            <a:endParaRPr lang="en-GB" sz="1292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685817" indent="-263776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055103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477145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9186" indent="-211021"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21227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743269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165310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587351" indent="-211021" eaLnBrk="0" fontAlgn="base" hangingPunct="0">
              <a:spcBef>
                <a:spcPct val="0"/>
              </a:spcBef>
              <a:spcAft>
                <a:spcPct val="0"/>
              </a:spcAft>
              <a:defRPr sz="2215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F4DFFC-4055-4E91-84C6-1C7513F07CDD}" type="slidenum">
              <a:rPr lang="en-GB" sz="1292"/>
              <a:pPr/>
              <a:t>9</a:t>
            </a:fld>
            <a:endParaRPr lang="en-GB" sz="1292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4784"/>
            <a:ext cx="7772400" cy="844062"/>
          </a:xfrm>
        </p:spPr>
        <p:txBody>
          <a:bodyPr/>
          <a:lstStyle/>
          <a:p>
            <a:r>
              <a:rPr lang="en-GB"/>
              <a:t>Parsing: parse tree for </a:t>
            </a:r>
            <a:r>
              <a:rPr lang="en-GB" i="1"/>
              <a:t>b*b-4*a*c</a:t>
            </a:r>
            <a:endParaRPr lang="en-GB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3581400" y="1459523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expression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1219200" y="2092569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expression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4724400" y="2725616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term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2286000" y="3429000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factor</a:t>
            </a:r>
          </a:p>
        </p:txBody>
      </p:sp>
      <p:sp>
        <p:nvSpPr>
          <p:cNvPr id="10250" name="Oval 8"/>
          <p:cNvSpPr>
            <a:spLocks noChangeArrowheads="1"/>
          </p:cNvSpPr>
          <p:nvPr/>
        </p:nvSpPr>
        <p:spPr bwMode="auto">
          <a:xfrm>
            <a:off x="76200" y="3429000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term</a:t>
            </a:r>
          </a:p>
        </p:txBody>
      </p:sp>
      <p:sp>
        <p:nvSpPr>
          <p:cNvPr id="10251" name="Oval 9"/>
          <p:cNvSpPr>
            <a:spLocks noChangeArrowheads="1"/>
          </p:cNvSpPr>
          <p:nvPr/>
        </p:nvSpPr>
        <p:spPr bwMode="auto">
          <a:xfrm>
            <a:off x="5867400" y="2092569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term</a:t>
            </a:r>
          </a:p>
        </p:txBody>
      </p:sp>
      <p:sp>
        <p:nvSpPr>
          <p:cNvPr id="10252" name="Oval 10"/>
          <p:cNvSpPr>
            <a:spLocks noChangeArrowheads="1"/>
          </p:cNvSpPr>
          <p:nvPr/>
        </p:nvSpPr>
        <p:spPr bwMode="auto">
          <a:xfrm>
            <a:off x="76200" y="4273062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factor</a:t>
            </a:r>
          </a:p>
        </p:txBody>
      </p:sp>
      <p:sp>
        <p:nvSpPr>
          <p:cNvPr id="10253" name="Oval 11"/>
          <p:cNvSpPr>
            <a:spLocks noChangeArrowheads="1"/>
          </p:cNvSpPr>
          <p:nvPr/>
        </p:nvSpPr>
        <p:spPr bwMode="auto">
          <a:xfrm>
            <a:off x="1219200" y="2795954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term</a:t>
            </a:r>
          </a:p>
        </p:txBody>
      </p:sp>
      <p:sp>
        <p:nvSpPr>
          <p:cNvPr id="10254" name="Oval 12"/>
          <p:cNvSpPr>
            <a:spLocks noChangeArrowheads="1"/>
          </p:cNvSpPr>
          <p:nvPr/>
        </p:nvSpPr>
        <p:spPr bwMode="auto">
          <a:xfrm>
            <a:off x="7086600" y="2725616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factor</a:t>
            </a:r>
          </a:p>
        </p:txBody>
      </p:sp>
      <p:sp>
        <p:nvSpPr>
          <p:cNvPr id="10255" name="Oval 13"/>
          <p:cNvSpPr>
            <a:spLocks noChangeArrowheads="1"/>
          </p:cNvSpPr>
          <p:nvPr/>
        </p:nvSpPr>
        <p:spPr bwMode="auto">
          <a:xfrm>
            <a:off x="6248400" y="3429000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factor</a:t>
            </a:r>
          </a:p>
        </p:txBody>
      </p:sp>
      <p:sp>
        <p:nvSpPr>
          <p:cNvPr id="10256" name="Oval 14"/>
          <p:cNvSpPr>
            <a:spLocks noChangeArrowheads="1"/>
          </p:cNvSpPr>
          <p:nvPr/>
        </p:nvSpPr>
        <p:spPr bwMode="auto">
          <a:xfrm>
            <a:off x="4038600" y="3429000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term</a:t>
            </a:r>
          </a:p>
        </p:txBody>
      </p:sp>
      <p:sp>
        <p:nvSpPr>
          <p:cNvPr id="10257" name="Oval 15"/>
          <p:cNvSpPr>
            <a:spLocks noChangeArrowheads="1"/>
          </p:cNvSpPr>
          <p:nvPr/>
        </p:nvSpPr>
        <p:spPr bwMode="auto">
          <a:xfrm>
            <a:off x="3810000" y="4273062"/>
            <a:ext cx="1600200" cy="492369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factor</a:t>
            </a:r>
          </a:p>
        </p:txBody>
      </p:sp>
      <p:sp>
        <p:nvSpPr>
          <p:cNvPr id="10258" name="Oval 16"/>
          <p:cNvSpPr>
            <a:spLocks noChangeArrowheads="1"/>
          </p:cNvSpPr>
          <p:nvPr/>
        </p:nvSpPr>
        <p:spPr bwMode="auto">
          <a:xfrm>
            <a:off x="4038600" y="2092569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-</a:t>
            </a:r>
          </a:p>
        </p:txBody>
      </p:sp>
      <p:sp>
        <p:nvSpPr>
          <p:cNvPr id="10259" name="Oval 17"/>
          <p:cNvSpPr>
            <a:spLocks noChangeArrowheads="1"/>
          </p:cNvSpPr>
          <p:nvPr/>
        </p:nvSpPr>
        <p:spPr bwMode="auto">
          <a:xfrm>
            <a:off x="1600200" y="3499339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0260" name="Oval 18"/>
          <p:cNvSpPr>
            <a:spLocks noChangeArrowheads="1"/>
          </p:cNvSpPr>
          <p:nvPr/>
        </p:nvSpPr>
        <p:spPr bwMode="auto">
          <a:xfrm>
            <a:off x="5562600" y="3288323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0261" name="Oval 19"/>
          <p:cNvSpPr>
            <a:spLocks noChangeArrowheads="1"/>
          </p:cNvSpPr>
          <p:nvPr/>
        </p:nvSpPr>
        <p:spPr bwMode="auto">
          <a:xfrm>
            <a:off x="533400" y="4976446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&lt;id,b&gt;</a:t>
            </a:r>
          </a:p>
        </p:txBody>
      </p:sp>
      <p:sp>
        <p:nvSpPr>
          <p:cNvPr id="10262" name="Oval 20"/>
          <p:cNvSpPr>
            <a:spLocks noChangeArrowheads="1"/>
          </p:cNvSpPr>
          <p:nvPr/>
        </p:nvSpPr>
        <p:spPr bwMode="auto">
          <a:xfrm>
            <a:off x="4191000" y="4976446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&lt;const,</a:t>
            </a:r>
          </a:p>
          <a:p>
            <a:pPr algn="ctr"/>
            <a:r>
              <a:rPr lang="en-GB" sz="2215"/>
              <a:t>4&gt;</a:t>
            </a:r>
          </a:p>
        </p:txBody>
      </p:sp>
      <p:sp>
        <p:nvSpPr>
          <p:cNvPr id="10263" name="Oval 21"/>
          <p:cNvSpPr>
            <a:spLocks noChangeArrowheads="1"/>
          </p:cNvSpPr>
          <p:nvPr/>
        </p:nvSpPr>
        <p:spPr bwMode="auto">
          <a:xfrm>
            <a:off x="2667000" y="4132385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&lt;id,b&gt;</a:t>
            </a:r>
          </a:p>
        </p:txBody>
      </p:sp>
      <p:sp>
        <p:nvSpPr>
          <p:cNvPr id="10264" name="Oval 22"/>
          <p:cNvSpPr>
            <a:spLocks noChangeArrowheads="1"/>
          </p:cNvSpPr>
          <p:nvPr/>
        </p:nvSpPr>
        <p:spPr bwMode="auto">
          <a:xfrm>
            <a:off x="6324600" y="2655277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*</a:t>
            </a:r>
          </a:p>
        </p:txBody>
      </p:sp>
      <p:sp>
        <p:nvSpPr>
          <p:cNvPr id="10265" name="Oval 23"/>
          <p:cNvSpPr>
            <a:spLocks noChangeArrowheads="1"/>
          </p:cNvSpPr>
          <p:nvPr/>
        </p:nvSpPr>
        <p:spPr bwMode="auto">
          <a:xfrm>
            <a:off x="8153400" y="3358662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&lt;id,c&gt;</a:t>
            </a:r>
          </a:p>
        </p:txBody>
      </p:sp>
      <p:sp>
        <p:nvSpPr>
          <p:cNvPr id="10266" name="Oval 25"/>
          <p:cNvSpPr>
            <a:spLocks noChangeArrowheads="1"/>
          </p:cNvSpPr>
          <p:nvPr/>
        </p:nvSpPr>
        <p:spPr bwMode="auto">
          <a:xfrm>
            <a:off x="6705600" y="4202723"/>
            <a:ext cx="762000" cy="633046"/>
          </a:xfrm>
          <a:prstGeom prst="ellipse">
            <a:avLst/>
          </a:prstGeom>
          <a:solidFill>
            <a:srgbClr val="FFCC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2215"/>
              <a:t>&lt;id,a&gt;</a:t>
            </a:r>
          </a:p>
        </p:txBody>
      </p:sp>
      <p:sp>
        <p:nvSpPr>
          <p:cNvPr id="10267" name="Line 26"/>
          <p:cNvSpPr>
            <a:spLocks noChangeShapeType="1"/>
          </p:cNvSpPr>
          <p:nvPr/>
        </p:nvSpPr>
        <p:spPr bwMode="auto">
          <a:xfrm flipH="1">
            <a:off x="2590800" y="1881554"/>
            <a:ext cx="13716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68" name="Line 27"/>
          <p:cNvSpPr>
            <a:spLocks noChangeShapeType="1"/>
          </p:cNvSpPr>
          <p:nvPr/>
        </p:nvSpPr>
        <p:spPr bwMode="auto">
          <a:xfrm>
            <a:off x="4953000" y="1881554"/>
            <a:ext cx="15240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69" name="Line 28"/>
          <p:cNvSpPr>
            <a:spLocks noChangeShapeType="1"/>
          </p:cNvSpPr>
          <p:nvPr/>
        </p:nvSpPr>
        <p:spPr bwMode="auto">
          <a:xfrm>
            <a:off x="4419600" y="1951892"/>
            <a:ext cx="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0" name="Line 29"/>
          <p:cNvSpPr>
            <a:spLocks noChangeShapeType="1"/>
          </p:cNvSpPr>
          <p:nvPr/>
        </p:nvSpPr>
        <p:spPr bwMode="auto">
          <a:xfrm>
            <a:off x="2057400" y="2584939"/>
            <a:ext cx="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1" name="Line 30"/>
          <p:cNvSpPr>
            <a:spLocks noChangeShapeType="1"/>
          </p:cNvSpPr>
          <p:nvPr/>
        </p:nvSpPr>
        <p:spPr bwMode="auto">
          <a:xfrm flipH="1">
            <a:off x="914400" y="3288323"/>
            <a:ext cx="76200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2" name="Line 31"/>
          <p:cNvSpPr>
            <a:spLocks noChangeShapeType="1"/>
          </p:cNvSpPr>
          <p:nvPr/>
        </p:nvSpPr>
        <p:spPr bwMode="auto">
          <a:xfrm>
            <a:off x="2514600" y="3217985"/>
            <a:ext cx="6096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3" name="Line 32"/>
          <p:cNvSpPr>
            <a:spLocks noChangeShapeType="1"/>
          </p:cNvSpPr>
          <p:nvPr/>
        </p:nvSpPr>
        <p:spPr bwMode="auto">
          <a:xfrm>
            <a:off x="1981200" y="3288323"/>
            <a:ext cx="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4" name="Line 33"/>
          <p:cNvSpPr>
            <a:spLocks noChangeShapeType="1"/>
          </p:cNvSpPr>
          <p:nvPr/>
        </p:nvSpPr>
        <p:spPr bwMode="auto">
          <a:xfrm>
            <a:off x="838200" y="3921369"/>
            <a:ext cx="0" cy="351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5" name="Line 34"/>
          <p:cNvSpPr>
            <a:spLocks noChangeShapeType="1"/>
          </p:cNvSpPr>
          <p:nvPr/>
        </p:nvSpPr>
        <p:spPr bwMode="auto">
          <a:xfrm>
            <a:off x="914400" y="4765431"/>
            <a:ext cx="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6" name="Line 35"/>
          <p:cNvSpPr>
            <a:spLocks noChangeShapeType="1"/>
          </p:cNvSpPr>
          <p:nvPr/>
        </p:nvSpPr>
        <p:spPr bwMode="auto">
          <a:xfrm flipH="1">
            <a:off x="3048000" y="3921369"/>
            <a:ext cx="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7" name="Line 36"/>
          <p:cNvSpPr>
            <a:spLocks noChangeShapeType="1"/>
          </p:cNvSpPr>
          <p:nvPr/>
        </p:nvSpPr>
        <p:spPr bwMode="auto">
          <a:xfrm flipH="1">
            <a:off x="5562600" y="2514600"/>
            <a:ext cx="6858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8" name="Line 37"/>
          <p:cNvSpPr>
            <a:spLocks noChangeShapeType="1"/>
          </p:cNvSpPr>
          <p:nvPr/>
        </p:nvSpPr>
        <p:spPr bwMode="auto">
          <a:xfrm>
            <a:off x="6705600" y="2584939"/>
            <a:ext cx="0" cy="7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79" name="Line 38"/>
          <p:cNvSpPr>
            <a:spLocks noChangeShapeType="1"/>
          </p:cNvSpPr>
          <p:nvPr/>
        </p:nvSpPr>
        <p:spPr bwMode="auto">
          <a:xfrm>
            <a:off x="7162800" y="2514600"/>
            <a:ext cx="6858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0" name="Line 39"/>
          <p:cNvSpPr>
            <a:spLocks noChangeShapeType="1"/>
          </p:cNvSpPr>
          <p:nvPr/>
        </p:nvSpPr>
        <p:spPr bwMode="auto">
          <a:xfrm flipH="1">
            <a:off x="4800600" y="3217985"/>
            <a:ext cx="5334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1" name="Line 40"/>
          <p:cNvSpPr>
            <a:spLocks noChangeShapeType="1"/>
          </p:cNvSpPr>
          <p:nvPr/>
        </p:nvSpPr>
        <p:spPr bwMode="auto">
          <a:xfrm flipH="1">
            <a:off x="4648200" y="3921369"/>
            <a:ext cx="152400" cy="35169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2" name="Line 41"/>
          <p:cNvSpPr>
            <a:spLocks noChangeShapeType="1"/>
          </p:cNvSpPr>
          <p:nvPr/>
        </p:nvSpPr>
        <p:spPr bwMode="auto">
          <a:xfrm flipH="1">
            <a:off x="4572000" y="4765431"/>
            <a:ext cx="76200" cy="2110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3" name="Line 42"/>
          <p:cNvSpPr>
            <a:spLocks noChangeShapeType="1"/>
          </p:cNvSpPr>
          <p:nvPr/>
        </p:nvSpPr>
        <p:spPr bwMode="auto">
          <a:xfrm>
            <a:off x="5943600" y="3147646"/>
            <a:ext cx="76200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4" name="Line 43"/>
          <p:cNvSpPr>
            <a:spLocks noChangeShapeType="1"/>
          </p:cNvSpPr>
          <p:nvPr/>
        </p:nvSpPr>
        <p:spPr bwMode="auto">
          <a:xfrm>
            <a:off x="5638800" y="3217985"/>
            <a:ext cx="15240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5" name="Line 44"/>
          <p:cNvSpPr>
            <a:spLocks noChangeShapeType="1"/>
          </p:cNvSpPr>
          <p:nvPr/>
        </p:nvSpPr>
        <p:spPr bwMode="auto">
          <a:xfrm>
            <a:off x="7086600" y="3921369"/>
            <a:ext cx="0" cy="28135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6" name="Line 45"/>
          <p:cNvSpPr>
            <a:spLocks noChangeShapeType="1"/>
          </p:cNvSpPr>
          <p:nvPr/>
        </p:nvSpPr>
        <p:spPr bwMode="auto">
          <a:xfrm>
            <a:off x="8153400" y="3217985"/>
            <a:ext cx="381000" cy="14067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92"/>
          </a:p>
        </p:txBody>
      </p:sp>
      <p:sp>
        <p:nvSpPr>
          <p:cNvPr id="10287" name="Text Box 46"/>
          <p:cNvSpPr txBox="1">
            <a:spLocks noChangeArrowheads="1"/>
          </p:cNvSpPr>
          <p:nvPr/>
        </p:nvSpPr>
        <p:spPr bwMode="auto">
          <a:xfrm>
            <a:off x="5140569" y="4906108"/>
            <a:ext cx="374173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Char char="•"/>
            </a:pPr>
            <a:r>
              <a:rPr lang="en-GB" sz="2215"/>
              <a:t> </a:t>
            </a:r>
            <a:r>
              <a:rPr lang="en-GB"/>
              <a:t>Useful to recognise </a:t>
            </a:r>
          </a:p>
          <a:p>
            <a:r>
              <a:rPr lang="en-GB"/>
              <a:t>   a valid sentence!</a:t>
            </a:r>
          </a:p>
          <a:p>
            <a:pPr>
              <a:buFontTx/>
              <a:buChar char="•"/>
            </a:pPr>
            <a:r>
              <a:rPr lang="en-GB"/>
              <a:t>  Contains a lot of unneeded</a:t>
            </a:r>
          </a:p>
          <a:p>
            <a:r>
              <a:rPr lang="en-GB"/>
              <a:t>   information!</a:t>
            </a:r>
          </a:p>
        </p:txBody>
      </p:sp>
    </p:spTree>
    <p:extLst>
      <p:ext uri="{BB962C8B-B14F-4D97-AF65-F5344CB8AC3E}">
        <p14:creationId xmlns:p14="http://schemas.microsoft.com/office/powerpoint/2010/main" val="85812586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4234724</TotalTime>
  <Words>1944</Words>
  <Application>Microsoft Office PowerPoint</Application>
  <PresentationFormat>On-screen Show (4:3)</PresentationFormat>
  <Paragraphs>437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Courier New</vt:lpstr>
      <vt:lpstr>Symbol</vt:lpstr>
      <vt:lpstr>Times New Roman</vt:lpstr>
      <vt:lpstr>Default Design</vt:lpstr>
      <vt:lpstr>Introduction to Compilers</vt:lpstr>
      <vt:lpstr>Types of Compilers</vt:lpstr>
      <vt:lpstr>Bootstrapping</vt:lpstr>
      <vt:lpstr>Phases (or structure) of Compiler</vt:lpstr>
      <vt:lpstr>PowerPoint Presentation</vt:lpstr>
      <vt:lpstr>Lexical Analysis (Scanning)</vt:lpstr>
      <vt:lpstr>PowerPoint Presentation</vt:lpstr>
      <vt:lpstr>Syntax (or syntactic) Analysis (Parsing)</vt:lpstr>
      <vt:lpstr>Parsing: parse tree for b*b-4*a*c</vt:lpstr>
      <vt:lpstr>PowerPoint Presentation</vt:lpstr>
      <vt:lpstr>Semantic Analysis (context handling)</vt:lpstr>
      <vt:lpstr>PowerPoint Presentation</vt:lpstr>
      <vt:lpstr>AST for b*b-4*a*c </vt:lpstr>
      <vt:lpstr>Intermediate code generation</vt:lpstr>
      <vt:lpstr>PowerPoint Presentation</vt:lpstr>
      <vt:lpstr>Code Optimisation</vt:lpstr>
      <vt:lpstr>PowerPoint Presentation</vt:lpstr>
      <vt:lpstr>Code Generation Phase</vt:lpstr>
      <vt:lpstr>PowerPoint Presentation</vt:lpstr>
      <vt:lpstr>PowerPoint Presentation</vt:lpstr>
      <vt:lpstr>Phases with example</vt:lpstr>
      <vt:lpstr>PowerPoint Presentation</vt:lpstr>
      <vt:lpstr>PowerPoint Presentation</vt:lpstr>
      <vt:lpstr>PowerPoint Presentation</vt:lpstr>
      <vt:lpstr>PowerPoint Presentation</vt:lpstr>
      <vt:lpstr>General Structure of a compiler</vt:lpstr>
      <vt:lpstr>Conceptual Structure:two major phases</vt:lpstr>
      <vt:lpstr>mn compilers with m+n components!</vt:lpstr>
      <vt:lpstr>Qualities of a Good Compiler</vt:lpstr>
      <vt:lpstr>Principles of Compilation</vt:lpstr>
      <vt:lpstr>Uses of Compiler Technology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Alasdair Rawsthorne</dc:creator>
  <cp:lastModifiedBy>Md. Saiful Islam</cp:lastModifiedBy>
  <cp:revision>186</cp:revision>
  <cp:lastPrinted>2002-01-29T23:46:30Z</cp:lastPrinted>
  <dcterms:created xsi:type="dcterms:W3CDTF">1999-09-24T08:09:16Z</dcterms:created>
  <dcterms:modified xsi:type="dcterms:W3CDTF">2024-04-28T05:15:00Z</dcterms:modified>
</cp:coreProperties>
</file>