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72" r:id="rId2"/>
    <p:sldId id="286" r:id="rId3"/>
    <p:sldId id="296" r:id="rId4"/>
    <p:sldId id="287" r:id="rId5"/>
    <p:sldId id="298" r:id="rId6"/>
    <p:sldId id="300" r:id="rId7"/>
    <p:sldId id="299" r:id="rId8"/>
    <p:sldId id="301" r:id="rId9"/>
    <p:sldId id="289" r:id="rId10"/>
    <p:sldId id="292" r:id="rId11"/>
    <p:sldId id="302" r:id="rId12"/>
    <p:sldId id="303" r:id="rId13"/>
    <p:sldId id="290" r:id="rId14"/>
    <p:sldId id="291" r:id="rId15"/>
    <p:sldId id="294" r:id="rId16"/>
    <p:sldId id="295" r:id="rId17"/>
    <p:sldId id="304" r:id="rId18"/>
    <p:sldId id="293" r:id="rId19"/>
    <p:sldId id="285" r:id="rId20"/>
    <p:sldId id="306" r:id="rId21"/>
    <p:sldId id="305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297" r:id="rId32"/>
  </p:sldIdLst>
  <p:sldSz cx="9144000" cy="6858000" type="screen4x3"/>
  <p:notesSz cx="6781800" cy="99187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344" autoAdjust="0"/>
  </p:normalViewPr>
  <p:slideViewPr>
    <p:cSldViewPr>
      <p:cViewPr varScale="1">
        <p:scale>
          <a:sx n="63" d="100"/>
          <a:sy n="63" d="100"/>
        </p:scale>
        <p:origin x="1536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3863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2" tIns="46456" rIns="92912" bIns="46456" numCol="1" anchor="t" anchorCtr="0" compatLnSpc="1">
            <a:prstTxWarp prst="textNoShape">
              <a:avLst/>
            </a:prstTxWarp>
          </a:bodyPr>
          <a:lstStyle>
            <a:lvl1pPr defTabSz="928688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4288" y="0"/>
            <a:ext cx="29638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2" tIns="46456" rIns="92912" bIns="46456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99588"/>
            <a:ext cx="2963863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2" tIns="46456" rIns="92912" bIns="46456" numCol="1" anchor="b" anchorCtr="0" compatLnSpc="1">
            <a:prstTxWarp prst="textNoShape">
              <a:avLst/>
            </a:prstTxWarp>
          </a:bodyPr>
          <a:lstStyle>
            <a:lvl1pPr defTabSz="928688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4288" y="9399588"/>
            <a:ext cx="2963862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912" tIns="46456" rIns="92912" bIns="46456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 smtClean="0"/>
            </a:lvl1pPr>
          </a:lstStyle>
          <a:p>
            <a:pPr>
              <a:defRPr/>
            </a:pPr>
            <a:fld id="{6241CD4E-5550-47C6-9011-0907772007D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428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5" tIns="45519" rIns="91035" bIns="45519" numCol="1" anchor="t" anchorCtr="0" compatLnSpc="1">
            <a:prstTxWarp prst="textNoShape">
              <a:avLst/>
            </a:prstTxWarp>
          </a:bodyPr>
          <a:lstStyle>
            <a:lvl1pPr defTabSz="909638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3338" y="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5" tIns="45519" rIns="91035" bIns="45519" numCol="1" anchor="t" anchorCtr="0" compatLnSpc="1">
            <a:prstTxWarp prst="textNoShape">
              <a:avLst/>
            </a:prstTxWarp>
          </a:bodyPr>
          <a:lstStyle>
            <a:lvl1pPr algn="r" defTabSz="909638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1225" y="744538"/>
            <a:ext cx="4957763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700" y="4711700"/>
            <a:ext cx="4978400" cy="4462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5" tIns="45519" rIns="91035" bIns="455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3400"/>
            <a:ext cx="293846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5" tIns="45519" rIns="91035" bIns="45519" numCol="1" anchor="b" anchorCtr="0" compatLnSpc="1">
            <a:prstTxWarp prst="textNoShape">
              <a:avLst/>
            </a:prstTxWarp>
          </a:bodyPr>
          <a:lstStyle>
            <a:lvl1pPr defTabSz="909638">
              <a:defRPr sz="120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3338" y="9423400"/>
            <a:ext cx="2938462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035" tIns="45519" rIns="91035" bIns="45519" numCol="1" anchor="b" anchorCtr="0" compatLnSpc="1">
            <a:prstTxWarp prst="textNoShape">
              <a:avLst/>
            </a:prstTxWarp>
          </a:bodyPr>
          <a:lstStyle>
            <a:lvl1pPr algn="r" defTabSz="909638">
              <a:defRPr sz="1200" smtClean="0"/>
            </a:lvl1pPr>
          </a:lstStyle>
          <a:p>
            <a:pPr>
              <a:defRPr/>
            </a:pPr>
            <a:fld id="{A00849FC-793F-46C1-98D1-C26D77FDBD43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957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0849FC-793F-46C1-98D1-C26D77FDBD43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13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Hence,</a:t>
            </a:r>
            <a:r>
              <a:rPr lang="en-US" baseline="0" dirty="0"/>
              <a:t> we need a finite way to define languages that may contains infinite number of words and sentences.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0849FC-793F-46C1-98D1-C26D77FDBD43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934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0849FC-793F-46C1-98D1-C26D77FDBD43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460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0849FC-793F-46C1-98D1-C26D77FDBD43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07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0849FC-793F-46C1-98D1-C26D77FDBD43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269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800" dirty="0"/>
              <a:t>How does an FA work?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dirty="0"/>
              <a:t>At the beginning,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/>
              <a:t>-an FA is in the </a:t>
            </a:r>
            <a:r>
              <a:rPr lang="en-US" sz="2400" i="1" dirty="0">
                <a:solidFill>
                  <a:srgbClr val="0066CC"/>
                </a:solidFill>
              </a:rPr>
              <a:t>start state</a:t>
            </a:r>
            <a:r>
              <a:rPr lang="en-US" sz="2400" i="1" dirty="0"/>
              <a:t> </a:t>
            </a:r>
            <a:r>
              <a:rPr lang="en-US" sz="2400" dirty="0"/>
              <a:t>(</a:t>
            </a:r>
            <a:r>
              <a:rPr lang="en-US" sz="2400" i="1" dirty="0">
                <a:solidFill>
                  <a:srgbClr val="0066CC"/>
                </a:solidFill>
              </a:rPr>
              <a:t>initial state</a:t>
            </a:r>
            <a:r>
              <a:rPr lang="en-US" sz="2400" dirty="0"/>
              <a:t>)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/>
              <a:t>-its tape head points at the first cell</a:t>
            </a:r>
          </a:p>
          <a:p>
            <a:pPr eaLnBrk="1" hangingPunct="1">
              <a:lnSpc>
                <a:spcPct val="120000"/>
              </a:lnSpc>
            </a:pPr>
            <a:r>
              <a:rPr lang="en-US" sz="2800" dirty="0"/>
              <a:t> For each move, FA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/>
              <a:t>-reads the symbol under its tape head</a:t>
            </a:r>
          </a:p>
          <a:p>
            <a:pPr lvl="1" eaLnBrk="1" hangingPunct="1">
              <a:lnSpc>
                <a:spcPct val="120000"/>
              </a:lnSpc>
            </a:pPr>
            <a:endParaRPr 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en-US" sz="2400" dirty="0"/>
              <a:t>-changes its state (according to the </a:t>
            </a:r>
            <a:r>
              <a:rPr lang="en-US" sz="2400" i="1" dirty="0">
                <a:solidFill>
                  <a:srgbClr val="0066CC"/>
                </a:solidFill>
              </a:rPr>
              <a:t>transition function</a:t>
            </a:r>
            <a:r>
              <a:rPr lang="en-US" sz="2400" dirty="0"/>
              <a:t>) to the </a:t>
            </a:r>
            <a:r>
              <a:rPr lang="en-US" sz="2400" i="1" dirty="0">
                <a:solidFill>
                  <a:srgbClr val="0066CC"/>
                </a:solidFill>
              </a:rPr>
              <a:t>next state</a:t>
            </a:r>
            <a:r>
              <a:rPr lang="en-US" sz="2400" dirty="0"/>
              <a:t> determined by</a:t>
            </a:r>
            <a:r>
              <a:rPr lang="en-US" sz="2400" baseline="0" dirty="0"/>
              <a:t> </a:t>
            </a:r>
            <a:r>
              <a:rPr lang="en-US" sz="2400" dirty="0"/>
              <a:t>the symbol read from the tape and its current state</a:t>
            </a:r>
          </a:p>
          <a:p>
            <a:pPr lvl="1" eaLnBrk="1" hangingPunct="1">
              <a:lnSpc>
                <a:spcPct val="120000"/>
              </a:lnSpc>
            </a:pPr>
            <a:endParaRPr 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en-US" sz="2400" dirty="0"/>
              <a:t>-move its tape head to the right one cell </a:t>
            </a:r>
            <a:endParaRPr lang="th-TH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D20CE5-1ED8-40BB-8C67-FF545B81C76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8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Describing tokens by means of how (</a:t>
            </a:r>
            <a:r>
              <a:rPr lang="en-US" i="1" dirty="0"/>
              <a:t>e.g. </a:t>
            </a:r>
            <a:r>
              <a:rPr lang="en-US" dirty="0"/>
              <a:t>regular expression) they can be recognized (or accepted) is often done in terms of a mathematical model, known as finite-state acceptor (FSA) or FA.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Using a set of REs and associated actions (segments of code that dictate the tasks associated with REs, scanner generator (Lex, Flex, Bison) creates a scanner. Ex, Lex generates a transition table and a program which interprets the tables. An action is executed whenever a token is executed.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Thus, the output from Lex is a program simulates a FSA and performs the additional functions which are associated with the final states of acceptor. The scanner generated by Lex can be used in conjunction with a parser generator for the lexical and syntactic phases of compilation.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DDE3A2-55E4-4A9E-A0C0-C6D2E7FFE3AD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7509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Describing tokens by means of how (</a:t>
            </a:r>
            <a:r>
              <a:rPr lang="en-US" i="1" dirty="0"/>
              <a:t>e.g. </a:t>
            </a:r>
            <a:r>
              <a:rPr lang="en-US" dirty="0"/>
              <a:t>regular expression) can be recognized (or accepted) is often done in terms of a mathematical model, known as finite-state acceptor (FSA) or FA.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1DDE3A2-55E4-4A9E-A0C0-C6D2E7FFE3AD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21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0849FC-793F-46C1-98D1-C26D77FDBD43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373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D172D8-8F0A-42FF-B5F5-7FBEB0FB0490}" type="datetime5">
              <a:rPr lang="en-GB"/>
              <a:pPr>
                <a:defRPr/>
              </a:pPr>
              <a:t>5-May-24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F3D9A3-CCD3-45FD-AE40-6A3F74D5E44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041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F110C-CC5D-4358-8034-62EF50F04B18}" type="datetime5">
              <a:rPr lang="en-GB"/>
              <a:pPr>
                <a:defRPr/>
              </a:pPr>
              <a:t>5-May-24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F1766-2E29-447C-83A8-B88120BFD6B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6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C41FB-4806-4E7E-A5A6-A277B4AEC6B6}" type="datetime5">
              <a:rPr lang="en-GB"/>
              <a:pPr>
                <a:defRPr/>
              </a:pPr>
              <a:t>5-May-24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05A8B2-7D92-4860-9A0C-DC2D3A3E1B48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683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6BDB0-55CD-4380-87EB-7A3BFFFB055D}" type="datetime5">
              <a:rPr lang="en-GB"/>
              <a:pPr>
                <a:defRPr/>
              </a:pPr>
              <a:t>5-May-24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D209A-43A1-4D37-9B92-4B589FE4C0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59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A5E9-6458-4646-9D53-15126CB65EBD}" type="datetime5">
              <a:rPr lang="en-GB"/>
              <a:pPr>
                <a:defRPr/>
              </a:pPr>
              <a:t>5-May-24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3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5D80D-A321-411D-81DB-F681517ABA2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745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451DE-6366-40B3-B008-49959AE579CB}" type="datetime5">
              <a:rPr lang="en-GB"/>
              <a:pPr>
                <a:defRPr/>
              </a:pPr>
              <a:t>5-May-24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C4EFBE-20D2-44AA-A1A2-423B292C2E2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147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2CF219-B50D-4BFD-88DF-55D1C0FA054C}" type="datetime5">
              <a:rPr lang="en-GB"/>
              <a:pPr>
                <a:defRPr/>
              </a:pPr>
              <a:t>5-May-24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3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3461CB-70F1-4C06-9DCF-F319697DD75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541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BF38C-97DD-487B-958F-D4CDA5A55385}" type="datetime5">
              <a:rPr lang="en-GB"/>
              <a:pPr>
                <a:defRPr/>
              </a:pPr>
              <a:t>5-May-24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3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AEEC2-FA68-4C49-A595-6316543CAA7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8F020-2A49-475E-8018-7F7ECE37D985}" type="datetime5">
              <a:rPr lang="en-GB"/>
              <a:pPr>
                <a:defRPr/>
              </a:pPr>
              <a:t>5-May-24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3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4E3619-3CEC-47D0-BAF4-B36605D5A1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23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8FDB76-6EAE-4C8B-82CF-127EAEFACEC8}" type="datetime5">
              <a:rPr lang="en-GB"/>
              <a:pPr>
                <a:defRPr/>
              </a:pPr>
              <a:t>5-May-24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186AC-B255-4C41-B219-EB10989AF06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50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2E2F6-8B66-4F58-868B-7E8B82F03664}" type="datetime5">
              <a:rPr lang="en-GB"/>
              <a:pPr>
                <a:defRPr/>
              </a:pPr>
              <a:t>5-May-24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COMP36512 Lecture 3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FB5160-B6D7-4D95-8D1C-74D0D979FF5B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07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fld id="{26F6EA25-B456-4FD7-AB2D-2A57439425D1}" type="datetime5">
              <a:rPr lang="en-GB"/>
              <a:pPr>
                <a:defRPr/>
              </a:pPr>
              <a:t>5-May-24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r>
              <a:rPr lang="en-GB"/>
              <a:t>COMP36512 Lecture 3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2893B457-D349-4957-A015-3EF2BDBA110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6200922-9835-4B38-925D-7DC20956C235}" type="datetime5">
              <a:rPr lang="en-GB" sz="1400"/>
              <a:pPr/>
              <a:t>5-May-24</a:t>
            </a:fld>
            <a:endParaRPr lang="en-GB" sz="1400"/>
          </a:p>
        </p:txBody>
      </p:sp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09127F2-F5CE-48BF-884C-89092A3F3F85}" type="slidenum">
              <a:rPr lang="en-GB" sz="1400"/>
              <a:pPr/>
              <a:t>1</a:t>
            </a:fld>
            <a:endParaRPr lang="en-GB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458200" cy="990600"/>
          </a:xfrm>
        </p:spPr>
        <p:txBody>
          <a:bodyPr/>
          <a:lstStyle/>
          <a:p>
            <a:pPr algn="l"/>
            <a:r>
              <a:rPr lang="en-GB" sz="3600" u="sng" dirty="0"/>
              <a:t>Introduction to Lexical Analysis</a:t>
            </a:r>
            <a:endParaRPr lang="en-GB" dirty="0"/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743200"/>
            <a:ext cx="9067800" cy="284604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dirty="0"/>
              <a:t>Lexical Analysis:</a:t>
            </a:r>
          </a:p>
          <a:p>
            <a:pPr>
              <a:lnSpc>
                <a:spcPct val="90000"/>
              </a:lnSpc>
            </a:pPr>
            <a:r>
              <a:rPr lang="en-GB" dirty="0"/>
              <a:t>Reads characters and produces sequences of tokens.</a:t>
            </a:r>
          </a:p>
          <a:p>
            <a:pPr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en-GB" dirty="0"/>
              <a:t>Today’s lecture: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dirty="0"/>
              <a:t>		Towards automated Lexical Analysis.</a:t>
            </a:r>
          </a:p>
        </p:txBody>
      </p:sp>
      <p:sp>
        <p:nvSpPr>
          <p:cNvPr id="4103" name="Rectangle 4"/>
          <p:cNvSpPr>
            <a:spLocks noChangeArrowheads="1"/>
          </p:cNvSpPr>
          <p:nvPr/>
        </p:nvSpPr>
        <p:spPr bwMode="auto">
          <a:xfrm>
            <a:off x="2286000" y="1400182"/>
            <a:ext cx="2438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3200"/>
              <a:t>Front-End</a:t>
            </a:r>
          </a:p>
          <a:p>
            <a:pPr algn="ctr"/>
            <a:endParaRPr lang="en-GB"/>
          </a:p>
        </p:txBody>
      </p:sp>
      <p:sp>
        <p:nvSpPr>
          <p:cNvPr id="4104" name="Line 6"/>
          <p:cNvSpPr>
            <a:spLocks noChangeShapeType="1"/>
          </p:cNvSpPr>
          <p:nvPr/>
        </p:nvSpPr>
        <p:spPr bwMode="auto">
          <a:xfrm>
            <a:off x="609600" y="1933582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Line 7"/>
          <p:cNvSpPr>
            <a:spLocks noChangeShapeType="1"/>
          </p:cNvSpPr>
          <p:nvPr/>
        </p:nvSpPr>
        <p:spPr bwMode="auto">
          <a:xfrm>
            <a:off x="7010400" y="1933582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6" name="Text Box 9"/>
          <p:cNvSpPr txBox="1">
            <a:spLocks noChangeArrowheads="1"/>
          </p:cNvSpPr>
          <p:nvPr/>
        </p:nvSpPr>
        <p:spPr bwMode="auto">
          <a:xfrm>
            <a:off x="533400" y="1476382"/>
            <a:ext cx="1681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/>
              <a:t>Source code</a:t>
            </a:r>
          </a:p>
        </p:txBody>
      </p:sp>
      <p:sp>
        <p:nvSpPr>
          <p:cNvPr id="4107" name="Text Box 11"/>
          <p:cNvSpPr txBox="1">
            <a:spLocks noChangeArrowheads="1"/>
          </p:cNvSpPr>
          <p:nvPr/>
        </p:nvSpPr>
        <p:spPr bwMode="auto">
          <a:xfrm>
            <a:off x="7010400" y="1476382"/>
            <a:ext cx="164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/>
              <a:t>Object code</a:t>
            </a:r>
          </a:p>
        </p:txBody>
      </p:sp>
      <p:sp>
        <p:nvSpPr>
          <p:cNvPr id="4108" name="Rectangle 12"/>
          <p:cNvSpPr>
            <a:spLocks noChangeArrowheads="1"/>
          </p:cNvSpPr>
          <p:nvPr/>
        </p:nvSpPr>
        <p:spPr bwMode="auto">
          <a:xfrm>
            <a:off x="5181600" y="1400182"/>
            <a:ext cx="18288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sz="3200"/>
              <a:t>Back-End</a:t>
            </a:r>
            <a:endParaRPr lang="en-GB"/>
          </a:p>
        </p:txBody>
      </p:sp>
      <p:sp>
        <p:nvSpPr>
          <p:cNvPr id="4109" name="Line 13"/>
          <p:cNvSpPr>
            <a:spLocks noChangeShapeType="1"/>
          </p:cNvSpPr>
          <p:nvPr/>
        </p:nvSpPr>
        <p:spPr bwMode="auto">
          <a:xfrm>
            <a:off x="4724400" y="1933582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Oval 14"/>
          <p:cNvSpPr>
            <a:spLocks noChangeArrowheads="1"/>
          </p:cNvSpPr>
          <p:nvPr/>
        </p:nvSpPr>
        <p:spPr bwMode="auto">
          <a:xfrm>
            <a:off x="2133600" y="1981200"/>
            <a:ext cx="14478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70000"/>
              </a:lnSpc>
            </a:pPr>
            <a:r>
              <a:rPr lang="en-GB" dirty="0"/>
              <a:t>Lexical</a:t>
            </a:r>
          </a:p>
          <a:p>
            <a:pPr algn="ctr">
              <a:lnSpc>
                <a:spcPct val="70000"/>
              </a:lnSpc>
            </a:pPr>
            <a:r>
              <a:rPr lang="en-GB" dirty="0"/>
              <a:t>Analysis</a:t>
            </a:r>
          </a:p>
        </p:txBody>
      </p:sp>
      <p:sp>
        <p:nvSpPr>
          <p:cNvPr id="4111" name="Text Box 15"/>
          <p:cNvSpPr txBox="1">
            <a:spLocks noChangeArrowheads="1"/>
          </p:cNvSpPr>
          <p:nvPr/>
        </p:nvSpPr>
        <p:spPr bwMode="auto">
          <a:xfrm>
            <a:off x="4724400" y="1476382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/>
              <a:t>IR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3096DA-99D6-4429-80F2-A907ADD42034}" type="datetime5">
              <a:rPr lang="en-GB" sz="1400"/>
              <a:pPr/>
              <a:t>5-May-24</a:t>
            </a:fld>
            <a:endParaRPr lang="en-GB" sz="1400"/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33F6064-CE0C-4FB2-9C35-B1C1ED569F0B}" type="slidenum">
              <a:rPr lang="en-GB" sz="1400"/>
              <a:pPr/>
              <a:t>10</a:t>
            </a:fld>
            <a:endParaRPr lang="en-GB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609600"/>
          </a:xfrm>
        </p:spPr>
        <p:txBody>
          <a:bodyPr/>
          <a:lstStyle/>
          <a:p>
            <a:r>
              <a:rPr lang="en-GB"/>
              <a:t>Building a Lexical Analyser by hand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991600" cy="5562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400" dirty="0"/>
              <a:t>Based on the specifications of tokens through regular expressions we can write a lexical analyser. One approach is to check case by case and split into smaller problems that can be solved </a:t>
            </a:r>
            <a:r>
              <a:rPr lang="en-GB" sz="2400" i="1" dirty="0"/>
              <a:t>ad hoc</a:t>
            </a:r>
            <a:r>
              <a:rPr lang="en-GB" sz="2400" dirty="0"/>
              <a:t>. Example:</a:t>
            </a:r>
          </a:p>
          <a:p>
            <a:pPr>
              <a:lnSpc>
                <a:spcPct val="65000"/>
              </a:lnSpc>
              <a:spcBef>
                <a:spcPct val="0"/>
              </a:spcBef>
              <a:buFontTx/>
              <a:buNone/>
            </a:pPr>
            <a:endParaRPr lang="en-GB" sz="1800" dirty="0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</a:rPr>
              <a:t>void </a:t>
            </a:r>
            <a:r>
              <a:rPr lang="en-GB" sz="2000" b="1" dirty="0" err="1">
                <a:latin typeface="Courier New" panose="02070309020205020404" pitchFamily="49" charset="0"/>
              </a:rPr>
              <a:t>get_next_token</a:t>
            </a:r>
            <a:r>
              <a:rPr lang="en-GB" sz="2000" b="1" dirty="0">
                <a:latin typeface="Courier New" panose="02070309020205020404" pitchFamily="49" charset="0"/>
              </a:rPr>
              <a:t>()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</a:rPr>
              <a:t>	c=</a:t>
            </a:r>
            <a:r>
              <a:rPr lang="en-GB" sz="2000" b="1" dirty="0" err="1">
                <a:latin typeface="Courier New" panose="02070309020205020404" pitchFamily="49" charset="0"/>
              </a:rPr>
              <a:t>input_char</a:t>
            </a:r>
            <a:r>
              <a:rPr lang="en-GB" sz="20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</a:rPr>
              <a:t>	if (</a:t>
            </a:r>
            <a:r>
              <a:rPr lang="en-GB" sz="2000" b="1" dirty="0" err="1">
                <a:latin typeface="Courier New" panose="02070309020205020404" pitchFamily="49" charset="0"/>
              </a:rPr>
              <a:t>is_eof</a:t>
            </a:r>
            <a:r>
              <a:rPr lang="en-GB" sz="2000" b="1" dirty="0">
                <a:latin typeface="Courier New" panose="02070309020205020404" pitchFamily="49" charset="0"/>
              </a:rPr>
              <a:t>(c)) { token </a:t>
            </a: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 (EOF,”</a:t>
            </a:r>
            <a:r>
              <a:rPr lang="en-GB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eof</a:t>
            </a: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”); return}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if (</a:t>
            </a:r>
            <a:r>
              <a:rPr lang="en-GB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is_letter</a:t>
            </a: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(c)) {</a:t>
            </a:r>
            <a:r>
              <a:rPr lang="en-GB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recognise_id</a:t>
            </a: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()}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else if (</a:t>
            </a:r>
            <a:r>
              <a:rPr lang="en-GB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is_digit</a:t>
            </a: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(c)) {</a:t>
            </a:r>
            <a:r>
              <a:rPr lang="en-GB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recognise_number</a:t>
            </a: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()}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	 else if (</a:t>
            </a:r>
            <a:r>
              <a:rPr lang="en-GB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is_operator</a:t>
            </a: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(c))||</a:t>
            </a:r>
            <a:r>
              <a:rPr lang="en-GB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is_separator</a:t>
            </a: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(c))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		{token  (</a:t>
            </a:r>
            <a:r>
              <a:rPr lang="en-GB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c,c</a:t>
            </a: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)}  //single char assumed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		else {token  (</a:t>
            </a:r>
            <a:r>
              <a:rPr lang="en-GB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ERROR,c</a:t>
            </a: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return;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...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do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GB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get_next_token</a:t>
            </a: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print(</a:t>
            </a:r>
            <a:r>
              <a:rPr lang="en-GB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token.class</a:t>
            </a: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token.attribute</a:t>
            </a: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} while (</a:t>
            </a:r>
            <a:r>
              <a:rPr lang="en-GB" sz="20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token.class</a:t>
            </a:r>
            <a:r>
              <a:rPr lang="en-GB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 != EOF);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GB" sz="2300" i="1" dirty="0">
                <a:sym typeface="Symbol" panose="05050102010706020507" pitchFamily="18" charset="2"/>
              </a:rPr>
              <a:t>Can be efficient; but requires a lot of work and may be difficult to modify!</a:t>
            </a:r>
            <a:endParaRPr lang="en-GB" sz="2300" b="1" i="1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-------------------------------------------------------------------------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56BDB0-55CD-4380-87EB-7A3BFFFB055D}" type="datetime5">
              <a:rPr lang="en-GB" smtClean="0"/>
              <a:pPr>
                <a:defRPr/>
              </a:pPr>
              <a:t>5-May-24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COMP36512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D209A-43A1-4D37-9B92-4B589FE4C0AF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648"/>
            <a:ext cx="9144000" cy="650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8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56BDB0-55CD-4380-87EB-7A3BFFFB055D}" type="datetime5">
              <a:rPr lang="en-GB" smtClean="0"/>
              <a:pPr>
                <a:defRPr/>
              </a:pPr>
              <a:t>5-May-24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COMP36512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D209A-43A1-4D37-9B92-4B589FE4C0AF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7515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indent="0">
              <a:buNone/>
            </a:pPr>
            <a:r>
              <a:rPr lang="en-GB" dirty="0">
                <a:sym typeface="Symbol" panose="05050102010706020507" pitchFamily="18" charset="2"/>
              </a:rPr>
              <a:t>Building lexical analyser by hand can be efficient; but requires a lot of work and may be difficult to modify!</a:t>
            </a:r>
          </a:p>
          <a:p>
            <a:pPr marL="0" indent="0">
              <a:buNone/>
            </a:pPr>
            <a:r>
              <a:rPr lang="en-GB" sz="2800" dirty="0"/>
              <a:t>Hence the suitable approach is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i="1" dirty="0"/>
              <a:t>Building Lexical Analysers “automatically”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26216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46520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0C273B6-17C9-4A6C-9E8E-49C53531B84C}" type="datetime5">
              <a:rPr lang="en-GB" sz="1400"/>
              <a:pPr/>
              <a:t>5-May-24</a:t>
            </a:fld>
            <a:endParaRPr lang="en-GB" sz="1400" dirty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8442" y="6477000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8F54D6F-4E27-4775-A837-88B066FA66D6}" type="slidenum">
              <a:rPr lang="en-GB" sz="1400"/>
              <a:pPr/>
              <a:t>13</a:t>
            </a:fld>
            <a:endParaRPr lang="en-GB" sz="1400" dirty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533400"/>
          </a:xfrm>
        </p:spPr>
        <p:txBody>
          <a:bodyPr/>
          <a:lstStyle/>
          <a:p>
            <a:r>
              <a:rPr lang="en-GB"/>
              <a:t>Regular Expressions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839200" cy="5638800"/>
          </a:xfrm>
        </p:spPr>
        <p:txBody>
          <a:bodyPr/>
          <a:lstStyle/>
          <a:p>
            <a:pPr marL="60325" indent="0"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GB" sz="2600" dirty="0"/>
              <a:t>Patterns form a regular language. A regular expression is a way of specifying a regular language. It is a formula that describes a possibly infinite set of strings.</a:t>
            </a:r>
          </a:p>
          <a:p>
            <a:pPr>
              <a:lnSpc>
                <a:spcPct val="95000"/>
              </a:lnSpc>
              <a:spcBef>
                <a:spcPct val="10000"/>
              </a:spcBef>
              <a:buFontTx/>
              <a:buNone/>
            </a:pPr>
            <a:endParaRPr lang="en-GB" sz="700" b="1" dirty="0"/>
          </a:p>
          <a:p>
            <a:pPr>
              <a:lnSpc>
                <a:spcPct val="95000"/>
              </a:lnSpc>
              <a:spcBef>
                <a:spcPct val="10000"/>
              </a:spcBef>
              <a:buFontTx/>
              <a:buNone/>
              <a:tabLst>
                <a:tab pos="914400" algn="l"/>
              </a:tabLst>
            </a:pPr>
            <a:r>
              <a:rPr lang="en-GB" sz="2600" b="1" dirty="0"/>
              <a:t>Regular Expression</a:t>
            </a:r>
            <a:r>
              <a:rPr lang="en-GB" sz="2600" dirty="0"/>
              <a:t> (RE) (over alphabet </a:t>
            </a:r>
            <a:r>
              <a:rPr lang="el-GR" sz="2600" dirty="0"/>
              <a:t>Σ</a:t>
            </a:r>
            <a:r>
              <a:rPr lang="en-GB" sz="2600" dirty="0"/>
              <a:t>):</a:t>
            </a: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914400" algn="l"/>
              </a:tabLst>
            </a:pPr>
            <a:r>
              <a:rPr lang="en-GB" sz="2400" i="1" dirty="0">
                <a:sym typeface="Symbol" panose="05050102010706020507" pitchFamily="18" charset="2"/>
              </a:rPr>
              <a:t></a:t>
            </a:r>
            <a:r>
              <a:rPr lang="en-GB" sz="2400" dirty="0">
                <a:sym typeface="Symbol" panose="05050102010706020507" pitchFamily="18" charset="2"/>
              </a:rPr>
              <a:t> is a RE denoting the empty set {</a:t>
            </a:r>
            <a:r>
              <a:rPr lang="en-GB" sz="2400" i="1" dirty="0">
                <a:sym typeface="Symbol" panose="05050102010706020507" pitchFamily="18" charset="2"/>
              </a:rPr>
              <a:t></a:t>
            </a:r>
            <a:r>
              <a:rPr lang="en-GB" sz="2400" dirty="0">
                <a:sym typeface="Symbol" panose="05050102010706020507" pitchFamily="18" charset="2"/>
              </a:rPr>
              <a:t>}.</a:t>
            </a: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914400" algn="l"/>
              </a:tabLst>
            </a:pPr>
            <a:r>
              <a:rPr lang="en-GB" sz="2400" dirty="0">
                <a:sym typeface="Symbol" panose="05050102010706020507" pitchFamily="18" charset="2"/>
              </a:rPr>
              <a:t>If </a:t>
            </a:r>
            <a:r>
              <a:rPr lang="en-GB" sz="2400" i="1" dirty="0">
                <a:sym typeface="Symbol" panose="05050102010706020507" pitchFamily="18" charset="2"/>
              </a:rPr>
              <a:t>a</a:t>
            </a:r>
            <a:r>
              <a:rPr lang="en-GB" sz="2400" dirty="0">
                <a:sym typeface="Symbol" panose="05050102010706020507" pitchFamily="18" charset="2"/>
              </a:rPr>
              <a:t> </a:t>
            </a:r>
            <a:r>
              <a:rPr lang="el-GR" sz="2400" dirty="0"/>
              <a:t> Σ</a:t>
            </a:r>
            <a:r>
              <a:rPr lang="en-GB" sz="2400" dirty="0">
                <a:sym typeface="Symbol" panose="05050102010706020507" pitchFamily="18" charset="2"/>
              </a:rPr>
              <a:t> then </a:t>
            </a:r>
            <a:r>
              <a:rPr lang="en-GB" sz="2400" i="1" dirty="0">
                <a:sym typeface="Symbol" panose="05050102010706020507" pitchFamily="18" charset="2"/>
              </a:rPr>
              <a:t>a</a:t>
            </a:r>
            <a:r>
              <a:rPr lang="en-GB" sz="2400" dirty="0">
                <a:sym typeface="Symbol" panose="05050102010706020507" pitchFamily="18" charset="2"/>
              </a:rPr>
              <a:t> is a RE denoting {</a:t>
            </a:r>
            <a:r>
              <a:rPr lang="en-GB" sz="2400" i="1" dirty="0">
                <a:sym typeface="Symbol" panose="05050102010706020507" pitchFamily="18" charset="2"/>
              </a:rPr>
              <a:t>a</a:t>
            </a:r>
            <a:r>
              <a:rPr lang="en-GB" sz="2400" dirty="0">
                <a:sym typeface="Symbol" panose="05050102010706020507" pitchFamily="18" charset="2"/>
              </a:rPr>
              <a:t>}.</a:t>
            </a:r>
          </a:p>
          <a:p>
            <a:pPr>
              <a:lnSpc>
                <a:spcPct val="95000"/>
              </a:lnSpc>
              <a:spcBef>
                <a:spcPct val="10000"/>
              </a:spcBef>
              <a:tabLst>
                <a:tab pos="914400" algn="l"/>
              </a:tabLst>
            </a:pPr>
            <a:r>
              <a:rPr lang="en-GB" sz="2400" dirty="0">
                <a:sym typeface="Symbol" panose="05050102010706020507" pitchFamily="18" charset="2"/>
              </a:rPr>
              <a:t>If </a:t>
            </a:r>
            <a:r>
              <a:rPr lang="en-GB" sz="2400" i="1" dirty="0">
                <a:sym typeface="Symbol" panose="05050102010706020507" pitchFamily="18" charset="2"/>
              </a:rPr>
              <a:t>r</a:t>
            </a:r>
            <a:r>
              <a:rPr lang="en-GB" sz="2400" i="1" baseline="-25000" dirty="0">
                <a:sym typeface="Symbol" panose="05050102010706020507" pitchFamily="18" charset="2"/>
              </a:rPr>
              <a:t>1</a:t>
            </a:r>
            <a:r>
              <a:rPr lang="en-GB" sz="2400" dirty="0">
                <a:sym typeface="Symbol" panose="05050102010706020507" pitchFamily="18" charset="2"/>
              </a:rPr>
              <a:t>, </a:t>
            </a:r>
            <a:r>
              <a:rPr lang="en-GB" sz="2400" i="1" dirty="0">
                <a:sym typeface="Symbol" panose="05050102010706020507" pitchFamily="18" charset="2"/>
              </a:rPr>
              <a:t>r</a:t>
            </a:r>
            <a:r>
              <a:rPr lang="en-GB" sz="2400" i="1" baseline="-25000" dirty="0">
                <a:sym typeface="Symbol" panose="05050102010706020507" pitchFamily="18" charset="2"/>
              </a:rPr>
              <a:t>2</a:t>
            </a:r>
            <a:r>
              <a:rPr lang="en-GB" sz="2400" dirty="0">
                <a:sym typeface="Symbol" panose="05050102010706020507" pitchFamily="18" charset="2"/>
              </a:rPr>
              <a:t> are REs then:</a:t>
            </a:r>
          </a:p>
          <a:p>
            <a:pPr lvl="1">
              <a:lnSpc>
                <a:spcPct val="95000"/>
              </a:lnSpc>
              <a:spcBef>
                <a:spcPct val="10000"/>
              </a:spcBef>
              <a:tabLst>
                <a:tab pos="914400" algn="l"/>
              </a:tabLst>
            </a:pPr>
            <a:r>
              <a:rPr lang="en-GB" sz="2200" i="1" dirty="0">
                <a:sym typeface="Symbol" panose="05050102010706020507" pitchFamily="18" charset="2"/>
              </a:rPr>
              <a:t>r</a:t>
            </a:r>
            <a:r>
              <a:rPr lang="en-GB" sz="2200" i="1" baseline="-25000" dirty="0">
                <a:sym typeface="Symbol" panose="05050102010706020507" pitchFamily="18" charset="2"/>
              </a:rPr>
              <a:t>1</a:t>
            </a:r>
            <a:r>
              <a:rPr lang="en-GB" sz="2200" i="1" dirty="0">
                <a:sym typeface="Symbol" panose="05050102010706020507" pitchFamily="18" charset="2"/>
              </a:rPr>
              <a:t>*</a:t>
            </a:r>
            <a:r>
              <a:rPr lang="en-GB" sz="2200" dirty="0">
                <a:sym typeface="Symbol" panose="05050102010706020507" pitchFamily="18" charset="2"/>
              </a:rPr>
              <a:t> denotes zero or more occurrences of </a:t>
            </a:r>
            <a:r>
              <a:rPr lang="en-GB" sz="2200" i="1" dirty="0">
                <a:sym typeface="Symbol" panose="05050102010706020507" pitchFamily="18" charset="2"/>
              </a:rPr>
              <a:t>r</a:t>
            </a:r>
            <a:r>
              <a:rPr lang="en-GB" sz="2200" i="1" baseline="-25000" dirty="0">
                <a:sym typeface="Symbol" panose="05050102010706020507" pitchFamily="18" charset="2"/>
              </a:rPr>
              <a:t>1</a:t>
            </a:r>
            <a:r>
              <a:rPr lang="en-GB" sz="2200" dirty="0">
                <a:sym typeface="Symbol" panose="05050102010706020507" pitchFamily="18" charset="2"/>
              </a:rPr>
              <a:t>;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  <a:tabLst>
                <a:tab pos="914400" algn="l"/>
              </a:tabLst>
            </a:pPr>
            <a:r>
              <a:rPr lang="en-GB" sz="2200" i="1" dirty="0">
                <a:sym typeface="Symbol" panose="05050102010706020507" pitchFamily="18" charset="2"/>
              </a:rPr>
              <a:t>r</a:t>
            </a:r>
            <a:r>
              <a:rPr lang="en-GB" sz="2200" i="1" baseline="-25000" dirty="0">
                <a:sym typeface="Symbol" panose="05050102010706020507" pitchFamily="18" charset="2"/>
              </a:rPr>
              <a:t>1</a:t>
            </a:r>
            <a:r>
              <a:rPr lang="en-GB" sz="2200" i="1" dirty="0">
                <a:sym typeface="Symbol" panose="05050102010706020507" pitchFamily="18" charset="2"/>
              </a:rPr>
              <a:t>r</a:t>
            </a:r>
            <a:r>
              <a:rPr lang="en-GB" sz="2200" i="1" baseline="-25000" dirty="0">
                <a:sym typeface="Symbol" panose="05050102010706020507" pitchFamily="18" charset="2"/>
              </a:rPr>
              <a:t>2</a:t>
            </a:r>
            <a:r>
              <a:rPr lang="en-GB" sz="2200" dirty="0">
                <a:sym typeface="Symbol" panose="05050102010706020507" pitchFamily="18" charset="2"/>
              </a:rPr>
              <a:t> denotes concatenation;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  <a:tabLst>
                <a:tab pos="914400" algn="l"/>
              </a:tabLst>
            </a:pPr>
            <a:r>
              <a:rPr lang="en-GB" sz="2200" i="1" dirty="0">
                <a:sym typeface="Symbol" panose="05050102010706020507" pitchFamily="18" charset="2"/>
              </a:rPr>
              <a:t>r</a:t>
            </a:r>
            <a:r>
              <a:rPr lang="en-GB" sz="2200" i="1" baseline="-25000" dirty="0">
                <a:sym typeface="Symbol" panose="05050102010706020507" pitchFamily="18" charset="2"/>
              </a:rPr>
              <a:t>1</a:t>
            </a:r>
            <a:r>
              <a:rPr lang="en-GB" sz="2200" i="1" dirty="0">
                <a:sym typeface="Symbol" panose="05050102010706020507" pitchFamily="18" charset="2"/>
              </a:rPr>
              <a:t> | r</a:t>
            </a:r>
            <a:r>
              <a:rPr lang="en-GB" sz="2200" i="1" baseline="-25000" dirty="0">
                <a:sym typeface="Symbol" panose="05050102010706020507" pitchFamily="18" charset="2"/>
              </a:rPr>
              <a:t>2</a:t>
            </a:r>
            <a:r>
              <a:rPr lang="en-GB" sz="2200" dirty="0">
                <a:sym typeface="Symbol" panose="05050102010706020507" pitchFamily="18" charset="2"/>
              </a:rPr>
              <a:t> denotes either </a:t>
            </a:r>
            <a:r>
              <a:rPr lang="en-GB" sz="2200" i="1" dirty="0">
                <a:sym typeface="Symbol" panose="05050102010706020507" pitchFamily="18" charset="2"/>
              </a:rPr>
              <a:t>r</a:t>
            </a:r>
            <a:r>
              <a:rPr lang="en-GB" sz="2200" i="1" baseline="-25000" dirty="0">
                <a:sym typeface="Symbol" panose="05050102010706020507" pitchFamily="18" charset="2"/>
              </a:rPr>
              <a:t>1</a:t>
            </a:r>
            <a:r>
              <a:rPr lang="en-GB" sz="2200" dirty="0">
                <a:sym typeface="Symbol" panose="05050102010706020507" pitchFamily="18" charset="2"/>
              </a:rPr>
              <a:t> or </a:t>
            </a:r>
            <a:r>
              <a:rPr lang="en-GB" sz="2200" i="1" dirty="0">
                <a:sym typeface="Symbol" panose="05050102010706020507" pitchFamily="18" charset="2"/>
              </a:rPr>
              <a:t>r</a:t>
            </a:r>
            <a:r>
              <a:rPr lang="en-GB" sz="2200" i="1" baseline="-25000" dirty="0">
                <a:sym typeface="Symbol" panose="05050102010706020507" pitchFamily="18" charset="2"/>
              </a:rPr>
              <a:t>2</a:t>
            </a:r>
            <a:r>
              <a:rPr lang="en-GB" sz="2200" dirty="0">
                <a:sym typeface="Symbol" panose="05050102010706020507" pitchFamily="18" charset="2"/>
              </a:rPr>
              <a:t>;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endParaRPr lang="en-GB" sz="2000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GB" sz="2600" i="1" dirty="0">
                <a:sym typeface="Symbol" panose="05050102010706020507" pitchFamily="18" charset="2"/>
              </a:rPr>
              <a:t>Describe the languages denoted by the following REs</a:t>
            </a:r>
            <a:endParaRPr lang="en-GB" sz="2600" dirty="0">
              <a:sym typeface="Symbol" panose="05050102010706020507" pitchFamily="18" charset="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GB" sz="2600" dirty="0">
                <a:sym typeface="Symbol" panose="05050102010706020507" pitchFamily="18" charset="2"/>
              </a:rPr>
              <a:t>	</a:t>
            </a:r>
            <a:r>
              <a:rPr lang="en-GB" sz="2600" i="1" dirty="0">
                <a:sym typeface="Symbol" panose="05050102010706020507" pitchFamily="18" charset="2"/>
              </a:rPr>
              <a:t>a</a:t>
            </a:r>
            <a:r>
              <a:rPr lang="en-GB" sz="2600" dirty="0">
                <a:sym typeface="Symbol" panose="05050102010706020507" pitchFamily="18" charset="2"/>
              </a:rPr>
              <a:t>; </a:t>
            </a:r>
            <a:r>
              <a:rPr lang="en-GB" sz="2600" i="1" dirty="0">
                <a:sym typeface="Symbol" panose="05050102010706020507" pitchFamily="18" charset="2"/>
              </a:rPr>
              <a:t>a | b</a:t>
            </a:r>
            <a:r>
              <a:rPr lang="en-GB" sz="2600" dirty="0">
                <a:sym typeface="Symbol" panose="05050102010706020507" pitchFamily="18" charset="2"/>
              </a:rPr>
              <a:t>; </a:t>
            </a:r>
            <a:r>
              <a:rPr lang="en-GB" sz="2600" i="1" dirty="0">
                <a:sym typeface="Symbol" panose="05050102010706020507" pitchFamily="18" charset="2"/>
              </a:rPr>
              <a:t>a*;</a:t>
            </a:r>
            <a:r>
              <a:rPr lang="en-GB" sz="2600" dirty="0">
                <a:sym typeface="Symbol" panose="05050102010706020507" pitchFamily="18" charset="2"/>
              </a:rPr>
              <a:t>	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6C430E-D60B-40C2-B248-2C49CEA0DAD6}" type="datetime5">
              <a:rPr lang="en-GB" sz="1400"/>
              <a:pPr/>
              <a:t>5-May-24</a:t>
            </a:fld>
            <a:endParaRPr lang="en-GB" sz="1400"/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3DD1BBB-EA18-49AE-B140-0B61A77AE9BF}" type="slidenum">
              <a:rPr lang="en-GB" sz="1400"/>
              <a:pPr/>
              <a:t>14</a:t>
            </a:fld>
            <a:endParaRPr lang="en-GB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533400"/>
          </a:xfrm>
        </p:spPr>
        <p:txBody>
          <a:bodyPr/>
          <a:lstStyle/>
          <a:p>
            <a:r>
              <a:rPr lang="en-GB" dirty="0"/>
              <a:t>Regular Expression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5410200"/>
          </a:xfrm>
        </p:spPr>
        <p:txBody>
          <a:bodyPr/>
          <a:lstStyle/>
          <a:p>
            <a:pPr marL="0" indent="0">
              <a:buNone/>
            </a:pPr>
            <a:r>
              <a:rPr lang="en-GB" sz="2800" dirty="0">
                <a:sym typeface="Symbol" panose="05050102010706020507" pitchFamily="18" charset="2"/>
              </a:rPr>
              <a:t>Complex REs can be constructed from the basic constructs (pre-emptive RE):</a:t>
            </a:r>
          </a:p>
          <a:p>
            <a:r>
              <a:rPr lang="en-GB" sz="2800" i="1" dirty="0">
                <a:sym typeface="Symbol" panose="05050102010706020507" pitchFamily="18" charset="2"/>
              </a:rPr>
              <a:t>(a | b)*</a:t>
            </a:r>
            <a:r>
              <a:rPr lang="en-GB" sz="2800" dirty="0">
                <a:sym typeface="Symbol" panose="05050102010706020507" pitchFamily="18" charset="2"/>
              </a:rPr>
              <a:t>; </a:t>
            </a:r>
            <a:r>
              <a:rPr lang="en-GB" sz="2800" i="1" dirty="0">
                <a:sym typeface="Symbol" panose="05050102010706020507" pitchFamily="18" charset="2"/>
              </a:rPr>
              <a:t>(a | b)(a | b)</a:t>
            </a:r>
            <a:r>
              <a:rPr lang="en-GB" sz="2800" dirty="0">
                <a:sym typeface="Symbol" panose="05050102010706020507" pitchFamily="18" charset="2"/>
              </a:rPr>
              <a:t>; </a:t>
            </a:r>
            <a:r>
              <a:rPr lang="en-GB" sz="2800" i="1" dirty="0">
                <a:sym typeface="Symbol" panose="05050102010706020507" pitchFamily="18" charset="2"/>
              </a:rPr>
              <a:t>(a*b*)*</a:t>
            </a:r>
            <a:r>
              <a:rPr lang="en-GB" sz="2800" dirty="0">
                <a:sym typeface="Symbol" panose="05050102010706020507" pitchFamily="18" charset="2"/>
              </a:rPr>
              <a:t>; (</a:t>
            </a:r>
            <a:r>
              <a:rPr lang="en-GB" sz="2800" i="1" dirty="0">
                <a:sym typeface="Symbol" panose="05050102010706020507" pitchFamily="18" charset="2"/>
              </a:rPr>
              <a:t>a | b)*baa</a:t>
            </a:r>
            <a:r>
              <a:rPr lang="en-GB" sz="2800" dirty="0">
                <a:sym typeface="Symbol" panose="05050102010706020507" pitchFamily="18" charset="2"/>
              </a:rPr>
              <a:t>; </a:t>
            </a:r>
            <a:endParaRPr lang="en-GB" sz="2800" i="1" dirty="0"/>
          </a:p>
          <a:p>
            <a:r>
              <a:rPr lang="en-GB" sz="2800" i="1" dirty="0">
                <a:sym typeface="Symbol" panose="05050102010706020507" pitchFamily="18" charset="2"/>
              </a:rPr>
              <a:t>Decimal  Integer.(0 | 1 | 2 | … | 9)*</a:t>
            </a:r>
          </a:p>
          <a:p>
            <a:r>
              <a:rPr lang="en-GB" sz="2800" i="1" dirty="0">
                <a:sym typeface="Symbol" panose="05050102010706020507" pitchFamily="18" charset="2"/>
              </a:rPr>
              <a:t>Identifier [a-</a:t>
            </a:r>
            <a:r>
              <a:rPr lang="en-GB" sz="2800" i="1" dirty="0" err="1">
                <a:sym typeface="Symbol" panose="05050102010706020507" pitchFamily="18" charset="2"/>
              </a:rPr>
              <a:t>zA</a:t>
            </a:r>
            <a:r>
              <a:rPr lang="en-GB" sz="2800" i="1" dirty="0">
                <a:sym typeface="Symbol" panose="05050102010706020507" pitchFamily="18" charset="2"/>
              </a:rPr>
              <a:t>-Z] [a-zA-Z0-9]*</a:t>
            </a:r>
          </a:p>
          <a:p>
            <a:pPr marL="0" indent="0">
              <a:buNone/>
            </a:pPr>
            <a:endParaRPr lang="en-GB" sz="2800" b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GB" sz="2800" b="1" dirty="0" err="1">
                <a:sym typeface="Symbol" panose="05050102010706020507" pitchFamily="18" charset="2"/>
              </a:rPr>
              <a:t>Shorthands</a:t>
            </a:r>
            <a:r>
              <a:rPr lang="en-GB" sz="2800" dirty="0">
                <a:sym typeface="Symbol" panose="05050102010706020507" pitchFamily="18" charset="2"/>
              </a:rPr>
              <a:t>: </a:t>
            </a:r>
            <a:r>
              <a:rPr lang="en-GB" sz="2800" i="1" dirty="0">
                <a:sym typeface="Symbol" panose="05050102010706020507" pitchFamily="18" charset="2"/>
              </a:rPr>
              <a:t>[a-d]</a:t>
            </a:r>
            <a:r>
              <a:rPr lang="en-GB" sz="2800" dirty="0">
                <a:sym typeface="Symbol" panose="05050102010706020507" pitchFamily="18" charset="2"/>
              </a:rPr>
              <a:t> for </a:t>
            </a:r>
            <a:r>
              <a:rPr lang="en-GB" sz="2800" i="1" dirty="0">
                <a:sym typeface="Symbol" panose="05050102010706020507" pitchFamily="18" charset="2"/>
              </a:rPr>
              <a:t>a | b | c | d</a:t>
            </a:r>
            <a:r>
              <a:rPr lang="en-GB" sz="2800" dirty="0">
                <a:sym typeface="Symbol" panose="05050102010706020507" pitchFamily="18" charset="2"/>
              </a:rPr>
              <a:t>;   </a:t>
            </a:r>
            <a:r>
              <a:rPr lang="en-GB" sz="2800" i="1" dirty="0">
                <a:sym typeface="Symbol" panose="05050102010706020507" pitchFamily="18" charset="2"/>
              </a:rPr>
              <a:t>r</a:t>
            </a:r>
            <a:r>
              <a:rPr lang="en-GB" sz="2800" i="1" baseline="30000" dirty="0">
                <a:sym typeface="Symbol" panose="05050102010706020507" pitchFamily="18" charset="2"/>
              </a:rPr>
              <a:t>+</a:t>
            </a:r>
            <a:r>
              <a:rPr lang="en-GB" sz="2800" dirty="0">
                <a:sym typeface="Symbol" panose="05050102010706020507" pitchFamily="18" charset="2"/>
              </a:rPr>
              <a:t> for </a:t>
            </a:r>
            <a:r>
              <a:rPr lang="en-GB" sz="2800" i="1" dirty="0" err="1">
                <a:sym typeface="Symbol" panose="05050102010706020507" pitchFamily="18" charset="2"/>
              </a:rPr>
              <a:t>rr</a:t>
            </a:r>
            <a:r>
              <a:rPr lang="en-GB" sz="2800" i="1" dirty="0">
                <a:sym typeface="Symbol" panose="05050102010706020507" pitchFamily="18" charset="2"/>
              </a:rPr>
              <a:t>*</a:t>
            </a:r>
            <a:r>
              <a:rPr lang="en-GB" sz="2800" dirty="0">
                <a:sym typeface="Symbol" panose="05050102010706020507" pitchFamily="18" charset="2"/>
              </a:rPr>
              <a:t>;   </a:t>
            </a:r>
            <a:r>
              <a:rPr lang="en-GB" sz="2800" i="1" dirty="0">
                <a:sym typeface="Symbol" panose="05050102010706020507" pitchFamily="18" charset="2"/>
              </a:rPr>
              <a:t>r?</a:t>
            </a:r>
            <a:r>
              <a:rPr lang="en-GB" sz="2800" dirty="0">
                <a:sym typeface="Symbol" panose="05050102010706020507" pitchFamily="18" charset="2"/>
              </a:rPr>
              <a:t> for </a:t>
            </a:r>
            <a:r>
              <a:rPr lang="en-GB" sz="2800" i="1" dirty="0">
                <a:sym typeface="Symbol" panose="05050102010706020507" pitchFamily="18" charset="2"/>
              </a:rPr>
              <a:t>r | </a:t>
            </a:r>
            <a:endParaRPr lang="en-GB" sz="2800" dirty="0">
              <a:sym typeface="Symbol" panose="05050102010706020507" pitchFamily="18" charset="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endParaRPr lang="en-GB" sz="2800" i="1" dirty="0">
              <a:sym typeface="Symbol" panose="05050102010706020507" pitchFamily="18" charset="2"/>
            </a:endParaRPr>
          </a:p>
          <a:p>
            <a:pPr>
              <a:spcBef>
                <a:spcPts val="500"/>
              </a:spcBef>
              <a:spcAft>
                <a:spcPts val="500"/>
              </a:spcAft>
              <a:buFontTx/>
              <a:buNone/>
            </a:pPr>
            <a:r>
              <a:rPr lang="en-GB" sz="2800" i="1" dirty="0">
                <a:sym typeface="Symbol" panose="05050102010706020507" pitchFamily="18" charset="2"/>
              </a:rPr>
              <a:t>(Not all languages can be described by regular expressions. But, we don’t care for now).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F3C722B-6564-446A-8C08-59AAA350FA88}" type="datetime5">
              <a:rPr lang="en-GB" sz="1400"/>
              <a:pPr/>
              <a:t>5-May-24</a:t>
            </a:fld>
            <a:endParaRPr lang="en-GB" sz="1400"/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5A88F80-8BAC-4805-A296-881D86F42E4F}" type="slidenum">
              <a:rPr lang="en-GB" sz="1400"/>
              <a:pPr/>
              <a:t>15</a:t>
            </a:fld>
            <a:endParaRPr lang="en-GB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8915400" cy="914400"/>
          </a:xfrm>
        </p:spPr>
        <p:txBody>
          <a:bodyPr/>
          <a:lstStyle/>
          <a:p>
            <a:r>
              <a:rPr lang="en-GB" sz="3400"/>
              <a:t>We study REs to </a:t>
            </a:r>
            <a:r>
              <a:rPr lang="en-GB" sz="3400" b="1" u="sng"/>
              <a:t>automate</a:t>
            </a:r>
            <a:r>
              <a:rPr lang="en-GB" sz="3400"/>
              <a:t> scanner construction!</a:t>
            </a:r>
            <a:endParaRPr lang="en-GB"/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1676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sz="2400" dirty="0"/>
              <a:t>Consider the problem of recognising register names starting with r and requiring at least one digit: </a:t>
            </a:r>
          </a:p>
          <a:p>
            <a:pPr>
              <a:buFontTx/>
              <a:buNone/>
            </a:pPr>
            <a:r>
              <a:rPr lang="en-GB" sz="2400" i="1" dirty="0"/>
              <a:t>Register </a:t>
            </a:r>
            <a:r>
              <a:rPr lang="en-GB" sz="2400" i="1" dirty="0">
                <a:sym typeface="Symbol" panose="05050102010706020507" pitchFamily="18" charset="2"/>
              </a:rPr>
              <a:t> r (0|1|2|…|9) (0|1|2|…|9)*</a:t>
            </a:r>
            <a:r>
              <a:rPr lang="en-GB" sz="2400" dirty="0">
                <a:sym typeface="Symbol" panose="05050102010706020507" pitchFamily="18" charset="2"/>
              </a:rPr>
              <a:t> (or, </a:t>
            </a:r>
            <a:r>
              <a:rPr lang="en-GB" sz="2400" i="1" dirty="0">
                <a:sym typeface="Symbol" panose="05050102010706020507" pitchFamily="18" charset="2"/>
              </a:rPr>
              <a:t>Register  r Digit Digit*</a:t>
            </a:r>
            <a:r>
              <a:rPr lang="en-GB" sz="2400" dirty="0"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en-GB" sz="2400" dirty="0">
                <a:sym typeface="Symbol" panose="05050102010706020507" pitchFamily="18" charset="2"/>
              </a:rPr>
              <a:t>The RE corresponds to a </a:t>
            </a:r>
            <a:r>
              <a:rPr lang="en-GB" sz="2400" b="1" u="sng" dirty="0">
                <a:sym typeface="Symbol" panose="05050102010706020507" pitchFamily="18" charset="2"/>
              </a:rPr>
              <a:t>transition diagram</a:t>
            </a:r>
            <a:r>
              <a:rPr lang="en-GB" sz="2400" dirty="0">
                <a:sym typeface="Symbol" panose="05050102010706020507" pitchFamily="18" charset="2"/>
              </a:rPr>
              <a:t>:</a:t>
            </a:r>
          </a:p>
        </p:txBody>
      </p:sp>
      <p:sp>
        <p:nvSpPr>
          <p:cNvPr id="13319" name="Rectangle 4"/>
          <p:cNvSpPr>
            <a:spLocks noChangeArrowheads="1"/>
          </p:cNvSpPr>
          <p:nvPr/>
        </p:nvSpPr>
        <p:spPr bwMode="auto">
          <a:xfrm>
            <a:off x="0" y="4267200"/>
            <a:ext cx="91440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GB" sz="2400" dirty="0"/>
              <a:t>Depicts</a:t>
            </a:r>
            <a:r>
              <a:rPr lang="en-GB" sz="2400" dirty="0">
                <a:sym typeface="Symbol" panose="05050102010706020507" pitchFamily="18" charset="2"/>
              </a:rPr>
              <a:t> the actions that take place in the scanner.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GB" sz="2200" dirty="0">
                <a:sym typeface="Symbol" panose="05050102010706020507" pitchFamily="18" charset="2"/>
              </a:rPr>
              <a:t>•  A circle represents a state; S0: start state; S2: final state (double circle)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GB" sz="2200" dirty="0">
                <a:sym typeface="Symbol" panose="05050102010706020507" pitchFamily="18" charset="2"/>
              </a:rPr>
              <a:t>• An arrow represents a transition; the label specifies the cause of the transition.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GB" sz="2400" dirty="0">
                <a:sym typeface="Symbol" panose="05050102010706020507" pitchFamily="18" charset="2"/>
              </a:rPr>
              <a:t>A string is accepted if, going through the transitions, ends in a final state (for example, r345, r0, r29, as opposed to a, r, </a:t>
            </a:r>
            <a:r>
              <a:rPr lang="en-GB" sz="2400" dirty="0" err="1">
                <a:sym typeface="Symbol" panose="05050102010706020507" pitchFamily="18" charset="2"/>
              </a:rPr>
              <a:t>rab</a:t>
            </a:r>
            <a:r>
              <a:rPr lang="en-GB" sz="2400" dirty="0">
                <a:sym typeface="Symbol" panose="05050102010706020507" pitchFamily="18" charset="2"/>
              </a:rPr>
              <a:t>)</a:t>
            </a:r>
            <a:endParaRPr lang="en-GB" dirty="0"/>
          </a:p>
        </p:txBody>
      </p:sp>
      <p:sp>
        <p:nvSpPr>
          <p:cNvPr id="13320" name="Oval 5"/>
          <p:cNvSpPr>
            <a:spLocks noChangeArrowheads="1"/>
          </p:cNvSpPr>
          <p:nvPr/>
        </p:nvSpPr>
        <p:spPr bwMode="auto">
          <a:xfrm>
            <a:off x="2209800" y="3352800"/>
            <a:ext cx="6858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S</a:t>
            </a:r>
            <a:r>
              <a:rPr lang="en-GB" baseline="-25000"/>
              <a:t>0</a:t>
            </a:r>
            <a:endParaRPr lang="en-GB"/>
          </a:p>
        </p:txBody>
      </p:sp>
      <p:sp>
        <p:nvSpPr>
          <p:cNvPr id="13321" name="Oval 6"/>
          <p:cNvSpPr>
            <a:spLocks noChangeArrowheads="1"/>
          </p:cNvSpPr>
          <p:nvPr/>
        </p:nvSpPr>
        <p:spPr bwMode="auto">
          <a:xfrm>
            <a:off x="5562600" y="3352800"/>
            <a:ext cx="6858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13322" name="Oval 7"/>
          <p:cNvSpPr>
            <a:spLocks noChangeArrowheads="1"/>
          </p:cNvSpPr>
          <p:nvPr/>
        </p:nvSpPr>
        <p:spPr bwMode="auto">
          <a:xfrm>
            <a:off x="3886200" y="3352800"/>
            <a:ext cx="685800" cy="7620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S</a:t>
            </a:r>
            <a:r>
              <a:rPr lang="en-GB" baseline="-25000"/>
              <a:t>1</a:t>
            </a:r>
            <a:endParaRPr lang="en-GB"/>
          </a:p>
        </p:txBody>
      </p:sp>
      <p:sp>
        <p:nvSpPr>
          <p:cNvPr id="13323" name="Line 8"/>
          <p:cNvSpPr>
            <a:spLocks noChangeShapeType="1"/>
          </p:cNvSpPr>
          <p:nvPr/>
        </p:nvSpPr>
        <p:spPr bwMode="auto">
          <a:xfrm>
            <a:off x="1066800" y="37338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>
            <a:off x="2895600" y="3733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0"/>
          <p:cNvSpPr>
            <a:spLocks noChangeShapeType="1"/>
          </p:cNvSpPr>
          <p:nvPr/>
        </p:nvSpPr>
        <p:spPr bwMode="auto">
          <a:xfrm>
            <a:off x="4572000" y="3733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26" name="AutoShape 11"/>
          <p:cNvCxnSpPr>
            <a:cxnSpLocks noChangeShapeType="1"/>
            <a:stCxn id="13321" idx="7"/>
            <a:endCxn id="13321" idx="1"/>
          </p:cNvCxnSpPr>
          <p:nvPr/>
        </p:nvCxnSpPr>
        <p:spPr bwMode="auto">
          <a:xfrm rot="-5400000" flipH="1" flipV="1">
            <a:off x="5904707" y="3221831"/>
            <a:ext cx="1588" cy="485775"/>
          </a:xfrm>
          <a:prstGeom prst="curvedConnector3">
            <a:avLst>
              <a:gd name="adj1" fmla="val -299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7" name="Text Box 12"/>
          <p:cNvSpPr txBox="1">
            <a:spLocks noChangeArrowheads="1"/>
          </p:cNvSpPr>
          <p:nvPr/>
        </p:nvSpPr>
        <p:spPr bwMode="auto">
          <a:xfrm>
            <a:off x="3032125" y="3241675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/>
              <a:t>r</a:t>
            </a:r>
          </a:p>
        </p:txBody>
      </p:sp>
      <p:sp>
        <p:nvSpPr>
          <p:cNvPr id="13328" name="Text Box 13"/>
          <p:cNvSpPr txBox="1">
            <a:spLocks noChangeArrowheads="1"/>
          </p:cNvSpPr>
          <p:nvPr/>
        </p:nvSpPr>
        <p:spPr bwMode="auto">
          <a:xfrm>
            <a:off x="4632325" y="324167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/>
              <a:t>digit</a:t>
            </a:r>
          </a:p>
        </p:txBody>
      </p:sp>
      <p:sp>
        <p:nvSpPr>
          <p:cNvPr id="13329" name="Oval 14"/>
          <p:cNvSpPr>
            <a:spLocks noChangeArrowheads="1"/>
          </p:cNvSpPr>
          <p:nvPr/>
        </p:nvSpPr>
        <p:spPr bwMode="auto">
          <a:xfrm>
            <a:off x="5638800" y="3429000"/>
            <a:ext cx="533400" cy="6096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S</a:t>
            </a:r>
            <a:r>
              <a:rPr lang="en-GB" baseline="-25000"/>
              <a:t>2</a:t>
            </a:r>
            <a:endParaRPr lang="en-GB"/>
          </a:p>
        </p:txBody>
      </p:sp>
      <p:sp>
        <p:nvSpPr>
          <p:cNvPr id="13330" name="Text Box 15"/>
          <p:cNvSpPr txBox="1">
            <a:spLocks noChangeArrowheads="1"/>
          </p:cNvSpPr>
          <p:nvPr/>
        </p:nvSpPr>
        <p:spPr bwMode="auto">
          <a:xfrm>
            <a:off x="6080125" y="2784475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/>
              <a:t>digit</a:t>
            </a:r>
          </a:p>
        </p:txBody>
      </p:sp>
      <p:sp>
        <p:nvSpPr>
          <p:cNvPr id="13331" name="Text Box 16"/>
          <p:cNvSpPr txBox="1">
            <a:spLocks noChangeArrowheads="1"/>
          </p:cNvSpPr>
          <p:nvPr/>
        </p:nvSpPr>
        <p:spPr bwMode="auto">
          <a:xfrm>
            <a:off x="685800" y="3276600"/>
            <a:ext cx="742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/>
              <a:t>start</a:t>
            </a:r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284168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866F77-2DB1-419B-A5EF-8E82D8847A3E}" type="datetime5">
              <a:rPr lang="en-GB" sz="1400"/>
              <a:pPr/>
              <a:t>5-May-24</a:t>
            </a:fld>
            <a:endParaRPr lang="en-GB" sz="1400" dirty="0"/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370DD4-E95D-47CA-8130-AC544DA91D94}" type="slidenum">
              <a:rPr lang="en-GB" sz="1400"/>
              <a:pPr/>
              <a:t>16</a:t>
            </a:fld>
            <a:endParaRPr lang="en-GB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GB"/>
              <a:t>Towards Automation (finally!)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610600" cy="5943600"/>
          </a:xfrm>
        </p:spPr>
        <p:txBody>
          <a:bodyPr/>
          <a:lstStyle/>
          <a:p>
            <a:pPr marL="122238" indent="0">
              <a:lnSpc>
                <a:spcPct val="90000"/>
              </a:lnSpc>
              <a:buFontTx/>
              <a:buNone/>
            </a:pPr>
            <a:r>
              <a:rPr lang="en-GB" sz="2400" dirty="0"/>
              <a:t>An easy (computerised) implementation of a transition diagram is a </a:t>
            </a:r>
            <a:r>
              <a:rPr lang="en-GB" sz="2400" b="1" u="sng" dirty="0"/>
              <a:t>transition table</a:t>
            </a:r>
            <a:r>
              <a:rPr lang="en-GB" sz="2400" dirty="0"/>
              <a:t>: a column for each input symbol and a row for each state. An entry is a set of states that can be reached from a state on some input symbol. E.g.: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sz="2600" dirty="0"/>
              <a:t>					     </a:t>
            </a:r>
            <a:r>
              <a:rPr lang="en-GB" sz="1800" b="1" dirty="0">
                <a:latin typeface="Courier New" panose="02070309020205020404" pitchFamily="49" charset="0"/>
              </a:rPr>
              <a:t>Input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GB" sz="1800" b="1" dirty="0">
                <a:latin typeface="Courier New" panose="02070309020205020404" pitchFamily="49" charset="0"/>
              </a:rPr>
              <a:t>			</a:t>
            </a:r>
            <a:r>
              <a:rPr lang="en-GB" sz="1800" b="1" u="sng" dirty="0">
                <a:latin typeface="Courier New" panose="02070309020205020404" pitchFamily="49" charset="0"/>
              </a:rPr>
              <a:t>state   	‘r’ 	  digit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1800" b="1" dirty="0">
                <a:latin typeface="Courier New" panose="02070309020205020404" pitchFamily="49" charset="0"/>
              </a:rPr>
              <a:t>			  S0     	 S1         -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1800" b="1" dirty="0">
                <a:latin typeface="Courier New" panose="02070309020205020404" pitchFamily="49" charset="0"/>
              </a:rPr>
              <a:t>			  S1     	 -         S2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1800" b="1" dirty="0">
                <a:latin typeface="Courier New" panose="02070309020205020404" pitchFamily="49" charset="0"/>
              </a:rPr>
              <a:t>	       	  S2(final)	 -         S2    </a:t>
            </a:r>
          </a:p>
          <a:p>
            <a:pPr>
              <a:lnSpc>
                <a:spcPct val="95000"/>
              </a:lnSpc>
              <a:spcBef>
                <a:spcPct val="15000"/>
              </a:spcBef>
              <a:buFontTx/>
              <a:buNone/>
            </a:pPr>
            <a:r>
              <a:rPr lang="en-GB" sz="2400" dirty="0"/>
              <a:t>If we know the transition table and the final state(s) we can build directly a recogniser that detects acceptance: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Tx/>
              <a:buNone/>
            </a:pPr>
            <a:r>
              <a:rPr lang="en-GB" sz="1800" b="1" dirty="0">
                <a:latin typeface="Courier New" panose="02070309020205020404" pitchFamily="49" charset="0"/>
              </a:rPr>
              <a:t>char=</a:t>
            </a:r>
            <a:r>
              <a:rPr lang="en-GB" sz="1800" b="1" dirty="0" err="1">
                <a:latin typeface="Courier New" panose="02070309020205020404" pitchFamily="49" charset="0"/>
              </a:rPr>
              <a:t>input_char</a:t>
            </a:r>
            <a:r>
              <a:rPr lang="en-GB" sz="1800" b="1" dirty="0">
                <a:latin typeface="Courier New" panose="02070309020205020404" pitchFamily="49" charset="0"/>
              </a:rPr>
              <a:t>();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1800" b="1" dirty="0">
                <a:latin typeface="Courier New" panose="02070309020205020404" pitchFamily="49" charset="0"/>
              </a:rPr>
              <a:t>state=0;    // starting state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1800" b="1" dirty="0">
                <a:latin typeface="Courier New" panose="02070309020205020404" pitchFamily="49" charset="0"/>
              </a:rPr>
              <a:t>while (char != EOF)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1800" b="1" dirty="0">
                <a:latin typeface="Courier New" panose="02070309020205020404" pitchFamily="49" charset="0"/>
              </a:rPr>
              <a:t>    state </a:t>
            </a:r>
            <a:r>
              <a:rPr lang="en-GB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 table(</a:t>
            </a:r>
            <a:r>
              <a:rPr lang="en-GB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state,char</a:t>
            </a:r>
            <a:r>
              <a:rPr lang="en-GB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if (state == ‘-’) return failure;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    word=</a:t>
            </a:r>
            <a:r>
              <a:rPr lang="en-GB" sz="1800" b="1" dirty="0" err="1">
                <a:latin typeface="Courier New" panose="02070309020205020404" pitchFamily="49" charset="0"/>
                <a:sym typeface="Symbol" panose="05050102010706020507" pitchFamily="18" charset="2"/>
              </a:rPr>
              <a:t>word+char</a:t>
            </a:r>
            <a:r>
              <a:rPr lang="en-GB" sz="1800" b="1" dirty="0">
                <a:latin typeface="Courier New" panose="02070309020205020404" pitchFamily="49" charset="0"/>
                <a:sym typeface="Symbol" panose="05050102010706020507" pitchFamily="18" charset="2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1800" b="1" dirty="0">
                <a:latin typeface="Courier New" panose="02070309020205020404" pitchFamily="49" charset="0"/>
              </a:rPr>
              <a:t>    char=</a:t>
            </a:r>
            <a:r>
              <a:rPr lang="en-GB" sz="1800" b="1" dirty="0" err="1">
                <a:latin typeface="Courier New" panose="02070309020205020404" pitchFamily="49" charset="0"/>
              </a:rPr>
              <a:t>input_char</a:t>
            </a:r>
            <a:r>
              <a:rPr lang="en-GB" sz="1800" b="1" dirty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1800" b="1" dirty="0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1800" b="1" dirty="0">
                <a:latin typeface="Courier New" panose="02070309020205020404" pitchFamily="49" charset="0"/>
              </a:rPr>
              <a:t>if (state == FINAL) return acceptance; else return failure;</a:t>
            </a:r>
            <a:endParaRPr lang="en-GB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E5C40-41CD-4B78-880C-228AA857A651}" type="datetime5">
              <a:rPr lang="en-GB"/>
              <a:pPr/>
              <a:t>5-May-24</a:t>
            </a:fld>
            <a:endParaRPr lang="en-GB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59AD1-D258-48B4-A04C-DD1C2793D60D}" type="slidenum">
              <a:rPr lang="en-GB"/>
              <a:pPr/>
              <a:t>17</a:t>
            </a:fld>
            <a:endParaRPr lang="en-GB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219200"/>
          </a:xfrm>
        </p:spPr>
        <p:txBody>
          <a:bodyPr/>
          <a:lstStyle/>
          <a:p>
            <a:r>
              <a:rPr lang="en-GB" sz="3200" dirty="0"/>
              <a:t>A Modified Example </a:t>
            </a:r>
            <a:r>
              <a:rPr lang="en-GB" dirty="0"/>
              <a:t>(</a:t>
            </a:r>
            <a:r>
              <a:rPr lang="en-GB" sz="3600" dirty="0"/>
              <a:t>recognise r0 through r31</a:t>
            </a:r>
            <a:r>
              <a:rPr lang="en-GB" dirty="0"/>
              <a:t>)</a:t>
            </a:r>
            <a:br>
              <a:rPr lang="en-GB" dirty="0"/>
            </a:br>
            <a:r>
              <a:rPr lang="en-GB" dirty="0"/>
              <a:t> </a:t>
            </a:r>
            <a:r>
              <a:rPr lang="en-GB" sz="2800" i="1" dirty="0"/>
              <a:t>Register </a:t>
            </a:r>
            <a:r>
              <a:rPr lang="en-GB" sz="2800" i="1" dirty="0">
                <a:sym typeface="Symbol" panose="05050102010706020507" pitchFamily="18" charset="2"/>
              </a:rPr>
              <a:t> r ((0|1|2) (Digit|) | (4|5|6|7|8|9) | (3|30|31))</a:t>
            </a:r>
            <a:endParaRPr lang="en-GB" sz="4000" i="1" dirty="0">
              <a:sym typeface="Symbol" panose="05050102010706020507" pitchFamily="18" charset="2"/>
            </a:endParaRP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9112" y="3733800"/>
            <a:ext cx="5791200" cy="21336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</a:rPr>
              <a:t>State      ‘r’  0,1   2   3  4,5,…,9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</a:rPr>
              <a:t>  0         1    -    -   -     -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</a:rPr>
              <a:t>  1         -    2    2   5     4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</a:rPr>
              <a:t>  2(final)  -    3    3   3     3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</a:rPr>
              <a:t>  3(final)  -    -    -   -     -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</a:rPr>
              <a:t>  4(final)  -    -    -   -     -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</a:rPr>
              <a:t>  5(final)  -    6    -   -     -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000" b="1" dirty="0">
                <a:latin typeface="Courier New" panose="02070309020205020404" pitchFamily="49" charset="0"/>
              </a:rPr>
              <a:t>  6(final)  -    -    -   -     -</a:t>
            </a:r>
          </a:p>
        </p:txBody>
      </p:sp>
      <p:sp>
        <p:nvSpPr>
          <p:cNvPr id="69636" name="Oval 4"/>
          <p:cNvSpPr>
            <a:spLocks noChangeArrowheads="1"/>
          </p:cNvSpPr>
          <p:nvPr/>
        </p:nvSpPr>
        <p:spPr bwMode="auto">
          <a:xfrm>
            <a:off x="1600200" y="22860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S</a:t>
            </a:r>
            <a:r>
              <a:rPr lang="en-GB" baseline="-25000"/>
              <a:t>0</a:t>
            </a:r>
            <a:endParaRPr lang="en-GB"/>
          </a:p>
        </p:txBody>
      </p:sp>
      <p:sp>
        <p:nvSpPr>
          <p:cNvPr id="69637" name="Oval 5"/>
          <p:cNvSpPr>
            <a:spLocks noChangeArrowheads="1"/>
          </p:cNvSpPr>
          <p:nvPr/>
        </p:nvSpPr>
        <p:spPr bwMode="auto">
          <a:xfrm>
            <a:off x="2971800" y="22860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S</a:t>
            </a:r>
            <a:r>
              <a:rPr lang="en-GB" baseline="-25000"/>
              <a:t>1</a:t>
            </a:r>
            <a:endParaRPr lang="en-GB"/>
          </a:p>
        </p:txBody>
      </p:sp>
      <p:sp>
        <p:nvSpPr>
          <p:cNvPr id="69638" name="Oval 6"/>
          <p:cNvSpPr>
            <a:spLocks noChangeArrowheads="1"/>
          </p:cNvSpPr>
          <p:nvPr/>
        </p:nvSpPr>
        <p:spPr bwMode="auto">
          <a:xfrm>
            <a:off x="4267200" y="1600200"/>
            <a:ext cx="457200" cy="457200"/>
          </a:xfrm>
          <a:prstGeom prst="ellipse">
            <a:avLst/>
          </a:prstGeom>
          <a:solidFill>
            <a:srgbClr val="FFFF99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S</a:t>
            </a:r>
            <a:r>
              <a:rPr lang="en-GB" baseline="-25000"/>
              <a:t>2</a:t>
            </a:r>
            <a:endParaRPr lang="en-GB"/>
          </a:p>
        </p:txBody>
      </p:sp>
      <p:sp>
        <p:nvSpPr>
          <p:cNvPr id="69639" name="Oval 7"/>
          <p:cNvSpPr>
            <a:spLocks noChangeArrowheads="1"/>
          </p:cNvSpPr>
          <p:nvPr/>
        </p:nvSpPr>
        <p:spPr bwMode="auto">
          <a:xfrm>
            <a:off x="5791200" y="1600200"/>
            <a:ext cx="457200" cy="457200"/>
          </a:xfrm>
          <a:prstGeom prst="ellipse">
            <a:avLst/>
          </a:prstGeom>
          <a:solidFill>
            <a:srgbClr val="FFFF99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S</a:t>
            </a:r>
            <a:r>
              <a:rPr lang="en-GB" baseline="-25000"/>
              <a:t>3</a:t>
            </a:r>
            <a:endParaRPr lang="en-GB"/>
          </a:p>
        </p:txBody>
      </p:sp>
      <p:sp>
        <p:nvSpPr>
          <p:cNvPr id="69640" name="Oval 8"/>
          <p:cNvSpPr>
            <a:spLocks noChangeArrowheads="1"/>
          </p:cNvSpPr>
          <p:nvPr/>
        </p:nvSpPr>
        <p:spPr bwMode="auto">
          <a:xfrm>
            <a:off x="4267200" y="2286000"/>
            <a:ext cx="457200" cy="457200"/>
          </a:xfrm>
          <a:prstGeom prst="ellipse">
            <a:avLst/>
          </a:prstGeom>
          <a:solidFill>
            <a:srgbClr val="FFFF99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S</a:t>
            </a:r>
            <a:r>
              <a:rPr lang="en-GB" baseline="-25000"/>
              <a:t>5</a:t>
            </a:r>
            <a:endParaRPr lang="en-GB"/>
          </a:p>
        </p:txBody>
      </p:sp>
      <p:sp>
        <p:nvSpPr>
          <p:cNvPr id="69641" name="Oval 9"/>
          <p:cNvSpPr>
            <a:spLocks noChangeArrowheads="1"/>
          </p:cNvSpPr>
          <p:nvPr/>
        </p:nvSpPr>
        <p:spPr bwMode="auto">
          <a:xfrm>
            <a:off x="5791200" y="2286000"/>
            <a:ext cx="457200" cy="457200"/>
          </a:xfrm>
          <a:prstGeom prst="ellipse">
            <a:avLst/>
          </a:prstGeom>
          <a:solidFill>
            <a:srgbClr val="FFFF99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S</a:t>
            </a:r>
            <a:r>
              <a:rPr lang="en-GB" baseline="-25000"/>
              <a:t>6</a:t>
            </a:r>
            <a:endParaRPr lang="en-GB"/>
          </a:p>
        </p:txBody>
      </p:sp>
      <p:sp>
        <p:nvSpPr>
          <p:cNvPr id="69642" name="Oval 10"/>
          <p:cNvSpPr>
            <a:spLocks noChangeArrowheads="1"/>
          </p:cNvSpPr>
          <p:nvPr/>
        </p:nvSpPr>
        <p:spPr bwMode="auto">
          <a:xfrm>
            <a:off x="4267200" y="2971800"/>
            <a:ext cx="457200" cy="457200"/>
          </a:xfrm>
          <a:prstGeom prst="ellipse">
            <a:avLst/>
          </a:prstGeom>
          <a:solidFill>
            <a:srgbClr val="FFFF99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/>
              <a:t>S</a:t>
            </a:r>
            <a:r>
              <a:rPr lang="en-GB" baseline="-25000"/>
              <a:t>4</a:t>
            </a:r>
            <a:endParaRPr lang="en-GB"/>
          </a:p>
        </p:txBody>
      </p:sp>
      <p:sp>
        <p:nvSpPr>
          <p:cNvPr id="69644" name="Line 12"/>
          <p:cNvSpPr>
            <a:spLocks noChangeShapeType="1"/>
          </p:cNvSpPr>
          <p:nvPr/>
        </p:nvSpPr>
        <p:spPr bwMode="auto">
          <a:xfrm>
            <a:off x="2057400" y="2514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5" name="Line 13"/>
          <p:cNvSpPr>
            <a:spLocks noChangeShapeType="1"/>
          </p:cNvSpPr>
          <p:nvPr/>
        </p:nvSpPr>
        <p:spPr bwMode="auto">
          <a:xfrm flipV="1">
            <a:off x="3352800" y="18288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6" name="Line 14"/>
          <p:cNvSpPr>
            <a:spLocks noChangeShapeType="1"/>
          </p:cNvSpPr>
          <p:nvPr/>
        </p:nvSpPr>
        <p:spPr bwMode="auto">
          <a:xfrm>
            <a:off x="4724400" y="18288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7" name="Line 15"/>
          <p:cNvSpPr>
            <a:spLocks noChangeShapeType="1"/>
          </p:cNvSpPr>
          <p:nvPr/>
        </p:nvSpPr>
        <p:spPr bwMode="auto">
          <a:xfrm>
            <a:off x="34290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8" name="Line 16"/>
          <p:cNvSpPr>
            <a:spLocks noChangeShapeType="1"/>
          </p:cNvSpPr>
          <p:nvPr/>
        </p:nvSpPr>
        <p:spPr bwMode="auto">
          <a:xfrm>
            <a:off x="4724400" y="25146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9" name="Line 17"/>
          <p:cNvSpPr>
            <a:spLocks noChangeShapeType="1"/>
          </p:cNvSpPr>
          <p:nvPr/>
        </p:nvSpPr>
        <p:spPr bwMode="auto">
          <a:xfrm>
            <a:off x="3352800" y="2667000"/>
            <a:ext cx="914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50" name="Text Box 18"/>
          <p:cNvSpPr txBox="1">
            <a:spLocks noChangeArrowheads="1"/>
          </p:cNvSpPr>
          <p:nvPr/>
        </p:nvSpPr>
        <p:spPr bwMode="auto">
          <a:xfrm>
            <a:off x="2362200" y="2133600"/>
            <a:ext cx="285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r</a:t>
            </a:r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3124200" y="17526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0|1|2</a:t>
            </a:r>
          </a:p>
        </p:txBody>
      </p:sp>
      <p:sp>
        <p:nvSpPr>
          <p:cNvPr id="69652" name="Text Box 20"/>
          <p:cNvSpPr txBox="1">
            <a:spLocks noChangeArrowheads="1"/>
          </p:cNvSpPr>
          <p:nvPr/>
        </p:nvSpPr>
        <p:spPr bwMode="auto">
          <a:xfrm>
            <a:off x="4876800" y="1447800"/>
            <a:ext cx="741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digit</a:t>
            </a:r>
          </a:p>
        </p:txBody>
      </p:sp>
      <p:sp>
        <p:nvSpPr>
          <p:cNvPr id="69654" name="Text Box 22"/>
          <p:cNvSpPr txBox="1">
            <a:spLocks noChangeArrowheads="1"/>
          </p:cNvSpPr>
          <p:nvPr/>
        </p:nvSpPr>
        <p:spPr bwMode="auto">
          <a:xfrm>
            <a:off x="3810000" y="213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3</a:t>
            </a:r>
          </a:p>
        </p:txBody>
      </p:sp>
      <p:sp>
        <p:nvSpPr>
          <p:cNvPr id="69655" name="Text Box 23"/>
          <p:cNvSpPr txBox="1">
            <a:spLocks noChangeArrowheads="1"/>
          </p:cNvSpPr>
          <p:nvPr/>
        </p:nvSpPr>
        <p:spPr bwMode="auto">
          <a:xfrm>
            <a:off x="5029200" y="2133600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0|1</a:t>
            </a:r>
          </a:p>
        </p:txBody>
      </p:sp>
      <p:sp>
        <p:nvSpPr>
          <p:cNvPr id="69656" name="Text Box 24"/>
          <p:cNvSpPr txBox="1">
            <a:spLocks noChangeArrowheads="1"/>
          </p:cNvSpPr>
          <p:nvPr/>
        </p:nvSpPr>
        <p:spPr bwMode="auto">
          <a:xfrm>
            <a:off x="2667000" y="2895600"/>
            <a:ext cx="140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/>
              <a:t>4|5|6|7|8|9</a:t>
            </a:r>
          </a:p>
        </p:txBody>
      </p:sp>
    </p:spTree>
    <p:extLst>
      <p:ext uri="{BB962C8B-B14F-4D97-AF65-F5344CB8AC3E}">
        <p14:creationId xmlns:p14="http://schemas.microsoft.com/office/powerpoint/2010/main" val="2070437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824" y="233363"/>
            <a:ext cx="8229600" cy="609600"/>
          </a:xfrm>
        </p:spPr>
        <p:txBody>
          <a:bodyPr/>
          <a:lstStyle/>
          <a:p>
            <a:r>
              <a:rPr lang="en-US" dirty="0"/>
              <a:t>Finite Automata (FA)/FSA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A2013-A463-44DE-8581-8A30E26FA4F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547813" y="1701800"/>
            <a:ext cx="2232025" cy="1655763"/>
          </a:xfrm>
          <a:prstGeom prst="rect">
            <a:avLst/>
          </a:prstGeom>
          <a:solidFill>
            <a:srgbClr val="4D4D4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sz="2400" dirty="0">
                <a:solidFill>
                  <a:schemeClr val="bg1"/>
                </a:solidFill>
                <a:cs typeface="Browallia New" panose="020B0604020202020204" pitchFamily="34" charset="-34"/>
              </a:rPr>
              <a:t>CONTROL </a:t>
            </a:r>
          </a:p>
          <a:p>
            <a:pPr algn="ctr" eaLnBrk="1" hangingPunct="1"/>
            <a:r>
              <a:rPr lang="en-US" sz="2400" dirty="0">
                <a:solidFill>
                  <a:schemeClr val="bg1"/>
                </a:solidFill>
                <a:cs typeface="Browallia New" panose="020B0604020202020204" pitchFamily="34" charset="-34"/>
              </a:rPr>
              <a:t>UNIT</a:t>
            </a:r>
            <a:endParaRPr lang="th-TH" sz="2400" dirty="0">
              <a:solidFill>
                <a:schemeClr val="bg1"/>
              </a:solidFill>
              <a:cs typeface="Browallia New" panose="020B0604020202020204" pitchFamily="34" charset="-34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1979613" y="4437063"/>
            <a:ext cx="4465637" cy="649287"/>
          </a:xfrm>
          <a:prstGeom prst="rect">
            <a:avLst/>
          </a:prstGeom>
          <a:solidFill>
            <a:schemeClr val="bg1"/>
          </a:solidFill>
          <a:ln w="28575">
            <a:solidFill>
              <a:srgbClr val="99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dirty="0">
                <a:solidFill>
                  <a:schemeClr val="bg1"/>
                </a:solidFill>
                <a:cs typeface="Browallia New" panose="020B0604020202020204" pitchFamily="34" charset="-34"/>
              </a:rPr>
              <a:t>                   </a:t>
            </a:r>
            <a:r>
              <a:rPr lang="en-US" dirty="0">
                <a:solidFill>
                  <a:srgbClr val="4D4D4D"/>
                </a:solidFill>
                <a:cs typeface="Browallia New" panose="020B0604020202020204" pitchFamily="34" charset="-34"/>
              </a:rPr>
              <a:t>INPUT TAPE</a:t>
            </a:r>
            <a:endParaRPr lang="th-TH" dirty="0">
              <a:solidFill>
                <a:srgbClr val="4D4D4D"/>
              </a:solidFill>
              <a:cs typeface="Browallia New" panose="020B0604020202020204" pitchFamily="34" charset="-34"/>
            </a:endParaRPr>
          </a:p>
        </p:txBody>
      </p:sp>
      <p:sp>
        <p:nvSpPr>
          <p:cNvPr id="7" name="AutoShape 9"/>
          <p:cNvSpPr>
            <a:spLocks noChangeArrowheads="1"/>
          </p:cNvSpPr>
          <p:nvPr/>
        </p:nvSpPr>
        <p:spPr bwMode="auto">
          <a:xfrm>
            <a:off x="2124075" y="3357563"/>
            <a:ext cx="215900" cy="1079500"/>
          </a:xfrm>
          <a:prstGeom prst="downArrow">
            <a:avLst>
              <a:gd name="adj1" fmla="val 50000"/>
              <a:gd name="adj2" fmla="val 125000"/>
            </a:avLst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187450" y="3573463"/>
            <a:ext cx="8921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r>
              <a:rPr lang="en-US" sz="2000">
                <a:cs typeface="Browallia New" panose="020B0604020202020204" pitchFamily="34" charset="-34"/>
              </a:rPr>
              <a:t>TAPE</a:t>
            </a:r>
          </a:p>
          <a:p>
            <a:pPr eaLnBrk="1" hangingPunct="1"/>
            <a:r>
              <a:rPr lang="en-US" sz="2000">
                <a:cs typeface="Browallia New" panose="020B0604020202020204" pitchFamily="34" charset="-34"/>
              </a:rPr>
              <a:t>HEAD</a:t>
            </a:r>
            <a:endParaRPr lang="th-TH" sz="2000">
              <a:cs typeface="Browallia New" panose="020B0604020202020204" pitchFamily="34" charset="-34"/>
            </a:endParaRP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2484438" y="4437063"/>
            <a:ext cx="0" cy="649287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987675" y="4437063"/>
            <a:ext cx="0" cy="649287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3995738" y="4437063"/>
            <a:ext cx="0" cy="649287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3492500" y="4437063"/>
            <a:ext cx="0" cy="649287"/>
          </a:xfrm>
          <a:prstGeom prst="line">
            <a:avLst/>
          </a:prstGeom>
          <a:noFill/>
          <a:ln w="38100">
            <a:solidFill>
              <a:srgbClr val="D6009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5219700" y="1052513"/>
            <a:ext cx="3097213" cy="431800"/>
          </a:xfrm>
          <a:prstGeom prst="wedgeRoundRectCallout">
            <a:avLst>
              <a:gd name="adj1" fmla="val -97875"/>
              <a:gd name="adj2" fmla="val 15147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sz="2400" dirty="0">
                <a:cs typeface="Browallia New" panose="020B0604020202020204" pitchFamily="34" charset="-34"/>
              </a:rPr>
              <a:t>Finite set of states</a:t>
            </a:r>
            <a:endParaRPr lang="th-TH" sz="2400" dirty="0">
              <a:cs typeface="Browallia New" panose="020B0604020202020204" pitchFamily="34" charset="-34"/>
            </a:endParaRPr>
          </a:p>
        </p:txBody>
      </p:sp>
      <p:sp>
        <p:nvSpPr>
          <p:cNvPr id="14" name="AutoShape 16"/>
          <p:cNvSpPr>
            <a:spLocks noChangeArrowheads="1"/>
          </p:cNvSpPr>
          <p:nvPr/>
        </p:nvSpPr>
        <p:spPr bwMode="auto">
          <a:xfrm>
            <a:off x="3492500" y="3573463"/>
            <a:ext cx="3168650" cy="719137"/>
          </a:xfrm>
          <a:prstGeom prst="wedgeRoundRectCallout">
            <a:avLst>
              <a:gd name="adj1" fmla="val -87125"/>
              <a:gd name="adj2" fmla="val 2748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sz="2000">
                <a:cs typeface="Browallia New" panose="020B0604020202020204" pitchFamily="34" charset="-34"/>
              </a:rPr>
              <a:t>Move to the right one cell at a time</a:t>
            </a:r>
            <a:endParaRPr lang="th-TH" sz="2000">
              <a:cs typeface="Browallia New" panose="020B0604020202020204" pitchFamily="34" charset="-34"/>
            </a:endParaRPr>
          </a:p>
        </p:txBody>
      </p:sp>
      <p:sp>
        <p:nvSpPr>
          <p:cNvPr id="15" name="AutoShape 17"/>
          <p:cNvSpPr>
            <a:spLocks noChangeArrowheads="1"/>
          </p:cNvSpPr>
          <p:nvPr/>
        </p:nvSpPr>
        <p:spPr bwMode="auto">
          <a:xfrm flipV="1">
            <a:off x="4500563" y="5229225"/>
            <a:ext cx="3024187" cy="792163"/>
          </a:xfrm>
          <a:prstGeom prst="wedgeRoundRectCallout">
            <a:avLst>
              <a:gd name="adj1" fmla="val -62231"/>
              <a:gd name="adj2" fmla="val 65829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sz="2000" dirty="0">
                <a:cs typeface="Browallia New" panose="020B0604020202020204" pitchFamily="34" charset="-34"/>
              </a:rPr>
              <a:t>Store input of the FA</a:t>
            </a:r>
          </a:p>
          <a:p>
            <a:pPr algn="ctr" eaLnBrk="1" hangingPunct="1"/>
            <a:r>
              <a:rPr lang="en-US" sz="2000" dirty="0">
                <a:cs typeface="Browallia New" panose="020B0604020202020204" pitchFamily="34" charset="-34"/>
              </a:rPr>
              <a:t>Can be of any length</a:t>
            </a:r>
            <a:endParaRPr lang="th-TH" sz="2000" dirty="0">
              <a:cs typeface="Browallia New" panose="020B0604020202020204" pitchFamily="34" charset="-34"/>
            </a:endParaRPr>
          </a:p>
        </p:txBody>
      </p:sp>
      <p:sp>
        <p:nvSpPr>
          <p:cNvPr id="16" name="AutoShape 18"/>
          <p:cNvSpPr>
            <a:spLocks noChangeArrowheads="1"/>
          </p:cNvSpPr>
          <p:nvPr/>
        </p:nvSpPr>
        <p:spPr bwMode="auto">
          <a:xfrm>
            <a:off x="5076825" y="2133600"/>
            <a:ext cx="2089150" cy="431800"/>
          </a:xfrm>
          <a:prstGeom prst="wedgeRoundRectCallout">
            <a:avLst>
              <a:gd name="adj1" fmla="val -110333"/>
              <a:gd name="adj2" fmla="val 13308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sz="2400">
                <a:cs typeface="Browallia New" panose="020B0604020202020204" pitchFamily="34" charset="-34"/>
              </a:rPr>
              <a:t>Start state</a:t>
            </a:r>
            <a:endParaRPr lang="th-TH" sz="2400">
              <a:cs typeface="Browallia New" panose="020B0604020202020204" pitchFamily="34" charset="-34"/>
            </a:endParaRPr>
          </a:p>
        </p:txBody>
      </p:sp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4427538" y="2781300"/>
            <a:ext cx="2305050" cy="431800"/>
          </a:xfrm>
          <a:prstGeom prst="wedgeRoundRectCallout">
            <a:avLst>
              <a:gd name="adj1" fmla="val -76241"/>
              <a:gd name="adj2" fmla="val 8529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sz="2400">
                <a:cs typeface="Browallia New" panose="020B0604020202020204" pitchFamily="34" charset="-34"/>
              </a:rPr>
              <a:t>Final state(s)</a:t>
            </a:r>
            <a:endParaRPr lang="th-TH" sz="2400">
              <a:cs typeface="Browallia New" panose="020B0604020202020204" pitchFamily="34" charset="-34"/>
            </a:endParaRP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6011863" y="15573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eaLnBrk="1" hangingPunct="1"/>
            <a:endParaRPr lang="en-US" sz="1800">
              <a:cs typeface="Browallia New" panose="020B0604020202020204" pitchFamily="34" charset="-34"/>
            </a:endParaRPr>
          </a:p>
        </p:txBody>
      </p:sp>
      <p:sp>
        <p:nvSpPr>
          <p:cNvPr id="19" name="AutoShape 23"/>
          <p:cNvSpPr>
            <a:spLocks noChangeArrowheads="1"/>
          </p:cNvSpPr>
          <p:nvPr/>
        </p:nvSpPr>
        <p:spPr bwMode="auto">
          <a:xfrm>
            <a:off x="5435600" y="1484313"/>
            <a:ext cx="2808288" cy="792162"/>
          </a:xfrm>
          <a:prstGeom prst="wedgeRoundRectCallout">
            <a:avLst>
              <a:gd name="adj1" fmla="val -108056"/>
              <a:gd name="adj2" fmla="val 4659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ngsana New" panose="02020603050405020304" pitchFamily="18" charset="-34"/>
              </a:defRPr>
            </a:lvl9pPr>
          </a:lstStyle>
          <a:p>
            <a:pPr algn="ctr" eaLnBrk="1" hangingPunct="1"/>
            <a:r>
              <a:rPr lang="en-US" sz="2400">
                <a:cs typeface="Browallia New" panose="020B0604020202020204" pitchFamily="34" charset="-34"/>
              </a:rPr>
              <a:t>is in exactly one state at a time</a:t>
            </a:r>
            <a:endParaRPr lang="th-TH" sz="2400">
              <a:cs typeface="Browallia New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48956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9" grpId="0" animBg="1"/>
      <p:bldP spid="1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1295C96-DA8F-4B9F-ACB2-B4D0E4AC8AFD}" type="datetime5">
              <a:rPr lang="en-GB" sz="1400"/>
              <a:pPr/>
              <a:t>5-May-24</a:t>
            </a:fld>
            <a:endParaRPr lang="en-GB" sz="1400"/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5E0713-E1E7-4DB7-87FA-7238A763BEA9}" type="slidenum">
              <a:rPr lang="en-GB" sz="1400"/>
              <a:pPr/>
              <a:t>19</a:t>
            </a:fld>
            <a:endParaRPr lang="en-GB" sz="1400"/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87680" cy="5092700"/>
          </a:xfrm>
        </p:spPr>
        <p:txBody>
          <a:bodyPr/>
          <a:lstStyle/>
          <a:p>
            <a:pPr>
              <a:buFontTx/>
              <a:buNone/>
            </a:pPr>
            <a:r>
              <a:rPr lang="en-GB" sz="2600" dirty="0"/>
              <a:t>The generalised transition diagram is a </a:t>
            </a:r>
            <a:r>
              <a:rPr lang="en-GB" sz="2600" b="1" dirty="0"/>
              <a:t>FA</a:t>
            </a:r>
            <a:r>
              <a:rPr lang="en-GB" sz="2600" dirty="0"/>
              <a:t>. It can be:</a:t>
            </a:r>
          </a:p>
          <a:p>
            <a:pPr>
              <a:buFontTx/>
              <a:buNone/>
            </a:pPr>
            <a:endParaRPr lang="en-GB" sz="2400" dirty="0"/>
          </a:p>
          <a:p>
            <a:r>
              <a:rPr lang="en-GB" sz="2400" b="1" dirty="0"/>
              <a:t>Deterministic</a:t>
            </a:r>
            <a:r>
              <a:rPr lang="en-GB" sz="2400" dirty="0"/>
              <a:t>, </a:t>
            </a:r>
            <a:r>
              <a:rPr lang="en-GB" sz="2400" b="1" dirty="0"/>
              <a:t>DFA</a:t>
            </a:r>
            <a:r>
              <a:rPr lang="en-GB" sz="2400" dirty="0"/>
              <a:t>; as in the example </a:t>
            </a:r>
          </a:p>
          <a:p>
            <a:r>
              <a:rPr lang="en-GB" sz="2400" b="1" dirty="0"/>
              <a:t>Non-Deterministic</a:t>
            </a:r>
            <a:r>
              <a:rPr lang="en-GB" sz="2400" dirty="0"/>
              <a:t>, </a:t>
            </a:r>
            <a:r>
              <a:rPr lang="en-GB" sz="2400" b="1" dirty="0"/>
              <a:t>NFA</a:t>
            </a:r>
            <a:r>
              <a:rPr lang="en-GB" sz="2400" dirty="0"/>
              <a:t>; more than 1 transition out of a state may be possible on the same input symbol: think about: </a:t>
            </a:r>
            <a:br>
              <a:rPr lang="en-GB" sz="2400" dirty="0"/>
            </a:br>
            <a:r>
              <a:rPr lang="en-GB" sz="2400" i="1" dirty="0"/>
              <a:t>(a | b)* abb</a:t>
            </a:r>
          </a:p>
          <a:p>
            <a:r>
              <a:rPr lang="el-GR" sz="2400" b="1" dirty="0"/>
              <a:t>ε</a:t>
            </a:r>
            <a:r>
              <a:rPr lang="en-US" sz="2400" b="1" dirty="0"/>
              <a:t>-</a:t>
            </a:r>
            <a:r>
              <a:rPr lang="en-GB" sz="2400" b="1" dirty="0"/>
              <a:t>NFA</a:t>
            </a:r>
            <a:r>
              <a:rPr lang="en-GB" sz="2400" dirty="0"/>
              <a:t> or </a:t>
            </a:r>
            <a:r>
              <a:rPr lang="en-GB" sz="2400" b="1" dirty="0"/>
              <a:t>NFA with </a:t>
            </a:r>
            <a:r>
              <a:rPr lang="el-GR" sz="2400" b="1" dirty="0"/>
              <a:t>ε</a:t>
            </a:r>
            <a:r>
              <a:rPr lang="en-US" sz="2400" b="1" dirty="0"/>
              <a:t>-transition</a:t>
            </a:r>
            <a:r>
              <a:rPr lang="en-US" sz="2400" dirty="0"/>
              <a:t>.</a:t>
            </a:r>
            <a:endParaRPr lang="en-GB" sz="2400" dirty="0"/>
          </a:p>
          <a:p>
            <a:pPr>
              <a:buFontTx/>
              <a:buNone/>
            </a:pPr>
            <a:r>
              <a:rPr lang="en-GB" sz="3000" i="1" dirty="0"/>
              <a:t>	Every regular expression can be converted to a DFA!</a:t>
            </a:r>
            <a:endParaRPr lang="en-GB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28189-0B03-4602-6D85-7504216B2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Finite Automata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71BA5DD-6999-4D32-9CB5-2FC7BA18F799}" type="datetime5">
              <a:rPr lang="en-GB" sz="1400"/>
              <a:pPr/>
              <a:t>5-May-24</a:t>
            </a:fld>
            <a:endParaRPr lang="en-GB" sz="1400"/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AB55AF-F515-4019-AEDC-3888DFBF415A}" type="slidenum">
              <a:rPr lang="en-GB" sz="1400"/>
              <a:pPr/>
              <a:t>2</a:t>
            </a:fld>
            <a:endParaRPr lang="en-GB" sz="1400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GB" dirty="0"/>
              <a:t>The Big Picture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0600"/>
            <a:ext cx="8915400" cy="5181600"/>
          </a:xfrm>
        </p:spPr>
        <p:txBody>
          <a:bodyPr/>
          <a:lstStyle/>
          <a:p>
            <a:pPr>
              <a:buFontTx/>
              <a:buNone/>
            </a:pPr>
            <a:endParaRPr lang="en-GB" sz="2400" dirty="0"/>
          </a:p>
          <a:p>
            <a:pPr>
              <a:buFontTx/>
              <a:buNone/>
            </a:pPr>
            <a:r>
              <a:rPr lang="en-GB" sz="2400" dirty="0"/>
              <a:t>	First step in any translation: determine whether the text to be translated is well constructed (hence formal languages, rather than natural languages) in terms of the input language. Syntax is specified with parts of speech - syntax checking matches parts of speech against a grammar.</a:t>
            </a:r>
          </a:p>
          <a:p>
            <a:pPr>
              <a:buFontTx/>
              <a:buNone/>
            </a:pPr>
            <a:endParaRPr lang="en-GB" sz="2400" dirty="0"/>
          </a:p>
          <a:p>
            <a:pPr>
              <a:buFontTx/>
              <a:buNone/>
            </a:pPr>
            <a:r>
              <a:rPr lang="en-GB" sz="2800" i="1" dirty="0"/>
              <a:t>	What does lexical analysis do? </a:t>
            </a:r>
          </a:p>
          <a:p>
            <a:pPr>
              <a:buFontTx/>
              <a:buNone/>
            </a:pPr>
            <a:r>
              <a:rPr lang="en-GB" sz="2800" i="1" dirty="0"/>
              <a:t>	Recognises the language’s parts of speech.</a:t>
            </a:r>
            <a:endParaRPr lang="en-GB" sz="24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0A8D90-6824-456A-B48E-E05335EA0855}" type="datetime5">
              <a:rPr lang="en-GB" sz="1400"/>
              <a:pPr/>
              <a:t>5-May-24</a:t>
            </a:fld>
            <a:endParaRPr lang="en-GB" sz="1400"/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B24D18E-75D0-4DF8-B4E7-871C15F0B310}" type="slidenum">
              <a:rPr lang="en-GB" sz="1400"/>
              <a:pPr/>
              <a:t>20</a:t>
            </a:fld>
            <a:endParaRPr lang="en-GB" sz="1400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1219200"/>
          </a:xfrm>
        </p:spPr>
        <p:txBody>
          <a:bodyPr/>
          <a:lstStyle/>
          <a:p>
            <a:r>
              <a:rPr lang="en-GB" dirty="0"/>
              <a:t>Scanner Generator:</a:t>
            </a:r>
            <a:br>
              <a:rPr lang="en-GB" dirty="0"/>
            </a:br>
            <a:r>
              <a:rPr lang="en-GB" dirty="0"/>
              <a:t>Full Story!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096" y="1676400"/>
            <a:ext cx="7884368" cy="4572000"/>
          </a:xfrm>
        </p:spPr>
        <p:txBody>
          <a:bodyPr/>
          <a:lstStyle/>
          <a:p>
            <a:pPr marL="0" indent="0">
              <a:spcBef>
                <a:spcPct val="10000"/>
              </a:spcBef>
              <a:buNone/>
            </a:pPr>
            <a:r>
              <a:rPr lang="en-GB" sz="2400" dirty="0"/>
              <a:t>So far it has been showed that the lexical structure of tokens could be specified by RE and that from RE we could automatically construct a lexical analyzer to recognize the tokens.</a:t>
            </a:r>
          </a:p>
          <a:p>
            <a:pPr>
              <a:spcBef>
                <a:spcPct val="10000"/>
              </a:spcBef>
              <a:buNone/>
            </a:pPr>
            <a:r>
              <a:rPr lang="en-GB" sz="2400" dirty="0"/>
              <a:t>Automatic Lexical Analyser Construction:</a:t>
            </a:r>
          </a:p>
          <a:p>
            <a:pPr>
              <a:spcBef>
                <a:spcPct val="10000"/>
              </a:spcBef>
            </a:pPr>
            <a:r>
              <a:rPr lang="en-GB" sz="2400" dirty="0"/>
              <a:t>Write down the RE for the input language.</a:t>
            </a:r>
          </a:p>
          <a:p>
            <a:pPr>
              <a:spcBef>
                <a:spcPct val="10000"/>
              </a:spcBef>
            </a:pPr>
            <a:r>
              <a:rPr lang="en-GB" sz="2400" dirty="0"/>
              <a:t>Convert the RE to a </a:t>
            </a:r>
            <a:r>
              <a:rPr lang="en-GB" sz="2400" b="1" dirty="0">
                <a:sym typeface="Symbol" panose="05050102010706020507" pitchFamily="18" charset="2"/>
              </a:rPr>
              <a:t></a:t>
            </a:r>
            <a:r>
              <a:rPr lang="en-GB" sz="2400" b="1" dirty="0"/>
              <a:t>-</a:t>
            </a:r>
            <a:r>
              <a:rPr lang="en-GB" sz="2400" dirty="0"/>
              <a:t>NFA (Thompson’s construction)</a:t>
            </a:r>
          </a:p>
          <a:p>
            <a:pPr>
              <a:spcBef>
                <a:spcPct val="10000"/>
              </a:spcBef>
            </a:pPr>
            <a:r>
              <a:rPr lang="en-GB" sz="2400" dirty="0"/>
              <a:t>Convert </a:t>
            </a:r>
            <a:r>
              <a:rPr lang="en-GB" sz="2400" b="1" dirty="0">
                <a:sym typeface="Symbol" panose="05050102010706020507" pitchFamily="18" charset="2"/>
              </a:rPr>
              <a:t></a:t>
            </a:r>
            <a:r>
              <a:rPr lang="en-GB" sz="2400" b="1" dirty="0"/>
              <a:t>-</a:t>
            </a:r>
            <a:r>
              <a:rPr lang="en-GB" sz="2400" dirty="0"/>
              <a:t>NFA to NFA (Applying </a:t>
            </a:r>
            <a:r>
              <a:rPr lang="en-GB" sz="2400" dirty="0">
                <a:sym typeface="Symbol" panose="05050102010706020507" pitchFamily="18" charset="2"/>
              </a:rPr>
              <a:t></a:t>
            </a:r>
            <a:r>
              <a:rPr lang="en-GB" sz="2400" dirty="0"/>
              <a:t>-Closure)</a:t>
            </a:r>
          </a:p>
          <a:p>
            <a:pPr>
              <a:spcBef>
                <a:spcPct val="10000"/>
              </a:spcBef>
            </a:pPr>
            <a:r>
              <a:rPr lang="en-GB" sz="2400" dirty="0"/>
              <a:t>Build the DFA that simulates the NFA (subset construction)</a:t>
            </a:r>
          </a:p>
          <a:p>
            <a:pPr>
              <a:spcBef>
                <a:spcPct val="10000"/>
              </a:spcBef>
            </a:pPr>
            <a:r>
              <a:rPr lang="en-GB" sz="2400" dirty="0"/>
              <a:t>Shrink the DFA (Hopcroft’s algorithm)</a:t>
            </a:r>
          </a:p>
          <a:p>
            <a:pPr>
              <a:spcBef>
                <a:spcPct val="10000"/>
              </a:spcBef>
              <a:buFontTx/>
              <a:buNone/>
            </a:pPr>
            <a:endParaRPr lang="en-GB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42C9DCD-CF62-4054-808F-67B5F759F758}" type="slidenum">
              <a:rPr lang="en-GB" sz="1400"/>
              <a:pPr/>
              <a:t>21</a:t>
            </a:fld>
            <a:endParaRPr lang="en-GB" sz="140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457200"/>
          </a:xfrm>
        </p:spPr>
        <p:txBody>
          <a:bodyPr/>
          <a:lstStyle/>
          <a:p>
            <a:r>
              <a:rPr lang="en-GB" sz="4000" dirty="0"/>
              <a:t>Scanner Generator: Summery!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7772400" cy="6172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200" dirty="0"/>
              <a:t>Describing tokens by means of how (</a:t>
            </a:r>
            <a:r>
              <a:rPr lang="en-US" sz="2200" i="1" dirty="0"/>
              <a:t>e.g. </a:t>
            </a:r>
            <a:r>
              <a:rPr lang="en-US" sz="2200" dirty="0"/>
              <a:t>regular expression) they can be recognized (or accepted) is often done in terms of a mathematical model, known as finite-state acceptor (FSA) or FA.</a:t>
            </a:r>
            <a:endParaRPr lang="en-GB" sz="2200" dirty="0"/>
          </a:p>
          <a:p>
            <a:pPr>
              <a:lnSpc>
                <a:spcPct val="90000"/>
              </a:lnSpc>
            </a:pPr>
            <a:r>
              <a:rPr lang="en-GB" sz="2200" dirty="0"/>
              <a:t>Regular Expressions (REs) are formulae to describe a (regular) language.</a:t>
            </a:r>
          </a:p>
          <a:p>
            <a:pPr>
              <a:lnSpc>
                <a:spcPct val="90000"/>
              </a:lnSpc>
            </a:pPr>
            <a:r>
              <a:rPr lang="en-GB" sz="2200" dirty="0"/>
              <a:t>Every RE can be converted to a Deterministic Finite Automaton (DFA).</a:t>
            </a:r>
          </a:p>
          <a:p>
            <a:pPr>
              <a:lnSpc>
                <a:spcPct val="90000"/>
              </a:lnSpc>
            </a:pPr>
            <a:r>
              <a:rPr lang="en-GB" sz="2200" dirty="0"/>
              <a:t>DFAs can automate the construction of lexical analysers.</a:t>
            </a:r>
          </a:p>
          <a:p>
            <a:pPr marL="0" indent="0">
              <a:lnSpc>
                <a:spcPct val="90000"/>
              </a:lnSpc>
              <a:buNone/>
            </a:pPr>
            <a:endParaRPr lang="en-GB" sz="7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200" dirty="0"/>
              <a:t>Scanner generator creates a scanner that uses RE as input. One kind of scanner generator is </a:t>
            </a:r>
            <a:r>
              <a:rPr lang="en-GB" sz="2200" dirty="0">
                <a:solidFill>
                  <a:srgbClr val="FF0000"/>
                </a:solidFill>
              </a:rPr>
              <a:t>Lex! (or Flex for windows)</a:t>
            </a:r>
          </a:p>
          <a:p>
            <a:pPr marL="0" indent="0">
              <a:lnSpc>
                <a:spcPct val="90000"/>
              </a:lnSpc>
              <a:buNone/>
            </a:pPr>
            <a:endParaRPr lang="en-GB" sz="6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200" dirty="0"/>
              <a:t>Using a set of REs and associated segments of code called “actions” (which dictate the tasks associated with expression and executed whenever a token is recognized), Lex generates a transition table and a program which interprets the tables.</a:t>
            </a:r>
          </a:p>
          <a:p>
            <a:pPr marL="0" indent="0">
              <a:lnSpc>
                <a:spcPct val="90000"/>
              </a:lnSpc>
              <a:buNone/>
            </a:pPr>
            <a:endParaRPr lang="en-GB" sz="8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200" dirty="0"/>
              <a:t>Thus the output from the Lex is a program which simulates a FA or more general lexical analyzer!</a:t>
            </a:r>
            <a:br>
              <a:rPr lang="en-GB" sz="2400" dirty="0"/>
            </a:br>
            <a:r>
              <a:rPr lang="en-GB" sz="100" dirty="0"/>
              <a:t>[</a:t>
            </a:r>
            <a:endParaRPr lang="en-GB" sz="600" dirty="0"/>
          </a:p>
          <a:p>
            <a:pPr marL="0" indent="0">
              <a:lnSpc>
                <a:spcPct val="90000"/>
              </a:lnSpc>
              <a:buNone/>
            </a:pPr>
            <a:r>
              <a:rPr lang="en-GB" sz="2400" dirty="0">
                <a:solidFill>
                  <a:srgbClr val="FF0000"/>
                </a:solidFill>
              </a:rPr>
              <a:t>Bison</a:t>
            </a:r>
            <a:r>
              <a:rPr lang="en-GB" sz="2400" dirty="0"/>
              <a:t> is similar to Lex but for parser!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/>
              <a:t>RE to </a:t>
            </a:r>
            <a:r>
              <a:rPr lang="en-GB" sz="3200" b="1" dirty="0">
                <a:sym typeface="Symbol" panose="05050102010706020507" pitchFamily="18" charset="2"/>
              </a:rPr>
              <a:t></a:t>
            </a:r>
            <a:r>
              <a:rPr lang="en-GB" sz="3200" b="1" dirty="0"/>
              <a:t>-</a:t>
            </a:r>
            <a:r>
              <a:rPr lang="en-GB" sz="3200" dirty="0"/>
              <a:t>NFA using Thompson’s construction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653230"/>
                <a:ext cx="7772400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three fundamental regular expressions, such as </a:t>
                </a:r>
                <a:r>
                  <a:rPr lang="en-GB" b="1" dirty="0">
                    <a:sym typeface="Symbol" panose="05050102010706020507" pitchFamily="18" charset="2"/>
                  </a:rPr>
                  <a:t>, </a:t>
                </a:r>
                <a:r>
                  <a:rPr lang="en-GB" b="1" dirty="0">
                    <a:latin typeface="Cambria Math" panose="02040503050406030204" pitchFamily="18" charset="0"/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:r>
                  <a:rPr lang="en-GB" b="1" dirty="0">
                    <a:ea typeface="Cambria Math" panose="02040503050406030204" pitchFamily="18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∅</m:t>
                    </m:r>
                  </m:oMath>
                </a14:m>
                <a:r>
                  <a:rPr lang="en-US" dirty="0"/>
                  <a:t>, and x, where 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, are represented in transitions diagrams as: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653230"/>
                <a:ext cx="7772400" cy="4114800"/>
              </a:xfrm>
              <a:blipFill rotWithShape="0">
                <a:blip r:embed="rId2"/>
                <a:stretch>
                  <a:fillRect l="-2039" t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BCD1DD-CA97-4634-A6F1-7815771E6D89}" type="datetime5">
              <a:rPr lang="en-GB" smtClean="0"/>
              <a:pPr>
                <a:defRPr/>
              </a:pPr>
              <a:t>5-May-24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EFFD5A-E51A-4793-B069-9C14979B8CB7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212976"/>
            <a:ext cx="1190625" cy="819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736" y="3973416"/>
            <a:ext cx="3371850" cy="1123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823" y="4924772"/>
            <a:ext cx="2733675" cy="952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7944" y="3360613"/>
            <a:ext cx="2038350" cy="523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02385" y="3402509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4226381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1A70DE1-1011-4956-B6C5-3C5A126ABCFA}" type="datetime5">
              <a:rPr lang="en-GB" sz="1400"/>
              <a:pPr/>
              <a:t>5-May-24</a:t>
            </a:fld>
            <a:endParaRPr lang="en-GB" sz="140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0F5D228-7F29-4274-9FF6-F1A0D9FB7BE8}" type="slidenum">
              <a:rPr lang="en-GB" sz="1400"/>
              <a:pPr/>
              <a:t>23</a:t>
            </a:fld>
            <a:endParaRPr lang="en-GB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839200" cy="762000"/>
          </a:xfrm>
        </p:spPr>
        <p:txBody>
          <a:bodyPr/>
          <a:lstStyle/>
          <a:p>
            <a:r>
              <a:rPr lang="en-GB" sz="3600" dirty="0"/>
              <a:t>RE to </a:t>
            </a:r>
            <a:r>
              <a:rPr lang="en-GB" sz="3600" b="1" dirty="0">
                <a:sym typeface="Symbol" panose="05050102010706020507" pitchFamily="18" charset="2"/>
              </a:rPr>
              <a:t></a:t>
            </a:r>
            <a:r>
              <a:rPr lang="en-GB" sz="3600" b="1" dirty="0"/>
              <a:t>-</a:t>
            </a:r>
            <a:r>
              <a:rPr lang="en-GB" sz="3600" dirty="0"/>
              <a:t>NFA using Thompson’s construction</a:t>
            </a:r>
            <a:endParaRPr lang="en-GB" dirty="0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296" y="951879"/>
            <a:ext cx="9144000" cy="1397001"/>
          </a:xfrm>
        </p:spPr>
        <p:txBody>
          <a:bodyPr/>
          <a:lstStyle/>
          <a:p>
            <a:pPr>
              <a:buFontTx/>
              <a:buNone/>
            </a:pPr>
            <a:r>
              <a:rPr lang="en-GB" sz="2400" dirty="0"/>
              <a:t>    Using the aforementioned fundamental simple diagrams, more complex FSA can be constructed for regular expression using the operations of alternation, concatenation and closure.</a:t>
            </a:r>
          </a:p>
        </p:txBody>
      </p:sp>
      <p:sp>
        <p:nvSpPr>
          <p:cNvPr id="8199" name="Oval 12"/>
          <p:cNvSpPr>
            <a:spLocks noChangeArrowheads="1"/>
          </p:cNvSpPr>
          <p:nvPr/>
        </p:nvSpPr>
        <p:spPr bwMode="auto">
          <a:xfrm>
            <a:off x="4953000" y="3388791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 dirty="0"/>
              <a:t>S</a:t>
            </a:r>
            <a:r>
              <a:rPr lang="en-GB" baseline="-25000" dirty="0"/>
              <a:t>0</a:t>
            </a:r>
            <a:endParaRPr lang="en-GB" dirty="0"/>
          </a:p>
        </p:txBody>
      </p:sp>
      <p:sp>
        <p:nvSpPr>
          <p:cNvPr id="8200" name="Oval 13"/>
          <p:cNvSpPr>
            <a:spLocks noChangeArrowheads="1"/>
          </p:cNvSpPr>
          <p:nvPr/>
        </p:nvSpPr>
        <p:spPr bwMode="auto">
          <a:xfrm>
            <a:off x="5867400" y="3388791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S</a:t>
            </a:r>
            <a:r>
              <a:rPr lang="en-GB" baseline="-25000"/>
              <a:t>1</a:t>
            </a:r>
            <a:endParaRPr lang="en-GB"/>
          </a:p>
        </p:txBody>
      </p:sp>
      <p:sp>
        <p:nvSpPr>
          <p:cNvPr id="8201" name="Oval 14"/>
          <p:cNvSpPr>
            <a:spLocks noChangeArrowheads="1"/>
          </p:cNvSpPr>
          <p:nvPr/>
        </p:nvSpPr>
        <p:spPr bwMode="auto">
          <a:xfrm>
            <a:off x="6781800" y="3388791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S</a:t>
            </a:r>
            <a:r>
              <a:rPr lang="en-GB" baseline="-25000"/>
              <a:t>2</a:t>
            </a:r>
            <a:endParaRPr lang="en-GB"/>
          </a:p>
        </p:txBody>
      </p:sp>
      <p:sp>
        <p:nvSpPr>
          <p:cNvPr id="8202" name="Oval 15"/>
          <p:cNvSpPr>
            <a:spLocks noChangeArrowheads="1"/>
          </p:cNvSpPr>
          <p:nvPr/>
        </p:nvSpPr>
        <p:spPr bwMode="auto">
          <a:xfrm>
            <a:off x="7696200" y="3388791"/>
            <a:ext cx="457200" cy="457200"/>
          </a:xfrm>
          <a:prstGeom prst="ellipse">
            <a:avLst/>
          </a:prstGeom>
          <a:solidFill>
            <a:srgbClr val="FFFF99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S</a:t>
            </a:r>
            <a:r>
              <a:rPr lang="en-GB" baseline="-25000"/>
              <a:t>3</a:t>
            </a:r>
            <a:endParaRPr lang="en-GB"/>
          </a:p>
        </p:txBody>
      </p:sp>
      <p:sp>
        <p:nvSpPr>
          <p:cNvPr id="8203" name="Oval 23"/>
          <p:cNvSpPr>
            <a:spLocks noChangeArrowheads="1"/>
          </p:cNvSpPr>
          <p:nvPr/>
        </p:nvSpPr>
        <p:spPr bwMode="auto">
          <a:xfrm>
            <a:off x="4953000" y="4799607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S</a:t>
            </a:r>
            <a:r>
              <a:rPr lang="en-GB" baseline="-25000"/>
              <a:t>0</a:t>
            </a:r>
            <a:endParaRPr lang="en-GB"/>
          </a:p>
        </p:txBody>
      </p:sp>
      <p:sp>
        <p:nvSpPr>
          <p:cNvPr id="8204" name="Oval 24"/>
          <p:cNvSpPr>
            <a:spLocks noChangeArrowheads="1"/>
          </p:cNvSpPr>
          <p:nvPr/>
        </p:nvSpPr>
        <p:spPr bwMode="auto">
          <a:xfrm>
            <a:off x="5867400" y="4799607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S</a:t>
            </a:r>
            <a:r>
              <a:rPr lang="en-GB" baseline="-25000"/>
              <a:t>1</a:t>
            </a:r>
            <a:endParaRPr lang="en-GB"/>
          </a:p>
        </p:txBody>
      </p:sp>
      <p:sp>
        <p:nvSpPr>
          <p:cNvPr id="8205" name="Oval 25"/>
          <p:cNvSpPr>
            <a:spLocks noChangeArrowheads="1"/>
          </p:cNvSpPr>
          <p:nvPr/>
        </p:nvSpPr>
        <p:spPr bwMode="auto">
          <a:xfrm>
            <a:off x="6858000" y="4799607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S</a:t>
            </a:r>
            <a:r>
              <a:rPr lang="en-GB" baseline="-25000"/>
              <a:t>2</a:t>
            </a:r>
            <a:endParaRPr lang="en-GB"/>
          </a:p>
        </p:txBody>
      </p:sp>
      <p:sp>
        <p:nvSpPr>
          <p:cNvPr id="8206" name="Oval 26"/>
          <p:cNvSpPr>
            <a:spLocks noChangeArrowheads="1"/>
          </p:cNvSpPr>
          <p:nvPr/>
        </p:nvSpPr>
        <p:spPr bwMode="auto">
          <a:xfrm>
            <a:off x="7772400" y="4799607"/>
            <a:ext cx="457200" cy="457200"/>
          </a:xfrm>
          <a:prstGeom prst="ellipse">
            <a:avLst/>
          </a:prstGeom>
          <a:solidFill>
            <a:srgbClr val="FFFF99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S</a:t>
            </a:r>
            <a:r>
              <a:rPr lang="en-GB" baseline="-25000"/>
              <a:t>3</a:t>
            </a:r>
            <a:endParaRPr lang="en-GB"/>
          </a:p>
        </p:txBody>
      </p:sp>
      <p:sp>
        <p:nvSpPr>
          <p:cNvPr id="8207" name="Line 27"/>
          <p:cNvSpPr>
            <a:spLocks noChangeShapeType="1"/>
          </p:cNvSpPr>
          <p:nvPr/>
        </p:nvSpPr>
        <p:spPr bwMode="auto">
          <a:xfrm>
            <a:off x="6324600" y="5028207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8" name="Line 28"/>
          <p:cNvSpPr>
            <a:spLocks noChangeShapeType="1"/>
          </p:cNvSpPr>
          <p:nvPr/>
        </p:nvSpPr>
        <p:spPr bwMode="auto">
          <a:xfrm>
            <a:off x="7315200" y="50282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9" name="Line 29"/>
          <p:cNvSpPr>
            <a:spLocks noChangeShapeType="1"/>
          </p:cNvSpPr>
          <p:nvPr/>
        </p:nvSpPr>
        <p:spPr bwMode="auto">
          <a:xfrm>
            <a:off x="5410200" y="5028207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8210" name="AutoShape 30"/>
          <p:cNvCxnSpPr>
            <a:cxnSpLocks noChangeShapeType="1"/>
            <a:stCxn id="8203" idx="5"/>
            <a:endCxn id="8206" idx="3"/>
          </p:cNvCxnSpPr>
          <p:nvPr/>
        </p:nvCxnSpPr>
        <p:spPr bwMode="auto">
          <a:xfrm rot="16200000" flipH="1">
            <a:off x="6577012" y="3956645"/>
            <a:ext cx="28575" cy="2495550"/>
          </a:xfrm>
          <a:prstGeom prst="curvedConnector3">
            <a:avLst>
              <a:gd name="adj1" fmla="val 103333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1" name="AutoShape 31"/>
          <p:cNvCxnSpPr>
            <a:cxnSpLocks noChangeShapeType="1"/>
            <a:stCxn id="8205" idx="1"/>
            <a:endCxn id="8204" idx="7"/>
          </p:cNvCxnSpPr>
          <p:nvPr/>
        </p:nvCxnSpPr>
        <p:spPr bwMode="auto">
          <a:xfrm rot="16200000" flipH="1" flipV="1">
            <a:off x="6590506" y="4533701"/>
            <a:ext cx="1588" cy="666750"/>
          </a:xfrm>
          <a:prstGeom prst="curvedConnector3">
            <a:avLst>
              <a:gd name="adj1" fmla="val -128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2" name="Line 32"/>
          <p:cNvSpPr>
            <a:spLocks noChangeShapeType="1"/>
          </p:cNvSpPr>
          <p:nvPr/>
        </p:nvSpPr>
        <p:spPr bwMode="auto">
          <a:xfrm>
            <a:off x="5410200" y="361739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33"/>
          <p:cNvSpPr>
            <a:spLocks noChangeShapeType="1"/>
          </p:cNvSpPr>
          <p:nvPr/>
        </p:nvSpPr>
        <p:spPr bwMode="auto">
          <a:xfrm>
            <a:off x="6324600" y="361739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Line 34"/>
          <p:cNvSpPr>
            <a:spLocks noChangeShapeType="1"/>
          </p:cNvSpPr>
          <p:nvPr/>
        </p:nvSpPr>
        <p:spPr bwMode="auto">
          <a:xfrm>
            <a:off x="7239000" y="361739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5" name="Text Box 35"/>
          <p:cNvSpPr txBox="1">
            <a:spLocks noChangeArrowheads="1"/>
          </p:cNvSpPr>
          <p:nvPr/>
        </p:nvSpPr>
        <p:spPr bwMode="auto">
          <a:xfrm>
            <a:off x="2193925" y="2132856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 dirty="0"/>
              <a:t>a</a:t>
            </a:r>
            <a:endParaRPr lang="en-GB" dirty="0"/>
          </a:p>
        </p:txBody>
      </p:sp>
      <p:sp>
        <p:nvSpPr>
          <p:cNvPr id="8216" name="Text Box 38"/>
          <p:cNvSpPr txBox="1">
            <a:spLocks noChangeArrowheads="1"/>
          </p:cNvSpPr>
          <p:nvPr/>
        </p:nvSpPr>
        <p:spPr bwMode="auto">
          <a:xfrm>
            <a:off x="5486400" y="317276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 dirty="0"/>
              <a:t>a</a:t>
            </a:r>
            <a:endParaRPr lang="en-GB" dirty="0"/>
          </a:p>
        </p:txBody>
      </p:sp>
      <p:sp>
        <p:nvSpPr>
          <p:cNvPr id="8217" name="Text Box 39"/>
          <p:cNvSpPr txBox="1">
            <a:spLocks noChangeArrowheads="1"/>
          </p:cNvSpPr>
          <p:nvPr/>
        </p:nvSpPr>
        <p:spPr bwMode="auto">
          <a:xfrm>
            <a:off x="7239000" y="319232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 dirty="0"/>
              <a:t>b</a:t>
            </a:r>
            <a:endParaRPr lang="en-GB" dirty="0"/>
          </a:p>
        </p:txBody>
      </p:sp>
      <p:sp>
        <p:nvSpPr>
          <p:cNvPr id="8218" name="Text Box 40"/>
          <p:cNvSpPr txBox="1">
            <a:spLocks noChangeArrowheads="1"/>
          </p:cNvSpPr>
          <p:nvPr/>
        </p:nvSpPr>
        <p:spPr bwMode="auto">
          <a:xfrm>
            <a:off x="6400800" y="4875807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/>
              <a:t>a</a:t>
            </a:r>
            <a:endParaRPr lang="en-GB"/>
          </a:p>
        </p:txBody>
      </p:sp>
      <p:sp>
        <p:nvSpPr>
          <p:cNvPr id="8219" name="Text Box 41"/>
          <p:cNvSpPr txBox="1">
            <a:spLocks noChangeArrowheads="1"/>
          </p:cNvSpPr>
          <p:nvPr/>
        </p:nvSpPr>
        <p:spPr bwMode="auto">
          <a:xfrm>
            <a:off x="6384925" y="3151052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dirty="0">
                <a:sym typeface="Symbol" panose="05050102010706020507" pitchFamily="18" charset="2"/>
              </a:rPr>
              <a:t></a:t>
            </a:r>
            <a:endParaRPr lang="en-GB" dirty="0"/>
          </a:p>
        </p:txBody>
      </p:sp>
      <p:sp>
        <p:nvSpPr>
          <p:cNvPr id="8220" name="Text Box 45"/>
          <p:cNvSpPr txBox="1">
            <a:spLocks noChangeArrowheads="1"/>
          </p:cNvSpPr>
          <p:nvPr/>
        </p:nvSpPr>
        <p:spPr bwMode="auto">
          <a:xfrm>
            <a:off x="6400800" y="5333007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>
                <a:sym typeface="Symbol" panose="05050102010706020507" pitchFamily="18" charset="2"/>
              </a:rPr>
              <a:t></a:t>
            </a:r>
            <a:endParaRPr lang="en-GB"/>
          </a:p>
        </p:txBody>
      </p:sp>
      <p:grpSp>
        <p:nvGrpSpPr>
          <p:cNvPr id="8221" name="Group 55"/>
          <p:cNvGrpSpPr>
            <a:grpSpLocks/>
          </p:cNvGrpSpPr>
          <p:nvPr/>
        </p:nvGrpSpPr>
        <p:grpSpPr bwMode="auto">
          <a:xfrm>
            <a:off x="838200" y="3698875"/>
            <a:ext cx="3200400" cy="1635125"/>
            <a:chOff x="528" y="2330"/>
            <a:chExt cx="2016" cy="1030"/>
          </a:xfrm>
        </p:grpSpPr>
        <p:sp>
          <p:nvSpPr>
            <p:cNvPr id="8237" name="Oval 6"/>
            <p:cNvSpPr>
              <a:spLocks noChangeArrowheads="1"/>
            </p:cNvSpPr>
            <p:nvPr/>
          </p:nvSpPr>
          <p:spPr bwMode="auto">
            <a:xfrm>
              <a:off x="528" y="2784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0</a:t>
              </a:r>
              <a:endParaRPr lang="en-GB"/>
            </a:p>
          </p:txBody>
        </p:sp>
        <p:sp>
          <p:nvSpPr>
            <p:cNvPr id="8238" name="Oval 7"/>
            <p:cNvSpPr>
              <a:spLocks noChangeArrowheads="1"/>
            </p:cNvSpPr>
            <p:nvPr/>
          </p:nvSpPr>
          <p:spPr bwMode="auto">
            <a:xfrm>
              <a:off x="2256" y="2736"/>
              <a:ext cx="288" cy="288"/>
            </a:xfrm>
            <a:prstGeom prst="ellipse">
              <a:avLst/>
            </a:prstGeom>
            <a:solidFill>
              <a:srgbClr val="FFFF99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5</a:t>
              </a:r>
              <a:endParaRPr lang="en-GB"/>
            </a:p>
          </p:txBody>
        </p:sp>
        <p:sp>
          <p:nvSpPr>
            <p:cNvPr id="8239" name="Oval 8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4</a:t>
              </a:r>
              <a:endParaRPr lang="en-GB"/>
            </a:p>
          </p:txBody>
        </p:sp>
        <p:sp>
          <p:nvSpPr>
            <p:cNvPr id="8240" name="Oval 9"/>
            <p:cNvSpPr>
              <a:spLocks noChangeArrowheads="1"/>
            </p:cNvSpPr>
            <p:nvPr/>
          </p:nvSpPr>
          <p:spPr bwMode="auto">
            <a:xfrm>
              <a:off x="1728" y="2448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2</a:t>
              </a:r>
              <a:endParaRPr lang="en-GB"/>
            </a:p>
          </p:txBody>
        </p:sp>
        <p:sp>
          <p:nvSpPr>
            <p:cNvPr id="8241" name="Oval 10"/>
            <p:cNvSpPr>
              <a:spLocks noChangeArrowheads="1"/>
            </p:cNvSpPr>
            <p:nvPr/>
          </p:nvSpPr>
          <p:spPr bwMode="auto">
            <a:xfrm>
              <a:off x="1008" y="3072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3</a:t>
              </a:r>
              <a:endParaRPr lang="en-GB"/>
            </a:p>
          </p:txBody>
        </p:sp>
        <p:sp>
          <p:nvSpPr>
            <p:cNvPr id="8242" name="Oval 11"/>
            <p:cNvSpPr>
              <a:spLocks noChangeArrowheads="1"/>
            </p:cNvSpPr>
            <p:nvPr/>
          </p:nvSpPr>
          <p:spPr bwMode="auto">
            <a:xfrm>
              <a:off x="1008" y="2448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1</a:t>
              </a:r>
              <a:endParaRPr lang="en-GB"/>
            </a:p>
          </p:txBody>
        </p:sp>
        <p:sp>
          <p:nvSpPr>
            <p:cNvPr id="8243" name="Line 16"/>
            <p:cNvSpPr>
              <a:spLocks noChangeShapeType="1"/>
            </p:cNvSpPr>
            <p:nvPr/>
          </p:nvSpPr>
          <p:spPr bwMode="auto">
            <a:xfrm flipV="1">
              <a:off x="768" y="264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Line 17"/>
            <p:cNvSpPr>
              <a:spLocks noChangeShapeType="1"/>
            </p:cNvSpPr>
            <p:nvPr/>
          </p:nvSpPr>
          <p:spPr bwMode="auto">
            <a:xfrm>
              <a:off x="768" y="302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Line 18"/>
            <p:cNvSpPr>
              <a:spLocks noChangeShapeType="1"/>
            </p:cNvSpPr>
            <p:nvPr/>
          </p:nvSpPr>
          <p:spPr bwMode="auto">
            <a:xfrm>
              <a:off x="1296" y="25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6" name="Line 19"/>
            <p:cNvSpPr>
              <a:spLocks noChangeShapeType="1"/>
            </p:cNvSpPr>
            <p:nvPr/>
          </p:nvSpPr>
          <p:spPr bwMode="auto">
            <a:xfrm>
              <a:off x="1296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Line 20"/>
            <p:cNvSpPr>
              <a:spLocks noChangeShapeType="1"/>
            </p:cNvSpPr>
            <p:nvPr/>
          </p:nvSpPr>
          <p:spPr bwMode="auto">
            <a:xfrm>
              <a:off x="2016" y="264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8" name="Line 21"/>
            <p:cNvSpPr>
              <a:spLocks noChangeShapeType="1"/>
            </p:cNvSpPr>
            <p:nvPr/>
          </p:nvSpPr>
          <p:spPr bwMode="auto">
            <a:xfrm flipV="1">
              <a:off x="2016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9" name="Text Box 36"/>
            <p:cNvSpPr txBox="1">
              <a:spLocks noChangeArrowheads="1"/>
            </p:cNvSpPr>
            <p:nvPr/>
          </p:nvSpPr>
          <p:spPr bwMode="auto">
            <a:xfrm>
              <a:off x="1382" y="233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i="1"/>
                <a:t>a</a:t>
              </a:r>
              <a:endParaRPr lang="en-GB"/>
            </a:p>
          </p:txBody>
        </p:sp>
        <p:sp>
          <p:nvSpPr>
            <p:cNvPr id="8250" name="Text Box 37"/>
            <p:cNvSpPr txBox="1">
              <a:spLocks noChangeArrowheads="1"/>
            </p:cNvSpPr>
            <p:nvPr/>
          </p:nvSpPr>
          <p:spPr bwMode="auto">
            <a:xfrm>
              <a:off x="1382" y="295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i="1"/>
                <a:t>b</a:t>
              </a:r>
              <a:endParaRPr lang="en-GB"/>
            </a:p>
          </p:txBody>
        </p:sp>
        <p:sp>
          <p:nvSpPr>
            <p:cNvPr id="8251" name="Text Box 42"/>
            <p:cNvSpPr txBox="1">
              <a:spLocks noChangeArrowheads="1"/>
            </p:cNvSpPr>
            <p:nvPr/>
          </p:nvSpPr>
          <p:spPr bwMode="auto">
            <a:xfrm>
              <a:off x="720" y="2544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8252" name="Text Box 43"/>
            <p:cNvSpPr txBox="1">
              <a:spLocks noChangeArrowheads="1"/>
            </p:cNvSpPr>
            <p:nvPr/>
          </p:nvSpPr>
          <p:spPr bwMode="auto">
            <a:xfrm>
              <a:off x="2064" y="2976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8253" name="Text Box 44"/>
            <p:cNvSpPr txBox="1">
              <a:spLocks noChangeArrowheads="1"/>
            </p:cNvSpPr>
            <p:nvPr/>
          </p:nvSpPr>
          <p:spPr bwMode="auto">
            <a:xfrm>
              <a:off x="2064" y="2448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8254" name="Text Box 46"/>
            <p:cNvSpPr txBox="1">
              <a:spLocks noChangeArrowheads="1"/>
            </p:cNvSpPr>
            <p:nvPr/>
          </p:nvSpPr>
          <p:spPr bwMode="auto">
            <a:xfrm>
              <a:off x="768" y="3024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</p:grpSp>
      <p:sp>
        <p:nvSpPr>
          <p:cNvPr id="8222" name="Text Box 47"/>
          <p:cNvSpPr txBox="1">
            <a:spLocks noChangeArrowheads="1"/>
          </p:cNvSpPr>
          <p:nvPr/>
        </p:nvSpPr>
        <p:spPr bwMode="auto">
          <a:xfrm>
            <a:off x="5486400" y="4647207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>
                <a:sym typeface="Symbol" panose="05050102010706020507" pitchFamily="18" charset="2"/>
              </a:rPr>
              <a:t></a:t>
            </a:r>
            <a:endParaRPr lang="en-GB"/>
          </a:p>
        </p:txBody>
      </p:sp>
      <p:sp>
        <p:nvSpPr>
          <p:cNvPr id="8223" name="Text Box 48"/>
          <p:cNvSpPr txBox="1">
            <a:spLocks noChangeArrowheads="1"/>
          </p:cNvSpPr>
          <p:nvPr/>
        </p:nvSpPr>
        <p:spPr bwMode="auto">
          <a:xfrm>
            <a:off x="7391400" y="4647207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>
                <a:sym typeface="Symbol" panose="05050102010706020507" pitchFamily="18" charset="2"/>
              </a:rPr>
              <a:t></a:t>
            </a:r>
            <a:endParaRPr lang="en-GB"/>
          </a:p>
        </p:txBody>
      </p:sp>
      <p:sp>
        <p:nvSpPr>
          <p:cNvPr id="8224" name="Text Box 49"/>
          <p:cNvSpPr txBox="1">
            <a:spLocks noChangeArrowheads="1"/>
          </p:cNvSpPr>
          <p:nvPr/>
        </p:nvSpPr>
        <p:spPr bwMode="auto">
          <a:xfrm>
            <a:off x="6477000" y="4266207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>
                <a:sym typeface="Symbol" panose="05050102010706020507" pitchFamily="18" charset="2"/>
              </a:rPr>
              <a:t></a:t>
            </a:r>
            <a:endParaRPr lang="en-GB"/>
          </a:p>
        </p:txBody>
      </p:sp>
      <p:grpSp>
        <p:nvGrpSpPr>
          <p:cNvPr id="8225" name="Group 54"/>
          <p:cNvGrpSpPr>
            <a:grpSpLocks/>
          </p:cNvGrpSpPr>
          <p:nvPr/>
        </p:nvGrpSpPr>
        <p:grpSpPr bwMode="auto">
          <a:xfrm>
            <a:off x="1524000" y="2326084"/>
            <a:ext cx="1676400" cy="976313"/>
            <a:chOff x="960" y="1632"/>
            <a:chExt cx="1056" cy="615"/>
          </a:xfrm>
        </p:grpSpPr>
        <p:sp>
          <p:nvSpPr>
            <p:cNvPr id="8233" name="Oval 4"/>
            <p:cNvSpPr>
              <a:spLocks noChangeArrowheads="1"/>
            </p:cNvSpPr>
            <p:nvPr/>
          </p:nvSpPr>
          <p:spPr bwMode="auto">
            <a:xfrm>
              <a:off x="1008" y="1632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 dirty="0"/>
                <a:t>S</a:t>
              </a:r>
              <a:r>
                <a:rPr lang="en-GB" baseline="-25000" dirty="0"/>
                <a:t>0</a:t>
              </a:r>
              <a:endParaRPr lang="en-GB" dirty="0"/>
            </a:p>
          </p:txBody>
        </p:sp>
        <p:sp>
          <p:nvSpPr>
            <p:cNvPr id="8234" name="Oval 5"/>
            <p:cNvSpPr>
              <a:spLocks noChangeArrowheads="1"/>
            </p:cNvSpPr>
            <p:nvPr/>
          </p:nvSpPr>
          <p:spPr bwMode="auto">
            <a:xfrm>
              <a:off x="1728" y="1632"/>
              <a:ext cx="288" cy="288"/>
            </a:xfrm>
            <a:prstGeom prst="ellipse">
              <a:avLst/>
            </a:prstGeom>
            <a:solidFill>
              <a:srgbClr val="FFFF99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1</a:t>
              </a:r>
              <a:endParaRPr lang="en-GB"/>
            </a:p>
          </p:txBody>
        </p:sp>
        <p:sp>
          <p:nvSpPr>
            <p:cNvPr id="8235" name="Line 22"/>
            <p:cNvSpPr>
              <a:spLocks noChangeShapeType="1"/>
            </p:cNvSpPr>
            <p:nvPr/>
          </p:nvSpPr>
          <p:spPr bwMode="auto">
            <a:xfrm>
              <a:off x="1296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36" name="Text Box 50"/>
            <p:cNvSpPr txBox="1">
              <a:spLocks noChangeArrowheads="1"/>
            </p:cNvSpPr>
            <p:nvPr/>
          </p:nvSpPr>
          <p:spPr bwMode="auto">
            <a:xfrm>
              <a:off x="960" y="1920"/>
              <a:ext cx="10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2800"/>
                <a:t>NFA for </a:t>
              </a:r>
              <a:r>
                <a:rPr lang="en-GB" sz="2800" i="1"/>
                <a:t>a</a:t>
              </a:r>
              <a:endParaRPr lang="en-GB"/>
            </a:p>
          </p:txBody>
        </p:sp>
      </p:grpSp>
      <p:sp>
        <p:nvSpPr>
          <p:cNvPr id="8226" name="Text Box 51"/>
          <p:cNvSpPr txBox="1">
            <a:spLocks noChangeArrowheads="1"/>
          </p:cNvSpPr>
          <p:nvPr/>
        </p:nvSpPr>
        <p:spPr bwMode="auto">
          <a:xfrm>
            <a:off x="5638800" y="3845991"/>
            <a:ext cx="184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800">
                <a:sym typeface="Symbol" panose="05050102010706020507" pitchFamily="18" charset="2"/>
              </a:rPr>
              <a:t>NFA for </a:t>
            </a:r>
            <a:r>
              <a:rPr lang="en-GB" sz="2800" i="1">
                <a:sym typeface="Symbol" panose="05050102010706020507" pitchFamily="18" charset="2"/>
              </a:rPr>
              <a:t>ab</a:t>
            </a:r>
            <a:endParaRPr lang="en-GB"/>
          </a:p>
        </p:txBody>
      </p:sp>
      <p:sp>
        <p:nvSpPr>
          <p:cNvPr id="8227" name="Text Box 52"/>
          <p:cNvSpPr txBox="1">
            <a:spLocks noChangeArrowheads="1"/>
          </p:cNvSpPr>
          <p:nvPr/>
        </p:nvSpPr>
        <p:spPr bwMode="auto">
          <a:xfrm>
            <a:off x="1295400" y="5410200"/>
            <a:ext cx="2122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800"/>
              <a:t>NFA for </a:t>
            </a:r>
            <a:r>
              <a:rPr lang="en-GB" sz="2800" i="1"/>
              <a:t>a | b</a:t>
            </a:r>
            <a:endParaRPr lang="en-GB" sz="2800"/>
          </a:p>
        </p:txBody>
      </p:sp>
      <p:sp>
        <p:nvSpPr>
          <p:cNvPr id="8228" name="Text Box 53"/>
          <p:cNvSpPr txBox="1">
            <a:spLocks noChangeArrowheads="1"/>
          </p:cNvSpPr>
          <p:nvPr/>
        </p:nvSpPr>
        <p:spPr bwMode="auto">
          <a:xfrm>
            <a:off x="5715000" y="5790207"/>
            <a:ext cx="18462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800"/>
              <a:t>NFA for </a:t>
            </a:r>
            <a:r>
              <a:rPr lang="en-GB" sz="2800" i="1"/>
              <a:t>a*</a:t>
            </a:r>
            <a:endParaRPr lang="en-GB"/>
          </a:p>
        </p:txBody>
      </p:sp>
      <p:sp>
        <p:nvSpPr>
          <p:cNvPr id="8229" name="Line 79"/>
          <p:cNvSpPr>
            <a:spLocks noChangeShapeType="1"/>
          </p:cNvSpPr>
          <p:nvPr/>
        </p:nvSpPr>
        <p:spPr bwMode="auto">
          <a:xfrm>
            <a:off x="611188" y="4646613"/>
            <a:ext cx="22225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0" name="Line 79"/>
          <p:cNvSpPr>
            <a:spLocks noChangeShapeType="1"/>
          </p:cNvSpPr>
          <p:nvPr/>
        </p:nvSpPr>
        <p:spPr bwMode="auto">
          <a:xfrm>
            <a:off x="1403350" y="2581672"/>
            <a:ext cx="22225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1" name="Line 79"/>
          <p:cNvSpPr>
            <a:spLocks noChangeShapeType="1"/>
          </p:cNvSpPr>
          <p:nvPr/>
        </p:nvSpPr>
        <p:spPr bwMode="auto">
          <a:xfrm>
            <a:off x="4743450" y="3626916"/>
            <a:ext cx="220663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32" name="Line 79"/>
          <p:cNvSpPr>
            <a:spLocks noChangeShapeType="1"/>
          </p:cNvSpPr>
          <p:nvPr/>
        </p:nvSpPr>
        <p:spPr bwMode="auto">
          <a:xfrm>
            <a:off x="4752975" y="5031382"/>
            <a:ext cx="22225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3" name="Group 54"/>
          <p:cNvGrpSpPr>
            <a:grpSpLocks/>
          </p:cNvGrpSpPr>
          <p:nvPr/>
        </p:nvGrpSpPr>
        <p:grpSpPr bwMode="auto">
          <a:xfrm>
            <a:off x="5343872" y="2204865"/>
            <a:ext cx="1676400" cy="981076"/>
            <a:chOff x="960" y="1632"/>
            <a:chExt cx="1056" cy="618"/>
          </a:xfrm>
        </p:grpSpPr>
        <p:sp>
          <p:nvSpPr>
            <p:cNvPr id="64" name="Oval 4"/>
            <p:cNvSpPr>
              <a:spLocks noChangeArrowheads="1"/>
            </p:cNvSpPr>
            <p:nvPr/>
          </p:nvSpPr>
          <p:spPr bwMode="auto">
            <a:xfrm>
              <a:off x="1008" y="1632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 dirty="0"/>
                <a:t>S</a:t>
              </a:r>
              <a:r>
                <a:rPr lang="en-GB" baseline="-25000" dirty="0"/>
                <a:t>0</a:t>
              </a:r>
              <a:endParaRPr lang="en-GB" dirty="0"/>
            </a:p>
          </p:txBody>
        </p:sp>
        <p:sp>
          <p:nvSpPr>
            <p:cNvPr id="65" name="Oval 5"/>
            <p:cNvSpPr>
              <a:spLocks noChangeArrowheads="1"/>
            </p:cNvSpPr>
            <p:nvPr/>
          </p:nvSpPr>
          <p:spPr bwMode="auto">
            <a:xfrm>
              <a:off x="1728" y="1632"/>
              <a:ext cx="288" cy="288"/>
            </a:xfrm>
            <a:prstGeom prst="ellipse">
              <a:avLst/>
            </a:prstGeom>
            <a:solidFill>
              <a:srgbClr val="FFFF99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 dirty="0"/>
                <a:t>S</a:t>
              </a:r>
              <a:r>
                <a:rPr lang="en-GB" baseline="-25000" dirty="0"/>
                <a:t>1</a:t>
              </a:r>
              <a:endParaRPr lang="en-GB" dirty="0"/>
            </a:p>
          </p:txBody>
        </p:sp>
        <p:sp>
          <p:nvSpPr>
            <p:cNvPr id="66" name="Line 22"/>
            <p:cNvSpPr>
              <a:spLocks noChangeShapeType="1"/>
            </p:cNvSpPr>
            <p:nvPr/>
          </p:nvSpPr>
          <p:spPr bwMode="auto">
            <a:xfrm>
              <a:off x="1296" y="177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Text Box 50"/>
            <p:cNvSpPr txBox="1">
              <a:spLocks noChangeArrowheads="1"/>
            </p:cNvSpPr>
            <p:nvPr/>
          </p:nvSpPr>
          <p:spPr bwMode="auto">
            <a:xfrm>
              <a:off x="960" y="1920"/>
              <a:ext cx="10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2800" dirty="0"/>
                <a:t>NFA for b</a:t>
              </a:r>
              <a:endParaRPr lang="en-GB" dirty="0"/>
            </a:p>
          </p:txBody>
        </p:sp>
      </p:grpSp>
      <p:sp>
        <p:nvSpPr>
          <p:cNvPr id="68" name="Text Box 35"/>
          <p:cNvSpPr txBox="1">
            <a:spLocks noChangeArrowheads="1"/>
          </p:cNvSpPr>
          <p:nvPr/>
        </p:nvSpPr>
        <p:spPr bwMode="auto">
          <a:xfrm>
            <a:off x="6048375" y="2027096"/>
            <a:ext cx="33855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 dirty="0"/>
              <a:t>b</a:t>
            </a:r>
            <a:endParaRPr lang="en-GB" dirty="0"/>
          </a:p>
        </p:txBody>
      </p:sp>
      <p:sp>
        <p:nvSpPr>
          <p:cNvPr id="69" name="Line 79"/>
          <p:cNvSpPr>
            <a:spLocks noChangeShapeType="1"/>
          </p:cNvSpPr>
          <p:nvPr/>
        </p:nvSpPr>
        <p:spPr bwMode="auto">
          <a:xfrm>
            <a:off x="5213846" y="2434536"/>
            <a:ext cx="22225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6242E6-4366-4BB2-8F1B-17034303AD62}" type="datetime5">
              <a:rPr lang="en-GB" sz="1400"/>
              <a:pPr/>
              <a:t>5-May-24</a:t>
            </a:fld>
            <a:endParaRPr lang="en-GB" sz="1400"/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400"/>
              <a:t>COMP36512 Lecture 4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CC47647-6E18-4E0A-B4F2-F1C8055F33B3}" type="slidenum">
              <a:rPr lang="en-GB" sz="1400"/>
              <a:pPr/>
              <a:t>24</a:t>
            </a:fld>
            <a:endParaRPr lang="en-GB" sz="140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685800"/>
          </a:xfrm>
        </p:spPr>
        <p:txBody>
          <a:bodyPr/>
          <a:lstStyle/>
          <a:p>
            <a:r>
              <a:rPr lang="en-GB" sz="4000"/>
              <a:t>Example: Construct the NFA of </a:t>
            </a:r>
            <a:r>
              <a:rPr lang="en-GB" sz="4000" i="1"/>
              <a:t>a (b|c)*</a:t>
            </a:r>
            <a:endParaRPr lang="en-GB"/>
          </a:p>
        </p:txBody>
      </p:sp>
      <p:grpSp>
        <p:nvGrpSpPr>
          <p:cNvPr id="9222" name="Group 11"/>
          <p:cNvGrpSpPr>
            <a:grpSpLocks/>
          </p:cNvGrpSpPr>
          <p:nvPr/>
        </p:nvGrpSpPr>
        <p:grpSpPr bwMode="auto">
          <a:xfrm>
            <a:off x="2209800" y="990600"/>
            <a:ext cx="1600200" cy="644525"/>
            <a:chOff x="1248" y="650"/>
            <a:chExt cx="1008" cy="406"/>
          </a:xfrm>
        </p:grpSpPr>
        <p:sp>
          <p:nvSpPr>
            <p:cNvPr id="9346" name="Oval 5"/>
            <p:cNvSpPr>
              <a:spLocks noChangeArrowheads="1"/>
            </p:cNvSpPr>
            <p:nvPr/>
          </p:nvSpPr>
          <p:spPr bwMode="auto">
            <a:xfrm>
              <a:off x="1248" y="768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0</a:t>
              </a:r>
              <a:endParaRPr lang="en-GB"/>
            </a:p>
          </p:txBody>
        </p:sp>
        <p:sp>
          <p:nvSpPr>
            <p:cNvPr id="9347" name="Oval 6"/>
            <p:cNvSpPr>
              <a:spLocks noChangeArrowheads="1"/>
            </p:cNvSpPr>
            <p:nvPr/>
          </p:nvSpPr>
          <p:spPr bwMode="auto">
            <a:xfrm>
              <a:off x="1968" y="768"/>
              <a:ext cx="288" cy="288"/>
            </a:xfrm>
            <a:prstGeom prst="ellipse">
              <a:avLst/>
            </a:prstGeom>
            <a:solidFill>
              <a:srgbClr val="FFFF99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1</a:t>
              </a:r>
              <a:endParaRPr lang="en-GB"/>
            </a:p>
          </p:txBody>
        </p:sp>
        <p:sp>
          <p:nvSpPr>
            <p:cNvPr id="9348" name="Line 7"/>
            <p:cNvSpPr>
              <a:spLocks noChangeShapeType="1"/>
            </p:cNvSpPr>
            <p:nvPr/>
          </p:nvSpPr>
          <p:spPr bwMode="auto">
            <a:xfrm>
              <a:off x="1536" y="9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9" name="Text Box 9"/>
            <p:cNvSpPr txBox="1">
              <a:spLocks noChangeArrowheads="1"/>
            </p:cNvSpPr>
            <p:nvPr/>
          </p:nvSpPr>
          <p:spPr bwMode="auto">
            <a:xfrm>
              <a:off x="1670" y="65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i="1"/>
                <a:t>a</a:t>
              </a:r>
              <a:endParaRPr lang="en-GB"/>
            </a:p>
          </p:txBody>
        </p:sp>
      </p:grpSp>
      <p:grpSp>
        <p:nvGrpSpPr>
          <p:cNvPr id="9223" name="Group 12"/>
          <p:cNvGrpSpPr>
            <a:grpSpLocks/>
          </p:cNvGrpSpPr>
          <p:nvPr/>
        </p:nvGrpSpPr>
        <p:grpSpPr bwMode="auto">
          <a:xfrm>
            <a:off x="6553200" y="990600"/>
            <a:ext cx="1600200" cy="644525"/>
            <a:chOff x="1248" y="650"/>
            <a:chExt cx="1008" cy="406"/>
          </a:xfrm>
        </p:grpSpPr>
        <p:sp>
          <p:nvSpPr>
            <p:cNvPr id="9342" name="Oval 13"/>
            <p:cNvSpPr>
              <a:spLocks noChangeArrowheads="1"/>
            </p:cNvSpPr>
            <p:nvPr/>
          </p:nvSpPr>
          <p:spPr bwMode="auto">
            <a:xfrm>
              <a:off x="1248" y="768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0</a:t>
              </a:r>
              <a:endParaRPr lang="en-GB"/>
            </a:p>
          </p:txBody>
        </p:sp>
        <p:sp>
          <p:nvSpPr>
            <p:cNvPr id="9343" name="Oval 14"/>
            <p:cNvSpPr>
              <a:spLocks noChangeArrowheads="1"/>
            </p:cNvSpPr>
            <p:nvPr/>
          </p:nvSpPr>
          <p:spPr bwMode="auto">
            <a:xfrm>
              <a:off x="1968" y="768"/>
              <a:ext cx="288" cy="288"/>
            </a:xfrm>
            <a:prstGeom prst="ellipse">
              <a:avLst/>
            </a:prstGeom>
            <a:solidFill>
              <a:srgbClr val="FFFF99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1</a:t>
              </a:r>
              <a:endParaRPr lang="en-GB"/>
            </a:p>
          </p:txBody>
        </p:sp>
        <p:sp>
          <p:nvSpPr>
            <p:cNvPr id="9344" name="Line 15"/>
            <p:cNvSpPr>
              <a:spLocks noChangeShapeType="1"/>
            </p:cNvSpPr>
            <p:nvPr/>
          </p:nvSpPr>
          <p:spPr bwMode="auto">
            <a:xfrm>
              <a:off x="1536" y="9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5" name="Text Box 16"/>
            <p:cNvSpPr txBox="1">
              <a:spLocks noChangeArrowheads="1"/>
            </p:cNvSpPr>
            <p:nvPr/>
          </p:nvSpPr>
          <p:spPr bwMode="auto">
            <a:xfrm>
              <a:off x="1670" y="65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i="1"/>
                <a:t>c</a:t>
              </a:r>
              <a:endParaRPr lang="en-GB"/>
            </a:p>
          </p:txBody>
        </p:sp>
      </p:grpSp>
      <p:grpSp>
        <p:nvGrpSpPr>
          <p:cNvPr id="9224" name="Group 127"/>
          <p:cNvGrpSpPr>
            <a:grpSpLocks/>
          </p:cNvGrpSpPr>
          <p:nvPr/>
        </p:nvGrpSpPr>
        <p:grpSpPr bwMode="auto">
          <a:xfrm>
            <a:off x="4343400" y="990600"/>
            <a:ext cx="1600200" cy="609600"/>
            <a:chOff x="2688" y="624"/>
            <a:chExt cx="1008" cy="384"/>
          </a:xfrm>
        </p:grpSpPr>
        <p:sp>
          <p:nvSpPr>
            <p:cNvPr id="9338" name="Oval 18"/>
            <p:cNvSpPr>
              <a:spLocks noChangeArrowheads="1"/>
            </p:cNvSpPr>
            <p:nvPr/>
          </p:nvSpPr>
          <p:spPr bwMode="auto">
            <a:xfrm>
              <a:off x="2688" y="720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0</a:t>
              </a:r>
              <a:endParaRPr lang="en-GB"/>
            </a:p>
          </p:txBody>
        </p:sp>
        <p:sp>
          <p:nvSpPr>
            <p:cNvPr id="9339" name="Oval 19"/>
            <p:cNvSpPr>
              <a:spLocks noChangeArrowheads="1"/>
            </p:cNvSpPr>
            <p:nvPr/>
          </p:nvSpPr>
          <p:spPr bwMode="auto">
            <a:xfrm>
              <a:off x="3408" y="720"/>
              <a:ext cx="288" cy="288"/>
            </a:xfrm>
            <a:prstGeom prst="ellipse">
              <a:avLst/>
            </a:prstGeom>
            <a:solidFill>
              <a:srgbClr val="FFFF99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1</a:t>
              </a:r>
              <a:endParaRPr lang="en-GB"/>
            </a:p>
          </p:txBody>
        </p:sp>
        <p:sp>
          <p:nvSpPr>
            <p:cNvPr id="9340" name="Line 20"/>
            <p:cNvSpPr>
              <a:spLocks noChangeShapeType="1"/>
            </p:cNvSpPr>
            <p:nvPr/>
          </p:nvSpPr>
          <p:spPr bwMode="auto">
            <a:xfrm>
              <a:off x="2976" y="8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1" name="Text Box 21"/>
            <p:cNvSpPr txBox="1">
              <a:spLocks noChangeArrowheads="1"/>
            </p:cNvSpPr>
            <p:nvPr/>
          </p:nvSpPr>
          <p:spPr bwMode="auto">
            <a:xfrm>
              <a:off x="3072" y="62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i="1"/>
                <a:t>b</a:t>
              </a:r>
              <a:endParaRPr lang="en-GB"/>
            </a:p>
          </p:txBody>
        </p:sp>
      </p:grpSp>
      <p:grpSp>
        <p:nvGrpSpPr>
          <p:cNvPr id="9225" name="Group 22"/>
          <p:cNvGrpSpPr>
            <a:grpSpLocks/>
          </p:cNvGrpSpPr>
          <p:nvPr/>
        </p:nvGrpSpPr>
        <p:grpSpPr bwMode="auto">
          <a:xfrm>
            <a:off x="381000" y="2057400"/>
            <a:ext cx="3200400" cy="1635125"/>
            <a:chOff x="528" y="2330"/>
            <a:chExt cx="2016" cy="1030"/>
          </a:xfrm>
        </p:grpSpPr>
        <p:sp>
          <p:nvSpPr>
            <p:cNvPr id="9320" name="Oval 23"/>
            <p:cNvSpPr>
              <a:spLocks noChangeArrowheads="1"/>
            </p:cNvSpPr>
            <p:nvPr/>
          </p:nvSpPr>
          <p:spPr bwMode="auto">
            <a:xfrm>
              <a:off x="528" y="2784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0</a:t>
              </a:r>
              <a:endParaRPr lang="en-GB"/>
            </a:p>
          </p:txBody>
        </p:sp>
        <p:sp>
          <p:nvSpPr>
            <p:cNvPr id="9321" name="Oval 24"/>
            <p:cNvSpPr>
              <a:spLocks noChangeArrowheads="1"/>
            </p:cNvSpPr>
            <p:nvPr/>
          </p:nvSpPr>
          <p:spPr bwMode="auto">
            <a:xfrm>
              <a:off x="2256" y="2736"/>
              <a:ext cx="288" cy="288"/>
            </a:xfrm>
            <a:prstGeom prst="ellipse">
              <a:avLst/>
            </a:prstGeom>
            <a:solidFill>
              <a:srgbClr val="FFFF99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5</a:t>
              </a:r>
              <a:endParaRPr lang="en-GB"/>
            </a:p>
          </p:txBody>
        </p:sp>
        <p:sp>
          <p:nvSpPr>
            <p:cNvPr id="9322" name="Oval 25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4</a:t>
              </a:r>
              <a:endParaRPr lang="en-GB"/>
            </a:p>
          </p:txBody>
        </p:sp>
        <p:sp>
          <p:nvSpPr>
            <p:cNvPr id="9323" name="Oval 26"/>
            <p:cNvSpPr>
              <a:spLocks noChangeArrowheads="1"/>
            </p:cNvSpPr>
            <p:nvPr/>
          </p:nvSpPr>
          <p:spPr bwMode="auto">
            <a:xfrm>
              <a:off x="1728" y="2448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2</a:t>
              </a:r>
              <a:endParaRPr lang="en-GB"/>
            </a:p>
          </p:txBody>
        </p:sp>
        <p:sp>
          <p:nvSpPr>
            <p:cNvPr id="9324" name="Oval 27"/>
            <p:cNvSpPr>
              <a:spLocks noChangeArrowheads="1"/>
            </p:cNvSpPr>
            <p:nvPr/>
          </p:nvSpPr>
          <p:spPr bwMode="auto">
            <a:xfrm>
              <a:off x="1008" y="3072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3</a:t>
              </a:r>
              <a:endParaRPr lang="en-GB"/>
            </a:p>
          </p:txBody>
        </p:sp>
        <p:sp>
          <p:nvSpPr>
            <p:cNvPr id="9325" name="Oval 28"/>
            <p:cNvSpPr>
              <a:spLocks noChangeArrowheads="1"/>
            </p:cNvSpPr>
            <p:nvPr/>
          </p:nvSpPr>
          <p:spPr bwMode="auto">
            <a:xfrm>
              <a:off x="1008" y="2448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1</a:t>
              </a:r>
              <a:endParaRPr lang="en-GB"/>
            </a:p>
          </p:txBody>
        </p:sp>
        <p:sp>
          <p:nvSpPr>
            <p:cNvPr id="9326" name="Line 29"/>
            <p:cNvSpPr>
              <a:spLocks noChangeShapeType="1"/>
            </p:cNvSpPr>
            <p:nvPr/>
          </p:nvSpPr>
          <p:spPr bwMode="auto">
            <a:xfrm flipV="1">
              <a:off x="768" y="264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Line 30"/>
            <p:cNvSpPr>
              <a:spLocks noChangeShapeType="1"/>
            </p:cNvSpPr>
            <p:nvPr/>
          </p:nvSpPr>
          <p:spPr bwMode="auto">
            <a:xfrm>
              <a:off x="768" y="3024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8" name="Line 31"/>
            <p:cNvSpPr>
              <a:spLocks noChangeShapeType="1"/>
            </p:cNvSpPr>
            <p:nvPr/>
          </p:nvSpPr>
          <p:spPr bwMode="auto">
            <a:xfrm>
              <a:off x="1296" y="259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9" name="Line 32"/>
            <p:cNvSpPr>
              <a:spLocks noChangeShapeType="1"/>
            </p:cNvSpPr>
            <p:nvPr/>
          </p:nvSpPr>
          <p:spPr bwMode="auto">
            <a:xfrm>
              <a:off x="1296" y="3216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0" name="Line 33"/>
            <p:cNvSpPr>
              <a:spLocks noChangeShapeType="1"/>
            </p:cNvSpPr>
            <p:nvPr/>
          </p:nvSpPr>
          <p:spPr bwMode="auto">
            <a:xfrm>
              <a:off x="2016" y="264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1" name="Line 34"/>
            <p:cNvSpPr>
              <a:spLocks noChangeShapeType="1"/>
            </p:cNvSpPr>
            <p:nvPr/>
          </p:nvSpPr>
          <p:spPr bwMode="auto">
            <a:xfrm flipV="1">
              <a:off x="2016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2" name="Text Box 35"/>
            <p:cNvSpPr txBox="1">
              <a:spLocks noChangeArrowheads="1"/>
            </p:cNvSpPr>
            <p:nvPr/>
          </p:nvSpPr>
          <p:spPr bwMode="auto">
            <a:xfrm>
              <a:off x="1382" y="233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i="1"/>
                <a:t>b</a:t>
              </a:r>
              <a:endParaRPr lang="en-GB"/>
            </a:p>
          </p:txBody>
        </p:sp>
        <p:sp>
          <p:nvSpPr>
            <p:cNvPr id="9333" name="Text Box 36"/>
            <p:cNvSpPr txBox="1">
              <a:spLocks noChangeArrowheads="1"/>
            </p:cNvSpPr>
            <p:nvPr/>
          </p:nvSpPr>
          <p:spPr bwMode="auto">
            <a:xfrm>
              <a:off x="1382" y="295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i="1"/>
                <a:t>c</a:t>
              </a:r>
              <a:endParaRPr lang="en-GB"/>
            </a:p>
          </p:txBody>
        </p:sp>
        <p:sp>
          <p:nvSpPr>
            <p:cNvPr id="9334" name="Text Box 37"/>
            <p:cNvSpPr txBox="1">
              <a:spLocks noChangeArrowheads="1"/>
            </p:cNvSpPr>
            <p:nvPr/>
          </p:nvSpPr>
          <p:spPr bwMode="auto">
            <a:xfrm>
              <a:off x="720" y="2544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9335" name="Text Box 38"/>
            <p:cNvSpPr txBox="1">
              <a:spLocks noChangeArrowheads="1"/>
            </p:cNvSpPr>
            <p:nvPr/>
          </p:nvSpPr>
          <p:spPr bwMode="auto">
            <a:xfrm>
              <a:off x="2064" y="2976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9336" name="Text Box 39"/>
            <p:cNvSpPr txBox="1">
              <a:spLocks noChangeArrowheads="1"/>
            </p:cNvSpPr>
            <p:nvPr/>
          </p:nvSpPr>
          <p:spPr bwMode="auto">
            <a:xfrm>
              <a:off x="2064" y="2448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9337" name="Text Box 40"/>
            <p:cNvSpPr txBox="1">
              <a:spLocks noChangeArrowheads="1"/>
            </p:cNvSpPr>
            <p:nvPr/>
          </p:nvSpPr>
          <p:spPr bwMode="auto">
            <a:xfrm>
              <a:off x="768" y="3024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</p:grpSp>
      <p:sp>
        <p:nvSpPr>
          <p:cNvPr id="9226" name="Text Box 102"/>
          <p:cNvSpPr txBox="1">
            <a:spLocks noChangeArrowheads="1"/>
          </p:cNvSpPr>
          <p:nvPr/>
        </p:nvSpPr>
        <p:spPr bwMode="auto">
          <a:xfrm>
            <a:off x="4572000" y="4267200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>
                <a:sym typeface="Symbol" panose="05050102010706020507" pitchFamily="18" charset="2"/>
              </a:rPr>
              <a:t></a:t>
            </a:r>
            <a:endParaRPr lang="en-GB"/>
          </a:p>
        </p:txBody>
      </p:sp>
      <p:grpSp>
        <p:nvGrpSpPr>
          <p:cNvPr id="9227" name="Group 119"/>
          <p:cNvGrpSpPr>
            <a:grpSpLocks/>
          </p:cNvGrpSpPr>
          <p:nvPr/>
        </p:nvGrpSpPr>
        <p:grpSpPr bwMode="auto">
          <a:xfrm>
            <a:off x="228600" y="4495800"/>
            <a:ext cx="5867400" cy="1752600"/>
            <a:chOff x="192" y="2784"/>
            <a:chExt cx="3696" cy="1104"/>
          </a:xfrm>
        </p:grpSpPr>
        <p:sp>
          <p:nvSpPr>
            <p:cNvPr id="9287" name="Oval 49"/>
            <p:cNvSpPr>
              <a:spLocks noChangeArrowheads="1"/>
            </p:cNvSpPr>
            <p:nvPr/>
          </p:nvSpPr>
          <p:spPr bwMode="auto">
            <a:xfrm>
              <a:off x="192" y="3216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0</a:t>
              </a:r>
              <a:endParaRPr lang="en-GB"/>
            </a:p>
          </p:txBody>
        </p:sp>
        <p:sp>
          <p:nvSpPr>
            <p:cNvPr id="9288" name="Oval 50"/>
            <p:cNvSpPr>
              <a:spLocks noChangeArrowheads="1"/>
            </p:cNvSpPr>
            <p:nvPr/>
          </p:nvSpPr>
          <p:spPr bwMode="auto">
            <a:xfrm>
              <a:off x="672" y="3216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1</a:t>
              </a:r>
              <a:endParaRPr lang="en-GB"/>
            </a:p>
          </p:txBody>
        </p:sp>
        <p:sp>
          <p:nvSpPr>
            <p:cNvPr id="9289" name="Oval 53"/>
            <p:cNvSpPr>
              <a:spLocks noChangeArrowheads="1"/>
            </p:cNvSpPr>
            <p:nvPr/>
          </p:nvSpPr>
          <p:spPr bwMode="auto">
            <a:xfrm>
              <a:off x="1152" y="3216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2</a:t>
              </a:r>
              <a:endParaRPr lang="en-GB"/>
            </a:p>
          </p:txBody>
        </p:sp>
        <p:sp>
          <p:nvSpPr>
            <p:cNvPr id="9290" name="Oval 54"/>
            <p:cNvSpPr>
              <a:spLocks noChangeArrowheads="1"/>
            </p:cNvSpPr>
            <p:nvPr/>
          </p:nvSpPr>
          <p:spPr bwMode="auto">
            <a:xfrm>
              <a:off x="1632" y="3216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3</a:t>
              </a:r>
              <a:endParaRPr lang="en-GB"/>
            </a:p>
          </p:txBody>
        </p:sp>
        <p:sp>
          <p:nvSpPr>
            <p:cNvPr id="9291" name="Oval 55"/>
            <p:cNvSpPr>
              <a:spLocks noChangeArrowheads="1"/>
            </p:cNvSpPr>
            <p:nvPr/>
          </p:nvSpPr>
          <p:spPr bwMode="auto">
            <a:xfrm>
              <a:off x="2016" y="2880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4</a:t>
              </a:r>
              <a:endParaRPr lang="en-GB"/>
            </a:p>
          </p:txBody>
        </p:sp>
        <p:sp>
          <p:nvSpPr>
            <p:cNvPr id="9292" name="Oval 56"/>
            <p:cNvSpPr>
              <a:spLocks noChangeArrowheads="1"/>
            </p:cNvSpPr>
            <p:nvPr/>
          </p:nvSpPr>
          <p:spPr bwMode="auto">
            <a:xfrm>
              <a:off x="2016" y="3456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6</a:t>
              </a:r>
              <a:endParaRPr lang="en-GB"/>
            </a:p>
          </p:txBody>
        </p:sp>
        <p:sp>
          <p:nvSpPr>
            <p:cNvPr id="9293" name="Oval 57"/>
            <p:cNvSpPr>
              <a:spLocks noChangeArrowheads="1"/>
            </p:cNvSpPr>
            <p:nvPr/>
          </p:nvSpPr>
          <p:spPr bwMode="auto">
            <a:xfrm>
              <a:off x="2592" y="2880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5</a:t>
              </a:r>
              <a:endParaRPr lang="en-GB"/>
            </a:p>
          </p:txBody>
        </p:sp>
        <p:sp>
          <p:nvSpPr>
            <p:cNvPr id="9294" name="Oval 58"/>
            <p:cNvSpPr>
              <a:spLocks noChangeArrowheads="1"/>
            </p:cNvSpPr>
            <p:nvPr/>
          </p:nvSpPr>
          <p:spPr bwMode="auto">
            <a:xfrm>
              <a:off x="2592" y="3456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7</a:t>
              </a:r>
              <a:endParaRPr lang="en-GB"/>
            </a:p>
          </p:txBody>
        </p:sp>
        <p:sp>
          <p:nvSpPr>
            <p:cNvPr id="9295" name="Oval 59"/>
            <p:cNvSpPr>
              <a:spLocks noChangeArrowheads="1"/>
            </p:cNvSpPr>
            <p:nvPr/>
          </p:nvSpPr>
          <p:spPr bwMode="auto">
            <a:xfrm>
              <a:off x="3072" y="3168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8</a:t>
              </a:r>
              <a:endParaRPr lang="en-GB"/>
            </a:p>
          </p:txBody>
        </p:sp>
        <p:sp>
          <p:nvSpPr>
            <p:cNvPr id="9296" name="Oval 60"/>
            <p:cNvSpPr>
              <a:spLocks noChangeArrowheads="1"/>
            </p:cNvSpPr>
            <p:nvPr/>
          </p:nvSpPr>
          <p:spPr bwMode="auto">
            <a:xfrm>
              <a:off x="3600" y="3168"/>
              <a:ext cx="288" cy="288"/>
            </a:xfrm>
            <a:prstGeom prst="ellipse">
              <a:avLst/>
            </a:prstGeom>
            <a:solidFill>
              <a:srgbClr val="FFFF99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9</a:t>
              </a:r>
              <a:endParaRPr lang="en-GB"/>
            </a:p>
          </p:txBody>
        </p:sp>
        <p:sp>
          <p:nvSpPr>
            <p:cNvPr id="9297" name="Line 69"/>
            <p:cNvSpPr>
              <a:spLocks noChangeShapeType="1"/>
            </p:cNvSpPr>
            <p:nvPr/>
          </p:nvSpPr>
          <p:spPr bwMode="auto">
            <a:xfrm>
              <a:off x="480" y="33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8" name="Line 70"/>
            <p:cNvSpPr>
              <a:spLocks noChangeShapeType="1"/>
            </p:cNvSpPr>
            <p:nvPr/>
          </p:nvSpPr>
          <p:spPr bwMode="auto">
            <a:xfrm>
              <a:off x="960" y="33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99" name="Line 71"/>
            <p:cNvSpPr>
              <a:spLocks noChangeShapeType="1"/>
            </p:cNvSpPr>
            <p:nvPr/>
          </p:nvSpPr>
          <p:spPr bwMode="auto">
            <a:xfrm>
              <a:off x="1440" y="3360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73"/>
            <p:cNvSpPr>
              <a:spLocks noChangeShapeType="1"/>
            </p:cNvSpPr>
            <p:nvPr/>
          </p:nvSpPr>
          <p:spPr bwMode="auto">
            <a:xfrm flipV="1">
              <a:off x="1872" y="312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Line 74"/>
            <p:cNvSpPr>
              <a:spLocks noChangeShapeType="1"/>
            </p:cNvSpPr>
            <p:nvPr/>
          </p:nvSpPr>
          <p:spPr bwMode="auto">
            <a:xfrm>
              <a:off x="1872" y="3456"/>
              <a:ext cx="1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2" name="Line 75"/>
            <p:cNvSpPr>
              <a:spLocks noChangeShapeType="1"/>
            </p:cNvSpPr>
            <p:nvPr/>
          </p:nvSpPr>
          <p:spPr bwMode="auto">
            <a:xfrm>
              <a:off x="2304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3" name="Line 76"/>
            <p:cNvSpPr>
              <a:spLocks noChangeShapeType="1"/>
            </p:cNvSpPr>
            <p:nvPr/>
          </p:nvSpPr>
          <p:spPr bwMode="auto">
            <a:xfrm>
              <a:off x="2304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4" name="Line 77"/>
            <p:cNvSpPr>
              <a:spLocks noChangeShapeType="1"/>
            </p:cNvSpPr>
            <p:nvPr/>
          </p:nvSpPr>
          <p:spPr bwMode="auto">
            <a:xfrm>
              <a:off x="2880" y="3072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5" name="Line 78"/>
            <p:cNvSpPr>
              <a:spLocks noChangeShapeType="1"/>
            </p:cNvSpPr>
            <p:nvPr/>
          </p:nvSpPr>
          <p:spPr bwMode="auto">
            <a:xfrm flipV="1">
              <a:off x="2880" y="3360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6" name="Line 79"/>
            <p:cNvSpPr>
              <a:spLocks noChangeShapeType="1"/>
            </p:cNvSpPr>
            <p:nvPr/>
          </p:nvSpPr>
          <p:spPr bwMode="auto">
            <a:xfrm>
              <a:off x="3360" y="33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7" name="Text Box 95"/>
            <p:cNvSpPr txBox="1">
              <a:spLocks noChangeArrowheads="1"/>
            </p:cNvSpPr>
            <p:nvPr/>
          </p:nvSpPr>
          <p:spPr bwMode="auto">
            <a:xfrm>
              <a:off x="960" y="3120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cxnSp>
          <p:nvCxnSpPr>
            <p:cNvPr id="9308" name="AutoShape 96"/>
            <p:cNvCxnSpPr>
              <a:cxnSpLocks noChangeShapeType="1"/>
              <a:stCxn id="9295" idx="0"/>
              <a:endCxn id="9290" idx="0"/>
            </p:cNvCxnSpPr>
            <p:nvPr/>
          </p:nvCxnSpPr>
          <p:spPr bwMode="auto">
            <a:xfrm rot="-5400000" flipH="1" flipV="1">
              <a:off x="2472" y="2472"/>
              <a:ext cx="48" cy="1440"/>
            </a:xfrm>
            <a:prstGeom prst="curvedConnector3">
              <a:avLst>
                <a:gd name="adj1" fmla="val -918755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309" name="AutoShape 97"/>
            <p:cNvCxnSpPr>
              <a:cxnSpLocks noChangeShapeType="1"/>
            </p:cNvCxnSpPr>
            <p:nvPr/>
          </p:nvCxnSpPr>
          <p:spPr bwMode="auto">
            <a:xfrm rot="5400000" flipH="1" flipV="1">
              <a:off x="2505" y="2265"/>
              <a:ext cx="30" cy="2448"/>
            </a:xfrm>
            <a:prstGeom prst="curvedConnector3">
              <a:avLst>
                <a:gd name="adj1" fmla="val -108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310" name="Text Box 98"/>
            <p:cNvSpPr txBox="1">
              <a:spLocks noChangeArrowheads="1"/>
            </p:cNvSpPr>
            <p:nvPr/>
          </p:nvSpPr>
          <p:spPr bwMode="auto">
            <a:xfrm>
              <a:off x="1440" y="3120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9311" name="Text Box 99"/>
            <p:cNvSpPr txBox="1">
              <a:spLocks noChangeArrowheads="1"/>
            </p:cNvSpPr>
            <p:nvPr/>
          </p:nvSpPr>
          <p:spPr bwMode="auto">
            <a:xfrm>
              <a:off x="3360" y="3072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9312" name="Text Box 100"/>
            <p:cNvSpPr txBox="1">
              <a:spLocks noChangeArrowheads="1"/>
            </p:cNvSpPr>
            <p:nvPr/>
          </p:nvSpPr>
          <p:spPr bwMode="auto">
            <a:xfrm>
              <a:off x="2880" y="2880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9313" name="Text Box 101"/>
            <p:cNvSpPr txBox="1">
              <a:spLocks noChangeArrowheads="1"/>
            </p:cNvSpPr>
            <p:nvPr/>
          </p:nvSpPr>
          <p:spPr bwMode="auto">
            <a:xfrm>
              <a:off x="2832" y="3264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9314" name="Text Box 103"/>
            <p:cNvSpPr txBox="1">
              <a:spLocks noChangeArrowheads="1"/>
            </p:cNvSpPr>
            <p:nvPr/>
          </p:nvSpPr>
          <p:spPr bwMode="auto">
            <a:xfrm>
              <a:off x="1824" y="2976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9315" name="Text Box 104"/>
            <p:cNvSpPr txBox="1">
              <a:spLocks noChangeArrowheads="1"/>
            </p:cNvSpPr>
            <p:nvPr/>
          </p:nvSpPr>
          <p:spPr bwMode="auto">
            <a:xfrm>
              <a:off x="1824" y="3408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9316" name="Text Box 105"/>
            <p:cNvSpPr txBox="1">
              <a:spLocks noChangeArrowheads="1"/>
            </p:cNvSpPr>
            <p:nvPr/>
          </p:nvSpPr>
          <p:spPr bwMode="auto">
            <a:xfrm>
              <a:off x="1488" y="3600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9317" name="Text Box 106"/>
            <p:cNvSpPr txBox="1">
              <a:spLocks noChangeArrowheads="1"/>
            </p:cNvSpPr>
            <p:nvPr/>
          </p:nvSpPr>
          <p:spPr bwMode="auto">
            <a:xfrm>
              <a:off x="2304" y="27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i="1"/>
                <a:t>b</a:t>
              </a:r>
              <a:endParaRPr lang="en-GB"/>
            </a:p>
          </p:txBody>
        </p:sp>
        <p:sp>
          <p:nvSpPr>
            <p:cNvPr id="9318" name="Text Box 107"/>
            <p:cNvSpPr txBox="1">
              <a:spLocks noChangeArrowheads="1"/>
            </p:cNvSpPr>
            <p:nvPr/>
          </p:nvSpPr>
          <p:spPr bwMode="auto">
            <a:xfrm>
              <a:off x="2304" y="3360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i="1"/>
                <a:t>c</a:t>
              </a:r>
              <a:endParaRPr lang="en-GB"/>
            </a:p>
          </p:txBody>
        </p:sp>
        <p:sp>
          <p:nvSpPr>
            <p:cNvPr id="9319" name="Text Box 108"/>
            <p:cNvSpPr txBox="1">
              <a:spLocks noChangeArrowheads="1"/>
            </p:cNvSpPr>
            <p:nvPr/>
          </p:nvSpPr>
          <p:spPr bwMode="auto">
            <a:xfrm>
              <a:off x="480" y="312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i="1"/>
                <a:t>a</a:t>
              </a:r>
              <a:endParaRPr lang="en-GB"/>
            </a:p>
          </p:txBody>
        </p:sp>
      </p:grpSp>
      <p:sp>
        <p:nvSpPr>
          <p:cNvPr id="9228" name="Text Box 110"/>
          <p:cNvSpPr txBox="1">
            <a:spLocks noChangeArrowheads="1"/>
          </p:cNvSpPr>
          <p:nvPr/>
        </p:nvSpPr>
        <p:spPr bwMode="auto">
          <a:xfrm>
            <a:off x="7848600" y="5410200"/>
            <a:ext cx="70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/>
              <a:t>b | c</a:t>
            </a:r>
            <a:endParaRPr lang="en-GB"/>
          </a:p>
        </p:txBody>
      </p:sp>
      <p:grpSp>
        <p:nvGrpSpPr>
          <p:cNvPr id="9229" name="Group 125"/>
          <p:cNvGrpSpPr>
            <a:grpSpLocks/>
          </p:cNvGrpSpPr>
          <p:nvPr/>
        </p:nvGrpSpPr>
        <p:grpSpPr bwMode="auto">
          <a:xfrm>
            <a:off x="6629400" y="5638800"/>
            <a:ext cx="1371600" cy="609600"/>
            <a:chOff x="4368" y="3552"/>
            <a:chExt cx="864" cy="384"/>
          </a:xfrm>
        </p:grpSpPr>
        <p:sp>
          <p:nvSpPr>
            <p:cNvPr id="9282" name="Oval 80"/>
            <p:cNvSpPr>
              <a:spLocks noChangeArrowheads="1"/>
            </p:cNvSpPr>
            <p:nvPr/>
          </p:nvSpPr>
          <p:spPr bwMode="auto">
            <a:xfrm>
              <a:off x="4368" y="3648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0</a:t>
              </a:r>
              <a:endParaRPr lang="en-GB"/>
            </a:p>
          </p:txBody>
        </p:sp>
        <p:sp>
          <p:nvSpPr>
            <p:cNvPr id="9283" name="Oval 81"/>
            <p:cNvSpPr>
              <a:spLocks noChangeArrowheads="1"/>
            </p:cNvSpPr>
            <p:nvPr/>
          </p:nvSpPr>
          <p:spPr bwMode="auto">
            <a:xfrm>
              <a:off x="4944" y="3648"/>
              <a:ext cx="288" cy="288"/>
            </a:xfrm>
            <a:prstGeom prst="ellipse">
              <a:avLst/>
            </a:prstGeom>
            <a:solidFill>
              <a:srgbClr val="FFFF99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1</a:t>
              </a:r>
              <a:endParaRPr lang="en-GB"/>
            </a:p>
          </p:txBody>
        </p:sp>
        <p:sp>
          <p:nvSpPr>
            <p:cNvPr id="9284" name="Line 82"/>
            <p:cNvSpPr>
              <a:spLocks noChangeShapeType="1"/>
            </p:cNvSpPr>
            <p:nvPr/>
          </p:nvSpPr>
          <p:spPr bwMode="auto">
            <a:xfrm>
              <a:off x="4656" y="37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285" name="AutoShape 109"/>
            <p:cNvCxnSpPr>
              <a:cxnSpLocks noChangeShapeType="1"/>
              <a:stCxn id="9283" idx="7"/>
              <a:endCxn id="9283" idx="1"/>
            </p:cNvCxnSpPr>
            <p:nvPr/>
          </p:nvCxnSpPr>
          <p:spPr bwMode="auto">
            <a:xfrm rot="-5400000" flipH="1" flipV="1">
              <a:off x="5087" y="3571"/>
              <a:ext cx="1" cy="204"/>
            </a:xfrm>
            <a:prstGeom prst="curvedConnector3">
              <a:avLst>
                <a:gd name="adj1" fmla="val -168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86" name="Text Box 111"/>
            <p:cNvSpPr txBox="1">
              <a:spLocks noChangeArrowheads="1"/>
            </p:cNvSpPr>
            <p:nvPr/>
          </p:nvSpPr>
          <p:spPr bwMode="auto">
            <a:xfrm>
              <a:off x="4704" y="35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i="1"/>
                <a:t>a</a:t>
              </a:r>
              <a:endParaRPr lang="en-GB"/>
            </a:p>
          </p:txBody>
        </p:sp>
      </p:grpSp>
      <p:sp>
        <p:nvSpPr>
          <p:cNvPr id="9230" name="Text Box 112"/>
          <p:cNvSpPr txBox="1">
            <a:spLocks noChangeArrowheads="1"/>
          </p:cNvSpPr>
          <p:nvPr/>
        </p:nvSpPr>
        <p:spPr bwMode="auto">
          <a:xfrm>
            <a:off x="609600" y="1066800"/>
            <a:ext cx="14525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000" u="sng"/>
              <a:t>First: NFAs </a:t>
            </a:r>
          </a:p>
          <a:p>
            <a:r>
              <a:rPr lang="en-GB" sz="2000" u="sng"/>
              <a:t>for </a:t>
            </a:r>
            <a:r>
              <a:rPr lang="en-GB" sz="2000" i="1" u="sng"/>
              <a:t>a, b, c</a:t>
            </a:r>
            <a:endParaRPr lang="en-GB" sz="2000" u="sng"/>
          </a:p>
        </p:txBody>
      </p:sp>
      <p:sp>
        <p:nvSpPr>
          <p:cNvPr id="9231" name="Rectangle 113"/>
          <p:cNvSpPr>
            <a:spLocks noChangeArrowheads="1"/>
          </p:cNvSpPr>
          <p:nvPr/>
        </p:nvSpPr>
        <p:spPr bwMode="auto">
          <a:xfrm>
            <a:off x="457200" y="914400"/>
            <a:ext cx="8077200" cy="9144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232" name="Text Box 114"/>
          <p:cNvSpPr txBox="1">
            <a:spLocks noChangeArrowheads="1"/>
          </p:cNvSpPr>
          <p:nvPr/>
        </p:nvSpPr>
        <p:spPr bwMode="auto">
          <a:xfrm>
            <a:off x="838200" y="3733800"/>
            <a:ext cx="23701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000" u="sng"/>
              <a:t>Second: NFA for  </a:t>
            </a:r>
            <a:r>
              <a:rPr lang="en-GB" sz="2000" i="1" u="sng"/>
              <a:t>b|c</a:t>
            </a:r>
            <a:endParaRPr lang="en-GB"/>
          </a:p>
        </p:txBody>
      </p:sp>
      <p:grpSp>
        <p:nvGrpSpPr>
          <p:cNvPr id="9233" name="Group 117"/>
          <p:cNvGrpSpPr>
            <a:grpSpLocks/>
          </p:cNvGrpSpPr>
          <p:nvPr/>
        </p:nvGrpSpPr>
        <p:grpSpPr bwMode="auto">
          <a:xfrm>
            <a:off x="4267200" y="2057400"/>
            <a:ext cx="4343400" cy="2149475"/>
            <a:chOff x="2592" y="1200"/>
            <a:chExt cx="2736" cy="1354"/>
          </a:xfrm>
        </p:grpSpPr>
        <p:sp>
          <p:nvSpPr>
            <p:cNvPr id="9253" name="Oval 41"/>
            <p:cNvSpPr>
              <a:spLocks noChangeArrowheads="1"/>
            </p:cNvSpPr>
            <p:nvPr/>
          </p:nvSpPr>
          <p:spPr bwMode="auto">
            <a:xfrm>
              <a:off x="2592" y="1680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0</a:t>
              </a:r>
              <a:endParaRPr lang="en-GB"/>
            </a:p>
          </p:txBody>
        </p:sp>
        <p:sp>
          <p:nvSpPr>
            <p:cNvPr id="9254" name="Oval 42"/>
            <p:cNvSpPr>
              <a:spLocks noChangeArrowheads="1"/>
            </p:cNvSpPr>
            <p:nvPr/>
          </p:nvSpPr>
          <p:spPr bwMode="auto">
            <a:xfrm>
              <a:off x="3072" y="1680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1</a:t>
              </a:r>
              <a:endParaRPr lang="en-GB"/>
            </a:p>
          </p:txBody>
        </p:sp>
        <p:sp>
          <p:nvSpPr>
            <p:cNvPr id="9255" name="Oval 43"/>
            <p:cNvSpPr>
              <a:spLocks noChangeArrowheads="1"/>
            </p:cNvSpPr>
            <p:nvPr/>
          </p:nvSpPr>
          <p:spPr bwMode="auto">
            <a:xfrm>
              <a:off x="3456" y="1344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2</a:t>
              </a:r>
              <a:endParaRPr lang="en-GB"/>
            </a:p>
          </p:txBody>
        </p:sp>
        <p:sp>
          <p:nvSpPr>
            <p:cNvPr id="9256" name="Oval 44"/>
            <p:cNvSpPr>
              <a:spLocks noChangeArrowheads="1"/>
            </p:cNvSpPr>
            <p:nvPr/>
          </p:nvSpPr>
          <p:spPr bwMode="auto">
            <a:xfrm>
              <a:off x="3456" y="1920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4</a:t>
              </a:r>
              <a:endParaRPr lang="en-GB"/>
            </a:p>
          </p:txBody>
        </p:sp>
        <p:sp>
          <p:nvSpPr>
            <p:cNvPr id="9257" name="Oval 45"/>
            <p:cNvSpPr>
              <a:spLocks noChangeArrowheads="1"/>
            </p:cNvSpPr>
            <p:nvPr/>
          </p:nvSpPr>
          <p:spPr bwMode="auto">
            <a:xfrm>
              <a:off x="4032" y="1344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3</a:t>
              </a:r>
              <a:endParaRPr lang="en-GB"/>
            </a:p>
          </p:txBody>
        </p:sp>
        <p:sp>
          <p:nvSpPr>
            <p:cNvPr id="9258" name="Oval 46"/>
            <p:cNvSpPr>
              <a:spLocks noChangeArrowheads="1"/>
            </p:cNvSpPr>
            <p:nvPr/>
          </p:nvSpPr>
          <p:spPr bwMode="auto">
            <a:xfrm>
              <a:off x="4032" y="1920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5</a:t>
              </a:r>
              <a:endParaRPr lang="en-GB"/>
            </a:p>
          </p:txBody>
        </p:sp>
        <p:sp>
          <p:nvSpPr>
            <p:cNvPr id="9259" name="Oval 47"/>
            <p:cNvSpPr>
              <a:spLocks noChangeArrowheads="1"/>
            </p:cNvSpPr>
            <p:nvPr/>
          </p:nvSpPr>
          <p:spPr bwMode="auto">
            <a:xfrm>
              <a:off x="4512" y="1632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6</a:t>
              </a:r>
              <a:endParaRPr lang="en-GB"/>
            </a:p>
          </p:txBody>
        </p:sp>
        <p:sp>
          <p:nvSpPr>
            <p:cNvPr id="9260" name="Oval 48"/>
            <p:cNvSpPr>
              <a:spLocks noChangeArrowheads="1"/>
            </p:cNvSpPr>
            <p:nvPr/>
          </p:nvSpPr>
          <p:spPr bwMode="auto">
            <a:xfrm>
              <a:off x="5040" y="1632"/>
              <a:ext cx="288" cy="288"/>
            </a:xfrm>
            <a:prstGeom prst="ellipse">
              <a:avLst/>
            </a:prstGeom>
            <a:solidFill>
              <a:srgbClr val="FFFF99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7</a:t>
              </a:r>
              <a:endParaRPr lang="en-GB"/>
            </a:p>
          </p:txBody>
        </p:sp>
        <p:sp>
          <p:nvSpPr>
            <p:cNvPr id="9261" name="Line 61"/>
            <p:cNvSpPr>
              <a:spLocks noChangeShapeType="1"/>
            </p:cNvSpPr>
            <p:nvPr/>
          </p:nvSpPr>
          <p:spPr bwMode="auto">
            <a:xfrm>
              <a:off x="2880" y="182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2" name="Line 62"/>
            <p:cNvSpPr>
              <a:spLocks noChangeShapeType="1"/>
            </p:cNvSpPr>
            <p:nvPr/>
          </p:nvSpPr>
          <p:spPr bwMode="auto">
            <a:xfrm flipV="1">
              <a:off x="3312" y="153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3" name="Line 63"/>
            <p:cNvSpPr>
              <a:spLocks noChangeShapeType="1"/>
            </p:cNvSpPr>
            <p:nvPr/>
          </p:nvSpPr>
          <p:spPr bwMode="auto">
            <a:xfrm>
              <a:off x="3744" y="14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4" name="Line 64"/>
            <p:cNvSpPr>
              <a:spLocks noChangeShapeType="1"/>
            </p:cNvSpPr>
            <p:nvPr/>
          </p:nvSpPr>
          <p:spPr bwMode="auto">
            <a:xfrm>
              <a:off x="3360" y="192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5" name="Line 65"/>
            <p:cNvSpPr>
              <a:spLocks noChangeShapeType="1"/>
            </p:cNvSpPr>
            <p:nvPr/>
          </p:nvSpPr>
          <p:spPr bwMode="auto">
            <a:xfrm>
              <a:off x="4320" y="153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6" name="Line 66"/>
            <p:cNvSpPr>
              <a:spLocks noChangeShapeType="1"/>
            </p:cNvSpPr>
            <p:nvPr/>
          </p:nvSpPr>
          <p:spPr bwMode="auto">
            <a:xfrm>
              <a:off x="3744" y="206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7" name="Line 67"/>
            <p:cNvSpPr>
              <a:spLocks noChangeShapeType="1"/>
            </p:cNvSpPr>
            <p:nvPr/>
          </p:nvSpPr>
          <p:spPr bwMode="auto">
            <a:xfrm flipV="1">
              <a:off x="4320" y="182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68" name="Line 68"/>
            <p:cNvSpPr>
              <a:spLocks noChangeShapeType="1"/>
            </p:cNvSpPr>
            <p:nvPr/>
          </p:nvSpPr>
          <p:spPr bwMode="auto">
            <a:xfrm>
              <a:off x="4800" y="177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9269" name="AutoShape 83"/>
            <p:cNvCxnSpPr>
              <a:cxnSpLocks noChangeShapeType="1"/>
              <a:stCxn id="9259" idx="0"/>
              <a:endCxn id="9254" idx="0"/>
            </p:cNvCxnSpPr>
            <p:nvPr/>
          </p:nvCxnSpPr>
          <p:spPr bwMode="auto">
            <a:xfrm rot="-5400000" flipH="1" flipV="1">
              <a:off x="3912" y="936"/>
              <a:ext cx="48" cy="1440"/>
            </a:xfrm>
            <a:prstGeom prst="curvedConnector3">
              <a:avLst>
                <a:gd name="adj1" fmla="val -864588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70" name="AutoShape 84"/>
            <p:cNvCxnSpPr>
              <a:cxnSpLocks noChangeShapeType="1"/>
              <a:stCxn id="9253" idx="4"/>
              <a:endCxn id="9260" idx="4"/>
            </p:cNvCxnSpPr>
            <p:nvPr/>
          </p:nvCxnSpPr>
          <p:spPr bwMode="auto">
            <a:xfrm rot="5400000" flipH="1" flipV="1">
              <a:off x="3945" y="729"/>
              <a:ext cx="30" cy="2448"/>
            </a:xfrm>
            <a:prstGeom prst="curvedConnector3">
              <a:avLst>
                <a:gd name="adj1" fmla="val -11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271" name="Text Box 85"/>
            <p:cNvSpPr txBox="1">
              <a:spLocks noChangeArrowheads="1"/>
            </p:cNvSpPr>
            <p:nvPr/>
          </p:nvSpPr>
          <p:spPr bwMode="auto">
            <a:xfrm>
              <a:off x="3744" y="12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i="1"/>
                <a:t>b</a:t>
              </a:r>
              <a:endParaRPr lang="en-GB"/>
            </a:p>
          </p:txBody>
        </p:sp>
        <p:sp>
          <p:nvSpPr>
            <p:cNvPr id="9272" name="Text Box 86"/>
            <p:cNvSpPr txBox="1">
              <a:spLocks noChangeArrowheads="1"/>
            </p:cNvSpPr>
            <p:nvPr/>
          </p:nvSpPr>
          <p:spPr bwMode="auto">
            <a:xfrm>
              <a:off x="3792" y="1824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i="1"/>
                <a:t>c</a:t>
              </a:r>
              <a:endParaRPr lang="en-GB"/>
            </a:p>
          </p:txBody>
        </p:sp>
        <p:sp>
          <p:nvSpPr>
            <p:cNvPr id="9273" name="Text Box 87"/>
            <p:cNvSpPr txBox="1">
              <a:spLocks noChangeArrowheads="1"/>
            </p:cNvSpPr>
            <p:nvPr/>
          </p:nvSpPr>
          <p:spPr bwMode="auto">
            <a:xfrm>
              <a:off x="4512" y="1200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9274" name="Text Box 88"/>
            <p:cNvSpPr txBox="1">
              <a:spLocks noChangeArrowheads="1"/>
            </p:cNvSpPr>
            <p:nvPr/>
          </p:nvSpPr>
          <p:spPr bwMode="auto">
            <a:xfrm>
              <a:off x="4608" y="1968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9275" name="Text Box 89"/>
            <p:cNvSpPr txBox="1">
              <a:spLocks noChangeArrowheads="1"/>
            </p:cNvSpPr>
            <p:nvPr/>
          </p:nvSpPr>
          <p:spPr bwMode="auto">
            <a:xfrm>
              <a:off x="4800" y="1536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9276" name="Text Box 90"/>
            <p:cNvSpPr txBox="1">
              <a:spLocks noChangeArrowheads="1"/>
            </p:cNvSpPr>
            <p:nvPr/>
          </p:nvSpPr>
          <p:spPr bwMode="auto">
            <a:xfrm>
              <a:off x="2880" y="1584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9277" name="Text Box 91"/>
            <p:cNvSpPr txBox="1">
              <a:spLocks noChangeArrowheads="1"/>
            </p:cNvSpPr>
            <p:nvPr/>
          </p:nvSpPr>
          <p:spPr bwMode="auto">
            <a:xfrm>
              <a:off x="3264" y="1872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9278" name="Text Box 92"/>
            <p:cNvSpPr txBox="1">
              <a:spLocks noChangeArrowheads="1"/>
            </p:cNvSpPr>
            <p:nvPr/>
          </p:nvSpPr>
          <p:spPr bwMode="auto">
            <a:xfrm>
              <a:off x="3216" y="1440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9279" name="Text Box 93"/>
            <p:cNvSpPr txBox="1">
              <a:spLocks noChangeArrowheads="1"/>
            </p:cNvSpPr>
            <p:nvPr/>
          </p:nvSpPr>
          <p:spPr bwMode="auto">
            <a:xfrm>
              <a:off x="4320" y="1344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9280" name="Text Box 94"/>
            <p:cNvSpPr txBox="1">
              <a:spLocks noChangeArrowheads="1"/>
            </p:cNvSpPr>
            <p:nvPr/>
          </p:nvSpPr>
          <p:spPr bwMode="auto">
            <a:xfrm>
              <a:off x="4224" y="1728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>
                  <a:sym typeface="Symbol" panose="05050102010706020507" pitchFamily="18" charset="2"/>
                </a:rPr>
                <a:t></a:t>
              </a:r>
              <a:endParaRPr lang="en-GB"/>
            </a:p>
          </p:txBody>
        </p:sp>
        <p:sp>
          <p:nvSpPr>
            <p:cNvPr id="9281" name="Text Box 115"/>
            <p:cNvSpPr txBox="1">
              <a:spLocks noChangeArrowheads="1"/>
            </p:cNvSpPr>
            <p:nvPr/>
          </p:nvSpPr>
          <p:spPr bwMode="auto">
            <a:xfrm>
              <a:off x="3216" y="2304"/>
              <a:ext cx="15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sz="2000" u="sng"/>
                <a:t>Third: NFA for </a:t>
              </a:r>
              <a:r>
                <a:rPr lang="en-GB" sz="2000" i="1" u="sng"/>
                <a:t>(b|c)*</a:t>
              </a:r>
              <a:endParaRPr lang="en-GB" sz="2000" u="sng"/>
            </a:p>
          </p:txBody>
        </p:sp>
      </p:grpSp>
      <p:sp>
        <p:nvSpPr>
          <p:cNvPr id="9234" name="Rectangle 116"/>
          <p:cNvSpPr>
            <a:spLocks noChangeArrowheads="1"/>
          </p:cNvSpPr>
          <p:nvPr/>
        </p:nvSpPr>
        <p:spPr bwMode="auto">
          <a:xfrm>
            <a:off x="152400" y="1981200"/>
            <a:ext cx="3657600" cy="22098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235" name="Rectangle 118"/>
          <p:cNvSpPr>
            <a:spLocks noChangeArrowheads="1"/>
          </p:cNvSpPr>
          <p:nvPr/>
        </p:nvSpPr>
        <p:spPr bwMode="auto">
          <a:xfrm>
            <a:off x="4011613" y="1981200"/>
            <a:ext cx="4751387" cy="22098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236" name="Text Box 120"/>
          <p:cNvSpPr txBox="1">
            <a:spLocks noChangeArrowheads="1"/>
          </p:cNvSpPr>
          <p:nvPr/>
        </p:nvSpPr>
        <p:spPr bwMode="auto">
          <a:xfrm>
            <a:off x="212725" y="4281488"/>
            <a:ext cx="150336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2000" u="sng"/>
              <a:t>Fourth: NFA</a:t>
            </a:r>
          </a:p>
          <a:p>
            <a:r>
              <a:rPr lang="en-GB" sz="2000" u="sng"/>
              <a:t>for </a:t>
            </a:r>
            <a:r>
              <a:rPr lang="en-GB" sz="2000" i="1" u="sng"/>
              <a:t>a(b|c)*</a:t>
            </a:r>
            <a:endParaRPr lang="en-GB" sz="2000" u="sng"/>
          </a:p>
        </p:txBody>
      </p:sp>
      <p:sp>
        <p:nvSpPr>
          <p:cNvPr id="9237" name="Rectangle 121"/>
          <p:cNvSpPr>
            <a:spLocks noChangeArrowheads="1"/>
          </p:cNvSpPr>
          <p:nvPr/>
        </p:nvSpPr>
        <p:spPr bwMode="auto">
          <a:xfrm>
            <a:off x="152400" y="4267200"/>
            <a:ext cx="6096000" cy="20574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238" name="Text Box 124"/>
          <p:cNvSpPr txBox="1">
            <a:spLocks noChangeArrowheads="1"/>
          </p:cNvSpPr>
          <p:nvPr/>
        </p:nvSpPr>
        <p:spPr bwMode="auto">
          <a:xfrm>
            <a:off x="6400800" y="4267200"/>
            <a:ext cx="2362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GB" sz="1800"/>
              <a:t>Of course, a human</a:t>
            </a:r>
          </a:p>
          <a:p>
            <a:pPr>
              <a:lnSpc>
                <a:spcPct val="80000"/>
              </a:lnSpc>
            </a:pPr>
            <a:r>
              <a:rPr lang="en-GB" sz="1800"/>
              <a:t>would design a simpler one… But, we can automate production of the complex one...</a:t>
            </a:r>
          </a:p>
        </p:txBody>
      </p:sp>
      <p:sp>
        <p:nvSpPr>
          <p:cNvPr id="9239" name="Rectangle 126"/>
          <p:cNvSpPr>
            <a:spLocks noChangeArrowheads="1"/>
          </p:cNvSpPr>
          <p:nvPr/>
        </p:nvSpPr>
        <p:spPr bwMode="auto">
          <a:xfrm>
            <a:off x="6400800" y="4267200"/>
            <a:ext cx="2362200" cy="2057400"/>
          </a:xfrm>
          <a:prstGeom prst="rect">
            <a:avLst/>
          </a:prstGeom>
          <a:noFill/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9240" name="Line 79"/>
          <p:cNvSpPr>
            <a:spLocks noChangeShapeType="1"/>
          </p:cNvSpPr>
          <p:nvPr/>
        </p:nvSpPr>
        <p:spPr bwMode="auto">
          <a:xfrm>
            <a:off x="6340475" y="1406525"/>
            <a:ext cx="220663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1" name="Line 79"/>
          <p:cNvSpPr>
            <a:spLocks noChangeShapeType="1"/>
          </p:cNvSpPr>
          <p:nvPr/>
        </p:nvSpPr>
        <p:spPr bwMode="auto">
          <a:xfrm>
            <a:off x="4140200" y="1365250"/>
            <a:ext cx="220663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Line 79"/>
          <p:cNvSpPr>
            <a:spLocks noChangeShapeType="1"/>
          </p:cNvSpPr>
          <p:nvPr/>
        </p:nvSpPr>
        <p:spPr bwMode="auto">
          <a:xfrm>
            <a:off x="1997075" y="1406525"/>
            <a:ext cx="220663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79"/>
          <p:cNvSpPr>
            <a:spLocks noChangeShapeType="1"/>
          </p:cNvSpPr>
          <p:nvPr/>
        </p:nvSpPr>
        <p:spPr bwMode="auto">
          <a:xfrm>
            <a:off x="4083050" y="3068638"/>
            <a:ext cx="220663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79"/>
          <p:cNvSpPr>
            <a:spLocks noChangeShapeType="1"/>
          </p:cNvSpPr>
          <p:nvPr/>
        </p:nvSpPr>
        <p:spPr bwMode="auto">
          <a:xfrm>
            <a:off x="179388" y="2997200"/>
            <a:ext cx="22225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79"/>
          <p:cNvSpPr>
            <a:spLocks noChangeShapeType="1"/>
          </p:cNvSpPr>
          <p:nvPr/>
        </p:nvSpPr>
        <p:spPr bwMode="auto">
          <a:xfrm>
            <a:off x="34925" y="5414963"/>
            <a:ext cx="222250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79"/>
          <p:cNvSpPr>
            <a:spLocks noChangeShapeType="1"/>
          </p:cNvSpPr>
          <p:nvPr/>
        </p:nvSpPr>
        <p:spPr bwMode="auto">
          <a:xfrm>
            <a:off x="6456363" y="6049963"/>
            <a:ext cx="22225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47" name="Group 11"/>
          <p:cNvGrpSpPr>
            <a:grpSpLocks/>
          </p:cNvGrpSpPr>
          <p:nvPr/>
        </p:nvGrpSpPr>
        <p:grpSpPr bwMode="auto">
          <a:xfrm>
            <a:off x="2220913" y="990600"/>
            <a:ext cx="1600200" cy="644525"/>
            <a:chOff x="1248" y="650"/>
            <a:chExt cx="1008" cy="406"/>
          </a:xfrm>
        </p:grpSpPr>
        <p:sp>
          <p:nvSpPr>
            <p:cNvPr id="9249" name="Oval 5"/>
            <p:cNvSpPr>
              <a:spLocks noChangeArrowheads="1"/>
            </p:cNvSpPr>
            <p:nvPr/>
          </p:nvSpPr>
          <p:spPr bwMode="auto">
            <a:xfrm>
              <a:off x="1248" y="768"/>
              <a:ext cx="288" cy="28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0</a:t>
              </a:r>
              <a:endParaRPr lang="en-GB"/>
            </a:p>
          </p:txBody>
        </p:sp>
        <p:sp>
          <p:nvSpPr>
            <p:cNvPr id="9250" name="Oval 6"/>
            <p:cNvSpPr>
              <a:spLocks noChangeArrowheads="1"/>
            </p:cNvSpPr>
            <p:nvPr/>
          </p:nvSpPr>
          <p:spPr bwMode="auto">
            <a:xfrm>
              <a:off x="1968" y="768"/>
              <a:ext cx="288" cy="288"/>
            </a:xfrm>
            <a:prstGeom prst="ellipse">
              <a:avLst/>
            </a:prstGeom>
            <a:solidFill>
              <a:srgbClr val="FFFF99"/>
            </a:solidFill>
            <a:ln w="57150" cmpd="thickThin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GB"/>
                <a:t>S</a:t>
              </a:r>
              <a:r>
                <a:rPr lang="en-GB" baseline="-25000"/>
                <a:t>1</a:t>
              </a:r>
              <a:endParaRPr lang="en-GB"/>
            </a:p>
          </p:txBody>
        </p:sp>
        <p:sp>
          <p:nvSpPr>
            <p:cNvPr id="9251" name="Line 7"/>
            <p:cNvSpPr>
              <a:spLocks noChangeShapeType="1"/>
            </p:cNvSpPr>
            <p:nvPr/>
          </p:nvSpPr>
          <p:spPr bwMode="auto">
            <a:xfrm>
              <a:off x="1536" y="9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52" name="Text Box 9"/>
            <p:cNvSpPr txBox="1">
              <a:spLocks noChangeArrowheads="1"/>
            </p:cNvSpPr>
            <p:nvPr/>
          </p:nvSpPr>
          <p:spPr bwMode="auto">
            <a:xfrm>
              <a:off x="1670" y="65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GB" i="1"/>
                <a:t>a</a:t>
              </a:r>
              <a:endParaRPr lang="en-GB"/>
            </a:p>
          </p:txBody>
        </p:sp>
      </p:grpSp>
      <p:sp>
        <p:nvSpPr>
          <p:cNvPr id="9248" name="Line 79"/>
          <p:cNvSpPr>
            <a:spLocks noChangeShapeType="1"/>
          </p:cNvSpPr>
          <p:nvPr/>
        </p:nvSpPr>
        <p:spPr bwMode="auto">
          <a:xfrm>
            <a:off x="2008188" y="1406525"/>
            <a:ext cx="222250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0A5136F-6787-4B6E-B096-7B858B114ABF}" type="datetime5">
              <a:rPr lang="en-GB" sz="1400"/>
              <a:pPr/>
              <a:t>5-May-24</a:t>
            </a:fld>
            <a:endParaRPr lang="en-GB" sz="1400"/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400"/>
              <a:t>COMP36512 Lecture 4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3AB3EC-9039-4722-9191-8C5876A706C0}" type="slidenum">
              <a:rPr lang="en-GB" sz="1400"/>
              <a:pPr/>
              <a:t>25</a:t>
            </a:fld>
            <a:endParaRPr lang="en-GB" sz="1400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762000"/>
          </a:xfrm>
        </p:spPr>
        <p:txBody>
          <a:bodyPr/>
          <a:lstStyle/>
          <a:p>
            <a:r>
              <a:rPr lang="en-GB" sz="4000" b="1" dirty="0">
                <a:sym typeface="Symbol" panose="05050102010706020507" pitchFamily="18" charset="2"/>
              </a:rPr>
              <a:t></a:t>
            </a:r>
            <a:r>
              <a:rPr lang="en-GB" sz="4000" b="1" dirty="0"/>
              <a:t>-</a:t>
            </a:r>
            <a:r>
              <a:rPr lang="en-GB" sz="4000" dirty="0"/>
              <a:t>NFA to DFA: two key functions</a:t>
            </a:r>
            <a:endParaRPr lang="en-GB" dirty="0"/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38200"/>
            <a:ext cx="8763000" cy="2514600"/>
          </a:xfrm>
        </p:spPr>
        <p:txBody>
          <a:bodyPr/>
          <a:lstStyle/>
          <a:p>
            <a:r>
              <a:rPr lang="en-GB" sz="2400" b="1" dirty="0"/>
              <a:t>move(</a:t>
            </a:r>
            <a:r>
              <a:rPr lang="en-GB" sz="2400" b="1" dirty="0" err="1"/>
              <a:t>s</a:t>
            </a:r>
            <a:r>
              <a:rPr lang="en-GB" sz="2400" b="1" baseline="-25000" dirty="0" err="1"/>
              <a:t>i</a:t>
            </a:r>
            <a:r>
              <a:rPr lang="en-GB" sz="2400" b="1" dirty="0" err="1"/>
              <a:t>,a</a:t>
            </a:r>
            <a:r>
              <a:rPr lang="en-GB" sz="2400" b="1" dirty="0"/>
              <a:t>):</a:t>
            </a:r>
            <a:r>
              <a:rPr lang="en-GB" sz="2400" dirty="0"/>
              <a:t> the (union of the) set of states to which there is a transition on input symbol </a:t>
            </a:r>
            <a:r>
              <a:rPr lang="en-GB" sz="2400" b="1" dirty="0"/>
              <a:t>a</a:t>
            </a:r>
            <a:r>
              <a:rPr lang="en-GB" sz="2400" dirty="0"/>
              <a:t> from state </a:t>
            </a:r>
            <a:r>
              <a:rPr lang="en-GB" sz="2400" b="1" dirty="0" err="1"/>
              <a:t>s</a:t>
            </a:r>
            <a:r>
              <a:rPr lang="en-GB" sz="2400" b="1" baseline="-25000" dirty="0" err="1"/>
              <a:t>i</a:t>
            </a:r>
            <a:endParaRPr lang="en-GB" sz="2400" dirty="0"/>
          </a:p>
          <a:p>
            <a:r>
              <a:rPr lang="en-GB" sz="2400" b="1" dirty="0">
                <a:sym typeface="Symbol" panose="05050102010706020507" pitchFamily="18" charset="2"/>
              </a:rPr>
              <a:t></a:t>
            </a:r>
            <a:r>
              <a:rPr lang="en-GB" sz="2400" b="1" dirty="0"/>
              <a:t>-closure(</a:t>
            </a:r>
            <a:r>
              <a:rPr lang="en-GB" sz="2400" b="1" dirty="0" err="1"/>
              <a:t>s</a:t>
            </a:r>
            <a:r>
              <a:rPr lang="en-GB" sz="2400" b="1" baseline="-25000" dirty="0" err="1"/>
              <a:t>i</a:t>
            </a:r>
            <a:r>
              <a:rPr lang="en-GB" sz="2400" b="1" dirty="0"/>
              <a:t>):</a:t>
            </a:r>
            <a:r>
              <a:rPr lang="en-GB" sz="2400" dirty="0"/>
              <a:t> the (union of the) set of states reachable by </a:t>
            </a:r>
            <a:r>
              <a:rPr lang="en-GB" sz="2400" b="1" dirty="0">
                <a:sym typeface="Symbol" panose="05050102010706020507" pitchFamily="18" charset="2"/>
              </a:rPr>
              <a:t></a:t>
            </a:r>
            <a:r>
              <a:rPr lang="en-GB" sz="2400" dirty="0">
                <a:sym typeface="Symbol" panose="05050102010706020507" pitchFamily="18" charset="2"/>
              </a:rPr>
              <a:t> </a:t>
            </a:r>
            <a:r>
              <a:rPr lang="en-GB" sz="2400" dirty="0"/>
              <a:t>from </a:t>
            </a:r>
            <a:r>
              <a:rPr lang="en-GB" sz="2400" b="1" dirty="0" err="1"/>
              <a:t>s</a:t>
            </a:r>
            <a:r>
              <a:rPr lang="en-GB" sz="2400" b="1" baseline="-25000" dirty="0" err="1"/>
              <a:t>i</a:t>
            </a:r>
            <a:r>
              <a:rPr lang="en-GB" sz="2400" dirty="0"/>
              <a:t>.</a:t>
            </a:r>
          </a:p>
          <a:p>
            <a:pPr>
              <a:buFontTx/>
              <a:buNone/>
            </a:pPr>
            <a:r>
              <a:rPr lang="en-GB" sz="2400" dirty="0"/>
              <a:t>Example (see the diagram below):</a:t>
            </a:r>
          </a:p>
          <a:p>
            <a:r>
              <a:rPr lang="en-GB" sz="2400" dirty="0">
                <a:sym typeface="Symbol" panose="05050102010706020507" pitchFamily="18" charset="2"/>
              </a:rPr>
              <a:t></a:t>
            </a:r>
            <a:r>
              <a:rPr lang="en-GB" sz="2400" dirty="0"/>
              <a:t>-closure(3)={3,4,7}; </a:t>
            </a:r>
            <a:r>
              <a:rPr lang="en-GB" sz="2400" dirty="0">
                <a:sym typeface="Symbol" panose="05050102010706020507" pitchFamily="18" charset="2"/>
              </a:rPr>
              <a:t></a:t>
            </a:r>
            <a:r>
              <a:rPr lang="en-GB" sz="2400" dirty="0"/>
              <a:t>-closure({3,10})={3,4,7,10}; </a:t>
            </a:r>
          </a:p>
          <a:p>
            <a:r>
              <a:rPr lang="en-GB" sz="2400" dirty="0"/>
              <a:t>move(</a:t>
            </a:r>
            <a:r>
              <a:rPr lang="en-GB" sz="2400" dirty="0">
                <a:sym typeface="Symbol" panose="05050102010706020507" pitchFamily="18" charset="2"/>
              </a:rPr>
              <a:t></a:t>
            </a:r>
            <a:r>
              <a:rPr lang="en-GB" sz="2400" dirty="0"/>
              <a:t>-closure({3,10}),</a:t>
            </a:r>
            <a:r>
              <a:rPr lang="en-GB" sz="2400" i="1" dirty="0"/>
              <a:t>a</a:t>
            </a:r>
            <a:r>
              <a:rPr lang="en-GB" sz="2400" dirty="0"/>
              <a:t>)=8;</a:t>
            </a:r>
          </a:p>
        </p:txBody>
      </p:sp>
      <p:sp>
        <p:nvSpPr>
          <p:cNvPr id="10247" name="Oval 4"/>
          <p:cNvSpPr>
            <a:spLocks noChangeArrowheads="1"/>
          </p:cNvSpPr>
          <p:nvPr/>
        </p:nvSpPr>
        <p:spPr bwMode="auto">
          <a:xfrm>
            <a:off x="1371600" y="35052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10</a:t>
            </a:r>
          </a:p>
        </p:txBody>
      </p:sp>
      <p:sp>
        <p:nvSpPr>
          <p:cNvPr id="10248" name="Oval 5"/>
          <p:cNvSpPr>
            <a:spLocks noChangeArrowheads="1"/>
          </p:cNvSpPr>
          <p:nvPr/>
        </p:nvSpPr>
        <p:spPr bwMode="auto">
          <a:xfrm>
            <a:off x="2590800" y="38862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4</a:t>
            </a:r>
          </a:p>
        </p:txBody>
      </p:sp>
      <p:sp>
        <p:nvSpPr>
          <p:cNvPr id="10249" name="Oval 6"/>
          <p:cNvSpPr>
            <a:spLocks noChangeArrowheads="1"/>
          </p:cNvSpPr>
          <p:nvPr/>
        </p:nvSpPr>
        <p:spPr bwMode="auto">
          <a:xfrm>
            <a:off x="3886200" y="38862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7</a:t>
            </a:r>
          </a:p>
        </p:txBody>
      </p:sp>
      <p:sp>
        <p:nvSpPr>
          <p:cNvPr id="10250" name="Oval 7"/>
          <p:cNvSpPr>
            <a:spLocks noChangeArrowheads="1"/>
          </p:cNvSpPr>
          <p:nvPr/>
        </p:nvSpPr>
        <p:spPr bwMode="auto">
          <a:xfrm>
            <a:off x="5257800" y="38862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8</a:t>
            </a:r>
          </a:p>
        </p:txBody>
      </p:sp>
      <p:sp>
        <p:nvSpPr>
          <p:cNvPr id="10251" name="Oval 8"/>
          <p:cNvSpPr>
            <a:spLocks noChangeArrowheads="1"/>
          </p:cNvSpPr>
          <p:nvPr/>
        </p:nvSpPr>
        <p:spPr bwMode="auto">
          <a:xfrm>
            <a:off x="1371600" y="41148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3</a:t>
            </a:r>
          </a:p>
        </p:txBody>
      </p:sp>
      <p:sp>
        <p:nvSpPr>
          <p:cNvPr id="10252" name="Line 9"/>
          <p:cNvSpPr>
            <a:spLocks noChangeShapeType="1"/>
          </p:cNvSpPr>
          <p:nvPr/>
        </p:nvSpPr>
        <p:spPr bwMode="auto">
          <a:xfrm>
            <a:off x="1828800" y="37338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3" name="Line 10"/>
          <p:cNvSpPr>
            <a:spLocks noChangeShapeType="1"/>
          </p:cNvSpPr>
          <p:nvPr/>
        </p:nvSpPr>
        <p:spPr bwMode="auto">
          <a:xfrm flipV="1">
            <a:off x="1828800" y="4191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4" name="Line 11"/>
          <p:cNvSpPr>
            <a:spLocks noChangeShapeType="1"/>
          </p:cNvSpPr>
          <p:nvPr/>
        </p:nvSpPr>
        <p:spPr bwMode="auto">
          <a:xfrm>
            <a:off x="3048000" y="4114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5" name="Line 12"/>
          <p:cNvSpPr>
            <a:spLocks noChangeShapeType="1"/>
          </p:cNvSpPr>
          <p:nvPr/>
        </p:nvSpPr>
        <p:spPr bwMode="auto">
          <a:xfrm>
            <a:off x="4343400" y="4114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6" name="Rectangle 13"/>
          <p:cNvSpPr>
            <a:spLocks noChangeArrowheads="1"/>
          </p:cNvSpPr>
          <p:nvPr/>
        </p:nvSpPr>
        <p:spPr bwMode="auto">
          <a:xfrm>
            <a:off x="228600" y="4724400"/>
            <a:ext cx="8763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sz="2400"/>
              <a:t>The Algorithm:</a:t>
            </a:r>
          </a:p>
          <a:p>
            <a:pPr>
              <a:spcBef>
                <a:spcPct val="0"/>
              </a:spcBef>
            </a:pPr>
            <a:r>
              <a:rPr lang="en-GB" sz="2400"/>
              <a:t>start with the </a:t>
            </a:r>
            <a:r>
              <a:rPr lang="en-GB" sz="2400">
                <a:sym typeface="Symbol" panose="05050102010706020507" pitchFamily="18" charset="2"/>
              </a:rPr>
              <a:t></a:t>
            </a:r>
            <a:r>
              <a:rPr lang="en-GB" sz="2400"/>
              <a:t>-closure of s</a:t>
            </a:r>
            <a:r>
              <a:rPr lang="en-GB" sz="2400" baseline="-25000"/>
              <a:t>0</a:t>
            </a:r>
            <a:r>
              <a:rPr lang="en-GB" sz="2400"/>
              <a:t> from NFA.</a:t>
            </a:r>
          </a:p>
          <a:p>
            <a:pPr>
              <a:spcBef>
                <a:spcPct val="0"/>
              </a:spcBef>
            </a:pPr>
            <a:r>
              <a:rPr lang="en-GB" sz="2400"/>
              <a:t>Do for each unmarked state until there are no unmarked states: </a:t>
            </a:r>
          </a:p>
          <a:p>
            <a:pPr lvl="1">
              <a:spcBef>
                <a:spcPct val="0"/>
              </a:spcBef>
            </a:pPr>
            <a:r>
              <a:rPr lang="en-GB" sz="2000"/>
              <a:t>for each symbol take their </a:t>
            </a:r>
            <a:r>
              <a:rPr lang="en-GB" sz="2000">
                <a:sym typeface="Symbol" panose="05050102010706020507" pitchFamily="18" charset="2"/>
              </a:rPr>
              <a:t></a:t>
            </a:r>
            <a:r>
              <a:rPr lang="en-GB" sz="2000"/>
              <a:t>-closure(move(state,symbol))</a:t>
            </a:r>
          </a:p>
        </p:txBody>
      </p:sp>
      <p:sp>
        <p:nvSpPr>
          <p:cNvPr id="10257" name="Text Box 14"/>
          <p:cNvSpPr txBox="1">
            <a:spLocks noChangeArrowheads="1"/>
          </p:cNvSpPr>
          <p:nvPr/>
        </p:nvSpPr>
        <p:spPr bwMode="auto">
          <a:xfrm>
            <a:off x="4479925" y="3698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/>
              <a:t>a</a:t>
            </a:r>
            <a:endParaRPr lang="en-GB"/>
          </a:p>
        </p:txBody>
      </p:sp>
      <p:sp>
        <p:nvSpPr>
          <p:cNvPr id="10258" name="Text Box 15"/>
          <p:cNvSpPr txBox="1">
            <a:spLocks noChangeArrowheads="1"/>
          </p:cNvSpPr>
          <p:nvPr/>
        </p:nvSpPr>
        <p:spPr bwMode="auto">
          <a:xfrm>
            <a:off x="3184525" y="3692525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>
                <a:sym typeface="Symbol" panose="05050102010706020507" pitchFamily="18" charset="2"/>
              </a:rPr>
              <a:t></a:t>
            </a:r>
            <a:endParaRPr lang="en-GB"/>
          </a:p>
        </p:txBody>
      </p:sp>
      <p:sp>
        <p:nvSpPr>
          <p:cNvPr id="10259" name="Text Box 16"/>
          <p:cNvSpPr txBox="1">
            <a:spLocks noChangeArrowheads="1"/>
          </p:cNvSpPr>
          <p:nvPr/>
        </p:nvSpPr>
        <p:spPr bwMode="auto">
          <a:xfrm>
            <a:off x="2133600" y="4114800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>
                <a:sym typeface="Symbol" panose="05050102010706020507" pitchFamily="18" charset="2"/>
              </a:rPr>
              <a:t></a:t>
            </a:r>
            <a:endParaRPr lang="en-GB"/>
          </a:p>
        </p:txBody>
      </p:sp>
      <p:sp>
        <p:nvSpPr>
          <p:cNvPr id="10260" name="Text Box 17"/>
          <p:cNvSpPr txBox="1">
            <a:spLocks noChangeArrowheads="1"/>
          </p:cNvSpPr>
          <p:nvPr/>
        </p:nvSpPr>
        <p:spPr bwMode="auto">
          <a:xfrm>
            <a:off x="2209800" y="3505200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>
                <a:sym typeface="Symbol" panose="05050102010706020507" pitchFamily="18" charset="2"/>
              </a:rPr>
              <a:t></a:t>
            </a:r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DDECD3-DAAC-4919-BA02-49F657B72E62}" type="datetime5">
              <a:rPr lang="en-GB" sz="1400"/>
              <a:pPr/>
              <a:t>5-May-24</a:t>
            </a:fld>
            <a:endParaRPr lang="en-GB" sz="1400"/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400"/>
              <a:t>COMP36512 Lecture 4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0E9B62-C650-4624-8B9E-B821AD7B8B78}" type="slidenum">
              <a:rPr lang="en-GB" sz="1400"/>
              <a:pPr/>
              <a:t>26</a:t>
            </a:fld>
            <a:endParaRPr lang="en-GB" sz="1400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76200"/>
            <a:ext cx="8991600" cy="914400"/>
          </a:xfrm>
        </p:spPr>
        <p:txBody>
          <a:bodyPr/>
          <a:lstStyle/>
          <a:p>
            <a:r>
              <a:rPr lang="en-GB"/>
              <a:t>NFA to DFA with subset construction</a:t>
            </a:r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382000" cy="4876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sz="2400" dirty="0"/>
              <a:t>Initially, </a:t>
            </a:r>
            <a:r>
              <a:rPr lang="en-GB" sz="2400" dirty="0">
                <a:sym typeface="Symbol" panose="05050102010706020507" pitchFamily="18" charset="2"/>
              </a:rPr>
              <a:t></a:t>
            </a:r>
            <a:r>
              <a:rPr lang="en-GB" sz="2400" dirty="0"/>
              <a:t>-closure is the only state in </a:t>
            </a:r>
            <a:r>
              <a:rPr lang="en-GB" sz="2400" dirty="0" err="1"/>
              <a:t>Dstates</a:t>
            </a:r>
            <a:r>
              <a:rPr lang="en-GB" sz="2400" dirty="0"/>
              <a:t> and it is unmarked.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b="1" dirty="0"/>
              <a:t>while</a:t>
            </a:r>
            <a:r>
              <a:rPr lang="en-GB" sz="2400" dirty="0"/>
              <a:t> there is an unmarked state T in </a:t>
            </a:r>
            <a:r>
              <a:rPr lang="en-GB" sz="2400" dirty="0" err="1"/>
              <a:t>Dstates</a:t>
            </a:r>
            <a:endParaRPr lang="en-GB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/>
              <a:t>	mark 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/>
              <a:t>	</a:t>
            </a:r>
            <a:r>
              <a:rPr lang="en-GB" sz="2400" b="1" dirty="0"/>
              <a:t>for each</a:t>
            </a:r>
            <a:r>
              <a:rPr lang="en-GB" sz="2400" dirty="0"/>
              <a:t> input symbol a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/>
              <a:t>		U:=</a:t>
            </a:r>
            <a:r>
              <a:rPr lang="en-GB" sz="2400" dirty="0">
                <a:sym typeface="Symbol" panose="05050102010706020507" pitchFamily="18" charset="2"/>
              </a:rPr>
              <a:t></a:t>
            </a:r>
            <a:r>
              <a:rPr lang="en-GB" sz="2400" dirty="0"/>
              <a:t>-closure(move(T,a))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/>
              <a:t>		</a:t>
            </a:r>
            <a:r>
              <a:rPr lang="en-GB" sz="2400" b="1" dirty="0"/>
              <a:t>if</a:t>
            </a:r>
            <a:r>
              <a:rPr lang="en-GB" sz="2400" dirty="0"/>
              <a:t> U is not in </a:t>
            </a:r>
            <a:r>
              <a:rPr lang="en-GB" sz="2400" dirty="0" err="1"/>
              <a:t>Dstates</a:t>
            </a:r>
            <a:r>
              <a:rPr lang="en-GB" sz="2400" dirty="0"/>
              <a:t> then add U as unmarked to </a:t>
            </a:r>
            <a:r>
              <a:rPr lang="en-GB" sz="2400" dirty="0" err="1"/>
              <a:t>Dstates</a:t>
            </a:r>
            <a:endParaRPr lang="en-GB" sz="2400" dirty="0"/>
          </a:p>
          <a:p>
            <a:pPr>
              <a:spcBef>
                <a:spcPct val="0"/>
              </a:spcBef>
              <a:buFontTx/>
              <a:buNone/>
            </a:pPr>
            <a:r>
              <a:rPr lang="en-GB" sz="2400" dirty="0"/>
              <a:t>		</a:t>
            </a:r>
            <a:r>
              <a:rPr lang="en-GB" sz="2400" dirty="0" err="1"/>
              <a:t>Dtable</a:t>
            </a:r>
            <a:r>
              <a:rPr lang="en-GB" sz="2400" dirty="0"/>
              <a:t>[</a:t>
            </a:r>
            <a:r>
              <a:rPr lang="en-GB" sz="2400" dirty="0" err="1"/>
              <a:t>T,a</a:t>
            </a:r>
            <a:r>
              <a:rPr lang="en-GB" sz="2400" dirty="0"/>
              <a:t>]:=U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sz="2400" dirty="0"/>
          </a:p>
          <a:p>
            <a:pPr>
              <a:spcBef>
                <a:spcPct val="0"/>
              </a:spcBef>
            </a:pPr>
            <a:r>
              <a:rPr lang="en-GB" sz="2400" dirty="0" err="1"/>
              <a:t>Dstates</a:t>
            </a:r>
            <a:r>
              <a:rPr lang="en-GB" sz="2400" dirty="0"/>
              <a:t> (set of states for DFA) and </a:t>
            </a:r>
            <a:r>
              <a:rPr lang="en-GB" sz="2400" dirty="0" err="1"/>
              <a:t>Dtable</a:t>
            </a:r>
            <a:r>
              <a:rPr lang="en-GB" sz="2400" dirty="0"/>
              <a:t> form the DFA.</a:t>
            </a:r>
          </a:p>
          <a:p>
            <a:pPr>
              <a:spcBef>
                <a:spcPct val="0"/>
              </a:spcBef>
            </a:pPr>
            <a:r>
              <a:rPr lang="en-GB" sz="2400" dirty="0"/>
              <a:t>Each state of DFA corresponds to a set of NFA states that NFA could be in after reading some sequences of input symbols.</a:t>
            </a:r>
          </a:p>
          <a:p>
            <a:pPr>
              <a:spcBef>
                <a:spcPct val="0"/>
              </a:spcBef>
            </a:pPr>
            <a:r>
              <a:rPr lang="en-GB" sz="2400" dirty="0"/>
              <a:t>This is a fixed-point computation.</a:t>
            </a:r>
          </a:p>
          <a:p>
            <a:pPr algn="ctr">
              <a:lnSpc>
                <a:spcPct val="140000"/>
              </a:lnSpc>
              <a:spcBef>
                <a:spcPct val="0"/>
              </a:spcBef>
              <a:buFontTx/>
              <a:buNone/>
            </a:pPr>
            <a:r>
              <a:rPr lang="en-GB" sz="2800" i="1" dirty="0"/>
              <a:t>It sounds more complex than it actually is!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879E76-9695-4D13-873B-CAAB7ADA3E73}" type="datetime5">
              <a:rPr lang="en-GB" sz="1400"/>
              <a:pPr/>
              <a:t>5-May-24</a:t>
            </a:fld>
            <a:endParaRPr lang="en-GB" sz="1400"/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400"/>
              <a:t>COMP36512 Lecture 4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D8BD188-8280-4429-9DCB-C68B5AA8AC5C}" type="slidenum">
              <a:rPr lang="en-GB" sz="1400"/>
              <a:pPr/>
              <a:t>27</a:t>
            </a:fld>
            <a:endParaRPr lang="en-GB" sz="1400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GB"/>
              <a:t>Example: NFA for </a:t>
            </a:r>
            <a:r>
              <a:rPr lang="en-GB" i="1"/>
              <a:t>(a | b)*abb</a:t>
            </a:r>
            <a:endParaRPr lang="en-GB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971800"/>
            <a:ext cx="8229600" cy="32766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GB" sz="2400" dirty="0"/>
              <a:t>A=</a:t>
            </a:r>
            <a:r>
              <a:rPr lang="en-GB" sz="2400" dirty="0">
                <a:sym typeface="Symbol" panose="05050102010706020507" pitchFamily="18" charset="2"/>
              </a:rPr>
              <a:t></a:t>
            </a:r>
            <a:r>
              <a:rPr lang="en-GB" sz="2400" dirty="0"/>
              <a:t>-closure(0)={0,1,2,4,7}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GB" sz="2400" dirty="0"/>
              <a:t>for each input symbol (that is, </a:t>
            </a:r>
            <a:r>
              <a:rPr lang="en-GB" sz="2400" i="1" dirty="0"/>
              <a:t>a</a:t>
            </a:r>
            <a:r>
              <a:rPr lang="en-GB" sz="2400" dirty="0"/>
              <a:t> and </a:t>
            </a:r>
            <a:r>
              <a:rPr lang="en-GB" sz="2400" i="1" dirty="0"/>
              <a:t>b</a:t>
            </a:r>
            <a:r>
              <a:rPr lang="en-GB" sz="2400" dirty="0"/>
              <a:t>):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GB" sz="2400" dirty="0"/>
              <a:t>B=</a:t>
            </a:r>
            <a:r>
              <a:rPr lang="en-GB" sz="2400" dirty="0">
                <a:sym typeface="Symbol" panose="05050102010706020507" pitchFamily="18" charset="2"/>
              </a:rPr>
              <a:t></a:t>
            </a:r>
            <a:r>
              <a:rPr lang="en-GB" sz="2400" dirty="0"/>
              <a:t>-closure(move(</a:t>
            </a:r>
            <a:r>
              <a:rPr lang="en-GB" sz="2400" dirty="0" err="1"/>
              <a:t>A,</a:t>
            </a:r>
            <a:r>
              <a:rPr lang="en-GB" sz="2400" i="1" dirty="0" err="1"/>
              <a:t>a</a:t>
            </a:r>
            <a:r>
              <a:rPr lang="en-GB" sz="2400" dirty="0"/>
              <a:t>))=</a:t>
            </a:r>
            <a:r>
              <a:rPr lang="en-GB" sz="2400" dirty="0">
                <a:sym typeface="Symbol" panose="05050102010706020507" pitchFamily="18" charset="2"/>
              </a:rPr>
              <a:t></a:t>
            </a:r>
            <a:r>
              <a:rPr lang="en-GB" sz="2400" dirty="0"/>
              <a:t>-closure({3,8})={1,2,3,4,6,7,8}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GB" sz="2400" dirty="0"/>
              <a:t>C=</a:t>
            </a:r>
            <a:r>
              <a:rPr lang="en-GB" sz="2400" dirty="0">
                <a:sym typeface="Symbol" panose="05050102010706020507" pitchFamily="18" charset="2"/>
              </a:rPr>
              <a:t></a:t>
            </a:r>
            <a:r>
              <a:rPr lang="en-GB" sz="2400" dirty="0"/>
              <a:t>-closure(move(</a:t>
            </a:r>
            <a:r>
              <a:rPr lang="en-GB" sz="2400" dirty="0" err="1"/>
              <a:t>A,</a:t>
            </a:r>
            <a:r>
              <a:rPr lang="en-GB" sz="2400" i="1" dirty="0" err="1"/>
              <a:t>b</a:t>
            </a:r>
            <a:r>
              <a:rPr lang="en-GB" sz="2400" dirty="0"/>
              <a:t>))=</a:t>
            </a:r>
            <a:r>
              <a:rPr lang="en-GB" sz="2400" dirty="0">
                <a:sym typeface="Symbol" panose="05050102010706020507" pitchFamily="18" charset="2"/>
              </a:rPr>
              <a:t></a:t>
            </a:r>
            <a:r>
              <a:rPr lang="en-GB" sz="2400" dirty="0"/>
              <a:t>-closure({5})={1,2,4,5,6,7}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GB" sz="2400" dirty="0" err="1"/>
              <a:t>Dtable</a:t>
            </a:r>
            <a:r>
              <a:rPr lang="en-GB" sz="2400" dirty="0"/>
              <a:t>[</a:t>
            </a:r>
            <a:r>
              <a:rPr lang="en-GB" sz="2400" dirty="0" err="1"/>
              <a:t>A,</a:t>
            </a:r>
            <a:r>
              <a:rPr lang="en-GB" sz="2400" i="1" dirty="0" err="1"/>
              <a:t>a</a:t>
            </a:r>
            <a:r>
              <a:rPr lang="en-GB" sz="2400" dirty="0"/>
              <a:t>]=B; </a:t>
            </a:r>
            <a:r>
              <a:rPr lang="en-GB" sz="2400" dirty="0" err="1"/>
              <a:t>Dtable</a:t>
            </a:r>
            <a:r>
              <a:rPr lang="en-GB" sz="2400" dirty="0"/>
              <a:t>[</a:t>
            </a:r>
            <a:r>
              <a:rPr lang="en-GB" sz="2400" dirty="0" err="1"/>
              <a:t>A,</a:t>
            </a:r>
            <a:r>
              <a:rPr lang="en-GB" sz="2400" i="1" dirty="0" err="1"/>
              <a:t>b</a:t>
            </a:r>
            <a:r>
              <a:rPr lang="en-GB" sz="2400" dirty="0"/>
              <a:t>]=C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GB" sz="2400" dirty="0"/>
              <a:t>B and C are unmarked. Repeating the above we end up with: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GB" sz="2000" dirty="0"/>
              <a:t>C={1,2,4,5,6,7}; D={1,2,4,5,6,7,9}; E={1,2,4,5,6,7,10}; and</a:t>
            </a:r>
          </a:p>
          <a:p>
            <a:pPr lvl="1">
              <a:lnSpc>
                <a:spcPct val="95000"/>
              </a:lnSpc>
              <a:spcBef>
                <a:spcPct val="0"/>
              </a:spcBef>
            </a:pPr>
            <a:r>
              <a:rPr lang="en-GB" sz="2000" dirty="0" err="1"/>
              <a:t>Dtable</a:t>
            </a:r>
            <a:r>
              <a:rPr lang="en-GB" sz="2000" dirty="0"/>
              <a:t>[</a:t>
            </a:r>
            <a:r>
              <a:rPr lang="en-GB" sz="2000" dirty="0" err="1"/>
              <a:t>B,</a:t>
            </a:r>
            <a:r>
              <a:rPr lang="en-GB" sz="2000" i="1" dirty="0" err="1"/>
              <a:t>a</a:t>
            </a:r>
            <a:r>
              <a:rPr lang="en-GB" sz="2000" dirty="0"/>
              <a:t>]=B; </a:t>
            </a:r>
            <a:r>
              <a:rPr lang="en-GB" sz="2000" dirty="0" err="1"/>
              <a:t>Dtable</a:t>
            </a:r>
            <a:r>
              <a:rPr lang="en-GB" sz="2000" dirty="0"/>
              <a:t>[</a:t>
            </a:r>
            <a:r>
              <a:rPr lang="en-GB" sz="2000" dirty="0" err="1"/>
              <a:t>B,</a:t>
            </a:r>
            <a:r>
              <a:rPr lang="en-GB" sz="2000" i="1" dirty="0" err="1"/>
              <a:t>b</a:t>
            </a:r>
            <a:r>
              <a:rPr lang="en-GB" sz="2000" dirty="0"/>
              <a:t>]=D; </a:t>
            </a:r>
            <a:r>
              <a:rPr lang="en-GB" sz="2000" dirty="0" err="1"/>
              <a:t>Dtable</a:t>
            </a:r>
            <a:r>
              <a:rPr lang="en-GB" sz="2000" dirty="0"/>
              <a:t>[</a:t>
            </a:r>
            <a:r>
              <a:rPr lang="en-GB" sz="2000" dirty="0" err="1"/>
              <a:t>C,</a:t>
            </a:r>
            <a:r>
              <a:rPr lang="en-GB" sz="2000" i="1" dirty="0" err="1"/>
              <a:t>a</a:t>
            </a:r>
            <a:r>
              <a:rPr lang="en-GB" sz="2000" dirty="0"/>
              <a:t>]=B; </a:t>
            </a:r>
            <a:r>
              <a:rPr lang="en-GB" sz="2000" dirty="0" err="1"/>
              <a:t>Dtable</a:t>
            </a:r>
            <a:r>
              <a:rPr lang="en-GB" sz="2000" dirty="0"/>
              <a:t>[</a:t>
            </a:r>
            <a:r>
              <a:rPr lang="en-GB" sz="2000" dirty="0" err="1"/>
              <a:t>C,</a:t>
            </a:r>
            <a:r>
              <a:rPr lang="en-GB" sz="2000" i="1" dirty="0" err="1"/>
              <a:t>b</a:t>
            </a:r>
            <a:r>
              <a:rPr lang="en-GB" sz="2000" dirty="0"/>
              <a:t>]=C; </a:t>
            </a:r>
            <a:r>
              <a:rPr lang="en-GB" sz="2000" dirty="0" err="1"/>
              <a:t>Dtable</a:t>
            </a:r>
            <a:r>
              <a:rPr lang="en-GB" sz="2000" dirty="0"/>
              <a:t>[</a:t>
            </a:r>
            <a:r>
              <a:rPr lang="en-GB" sz="2000" dirty="0" err="1"/>
              <a:t>D,</a:t>
            </a:r>
            <a:r>
              <a:rPr lang="en-GB" sz="2000" i="1" dirty="0" err="1"/>
              <a:t>a</a:t>
            </a:r>
            <a:r>
              <a:rPr lang="en-GB" sz="2000" dirty="0"/>
              <a:t>]=B; </a:t>
            </a:r>
            <a:r>
              <a:rPr lang="en-GB" sz="2000" dirty="0" err="1"/>
              <a:t>Dtable</a:t>
            </a:r>
            <a:r>
              <a:rPr lang="en-GB" sz="2000" dirty="0"/>
              <a:t>[</a:t>
            </a:r>
            <a:r>
              <a:rPr lang="en-GB" sz="2000" dirty="0" err="1"/>
              <a:t>D,</a:t>
            </a:r>
            <a:r>
              <a:rPr lang="en-GB" sz="2000" i="1" dirty="0" err="1"/>
              <a:t>b</a:t>
            </a:r>
            <a:r>
              <a:rPr lang="en-GB" sz="2000" dirty="0"/>
              <a:t>]=E; </a:t>
            </a:r>
            <a:r>
              <a:rPr lang="en-GB" sz="2000" dirty="0" err="1"/>
              <a:t>Dtable</a:t>
            </a:r>
            <a:r>
              <a:rPr lang="en-GB" sz="2000" dirty="0"/>
              <a:t>[</a:t>
            </a:r>
            <a:r>
              <a:rPr lang="en-GB" sz="2000" dirty="0" err="1"/>
              <a:t>E,</a:t>
            </a:r>
            <a:r>
              <a:rPr lang="en-GB" sz="2000" i="1" dirty="0" err="1"/>
              <a:t>a</a:t>
            </a:r>
            <a:r>
              <a:rPr lang="en-GB" sz="2000" dirty="0"/>
              <a:t>]=B; </a:t>
            </a:r>
            <a:r>
              <a:rPr lang="en-GB" sz="2000" dirty="0" err="1"/>
              <a:t>Dtable</a:t>
            </a:r>
            <a:r>
              <a:rPr lang="en-GB" sz="2000" dirty="0"/>
              <a:t>[</a:t>
            </a:r>
            <a:r>
              <a:rPr lang="en-GB" sz="2000" dirty="0" err="1"/>
              <a:t>E,</a:t>
            </a:r>
            <a:r>
              <a:rPr lang="en-GB" sz="2000" i="1" dirty="0" err="1"/>
              <a:t>b</a:t>
            </a:r>
            <a:r>
              <a:rPr lang="en-GB" sz="2000" dirty="0"/>
              <a:t>]=C;         no more unmarked sets at this point!</a:t>
            </a:r>
          </a:p>
        </p:txBody>
      </p:sp>
      <p:sp>
        <p:nvSpPr>
          <p:cNvPr id="12295" name="Oval 5"/>
          <p:cNvSpPr>
            <a:spLocks noChangeArrowheads="1"/>
          </p:cNvSpPr>
          <p:nvPr/>
        </p:nvSpPr>
        <p:spPr bwMode="auto">
          <a:xfrm>
            <a:off x="1371600" y="16764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0</a:t>
            </a:r>
          </a:p>
        </p:txBody>
      </p:sp>
      <p:sp>
        <p:nvSpPr>
          <p:cNvPr id="12296" name="Oval 6"/>
          <p:cNvSpPr>
            <a:spLocks noChangeArrowheads="1"/>
          </p:cNvSpPr>
          <p:nvPr/>
        </p:nvSpPr>
        <p:spPr bwMode="auto">
          <a:xfrm>
            <a:off x="2286000" y="16764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1</a:t>
            </a:r>
          </a:p>
        </p:txBody>
      </p:sp>
      <p:sp>
        <p:nvSpPr>
          <p:cNvPr id="12297" name="Oval 7"/>
          <p:cNvSpPr>
            <a:spLocks noChangeArrowheads="1"/>
          </p:cNvSpPr>
          <p:nvPr/>
        </p:nvSpPr>
        <p:spPr bwMode="auto">
          <a:xfrm>
            <a:off x="3048000" y="11430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2</a:t>
            </a:r>
          </a:p>
        </p:txBody>
      </p:sp>
      <p:sp>
        <p:nvSpPr>
          <p:cNvPr id="12298" name="Oval 8"/>
          <p:cNvSpPr>
            <a:spLocks noChangeArrowheads="1"/>
          </p:cNvSpPr>
          <p:nvPr/>
        </p:nvSpPr>
        <p:spPr bwMode="auto">
          <a:xfrm>
            <a:off x="3886200" y="11430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3</a:t>
            </a:r>
          </a:p>
        </p:txBody>
      </p:sp>
      <p:sp>
        <p:nvSpPr>
          <p:cNvPr id="12299" name="Oval 9"/>
          <p:cNvSpPr>
            <a:spLocks noChangeArrowheads="1"/>
          </p:cNvSpPr>
          <p:nvPr/>
        </p:nvSpPr>
        <p:spPr bwMode="auto">
          <a:xfrm>
            <a:off x="4648200" y="16764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6</a:t>
            </a:r>
          </a:p>
        </p:txBody>
      </p:sp>
      <p:sp>
        <p:nvSpPr>
          <p:cNvPr id="12300" name="Oval 10"/>
          <p:cNvSpPr>
            <a:spLocks noChangeArrowheads="1"/>
          </p:cNvSpPr>
          <p:nvPr/>
        </p:nvSpPr>
        <p:spPr bwMode="auto">
          <a:xfrm>
            <a:off x="3048000" y="22098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4</a:t>
            </a:r>
          </a:p>
        </p:txBody>
      </p:sp>
      <p:sp>
        <p:nvSpPr>
          <p:cNvPr id="12301" name="Oval 11"/>
          <p:cNvSpPr>
            <a:spLocks noChangeArrowheads="1"/>
          </p:cNvSpPr>
          <p:nvPr/>
        </p:nvSpPr>
        <p:spPr bwMode="auto">
          <a:xfrm>
            <a:off x="3886200" y="22098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5</a:t>
            </a:r>
          </a:p>
        </p:txBody>
      </p:sp>
      <p:sp>
        <p:nvSpPr>
          <p:cNvPr id="12302" name="Oval 12"/>
          <p:cNvSpPr>
            <a:spLocks noChangeArrowheads="1"/>
          </p:cNvSpPr>
          <p:nvPr/>
        </p:nvSpPr>
        <p:spPr bwMode="auto">
          <a:xfrm>
            <a:off x="5486400" y="16764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7</a:t>
            </a:r>
          </a:p>
        </p:txBody>
      </p:sp>
      <p:sp>
        <p:nvSpPr>
          <p:cNvPr id="12303" name="Oval 13"/>
          <p:cNvSpPr>
            <a:spLocks noChangeArrowheads="1"/>
          </p:cNvSpPr>
          <p:nvPr/>
        </p:nvSpPr>
        <p:spPr bwMode="auto">
          <a:xfrm>
            <a:off x="6324600" y="16764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8</a:t>
            </a:r>
          </a:p>
        </p:txBody>
      </p:sp>
      <p:sp>
        <p:nvSpPr>
          <p:cNvPr id="12304" name="Oval 14"/>
          <p:cNvSpPr>
            <a:spLocks noChangeArrowheads="1"/>
          </p:cNvSpPr>
          <p:nvPr/>
        </p:nvSpPr>
        <p:spPr bwMode="auto">
          <a:xfrm>
            <a:off x="7162800" y="16764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9</a:t>
            </a:r>
          </a:p>
        </p:txBody>
      </p:sp>
      <p:sp>
        <p:nvSpPr>
          <p:cNvPr id="12305" name="Oval 15"/>
          <p:cNvSpPr>
            <a:spLocks noChangeArrowheads="1"/>
          </p:cNvSpPr>
          <p:nvPr/>
        </p:nvSpPr>
        <p:spPr bwMode="auto">
          <a:xfrm>
            <a:off x="8001000" y="1676400"/>
            <a:ext cx="457200" cy="457200"/>
          </a:xfrm>
          <a:prstGeom prst="ellipse">
            <a:avLst/>
          </a:prstGeom>
          <a:solidFill>
            <a:srgbClr val="FFFF99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10</a:t>
            </a:r>
          </a:p>
        </p:txBody>
      </p:sp>
      <p:sp>
        <p:nvSpPr>
          <p:cNvPr id="12306" name="Line 16"/>
          <p:cNvSpPr>
            <a:spLocks noChangeShapeType="1"/>
          </p:cNvSpPr>
          <p:nvPr/>
        </p:nvSpPr>
        <p:spPr bwMode="auto">
          <a:xfrm>
            <a:off x="18288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17"/>
          <p:cNvSpPr>
            <a:spLocks noChangeShapeType="1"/>
          </p:cNvSpPr>
          <p:nvPr/>
        </p:nvSpPr>
        <p:spPr bwMode="auto">
          <a:xfrm flipV="1">
            <a:off x="2667000" y="1447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18"/>
          <p:cNvSpPr>
            <a:spLocks noChangeShapeType="1"/>
          </p:cNvSpPr>
          <p:nvPr/>
        </p:nvSpPr>
        <p:spPr bwMode="auto">
          <a:xfrm>
            <a:off x="2667000" y="20574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19"/>
          <p:cNvSpPr>
            <a:spLocks noChangeShapeType="1"/>
          </p:cNvSpPr>
          <p:nvPr/>
        </p:nvSpPr>
        <p:spPr bwMode="auto">
          <a:xfrm>
            <a:off x="3505200" y="2438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20"/>
          <p:cNvSpPr>
            <a:spLocks noChangeShapeType="1"/>
          </p:cNvSpPr>
          <p:nvPr/>
        </p:nvSpPr>
        <p:spPr bwMode="auto">
          <a:xfrm>
            <a:off x="3505200" y="1371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1"/>
          <p:cNvSpPr>
            <a:spLocks noChangeShapeType="1"/>
          </p:cNvSpPr>
          <p:nvPr/>
        </p:nvSpPr>
        <p:spPr bwMode="auto">
          <a:xfrm>
            <a:off x="4343400" y="144780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2"/>
          <p:cNvSpPr>
            <a:spLocks noChangeShapeType="1"/>
          </p:cNvSpPr>
          <p:nvPr/>
        </p:nvSpPr>
        <p:spPr bwMode="auto">
          <a:xfrm flipV="1">
            <a:off x="4343400" y="20574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3"/>
          <p:cNvSpPr>
            <a:spLocks noChangeShapeType="1"/>
          </p:cNvSpPr>
          <p:nvPr/>
        </p:nvSpPr>
        <p:spPr bwMode="auto">
          <a:xfrm>
            <a:off x="51054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4"/>
          <p:cNvSpPr>
            <a:spLocks noChangeShapeType="1"/>
          </p:cNvSpPr>
          <p:nvPr/>
        </p:nvSpPr>
        <p:spPr bwMode="auto">
          <a:xfrm>
            <a:off x="59436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Line 25"/>
          <p:cNvSpPr>
            <a:spLocks noChangeShapeType="1"/>
          </p:cNvSpPr>
          <p:nvPr/>
        </p:nvSpPr>
        <p:spPr bwMode="auto">
          <a:xfrm>
            <a:off x="67818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6" name="Line 26"/>
          <p:cNvSpPr>
            <a:spLocks noChangeShapeType="1"/>
          </p:cNvSpPr>
          <p:nvPr/>
        </p:nvSpPr>
        <p:spPr bwMode="auto">
          <a:xfrm>
            <a:off x="7620000" y="190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17" name="AutoShape 27"/>
          <p:cNvCxnSpPr>
            <a:cxnSpLocks noChangeShapeType="1"/>
            <a:stCxn id="12295" idx="4"/>
            <a:endCxn id="12302" idx="4"/>
          </p:cNvCxnSpPr>
          <p:nvPr/>
        </p:nvCxnSpPr>
        <p:spPr bwMode="auto">
          <a:xfrm rot="16200000" flipH="1">
            <a:off x="3656806" y="76994"/>
            <a:ext cx="1588" cy="4114800"/>
          </a:xfrm>
          <a:prstGeom prst="curvedConnector3">
            <a:avLst>
              <a:gd name="adj1" fmla="val 461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18" name="AutoShape 28"/>
          <p:cNvCxnSpPr>
            <a:cxnSpLocks noChangeShapeType="1"/>
            <a:stCxn id="12299" idx="0"/>
            <a:endCxn id="12296" idx="0"/>
          </p:cNvCxnSpPr>
          <p:nvPr/>
        </p:nvCxnSpPr>
        <p:spPr bwMode="auto">
          <a:xfrm rot="-5400000" flipH="1" flipV="1">
            <a:off x="3694906" y="496094"/>
            <a:ext cx="1588" cy="2362200"/>
          </a:xfrm>
          <a:prstGeom prst="curvedConnector3">
            <a:avLst>
              <a:gd name="adj1" fmla="val -505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19" name="Text Box 29"/>
          <p:cNvSpPr txBox="1">
            <a:spLocks noChangeArrowheads="1"/>
          </p:cNvSpPr>
          <p:nvPr/>
        </p:nvSpPr>
        <p:spPr bwMode="auto">
          <a:xfrm>
            <a:off x="1889125" y="1406525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>
                <a:sym typeface="Symbol" panose="05050102010706020507" pitchFamily="18" charset="2"/>
              </a:rPr>
              <a:t></a:t>
            </a:r>
            <a:endParaRPr lang="en-GB"/>
          </a:p>
        </p:txBody>
      </p:sp>
      <p:sp>
        <p:nvSpPr>
          <p:cNvPr id="12320" name="Text Box 30"/>
          <p:cNvSpPr txBox="1">
            <a:spLocks noChangeArrowheads="1"/>
          </p:cNvSpPr>
          <p:nvPr/>
        </p:nvSpPr>
        <p:spPr bwMode="auto">
          <a:xfrm>
            <a:off x="2743200" y="1828800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>
                <a:sym typeface="Symbol" panose="05050102010706020507" pitchFamily="18" charset="2"/>
              </a:rPr>
              <a:t></a:t>
            </a:r>
            <a:endParaRPr lang="en-GB"/>
          </a:p>
        </p:txBody>
      </p:sp>
      <p:sp>
        <p:nvSpPr>
          <p:cNvPr id="12321" name="Text Box 31"/>
          <p:cNvSpPr txBox="1">
            <a:spLocks noChangeArrowheads="1"/>
          </p:cNvSpPr>
          <p:nvPr/>
        </p:nvSpPr>
        <p:spPr bwMode="auto">
          <a:xfrm>
            <a:off x="4267200" y="1905000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>
                <a:sym typeface="Symbol" panose="05050102010706020507" pitchFamily="18" charset="2"/>
              </a:rPr>
              <a:t></a:t>
            </a:r>
            <a:endParaRPr lang="en-GB"/>
          </a:p>
        </p:txBody>
      </p:sp>
      <p:sp>
        <p:nvSpPr>
          <p:cNvPr id="12322" name="Text Box 32"/>
          <p:cNvSpPr txBox="1">
            <a:spLocks noChangeArrowheads="1"/>
          </p:cNvSpPr>
          <p:nvPr/>
        </p:nvSpPr>
        <p:spPr bwMode="auto">
          <a:xfrm>
            <a:off x="5105400" y="1524000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>
                <a:sym typeface="Symbol" panose="05050102010706020507" pitchFamily="18" charset="2"/>
              </a:rPr>
              <a:t></a:t>
            </a:r>
            <a:endParaRPr lang="en-GB"/>
          </a:p>
        </p:txBody>
      </p:sp>
      <p:sp>
        <p:nvSpPr>
          <p:cNvPr id="12323" name="Text Box 33"/>
          <p:cNvSpPr txBox="1">
            <a:spLocks noChangeArrowheads="1"/>
          </p:cNvSpPr>
          <p:nvPr/>
        </p:nvSpPr>
        <p:spPr bwMode="auto">
          <a:xfrm>
            <a:off x="4267200" y="1447800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>
                <a:sym typeface="Symbol" panose="05050102010706020507" pitchFamily="18" charset="2"/>
              </a:rPr>
              <a:t></a:t>
            </a:r>
            <a:endParaRPr lang="en-GB"/>
          </a:p>
        </p:txBody>
      </p:sp>
      <p:sp>
        <p:nvSpPr>
          <p:cNvPr id="12324" name="Text Box 34"/>
          <p:cNvSpPr txBox="1">
            <a:spLocks noChangeArrowheads="1"/>
          </p:cNvSpPr>
          <p:nvPr/>
        </p:nvSpPr>
        <p:spPr bwMode="auto">
          <a:xfrm>
            <a:off x="2743200" y="1447800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>
                <a:sym typeface="Symbol" panose="05050102010706020507" pitchFamily="18" charset="2"/>
              </a:rPr>
              <a:t></a:t>
            </a:r>
            <a:endParaRPr lang="en-GB"/>
          </a:p>
        </p:txBody>
      </p:sp>
      <p:sp>
        <p:nvSpPr>
          <p:cNvPr id="12325" name="Text Box 35"/>
          <p:cNvSpPr txBox="1">
            <a:spLocks noChangeArrowheads="1"/>
          </p:cNvSpPr>
          <p:nvPr/>
        </p:nvSpPr>
        <p:spPr bwMode="auto">
          <a:xfrm>
            <a:off x="3505200" y="19875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>
                <a:sym typeface="Symbol" panose="05050102010706020507" pitchFamily="18" charset="2"/>
              </a:rPr>
              <a:t>b</a:t>
            </a:r>
            <a:endParaRPr lang="en-GB"/>
          </a:p>
        </p:txBody>
      </p:sp>
      <p:sp>
        <p:nvSpPr>
          <p:cNvPr id="12326" name="Text Box 36"/>
          <p:cNvSpPr txBox="1">
            <a:spLocks noChangeArrowheads="1"/>
          </p:cNvSpPr>
          <p:nvPr/>
        </p:nvSpPr>
        <p:spPr bwMode="auto">
          <a:xfrm>
            <a:off x="3505200" y="99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>
                <a:sym typeface="Symbol" panose="05050102010706020507" pitchFamily="18" charset="2"/>
              </a:rPr>
              <a:t>a</a:t>
            </a:r>
            <a:endParaRPr lang="en-GB"/>
          </a:p>
        </p:txBody>
      </p:sp>
      <p:sp>
        <p:nvSpPr>
          <p:cNvPr id="12327" name="Text Box 37"/>
          <p:cNvSpPr txBox="1">
            <a:spLocks noChangeArrowheads="1"/>
          </p:cNvSpPr>
          <p:nvPr/>
        </p:nvSpPr>
        <p:spPr bwMode="auto">
          <a:xfrm>
            <a:off x="6781800" y="152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>
                <a:sym typeface="Symbol" panose="05050102010706020507" pitchFamily="18" charset="2"/>
              </a:rPr>
              <a:t>b</a:t>
            </a:r>
            <a:endParaRPr lang="en-GB"/>
          </a:p>
        </p:txBody>
      </p:sp>
      <p:sp>
        <p:nvSpPr>
          <p:cNvPr id="12328" name="Text Box 38"/>
          <p:cNvSpPr txBox="1">
            <a:spLocks noChangeArrowheads="1"/>
          </p:cNvSpPr>
          <p:nvPr/>
        </p:nvSpPr>
        <p:spPr bwMode="auto">
          <a:xfrm>
            <a:off x="7620000" y="152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>
                <a:sym typeface="Symbol" panose="05050102010706020507" pitchFamily="18" charset="2"/>
              </a:rPr>
              <a:t>b</a:t>
            </a:r>
            <a:endParaRPr lang="en-GB"/>
          </a:p>
        </p:txBody>
      </p:sp>
      <p:sp>
        <p:nvSpPr>
          <p:cNvPr id="12329" name="Text Box 39"/>
          <p:cNvSpPr txBox="1">
            <a:spLocks noChangeArrowheads="1"/>
          </p:cNvSpPr>
          <p:nvPr/>
        </p:nvSpPr>
        <p:spPr bwMode="auto">
          <a:xfrm>
            <a:off x="5943600" y="1524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>
                <a:sym typeface="Symbol" panose="05050102010706020507" pitchFamily="18" charset="2"/>
              </a:rPr>
              <a:t>a</a:t>
            </a:r>
            <a:endParaRPr lang="en-GB"/>
          </a:p>
        </p:txBody>
      </p:sp>
      <p:sp>
        <p:nvSpPr>
          <p:cNvPr id="12330" name="Text Box 41"/>
          <p:cNvSpPr txBox="1">
            <a:spLocks noChangeArrowheads="1"/>
          </p:cNvSpPr>
          <p:nvPr/>
        </p:nvSpPr>
        <p:spPr bwMode="auto">
          <a:xfrm>
            <a:off x="2667000" y="762000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>
                <a:sym typeface="Symbol" panose="05050102010706020507" pitchFamily="18" charset="2"/>
              </a:rPr>
              <a:t></a:t>
            </a:r>
            <a:endParaRPr lang="en-GB"/>
          </a:p>
        </p:txBody>
      </p:sp>
      <p:sp>
        <p:nvSpPr>
          <p:cNvPr id="12331" name="Text Box 42"/>
          <p:cNvSpPr txBox="1">
            <a:spLocks noChangeArrowheads="1"/>
          </p:cNvSpPr>
          <p:nvPr/>
        </p:nvSpPr>
        <p:spPr bwMode="auto">
          <a:xfrm>
            <a:off x="2286000" y="2286000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>
                <a:sym typeface="Symbol" panose="05050102010706020507" pitchFamily="18" charset="2"/>
              </a:rPr>
              <a:t></a:t>
            </a:r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56A0550-8EFE-4EEE-8E1B-36A1EFE7949C}" type="datetime5">
              <a:rPr lang="en-GB" sz="1400"/>
              <a:pPr/>
              <a:t>5-May-24</a:t>
            </a:fld>
            <a:endParaRPr lang="en-GB" sz="1400"/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400"/>
              <a:t>COMP36512 Lecture 4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AA3507E-B401-4968-A499-5CB2F8A6F10F}" type="slidenum">
              <a:rPr lang="en-GB" sz="1400"/>
              <a:pPr/>
              <a:t>28</a:t>
            </a:fld>
            <a:endParaRPr lang="en-GB" sz="1400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838200"/>
          </a:xfrm>
        </p:spPr>
        <p:txBody>
          <a:bodyPr/>
          <a:lstStyle/>
          <a:p>
            <a:r>
              <a:rPr lang="en-GB"/>
              <a:t>Result of applying subset construction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5486400" cy="2438400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800"/>
              <a:t>Transition table: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800"/>
              <a:t>		</a:t>
            </a:r>
            <a:r>
              <a:rPr lang="en-GB" sz="2800" u="sng"/>
              <a:t>state 	</a:t>
            </a:r>
            <a:r>
              <a:rPr lang="en-GB" sz="2800"/>
              <a:t>	</a:t>
            </a:r>
            <a:r>
              <a:rPr lang="en-GB" sz="2800" i="1" u="sng"/>
              <a:t>a</a:t>
            </a:r>
            <a:r>
              <a:rPr lang="en-GB" sz="2800"/>
              <a:t>		</a:t>
            </a:r>
            <a:r>
              <a:rPr lang="en-GB" sz="2800" i="1" u="sng"/>
              <a:t>b</a:t>
            </a:r>
            <a:endParaRPr lang="en-GB" sz="2800" u="sng"/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800"/>
              <a:t>		  A		B		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800"/>
              <a:t>		  B		B		D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800"/>
              <a:t>		  C		B		C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800"/>
              <a:t>		  D		B		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sz="2800"/>
              <a:t>		  E(final)	B		C</a:t>
            </a:r>
          </a:p>
        </p:txBody>
      </p:sp>
      <p:sp>
        <p:nvSpPr>
          <p:cNvPr id="13319" name="Oval 4"/>
          <p:cNvSpPr>
            <a:spLocks noChangeArrowheads="1"/>
          </p:cNvSpPr>
          <p:nvPr/>
        </p:nvSpPr>
        <p:spPr bwMode="auto">
          <a:xfrm>
            <a:off x="1447800" y="45720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A</a:t>
            </a:r>
          </a:p>
        </p:txBody>
      </p:sp>
      <p:sp>
        <p:nvSpPr>
          <p:cNvPr id="13320" name="Oval 5"/>
          <p:cNvSpPr>
            <a:spLocks noChangeArrowheads="1"/>
          </p:cNvSpPr>
          <p:nvPr/>
        </p:nvSpPr>
        <p:spPr bwMode="auto">
          <a:xfrm>
            <a:off x="3124200" y="51816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B</a:t>
            </a:r>
          </a:p>
        </p:txBody>
      </p:sp>
      <p:sp>
        <p:nvSpPr>
          <p:cNvPr id="13321" name="Oval 6"/>
          <p:cNvSpPr>
            <a:spLocks noChangeArrowheads="1"/>
          </p:cNvSpPr>
          <p:nvPr/>
        </p:nvSpPr>
        <p:spPr bwMode="auto">
          <a:xfrm>
            <a:off x="4876800" y="45720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D</a:t>
            </a:r>
          </a:p>
        </p:txBody>
      </p:sp>
      <p:sp>
        <p:nvSpPr>
          <p:cNvPr id="13322" name="Oval 7"/>
          <p:cNvSpPr>
            <a:spLocks noChangeArrowheads="1"/>
          </p:cNvSpPr>
          <p:nvPr/>
        </p:nvSpPr>
        <p:spPr bwMode="auto">
          <a:xfrm>
            <a:off x="6629400" y="4572000"/>
            <a:ext cx="457200" cy="457200"/>
          </a:xfrm>
          <a:prstGeom prst="ellipse">
            <a:avLst/>
          </a:prstGeom>
          <a:solidFill>
            <a:srgbClr val="FFFF99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E</a:t>
            </a:r>
          </a:p>
        </p:txBody>
      </p:sp>
      <p:sp>
        <p:nvSpPr>
          <p:cNvPr id="13323" name="Oval 8"/>
          <p:cNvSpPr>
            <a:spLocks noChangeArrowheads="1"/>
          </p:cNvSpPr>
          <p:nvPr/>
        </p:nvSpPr>
        <p:spPr bwMode="auto">
          <a:xfrm>
            <a:off x="3124200" y="38862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C</a:t>
            </a:r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>
            <a:off x="1905000" y="4876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Line 10"/>
          <p:cNvSpPr>
            <a:spLocks noChangeShapeType="1"/>
          </p:cNvSpPr>
          <p:nvPr/>
        </p:nvSpPr>
        <p:spPr bwMode="auto">
          <a:xfrm flipV="1">
            <a:off x="3581400" y="4876800"/>
            <a:ext cx="1295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Line 11"/>
          <p:cNvSpPr>
            <a:spLocks noChangeShapeType="1"/>
          </p:cNvSpPr>
          <p:nvPr/>
        </p:nvSpPr>
        <p:spPr bwMode="auto">
          <a:xfrm>
            <a:off x="5334000" y="48006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Line 12"/>
          <p:cNvSpPr>
            <a:spLocks noChangeShapeType="1"/>
          </p:cNvSpPr>
          <p:nvPr/>
        </p:nvSpPr>
        <p:spPr bwMode="auto">
          <a:xfrm flipV="1">
            <a:off x="1905000" y="41148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Line 13"/>
          <p:cNvSpPr>
            <a:spLocks noChangeShapeType="1"/>
          </p:cNvSpPr>
          <p:nvPr/>
        </p:nvSpPr>
        <p:spPr bwMode="auto">
          <a:xfrm>
            <a:off x="3352800" y="43434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Line 14"/>
          <p:cNvSpPr>
            <a:spLocks noChangeShapeType="1"/>
          </p:cNvSpPr>
          <p:nvPr/>
        </p:nvSpPr>
        <p:spPr bwMode="auto">
          <a:xfrm flipH="1" flipV="1">
            <a:off x="3581400" y="4114800"/>
            <a:ext cx="3124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3330" name="AutoShape 16"/>
          <p:cNvCxnSpPr>
            <a:cxnSpLocks noChangeShapeType="1"/>
            <a:stCxn id="13323" idx="7"/>
            <a:endCxn id="13323" idx="1"/>
          </p:cNvCxnSpPr>
          <p:nvPr/>
        </p:nvCxnSpPr>
        <p:spPr bwMode="auto">
          <a:xfrm rot="-5400000" flipH="1" flipV="1">
            <a:off x="3352006" y="3791744"/>
            <a:ext cx="1588" cy="323850"/>
          </a:xfrm>
          <a:prstGeom prst="curvedConnector3">
            <a:avLst>
              <a:gd name="adj1" fmla="val -186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1" name="AutoShape 17"/>
          <p:cNvCxnSpPr>
            <a:cxnSpLocks noChangeShapeType="1"/>
            <a:stCxn id="13320" idx="4"/>
            <a:endCxn id="13320" idx="3"/>
          </p:cNvCxnSpPr>
          <p:nvPr/>
        </p:nvCxnSpPr>
        <p:spPr bwMode="auto">
          <a:xfrm rot="16200000" flipV="1">
            <a:off x="3238500" y="5524500"/>
            <a:ext cx="66675" cy="161925"/>
          </a:xfrm>
          <a:prstGeom prst="curvedConnector3">
            <a:avLst>
              <a:gd name="adj1" fmla="val -42381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2" name="AutoShape 18"/>
          <p:cNvCxnSpPr>
            <a:cxnSpLocks noChangeShapeType="1"/>
            <a:stCxn id="13322" idx="3"/>
            <a:endCxn id="13320" idx="4"/>
          </p:cNvCxnSpPr>
          <p:nvPr/>
        </p:nvCxnSpPr>
        <p:spPr bwMode="auto">
          <a:xfrm rot="5400000">
            <a:off x="4700588" y="3643312"/>
            <a:ext cx="647700" cy="3343275"/>
          </a:xfrm>
          <a:prstGeom prst="curvedConnector3">
            <a:avLst>
              <a:gd name="adj1" fmla="val 135296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33" name="AutoShape 19"/>
          <p:cNvCxnSpPr>
            <a:cxnSpLocks noChangeShapeType="1"/>
            <a:stCxn id="13321" idx="3"/>
            <a:endCxn id="13320" idx="5"/>
          </p:cNvCxnSpPr>
          <p:nvPr/>
        </p:nvCxnSpPr>
        <p:spPr bwMode="auto">
          <a:xfrm rot="5400000">
            <a:off x="3924300" y="4552950"/>
            <a:ext cx="609600" cy="1428750"/>
          </a:xfrm>
          <a:prstGeom prst="curvedConnector3">
            <a:avLst>
              <a:gd name="adj1" fmla="val 114843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34" name="Line 20"/>
          <p:cNvSpPr>
            <a:spLocks noChangeShapeType="1"/>
          </p:cNvSpPr>
          <p:nvPr/>
        </p:nvSpPr>
        <p:spPr bwMode="auto">
          <a:xfrm>
            <a:off x="9144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Text Box 21"/>
          <p:cNvSpPr txBox="1">
            <a:spLocks noChangeArrowheads="1"/>
          </p:cNvSpPr>
          <p:nvPr/>
        </p:nvSpPr>
        <p:spPr bwMode="auto">
          <a:xfrm>
            <a:off x="2117725" y="4079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/>
              <a:t>b</a:t>
            </a:r>
            <a:endParaRPr lang="en-GB"/>
          </a:p>
        </p:txBody>
      </p:sp>
      <p:sp>
        <p:nvSpPr>
          <p:cNvPr id="13336" name="Text Box 22"/>
          <p:cNvSpPr txBox="1">
            <a:spLocks noChangeArrowheads="1"/>
          </p:cNvSpPr>
          <p:nvPr/>
        </p:nvSpPr>
        <p:spPr bwMode="auto">
          <a:xfrm>
            <a:off x="2438400" y="480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/>
              <a:t>a</a:t>
            </a:r>
            <a:endParaRPr lang="en-GB"/>
          </a:p>
        </p:txBody>
      </p:sp>
      <p:sp>
        <p:nvSpPr>
          <p:cNvPr id="13337" name="Text Box 23"/>
          <p:cNvSpPr txBox="1">
            <a:spLocks noChangeArrowheads="1"/>
          </p:cNvSpPr>
          <p:nvPr/>
        </p:nvSpPr>
        <p:spPr bwMode="auto">
          <a:xfrm>
            <a:off x="3352800" y="4419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/>
              <a:t>a</a:t>
            </a:r>
            <a:endParaRPr lang="en-GB"/>
          </a:p>
        </p:txBody>
      </p:sp>
      <p:sp>
        <p:nvSpPr>
          <p:cNvPr id="13338" name="Text Box 24"/>
          <p:cNvSpPr txBox="1">
            <a:spLocks noChangeArrowheads="1"/>
          </p:cNvSpPr>
          <p:nvPr/>
        </p:nvSpPr>
        <p:spPr bwMode="auto">
          <a:xfrm>
            <a:off x="4267200" y="5257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/>
              <a:t>a</a:t>
            </a:r>
            <a:endParaRPr lang="en-GB"/>
          </a:p>
        </p:txBody>
      </p:sp>
      <p:sp>
        <p:nvSpPr>
          <p:cNvPr id="13339" name="Text Box 25"/>
          <p:cNvSpPr txBox="1">
            <a:spLocks noChangeArrowheads="1"/>
          </p:cNvSpPr>
          <p:nvPr/>
        </p:nvSpPr>
        <p:spPr bwMode="auto">
          <a:xfrm>
            <a:off x="5486400" y="5410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/>
              <a:t>a</a:t>
            </a:r>
            <a:endParaRPr lang="en-GB"/>
          </a:p>
        </p:txBody>
      </p:sp>
      <p:sp>
        <p:nvSpPr>
          <p:cNvPr id="13340" name="Text Box 26"/>
          <p:cNvSpPr txBox="1">
            <a:spLocks noChangeArrowheads="1"/>
          </p:cNvSpPr>
          <p:nvPr/>
        </p:nvSpPr>
        <p:spPr bwMode="auto">
          <a:xfrm>
            <a:off x="2971800" y="56388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/>
              <a:t>a</a:t>
            </a:r>
            <a:endParaRPr lang="en-GB"/>
          </a:p>
        </p:txBody>
      </p:sp>
      <p:sp>
        <p:nvSpPr>
          <p:cNvPr id="13341" name="Text Box 27"/>
          <p:cNvSpPr txBox="1">
            <a:spLocks noChangeArrowheads="1"/>
          </p:cNvSpPr>
          <p:nvPr/>
        </p:nvSpPr>
        <p:spPr bwMode="auto">
          <a:xfrm>
            <a:off x="4648200" y="3886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/>
              <a:t>b</a:t>
            </a:r>
            <a:endParaRPr lang="en-GB"/>
          </a:p>
        </p:txBody>
      </p:sp>
      <p:sp>
        <p:nvSpPr>
          <p:cNvPr id="13342" name="Text Box 28"/>
          <p:cNvSpPr txBox="1">
            <a:spLocks noChangeArrowheads="1"/>
          </p:cNvSpPr>
          <p:nvPr/>
        </p:nvSpPr>
        <p:spPr bwMode="auto">
          <a:xfrm>
            <a:off x="5638800" y="4724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/>
              <a:t>b</a:t>
            </a:r>
            <a:endParaRPr lang="en-GB"/>
          </a:p>
        </p:txBody>
      </p:sp>
      <p:sp>
        <p:nvSpPr>
          <p:cNvPr id="13343" name="Text Box 29"/>
          <p:cNvSpPr txBox="1">
            <a:spLocks noChangeArrowheads="1"/>
          </p:cNvSpPr>
          <p:nvPr/>
        </p:nvSpPr>
        <p:spPr bwMode="auto">
          <a:xfrm>
            <a:off x="3962400" y="4800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/>
              <a:t>b</a:t>
            </a:r>
            <a:endParaRPr lang="en-GB"/>
          </a:p>
        </p:txBody>
      </p:sp>
      <p:sp>
        <p:nvSpPr>
          <p:cNvPr id="13344" name="Text Box 30"/>
          <p:cNvSpPr txBox="1">
            <a:spLocks noChangeArrowheads="1"/>
          </p:cNvSpPr>
          <p:nvPr/>
        </p:nvSpPr>
        <p:spPr bwMode="auto">
          <a:xfrm>
            <a:off x="3429000" y="35052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/>
              <a:t>b</a:t>
            </a:r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FF26078-C421-416B-AB6C-100EF7A2D4D9}" type="datetime5">
              <a:rPr lang="en-GB" sz="1400"/>
              <a:pPr/>
              <a:t>5-May-24</a:t>
            </a:fld>
            <a:endParaRPr lang="en-GB" sz="1400"/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400"/>
              <a:t>COMP36512 Lecture 4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27A47F-8785-4BA4-AEA9-3A7A662F8512}" type="slidenum">
              <a:rPr lang="en-GB" sz="1400"/>
              <a:pPr/>
              <a:t>29</a:t>
            </a:fld>
            <a:endParaRPr lang="en-GB" sz="1400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838200"/>
          </a:xfrm>
        </p:spPr>
        <p:txBody>
          <a:bodyPr/>
          <a:lstStyle/>
          <a:p>
            <a:r>
              <a:rPr lang="en-GB"/>
              <a:t>Another NFA version of the same RE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362200"/>
            <a:ext cx="8534400" cy="3733800"/>
          </a:xfrm>
        </p:spPr>
        <p:txBody>
          <a:bodyPr/>
          <a:lstStyle/>
          <a:p>
            <a:pPr>
              <a:buFontTx/>
              <a:buNone/>
            </a:pPr>
            <a:r>
              <a:rPr lang="en-GB" sz="2800"/>
              <a:t>Apply the subset construction algorithm:</a:t>
            </a:r>
            <a:endParaRPr lang="en-GB"/>
          </a:p>
          <a:p>
            <a:pPr>
              <a:buFontTx/>
              <a:buNone/>
            </a:pPr>
            <a:endParaRPr lang="en-GB"/>
          </a:p>
          <a:p>
            <a:pPr>
              <a:buFontTx/>
              <a:buNone/>
            </a:pPr>
            <a:endParaRPr lang="en-GB"/>
          </a:p>
          <a:p>
            <a:pPr>
              <a:buFontTx/>
              <a:buNone/>
            </a:pPr>
            <a:endParaRPr lang="en-GB"/>
          </a:p>
          <a:p>
            <a:pPr>
              <a:buFontTx/>
              <a:buNone/>
            </a:pPr>
            <a:r>
              <a:rPr lang="en-GB" sz="2800"/>
              <a:t>Note: </a:t>
            </a:r>
          </a:p>
          <a:p>
            <a:r>
              <a:rPr lang="en-GB" sz="2800"/>
              <a:t>iteration 3 adds nothing new, so the algorithm stops.</a:t>
            </a:r>
          </a:p>
          <a:p>
            <a:r>
              <a:rPr lang="en-GB" sz="2800"/>
              <a:t>state E contains N4 (final state)</a:t>
            </a:r>
          </a:p>
          <a:p>
            <a:pPr>
              <a:buFontTx/>
              <a:buNone/>
            </a:pPr>
            <a:endParaRPr lang="en-GB"/>
          </a:p>
        </p:txBody>
      </p:sp>
      <p:graphicFrame>
        <p:nvGraphicFramePr>
          <p:cNvPr id="14343" name="Object 5"/>
          <p:cNvGraphicFramePr>
            <a:graphicFrameLocks noChangeAspect="1"/>
          </p:cNvGraphicFramePr>
          <p:nvPr/>
        </p:nvGraphicFramePr>
        <p:xfrm>
          <a:off x="990600" y="2971800"/>
          <a:ext cx="7434263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504176" imgH="1754124" progId="Word.Document.8">
                  <p:embed/>
                </p:oleObj>
              </mc:Choice>
              <mc:Fallback>
                <p:oleObj name="Document" r:id="rId2" imgW="7504176" imgH="1754124" progId="Word.Document.8">
                  <p:embed/>
                  <p:pic>
                    <p:nvPicPr>
                      <p:cNvPr id="1434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971800"/>
                        <a:ext cx="7434263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4" name="Oval 6"/>
          <p:cNvSpPr>
            <a:spLocks noChangeArrowheads="1"/>
          </p:cNvSpPr>
          <p:nvPr/>
        </p:nvSpPr>
        <p:spPr bwMode="auto">
          <a:xfrm>
            <a:off x="1371600" y="16002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N0</a:t>
            </a:r>
          </a:p>
        </p:txBody>
      </p:sp>
      <p:sp>
        <p:nvSpPr>
          <p:cNvPr id="14345" name="Oval 7"/>
          <p:cNvSpPr>
            <a:spLocks noChangeArrowheads="1"/>
          </p:cNvSpPr>
          <p:nvPr/>
        </p:nvSpPr>
        <p:spPr bwMode="auto">
          <a:xfrm>
            <a:off x="2743200" y="16002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N1</a:t>
            </a:r>
          </a:p>
        </p:txBody>
      </p:sp>
      <p:sp>
        <p:nvSpPr>
          <p:cNvPr id="14346" name="Oval 8"/>
          <p:cNvSpPr>
            <a:spLocks noChangeArrowheads="1"/>
          </p:cNvSpPr>
          <p:nvPr/>
        </p:nvSpPr>
        <p:spPr bwMode="auto">
          <a:xfrm>
            <a:off x="4038600" y="16002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N2</a:t>
            </a:r>
          </a:p>
        </p:txBody>
      </p:sp>
      <p:sp>
        <p:nvSpPr>
          <p:cNvPr id="14347" name="Oval 9"/>
          <p:cNvSpPr>
            <a:spLocks noChangeArrowheads="1"/>
          </p:cNvSpPr>
          <p:nvPr/>
        </p:nvSpPr>
        <p:spPr bwMode="auto">
          <a:xfrm>
            <a:off x="5334000" y="1600200"/>
            <a:ext cx="457200" cy="457200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N3</a:t>
            </a:r>
          </a:p>
        </p:txBody>
      </p:sp>
      <p:sp>
        <p:nvSpPr>
          <p:cNvPr id="14348" name="Oval 10"/>
          <p:cNvSpPr>
            <a:spLocks noChangeArrowheads="1"/>
          </p:cNvSpPr>
          <p:nvPr/>
        </p:nvSpPr>
        <p:spPr bwMode="auto">
          <a:xfrm>
            <a:off x="6629400" y="1600200"/>
            <a:ext cx="457200" cy="457200"/>
          </a:xfrm>
          <a:prstGeom prst="ellipse">
            <a:avLst/>
          </a:prstGeom>
          <a:solidFill>
            <a:srgbClr val="FFFF99"/>
          </a:solidFill>
          <a:ln w="57150" cmpd="thickThin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GB"/>
              <a:t>N4</a:t>
            </a:r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>
            <a:off x="1828800" y="18288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>
            <a:off x="3200400" y="182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>
            <a:off x="4495800" y="182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>
            <a:off x="5791200" y="1828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353" name="AutoShape 16"/>
          <p:cNvCxnSpPr>
            <a:cxnSpLocks noChangeShapeType="1"/>
            <a:stCxn id="14345" idx="7"/>
            <a:endCxn id="14345" idx="1"/>
          </p:cNvCxnSpPr>
          <p:nvPr/>
        </p:nvCxnSpPr>
        <p:spPr bwMode="auto">
          <a:xfrm rot="-5400000" flipH="1" flipV="1">
            <a:off x="2971006" y="1505744"/>
            <a:ext cx="1588" cy="323850"/>
          </a:xfrm>
          <a:prstGeom prst="curvedConnector3">
            <a:avLst>
              <a:gd name="adj1" fmla="val -2560000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54" name="Text Box 17"/>
          <p:cNvSpPr txBox="1">
            <a:spLocks noChangeArrowheads="1"/>
          </p:cNvSpPr>
          <p:nvPr/>
        </p:nvSpPr>
        <p:spPr bwMode="auto">
          <a:xfrm>
            <a:off x="1965325" y="1406525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>
                <a:sym typeface="Symbol" panose="05050102010706020507" pitchFamily="18" charset="2"/>
              </a:rPr>
              <a:t></a:t>
            </a:r>
            <a:endParaRPr lang="en-GB"/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3032125" y="1031875"/>
            <a:ext cx="57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/>
              <a:t>a|b</a:t>
            </a:r>
            <a:endParaRPr lang="en-GB"/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3413125" y="1412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/>
              <a:t>a</a:t>
            </a:r>
            <a:endParaRPr lang="en-GB"/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4632325" y="1412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/>
              <a:t>b</a:t>
            </a:r>
            <a:endParaRPr lang="en-GB"/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6003925" y="14128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i="1"/>
              <a:t>b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515144"/>
          </a:xfrm>
        </p:spPr>
        <p:txBody>
          <a:bodyPr/>
          <a:lstStyle/>
          <a:p>
            <a:pPr algn="l"/>
            <a:r>
              <a:rPr lang="en-US" sz="3600" dirty="0"/>
              <a:t>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84176"/>
            <a:ext cx="7772400" cy="5845224"/>
          </a:xfrm>
        </p:spPr>
        <p:txBody>
          <a:bodyPr/>
          <a:lstStyle/>
          <a:p>
            <a:r>
              <a:rPr lang="en-US" sz="1900" dirty="0"/>
              <a:t>Languages in general, consists of three components: alphabet/letters, words and sentences. </a:t>
            </a:r>
          </a:p>
          <a:p>
            <a:r>
              <a:rPr lang="en-US" sz="1900" dirty="0"/>
              <a:t>Examples:</a:t>
            </a:r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endParaRPr lang="en-US" sz="1900" dirty="0"/>
          </a:p>
          <a:p>
            <a:r>
              <a:rPr lang="en-US" sz="1900" dirty="0"/>
              <a:t>A language L has alphabets, denoted by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∑={a, b,…, Z}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language L has strings of words, denoted by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grammer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900" dirty="0"/>
              <a:t>A language L has sentences. </a:t>
            </a:r>
          </a:p>
          <a:p>
            <a:pPr marL="0" indent="0">
              <a:buNone/>
            </a:pPr>
            <a:r>
              <a:rPr lang="en-US" sz="1900" dirty="0"/>
              <a:t>In a language, the component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∑ (must be) and </a:t>
            </a:r>
            <a:r>
              <a:rPr lang="el-GR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(may be) are both finite sets, but the set of sentences can be infinite. Ex: </a:t>
            </a:r>
            <a:r>
              <a:rPr lang="en-US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You ate an apple. 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ii) You ate two apples.</a:t>
            </a: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iii) You ate two thousand and five…</a:t>
            </a:r>
          </a:p>
          <a:p>
            <a:pPr marL="0" indent="0">
              <a:buNone/>
            </a:pPr>
            <a:r>
              <a:rPr lang="en-US" sz="2000" dirty="0"/>
              <a:t>Hence, we need a finite way to define languages that may contains infinite number of words and sentences.</a:t>
            </a: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D209A-43A1-4D37-9B92-4B589FE4C0AF}" type="slidenum">
              <a:rPr lang="en-GB" smtClean="0"/>
              <a:pPr>
                <a:defRPr/>
              </a:pPr>
              <a:t>3</a:t>
            </a:fld>
            <a:endParaRPr lang="en-GB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173576"/>
              </p:ext>
            </p:extLst>
          </p:nvPr>
        </p:nvGraphicFramePr>
        <p:xfrm>
          <a:off x="1066800" y="1828800"/>
          <a:ext cx="7056784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6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Computer</a:t>
                      </a:r>
                      <a:r>
                        <a:rPr lang="en-US" sz="1600" baseline="0" dirty="0"/>
                        <a:t> Languages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Letters of alphabet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ASCII</a:t>
                      </a:r>
                      <a:r>
                        <a:rPr lang="en-US" sz="1600" baseline="0" dirty="0"/>
                        <a:t> characters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Words in a dictionary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Keywords</a:t>
                      </a:r>
                      <a:r>
                        <a:rPr lang="en-US" sz="1600" baseline="0" dirty="0"/>
                        <a:t>, user-defined identifiers, etc.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600" dirty="0"/>
                    </a:p>
                    <a:p>
                      <a:r>
                        <a:rPr lang="en-US" sz="1600" dirty="0"/>
                        <a:t>Sentences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Statements</a:t>
                      </a:r>
                      <a:r>
                        <a:rPr lang="en-US" sz="1600" baseline="0" dirty="0"/>
                        <a:t> (</a:t>
                      </a:r>
                      <a:r>
                        <a:rPr lang="en-US" sz="1600" i="1" baseline="0" dirty="0"/>
                        <a:t>e.g. </a:t>
                      </a:r>
                      <a:r>
                        <a:rPr lang="en-US" sz="1600" i="0" baseline="0" dirty="0"/>
                        <a:t>assignment statement, conditional statements, etc.)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4803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4332F3-677B-4C5B-A8E5-5DBCB3C8A892}" type="datetime5">
              <a:rPr lang="en-GB" sz="1400"/>
              <a:pPr/>
              <a:t>5-May-24</a:t>
            </a:fld>
            <a:endParaRPr lang="en-GB" sz="1400"/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GB" sz="1400"/>
              <a:t>COMP36512 Lecture 4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50CAA57-F0F2-4F39-A00A-F23DC69A02DC}" type="slidenum">
              <a:rPr lang="en-GB" sz="1400"/>
              <a:pPr/>
              <a:t>30</a:t>
            </a:fld>
            <a:endParaRPr lang="en-GB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GB"/>
              <a:t>Enough theory… Let’s conclude!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4800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dirty="0"/>
              <a:t>We presented algorithms to construct a DFA from a RE.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dirty="0"/>
              <a:t>The DFA is not necessarily the smallest possible.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dirty="0"/>
              <a:t>Using an (automatically generated) transition table and the standard code skeleton (Lecture 3, slide 11) we can build a lexical analyser from regular expressions automatically. But, the size of the table can be large...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u="sng" dirty="0"/>
              <a:t>Next time: 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DFA minimisation; Practical considerations; Lexical Analysis wrap-up.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GB" sz="2800" u="sng" dirty="0"/>
              <a:t>Reading:</a:t>
            </a:r>
            <a:r>
              <a:rPr lang="en-GB" sz="2800" dirty="0"/>
              <a:t> </a:t>
            </a:r>
            <a:r>
              <a:rPr lang="en-GB" sz="2800" u="sng" dirty="0"/>
              <a:t>Aho2</a:t>
            </a:r>
            <a:r>
              <a:rPr lang="en-GB" sz="2800" dirty="0"/>
              <a:t> Sections 3.6-3.7; </a:t>
            </a:r>
            <a:r>
              <a:rPr lang="en-GB" sz="2800" u="sng" dirty="0"/>
              <a:t>Aho1</a:t>
            </a:r>
            <a:r>
              <a:rPr lang="en-GB" sz="2800" dirty="0"/>
              <a:t> pp. 113-125; </a:t>
            </a:r>
            <a:r>
              <a:rPr lang="en-GB" sz="2800" u="sng" dirty="0" err="1"/>
              <a:t>Grune</a:t>
            </a:r>
            <a:r>
              <a:rPr lang="en-GB" sz="2800" dirty="0"/>
              <a:t> 2.1.6.1-2.1.6.6 (different style); </a:t>
            </a:r>
            <a:r>
              <a:rPr lang="en-GB" sz="2800" u="sng" dirty="0"/>
              <a:t>Hunter</a:t>
            </a:r>
            <a:r>
              <a:rPr lang="en-GB" sz="2800" dirty="0"/>
              <a:t> 3.3 (very condensed); </a:t>
            </a:r>
            <a:r>
              <a:rPr lang="en-GB" sz="2800" u="sng" dirty="0"/>
              <a:t>Cooper1</a:t>
            </a:r>
            <a:r>
              <a:rPr lang="en-GB" sz="2800" dirty="0"/>
              <a:t> 2.4-2.4.3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4624"/>
            <a:ext cx="7772400" cy="792088"/>
          </a:xfrm>
        </p:spPr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836712"/>
            <a:ext cx="8206680" cy="5259288"/>
          </a:xfrm>
        </p:spPr>
        <p:txBody>
          <a:bodyPr/>
          <a:lstStyle/>
          <a:p>
            <a:pPr marL="0" indent="0">
              <a:buNone/>
            </a:pPr>
            <a:r>
              <a:rPr lang="en-US" sz="1900" dirty="0"/>
              <a:t>1. Write a C program that read the following string: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b="1" dirty="0"/>
              <a:t>“ Md. </a:t>
            </a:r>
            <a:r>
              <a:rPr lang="en-US" sz="1900" b="1" dirty="0" err="1"/>
              <a:t>Tareq</a:t>
            </a:r>
            <a:r>
              <a:rPr lang="en-US" sz="1900" b="1" dirty="0"/>
              <a:t> Zaman, Part-3, 2011”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  a) Count number of words, letters, digits and other characters.</a:t>
            </a:r>
          </a:p>
          <a:p>
            <a:pPr marL="0" indent="0">
              <a:buNone/>
            </a:pPr>
            <a:r>
              <a:rPr lang="en-US" sz="1900" dirty="0"/>
              <a:t>       b) Separates letters, digits and others characters.</a:t>
            </a:r>
          </a:p>
          <a:p>
            <a:pPr marL="0" indent="0">
              <a:buNone/>
            </a:pPr>
            <a:r>
              <a:rPr lang="en-US" sz="1900" dirty="0"/>
              <a:t>2. Write a program that read the following string:</a:t>
            </a:r>
          </a:p>
          <a:p>
            <a:pPr marL="0" indent="0">
              <a:buNone/>
            </a:pPr>
            <a:r>
              <a:rPr lang="en-US" sz="1900" dirty="0"/>
              <a:t>	</a:t>
            </a:r>
            <a:r>
              <a:rPr lang="en-US" sz="1900" b="1" dirty="0"/>
              <a:t>“ </a:t>
            </a:r>
            <a:r>
              <a:rPr lang="en-US" sz="1900" b="1" dirty="0" err="1"/>
              <a:t>Munmun</a:t>
            </a:r>
            <a:r>
              <a:rPr lang="en-US" sz="1900" b="1" dirty="0"/>
              <a:t> is the student of Computer Science &amp; Engineering”.</a:t>
            </a: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  a) Count how many vowels and Consonants are there?</a:t>
            </a:r>
          </a:p>
          <a:p>
            <a:pPr marL="0" indent="0">
              <a:buNone/>
            </a:pPr>
            <a:r>
              <a:rPr lang="en-US" sz="1900" dirty="0"/>
              <a:t>       b) Find out which vowels and consonants are existed in the above string?</a:t>
            </a:r>
          </a:p>
          <a:p>
            <a:pPr marL="0" indent="0">
              <a:buNone/>
            </a:pPr>
            <a:r>
              <a:rPr lang="en-US" sz="1900" dirty="0"/>
              <a:t>       c) Divide the given string into two separate strings, where one string </a:t>
            </a:r>
            <a:r>
              <a:rPr lang="en-US" sz="1900"/>
              <a:t>only     	contains  the </a:t>
            </a:r>
            <a:r>
              <a:rPr lang="en-US" sz="1900" dirty="0"/>
              <a:t>words started with vowel, and another contains the </a:t>
            </a:r>
            <a:r>
              <a:rPr lang="en-US" sz="1900"/>
              <a:t>words 	started with consonant</a:t>
            </a:r>
            <a:r>
              <a:rPr lang="en-US" sz="1900" dirty="0"/>
              <a:t>.</a:t>
            </a:r>
          </a:p>
          <a:p>
            <a:pPr marL="0" indent="0">
              <a:buNone/>
            </a:pPr>
            <a:r>
              <a:rPr lang="en-US" sz="1900" dirty="0"/>
              <a:t>3. Write a program that abbreviates the following code:</a:t>
            </a:r>
          </a:p>
          <a:p>
            <a:pPr marL="0" indent="0">
              <a:buNone/>
            </a:pPr>
            <a:r>
              <a:rPr lang="en-US" sz="1900" b="1" i="1" dirty="0"/>
              <a:t>	CSE-3141</a:t>
            </a:r>
            <a:r>
              <a:rPr lang="en-US" sz="1900" b="1" dirty="0"/>
              <a:t> as Computer Science &amp; Engineering, 3</a:t>
            </a:r>
            <a:r>
              <a:rPr lang="en-US" sz="1900" b="1" baseline="30000" dirty="0"/>
              <a:t>rd</a:t>
            </a:r>
            <a:r>
              <a:rPr lang="en-US" sz="1900" b="1" dirty="0"/>
              <a:t> year, 1</a:t>
            </a:r>
            <a:r>
              <a:rPr lang="en-US" sz="1900" b="1" baseline="30000" dirty="0"/>
              <a:t>st</a:t>
            </a:r>
            <a:r>
              <a:rPr lang="en-US" sz="1900" b="1" dirty="0"/>
              <a:t> semester, 	Compiler Design, Theory. </a:t>
            </a:r>
            <a:endParaRPr lang="en-US" sz="1900" dirty="0"/>
          </a:p>
          <a:p>
            <a:endParaRPr lang="en-US" sz="19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56BDB0-55CD-4380-87EB-7A3BFFFB055D}" type="datetime5">
              <a:rPr lang="en-GB" smtClean="0"/>
              <a:pPr>
                <a:defRPr/>
              </a:pPr>
              <a:t>5-May-24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COMP36512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D209A-43A1-4D37-9B92-4B589FE4C0AF}" type="slidenum">
              <a:rPr lang="en-GB" smtClean="0"/>
              <a:pPr>
                <a:defRPr/>
              </a:pPr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813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xfrm>
            <a:off x="685800" y="6453336"/>
            <a:ext cx="1905000" cy="457200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6618CB5-50AC-4DAE-980D-9EDCB7BD9279}" type="datetime5">
              <a:rPr lang="en-GB" sz="1400"/>
              <a:pPr/>
              <a:t>5-May-24</a:t>
            </a:fld>
            <a:endParaRPr lang="en-GB" sz="1400"/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E60128-F2AF-47ED-BA08-3EB2931AD7E1}" type="slidenum">
              <a:rPr lang="en-GB" sz="1400"/>
              <a:pPr/>
              <a:t>4</a:t>
            </a:fld>
            <a:endParaRPr lang="en-GB" sz="1400"/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08720"/>
            <a:ext cx="8991600" cy="5339680"/>
          </a:xfrm>
        </p:spPr>
        <p:txBody>
          <a:bodyPr/>
          <a:lstStyle/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en-GB" dirty="0"/>
              <a:t>In a formal language: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000" u="sng" dirty="0"/>
              <a:t>Alphabet</a:t>
            </a:r>
            <a:r>
              <a:rPr lang="en-GB" sz="2000" dirty="0"/>
              <a:t> is a finite set of </a:t>
            </a:r>
            <a:r>
              <a:rPr lang="en-GB" sz="2000" u="sng" dirty="0"/>
              <a:t>symbols</a:t>
            </a:r>
            <a:r>
              <a:rPr lang="en-GB" sz="2000" dirty="0"/>
              <a:t>.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000" dirty="0"/>
              <a:t>A </a:t>
            </a:r>
            <a:r>
              <a:rPr lang="en-GB" sz="2000" u="sng" dirty="0"/>
              <a:t>string</a:t>
            </a:r>
            <a:r>
              <a:rPr lang="en-GB" sz="2000" dirty="0"/>
              <a:t> is any finite sequence of symbols from alphabet.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000" dirty="0"/>
              <a:t>A </a:t>
            </a:r>
            <a:r>
              <a:rPr lang="en-GB" sz="2000" u="sng" dirty="0"/>
              <a:t>grammar</a:t>
            </a:r>
            <a:r>
              <a:rPr lang="en-GB" sz="2000" dirty="0"/>
              <a:t> is a finite way of describing a language.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000" dirty="0"/>
              <a:t>A (</a:t>
            </a:r>
            <a:r>
              <a:rPr lang="en-GB" sz="2000" i="1" dirty="0"/>
              <a:t>e.g. </a:t>
            </a:r>
            <a:r>
              <a:rPr lang="en-GB" sz="2000" dirty="0"/>
              <a:t>context-free) grammar, </a:t>
            </a:r>
            <a:r>
              <a:rPr lang="en-GB" sz="2000" i="1" dirty="0"/>
              <a:t>G</a:t>
            </a:r>
            <a:r>
              <a:rPr lang="en-GB" sz="2000" dirty="0"/>
              <a:t>, is a 4-tuple, </a:t>
            </a:r>
            <a:r>
              <a:rPr lang="en-GB" sz="2000" i="1" dirty="0"/>
              <a:t>G=(S,V,T,P)</a:t>
            </a:r>
            <a:r>
              <a:rPr lang="en-GB" sz="2000" dirty="0"/>
              <a:t>, where:</a:t>
            </a:r>
          </a:p>
          <a:p>
            <a:pPr lvl="2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GB" sz="2000" i="1" dirty="0"/>
              <a:t>S</a:t>
            </a:r>
            <a:r>
              <a:rPr lang="en-GB" sz="2000" dirty="0"/>
              <a:t>: starting symbol</a:t>
            </a:r>
          </a:p>
          <a:p>
            <a:pPr lvl="2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GB" sz="2000" dirty="0"/>
              <a:t>V: set of non-terminal symbols, or variables</a:t>
            </a:r>
          </a:p>
          <a:p>
            <a:pPr lvl="2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GB" sz="2000" i="1" dirty="0"/>
              <a:t>T</a:t>
            </a:r>
            <a:r>
              <a:rPr lang="en-GB" sz="2000" dirty="0"/>
              <a:t>: set of terminal symbols</a:t>
            </a:r>
          </a:p>
          <a:p>
            <a:pPr lvl="2">
              <a:lnSpc>
                <a:spcPct val="95000"/>
              </a:lnSpc>
              <a:spcBef>
                <a:spcPct val="10000"/>
              </a:spcBef>
              <a:buFontTx/>
              <a:buNone/>
            </a:pPr>
            <a:r>
              <a:rPr lang="en-GB" sz="2000" i="1" dirty="0"/>
              <a:t>P</a:t>
            </a:r>
            <a:r>
              <a:rPr lang="en-GB" sz="2000" dirty="0"/>
              <a:t>: set of production rules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000" dirty="0"/>
              <a:t>A language is the set of all productions of </a:t>
            </a:r>
            <a:r>
              <a:rPr lang="en-GB" sz="2000" i="1" dirty="0"/>
              <a:t>G</a:t>
            </a:r>
            <a:r>
              <a:rPr lang="en-GB" sz="2000" dirty="0"/>
              <a:t>.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GB" sz="2000" dirty="0"/>
              <a:t>Example: Identifying numbers, we may write the grammar as</a:t>
            </a:r>
            <a:r>
              <a:rPr lang="en-GB" sz="2400" dirty="0"/>
              <a:t> 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en-GB" sz="2400" dirty="0"/>
              <a:t>	</a:t>
            </a:r>
            <a:r>
              <a:rPr lang="en-GB" sz="2000" dirty="0"/>
              <a:t>G= (S, V</a:t>
            </a:r>
            <a:r>
              <a:rPr lang="en-GB" sz="2000" i="1" dirty="0"/>
              <a:t>, T, P) </a:t>
            </a:r>
            <a:r>
              <a:rPr lang="en-GB" sz="2000" dirty="0"/>
              <a:t>in which V: {N, </a:t>
            </a:r>
            <a:r>
              <a:rPr lang="en-GB" sz="2000" i="1" dirty="0"/>
              <a:t>D, F</a:t>
            </a:r>
            <a:r>
              <a:rPr lang="en-GB" sz="2000" dirty="0"/>
              <a:t>};	</a:t>
            </a:r>
          </a:p>
          <a:p>
            <a:pPr marL="0" indent="0">
              <a:lnSpc>
                <a:spcPct val="95000"/>
              </a:lnSpc>
              <a:spcBef>
                <a:spcPct val="10000"/>
              </a:spcBef>
              <a:buNone/>
            </a:pPr>
            <a:r>
              <a:rPr lang="en-GB" sz="2000" i="1" dirty="0"/>
              <a:t>	T: {., 0, 1, 2,…, 9}</a:t>
            </a: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i="1" dirty="0"/>
              <a:t>	P: </a:t>
            </a:r>
            <a:r>
              <a:rPr lang="en-GB" sz="2000" i="1" dirty="0">
                <a:sym typeface="Symbol" panose="05050102010706020507" pitchFamily="18" charset="2"/>
              </a:rPr>
              <a:t>{</a:t>
            </a:r>
            <a:r>
              <a:rPr lang="en-GB" sz="1800" i="1" dirty="0">
                <a:sym typeface="Symbol" panose="05050102010706020507" pitchFamily="18" charset="2"/>
              </a:rPr>
              <a:t> N DN | NFN | 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1800" i="1" dirty="0">
                <a:sym typeface="Symbol" panose="05050102010706020507" pitchFamily="18" charset="2"/>
              </a:rPr>
              <a:t>		D 0 | 1 | 2 | … | 9}</a:t>
            </a:r>
            <a:endParaRPr lang="en-GB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260376"/>
          </a:xfrm>
        </p:spPr>
        <p:txBody>
          <a:bodyPr/>
          <a:lstStyle/>
          <a:p>
            <a:r>
              <a:rPr lang="en-US" dirty="0"/>
              <a:t>Tokens, Lexemes,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4744"/>
            <a:ext cx="7772400" cy="5123656"/>
          </a:xfrm>
        </p:spPr>
        <p:txBody>
          <a:bodyPr/>
          <a:lstStyle/>
          <a:p>
            <a:r>
              <a:rPr lang="en-US" dirty="0"/>
              <a:t>Tokens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400" dirty="0"/>
              <a:t>Token is a sequence of characters. Tokens may be </a:t>
            </a:r>
          </a:p>
          <a:p>
            <a:pPr marL="0" indent="0">
              <a:buNone/>
            </a:pPr>
            <a:r>
              <a:rPr lang="en-US" sz="2400" dirty="0"/>
              <a:t>	a) Identifiers b) Keywords c) Operator d) Special 	  	    Symbols c) Constant, and so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Lexemes </a:t>
            </a:r>
          </a:p>
          <a:p>
            <a:pPr marL="0" indent="0">
              <a:buNone/>
            </a:pPr>
            <a:r>
              <a:rPr lang="en-US" sz="2400" dirty="0"/>
              <a:t>	Lexeme is sequence of characters are matched by a 	pattern </a:t>
            </a:r>
            <a:r>
              <a:rPr lang="en-US" sz="2400" i="1" dirty="0"/>
              <a:t>(i.e. RE)</a:t>
            </a:r>
            <a:r>
              <a:rPr lang="en-US" sz="2400" dirty="0"/>
              <a:t> for token.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Patterns</a:t>
            </a:r>
          </a:p>
          <a:p>
            <a:pPr marL="0" indent="0">
              <a:buNone/>
            </a:pPr>
            <a:r>
              <a:rPr lang="en-US" sz="2400" dirty="0"/>
              <a:t>	Rule of description is a pattern. Patterns are specified 	using regular expression.</a:t>
            </a:r>
          </a:p>
          <a:p>
            <a:pPr marL="0" indent="0">
              <a:buNone/>
            </a:pPr>
            <a:r>
              <a:rPr lang="en-US" sz="2400" dirty="0"/>
              <a:t>	Ex: letter(letter | digit)*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56BDB0-55CD-4380-87EB-7A3BFFFB055D}" type="datetime5">
              <a:rPr lang="en-GB" smtClean="0"/>
              <a:pPr>
                <a:defRPr/>
              </a:pPr>
              <a:t>5-May-24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D209A-43A1-4D37-9B92-4B589FE4C0AF}" type="slidenum">
              <a:rPr lang="en-GB" smtClean="0"/>
              <a:pPr>
                <a:defRPr/>
              </a:pPr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69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850" y="2281237"/>
            <a:ext cx="6210300" cy="3514725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56BDB0-55CD-4380-87EB-7A3BFFFB055D}" type="datetime5">
              <a:rPr lang="en-GB" smtClean="0"/>
              <a:pPr>
                <a:defRPr/>
              </a:pPr>
              <a:t>5-May-24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D209A-43A1-4D37-9B92-4B589FE4C0AF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Tokens, Lexemes, Patterns</a:t>
            </a:r>
          </a:p>
        </p:txBody>
      </p:sp>
    </p:spTree>
    <p:extLst>
      <p:ext uri="{BB962C8B-B14F-4D97-AF65-F5344CB8AC3E}">
        <p14:creationId xmlns:p14="http://schemas.microsoft.com/office/powerpoint/2010/main" val="73966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r>
              <a:rPr lang="en-US" dirty="0"/>
              <a:t>Process of forming tokens from input stream (lexemes) is called tokenization. </a:t>
            </a:r>
          </a:p>
          <a:p>
            <a:pPr marL="0" indent="0">
              <a:buNone/>
            </a:pPr>
            <a:r>
              <a:rPr lang="en-US" dirty="0"/>
              <a:t>   Ex: div = 6/2;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56BDB0-55CD-4380-87EB-7A3BFFFB055D}" type="datetime5">
              <a:rPr lang="en-GB" smtClean="0"/>
              <a:pPr>
                <a:defRPr/>
              </a:pPr>
              <a:t>5-May-24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D209A-43A1-4D37-9B92-4B589FE4C0AF}" type="slidenum">
              <a:rPr lang="en-GB" smtClean="0"/>
              <a:pPr>
                <a:defRPr/>
              </a:pPr>
              <a:t>7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3606498"/>
            <a:ext cx="5832648" cy="2486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019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attribute for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analyzer provides additional information about particular lexeme. </a:t>
            </a:r>
          </a:p>
          <a:p>
            <a:pPr marL="0" indent="0">
              <a:buNone/>
            </a:pPr>
            <a:r>
              <a:rPr lang="en-US" dirty="0"/>
              <a:t>    Ex: </a:t>
            </a:r>
            <a:r>
              <a:rPr lang="en-US" i="1" dirty="0"/>
              <a:t>y = 4*x + 5;</a:t>
            </a:r>
          </a:p>
          <a:p>
            <a:pPr marL="0" indent="0">
              <a:buNone/>
            </a:pPr>
            <a:r>
              <a:rPr lang="en-US" i="1" dirty="0"/>
              <a:t>    </a:t>
            </a:r>
            <a:r>
              <a:rPr lang="en-US" dirty="0"/>
              <a:t>Token stream should be:</a:t>
            </a:r>
          </a:p>
          <a:p>
            <a:pPr marL="0" indent="0">
              <a:buNone/>
            </a:pPr>
            <a:r>
              <a:rPr lang="en-US" sz="2800" i="1" dirty="0"/>
              <a:t>    </a:t>
            </a:r>
            <a:r>
              <a:rPr lang="en-US" sz="2400" i="1" dirty="0"/>
              <a:t>&lt;id, y&gt;&lt;op,=&gt;&lt;num,4&gt;&lt;id, x&gt;&lt;op,+&gt;&lt;num,5&gt;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56BDB0-55CD-4380-87EB-7A3BFFFB055D}" type="datetime5">
              <a:rPr lang="en-GB" smtClean="0"/>
              <a:pPr>
                <a:defRPr/>
              </a:pPr>
              <a:t>5-May-24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COMP36512 Lecture 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6D209A-43A1-4D37-9B92-4B589FE4C0AF}" type="slidenum">
              <a:rPr lang="en-GB" smtClean="0"/>
              <a:pPr>
                <a:defRPr/>
              </a:pPr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448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5DD345-D33B-4185-8CE4-02DC4E550488}" type="datetime5">
              <a:rPr lang="en-GB" sz="1400"/>
              <a:pPr/>
              <a:t>5-May-24</a:t>
            </a:fld>
            <a:endParaRPr lang="en-GB" sz="1400"/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FD0E53-7C1A-4762-93E1-831EBF3E0661}" type="slidenum">
              <a:rPr lang="en-GB" sz="1400"/>
              <a:pPr/>
              <a:t>9</a:t>
            </a:fld>
            <a:endParaRPr lang="en-GB" sz="1400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GB"/>
              <a:t>Why all this?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54864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GB" sz="3000"/>
              <a:t>Why study lexical analysis?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GB" sz="2600"/>
              <a:t>To avoid writing lexical analysers (scanners) by hand.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GB" sz="2600"/>
              <a:t>To simplify specification and implementation.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GB" sz="2600"/>
              <a:t>To understand the underlying techniques and technologies.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en-GB" sz="3000"/>
              <a:t>We want to specify </a:t>
            </a:r>
            <a:r>
              <a:rPr lang="en-GB" sz="3000" b="1" u="sng"/>
              <a:t>lexical patterns</a:t>
            </a:r>
            <a:r>
              <a:rPr lang="en-GB" sz="3000"/>
              <a:t> (to derive tokens):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GB"/>
              <a:t>Some parts are easy:</a:t>
            </a:r>
          </a:p>
          <a:p>
            <a:pPr lvl="2">
              <a:lnSpc>
                <a:spcPct val="95000"/>
              </a:lnSpc>
              <a:spcBef>
                <a:spcPct val="5000"/>
              </a:spcBef>
            </a:pPr>
            <a:r>
              <a:rPr lang="en-GB" i="1"/>
              <a:t>WhiteSpace </a:t>
            </a:r>
            <a:r>
              <a:rPr lang="en-GB" i="1">
                <a:sym typeface="Symbol" panose="05050102010706020507" pitchFamily="18" charset="2"/>
              </a:rPr>
              <a:t> blank | tab | WhiteSpace blank | WhiteSpace tab</a:t>
            </a:r>
            <a:endParaRPr lang="en-GB"/>
          </a:p>
          <a:p>
            <a:pPr lvl="2">
              <a:lnSpc>
                <a:spcPct val="95000"/>
              </a:lnSpc>
              <a:spcBef>
                <a:spcPct val="5000"/>
              </a:spcBef>
            </a:pPr>
            <a:r>
              <a:rPr lang="en-GB"/>
              <a:t>Keywords and operators (if, then, =, +)</a:t>
            </a:r>
          </a:p>
          <a:p>
            <a:pPr lvl="2">
              <a:lnSpc>
                <a:spcPct val="95000"/>
              </a:lnSpc>
              <a:spcBef>
                <a:spcPct val="5000"/>
              </a:spcBef>
            </a:pPr>
            <a:r>
              <a:rPr lang="en-GB"/>
              <a:t>Comments (/* followed by */ in C, // in C++, % in latex, ...)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en-GB"/>
              <a:t>Some parts are more complex:</a:t>
            </a:r>
          </a:p>
          <a:p>
            <a:pPr lvl="2">
              <a:lnSpc>
                <a:spcPct val="95000"/>
              </a:lnSpc>
              <a:spcBef>
                <a:spcPct val="5000"/>
              </a:spcBef>
            </a:pPr>
            <a:r>
              <a:rPr lang="en-GB"/>
              <a:t>Identifiers (letter followed by - up to </a:t>
            </a:r>
            <a:r>
              <a:rPr lang="en-GB" i="1"/>
              <a:t>n</a:t>
            </a:r>
            <a:r>
              <a:rPr lang="en-GB"/>
              <a:t> - alphanumerics…)</a:t>
            </a:r>
          </a:p>
          <a:p>
            <a:pPr lvl="2">
              <a:lnSpc>
                <a:spcPct val="95000"/>
              </a:lnSpc>
              <a:spcBef>
                <a:spcPct val="5000"/>
              </a:spcBef>
            </a:pPr>
            <a:r>
              <a:rPr lang="en-GB"/>
              <a:t>Numbers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GB" sz="3000" i="1"/>
              <a:t>We need a notation that could lead to an implementation!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7198</TotalTime>
  <Words>3601</Words>
  <Application>Microsoft Office PowerPoint</Application>
  <PresentationFormat>On-screen Show (4:3)</PresentationFormat>
  <Paragraphs>573</Paragraphs>
  <Slides>31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Browallia New</vt:lpstr>
      <vt:lpstr>Cambria Math</vt:lpstr>
      <vt:lpstr>Courier New</vt:lpstr>
      <vt:lpstr>Symbol</vt:lpstr>
      <vt:lpstr>Times New Roman</vt:lpstr>
      <vt:lpstr>Default Design</vt:lpstr>
      <vt:lpstr>Document</vt:lpstr>
      <vt:lpstr>Introduction to Lexical Analysis</vt:lpstr>
      <vt:lpstr>The Big Picture</vt:lpstr>
      <vt:lpstr>Language</vt:lpstr>
      <vt:lpstr>PowerPoint Presentation</vt:lpstr>
      <vt:lpstr>Tokens, Lexemes, Patterns</vt:lpstr>
      <vt:lpstr>Tokens, Lexemes, Patterns</vt:lpstr>
      <vt:lpstr>Tokenization</vt:lpstr>
      <vt:lpstr>What is attribute for token</vt:lpstr>
      <vt:lpstr>Why all this?</vt:lpstr>
      <vt:lpstr>Building a Lexical Analyser by hand</vt:lpstr>
      <vt:lpstr>-------------------------------------------------------------------------</vt:lpstr>
      <vt:lpstr>PowerPoint Presentation</vt:lpstr>
      <vt:lpstr>Regular Expressions</vt:lpstr>
      <vt:lpstr>Regular Expression</vt:lpstr>
      <vt:lpstr>We study REs to automate scanner construction!</vt:lpstr>
      <vt:lpstr>Towards Automation (finally!)</vt:lpstr>
      <vt:lpstr>A Modified Example (recognise r0 through r31)  Register  r ((0|1|2) (Digit|) | (4|5|6|7|8|9) | (3|30|31))</vt:lpstr>
      <vt:lpstr>Finite Automata (FA)/FSA</vt:lpstr>
      <vt:lpstr>Finite Automata</vt:lpstr>
      <vt:lpstr>Scanner Generator: Full Story!</vt:lpstr>
      <vt:lpstr>Scanner Generator: Summery!</vt:lpstr>
      <vt:lpstr>RE to -NFA using Thompson’s construction</vt:lpstr>
      <vt:lpstr>RE to -NFA using Thompson’s construction</vt:lpstr>
      <vt:lpstr>Example: Construct the NFA of a (b|c)*</vt:lpstr>
      <vt:lpstr>-NFA to DFA: two key functions</vt:lpstr>
      <vt:lpstr>NFA to DFA with subset construction</vt:lpstr>
      <vt:lpstr>Example: NFA for (a | b)*abb</vt:lpstr>
      <vt:lpstr>Result of applying subset construction</vt:lpstr>
      <vt:lpstr>Another NFA version of the same RE</vt:lpstr>
      <vt:lpstr>Enough theory… Let’s conclude!</vt:lpstr>
      <vt:lpstr>Assignments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Alasdair Rawsthorne</dc:creator>
  <cp:lastModifiedBy>Md. Saiful Islam</cp:lastModifiedBy>
  <cp:revision>139</cp:revision>
  <cp:lastPrinted>2002-02-06T10:07:36Z</cp:lastPrinted>
  <dcterms:created xsi:type="dcterms:W3CDTF">1999-09-24T08:09:16Z</dcterms:created>
  <dcterms:modified xsi:type="dcterms:W3CDTF">2024-05-05T05:16:23Z</dcterms:modified>
</cp:coreProperties>
</file>