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23" r:id="rId2"/>
    <p:sldId id="324" r:id="rId3"/>
    <p:sldId id="286" r:id="rId4"/>
    <p:sldId id="331" r:id="rId5"/>
    <p:sldId id="332" r:id="rId6"/>
    <p:sldId id="341" r:id="rId7"/>
    <p:sldId id="342" r:id="rId8"/>
    <p:sldId id="344" r:id="rId9"/>
    <p:sldId id="345" r:id="rId10"/>
    <p:sldId id="346" r:id="rId11"/>
    <p:sldId id="333" r:id="rId12"/>
    <p:sldId id="334" r:id="rId13"/>
    <p:sldId id="335" r:id="rId14"/>
    <p:sldId id="336" r:id="rId15"/>
    <p:sldId id="337" r:id="rId16"/>
    <p:sldId id="339" r:id="rId17"/>
    <p:sldId id="338" r:id="rId18"/>
    <p:sldId id="326" r:id="rId19"/>
    <p:sldId id="340" r:id="rId20"/>
    <p:sldId id="328" r:id="rId21"/>
    <p:sldId id="329" r:id="rId22"/>
    <p:sldId id="330" r:id="rId23"/>
    <p:sldId id="317" r:id="rId24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80" autoAdjust="0"/>
  </p:normalViewPr>
  <p:slideViewPr>
    <p:cSldViewPr>
      <p:cViewPr varScale="1">
        <p:scale>
          <a:sx n="47" d="100"/>
          <a:sy n="47" d="100"/>
        </p:scale>
        <p:origin x="12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4288" y="0"/>
            <a:ext cx="2963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endParaRPr lang="en-GB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9588"/>
            <a:ext cx="29638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defTabSz="928688">
              <a:defRPr sz="1200"/>
            </a:lvl1pPr>
          </a:lstStyle>
          <a:p>
            <a:endParaRPr lang="en-GB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4288" y="9399588"/>
            <a:ext cx="29638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/>
            </a:lvl1pPr>
          </a:lstStyle>
          <a:p>
            <a:fld id="{0835C1F1-5CA8-444C-BB46-5D855E3979F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132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endParaRPr lang="en-GB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7763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1700"/>
            <a:ext cx="49784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/>
            </a:lvl1pPr>
          </a:lstStyle>
          <a:p>
            <a:endParaRPr lang="en-GB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/>
            </a:lvl1pPr>
          </a:lstStyle>
          <a:p>
            <a:fld id="{27DBF6EF-42B8-4670-BEAE-75CDDDFFEBB5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663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BF6EF-42B8-4670-BEAE-75CDDDFFEBB5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23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In context of linguistic, parsing is the process of breaking down a sentence into its elements (</a:t>
            </a:r>
            <a:r>
              <a:rPr lang="en-GB" sz="1200" i="1" dirty="0"/>
              <a:t>parts of speech</a:t>
            </a:r>
            <a:r>
              <a:rPr lang="en-US" b="0" i="0" dirty="0">
                <a:solidFill>
                  <a:srgbClr val="282828"/>
                </a:solidFill>
                <a:effectLst/>
                <a:latin typeface="Georgia" panose="02040502050405020303" pitchFamily="18" charset="0"/>
              </a:rPr>
              <a:t>) so that the sentence can be understood.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DBF6EF-42B8-4670-BEAE-75CDDDFFEBB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150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 CFG is a way of describing languages by recursive rules called productions. It (CFG) consists of a set of variables, a set of terminals symbols, and a start variable, as well as the productions.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Each production consists of a head (non terminal) and body (consisting of a string of zero or more variables and/or terminals).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previous</a:t>
            </a:r>
            <a:r>
              <a:rPr lang="en-US" sz="1200" baseline="0" dirty="0"/>
              <a:t> chapter showed how a CFG can be used to define the syntax of a programming language.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/>
              <a:t>This chapter shows how to check whether an input string is a sentence of a given grammar and how to construct a parse tree for the string. 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BF6EF-42B8-4670-BEAE-75CDDDFFEBB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908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early 1970’s most of the existing compilers use one</a:t>
            </a:r>
            <a:r>
              <a:rPr lang="en-US" baseline="0" dirty="0"/>
              <a:t> or both of these methods. </a:t>
            </a:r>
          </a:p>
          <a:p>
            <a:endParaRPr lang="en-US" baseline="0" dirty="0"/>
          </a:p>
          <a:p>
            <a:r>
              <a:rPr lang="en-US" baseline="0" dirty="0"/>
              <a:t>A common situation is for operator precedence to be used for expressions and recursive descent  for the rest of the language.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BF6EF-42B8-4670-BEAE-75CDDDFFEBB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82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BF6EF-42B8-4670-BEAE-75CDDDFFEBB5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89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BF6EF-42B8-4670-BEAE-75CDDDFFEBB5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907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Brute</a:t>
            </a:r>
            <a:r>
              <a:rPr lang="en-US" baseline="0" dirty="0"/>
              <a:t> Force – trial and error guess for multiple instances</a:t>
            </a:r>
          </a:p>
          <a:p>
            <a:r>
              <a:rPr lang="en-US" baseline="0" dirty="0"/>
              <a:t>SLR (1) – Simple LR parser. With only difference is using parse table compare to LR (0) or LR parser.</a:t>
            </a:r>
          </a:p>
          <a:p>
            <a:r>
              <a:rPr lang="en-US" baseline="0" dirty="0"/>
              <a:t>CLR (1) – </a:t>
            </a:r>
            <a:r>
              <a:rPr lang="en-US" baseline="0" dirty="0" err="1"/>
              <a:t>Cannonical</a:t>
            </a:r>
            <a:r>
              <a:rPr lang="en-US" baseline="0" dirty="0"/>
              <a:t> collection of LR (1).</a:t>
            </a:r>
          </a:p>
          <a:p>
            <a:r>
              <a:rPr lang="en-US" baseline="0" dirty="0"/>
              <a:t>LALR (1) – Look </a:t>
            </a:r>
            <a:r>
              <a:rPr lang="en-US" baseline="0" dirty="0" err="1"/>
              <a:t>Ahed</a:t>
            </a:r>
            <a:r>
              <a:rPr lang="en-US" baseline="0"/>
              <a:t> LR (1).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BF6EF-42B8-4670-BEAE-75CDDDFFEBB5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Grammar</a:t>
            </a:r>
            <a:r>
              <a:rPr lang="en-US" baseline="0" dirty="0"/>
              <a:t> should not have left-recursion. If you have any left-recursive production, you should eliminate it. </a:t>
            </a:r>
          </a:p>
          <a:p>
            <a:r>
              <a:rPr lang="en-US" baseline="0" dirty="0"/>
              <a:t>And also grammar should not have any kind of non-determinism. If you have any non-determinism, you have to left factor it.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BF6EF-42B8-4670-BEAE-75CDDDFFEBB5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583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DBF6EF-42B8-4670-BEAE-75CDDDFFEBB5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91A42B-DB8C-4488-B973-C7518038BB59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242E49-CD67-4BA9-8066-0EEA020B327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29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4AFA39-CD12-4C1E-A2D7-C5D902BD4924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AAF0D-F955-4BF7-9EAF-47D881C5902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88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C7ED9E-6369-42FF-B306-73F544788CC2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F3E3B5-162B-4C04-ABFA-9C0328FC80B7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46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72CB49-BE2E-41CF-B1E7-728D540694C9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75AB78-3ACD-4637-A1E5-30764934E61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3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ACD5D0-55E5-402E-A065-20B641254FC9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B0B56E-01E6-4A3D-B67A-E03D7F46A56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89F376E-3F4E-476E-80DB-5360F3DC8F57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2D9E5C-10CC-4FFB-AA4B-B44624A2239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845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6EED08-E9D9-461D-A48D-9A39634715DE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0212E-EEEA-42EB-A628-E09D3C24DDD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114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21D805-594A-4AC5-8DE6-74888388BE10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A53418-64E6-46F2-B343-23222CAC260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33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B4BEE-710B-407C-ABFE-097749EA9599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818C14-B429-4CF1-BE07-8A28D2EC8A9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87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129E6-900F-4CC3-97D8-D93C1885B22A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7EB9E-AFB6-4CE9-BFB7-4A56BFBE6A0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712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AA0EEA-F77B-47CA-8E9E-0FB6A879C2B0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DA75B2-DC99-4E72-8403-9C3CA1E8820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55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4C5EB75A-6BB7-4201-AA36-92092295E442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GB"/>
              <a:t>COMP36512 Lecture 7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AB35E60-F535-4A85-B8E9-175F2914DFE7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A0FD-89B0-4A20-BCAA-F7F130DD78EC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D040E-675E-47E3-BB13-503447EDB51F}" type="slidenum">
              <a:rPr lang="en-GB"/>
              <a:pPr/>
              <a:t>1</a:t>
            </a:fld>
            <a:endParaRPr lang="en-GB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GB" dirty="0"/>
              <a:t>Ambiguity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8392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GB" sz="2800" dirty="0"/>
              <a:t>A grammar that produces more than one parse tree for some sentence is ambiguous. Or:</a:t>
            </a:r>
          </a:p>
          <a:p>
            <a:r>
              <a:rPr lang="en-GB" sz="2800" dirty="0"/>
              <a:t>If a grammar has more than one leftmost derivation for a single sentential form, the grammar is ambiguous.</a:t>
            </a:r>
          </a:p>
          <a:p>
            <a:r>
              <a:rPr lang="en-GB" sz="2800" dirty="0"/>
              <a:t>If a grammar has more than one rightmost derivation for a single sentential form, the grammar is ambiguous.</a:t>
            </a:r>
          </a:p>
          <a:p>
            <a:pPr>
              <a:buFontTx/>
              <a:buNone/>
            </a:pPr>
            <a:endParaRPr lang="en-GB" sz="800" dirty="0"/>
          </a:p>
          <a:p>
            <a:pPr>
              <a:buFontTx/>
              <a:buNone/>
            </a:pPr>
            <a:r>
              <a:rPr lang="en-GB" sz="2800" dirty="0">
                <a:solidFill>
                  <a:srgbClr val="FF0000"/>
                </a:solidFill>
              </a:rPr>
              <a:t>Ambiguous Grammar</a:t>
            </a:r>
            <a:r>
              <a:rPr lang="en-GB" sz="2800" dirty="0"/>
              <a:t>: For some sentences, if a CFG produces more than one LMD or more than one RMD or more than one parse tree, called ambiguous grammar.</a:t>
            </a:r>
          </a:p>
          <a:p>
            <a:pPr>
              <a:buFontTx/>
              <a:buNone/>
            </a:pPr>
            <a:r>
              <a:rPr lang="en-GB" sz="2800" dirty="0"/>
              <a:t>Unambiguous grammar is essential for implementing deterministic parsing.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dirty="0"/>
              <a:t>Parsing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534400" cy="56388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	CYK Algorithm (</a:t>
            </a:r>
            <a:r>
              <a:rPr lang="en-US" b="1" dirty="0" err="1"/>
              <a:t>Cocke</a:t>
            </a:r>
            <a:r>
              <a:rPr lang="en-US" b="1" dirty="0"/>
              <a:t>–Younger–</a:t>
            </a:r>
            <a:r>
              <a:rPr lang="en-US" b="1" dirty="0" err="1"/>
              <a:t>Kasami</a:t>
            </a:r>
            <a:r>
              <a:rPr lang="en-US" b="1" dirty="0"/>
              <a:t> algorithm)</a:t>
            </a:r>
            <a:r>
              <a:rPr lang="en-US" dirty="0"/>
              <a:t> (alternatively called </a:t>
            </a:r>
            <a:r>
              <a:rPr lang="en-US" b="1" dirty="0"/>
              <a:t>CYK</a:t>
            </a:r>
            <a:r>
              <a:rPr lang="en-US" dirty="0"/>
              <a:t>, or </a:t>
            </a:r>
            <a:r>
              <a:rPr lang="en-US" b="1" dirty="0"/>
              <a:t>CKY</a:t>
            </a:r>
            <a:r>
              <a:rPr lang="en-US" dirty="0"/>
              <a:t>) is a parsing algorithm for context-free grammars.</a:t>
            </a:r>
          </a:p>
          <a:p>
            <a:pPr>
              <a:buNone/>
            </a:pPr>
            <a:r>
              <a:rPr lang="en-US" dirty="0"/>
              <a:t>	The standard version of CYK operates only on context-free grammars given in Chomsky normal form (CNF). </a:t>
            </a:r>
          </a:p>
          <a:p>
            <a:pPr>
              <a:buNone/>
            </a:pPr>
            <a:r>
              <a:rPr lang="en-US" dirty="0"/>
              <a:t>	However any context-free grammar (generally represented in  E-BNF (extended </a:t>
            </a:r>
            <a:r>
              <a:rPr lang="en-US" dirty="0" err="1"/>
              <a:t>Bacus</a:t>
            </a:r>
            <a:r>
              <a:rPr lang="en-US" dirty="0"/>
              <a:t> </a:t>
            </a:r>
            <a:r>
              <a:rPr lang="en-US" dirty="0" err="1"/>
              <a:t>Naur</a:t>
            </a:r>
            <a:r>
              <a:rPr lang="en-US" dirty="0"/>
              <a:t> Form)) may be transformed (after convention) to a CNF grammar expressing the same language.</a:t>
            </a:r>
            <a:endParaRPr lang="en-U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parser for grammar G is a program that takes a string </a:t>
            </a:r>
            <a:r>
              <a:rPr lang="en-US" i="1" dirty="0"/>
              <a:t>w</a:t>
            </a:r>
            <a:r>
              <a:rPr lang="en-US" dirty="0"/>
              <a:t> as input and produces as output either a parse tree for </a:t>
            </a:r>
            <a:r>
              <a:rPr lang="en-US" i="1" dirty="0"/>
              <a:t>w</a:t>
            </a:r>
            <a:r>
              <a:rPr lang="en-US" dirty="0"/>
              <a:t>, if </a:t>
            </a:r>
            <a:r>
              <a:rPr lang="en-US" i="1" dirty="0"/>
              <a:t>w </a:t>
            </a:r>
            <a:r>
              <a:rPr lang="en-US" dirty="0"/>
              <a:t>is a sentence of G, or an error message indicating that </a:t>
            </a:r>
            <a:r>
              <a:rPr lang="en-US" i="1" dirty="0"/>
              <a:t>w </a:t>
            </a:r>
            <a:r>
              <a:rPr lang="en-US" dirty="0"/>
              <a:t>is not a sentence of G. </a:t>
            </a:r>
          </a:p>
          <a:p>
            <a:pPr marL="0" indent="0">
              <a:buNone/>
            </a:pPr>
            <a:r>
              <a:rPr lang="en-US" dirty="0"/>
              <a:t>Parser may be programmed by hand or may be (semi) automatically generated by a tool. Ex: YACC.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CB49-BE2E-41CF-B1E7-728D540694C9}" type="datetime5">
              <a:rPr lang="en-GB" smtClean="0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AB78-3ACD-4637-A1E5-30764934E613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362200" y="609600"/>
            <a:ext cx="4419600" cy="914400"/>
          </a:xfrm>
        </p:spPr>
        <p:txBody>
          <a:bodyPr/>
          <a:lstStyle/>
          <a:p>
            <a:r>
              <a:rPr lang="en-US" dirty="0"/>
              <a:t>Parsers</a:t>
            </a:r>
          </a:p>
        </p:txBody>
      </p:sp>
    </p:spTree>
    <p:extLst>
      <p:ext uri="{BB962C8B-B14F-4D97-AF65-F5344CB8AC3E}">
        <p14:creationId xmlns:p14="http://schemas.microsoft.com/office/powerpoint/2010/main" val="3811662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468" y="190500"/>
            <a:ext cx="7772400" cy="1143000"/>
          </a:xfrm>
        </p:spPr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33500"/>
            <a:ext cx="7772400" cy="4399756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There are two types of parsers for CFG: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Bottom-up parser: </a:t>
            </a:r>
            <a:r>
              <a:rPr lang="en-US" sz="2400" dirty="0"/>
              <a:t>Bottom-up parsers build parse trees from the bottom (leaves) to the top (root). </a:t>
            </a:r>
          </a:p>
          <a:p>
            <a:pPr marL="400050" lvl="1" indent="0">
              <a:buNone/>
            </a:pPr>
            <a:r>
              <a:rPr lang="en-US" sz="2400" dirty="0"/>
              <a:t>The bottom-up</a:t>
            </a:r>
            <a:r>
              <a:rPr lang="en-US" sz="2400" baseline="0" dirty="0"/>
              <a:t>  parsing technique begins with a given string and tries to reduce it to the starting symbol of the grammar.</a:t>
            </a:r>
          </a:p>
          <a:p>
            <a:pPr marL="400050" lvl="1" indent="0">
              <a:buNone/>
            </a:pPr>
            <a:r>
              <a:rPr lang="en-US" sz="2400" dirty="0"/>
              <a:t>The bottom-up</a:t>
            </a:r>
            <a:r>
              <a:rPr lang="en-US" sz="2400" baseline="0" dirty="0"/>
              <a:t>  parsing technique is also called “</a:t>
            </a:r>
            <a:r>
              <a:rPr lang="en-US" sz="2400" baseline="0" dirty="0">
                <a:solidFill>
                  <a:srgbClr val="FF0000"/>
                </a:solidFill>
              </a:rPr>
              <a:t>shift reduce</a:t>
            </a:r>
            <a:r>
              <a:rPr lang="en-US" sz="2400" baseline="0" dirty="0"/>
              <a:t>” parsing because it</a:t>
            </a:r>
            <a:r>
              <a:rPr lang="en-US" sz="2400" dirty="0"/>
              <a:t> consists of shifting input symbols onto a stack until the right side of a production appears on the top of the stack.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CB49-BE2E-41CF-B1E7-728D540694C9}" type="datetime5">
              <a:rPr lang="en-GB" smtClean="0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AB78-3ACD-4637-A1E5-30764934E613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53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Top-down parser</a:t>
            </a:r>
            <a:r>
              <a:rPr lang="en-US" dirty="0"/>
              <a:t>: Top-down parsers start with the root and work down to the leaves. </a:t>
            </a:r>
          </a:p>
          <a:p>
            <a:pPr marL="0" indent="0">
              <a:buNone/>
            </a:pPr>
            <a:r>
              <a:rPr lang="en-US" baseline="0" dirty="0"/>
              <a:t>The top-down parsing technique begins with the goal symbol of the grammar, attempts to produce a string of terminal symbols that is identical to a given source string. This technique is also called </a:t>
            </a:r>
            <a:r>
              <a:rPr lang="en-US" baseline="0" dirty="0">
                <a:solidFill>
                  <a:srgbClr val="FF0000"/>
                </a:solidFill>
              </a:rPr>
              <a:t>recursive descent parsing</a:t>
            </a:r>
            <a:r>
              <a:rPr lang="en-US" baseline="0" dirty="0"/>
              <a:t>.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CB49-BE2E-41CF-B1E7-728D540694C9}" type="datetime5">
              <a:rPr lang="en-GB" smtClean="0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AB78-3ACD-4637-A1E5-30764934E613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62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482938" y="548680"/>
            <a:ext cx="1728192" cy="5666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Parsers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796136" y="1844824"/>
            <a:ext cx="1770872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Bottom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up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Parsers (BUP)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272822" y="1844824"/>
            <a:ext cx="1800200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Top down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Parsers (TDP)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860032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Operator precedence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77078" y="4521534"/>
            <a:ext cx="1728192" cy="6251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Non Recursive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Descent </a:t>
            </a:r>
            <a:r>
              <a:rPr lang="en-US" sz="1600" dirty="0"/>
              <a:t>(LL(1))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488846" y="4490230"/>
            <a:ext cx="1728192" cy="6564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Recursive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Descent (LL)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496958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TDP without</a:t>
            </a:r>
          </a:p>
          <a:p>
            <a:pPr algn="ctr"/>
            <a:r>
              <a:rPr lang="en-US" sz="1800" dirty="0"/>
              <a:t>Backtracking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8686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TDP with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Backtracking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092280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Parsers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596336" y="4521534"/>
            <a:ext cx="952872" cy="62516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820014" y="5467316"/>
            <a:ext cx="1024880" cy="63337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LALR(1)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205136" y="4524708"/>
            <a:ext cx="952872" cy="62199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LR(0)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8191128" y="5467315"/>
            <a:ext cx="952872" cy="63337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0776" y="5537719"/>
            <a:ext cx="952872" cy="642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Brute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Force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2172922" y="1412776"/>
            <a:ext cx="43432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endCxn id="9" idx="0"/>
          </p:cNvCxnSpPr>
          <p:nvPr/>
        </p:nvCxnSpPr>
        <p:spPr bwMode="auto">
          <a:xfrm>
            <a:off x="2172922" y="141277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516216" y="141277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7" idx="2"/>
          </p:cNvCxnSpPr>
          <p:nvPr/>
        </p:nvCxnSpPr>
        <p:spPr bwMode="auto">
          <a:xfrm flipH="1">
            <a:off x="4344569" y="11153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727956" y="2924944"/>
            <a:ext cx="2633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727956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358589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2172922" y="2636912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5724128" y="29249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5724128" y="29155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7949209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6732240" y="2636912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2352942" y="4221088"/>
            <a:ext cx="19916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13" idx="2"/>
          </p:cNvCxnSpPr>
          <p:nvPr/>
        </p:nvCxnSpPr>
        <p:spPr bwMode="auto">
          <a:xfrm flipH="1">
            <a:off x="3358589" y="3933056"/>
            <a:ext cx="2465" cy="28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endCxn id="12" idx="0"/>
          </p:cNvCxnSpPr>
          <p:nvPr/>
        </p:nvCxnSpPr>
        <p:spPr bwMode="auto">
          <a:xfrm>
            <a:off x="2352942" y="4221088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4344569" y="4221088"/>
            <a:ext cx="0" cy="300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14" idx="2"/>
            <a:endCxn id="23" idx="0"/>
          </p:cNvCxnSpPr>
          <p:nvPr/>
        </p:nvCxnSpPr>
        <p:spPr bwMode="auto">
          <a:xfrm>
            <a:off x="912782" y="3933056"/>
            <a:ext cx="14430" cy="1604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6681572" y="4221087"/>
            <a:ext cx="21389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6681572" y="4236626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8050972" y="4236626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endCxn id="20" idx="0"/>
          </p:cNvCxnSpPr>
          <p:nvPr/>
        </p:nvCxnSpPr>
        <p:spPr bwMode="auto">
          <a:xfrm flipH="1">
            <a:off x="7332454" y="4236626"/>
            <a:ext cx="47858" cy="123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/>
          <p:nvPr/>
        </p:nvCxnSpPr>
        <p:spPr bwMode="auto">
          <a:xfrm flipH="1">
            <a:off x="8780557" y="4234733"/>
            <a:ext cx="47858" cy="123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7812360" y="3933056"/>
            <a:ext cx="0" cy="28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/>
          <p:cNvSpPr/>
          <p:nvPr/>
        </p:nvSpPr>
        <p:spPr bwMode="auto">
          <a:xfrm>
            <a:off x="7596336" y="1966748"/>
            <a:ext cx="1448802" cy="41919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SR Parsers</a:t>
            </a:r>
          </a:p>
        </p:txBody>
      </p:sp>
    </p:spTree>
    <p:extLst>
      <p:ext uri="{BB962C8B-B14F-4D97-AF65-F5344CB8AC3E}">
        <p14:creationId xmlns:p14="http://schemas.microsoft.com/office/powerpoint/2010/main" val="403301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482938" y="548680"/>
            <a:ext cx="1728192" cy="5666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Parsers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796136" y="1844824"/>
            <a:ext cx="1770872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Bottom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up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Parsers (BUP)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272822" y="1844824"/>
            <a:ext cx="1800200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Top down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Parsers (TDP)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860032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Operator precedence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77078" y="4521534"/>
            <a:ext cx="1728192" cy="6251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Non Recursive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Descent </a:t>
            </a:r>
            <a:r>
              <a:rPr lang="en-US" sz="1600" dirty="0"/>
              <a:t>(LL(1))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488846" y="4490230"/>
            <a:ext cx="1728192" cy="6564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Recursive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descent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496958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TDP without</a:t>
            </a:r>
          </a:p>
          <a:p>
            <a:pPr algn="ctr"/>
            <a:r>
              <a:rPr lang="en-US" sz="1800" dirty="0"/>
              <a:t>Backtracking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8686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TDP with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Backtracking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092280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Parsers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596336" y="4521534"/>
            <a:ext cx="952872" cy="62516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820014" y="5467316"/>
            <a:ext cx="1024880" cy="63337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LALR(1)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205136" y="4524708"/>
            <a:ext cx="952872" cy="62199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LR(0)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8191128" y="5467315"/>
            <a:ext cx="952872" cy="63337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0776" y="5537719"/>
            <a:ext cx="952872" cy="642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Brute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Force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2172922" y="1412776"/>
            <a:ext cx="43432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endCxn id="9" idx="0"/>
          </p:cNvCxnSpPr>
          <p:nvPr/>
        </p:nvCxnSpPr>
        <p:spPr bwMode="auto">
          <a:xfrm>
            <a:off x="2172922" y="141277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516216" y="141277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7" idx="2"/>
          </p:cNvCxnSpPr>
          <p:nvPr/>
        </p:nvCxnSpPr>
        <p:spPr bwMode="auto">
          <a:xfrm flipH="1">
            <a:off x="4344569" y="11153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727956" y="2924944"/>
            <a:ext cx="2633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727956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358589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2172922" y="2636912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5724128" y="29249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5724128" y="29155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7949209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6732240" y="2636912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2352942" y="4221088"/>
            <a:ext cx="19916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13" idx="2"/>
          </p:cNvCxnSpPr>
          <p:nvPr/>
        </p:nvCxnSpPr>
        <p:spPr bwMode="auto">
          <a:xfrm flipH="1">
            <a:off x="3358589" y="3933056"/>
            <a:ext cx="2465" cy="28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endCxn id="12" idx="0"/>
          </p:cNvCxnSpPr>
          <p:nvPr/>
        </p:nvCxnSpPr>
        <p:spPr bwMode="auto">
          <a:xfrm>
            <a:off x="2352942" y="4221088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4344569" y="4221088"/>
            <a:ext cx="0" cy="300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14" idx="2"/>
            <a:endCxn id="23" idx="0"/>
          </p:cNvCxnSpPr>
          <p:nvPr/>
        </p:nvCxnSpPr>
        <p:spPr bwMode="auto">
          <a:xfrm>
            <a:off x="912782" y="3933056"/>
            <a:ext cx="14430" cy="1604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6681572" y="4221087"/>
            <a:ext cx="21389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6681572" y="4236626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8050972" y="4236626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endCxn id="20" idx="0"/>
          </p:cNvCxnSpPr>
          <p:nvPr/>
        </p:nvCxnSpPr>
        <p:spPr bwMode="auto">
          <a:xfrm flipH="1">
            <a:off x="7332454" y="4236626"/>
            <a:ext cx="47858" cy="123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/>
          <p:nvPr/>
        </p:nvCxnSpPr>
        <p:spPr bwMode="auto">
          <a:xfrm flipH="1">
            <a:off x="8780557" y="4234733"/>
            <a:ext cx="47858" cy="123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7812360" y="3933056"/>
            <a:ext cx="0" cy="28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Rectangle 107"/>
          <p:cNvSpPr/>
          <p:nvPr/>
        </p:nvSpPr>
        <p:spPr bwMode="auto">
          <a:xfrm>
            <a:off x="5305270" y="548680"/>
            <a:ext cx="1514744" cy="60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 should be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Unambiguous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2526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482938" y="548680"/>
            <a:ext cx="1728192" cy="5666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Parsers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796136" y="1844824"/>
            <a:ext cx="1770872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Bottom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up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Parsers (BUP)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272822" y="1844824"/>
            <a:ext cx="1800200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Top down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Parsers (TDP)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860032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Operator precedence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77078" y="4521534"/>
            <a:ext cx="1728192" cy="6251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Non Recursive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Descent </a:t>
            </a:r>
            <a:r>
              <a:rPr lang="en-US" sz="1600" dirty="0"/>
              <a:t>(LL(1))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488846" y="4490230"/>
            <a:ext cx="1728192" cy="6564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Recursive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descent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496958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TDP without</a:t>
            </a:r>
          </a:p>
          <a:p>
            <a:pPr algn="ctr"/>
            <a:r>
              <a:rPr lang="en-US" sz="1800" dirty="0"/>
              <a:t>Backtracking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8686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TDP with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Backtracking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092280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Parsers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596336" y="4521534"/>
            <a:ext cx="952872" cy="62516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820014" y="5467316"/>
            <a:ext cx="1024880" cy="63337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LALR(1)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205136" y="4524708"/>
            <a:ext cx="952872" cy="62199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LR(0)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8191128" y="5467315"/>
            <a:ext cx="952872" cy="63337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0776" y="5537719"/>
            <a:ext cx="952872" cy="642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Brute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Force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2172922" y="1412776"/>
            <a:ext cx="43432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endCxn id="9" idx="0"/>
          </p:cNvCxnSpPr>
          <p:nvPr/>
        </p:nvCxnSpPr>
        <p:spPr bwMode="auto">
          <a:xfrm>
            <a:off x="2172922" y="141277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516216" y="141277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7" idx="2"/>
          </p:cNvCxnSpPr>
          <p:nvPr/>
        </p:nvCxnSpPr>
        <p:spPr bwMode="auto">
          <a:xfrm flipH="1">
            <a:off x="4344569" y="11153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727956" y="2924944"/>
            <a:ext cx="2633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727956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358589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2172922" y="2636912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5724128" y="29249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5724128" y="29155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7949209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6732240" y="2636912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2352942" y="4221088"/>
            <a:ext cx="19916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13" idx="2"/>
          </p:cNvCxnSpPr>
          <p:nvPr/>
        </p:nvCxnSpPr>
        <p:spPr bwMode="auto">
          <a:xfrm flipH="1">
            <a:off x="3358589" y="3933056"/>
            <a:ext cx="2465" cy="28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endCxn id="12" idx="0"/>
          </p:cNvCxnSpPr>
          <p:nvPr/>
        </p:nvCxnSpPr>
        <p:spPr bwMode="auto">
          <a:xfrm>
            <a:off x="2352942" y="4221088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4344569" y="4221088"/>
            <a:ext cx="0" cy="300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14" idx="2"/>
            <a:endCxn id="23" idx="0"/>
          </p:cNvCxnSpPr>
          <p:nvPr/>
        </p:nvCxnSpPr>
        <p:spPr bwMode="auto">
          <a:xfrm>
            <a:off x="912782" y="3933056"/>
            <a:ext cx="14430" cy="1604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6681572" y="4221087"/>
            <a:ext cx="21389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6681572" y="4236626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8050972" y="4236626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endCxn id="20" idx="0"/>
          </p:cNvCxnSpPr>
          <p:nvPr/>
        </p:nvCxnSpPr>
        <p:spPr bwMode="auto">
          <a:xfrm flipH="1">
            <a:off x="7332454" y="4236626"/>
            <a:ext cx="47858" cy="123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/>
          <p:nvPr/>
        </p:nvCxnSpPr>
        <p:spPr bwMode="auto">
          <a:xfrm flipH="1">
            <a:off x="8780557" y="4234733"/>
            <a:ext cx="47858" cy="123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7812360" y="3933056"/>
            <a:ext cx="0" cy="28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8" name="Rectangle 107"/>
          <p:cNvSpPr/>
          <p:nvPr/>
        </p:nvSpPr>
        <p:spPr bwMode="auto">
          <a:xfrm>
            <a:off x="5305270" y="548680"/>
            <a:ext cx="1514744" cy="60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 should be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Unambiguous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4860032" y="2560552"/>
            <a:ext cx="1514744" cy="60072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G can be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FF0000"/>
                </a:solidFill>
              </a:rPr>
              <a:t>Unambiguous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60278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 bwMode="auto">
          <a:xfrm>
            <a:off x="3482938" y="548680"/>
            <a:ext cx="1728192" cy="56666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Parsers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5796136" y="1844824"/>
            <a:ext cx="1770872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Bottom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up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Parsers (BUP)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272822" y="1844824"/>
            <a:ext cx="1800200" cy="79208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Top down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Parsers (TDP)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4860032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Operator precedence</a:t>
            </a:r>
            <a:r>
              <a:rPr kumimoji="0" 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577078" y="4521534"/>
            <a:ext cx="1728192" cy="62516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Non Recursive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Descent </a:t>
            </a:r>
            <a:r>
              <a:rPr lang="en-US" sz="1600" dirty="0"/>
              <a:t>(LL(1))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1488846" y="4490230"/>
            <a:ext cx="1728192" cy="65647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Recursive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descent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496958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TDP without</a:t>
            </a:r>
          </a:p>
          <a:p>
            <a:pPr algn="ctr"/>
            <a:r>
              <a:rPr lang="en-US" sz="1800" dirty="0"/>
              <a:t>Backtracking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48686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TDP with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Backtracking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7092280" y="3212976"/>
            <a:ext cx="1728192" cy="72008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LR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/>
              <a:t>Parsers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7596336" y="4521534"/>
            <a:ext cx="952872" cy="62516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SLR(1)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6820014" y="5467316"/>
            <a:ext cx="1024880" cy="63337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LALR(1)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1" name="Rounded Rectangle 20"/>
          <p:cNvSpPr/>
          <p:nvPr/>
        </p:nvSpPr>
        <p:spPr bwMode="auto">
          <a:xfrm>
            <a:off x="6205136" y="4524708"/>
            <a:ext cx="952872" cy="621994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LR(0)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8191128" y="5467315"/>
            <a:ext cx="952872" cy="633379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000" dirty="0"/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CLR(1)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ounded Rectangle 22"/>
          <p:cNvSpPr/>
          <p:nvPr/>
        </p:nvSpPr>
        <p:spPr bwMode="auto">
          <a:xfrm>
            <a:off x="450776" y="5537719"/>
            <a:ext cx="952872" cy="642363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Brute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Force</a:t>
            </a:r>
          </a:p>
        </p:txBody>
      </p:sp>
      <p:cxnSp>
        <p:nvCxnSpPr>
          <p:cNvPr id="36" name="Straight Connector 35"/>
          <p:cNvCxnSpPr/>
          <p:nvPr/>
        </p:nvCxnSpPr>
        <p:spPr bwMode="auto">
          <a:xfrm>
            <a:off x="2172922" y="1412776"/>
            <a:ext cx="434329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Arrow Connector 38"/>
          <p:cNvCxnSpPr>
            <a:endCxn id="9" idx="0"/>
          </p:cNvCxnSpPr>
          <p:nvPr/>
        </p:nvCxnSpPr>
        <p:spPr bwMode="auto">
          <a:xfrm>
            <a:off x="2172922" y="141277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6516216" y="1412776"/>
            <a:ext cx="0" cy="4320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Arrow Connector 41"/>
          <p:cNvCxnSpPr>
            <a:stCxn id="7" idx="2"/>
          </p:cNvCxnSpPr>
          <p:nvPr/>
        </p:nvCxnSpPr>
        <p:spPr bwMode="auto">
          <a:xfrm flipH="1">
            <a:off x="4344569" y="11153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Connector 43"/>
          <p:cNvCxnSpPr/>
          <p:nvPr/>
        </p:nvCxnSpPr>
        <p:spPr bwMode="auto">
          <a:xfrm>
            <a:off x="727956" y="2924944"/>
            <a:ext cx="263309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/>
          <p:cNvCxnSpPr/>
          <p:nvPr/>
        </p:nvCxnSpPr>
        <p:spPr bwMode="auto">
          <a:xfrm flipH="1">
            <a:off x="727956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Straight Arrow Connector 49"/>
          <p:cNvCxnSpPr/>
          <p:nvPr/>
        </p:nvCxnSpPr>
        <p:spPr bwMode="auto">
          <a:xfrm flipH="1">
            <a:off x="3358589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Arrow Connector 50"/>
          <p:cNvCxnSpPr/>
          <p:nvPr/>
        </p:nvCxnSpPr>
        <p:spPr bwMode="auto">
          <a:xfrm flipH="1">
            <a:off x="2172922" y="2636912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5724128" y="2924944"/>
            <a:ext cx="22322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Arrow Connector 53"/>
          <p:cNvCxnSpPr/>
          <p:nvPr/>
        </p:nvCxnSpPr>
        <p:spPr bwMode="auto">
          <a:xfrm flipH="1">
            <a:off x="5724128" y="29155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Straight Arrow Connector 54"/>
          <p:cNvCxnSpPr/>
          <p:nvPr/>
        </p:nvCxnSpPr>
        <p:spPr bwMode="auto">
          <a:xfrm flipH="1">
            <a:off x="7949209" y="2924944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Straight Arrow Connector 55"/>
          <p:cNvCxnSpPr/>
          <p:nvPr/>
        </p:nvCxnSpPr>
        <p:spPr bwMode="auto">
          <a:xfrm flipH="1">
            <a:off x="6732240" y="2636912"/>
            <a:ext cx="2465" cy="2974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 bwMode="auto">
          <a:xfrm>
            <a:off x="2352942" y="4221088"/>
            <a:ext cx="199162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Arrow Connector 59"/>
          <p:cNvCxnSpPr>
            <a:stCxn id="13" idx="2"/>
          </p:cNvCxnSpPr>
          <p:nvPr/>
        </p:nvCxnSpPr>
        <p:spPr bwMode="auto">
          <a:xfrm flipH="1">
            <a:off x="3358589" y="3933056"/>
            <a:ext cx="2465" cy="28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Arrow Connector 61"/>
          <p:cNvCxnSpPr>
            <a:endCxn id="12" idx="0"/>
          </p:cNvCxnSpPr>
          <p:nvPr/>
        </p:nvCxnSpPr>
        <p:spPr bwMode="auto">
          <a:xfrm>
            <a:off x="2352942" y="4221088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>
            <a:off x="4344569" y="4221088"/>
            <a:ext cx="0" cy="3004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Arrow Connector 66"/>
          <p:cNvCxnSpPr>
            <a:stCxn id="14" idx="2"/>
            <a:endCxn id="23" idx="0"/>
          </p:cNvCxnSpPr>
          <p:nvPr/>
        </p:nvCxnSpPr>
        <p:spPr bwMode="auto">
          <a:xfrm>
            <a:off x="912782" y="3933056"/>
            <a:ext cx="14430" cy="1604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6681572" y="4221087"/>
            <a:ext cx="21389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Arrow Connector 83"/>
          <p:cNvCxnSpPr/>
          <p:nvPr/>
        </p:nvCxnSpPr>
        <p:spPr bwMode="auto">
          <a:xfrm>
            <a:off x="6681572" y="4236626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Arrow Connector 85"/>
          <p:cNvCxnSpPr/>
          <p:nvPr/>
        </p:nvCxnSpPr>
        <p:spPr bwMode="auto">
          <a:xfrm>
            <a:off x="8050972" y="4236626"/>
            <a:ext cx="0" cy="2691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endCxn id="20" idx="0"/>
          </p:cNvCxnSpPr>
          <p:nvPr/>
        </p:nvCxnSpPr>
        <p:spPr bwMode="auto">
          <a:xfrm flipH="1">
            <a:off x="7332454" y="4236626"/>
            <a:ext cx="47858" cy="123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Straight Arrow Connector 97"/>
          <p:cNvCxnSpPr/>
          <p:nvPr/>
        </p:nvCxnSpPr>
        <p:spPr bwMode="auto">
          <a:xfrm flipH="1">
            <a:off x="8780557" y="4234733"/>
            <a:ext cx="47858" cy="12306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/>
          <p:cNvCxnSpPr/>
          <p:nvPr/>
        </p:nvCxnSpPr>
        <p:spPr bwMode="auto">
          <a:xfrm>
            <a:off x="7812360" y="3933056"/>
            <a:ext cx="0" cy="2880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Rectangle 106"/>
          <p:cNvSpPr/>
          <p:nvPr/>
        </p:nvSpPr>
        <p:spPr bwMode="auto">
          <a:xfrm>
            <a:off x="3358589" y="2385946"/>
            <a:ext cx="1852541" cy="64058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FF0000"/>
                </a:solidFill>
              </a:rPr>
              <a:t>Left R and non D G are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Not allowed</a:t>
            </a:r>
          </a:p>
        </p:txBody>
      </p:sp>
    </p:spTree>
    <p:extLst>
      <p:ext uri="{BB962C8B-B14F-4D97-AF65-F5344CB8AC3E}">
        <p14:creationId xmlns:p14="http://schemas.microsoft.com/office/powerpoint/2010/main" val="290115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5984-DC5F-4366-8A3C-16658E850634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2099F-3F7B-4AA1-A330-73297119A629}" type="slidenum">
              <a:rPr lang="en-GB"/>
              <a:pPr/>
              <a:t>18</a:t>
            </a:fld>
            <a:endParaRPr lang="en-GB"/>
          </a:p>
        </p:txBody>
      </p:sp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28675"/>
          </a:xfrm>
        </p:spPr>
        <p:txBody>
          <a:bodyPr/>
          <a:lstStyle/>
          <a:p>
            <a:r>
              <a:rPr lang="en-GB" dirty="0"/>
              <a:t>Parsers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69325" cy="50403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dirty="0"/>
              <a:t>Top-down parsers: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Construct the top node of the tree and then the rest in </a:t>
            </a:r>
            <a:r>
              <a:rPr lang="en-GB" sz="2400" u="sng" dirty="0"/>
              <a:t>pre-order</a:t>
            </a:r>
            <a:r>
              <a:rPr lang="en-GB" sz="2400" dirty="0"/>
              <a:t>. (depth-first)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Pick a production &amp; try to match the input; if you fail, backtrack.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Essentially, we try to find a </a:t>
            </a:r>
            <a:r>
              <a:rPr lang="en-GB" sz="2400" b="1" u="sng" dirty="0"/>
              <a:t>leftmost</a:t>
            </a:r>
            <a:r>
              <a:rPr lang="en-GB" sz="2400" dirty="0"/>
              <a:t> derivation for the input string (which we scan left-to-right).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some grammars are backtrack-free (predictive parsing).</a:t>
            </a:r>
          </a:p>
          <a:p>
            <a:pPr>
              <a:lnSpc>
                <a:spcPct val="80000"/>
              </a:lnSpc>
            </a:pPr>
            <a:r>
              <a:rPr lang="en-GB" dirty="0"/>
              <a:t>Bottom-up parsers: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Construct the tree for an input string, beginning at the leaves and working up towards the top (root).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Bottom-up parsing, using left-to-right scan of the input, tries to construct a </a:t>
            </a:r>
            <a:r>
              <a:rPr lang="en-GB" sz="2400" b="1" u="sng" dirty="0"/>
              <a:t>rightmost</a:t>
            </a:r>
            <a:r>
              <a:rPr lang="en-GB" sz="2400" dirty="0"/>
              <a:t> derivation in reverse.</a:t>
            </a:r>
          </a:p>
          <a:p>
            <a:pPr lvl="1">
              <a:lnSpc>
                <a:spcPct val="80000"/>
              </a:lnSpc>
            </a:pPr>
            <a:r>
              <a:rPr lang="en-GB" sz="2400" dirty="0"/>
              <a:t>Handle a large class of grammars.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>
                <a:sym typeface="Wingdings" panose="05000000000000000000" pitchFamily="2" charset="2"/>
              </a:rPr>
              <a:t>aABe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A </a:t>
            </a:r>
            <a:r>
              <a:rPr lang="en-US" dirty="0" err="1">
                <a:sym typeface="Wingdings" panose="05000000000000000000" pitchFamily="2" charset="2"/>
              </a:rPr>
              <a:t>Abc</a:t>
            </a:r>
            <a:r>
              <a:rPr lang="en-US" dirty="0">
                <a:sym typeface="Wingdings" panose="05000000000000000000" pitchFamily="2" charset="2"/>
              </a:rPr>
              <a:t> | b</a:t>
            </a:r>
          </a:p>
          <a:p>
            <a:r>
              <a:rPr lang="en-US" dirty="0">
                <a:sym typeface="Wingdings" panose="05000000000000000000" pitchFamily="2" charset="2"/>
              </a:rPr>
              <a:t>B 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For string </a:t>
            </a:r>
            <a:r>
              <a:rPr lang="en-US" i="1" dirty="0">
                <a:sym typeface="Wingdings" panose="05000000000000000000" pitchFamily="2" charset="2"/>
              </a:rPr>
              <a:t>w</a:t>
            </a:r>
            <a:r>
              <a:rPr lang="en-US" dirty="0">
                <a:sym typeface="Wingdings" panose="05000000000000000000" pitchFamily="2" charset="2"/>
              </a:rPr>
              <a:t> = </a:t>
            </a:r>
            <a:r>
              <a:rPr lang="en-US" dirty="0" err="1">
                <a:sym typeface="Wingdings" panose="05000000000000000000" pitchFamily="2" charset="2"/>
              </a:rPr>
              <a:t>abbcde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CB49-BE2E-41CF-B1E7-728D540694C9}" type="datetime5">
              <a:rPr lang="en-GB" smtClean="0"/>
              <a:pPr/>
              <a:t>29-Aug-23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AB78-3ACD-4637-A1E5-30764934E613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96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A2FD-52A8-404F-87DA-0DB01EC4B3ED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B5E09-50E5-4C68-86E8-B4E2842183C1}" type="slidenum">
              <a:rPr lang="en-GB"/>
              <a:pPr/>
              <a:t>2</a:t>
            </a:fld>
            <a:endParaRPr lang="en-GB"/>
          </a:p>
        </p:txBody>
      </p:sp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GB"/>
              <a:t>Eliminating Ambiguity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09600"/>
            <a:ext cx="8153400" cy="55626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2800"/>
              <a:t>Rewrite the grammar to avoid the problem</a:t>
            </a:r>
          </a:p>
          <a:p>
            <a:pPr>
              <a:spcBef>
                <a:spcPct val="0"/>
              </a:spcBef>
            </a:pPr>
            <a:r>
              <a:rPr lang="en-GB" sz="2800"/>
              <a:t>Match each else to innermost unmatched if: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GB" sz="2000"/>
              <a:t>1.	Stmt </a:t>
            </a:r>
            <a:r>
              <a:rPr lang="en-GB" sz="2000">
                <a:sym typeface="Symbol" panose="05050102010706020507" pitchFamily="18" charset="2"/>
              </a:rPr>
              <a:t> IfwithElse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GB" sz="2000">
                <a:sym typeface="Symbol" panose="05050102010706020507" pitchFamily="18" charset="2"/>
              </a:rPr>
              <a:t>	2.	       	|   IfnoElse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GB" sz="2000">
                <a:sym typeface="Symbol" panose="05050102010706020507" pitchFamily="18" charset="2"/>
              </a:rPr>
              <a:t>3.	IfwithElse  if Expr then IfwithElse else IfwithElse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GB" sz="2000">
                <a:sym typeface="Symbol" panose="05050102010706020507" pitchFamily="18" charset="2"/>
              </a:rPr>
              <a:t>	4.		| … other stmts… 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GB" sz="2000">
                <a:sym typeface="Symbol" panose="05050102010706020507" pitchFamily="18" charset="2"/>
              </a:rPr>
              <a:t>5. 	IfnoElse  if Expr then Stmt </a:t>
            </a:r>
          </a:p>
          <a:p>
            <a:pPr lvl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GB" sz="2000">
                <a:sym typeface="Symbol" panose="05050102010706020507" pitchFamily="18" charset="2"/>
              </a:rPr>
              <a:t>	6.		| if Expr then IfwithElse else IfnoElse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en-GB" sz="220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GB" sz="2200">
                <a:sym typeface="Symbol" panose="05050102010706020507" pitchFamily="18" charset="2"/>
              </a:rPr>
              <a:t>		Stmt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200">
                <a:sym typeface="Symbol" panose="05050102010706020507" pitchFamily="18" charset="2"/>
              </a:rPr>
              <a:t>(2)		IfnoElse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200">
                <a:sym typeface="Symbol" panose="05050102010706020507" pitchFamily="18" charset="2"/>
              </a:rPr>
              <a:t>(5)		if Expr then Stmt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200">
                <a:sym typeface="Symbol" panose="05050102010706020507" pitchFamily="18" charset="2"/>
              </a:rPr>
              <a:t>(?)		if E1 then Stmt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200">
                <a:sym typeface="Symbol" panose="05050102010706020507" pitchFamily="18" charset="2"/>
              </a:rPr>
              <a:t>(1)		if E1 then IfwithElse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200">
                <a:sym typeface="Symbol" panose="05050102010706020507" pitchFamily="18" charset="2"/>
              </a:rPr>
              <a:t>(3)		if E1 then if Expr then IfwithElse else IfwithElse 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200">
                <a:sym typeface="Symbol" panose="05050102010706020507" pitchFamily="18" charset="2"/>
              </a:rPr>
              <a:t>(?)		if E1 then if E2 then IfwithElse else IfwithElse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200">
                <a:sym typeface="Symbol" panose="05050102010706020507" pitchFamily="18" charset="2"/>
              </a:rPr>
              <a:t>(4)		if E1 then if E2 then S1 else IfwithElse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sz="2200">
                <a:sym typeface="Symbol" panose="05050102010706020507" pitchFamily="18" charset="2"/>
              </a:rPr>
              <a:t>(4)		if E1 then if E2 then S1 else S2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90F3F-29DB-48CE-8ACA-702BF2DA0D7F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5175"/>
          </a:xfrm>
          <a:solidFill>
            <a:srgbClr val="CCFF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GB" sz="4000"/>
              <a:t>Top-down vs …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5175"/>
            <a:ext cx="7416800" cy="2232025"/>
          </a:xfrm>
        </p:spPr>
        <p:txBody>
          <a:bodyPr/>
          <a:lstStyle/>
          <a:p>
            <a:pPr>
              <a:buFontTx/>
              <a:buNone/>
            </a:pPr>
            <a:r>
              <a:rPr lang="en-GB" sz="2200"/>
              <a:t>Has an analogy with two special cases of depth-first traversals:</a:t>
            </a:r>
          </a:p>
          <a:p>
            <a:r>
              <a:rPr lang="en-GB" sz="2200"/>
              <a:t>Pre-order: first traverse node x and then x’s subtrees in left-to-right order. (action is done when we first visit a node)</a:t>
            </a:r>
          </a:p>
          <a:p>
            <a:r>
              <a:rPr lang="en-GB" sz="2200"/>
              <a:t>Post-order: first traverse node x’s subtrees in left-to-right order and then node x. (action is done just before we leave a node for the last time)</a:t>
            </a:r>
          </a:p>
        </p:txBody>
      </p:sp>
      <p:grpSp>
        <p:nvGrpSpPr>
          <p:cNvPr id="104471" name="Group 23"/>
          <p:cNvGrpSpPr>
            <a:grpSpLocks/>
          </p:cNvGrpSpPr>
          <p:nvPr/>
        </p:nvGrpSpPr>
        <p:grpSpPr bwMode="auto">
          <a:xfrm>
            <a:off x="611188" y="3141663"/>
            <a:ext cx="3048000" cy="2667000"/>
            <a:chOff x="1872" y="2064"/>
            <a:chExt cx="1920" cy="1680"/>
          </a:xfrm>
        </p:grpSpPr>
        <p:sp>
          <p:nvSpPr>
            <p:cNvPr id="104452" name="Oval 4"/>
            <p:cNvSpPr>
              <a:spLocks noChangeArrowheads="1"/>
            </p:cNvSpPr>
            <p:nvPr/>
          </p:nvSpPr>
          <p:spPr bwMode="auto">
            <a:xfrm>
              <a:off x="2448" y="2064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3" name="Oval 5"/>
            <p:cNvSpPr>
              <a:spLocks noChangeArrowheads="1"/>
            </p:cNvSpPr>
            <p:nvPr/>
          </p:nvSpPr>
          <p:spPr bwMode="auto">
            <a:xfrm>
              <a:off x="2448" y="2496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4" name="Oval 6"/>
            <p:cNvSpPr>
              <a:spLocks noChangeArrowheads="1"/>
            </p:cNvSpPr>
            <p:nvPr/>
          </p:nvSpPr>
          <p:spPr bwMode="auto">
            <a:xfrm>
              <a:off x="3024" y="2496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5" name="Oval 7"/>
            <p:cNvSpPr>
              <a:spLocks noChangeArrowheads="1"/>
            </p:cNvSpPr>
            <p:nvPr/>
          </p:nvSpPr>
          <p:spPr bwMode="auto">
            <a:xfrm>
              <a:off x="1872" y="2496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6" name="Oval 8"/>
            <p:cNvSpPr>
              <a:spLocks noChangeArrowheads="1"/>
            </p:cNvSpPr>
            <p:nvPr/>
          </p:nvSpPr>
          <p:spPr bwMode="auto">
            <a:xfrm>
              <a:off x="1872" y="2976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7" name="Oval 9"/>
            <p:cNvSpPr>
              <a:spLocks noChangeArrowheads="1"/>
            </p:cNvSpPr>
            <p:nvPr/>
          </p:nvSpPr>
          <p:spPr bwMode="auto">
            <a:xfrm>
              <a:off x="2592" y="2928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8" name="Oval 10"/>
            <p:cNvSpPr>
              <a:spLocks noChangeArrowheads="1"/>
            </p:cNvSpPr>
            <p:nvPr/>
          </p:nvSpPr>
          <p:spPr bwMode="auto">
            <a:xfrm>
              <a:off x="3024" y="2928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59" name="Oval 11"/>
            <p:cNvSpPr>
              <a:spLocks noChangeArrowheads="1"/>
            </p:cNvSpPr>
            <p:nvPr/>
          </p:nvSpPr>
          <p:spPr bwMode="auto">
            <a:xfrm>
              <a:off x="3456" y="2928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0" name="Oval 12"/>
            <p:cNvSpPr>
              <a:spLocks noChangeArrowheads="1"/>
            </p:cNvSpPr>
            <p:nvPr/>
          </p:nvSpPr>
          <p:spPr bwMode="auto">
            <a:xfrm>
              <a:off x="2592" y="3408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1" name="Oval 13"/>
            <p:cNvSpPr>
              <a:spLocks noChangeArrowheads="1"/>
            </p:cNvSpPr>
            <p:nvPr/>
          </p:nvSpPr>
          <p:spPr bwMode="auto">
            <a:xfrm>
              <a:off x="1872" y="3408"/>
              <a:ext cx="336" cy="33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2" name="Line 14"/>
            <p:cNvSpPr>
              <a:spLocks noChangeShapeType="1"/>
            </p:cNvSpPr>
            <p:nvPr/>
          </p:nvSpPr>
          <p:spPr bwMode="auto">
            <a:xfrm flipH="1">
              <a:off x="2160" y="2304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3" name="Line 15"/>
            <p:cNvSpPr>
              <a:spLocks noChangeShapeType="1"/>
            </p:cNvSpPr>
            <p:nvPr/>
          </p:nvSpPr>
          <p:spPr bwMode="auto">
            <a:xfrm>
              <a:off x="2640" y="2400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4" name="Line 16"/>
            <p:cNvSpPr>
              <a:spLocks noChangeShapeType="1"/>
            </p:cNvSpPr>
            <p:nvPr/>
          </p:nvSpPr>
          <p:spPr bwMode="auto">
            <a:xfrm>
              <a:off x="2784" y="2304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5" name="Line 17"/>
            <p:cNvSpPr>
              <a:spLocks noChangeShapeType="1"/>
            </p:cNvSpPr>
            <p:nvPr/>
          </p:nvSpPr>
          <p:spPr bwMode="auto">
            <a:xfrm>
              <a:off x="2064" y="283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6" name="Line 18"/>
            <p:cNvSpPr>
              <a:spLocks noChangeShapeType="1"/>
            </p:cNvSpPr>
            <p:nvPr/>
          </p:nvSpPr>
          <p:spPr bwMode="auto">
            <a:xfrm>
              <a:off x="2064" y="331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7" name="Line 19"/>
            <p:cNvSpPr>
              <a:spLocks noChangeShapeType="1"/>
            </p:cNvSpPr>
            <p:nvPr/>
          </p:nvSpPr>
          <p:spPr bwMode="auto">
            <a:xfrm flipH="1">
              <a:off x="2784" y="2832"/>
              <a:ext cx="38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8" name="Line 20"/>
            <p:cNvSpPr>
              <a:spLocks noChangeShapeType="1"/>
            </p:cNvSpPr>
            <p:nvPr/>
          </p:nvSpPr>
          <p:spPr bwMode="auto">
            <a:xfrm>
              <a:off x="3216" y="2832"/>
              <a:ext cx="43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69" name="Line 21"/>
            <p:cNvSpPr>
              <a:spLocks noChangeShapeType="1"/>
            </p:cNvSpPr>
            <p:nvPr/>
          </p:nvSpPr>
          <p:spPr bwMode="auto">
            <a:xfrm>
              <a:off x="3216" y="283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0" name="Line 2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472" name="Freeform 24"/>
          <p:cNvSpPr>
            <a:spLocks/>
          </p:cNvSpPr>
          <p:nvPr/>
        </p:nvSpPr>
        <p:spPr bwMode="auto">
          <a:xfrm>
            <a:off x="384175" y="3284538"/>
            <a:ext cx="3324225" cy="2917825"/>
          </a:xfrm>
          <a:custGeom>
            <a:avLst/>
            <a:gdLst>
              <a:gd name="T0" fmla="*/ 642 w 2094"/>
              <a:gd name="T1" fmla="*/ 0 h 1838"/>
              <a:gd name="T2" fmla="*/ 98 w 2094"/>
              <a:gd name="T3" fmla="*/ 409 h 1838"/>
              <a:gd name="T4" fmla="*/ 53 w 2094"/>
              <a:gd name="T5" fmla="*/ 1543 h 1838"/>
              <a:gd name="T6" fmla="*/ 370 w 2094"/>
              <a:gd name="T7" fmla="*/ 1815 h 1838"/>
              <a:gd name="T8" fmla="*/ 551 w 2094"/>
              <a:gd name="T9" fmla="*/ 1406 h 1838"/>
              <a:gd name="T10" fmla="*/ 551 w 2094"/>
              <a:gd name="T11" fmla="*/ 454 h 1838"/>
              <a:gd name="T12" fmla="*/ 869 w 2094"/>
              <a:gd name="T13" fmla="*/ 499 h 1838"/>
              <a:gd name="T14" fmla="*/ 1096 w 2094"/>
              <a:gd name="T15" fmla="*/ 318 h 1838"/>
              <a:gd name="T16" fmla="*/ 1232 w 2094"/>
              <a:gd name="T17" fmla="*/ 454 h 1838"/>
              <a:gd name="T18" fmla="*/ 1141 w 2094"/>
              <a:gd name="T19" fmla="*/ 681 h 1838"/>
              <a:gd name="T20" fmla="*/ 869 w 2094"/>
              <a:gd name="T21" fmla="*/ 726 h 1838"/>
              <a:gd name="T22" fmla="*/ 778 w 2094"/>
              <a:gd name="T23" fmla="*/ 1134 h 1838"/>
              <a:gd name="T24" fmla="*/ 869 w 2094"/>
              <a:gd name="T25" fmla="*/ 1679 h 1838"/>
              <a:gd name="T26" fmla="*/ 1096 w 2094"/>
              <a:gd name="T27" fmla="*/ 1769 h 1838"/>
              <a:gd name="T28" fmla="*/ 1277 w 2094"/>
              <a:gd name="T29" fmla="*/ 1452 h 1838"/>
              <a:gd name="T30" fmla="*/ 1232 w 2094"/>
              <a:gd name="T31" fmla="*/ 998 h 1838"/>
              <a:gd name="T32" fmla="*/ 1323 w 2094"/>
              <a:gd name="T33" fmla="*/ 1089 h 1838"/>
              <a:gd name="T34" fmla="*/ 1504 w 2094"/>
              <a:gd name="T35" fmla="*/ 1180 h 1838"/>
              <a:gd name="T36" fmla="*/ 1685 w 2094"/>
              <a:gd name="T37" fmla="*/ 953 h 1838"/>
              <a:gd name="T38" fmla="*/ 1731 w 2094"/>
              <a:gd name="T39" fmla="*/ 1044 h 1838"/>
              <a:gd name="T40" fmla="*/ 1912 w 2094"/>
              <a:gd name="T41" fmla="*/ 1180 h 1838"/>
              <a:gd name="T42" fmla="*/ 2094 w 2094"/>
              <a:gd name="T43" fmla="*/ 998 h 1838"/>
              <a:gd name="T44" fmla="*/ 1912 w 2094"/>
              <a:gd name="T45" fmla="*/ 635 h 1838"/>
              <a:gd name="T46" fmla="*/ 1141 w 2094"/>
              <a:gd name="T47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094" h="1838">
                <a:moveTo>
                  <a:pt x="642" y="0"/>
                </a:moveTo>
                <a:cubicBezTo>
                  <a:pt x="419" y="76"/>
                  <a:pt x="196" y="152"/>
                  <a:pt x="98" y="409"/>
                </a:cubicBezTo>
                <a:cubicBezTo>
                  <a:pt x="0" y="666"/>
                  <a:pt x="8" y="1309"/>
                  <a:pt x="53" y="1543"/>
                </a:cubicBezTo>
                <a:cubicBezTo>
                  <a:pt x="98" y="1777"/>
                  <a:pt x="287" y="1838"/>
                  <a:pt x="370" y="1815"/>
                </a:cubicBezTo>
                <a:cubicBezTo>
                  <a:pt x="453" y="1792"/>
                  <a:pt x="521" y="1633"/>
                  <a:pt x="551" y="1406"/>
                </a:cubicBezTo>
                <a:cubicBezTo>
                  <a:pt x="581" y="1179"/>
                  <a:pt x="498" y="605"/>
                  <a:pt x="551" y="454"/>
                </a:cubicBezTo>
                <a:cubicBezTo>
                  <a:pt x="604" y="303"/>
                  <a:pt x="778" y="522"/>
                  <a:pt x="869" y="499"/>
                </a:cubicBezTo>
                <a:cubicBezTo>
                  <a:pt x="960" y="476"/>
                  <a:pt x="1036" y="325"/>
                  <a:pt x="1096" y="318"/>
                </a:cubicBezTo>
                <a:cubicBezTo>
                  <a:pt x="1156" y="311"/>
                  <a:pt x="1224" y="393"/>
                  <a:pt x="1232" y="454"/>
                </a:cubicBezTo>
                <a:cubicBezTo>
                  <a:pt x="1240" y="515"/>
                  <a:pt x="1201" y="636"/>
                  <a:pt x="1141" y="681"/>
                </a:cubicBezTo>
                <a:cubicBezTo>
                  <a:pt x="1081" y="726"/>
                  <a:pt x="929" y="651"/>
                  <a:pt x="869" y="726"/>
                </a:cubicBezTo>
                <a:cubicBezTo>
                  <a:pt x="809" y="801"/>
                  <a:pt x="778" y="975"/>
                  <a:pt x="778" y="1134"/>
                </a:cubicBezTo>
                <a:cubicBezTo>
                  <a:pt x="778" y="1293"/>
                  <a:pt x="816" y="1573"/>
                  <a:pt x="869" y="1679"/>
                </a:cubicBezTo>
                <a:cubicBezTo>
                  <a:pt x="922" y="1785"/>
                  <a:pt x="1028" y="1807"/>
                  <a:pt x="1096" y="1769"/>
                </a:cubicBezTo>
                <a:cubicBezTo>
                  <a:pt x="1164" y="1731"/>
                  <a:pt x="1254" y="1580"/>
                  <a:pt x="1277" y="1452"/>
                </a:cubicBezTo>
                <a:cubicBezTo>
                  <a:pt x="1300" y="1324"/>
                  <a:pt x="1224" y="1058"/>
                  <a:pt x="1232" y="998"/>
                </a:cubicBezTo>
                <a:cubicBezTo>
                  <a:pt x="1240" y="938"/>
                  <a:pt x="1278" y="1059"/>
                  <a:pt x="1323" y="1089"/>
                </a:cubicBezTo>
                <a:cubicBezTo>
                  <a:pt x="1368" y="1119"/>
                  <a:pt x="1444" y="1203"/>
                  <a:pt x="1504" y="1180"/>
                </a:cubicBezTo>
                <a:cubicBezTo>
                  <a:pt x="1564" y="1157"/>
                  <a:pt x="1647" y="976"/>
                  <a:pt x="1685" y="953"/>
                </a:cubicBezTo>
                <a:cubicBezTo>
                  <a:pt x="1723" y="930"/>
                  <a:pt x="1693" y="1006"/>
                  <a:pt x="1731" y="1044"/>
                </a:cubicBezTo>
                <a:cubicBezTo>
                  <a:pt x="1769" y="1082"/>
                  <a:pt x="1852" y="1188"/>
                  <a:pt x="1912" y="1180"/>
                </a:cubicBezTo>
                <a:cubicBezTo>
                  <a:pt x="1972" y="1172"/>
                  <a:pt x="2094" y="1089"/>
                  <a:pt x="2094" y="998"/>
                </a:cubicBezTo>
                <a:cubicBezTo>
                  <a:pt x="2094" y="907"/>
                  <a:pt x="2071" y="801"/>
                  <a:pt x="1912" y="635"/>
                </a:cubicBezTo>
                <a:cubicBezTo>
                  <a:pt x="1753" y="469"/>
                  <a:pt x="1269" y="106"/>
                  <a:pt x="1141" y="0"/>
                </a:cubicBezTo>
              </a:path>
            </a:pathLst>
          </a:cu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3" name="Text Box 25"/>
          <p:cNvSpPr txBox="1">
            <a:spLocks noChangeArrowheads="1"/>
          </p:cNvSpPr>
          <p:nvPr/>
        </p:nvSpPr>
        <p:spPr bwMode="auto">
          <a:xfrm>
            <a:off x="4356100" y="2924175"/>
            <a:ext cx="4484688" cy="3752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GB"/>
          </a:p>
          <a:p>
            <a:r>
              <a:rPr lang="en-GB"/>
              <a:t>id * id</a:t>
            </a:r>
          </a:p>
          <a:p>
            <a:r>
              <a:rPr lang="en-GB"/>
              <a:t>Expr * id</a:t>
            </a:r>
          </a:p>
          <a:p>
            <a:r>
              <a:rPr lang="en-GB"/>
              <a:t>Expr op id</a:t>
            </a:r>
          </a:p>
          <a:p>
            <a:r>
              <a:rPr lang="en-GB"/>
              <a:t>Expr op Expr</a:t>
            </a:r>
          </a:p>
          <a:p>
            <a:r>
              <a:rPr lang="en-GB"/>
              <a:t>Expr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  <p:sp>
        <p:nvSpPr>
          <p:cNvPr id="104474" name="Oval 26"/>
          <p:cNvSpPr>
            <a:spLocks noChangeArrowheads="1"/>
          </p:cNvSpPr>
          <p:nvPr/>
        </p:nvSpPr>
        <p:spPr bwMode="auto">
          <a:xfrm>
            <a:off x="6011863" y="36449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id</a:t>
            </a:r>
            <a:endParaRPr lang="en-GB"/>
          </a:p>
        </p:txBody>
      </p:sp>
      <p:sp>
        <p:nvSpPr>
          <p:cNvPr id="104475" name="Oval 27"/>
          <p:cNvSpPr>
            <a:spLocks noChangeArrowheads="1"/>
          </p:cNvSpPr>
          <p:nvPr/>
        </p:nvSpPr>
        <p:spPr bwMode="auto">
          <a:xfrm>
            <a:off x="6011863" y="306863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Expr</a:t>
            </a:r>
            <a:endParaRPr lang="en-GB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>
            <a:off x="6227763" y="35004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7" name="Oval 29"/>
          <p:cNvSpPr>
            <a:spLocks noChangeArrowheads="1"/>
          </p:cNvSpPr>
          <p:nvPr/>
        </p:nvSpPr>
        <p:spPr bwMode="auto">
          <a:xfrm>
            <a:off x="6877050" y="4005263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*</a:t>
            </a:r>
            <a:endParaRPr lang="en-GB"/>
          </a:p>
        </p:txBody>
      </p:sp>
      <p:sp>
        <p:nvSpPr>
          <p:cNvPr id="104478" name="Oval 30"/>
          <p:cNvSpPr>
            <a:spLocks noChangeArrowheads="1"/>
          </p:cNvSpPr>
          <p:nvPr/>
        </p:nvSpPr>
        <p:spPr bwMode="auto">
          <a:xfrm>
            <a:off x="6877050" y="350043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op</a:t>
            </a:r>
            <a:endParaRPr lang="en-GB"/>
          </a:p>
        </p:txBody>
      </p:sp>
      <p:sp>
        <p:nvSpPr>
          <p:cNvPr id="104479" name="Oval 31"/>
          <p:cNvSpPr>
            <a:spLocks noChangeArrowheads="1"/>
          </p:cNvSpPr>
          <p:nvPr/>
        </p:nvSpPr>
        <p:spPr bwMode="auto">
          <a:xfrm>
            <a:off x="7740650" y="4221163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id</a:t>
            </a:r>
            <a:endParaRPr lang="en-GB"/>
          </a:p>
        </p:txBody>
      </p:sp>
      <p:sp>
        <p:nvSpPr>
          <p:cNvPr id="104480" name="Oval 32"/>
          <p:cNvSpPr>
            <a:spLocks noChangeArrowheads="1"/>
          </p:cNvSpPr>
          <p:nvPr/>
        </p:nvSpPr>
        <p:spPr bwMode="auto">
          <a:xfrm>
            <a:off x="7740650" y="36449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Expr</a:t>
            </a:r>
            <a:endParaRPr lang="en-GB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>
            <a:off x="7092950" y="3933825"/>
            <a:ext cx="0" cy="71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7956550" y="4076700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83" name="Oval 35"/>
          <p:cNvSpPr>
            <a:spLocks noChangeArrowheads="1"/>
          </p:cNvSpPr>
          <p:nvPr/>
        </p:nvSpPr>
        <p:spPr bwMode="auto">
          <a:xfrm>
            <a:off x="6948488" y="4868863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Expr</a:t>
            </a:r>
            <a:endParaRPr lang="en-GB"/>
          </a:p>
        </p:txBody>
      </p:sp>
      <p:sp>
        <p:nvSpPr>
          <p:cNvPr id="104484" name="Oval 36"/>
          <p:cNvSpPr>
            <a:spLocks noChangeArrowheads="1"/>
          </p:cNvSpPr>
          <p:nvPr/>
        </p:nvSpPr>
        <p:spPr bwMode="auto">
          <a:xfrm>
            <a:off x="6156325" y="537368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Expr</a:t>
            </a:r>
            <a:endParaRPr lang="en-GB"/>
          </a:p>
        </p:txBody>
      </p:sp>
      <p:sp>
        <p:nvSpPr>
          <p:cNvPr id="104485" name="Oval 37"/>
          <p:cNvSpPr>
            <a:spLocks noChangeArrowheads="1"/>
          </p:cNvSpPr>
          <p:nvPr/>
        </p:nvSpPr>
        <p:spPr bwMode="auto">
          <a:xfrm>
            <a:off x="6948488" y="537368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op</a:t>
            </a:r>
            <a:endParaRPr lang="en-GB"/>
          </a:p>
        </p:txBody>
      </p:sp>
      <p:sp>
        <p:nvSpPr>
          <p:cNvPr id="104486" name="Oval 38"/>
          <p:cNvSpPr>
            <a:spLocks noChangeArrowheads="1"/>
          </p:cNvSpPr>
          <p:nvPr/>
        </p:nvSpPr>
        <p:spPr bwMode="auto">
          <a:xfrm>
            <a:off x="7740650" y="5373688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Expr</a:t>
            </a:r>
            <a:endParaRPr lang="en-GB"/>
          </a:p>
        </p:txBody>
      </p:sp>
      <p:sp>
        <p:nvSpPr>
          <p:cNvPr id="104487" name="Oval 39"/>
          <p:cNvSpPr>
            <a:spLocks noChangeArrowheads="1"/>
          </p:cNvSpPr>
          <p:nvPr/>
        </p:nvSpPr>
        <p:spPr bwMode="auto">
          <a:xfrm>
            <a:off x="7740650" y="594995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id</a:t>
            </a:r>
            <a:endParaRPr lang="en-GB"/>
          </a:p>
        </p:txBody>
      </p:sp>
      <p:sp>
        <p:nvSpPr>
          <p:cNvPr id="104488" name="Oval 40"/>
          <p:cNvSpPr>
            <a:spLocks noChangeArrowheads="1"/>
          </p:cNvSpPr>
          <p:nvPr/>
        </p:nvSpPr>
        <p:spPr bwMode="auto">
          <a:xfrm>
            <a:off x="6948488" y="594995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*</a:t>
            </a:r>
            <a:endParaRPr lang="en-GB"/>
          </a:p>
        </p:txBody>
      </p:sp>
      <p:sp>
        <p:nvSpPr>
          <p:cNvPr id="104489" name="Oval 41"/>
          <p:cNvSpPr>
            <a:spLocks noChangeArrowheads="1"/>
          </p:cNvSpPr>
          <p:nvPr/>
        </p:nvSpPr>
        <p:spPr bwMode="auto">
          <a:xfrm>
            <a:off x="6156325" y="594995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sz="1800"/>
              <a:t>id</a:t>
            </a:r>
            <a:endParaRPr lang="en-GB"/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 flipH="1">
            <a:off x="6443663" y="5229225"/>
            <a:ext cx="5762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1" name="Line 43"/>
          <p:cNvSpPr>
            <a:spLocks noChangeShapeType="1"/>
          </p:cNvSpPr>
          <p:nvPr/>
        </p:nvSpPr>
        <p:spPr bwMode="auto">
          <a:xfrm>
            <a:off x="7380288" y="5229225"/>
            <a:ext cx="576262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2" name="Line 44"/>
          <p:cNvSpPr>
            <a:spLocks noChangeShapeType="1"/>
          </p:cNvSpPr>
          <p:nvPr/>
        </p:nvSpPr>
        <p:spPr bwMode="auto">
          <a:xfrm>
            <a:off x="7164388" y="5300663"/>
            <a:ext cx="0" cy="73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3" name="Line 45"/>
          <p:cNvSpPr>
            <a:spLocks noChangeShapeType="1"/>
          </p:cNvSpPr>
          <p:nvPr/>
        </p:nvSpPr>
        <p:spPr bwMode="auto">
          <a:xfrm>
            <a:off x="6372225" y="58054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4" name="Line 46"/>
          <p:cNvSpPr>
            <a:spLocks noChangeShapeType="1"/>
          </p:cNvSpPr>
          <p:nvPr/>
        </p:nvSpPr>
        <p:spPr bwMode="auto">
          <a:xfrm>
            <a:off x="7164388" y="58054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5" name="Line 47"/>
          <p:cNvSpPr>
            <a:spLocks noChangeShapeType="1"/>
          </p:cNvSpPr>
          <p:nvPr/>
        </p:nvSpPr>
        <p:spPr bwMode="auto">
          <a:xfrm>
            <a:off x="7956550" y="58054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96" name="Text Box 48"/>
          <p:cNvSpPr txBox="1">
            <a:spLocks noChangeArrowheads="1"/>
          </p:cNvSpPr>
          <p:nvPr/>
        </p:nvSpPr>
        <p:spPr bwMode="auto">
          <a:xfrm>
            <a:off x="6692134" y="2630488"/>
            <a:ext cx="2808287" cy="6508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GB" sz="3600" dirty="0"/>
              <a:t>…bottom-up!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06E45-80E7-4B59-B286-9F22EBFA324E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1E12E-4C19-4BEF-8963-525C1418B292}" type="slidenum">
              <a:rPr lang="en-GB"/>
              <a:pPr/>
              <a:t>21</a:t>
            </a:fld>
            <a:endParaRPr lang="en-GB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/>
          <a:lstStyle/>
          <a:p>
            <a:r>
              <a:rPr lang="en-GB"/>
              <a:t>Top-Down Recursive-Descent Parsing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562600"/>
          </a:xfrm>
        </p:spPr>
        <p:txBody>
          <a:bodyPr/>
          <a:lstStyle/>
          <a:p>
            <a:r>
              <a:rPr lang="en-GB" sz="2400"/>
              <a:t>1. Construct the root with the starting symbol of the grammar.</a:t>
            </a:r>
          </a:p>
          <a:p>
            <a:r>
              <a:rPr lang="en-GB" sz="2400"/>
              <a:t>2. Repeat until the fringe of the parse tree matches the input string:</a:t>
            </a:r>
          </a:p>
          <a:p>
            <a:pPr lvl="1"/>
            <a:r>
              <a:rPr lang="en-GB" sz="2000"/>
              <a:t>Assuming a node labelled A, select a production with A on its left-hand-side and, for each symbol on its right-hand-side, construct the appropriate child.</a:t>
            </a:r>
          </a:p>
          <a:p>
            <a:pPr lvl="1"/>
            <a:r>
              <a:rPr lang="en-GB" sz="2000"/>
              <a:t>When a terminal symbol is added to the fringe and it doesn’t match the fringe, backtrack.</a:t>
            </a:r>
          </a:p>
          <a:p>
            <a:pPr lvl="1"/>
            <a:r>
              <a:rPr lang="en-GB" sz="2000"/>
              <a:t>Find the next node to be expanded.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sz="2200" i="1"/>
              <a:t>The key is picking the right production in the first step: that choice should be guided by the input string.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GB" sz="2800" u="sng"/>
              <a:t>Example:</a:t>
            </a:r>
            <a:r>
              <a:rPr lang="en-GB" sz="2800" b="1" u="sng"/>
              <a:t> 	</a:t>
            </a:r>
            <a:r>
              <a:rPr lang="en-GB" sz="2200" i="1"/>
              <a:t>			</a:t>
            </a:r>
          </a:p>
          <a:p>
            <a:pPr>
              <a:lnSpc>
                <a:spcPct val="105000"/>
              </a:lnSpc>
              <a:spcBef>
                <a:spcPct val="0"/>
              </a:spcBef>
              <a:buFontTx/>
              <a:buNone/>
            </a:pPr>
            <a:r>
              <a:rPr lang="en-GB" sz="2400"/>
              <a:t>1.</a:t>
            </a:r>
            <a:r>
              <a:rPr lang="en-GB" sz="2400" i="1"/>
              <a:t>	Goal </a:t>
            </a:r>
            <a:r>
              <a:rPr lang="en-GB" sz="2400" i="1">
                <a:sym typeface="Symbol" panose="05050102010706020507" pitchFamily="18" charset="2"/>
              </a:rPr>
              <a:t> Expr			</a:t>
            </a:r>
            <a:r>
              <a:rPr lang="en-GB" sz="2400">
                <a:sym typeface="Symbol" panose="05050102010706020507" pitchFamily="18" charset="2"/>
              </a:rPr>
              <a:t>5.</a:t>
            </a:r>
            <a:r>
              <a:rPr lang="en-GB" sz="2400" i="1">
                <a:sym typeface="Symbol" panose="05050102010706020507" pitchFamily="18" charset="2"/>
              </a:rPr>
              <a:t> Term  Term * Factor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400">
                <a:sym typeface="Symbol" panose="05050102010706020507" pitchFamily="18" charset="2"/>
              </a:rPr>
              <a:t>2.</a:t>
            </a:r>
            <a:r>
              <a:rPr lang="en-GB" sz="2400" i="1">
                <a:sym typeface="Symbol" panose="05050102010706020507" pitchFamily="18" charset="2"/>
              </a:rPr>
              <a:t>	Expr  Expr + Term</a:t>
            </a:r>
            <a:r>
              <a:rPr lang="en-GB" sz="2400">
                <a:sym typeface="Symbol" panose="05050102010706020507" pitchFamily="18" charset="2"/>
              </a:rPr>
              <a:t>		6. </a:t>
            </a:r>
            <a:r>
              <a:rPr lang="en-GB" sz="2400" i="1">
                <a:sym typeface="Symbol" panose="05050102010706020507" pitchFamily="18" charset="2"/>
              </a:rPr>
              <a:t>	    |  Term / Factor</a:t>
            </a:r>
            <a:endParaRPr lang="en-GB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400">
                <a:sym typeface="Symbol" panose="05050102010706020507" pitchFamily="18" charset="2"/>
              </a:rPr>
              <a:t>3.		   </a:t>
            </a:r>
            <a:r>
              <a:rPr lang="en-GB" sz="2400" i="1">
                <a:sym typeface="Symbol" panose="05050102010706020507" pitchFamily="18" charset="2"/>
              </a:rPr>
              <a:t>|  Expr – Term	</a:t>
            </a:r>
            <a:r>
              <a:rPr lang="en-GB" sz="2400">
                <a:sym typeface="Symbol" panose="05050102010706020507" pitchFamily="18" charset="2"/>
              </a:rPr>
              <a:t>	7. </a:t>
            </a:r>
            <a:r>
              <a:rPr lang="en-GB" sz="2400" i="1">
                <a:sym typeface="Symbol" panose="05050102010706020507" pitchFamily="18" charset="2"/>
              </a:rPr>
              <a:t>	    |  Factor</a:t>
            </a:r>
            <a:endParaRPr lang="en-GB" sz="240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400">
                <a:sym typeface="Symbol" panose="05050102010706020507" pitchFamily="18" charset="2"/>
              </a:rPr>
              <a:t>4.		   </a:t>
            </a:r>
            <a:r>
              <a:rPr lang="en-GB" sz="2400" i="1">
                <a:sym typeface="Symbol" panose="05050102010706020507" pitchFamily="18" charset="2"/>
              </a:rPr>
              <a:t>|  Term</a:t>
            </a:r>
            <a:r>
              <a:rPr lang="en-GB" sz="2400">
                <a:sym typeface="Symbol" panose="05050102010706020507" pitchFamily="18" charset="2"/>
              </a:rPr>
              <a:t>			8. </a:t>
            </a:r>
            <a:r>
              <a:rPr lang="en-GB" sz="2400" i="1">
                <a:sym typeface="Symbol" panose="05050102010706020507" pitchFamily="18" charset="2"/>
              </a:rPr>
              <a:t>Factor  number</a:t>
            </a:r>
            <a:endParaRPr lang="en-GB" sz="2400" i="1"/>
          </a:p>
          <a:p>
            <a:pPr lvl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400"/>
              <a:t>						9. </a:t>
            </a:r>
            <a:r>
              <a:rPr lang="en-GB" sz="2400" i="1"/>
              <a:t>	      | id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9EB74-3239-4D3B-8ED1-F5ED184EBCF2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A15A-8A0F-49C1-944B-CE75675263CD}" type="slidenum">
              <a:rPr lang="en-GB"/>
              <a:pPr/>
              <a:t>22</a:t>
            </a:fld>
            <a:endParaRPr lang="en-GB"/>
          </a:p>
        </p:txBody>
      </p:sp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5181600" cy="533400"/>
          </a:xfrm>
        </p:spPr>
        <p:txBody>
          <a:bodyPr/>
          <a:lstStyle/>
          <a:p>
            <a:r>
              <a:rPr lang="en-GB"/>
              <a:t>Example: Parse</a:t>
            </a:r>
            <a:r>
              <a:rPr lang="en-GB" i="1"/>
              <a:t> x-2*y</a:t>
            </a:r>
            <a:endParaRPr lang="en-GB"/>
          </a:p>
        </p:txBody>
      </p:sp>
      <p:graphicFrame>
        <p:nvGraphicFramePr>
          <p:cNvPr id="109571" name="Object 3"/>
          <p:cNvGraphicFramePr>
            <a:graphicFrameLocks noChangeAspect="1"/>
          </p:cNvGraphicFramePr>
          <p:nvPr/>
        </p:nvGraphicFramePr>
        <p:xfrm>
          <a:off x="681038" y="1144588"/>
          <a:ext cx="3370262" cy="522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84474" imgH="5240708" progId="Word.Document.8">
                  <p:embed/>
                </p:oleObj>
              </mc:Choice>
              <mc:Fallback>
                <p:oleObj name="Document" r:id="rId2" imgW="3384474" imgH="5240708" progId="Word.Document.8">
                  <p:embed/>
                  <p:pic>
                    <p:nvPicPr>
                      <p:cNvPr id="0" name="Picture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1144588"/>
                        <a:ext cx="3370262" cy="5221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4879975" y="3886200"/>
          <a:ext cx="397033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018788" imgH="1723644" progId="Word.Document.8">
                  <p:embed/>
                </p:oleObj>
              </mc:Choice>
              <mc:Fallback>
                <p:oleObj name="Document" r:id="rId4" imgW="4018788" imgH="1723644" progId="Word.Document.8">
                  <p:embed/>
                  <p:pic>
                    <p:nvPicPr>
                      <p:cNvPr id="0" name="Picture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3886200"/>
                        <a:ext cx="3970338" cy="1693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73" name="Group 5"/>
          <p:cNvGrpSpPr>
            <a:grpSpLocks/>
          </p:cNvGrpSpPr>
          <p:nvPr/>
        </p:nvGrpSpPr>
        <p:grpSpPr bwMode="auto">
          <a:xfrm>
            <a:off x="5486400" y="152400"/>
            <a:ext cx="3200400" cy="3048000"/>
            <a:chOff x="3456" y="576"/>
            <a:chExt cx="2016" cy="1920"/>
          </a:xfrm>
        </p:grpSpPr>
        <p:sp>
          <p:nvSpPr>
            <p:cNvPr id="109574" name="Oval 6"/>
            <p:cNvSpPr>
              <a:spLocks noChangeArrowheads="1"/>
            </p:cNvSpPr>
            <p:nvPr/>
          </p:nvSpPr>
          <p:spPr bwMode="auto">
            <a:xfrm>
              <a:off x="3984" y="576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Goal</a:t>
              </a:r>
            </a:p>
          </p:txBody>
        </p:sp>
        <p:sp>
          <p:nvSpPr>
            <p:cNvPr id="109575" name="Oval 7"/>
            <p:cNvSpPr>
              <a:spLocks noChangeArrowheads="1"/>
            </p:cNvSpPr>
            <p:nvPr/>
          </p:nvSpPr>
          <p:spPr bwMode="auto">
            <a:xfrm>
              <a:off x="3984" y="1584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Term</a:t>
              </a:r>
            </a:p>
          </p:txBody>
        </p:sp>
        <p:sp>
          <p:nvSpPr>
            <p:cNvPr id="109576" name="Oval 8"/>
            <p:cNvSpPr>
              <a:spLocks noChangeArrowheads="1"/>
            </p:cNvSpPr>
            <p:nvPr/>
          </p:nvSpPr>
          <p:spPr bwMode="auto">
            <a:xfrm>
              <a:off x="3984" y="912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Expr</a:t>
              </a:r>
            </a:p>
          </p:txBody>
        </p:sp>
        <p:sp>
          <p:nvSpPr>
            <p:cNvPr id="109577" name="Oval 9"/>
            <p:cNvSpPr>
              <a:spLocks noChangeArrowheads="1"/>
            </p:cNvSpPr>
            <p:nvPr/>
          </p:nvSpPr>
          <p:spPr bwMode="auto">
            <a:xfrm>
              <a:off x="3456" y="1248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Expr</a:t>
              </a:r>
            </a:p>
          </p:txBody>
        </p:sp>
        <p:sp>
          <p:nvSpPr>
            <p:cNvPr id="109578" name="Oval 10"/>
            <p:cNvSpPr>
              <a:spLocks noChangeArrowheads="1"/>
            </p:cNvSpPr>
            <p:nvPr/>
          </p:nvSpPr>
          <p:spPr bwMode="auto">
            <a:xfrm>
              <a:off x="4512" y="1248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Term</a:t>
              </a:r>
            </a:p>
          </p:txBody>
        </p:sp>
        <p:sp>
          <p:nvSpPr>
            <p:cNvPr id="109579" name="Oval 11"/>
            <p:cNvSpPr>
              <a:spLocks noChangeArrowheads="1"/>
            </p:cNvSpPr>
            <p:nvPr/>
          </p:nvSpPr>
          <p:spPr bwMode="auto">
            <a:xfrm>
              <a:off x="3984" y="1248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 - </a:t>
              </a:r>
            </a:p>
          </p:txBody>
        </p:sp>
        <p:sp>
          <p:nvSpPr>
            <p:cNvPr id="109580" name="Oval 12"/>
            <p:cNvSpPr>
              <a:spLocks noChangeArrowheads="1"/>
            </p:cNvSpPr>
            <p:nvPr/>
          </p:nvSpPr>
          <p:spPr bwMode="auto">
            <a:xfrm>
              <a:off x="3456" y="1584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Term</a:t>
              </a:r>
            </a:p>
          </p:txBody>
        </p:sp>
        <p:sp>
          <p:nvSpPr>
            <p:cNvPr id="109581" name="Oval 13"/>
            <p:cNvSpPr>
              <a:spLocks noChangeArrowheads="1"/>
            </p:cNvSpPr>
            <p:nvPr/>
          </p:nvSpPr>
          <p:spPr bwMode="auto">
            <a:xfrm>
              <a:off x="3456" y="2256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x</a:t>
              </a:r>
            </a:p>
          </p:txBody>
        </p:sp>
        <p:sp>
          <p:nvSpPr>
            <p:cNvPr id="109582" name="Oval 14"/>
            <p:cNvSpPr>
              <a:spLocks noChangeArrowheads="1"/>
            </p:cNvSpPr>
            <p:nvPr/>
          </p:nvSpPr>
          <p:spPr bwMode="auto">
            <a:xfrm>
              <a:off x="3456" y="1920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Factor</a:t>
              </a:r>
            </a:p>
          </p:txBody>
        </p:sp>
        <p:sp>
          <p:nvSpPr>
            <p:cNvPr id="109583" name="Oval 15"/>
            <p:cNvSpPr>
              <a:spLocks noChangeArrowheads="1"/>
            </p:cNvSpPr>
            <p:nvPr/>
          </p:nvSpPr>
          <p:spPr bwMode="auto">
            <a:xfrm>
              <a:off x="5040" y="1920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y</a:t>
              </a:r>
            </a:p>
          </p:txBody>
        </p:sp>
        <p:sp>
          <p:nvSpPr>
            <p:cNvPr id="109584" name="Oval 16"/>
            <p:cNvSpPr>
              <a:spLocks noChangeArrowheads="1"/>
            </p:cNvSpPr>
            <p:nvPr/>
          </p:nvSpPr>
          <p:spPr bwMode="auto">
            <a:xfrm>
              <a:off x="3984" y="1920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Factor</a:t>
              </a:r>
            </a:p>
          </p:txBody>
        </p:sp>
        <p:sp>
          <p:nvSpPr>
            <p:cNvPr id="109585" name="Oval 17"/>
            <p:cNvSpPr>
              <a:spLocks noChangeArrowheads="1"/>
            </p:cNvSpPr>
            <p:nvPr/>
          </p:nvSpPr>
          <p:spPr bwMode="auto">
            <a:xfrm>
              <a:off x="5040" y="1584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Factor</a:t>
              </a:r>
            </a:p>
          </p:txBody>
        </p:sp>
        <p:sp>
          <p:nvSpPr>
            <p:cNvPr id="109586" name="Oval 18"/>
            <p:cNvSpPr>
              <a:spLocks noChangeArrowheads="1"/>
            </p:cNvSpPr>
            <p:nvPr/>
          </p:nvSpPr>
          <p:spPr bwMode="auto">
            <a:xfrm>
              <a:off x="4512" y="1584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*</a:t>
              </a:r>
            </a:p>
          </p:txBody>
        </p:sp>
        <p:sp>
          <p:nvSpPr>
            <p:cNvPr id="109587" name="Oval 19"/>
            <p:cNvSpPr>
              <a:spLocks noChangeArrowheads="1"/>
            </p:cNvSpPr>
            <p:nvPr/>
          </p:nvSpPr>
          <p:spPr bwMode="auto">
            <a:xfrm>
              <a:off x="3984" y="2256"/>
              <a:ext cx="432" cy="240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/>
                <a:t>2</a:t>
              </a:r>
            </a:p>
          </p:txBody>
        </p:sp>
        <p:cxnSp>
          <p:nvCxnSpPr>
            <p:cNvPr id="109588" name="AutoShape 20"/>
            <p:cNvCxnSpPr>
              <a:cxnSpLocks noChangeShapeType="1"/>
              <a:stCxn id="109582" idx="4"/>
              <a:endCxn id="109581" idx="0"/>
            </p:cNvCxnSpPr>
            <p:nvPr/>
          </p:nvCxnSpPr>
          <p:spPr bwMode="auto">
            <a:xfrm>
              <a:off x="3672" y="2160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89" name="AutoShape 21"/>
            <p:cNvCxnSpPr>
              <a:cxnSpLocks noChangeShapeType="1"/>
              <a:stCxn id="109580" idx="4"/>
              <a:endCxn id="109582" idx="0"/>
            </p:cNvCxnSpPr>
            <p:nvPr/>
          </p:nvCxnSpPr>
          <p:spPr bwMode="auto">
            <a:xfrm>
              <a:off x="3672" y="1824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0" name="AutoShape 22"/>
            <p:cNvCxnSpPr>
              <a:cxnSpLocks noChangeShapeType="1"/>
              <a:stCxn id="109577" idx="4"/>
              <a:endCxn id="109580" idx="0"/>
            </p:cNvCxnSpPr>
            <p:nvPr/>
          </p:nvCxnSpPr>
          <p:spPr bwMode="auto">
            <a:xfrm>
              <a:off x="3672" y="148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1" name="AutoShape 23"/>
            <p:cNvCxnSpPr>
              <a:cxnSpLocks noChangeShapeType="1"/>
              <a:stCxn id="109576" idx="4"/>
              <a:endCxn id="109577" idx="0"/>
            </p:cNvCxnSpPr>
            <p:nvPr/>
          </p:nvCxnSpPr>
          <p:spPr bwMode="auto">
            <a:xfrm flipH="1">
              <a:off x="3672" y="1152"/>
              <a:ext cx="52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2" name="AutoShape 24"/>
            <p:cNvCxnSpPr>
              <a:cxnSpLocks noChangeShapeType="1"/>
              <a:stCxn id="109576" idx="4"/>
              <a:endCxn id="109579" idx="0"/>
            </p:cNvCxnSpPr>
            <p:nvPr/>
          </p:nvCxnSpPr>
          <p:spPr bwMode="auto">
            <a:xfrm>
              <a:off x="4200" y="1152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3" name="AutoShape 25"/>
            <p:cNvCxnSpPr>
              <a:cxnSpLocks noChangeShapeType="1"/>
              <a:stCxn id="109576" idx="4"/>
              <a:endCxn id="109578" idx="0"/>
            </p:cNvCxnSpPr>
            <p:nvPr/>
          </p:nvCxnSpPr>
          <p:spPr bwMode="auto">
            <a:xfrm>
              <a:off x="4200" y="1152"/>
              <a:ext cx="52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4" name="AutoShape 26"/>
            <p:cNvCxnSpPr>
              <a:cxnSpLocks noChangeShapeType="1"/>
              <a:stCxn id="109578" idx="4"/>
              <a:endCxn id="109575" idx="0"/>
            </p:cNvCxnSpPr>
            <p:nvPr/>
          </p:nvCxnSpPr>
          <p:spPr bwMode="auto">
            <a:xfrm flipH="1">
              <a:off x="4200" y="1488"/>
              <a:ext cx="52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5" name="AutoShape 27"/>
            <p:cNvCxnSpPr>
              <a:cxnSpLocks noChangeShapeType="1"/>
              <a:stCxn id="109574" idx="4"/>
              <a:endCxn id="109576" idx="0"/>
            </p:cNvCxnSpPr>
            <p:nvPr/>
          </p:nvCxnSpPr>
          <p:spPr bwMode="auto">
            <a:xfrm>
              <a:off x="4200" y="816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6" name="AutoShape 28"/>
            <p:cNvCxnSpPr>
              <a:cxnSpLocks noChangeShapeType="1"/>
              <a:stCxn id="109578" idx="4"/>
              <a:endCxn id="109586" idx="0"/>
            </p:cNvCxnSpPr>
            <p:nvPr/>
          </p:nvCxnSpPr>
          <p:spPr bwMode="auto">
            <a:xfrm>
              <a:off x="4728" y="1488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7" name="AutoShape 29"/>
            <p:cNvCxnSpPr>
              <a:cxnSpLocks noChangeShapeType="1"/>
              <a:stCxn id="109578" idx="4"/>
              <a:endCxn id="109585" idx="0"/>
            </p:cNvCxnSpPr>
            <p:nvPr/>
          </p:nvCxnSpPr>
          <p:spPr bwMode="auto">
            <a:xfrm>
              <a:off x="4728" y="1488"/>
              <a:ext cx="528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8" name="AutoShape 30"/>
            <p:cNvCxnSpPr>
              <a:cxnSpLocks noChangeShapeType="1"/>
              <a:stCxn id="109575" idx="4"/>
              <a:endCxn id="109584" idx="0"/>
            </p:cNvCxnSpPr>
            <p:nvPr/>
          </p:nvCxnSpPr>
          <p:spPr bwMode="auto">
            <a:xfrm>
              <a:off x="4200" y="1824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599" name="AutoShape 31"/>
            <p:cNvCxnSpPr>
              <a:cxnSpLocks noChangeShapeType="1"/>
              <a:stCxn id="109584" idx="4"/>
              <a:endCxn id="109587" idx="0"/>
            </p:cNvCxnSpPr>
            <p:nvPr/>
          </p:nvCxnSpPr>
          <p:spPr bwMode="auto">
            <a:xfrm>
              <a:off x="4200" y="2160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9600" name="AutoShape 32"/>
            <p:cNvCxnSpPr>
              <a:cxnSpLocks noChangeShapeType="1"/>
              <a:stCxn id="109585" idx="4"/>
              <a:endCxn id="109583" idx="0"/>
            </p:cNvCxnSpPr>
            <p:nvPr/>
          </p:nvCxnSpPr>
          <p:spPr bwMode="auto">
            <a:xfrm>
              <a:off x="5256" y="1824"/>
              <a:ext cx="0" cy="9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09601" name="Text Box 33"/>
          <p:cNvSpPr txBox="1">
            <a:spLocks noChangeArrowheads="1"/>
          </p:cNvSpPr>
          <p:nvPr/>
        </p:nvSpPr>
        <p:spPr bwMode="auto">
          <a:xfrm>
            <a:off x="4344988" y="3505200"/>
            <a:ext cx="4799012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sz="2200"/>
              <a:t>Other choices for expansion are possible:</a:t>
            </a:r>
            <a:endParaRPr lang="en-GB"/>
          </a:p>
        </p:txBody>
      </p:sp>
      <p:sp>
        <p:nvSpPr>
          <p:cNvPr id="109602" name="Text Box 34"/>
          <p:cNvSpPr txBox="1">
            <a:spLocks noChangeArrowheads="1"/>
          </p:cNvSpPr>
          <p:nvPr/>
        </p:nvSpPr>
        <p:spPr bwMode="auto">
          <a:xfrm>
            <a:off x="152400" y="685800"/>
            <a:ext cx="4075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Steps (one scenario from many)</a:t>
            </a:r>
          </a:p>
        </p:txBody>
      </p:sp>
      <p:sp>
        <p:nvSpPr>
          <p:cNvPr id="109603" name="Text Box 35"/>
          <p:cNvSpPr txBox="1">
            <a:spLocks noChangeArrowheads="1"/>
          </p:cNvSpPr>
          <p:nvPr/>
        </p:nvSpPr>
        <p:spPr bwMode="auto">
          <a:xfrm>
            <a:off x="4816475" y="5334000"/>
            <a:ext cx="43275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GB" sz="2000"/>
              <a:t>Wrong choice leads to non-termination!</a:t>
            </a:r>
          </a:p>
          <a:p>
            <a:pPr>
              <a:buFontTx/>
              <a:buChar char="•"/>
            </a:pPr>
            <a:r>
              <a:rPr lang="en-GB" sz="2000"/>
              <a:t>This is a bad property for a parser!</a:t>
            </a:r>
          </a:p>
          <a:p>
            <a:pPr>
              <a:buFontTx/>
              <a:buChar char="•"/>
            </a:pPr>
            <a:r>
              <a:rPr lang="en-GB" sz="2000"/>
              <a:t>Parser must make the right choice!</a:t>
            </a:r>
            <a:endParaRPr lang="en-GB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7463B-159C-459D-A853-873F26E4E217}" type="datetime5">
              <a:rPr lang="en-GB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0676A-3543-4E99-B2AD-8683021EDB0E}" type="slidenum">
              <a:rPr lang="en-GB"/>
              <a:pPr/>
              <a:t>23</a:t>
            </a:fld>
            <a:endParaRPr lang="en-GB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90600"/>
            <a:ext cx="8305800" cy="5181600"/>
          </a:xfrm>
        </p:spPr>
        <p:txBody>
          <a:bodyPr/>
          <a:lstStyle/>
          <a:p>
            <a:r>
              <a:rPr lang="en-GB" sz="2800"/>
              <a:t>The parser’s task is to analyse the input program as abstracted by the scanner.</a:t>
            </a:r>
          </a:p>
          <a:p>
            <a:pPr>
              <a:buFontTx/>
              <a:buNone/>
            </a:pPr>
            <a:endParaRPr lang="en-GB" sz="2800"/>
          </a:p>
          <a:p>
            <a:r>
              <a:rPr lang="en-GB" sz="2800" u="sng"/>
              <a:t>Next time</a:t>
            </a:r>
            <a:r>
              <a:rPr lang="en-GB" sz="2800"/>
              <a:t>: Top-Down Parsing</a:t>
            </a:r>
          </a:p>
          <a:p>
            <a:endParaRPr lang="en-GB" sz="2800" u="sng"/>
          </a:p>
          <a:p>
            <a:r>
              <a:rPr lang="en-GB" sz="2800" u="sng"/>
              <a:t>Reading</a:t>
            </a:r>
            <a:r>
              <a:rPr lang="en-GB" sz="2800"/>
              <a:t>: Aho2, Sections 4.1, 4.2, 4.3.1, 4.3.2, (see also pp.56-60); Aho1, pp. 160-175; Grune pp.34-40, 110-115; Hunter pp. 21-44; Cooper pp.73-89.</a:t>
            </a:r>
          </a:p>
          <a:p>
            <a:endParaRPr lang="en-GB" sz="2800" u="sng"/>
          </a:p>
          <a:p>
            <a:r>
              <a:rPr lang="en-GB" sz="2800" u="sng"/>
              <a:t>Exercises</a:t>
            </a:r>
            <a:r>
              <a:rPr lang="en-GB" sz="2800"/>
              <a:t>: Aho1 267-268; Hunter pp. 44-46.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1BA5DD-6999-4D32-9CB5-2FC7BA18F799}" type="datetime5">
              <a:rPr lang="en-GB" sz="1400"/>
              <a:pPr/>
              <a:t>29-Aug-23</a:t>
            </a:fld>
            <a:endParaRPr lang="en-GB" sz="140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AB55AF-F515-4019-AEDC-3888DFBF415A}" type="slidenum">
              <a:rPr lang="en-GB" sz="1400"/>
              <a:pPr/>
              <a:t>3</a:t>
            </a:fld>
            <a:endParaRPr lang="en-GB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GB" dirty="0"/>
              <a:t>The Big Picture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	First step in any translation: determine whether the text to be translated is well constructed (hence formal languages, rather than natural languages) in terms of the input language. Syntax is specified with parts of speech - syntax checking matches parts of speech against a grammar.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800" i="1" dirty="0"/>
              <a:t>	What does lexical analysis do? </a:t>
            </a:r>
          </a:p>
          <a:p>
            <a:pPr>
              <a:buFontTx/>
              <a:buNone/>
            </a:pPr>
            <a:r>
              <a:rPr lang="en-GB" sz="2800" i="1" dirty="0"/>
              <a:t>	Recognises the language’s parts of speech.</a:t>
            </a:r>
            <a:endParaRPr lang="en-GB" sz="2400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4400" dirty="0"/>
              <a:t>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The term “parsing’ come from the meaning “parts-of-speech”.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/>
              <a:t>In context of linguistic, parsing is the process of breaking down a sentence into its elements (</a:t>
            </a:r>
            <a:r>
              <a:rPr lang="en-GB" sz="2800" dirty="0"/>
              <a:t>parts of speech</a:t>
            </a:r>
            <a:r>
              <a:rPr lang="en-US" sz="2800" dirty="0"/>
              <a:t>) so that the sentence can be understood.</a:t>
            </a:r>
            <a:endParaRPr lang="en-US" sz="2400" dirty="0"/>
          </a:p>
          <a:p>
            <a:pPr marL="0" indent="0">
              <a:buNone/>
            </a:pPr>
            <a:r>
              <a:rPr lang="en-US" sz="2800" dirty="0"/>
              <a:t>In compiler design, parsing is the process of analyzing a text made of a sequence of tokens, to determine its syntactic structure w.r.t a given grammar. </a:t>
            </a:r>
          </a:p>
          <a:p>
            <a:pPr marL="0" indent="0">
              <a:buNone/>
            </a:pPr>
            <a:r>
              <a:rPr lang="en-US" sz="2800" dirty="0"/>
              <a:t>There are two common forms of parsers-</a:t>
            </a:r>
          </a:p>
          <a:p>
            <a:pPr marL="857250" lvl="1" indent="-457200">
              <a:buAutoNum type="alphaLcParenR"/>
            </a:pPr>
            <a:r>
              <a:rPr lang="en-US" sz="2400" dirty="0"/>
              <a:t>Operator precedence and </a:t>
            </a:r>
          </a:p>
          <a:p>
            <a:pPr marL="857250" lvl="1" indent="-457200">
              <a:buAutoNum type="alphaLcParenR"/>
            </a:pPr>
            <a:r>
              <a:rPr lang="en-US" sz="2400" dirty="0"/>
              <a:t>Recursive descent.</a:t>
            </a:r>
          </a:p>
          <a:p>
            <a:pPr marL="400050" lvl="1" indent="0">
              <a:buNone/>
            </a:pPr>
            <a:endParaRPr lang="en-US" sz="2400" dirty="0"/>
          </a:p>
          <a:p>
            <a:pPr marL="400050" lvl="1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410960"/>
            <a:ext cx="1905000" cy="457200"/>
          </a:xfrm>
        </p:spPr>
        <p:txBody>
          <a:bodyPr/>
          <a:lstStyle/>
          <a:p>
            <a:fld id="{A172CB49-BE2E-41CF-B1E7-728D540694C9}" type="datetime5">
              <a:rPr lang="en-GB" smtClean="0"/>
              <a:pPr/>
              <a:t>29-Aug-23</a:t>
            </a:fld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2" y="6477000"/>
            <a:ext cx="1905000" cy="457200"/>
          </a:xfrm>
        </p:spPr>
        <p:txBody>
          <a:bodyPr/>
          <a:lstStyle/>
          <a:p>
            <a:fld id="{5A75AB78-3ACD-4637-A1E5-30764934E61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0647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6080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Operator precedence </a:t>
            </a:r>
            <a:r>
              <a:rPr lang="en-US" sz="2800" dirty="0"/>
              <a:t>is specially suitable for parsing expressions, since it can use information about the precedence and associativity of operators to guide the parse. </a:t>
            </a:r>
          </a:p>
          <a:p>
            <a:pPr marL="0" indent="0" algn="just">
              <a:buNone/>
            </a:pPr>
            <a:r>
              <a:rPr lang="en-US" sz="2800" dirty="0">
                <a:solidFill>
                  <a:srgbClr val="FF0000"/>
                </a:solidFill>
              </a:rPr>
              <a:t>Recursive descent</a:t>
            </a:r>
            <a:r>
              <a:rPr lang="en-US" sz="2800" dirty="0"/>
              <a:t> uses a collection of mutually recursive routines, where each of routine usually implements one of the production rules of the CFG.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CB49-BE2E-41CF-B1E7-728D540694C9}" type="datetime5">
              <a:rPr lang="en-GB" smtClean="0"/>
              <a:pPr/>
              <a:t>29-Aug-23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AB78-3ACD-4637-A1E5-30764934E613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/>
              <a:t>Basic Parsing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1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(styles) of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</a:t>
            </a:r>
            <a:r>
              <a:rPr lang="en-US" i="1" dirty="0"/>
              <a:t>task</a:t>
            </a:r>
            <a:r>
              <a:rPr lang="en-US" dirty="0"/>
              <a:t> of the parser is essentially to determine if and how the input can be derived from the start symbol of the grammar. This can be done in essentially two ways:</a:t>
            </a:r>
          </a:p>
          <a:p>
            <a:pPr lvl="1">
              <a:buNone/>
            </a:pPr>
            <a:r>
              <a:rPr lang="en-US" dirty="0"/>
              <a:t>	a) Top-down Parsing</a:t>
            </a:r>
          </a:p>
          <a:p>
            <a:pPr lvl="1">
              <a:buNone/>
            </a:pPr>
            <a:r>
              <a:rPr lang="en-US" dirty="0"/>
              <a:t>	b) Bottom-up Parsing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CB49-BE2E-41CF-B1E7-728D540694C9}" type="datetime5">
              <a:rPr lang="en-GB" smtClean="0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AB78-3ACD-4637-A1E5-30764934E613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Ways (styles) of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48768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Top-down parsing</a:t>
            </a:r>
            <a:r>
              <a:rPr lang="en-US" sz="2800" dirty="0"/>
              <a:t> - It can be viewed as an attempt to find left-most derivations of an input-stream by searching for parse trees using a top-down expansion of the given formal grammar rules. Tokens are consumed from left to right.</a:t>
            </a:r>
          </a:p>
          <a:p>
            <a:pPr algn="just"/>
            <a:endParaRPr lang="en-US" sz="2800" dirty="0"/>
          </a:p>
          <a:p>
            <a:pPr>
              <a:buNone/>
            </a:pPr>
            <a:r>
              <a:rPr lang="en-US" sz="2800" dirty="0"/>
              <a:t>	Another term used for this type of parser is </a:t>
            </a:r>
            <a:r>
              <a:rPr lang="en-US" sz="2800" dirty="0">
                <a:solidFill>
                  <a:srgbClr val="FF0000"/>
                </a:solidFill>
              </a:rPr>
              <a:t>Recursive-Descent</a:t>
            </a:r>
            <a:r>
              <a:rPr lang="en-US" sz="2800" dirty="0"/>
              <a:t> parsing.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LL parsers </a:t>
            </a:r>
            <a:r>
              <a:rPr lang="en-US" sz="2800" dirty="0"/>
              <a:t>are the example of top-down parsers.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CB49-BE2E-41CF-B1E7-728D540694C9}" type="datetime5">
              <a:rPr lang="en-GB" smtClean="0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AB78-3ACD-4637-A1E5-30764934E613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Ways (styles) of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495800"/>
          </a:xfrm>
        </p:spPr>
        <p:txBody>
          <a:bodyPr/>
          <a:lstStyle/>
          <a:p>
            <a:pPr algn="just"/>
            <a:r>
              <a:rPr lang="en-US" sz="2800" dirty="0">
                <a:solidFill>
                  <a:srgbClr val="FF0000"/>
                </a:solidFill>
              </a:rPr>
              <a:t>Bottom-up parsing</a:t>
            </a:r>
            <a:r>
              <a:rPr lang="en-US" sz="2800" dirty="0"/>
              <a:t> - A parser can start with the input and attempt to rewrite it to the start symbol. 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800" dirty="0"/>
              <a:t>	Another term used for this type of parser is </a:t>
            </a:r>
            <a:r>
              <a:rPr lang="en-US" sz="2800" dirty="0">
                <a:solidFill>
                  <a:srgbClr val="FF0000"/>
                </a:solidFill>
              </a:rPr>
              <a:t>Shift-Reduce parsing</a:t>
            </a:r>
            <a:r>
              <a:rPr lang="en-US" sz="2800" dirty="0"/>
              <a:t>.</a:t>
            </a:r>
          </a:p>
          <a:p>
            <a:pPr algn="just">
              <a:buNone/>
            </a:pPr>
            <a:endParaRPr lang="en-US" sz="2800" dirty="0"/>
          </a:p>
          <a:p>
            <a:pPr algn="just"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FF0000"/>
                </a:solidFill>
              </a:rPr>
              <a:t>LR parsers</a:t>
            </a:r>
            <a:r>
              <a:rPr lang="en-US" sz="2800" dirty="0"/>
              <a:t> are examples of bottom-up parsers. </a:t>
            </a:r>
          </a:p>
          <a:p>
            <a:endParaRPr lang="en-US" sz="2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2CB49-BE2E-41CF-B1E7-728D540694C9}" type="datetime5">
              <a:rPr lang="en-GB" smtClean="0"/>
              <a:pPr/>
              <a:t>29-Aug-23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COMP36512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AB78-3ACD-4637-A1E5-30764934E61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1143000"/>
          </a:xfrm>
        </p:spPr>
        <p:txBody>
          <a:bodyPr/>
          <a:lstStyle/>
          <a:p>
            <a:r>
              <a:rPr lang="en-US" dirty="0"/>
              <a:t>Parsing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2600"/>
            <a:ext cx="8763000" cy="5105400"/>
          </a:xfrm>
        </p:spPr>
        <p:txBody>
          <a:bodyPr/>
          <a:lstStyle/>
          <a:p>
            <a:r>
              <a:rPr lang="en-US" dirty="0"/>
              <a:t>For parsing there are no. of algorithms available. The top 4 used algorithms are:</a:t>
            </a:r>
          </a:p>
          <a:p>
            <a:pPr marL="1280160" indent="-514350">
              <a:buAutoNum type="alphaLcParenR"/>
            </a:pPr>
            <a:r>
              <a:rPr lang="en-US" sz="2800" b="1" dirty="0"/>
              <a:t>CYK Algorithm </a:t>
            </a:r>
          </a:p>
          <a:p>
            <a:pPr marL="1280160" indent="-514350">
              <a:buAutoNum type="alphaLcParenR"/>
            </a:pPr>
            <a:r>
              <a:rPr lang="en-US" sz="2800" b="1" dirty="0"/>
              <a:t>Earley’s Algorithm</a:t>
            </a:r>
          </a:p>
          <a:p>
            <a:pPr marL="1280160" indent="-514350">
              <a:buAutoNum type="alphaLcParenR"/>
            </a:pPr>
            <a:r>
              <a:rPr lang="en-US" sz="2800" b="1" dirty="0"/>
              <a:t> LL Parsing Algorithm</a:t>
            </a:r>
          </a:p>
          <a:p>
            <a:pPr marL="1280160" indent="-514350">
              <a:buAutoNum type="alphaLcParenR"/>
            </a:pPr>
            <a:r>
              <a:rPr lang="en-US" sz="2800" b="1" dirty="0"/>
              <a:t>LR Parsing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5AB78-3ACD-4637-A1E5-30764934E61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13515</TotalTime>
  <Words>2113</Words>
  <Application>Microsoft Office PowerPoint</Application>
  <PresentationFormat>On-screen Show (4:3)</PresentationFormat>
  <Paragraphs>345</Paragraphs>
  <Slides>23</Slides>
  <Notes>9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Georgia</vt:lpstr>
      <vt:lpstr>Times New Roman</vt:lpstr>
      <vt:lpstr>Default Design</vt:lpstr>
      <vt:lpstr>Document</vt:lpstr>
      <vt:lpstr>Ambiguity</vt:lpstr>
      <vt:lpstr>Eliminating Ambiguity</vt:lpstr>
      <vt:lpstr>The Big Picture</vt:lpstr>
      <vt:lpstr>Parsing</vt:lpstr>
      <vt:lpstr>PowerPoint Presentation</vt:lpstr>
      <vt:lpstr>Ways (styles) of Parsing</vt:lpstr>
      <vt:lpstr>Ways (styles) of Parsing</vt:lpstr>
      <vt:lpstr>Ways (styles) of Parsing</vt:lpstr>
      <vt:lpstr>Parsing Algorithms</vt:lpstr>
      <vt:lpstr>Parsing Algorithms</vt:lpstr>
      <vt:lpstr>Parsers</vt:lpstr>
      <vt:lpstr>Parsers</vt:lpstr>
      <vt:lpstr>Parsers</vt:lpstr>
      <vt:lpstr>PowerPoint Presentation</vt:lpstr>
      <vt:lpstr>PowerPoint Presentation</vt:lpstr>
      <vt:lpstr>PowerPoint Presentation</vt:lpstr>
      <vt:lpstr>PowerPoint Presentation</vt:lpstr>
      <vt:lpstr>Parsers</vt:lpstr>
      <vt:lpstr>Example</vt:lpstr>
      <vt:lpstr>Top-down vs …</vt:lpstr>
      <vt:lpstr>Top-Down Recursive-Descent Parsing</vt:lpstr>
      <vt:lpstr>Example: Parse x-2*y</vt:lpstr>
      <vt:lpstr>Conclusion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Lexical Analysis II: From REs to DFAs</dc:title>
  <dc:creator>rizos</dc:creator>
  <cp:lastModifiedBy>Md. Saiful Islam</cp:lastModifiedBy>
  <cp:revision>104</cp:revision>
  <cp:lastPrinted>2003-02-20T00:16:12Z</cp:lastPrinted>
  <dcterms:created xsi:type="dcterms:W3CDTF">2002-02-11T18:06:19Z</dcterms:created>
  <dcterms:modified xsi:type="dcterms:W3CDTF">2023-08-29T04:43:14Z</dcterms:modified>
</cp:coreProperties>
</file>