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1"/>
    <p:sldMasterId id="2147483667" r:id="rId2"/>
    <p:sldMasterId id="2147483681" r:id="rId3"/>
    <p:sldMasterId id="2147483694" r:id="rId4"/>
  </p:sldMasterIdLst>
  <p:notesMasterIdLst>
    <p:notesMasterId r:id="rId55"/>
  </p:notesMasterIdLst>
  <p:handoutMasterIdLst>
    <p:handoutMasterId r:id="rId56"/>
  </p:handoutMasterIdLst>
  <p:sldIdLst>
    <p:sldId id="335" r:id="rId5"/>
    <p:sldId id="256" r:id="rId6"/>
    <p:sldId id="257" r:id="rId7"/>
    <p:sldId id="258" r:id="rId8"/>
    <p:sldId id="263" r:id="rId9"/>
    <p:sldId id="264" r:id="rId10"/>
    <p:sldId id="265" r:id="rId11"/>
    <p:sldId id="266" r:id="rId12"/>
    <p:sldId id="267" r:id="rId13"/>
    <p:sldId id="325" r:id="rId14"/>
    <p:sldId id="268" r:id="rId15"/>
    <p:sldId id="269" r:id="rId16"/>
    <p:sldId id="340" r:id="rId17"/>
    <p:sldId id="341" r:id="rId18"/>
    <p:sldId id="342" r:id="rId19"/>
    <p:sldId id="345" r:id="rId20"/>
    <p:sldId id="346" r:id="rId21"/>
    <p:sldId id="347" r:id="rId22"/>
    <p:sldId id="348" r:id="rId23"/>
    <p:sldId id="349" r:id="rId24"/>
    <p:sldId id="350" r:id="rId25"/>
    <p:sldId id="351"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281" r:id="rId39"/>
    <p:sldId id="282" r:id="rId40"/>
    <p:sldId id="283" r:id="rId41"/>
    <p:sldId id="284" r:id="rId42"/>
    <p:sldId id="291" r:id="rId43"/>
    <p:sldId id="290" r:id="rId44"/>
    <p:sldId id="295" r:id="rId45"/>
    <p:sldId id="297" r:id="rId46"/>
    <p:sldId id="296" r:id="rId47"/>
    <p:sldId id="338" r:id="rId48"/>
    <p:sldId id="298" r:id="rId49"/>
    <p:sldId id="343" r:id="rId50"/>
    <p:sldId id="300" r:id="rId51"/>
    <p:sldId id="301" r:id="rId52"/>
    <p:sldId id="339" r:id="rId53"/>
    <p:sldId id="344" r:id="rId54"/>
  </p:sldIdLst>
  <p:sldSz cx="9144000" cy="6858000" type="screen4x3"/>
  <p:notesSz cx="7315200" cy="9601200"/>
  <p:defaultTextStyle>
    <a:defPPr>
      <a:defRPr lang="en-US"/>
    </a:defPPr>
    <a:lvl1pPr algn="l" rtl="0" eaLnBrk="0" fontAlgn="base" hangingPunct="0">
      <a:spcBef>
        <a:spcPct val="0"/>
      </a:spcBef>
      <a:spcAft>
        <a:spcPct val="0"/>
      </a:spcAft>
      <a:defRPr sz="2000" kern="1200">
        <a:solidFill>
          <a:schemeClr val="tx1"/>
        </a:solidFill>
        <a:latin typeface="Helvetica" pitchFamily="34" charset="0"/>
        <a:ea typeface="+mn-ea"/>
        <a:cs typeface="+mn-cs"/>
      </a:defRPr>
    </a:lvl1pPr>
    <a:lvl2pPr marL="457200" algn="l" rtl="0" eaLnBrk="0" fontAlgn="base" hangingPunct="0">
      <a:spcBef>
        <a:spcPct val="0"/>
      </a:spcBef>
      <a:spcAft>
        <a:spcPct val="0"/>
      </a:spcAft>
      <a:defRPr sz="2000" kern="1200">
        <a:solidFill>
          <a:schemeClr val="tx1"/>
        </a:solidFill>
        <a:latin typeface="Helvetica" pitchFamily="34" charset="0"/>
        <a:ea typeface="+mn-ea"/>
        <a:cs typeface="+mn-cs"/>
      </a:defRPr>
    </a:lvl2pPr>
    <a:lvl3pPr marL="914400" algn="l" rtl="0" eaLnBrk="0" fontAlgn="base" hangingPunct="0">
      <a:spcBef>
        <a:spcPct val="0"/>
      </a:spcBef>
      <a:spcAft>
        <a:spcPct val="0"/>
      </a:spcAft>
      <a:defRPr sz="2000" kern="1200">
        <a:solidFill>
          <a:schemeClr val="tx1"/>
        </a:solidFill>
        <a:latin typeface="Helvetica"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Helvetica"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Helvetica" pitchFamily="34" charset="0"/>
        <a:ea typeface="+mn-ea"/>
        <a:cs typeface="+mn-cs"/>
      </a:defRPr>
    </a:lvl5pPr>
    <a:lvl6pPr marL="2286000" algn="l" defTabSz="914400" rtl="0" eaLnBrk="1" latinLnBrk="0" hangingPunct="1">
      <a:defRPr sz="2000" kern="1200">
        <a:solidFill>
          <a:schemeClr val="tx1"/>
        </a:solidFill>
        <a:latin typeface="Helvetica" pitchFamily="34" charset="0"/>
        <a:ea typeface="+mn-ea"/>
        <a:cs typeface="+mn-cs"/>
      </a:defRPr>
    </a:lvl6pPr>
    <a:lvl7pPr marL="2743200" algn="l" defTabSz="914400" rtl="0" eaLnBrk="1" latinLnBrk="0" hangingPunct="1">
      <a:defRPr sz="2000" kern="1200">
        <a:solidFill>
          <a:schemeClr val="tx1"/>
        </a:solidFill>
        <a:latin typeface="Helvetica" pitchFamily="34" charset="0"/>
        <a:ea typeface="+mn-ea"/>
        <a:cs typeface="+mn-cs"/>
      </a:defRPr>
    </a:lvl7pPr>
    <a:lvl8pPr marL="3200400" algn="l" defTabSz="914400" rtl="0" eaLnBrk="1" latinLnBrk="0" hangingPunct="1">
      <a:defRPr sz="2000" kern="1200">
        <a:solidFill>
          <a:schemeClr val="tx1"/>
        </a:solidFill>
        <a:latin typeface="Helvetica" pitchFamily="34" charset="0"/>
        <a:ea typeface="+mn-ea"/>
        <a:cs typeface="+mn-cs"/>
      </a:defRPr>
    </a:lvl8pPr>
    <a:lvl9pPr marL="3657600" algn="l" defTabSz="914400" rtl="0" eaLnBrk="1" latinLnBrk="0" hangingPunct="1">
      <a:defRPr sz="2000" kern="1200">
        <a:solidFill>
          <a:schemeClr val="tx1"/>
        </a:solidFill>
        <a:latin typeface="Helvetic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88" autoAdjust="0"/>
    <p:restoredTop sz="94746" autoAdjust="0"/>
  </p:normalViewPr>
  <p:slideViewPr>
    <p:cSldViewPr snapToGrid="0">
      <p:cViewPr>
        <p:scale>
          <a:sx n="75" d="100"/>
          <a:sy n="75" d="100"/>
        </p:scale>
        <p:origin x="-586" y="-58"/>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6726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26726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26726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C0290C97-E88B-4931-AFA4-E10C9F3B56FB}" type="slidenum">
              <a:rPr lang="en-US"/>
              <a:pPr/>
              <a:t>‹#›</a:t>
            </a:fld>
            <a:endParaRPr lang="en-US"/>
          </a:p>
        </p:txBody>
      </p:sp>
    </p:spTree>
    <p:extLst>
      <p:ext uri="{BB962C8B-B14F-4D97-AF65-F5344CB8AC3E}">
        <p14:creationId xmlns:p14="http://schemas.microsoft.com/office/powerpoint/2010/main" val="82376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defTabSz="966788">
              <a:defRPr sz="1300"/>
            </a:lvl1pPr>
          </a:lstStyle>
          <a:p>
            <a:endParaRPr lang="en-US"/>
          </a:p>
        </p:txBody>
      </p:sp>
      <p:sp>
        <p:nvSpPr>
          <p:cNvPr id="24064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algn="r" defTabSz="966788">
              <a:defRPr sz="1300"/>
            </a:lvl1pPr>
          </a:lstStyle>
          <a:p>
            <a:endParaRPr lang="en-US"/>
          </a:p>
        </p:txBody>
      </p:sp>
      <p:sp>
        <p:nvSpPr>
          <p:cNvPr id="2406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4064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064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defTabSz="966788">
              <a:defRPr sz="1300"/>
            </a:lvl1pPr>
          </a:lstStyle>
          <a:p>
            <a:endParaRPr lang="en-US"/>
          </a:p>
        </p:txBody>
      </p:sp>
      <p:sp>
        <p:nvSpPr>
          <p:cNvPr id="24064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r" defTabSz="966788">
              <a:defRPr sz="1300"/>
            </a:lvl1pPr>
          </a:lstStyle>
          <a:p>
            <a:fld id="{E537AD1A-CBB2-47A8-923D-03123B22C931}" type="slidenum">
              <a:rPr lang="en-US"/>
              <a:pPr/>
              <a:t>‹#›</a:t>
            </a:fld>
            <a:endParaRPr lang="en-US"/>
          </a:p>
        </p:txBody>
      </p:sp>
    </p:spTree>
    <p:extLst>
      <p:ext uri="{BB962C8B-B14F-4D97-AF65-F5344CB8AC3E}">
        <p14:creationId xmlns:p14="http://schemas.microsoft.com/office/powerpoint/2010/main" val="3853322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FE6DA1-F5F9-40B2-97DD-D153C9984294}" type="slidenum">
              <a:rPr lang="en-US"/>
              <a:pPr/>
              <a:t>1</a:t>
            </a:fld>
            <a:endParaRPr lang="en-US"/>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pt-P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ED779-E433-4B83-BA1A-E53D0BB02A00}" type="slidenum">
              <a:rPr lang="en-US"/>
              <a:pPr/>
              <a:t>10</a:t>
            </a:fld>
            <a:endParaRPr 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pt-P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35BC30-3665-44FB-87B3-8A62D6D9F912}" type="slidenum">
              <a:rPr lang="en-US"/>
              <a:pPr/>
              <a:t>11</a:t>
            </a:fld>
            <a:endParaRPr lang="en-US"/>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pt-P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59AED2-5B1D-4B57-8946-FCA6E546BB66}" type="slidenum">
              <a:rPr lang="en-US"/>
              <a:pPr/>
              <a:t>12</a:t>
            </a:fld>
            <a:endParaRPr 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pt-P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62CC36-EA62-4EDD-BC46-135A9F3A481F}" type="slidenum">
              <a:rPr lang="en-US"/>
              <a:pPr/>
              <a:t>13</a:t>
            </a:fld>
            <a:endParaRPr lang="en-US"/>
          </a:p>
        </p:txBody>
      </p:sp>
      <p:sp>
        <p:nvSpPr>
          <p:cNvPr id="399362" name="Rectangle 2"/>
          <p:cNvSpPr>
            <a:spLocks noGrp="1" noRot="1" noChangeAspect="1" noChangeArrowheads="1" noTextEdit="1"/>
          </p:cNvSpPr>
          <p:nvPr>
            <p:ph type="sldImg"/>
          </p:nvPr>
        </p:nvSpPr>
        <p:spPr>
          <a:ln/>
        </p:spPr>
      </p:sp>
      <p:sp>
        <p:nvSpPr>
          <p:cNvPr id="399363" name="Rectangle 3"/>
          <p:cNvSpPr>
            <a:spLocks noGrp="1" noChangeArrowheads="1"/>
          </p:cNvSpPr>
          <p:nvPr>
            <p:ph type="body" idx="1"/>
          </p:nvPr>
        </p:nvSpPr>
        <p:spPr/>
        <p:txBody>
          <a:bodyPr/>
          <a:lstStyle/>
          <a:p>
            <a:endParaRPr lang="pt-P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F14405-B729-4D2C-A998-F1EABEBB092C}" type="slidenum">
              <a:rPr lang="en-US"/>
              <a:pPr/>
              <a:t>14</a:t>
            </a:fld>
            <a:endParaRPr lang="en-US"/>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pt-P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E48DD9-1981-417A-9F84-60539556099F}" type="slidenum">
              <a:rPr lang="en-US"/>
              <a:pPr/>
              <a:t>15</a:t>
            </a:fld>
            <a:endParaRPr lang="en-US"/>
          </a:p>
        </p:txBody>
      </p:sp>
      <p:sp>
        <p:nvSpPr>
          <p:cNvPr id="403458" name="Rectangle 2"/>
          <p:cNvSpPr>
            <a:spLocks noGrp="1" noRot="1" noChangeAspect="1" noChangeArrowheads="1" noTextEdit="1"/>
          </p:cNvSpPr>
          <p:nvPr>
            <p:ph type="sldImg"/>
          </p:nvPr>
        </p:nvSpPr>
        <p:spPr>
          <a:ln/>
        </p:spPr>
      </p:sp>
      <p:sp>
        <p:nvSpPr>
          <p:cNvPr id="403459" name="Rectangle 3"/>
          <p:cNvSpPr>
            <a:spLocks noGrp="1" noChangeArrowheads="1"/>
          </p:cNvSpPr>
          <p:nvPr>
            <p:ph type="body" idx="1"/>
          </p:nvPr>
        </p:nvSpPr>
        <p:spPr/>
        <p:txBody>
          <a:bodyPr/>
          <a:lstStyle/>
          <a:p>
            <a:endParaRPr lang="pt-P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2007 EMC Corporation. Do not Copy - All Rights Reserved.</a:t>
            </a:r>
          </a:p>
        </p:txBody>
      </p:sp>
      <p:sp>
        <p:nvSpPr>
          <p:cNvPr id="54275" name="Rectangle 4"/>
          <p:cNvSpPr>
            <a:spLocks noRot="1" noChangeAspect="1" noChangeArrowheads="1" noTextEdit="1"/>
          </p:cNvSpPr>
          <p:nvPr>
            <p:ph type="sldImg"/>
          </p:nvPr>
        </p:nvSpPr>
        <p:spPr>
          <a:ln/>
        </p:spPr>
      </p:sp>
      <p:sp>
        <p:nvSpPr>
          <p:cNvPr id="54276" name="Rectangle 5"/>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solidFill>
                  <a:schemeClr val="accent2"/>
                </a:solidFill>
              </a:rPr>
              <a:t>RAID (Redundant Arrays of Independent Disks)</a:t>
            </a:r>
            <a:r>
              <a:rPr lang="en-US" smtClean="0"/>
              <a:t> combines two or more disk drives in an array into a RAID set or a RAID group.  The RAID set appears to the host as a single disk drive. Properly implemented RAID sets provide:</a:t>
            </a:r>
          </a:p>
          <a:p>
            <a:pPr lvl="1" eaLnBrk="1" hangingPunct="1"/>
            <a:r>
              <a:rPr lang="en-US" smtClean="0"/>
              <a:t>Higher data availability</a:t>
            </a:r>
          </a:p>
          <a:p>
            <a:pPr lvl="1" eaLnBrk="1" hangingPunct="1"/>
            <a:r>
              <a:rPr lang="en-US" smtClean="0"/>
              <a:t>Improved I/O performance</a:t>
            </a:r>
          </a:p>
          <a:p>
            <a:pPr lvl="1" eaLnBrk="1" hangingPunct="1"/>
            <a:r>
              <a:rPr lang="en-US" smtClean="0"/>
              <a:t>Streamlined management of storage devices</a:t>
            </a:r>
          </a:p>
          <a:p>
            <a:pPr eaLnBrk="1" hangingPunct="1"/>
            <a:r>
              <a:rPr lang="en-US" smtClean="0"/>
              <a:t>Historical Note: In 1987, Patterson, Gibson and Katz at the University of California Berkeley, published a paper entitled, "A Case for Redundant Arrays of Inexpensive Disks (RAID)." This paper described various types of disk arrays, referred to by the acronym RAID. At the time, data was stored largely on large, expensive disk drives (called SLED, or </a:t>
            </a:r>
            <a:r>
              <a:rPr lang="en-US" b="1" smtClean="0"/>
              <a:t>S</a:t>
            </a:r>
            <a:r>
              <a:rPr lang="en-US" smtClean="0"/>
              <a:t>ingle </a:t>
            </a:r>
            <a:r>
              <a:rPr lang="en-US" b="1" smtClean="0"/>
              <a:t>L</a:t>
            </a:r>
            <a:r>
              <a:rPr lang="en-US" smtClean="0"/>
              <a:t>arge </a:t>
            </a:r>
            <a:r>
              <a:rPr lang="en-US" b="1" smtClean="0"/>
              <a:t>E</a:t>
            </a:r>
            <a:r>
              <a:rPr lang="en-US" smtClean="0"/>
              <a:t>xpensive </a:t>
            </a:r>
            <a:r>
              <a:rPr lang="en-US" b="1" smtClean="0"/>
              <a:t>D</a:t>
            </a:r>
            <a:r>
              <a:rPr lang="en-US" smtClean="0"/>
              <a:t>isk).  The term </a:t>
            </a:r>
            <a:r>
              <a:rPr lang="en-US" i="1" smtClean="0"/>
              <a:t>inexpensive</a:t>
            </a:r>
            <a:r>
              <a:rPr lang="en-US" smtClean="0"/>
              <a:t> was used in contrast to the SLED implementation. The term RAID has been redefined to refer to </a:t>
            </a:r>
            <a:r>
              <a:rPr lang="en-US" i="1" smtClean="0"/>
              <a:t>independent</a:t>
            </a:r>
            <a:r>
              <a:rPr lang="en-US" smtClean="0"/>
              <a:t> disks, to reflect the advances in the storage technology.</a:t>
            </a:r>
          </a:p>
          <a:p>
            <a:pPr eaLnBrk="1" hangingPunct="1"/>
            <a:r>
              <a:rPr lang="en-US" smtClean="0"/>
              <a:t>RAID storage has now grown from an academic concept to an industry standard.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2009 EMC Corporation. Do not Copy - All Rights Reserved.</a:t>
            </a:r>
          </a:p>
        </p:txBody>
      </p:sp>
      <p:sp>
        <p:nvSpPr>
          <p:cNvPr id="55299" name="Rectangle 2"/>
          <p:cNvSpPr>
            <a:spLocks noRot="1" noChangeAspect="1" noChangeArrowheads="1" noTextEdit="1"/>
          </p:cNvSpPr>
          <p:nvPr>
            <p:ph type="sldImg"/>
          </p:nvPr>
        </p:nvSpPr>
        <p:spPr>
          <a:xfrm>
            <a:off x="781050" y="481013"/>
            <a:ext cx="5754688" cy="4314825"/>
          </a:xfrm>
          <a:ln/>
        </p:spPr>
      </p:sp>
      <p:sp>
        <p:nvSpPr>
          <p:cNvPr id="55300"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2009 EMC Corporation. Do not Copy - All Rights Reserved.</a:t>
            </a:r>
          </a:p>
        </p:txBody>
      </p:sp>
      <p:sp>
        <p:nvSpPr>
          <p:cNvPr id="56323" name="Rectangle 2"/>
          <p:cNvSpPr>
            <a:spLocks noRot="1" noChangeAspect="1" noChangeArrowheads="1" noTextEdit="1"/>
          </p:cNvSpPr>
          <p:nvPr>
            <p:ph type="sldImg"/>
          </p:nvPr>
        </p:nvSpPr>
        <p:spPr>
          <a:xfrm>
            <a:off x="781050" y="481013"/>
            <a:ext cx="5754688" cy="4314825"/>
          </a:xfrm>
          <a:ln/>
        </p:spPr>
      </p:sp>
      <p:sp>
        <p:nvSpPr>
          <p:cNvPr id="56324" name="Rectangle 3"/>
          <p:cNvSpPr>
            <a:spLocks noGrp="1" noChangeAspect="1" noChangeArrowheads="1"/>
          </p:cNvSpPr>
          <p:nvPr>
            <p:ph type="body" idx="1"/>
          </p:nvPr>
        </p:nvSpPr>
        <p:spPr>
          <a:xfrm>
            <a:off x="399626" y="4960731"/>
            <a:ext cx="6517641" cy="420344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1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2009 EMC Corporation. Do not Copy - All Rights Reserved.</a:t>
            </a:r>
          </a:p>
        </p:txBody>
      </p:sp>
      <p:sp>
        <p:nvSpPr>
          <p:cNvPr id="57347" name="Rectangle 2"/>
          <p:cNvSpPr>
            <a:spLocks noRot="1" noChangeAspect="1" noChangeArrowheads="1" noTextEdit="1"/>
          </p:cNvSpPr>
          <p:nvPr>
            <p:ph type="sldImg"/>
          </p:nvPr>
        </p:nvSpPr>
        <p:spPr>
          <a:xfrm>
            <a:off x="781050" y="481013"/>
            <a:ext cx="5754688" cy="4314825"/>
          </a:xfrm>
          <a:ln/>
        </p:spPr>
      </p:sp>
      <p:sp>
        <p:nvSpPr>
          <p:cNvPr id="57348"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623FF-7CCD-4A43-9D32-FD4D683CBBDB}" type="slidenum">
              <a:rPr lang="en-US"/>
              <a:pPr/>
              <a:t>2</a:t>
            </a:fld>
            <a:endParaRPr 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pt-P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2007 EMC Corporation. Do not Copy - All Rights Reserved.</a:t>
            </a:r>
          </a:p>
        </p:txBody>
      </p:sp>
      <p:sp>
        <p:nvSpPr>
          <p:cNvPr id="58371" name="Rectangle 4"/>
          <p:cNvSpPr>
            <a:spLocks noRot="1" noChangeAspect="1" noChangeArrowheads="1" noTextEdit="1"/>
          </p:cNvSpPr>
          <p:nvPr>
            <p:ph type="sldImg"/>
          </p:nvPr>
        </p:nvSpPr>
        <p:spPr>
          <a:ln/>
        </p:spPr>
      </p:sp>
      <p:sp>
        <p:nvSpPr>
          <p:cNvPr id="58372" name="Rectangle 5"/>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solidFill>
                  <a:schemeClr val="accent2"/>
                </a:solidFill>
              </a:rPr>
              <a:t>Parity</a:t>
            </a:r>
            <a:r>
              <a:rPr lang="en-US" smtClean="0"/>
              <a:t> is a redundancy check that ensures that the data is protected without using a full set of duplicate drives.</a:t>
            </a:r>
          </a:p>
          <a:p>
            <a:pPr lvl="1" eaLnBrk="1" hangingPunct="1"/>
            <a:r>
              <a:rPr lang="en-US" smtClean="0"/>
              <a:t>If a single disk in the array fails, the other disks have enough redundant data so that the data from the failed disk can be recovered.</a:t>
            </a:r>
          </a:p>
          <a:p>
            <a:pPr lvl="1" eaLnBrk="1" hangingPunct="1"/>
            <a:r>
              <a:rPr lang="en-US" smtClean="0"/>
              <a:t>Like striping, parity is generally a function of the RAID controller and is transparent to the host. </a:t>
            </a:r>
          </a:p>
          <a:p>
            <a:pPr lvl="1" eaLnBrk="1" hangingPunct="1"/>
            <a:r>
              <a:rPr lang="en-US" smtClean="0"/>
              <a:t>Parity information can either be:</a:t>
            </a:r>
          </a:p>
          <a:p>
            <a:pPr lvl="2" eaLnBrk="1" hangingPunct="1"/>
            <a:r>
              <a:rPr lang="en-US" smtClean="0"/>
              <a:t>Stored on a separate, dedicated drive (RAID-3)</a:t>
            </a:r>
          </a:p>
          <a:p>
            <a:pPr lvl="2" eaLnBrk="1" hangingPunct="1"/>
            <a:r>
              <a:rPr lang="en-US" smtClean="0"/>
              <a:t>Distributed with the data across all the drives in the array (RAID-5)</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2007 EMC Corporation. Do not Copy - All Rights Reserved.</a:t>
            </a:r>
          </a:p>
        </p:txBody>
      </p:sp>
      <p:sp>
        <p:nvSpPr>
          <p:cNvPr id="59395" name="Rectangle 2"/>
          <p:cNvSpPr>
            <a:spLocks noRot="1" noChangeAspect="1" noChangeArrowheads="1" noTextEdit="1"/>
          </p:cNvSpPr>
          <p:nvPr>
            <p:ph type="sldImg"/>
          </p:nvPr>
        </p:nvSpPr>
        <p:spPr>
          <a:xfrm>
            <a:off x="781050" y="481013"/>
            <a:ext cx="5754688" cy="4314825"/>
          </a:xfrm>
          <a:ln/>
        </p:spPr>
      </p:sp>
      <p:sp>
        <p:nvSpPr>
          <p:cNvPr id="59396"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example uses arithmetic operations to demonstrate how parity works. It illustrates the concept, but not the actual mechanism.</a:t>
            </a:r>
          </a:p>
          <a:p>
            <a:pPr lvl="1" eaLnBrk="1" hangingPunct="1"/>
            <a:r>
              <a:rPr lang="en-US" smtClean="0"/>
              <a:t>Think of parity as the sum of the data on the other disks in the RAID set. Each time data is updated, the parity is updated as well, so that it always reflects the current sum of the data on the other disks.</a:t>
            </a:r>
          </a:p>
          <a:p>
            <a:pPr lvl="1" eaLnBrk="1" hangingPunct="1">
              <a:buFont typeface="Wingdings" pitchFamily="2" charset="2"/>
              <a:buNone/>
            </a:pPr>
            <a:r>
              <a:rPr lang="en-US" i="1" smtClean="0"/>
              <a:t>   Note:</a:t>
            </a:r>
            <a:r>
              <a:rPr lang="en-US" smtClean="0"/>
              <a:t> While parity is calculated on a per stripe basis, the diagram omits this detail for the sake of simplification. </a:t>
            </a:r>
          </a:p>
          <a:p>
            <a:pPr lvl="1" eaLnBrk="1" hangingPunct="1"/>
            <a:r>
              <a:rPr lang="en-US" smtClean="0"/>
              <a:t>If a disk fails, the value of its data is calculated by using the parity information and the data on the surviving disks. </a:t>
            </a:r>
          </a:p>
          <a:p>
            <a:pPr lvl="1" eaLnBrk="1" hangingPunct="1"/>
            <a:r>
              <a:rPr lang="en-US" smtClean="0"/>
              <a:t>If the </a:t>
            </a:r>
            <a:r>
              <a:rPr lang="en-US" i="1" smtClean="0"/>
              <a:t>parity</a:t>
            </a:r>
            <a:r>
              <a:rPr lang="en-US" smtClean="0"/>
              <a:t> disk fails, the value of its data is calculated by using the data disks. Parity will only need to be recalculated, and saved, when the failed disk is replaced with a new disk.</a:t>
            </a:r>
          </a:p>
          <a:p>
            <a:pPr eaLnBrk="1" hangingPunct="1"/>
            <a:r>
              <a:rPr lang="en-US" smtClean="0"/>
              <a:t>In the event of a disk failure, each request for data from the failed disk requires that the data be recalculated before it can be sent to the host. This recalculation is time-consuming, and decreases the performance of the RAID set. Hot spare drives, introduced later, provide a way to minimize the disruption caused by a disk failure.</a:t>
            </a:r>
          </a:p>
          <a:p>
            <a:pPr eaLnBrk="1" hangingPunct="1"/>
            <a:r>
              <a:rPr lang="en-US" smtClean="0"/>
              <a:t>The actual parity algorithm use the Boolean exclusive-OR (XOR) operations.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2009 EMC Corporation. Do not Copy - All Rights Reserved.</a:t>
            </a:r>
          </a:p>
        </p:txBody>
      </p:sp>
      <p:sp>
        <p:nvSpPr>
          <p:cNvPr id="61443" name="Rectangle 2"/>
          <p:cNvSpPr>
            <a:spLocks noRot="1" noChangeAspect="1" noChangeArrowheads="1" noTextEdit="1"/>
          </p:cNvSpPr>
          <p:nvPr>
            <p:ph type="sldImg"/>
          </p:nvPr>
        </p:nvSpPr>
        <p:spPr>
          <a:xfrm>
            <a:off x="781050" y="481013"/>
            <a:ext cx="5754688" cy="4314825"/>
          </a:xfrm>
          <a:ln/>
        </p:spPr>
      </p:sp>
      <p:sp>
        <p:nvSpPr>
          <p:cNvPr id="61444"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2009 EMC Corporation. Do not Copy - All Rights Reserved.</a:t>
            </a:r>
          </a:p>
        </p:txBody>
      </p:sp>
      <p:sp>
        <p:nvSpPr>
          <p:cNvPr id="62467" name="Rectangle 2"/>
          <p:cNvSpPr>
            <a:spLocks noRot="1" noChangeAspect="1" noChangeArrowheads="1" noTextEdit="1"/>
          </p:cNvSpPr>
          <p:nvPr>
            <p:ph type="sldImg"/>
          </p:nvPr>
        </p:nvSpPr>
        <p:spPr>
          <a:xfrm>
            <a:off x="781050" y="481013"/>
            <a:ext cx="5754688" cy="4314825"/>
          </a:xfrm>
          <a:ln/>
        </p:spPr>
      </p:sp>
      <p:sp>
        <p:nvSpPr>
          <p:cNvPr id="62468"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2009 EMC Corporation. Do not Copy - All Rights Reserved.</a:t>
            </a:r>
          </a:p>
        </p:txBody>
      </p:sp>
      <p:sp>
        <p:nvSpPr>
          <p:cNvPr id="63491" name="Rectangle 2"/>
          <p:cNvSpPr>
            <a:spLocks noRot="1" noChangeAspect="1" noChangeArrowheads="1" noTextEdit="1"/>
          </p:cNvSpPr>
          <p:nvPr>
            <p:ph type="sldImg"/>
          </p:nvPr>
        </p:nvSpPr>
        <p:spPr>
          <a:xfrm>
            <a:off x="781050" y="481013"/>
            <a:ext cx="5754688" cy="4314825"/>
          </a:xfrm>
          <a:ln/>
        </p:spPr>
      </p:sp>
      <p:sp>
        <p:nvSpPr>
          <p:cNvPr id="63492"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2009 EMC Corporation. Do not Copy - All Rights Reserved.</a:t>
            </a:r>
          </a:p>
        </p:txBody>
      </p:sp>
      <p:sp>
        <p:nvSpPr>
          <p:cNvPr id="64515" name="Rectangle 2"/>
          <p:cNvSpPr>
            <a:spLocks noRot="1" noChangeAspect="1" noChangeArrowheads="1" noTextEdit="1"/>
          </p:cNvSpPr>
          <p:nvPr>
            <p:ph type="sldImg"/>
          </p:nvPr>
        </p:nvSpPr>
        <p:spPr>
          <a:xfrm>
            <a:off x="781050" y="481013"/>
            <a:ext cx="5754688" cy="4314825"/>
          </a:xfrm>
          <a:ln/>
        </p:spPr>
      </p:sp>
      <p:sp>
        <p:nvSpPr>
          <p:cNvPr id="64516"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2009 EMC Corporation. Do not Copy - All Rights Reserved.</a:t>
            </a:r>
          </a:p>
        </p:txBody>
      </p:sp>
      <p:sp>
        <p:nvSpPr>
          <p:cNvPr id="65539" name="Rectangle 2"/>
          <p:cNvSpPr>
            <a:spLocks noRot="1" noChangeAspect="1" noChangeArrowheads="1" noTextEdit="1"/>
          </p:cNvSpPr>
          <p:nvPr>
            <p:ph type="sldImg"/>
          </p:nvPr>
        </p:nvSpPr>
        <p:spPr>
          <a:xfrm>
            <a:off x="781050" y="481013"/>
            <a:ext cx="5754688" cy="4314825"/>
          </a:xfrm>
          <a:ln/>
        </p:spPr>
      </p:sp>
      <p:sp>
        <p:nvSpPr>
          <p:cNvPr id="65540"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2009 EMC Corporation. Do not Copy - All Rights Reserved.</a:t>
            </a:r>
          </a:p>
        </p:txBody>
      </p:sp>
      <p:sp>
        <p:nvSpPr>
          <p:cNvPr id="66563" name="Rectangle 2"/>
          <p:cNvSpPr>
            <a:spLocks noRot="1" noChangeAspect="1" noChangeArrowheads="1" noTextEdit="1"/>
          </p:cNvSpPr>
          <p:nvPr>
            <p:ph type="sldImg"/>
          </p:nvPr>
        </p:nvSpPr>
        <p:spPr>
          <a:xfrm>
            <a:off x="781050" y="481013"/>
            <a:ext cx="5754688" cy="4314825"/>
          </a:xfrm>
          <a:ln/>
        </p:spPr>
      </p:sp>
      <p:sp>
        <p:nvSpPr>
          <p:cNvPr id="66564"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2007 EMC Corporation. Do not Copy - All Rights Reserved.</a:t>
            </a:r>
          </a:p>
        </p:txBody>
      </p:sp>
      <p:sp>
        <p:nvSpPr>
          <p:cNvPr id="67587" name="Rectangle 4"/>
          <p:cNvSpPr>
            <a:spLocks noRot="1" noChangeAspect="1" noChangeArrowheads="1" noTextEdit="1"/>
          </p:cNvSpPr>
          <p:nvPr>
            <p:ph type="sldImg"/>
          </p:nvPr>
        </p:nvSpPr>
        <p:spPr>
          <a:ln/>
        </p:spPr>
      </p:sp>
      <p:sp>
        <p:nvSpPr>
          <p:cNvPr id="67588" name="Rectangle 5"/>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Do not confuse RAID 1+0 with RAID 0+1. The benefits offered by theses combinations of RAID level are identical while all the disks are operating normally. If a failure occurs, however, the rebuild operations are very different.</a:t>
            </a:r>
          </a:p>
          <a:p>
            <a:pPr lvl="1" eaLnBrk="1" hangingPunct="1"/>
            <a:r>
              <a:rPr lang="en-US" smtClean="0"/>
              <a:t>RAID 1+0 has a mirrored pair as its basic element. If a drive fails and is replaced, only the mirror needs to be rebuilt. In other words, the disk array controller uses the surviving drive in the mirrored pair for data recovery and continuous operation. Data from one surviving disk will be copied to the replacement disk. </a:t>
            </a:r>
          </a:p>
          <a:p>
            <a:pPr lvl="2" eaLnBrk="1" hangingPunct="1"/>
            <a:r>
              <a:rPr lang="en-US" smtClean="0"/>
              <a:t>Note: If there is a hot spare, data is rebuilt onto the hot spare from the surviving drive in the mirrored pair . When the failed disk is replaced, data from the surviving drive in the mirrored pair is used to rebuild the data on the replaced disk. </a:t>
            </a:r>
          </a:p>
          <a:p>
            <a:pPr lvl="1" eaLnBrk="1" hangingPunct="1"/>
            <a:r>
              <a:rPr lang="en-US" smtClean="0"/>
              <a:t>RAID 0+1 uses a stripe as its basic element. The stripe has no protection (RAID 0). If a single drive fails, the entire stripe is faulted, meaning that only half the disks in the RAID set are available for data access. A rebuild operation rebuilds the entire stripe, copying data from each disk in the healthy stripe to the equivalent disk in the failed stripe. This causes increased, and unneeded, I/O load on the backend, and also makes the RAID set more vulnerable to a second disk failure.</a:t>
            </a:r>
          </a:p>
          <a:p>
            <a:pPr eaLnBrk="1" hangingPunct="1"/>
            <a:r>
              <a:rPr lang="en-US" smtClean="0"/>
              <a:t>RAID 0+1 is less common than RAID 1+0, and is a poorer solution.</a:t>
            </a:r>
          </a:p>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2007 EMC Corporation. Do not Copy - All Rights Reserved.</a:t>
            </a:r>
          </a:p>
        </p:txBody>
      </p:sp>
      <p:sp>
        <p:nvSpPr>
          <p:cNvPr id="68611" name="Rectangle 4"/>
          <p:cNvSpPr>
            <a:spLocks noRot="1" noChangeAspect="1" noChangeArrowheads="1" noTextEdit="1"/>
          </p:cNvSpPr>
          <p:nvPr>
            <p:ph type="sldImg"/>
          </p:nvPr>
        </p:nvSpPr>
        <p:spPr>
          <a:ln/>
        </p:spPr>
      </p:sp>
      <p:sp>
        <p:nvSpPr>
          <p:cNvPr id="68612" name="Rectangle 5"/>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solidFill>
                  <a:schemeClr val="accent2"/>
                </a:solidFill>
              </a:rPr>
              <a:t>Parity</a:t>
            </a:r>
            <a:r>
              <a:rPr lang="en-US" smtClean="0"/>
              <a:t> is a redundancy check that ensures that the data is protected without using a full set of duplicate drives.</a:t>
            </a:r>
          </a:p>
          <a:p>
            <a:pPr lvl="1" eaLnBrk="1" hangingPunct="1"/>
            <a:r>
              <a:rPr lang="en-US" smtClean="0"/>
              <a:t>If a single disk in the array fails, the other disks have enough redundant data so that the data from the failed disk can be recovered.</a:t>
            </a:r>
          </a:p>
          <a:p>
            <a:pPr lvl="1" eaLnBrk="1" hangingPunct="1"/>
            <a:r>
              <a:rPr lang="en-US" smtClean="0"/>
              <a:t>Like striping, parity is generally a function of the RAID controller and is transparent to the host. </a:t>
            </a:r>
          </a:p>
          <a:p>
            <a:pPr lvl="1" eaLnBrk="1" hangingPunct="1"/>
            <a:r>
              <a:rPr lang="en-US" smtClean="0"/>
              <a:t>Parity information can either be:</a:t>
            </a:r>
          </a:p>
          <a:p>
            <a:pPr lvl="2" eaLnBrk="1" hangingPunct="1"/>
            <a:r>
              <a:rPr lang="en-US" smtClean="0"/>
              <a:t>Stored on a separate, dedicated drive (RAID-3)</a:t>
            </a:r>
          </a:p>
          <a:p>
            <a:pPr lvl="2" eaLnBrk="1" hangingPunct="1"/>
            <a:r>
              <a:rPr lang="en-US" smtClean="0"/>
              <a:t>Distributed with the data across all the drives in the array (RAID-5)</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B5BED3-E378-4988-982B-8D32067730C7}" type="slidenum">
              <a:rPr lang="en-US"/>
              <a:pPr/>
              <a:t>3</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pt-P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2009 EMC Corporation. Do not Copy - All Rights Reserved.</a:t>
            </a:r>
          </a:p>
        </p:txBody>
      </p:sp>
      <p:sp>
        <p:nvSpPr>
          <p:cNvPr id="69635" name="Rectangle 2"/>
          <p:cNvSpPr>
            <a:spLocks noRot="1" noChangeAspect="1" noChangeArrowheads="1" noTextEdit="1"/>
          </p:cNvSpPr>
          <p:nvPr>
            <p:ph type="sldImg"/>
          </p:nvPr>
        </p:nvSpPr>
        <p:spPr>
          <a:xfrm>
            <a:off x="781050" y="481013"/>
            <a:ext cx="5754688" cy="4314825"/>
          </a:xfrm>
          <a:ln/>
        </p:spPr>
      </p:sp>
      <p:sp>
        <p:nvSpPr>
          <p:cNvPr id="69636"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endParaRPr lang="en-US" sz="11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2009 EMC Corporation. Do not Copy - All Rights Reserved.</a:t>
            </a:r>
          </a:p>
        </p:txBody>
      </p:sp>
      <p:sp>
        <p:nvSpPr>
          <p:cNvPr id="70659" name="Rectangle 2"/>
          <p:cNvSpPr>
            <a:spLocks noRot="1" noChangeAspect="1" noChangeArrowheads="1" noTextEdit="1"/>
          </p:cNvSpPr>
          <p:nvPr>
            <p:ph type="sldImg"/>
          </p:nvPr>
        </p:nvSpPr>
        <p:spPr>
          <a:xfrm>
            <a:off x="781050" y="481013"/>
            <a:ext cx="5754688" cy="4314825"/>
          </a:xfrm>
          <a:ln/>
        </p:spPr>
      </p:sp>
      <p:sp>
        <p:nvSpPr>
          <p:cNvPr id="70660"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2007 EMC Corporation. Do not Copy - All Rights Reserved.</a:t>
            </a:r>
          </a:p>
        </p:txBody>
      </p:sp>
      <p:sp>
        <p:nvSpPr>
          <p:cNvPr id="71683" name="Rectangle 6"/>
          <p:cNvSpPr>
            <a:spLocks noRot="1" noChangeAspect="1" noChangeArrowheads="1" noTextEdit="1"/>
          </p:cNvSpPr>
          <p:nvPr>
            <p:ph type="sldImg"/>
          </p:nvPr>
        </p:nvSpPr>
        <p:spPr>
          <a:ln/>
        </p:spPr>
      </p:sp>
      <p:sp>
        <p:nvSpPr>
          <p:cNvPr id="71684" name="Rectangle 7"/>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RAID Level 4 stripes data for high performance and uses parity for improved fault tolerance. Data is striped across all the disks, but one in the array. Parity information is stored on a dedicated disk so that data can be reconstructed if a drive fails. </a:t>
            </a:r>
          </a:p>
          <a:p>
            <a:pPr eaLnBrk="1" hangingPunct="1"/>
            <a:r>
              <a:rPr lang="en-US" smtClean="0"/>
              <a:t>The data disks are independently accessible, and multiple reads and writes can occur simultaneously.</a:t>
            </a:r>
          </a:p>
          <a:p>
            <a:pPr lvl="1" eaLnBrk="1" hangingPunct="1"/>
            <a:r>
              <a:rPr lang="en-US" smtClean="0"/>
              <a:t>Benefits - the total number of disks is less than in a mirrored solution (e.g., 1.25 times the data disks for group of 5), good read throughput, and reasonable write throughput. </a:t>
            </a:r>
          </a:p>
          <a:p>
            <a:pPr lvl="1" eaLnBrk="1" hangingPunct="1"/>
            <a:r>
              <a:rPr lang="en-US" smtClean="0"/>
              <a:t>Drawbacks – the dedicated parity drive can be a bottleneck when handling small data writes. This RAID level is not well suited to transaction processing applications.  Data loss if multiple drives fail within the same RAID 4 Group.</a:t>
            </a:r>
          </a:p>
          <a:p>
            <a:pPr lvl="1" eaLnBrk="1" hangingPunct="1"/>
            <a:r>
              <a:rPr lang="en-US" smtClean="0"/>
              <a:t>Performance - high data read transfer rate. Poor to medium write transfer rate. Disk failure has a significant impact on throughput</a:t>
            </a:r>
          </a:p>
          <a:p>
            <a:pPr lvl="1" eaLnBrk="1" hangingPunct="1"/>
            <a:r>
              <a:rPr lang="en-US" smtClean="0"/>
              <a:t>Data Protection - uses parity for improved fault tolerance.</a:t>
            </a:r>
          </a:p>
          <a:p>
            <a:pPr lvl="1" eaLnBrk="1" hangingPunct="1"/>
            <a:r>
              <a:rPr lang="en-US" smtClean="0"/>
              <a:t>Striping – usually at the block (or block multiple) level</a:t>
            </a:r>
          </a:p>
          <a:p>
            <a:pPr lvl="1" eaLnBrk="1" hangingPunct="1"/>
            <a:r>
              <a:rPr lang="en-US" smtClean="0"/>
              <a:t>Applications – general purpose file storage</a:t>
            </a:r>
          </a:p>
          <a:p>
            <a:pPr eaLnBrk="1" hangingPunct="1"/>
            <a:r>
              <a:rPr lang="en-US" smtClean="0"/>
              <a:t>RAID 4 is much less commonly used than RAID 5, discussed next. The dedicated parity drive is a bottleneck, especially when a disk failure has occurred.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700">
                <a:solidFill>
                  <a:srgbClr val="003580"/>
                </a:solidFill>
                <a:latin typeface="Arial" charset="0"/>
                <a:cs typeface="Arial" charset="0"/>
              </a:defRPr>
            </a:lvl1pPr>
            <a:lvl2pPr marL="785670" indent="-302181" eaLnBrk="0" hangingPunct="0">
              <a:defRPr sz="2700">
                <a:solidFill>
                  <a:srgbClr val="003580"/>
                </a:solidFill>
                <a:latin typeface="Arial" charset="0"/>
                <a:cs typeface="Arial" charset="0"/>
              </a:defRPr>
            </a:lvl2pPr>
            <a:lvl3pPr marL="1208723" indent="-241745" eaLnBrk="0" hangingPunct="0">
              <a:defRPr sz="2700">
                <a:solidFill>
                  <a:srgbClr val="003580"/>
                </a:solidFill>
                <a:latin typeface="Arial" charset="0"/>
                <a:cs typeface="Arial" charset="0"/>
              </a:defRPr>
            </a:lvl3pPr>
            <a:lvl4pPr marL="1692212" indent="-241745" eaLnBrk="0" hangingPunct="0">
              <a:defRPr sz="2700">
                <a:solidFill>
                  <a:srgbClr val="003580"/>
                </a:solidFill>
                <a:latin typeface="Arial" charset="0"/>
                <a:cs typeface="Arial" charset="0"/>
              </a:defRPr>
            </a:lvl4pPr>
            <a:lvl5pPr marL="2175701" indent="-241745" eaLnBrk="0" hangingPunct="0">
              <a:defRPr sz="2700">
                <a:solidFill>
                  <a:srgbClr val="003580"/>
                </a:solidFill>
                <a:latin typeface="Arial" charset="0"/>
                <a:cs typeface="Arial" charset="0"/>
              </a:defRPr>
            </a:lvl5pPr>
            <a:lvl6pPr marL="2659190"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6pPr>
            <a:lvl7pPr marL="3142679"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7pPr>
            <a:lvl8pPr marL="3626168"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8pPr>
            <a:lvl9pPr marL="4109657" indent="-241745" algn="ctr" eaLnBrk="0" fontAlgn="base" hangingPunct="0">
              <a:spcBef>
                <a:spcPct val="50000"/>
              </a:spcBef>
              <a:spcAft>
                <a:spcPct val="0"/>
              </a:spcAft>
              <a:buClr>
                <a:srgbClr val="003580"/>
              </a:buClr>
              <a:buFont typeface="Wingdings" pitchFamily="2" charset="2"/>
              <a:defRPr sz="2700">
                <a:solidFill>
                  <a:srgbClr val="003580"/>
                </a:solidFill>
                <a:latin typeface="Arial" charset="0"/>
                <a:cs typeface="Arial" charset="0"/>
              </a:defRPr>
            </a:lvl9pPr>
          </a:lstStyle>
          <a:p>
            <a:pPr eaLnBrk="1" hangingPunct="1"/>
            <a:r>
              <a:rPr lang="en-US" sz="1100">
                <a:solidFill>
                  <a:prstClr val="black"/>
                </a:solidFill>
              </a:rPr>
              <a:t>Copyright © 2009 EMC Corporation. Do not Copy - All Rights Reserved.</a:t>
            </a:r>
          </a:p>
        </p:txBody>
      </p:sp>
      <p:sp>
        <p:nvSpPr>
          <p:cNvPr id="72707" name="Rectangle 2"/>
          <p:cNvSpPr>
            <a:spLocks noRot="1" noChangeAspect="1" noChangeArrowheads="1" noTextEdit="1"/>
          </p:cNvSpPr>
          <p:nvPr>
            <p:ph type="sldImg"/>
          </p:nvPr>
        </p:nvSpPr>
        <p:spPr>
          <a:xfrm>
            <a:off x="781050" y="481013"/>
            <a:ext cx="5754688" cy="4314825"/>
          </a:xfrm>
          <a:ln/>
        </p:spPr>
      </p:sp>
      <p:sp>
        <p:nvSpPr>
          <p:cNvPr id="72708" name="Rectangle 3"/>
          <p:cNvSpPr>
            <a:spLocks noGrp="1" noChangeAspec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32EACB-2D44-4056-8ED5-CADA100FBD3A}" type="slidenum">
              <a:rPr lang="en-US"/>
              <a:pPr/>
              <a:t>35</a:t>
            </a:fld>
            <a:endParaRPr lang="en-US"/>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p:txBody>
          <a:bodyPr/>
          <a:lstStyle/>
          <a:p>
            <a:endParaRPr lang="pt-PT"/>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6CC4B9-E070-442A-9E1B-889E8B30DF54}" type="slidenum">
              <a:rPr lang="en-US"/>
              <a:pPr/>
              <a:t>36</a:t>
            </a:fld>
            <a:endParaRPr lang="en-US"/>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pt-PT"/>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AD7709-DF2A-445A-9797-3452F37653E1}" type="slidenum">
              <a:rPr lang="en-US"/>
              <a:pPr/>
              <a:t>37</a:t>
            </a:fld>
            <a:endParaRPr lang="en-US"/>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pt-P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E588E7-17C4-40E9-A1BA-14B8E53BEEAF}" type="slidenum">
              <a:rPr lang="en-US"/>
              <a:pPr/>
              <a:t>38</a:t>
            </a:fld>
            <a:endParaRPr lang="en-US"/>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pt-P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9BE0AA-DC1C-49E9-94E8-45B7F5A83B80}" type="slidenum">
              <a:rPr lang="en-US"/>
              <a:pPr/>
              <a:t>39</a:t>
            </a:fld>
            <a:endParaRPr 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pt-PT"/>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E301A6-2787-444B-952B-0527623EEF61}" type="slidenum">
              <a:rPr lang="en-US"/>
              <a:pPr/>
              <a:t>40</a:t>
            </a:fld>
            <a:endParaRPr lang="en-US"/>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endParaRPr lang="pt-P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0B8689-B35E-46C5-AA53-E6FCBEC80641}" type="slidenum">
              <a:rPr lang="en-US"/>
              <a:pPr/>
              <a:t>4</a:t>
            </a:fld>
            <a:endParaRPr lang="en-US"/>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pt-PT"/>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3EF5F2-374B-4B0F-9EB3-57F56BC5C2F8}" type="slidenum">
              <a:rPr lang="en-US"/>
              <a:pPr/>
              <a:t>41</a:t>
            </a:fld>
            <a:endParaRPr lang="en-US"/>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pt-PT"/>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2073BF-9000-4FF8-AD63-A97ABE556BB6}" type="slidenum">
              <a:rPr lang="en-US"/>
              <a:pPr/>
              <a:t>42</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pt-PT"/>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D4B4F-A3E4-4FE7-8006-689B9467A12F}" type="slidenum">
              <a:rPr lang="en-US"/>
              <a:pPr/>
              <a:t>43</a:t>
            </a:fld>
            <a:endParaRPr lang="en-US"/>
          </a:p>
        </p:txBody>
      </p:sp>
      <p:sp>
        <p:nvSpPr>
          <p:cNvPr id="352258" name="Rectangle 2"/>
          <p:cNvSpPr>
            <a:spLocks noGrp="1" noRot="1" noChangeAspect="1" noChangeArrowheads="1" noTextEdit="1"/>
          </p:cNvSpPr>
          <p:nvPr>
            <p:ph type="sldImg"/>
          </p:nvPr>
        </p:nvSpPr>
        <p:spPr>
          <a:ln/>
        </p:spPr>
      </p:sp>
      <p:sp>
        <p:nvSpPr>
          <p:cNvPr id="352259" name="Rectangle 3"/>
          <p:cNvSpPr>
            <a:spLocks noGrp="1" noChangeArrowheads="1"/>
          </p:cNvSpPr>
          <p:nvPr>
            <p:ph type="body" idx="1"/>
          </p:nvPr>
        </p:nvSpPr>
        <p:spPr/>
        <p:txBody>
          <a:bodyPr/>
          <a:lstStyle/>
          <a:p>
            <a:endParaRPr lang="pt-PT"/>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C88F2-507F-4F1E-81EF-FC8536155380}" type="slidenum">
              <a:rPr lang="en-US"/>
              <a:pPr/>
              <a:t>44</a:t>
            </a:fld>
            <a:endParaRPr lang="en-US"/>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pt-PT"/>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06BDA-11BA-46E9-8943-08B8FFFC492F}" type="slidenum">
              <a:rPr lang="en-US"/>
              <a:pPr/>
              <a:t>45</a:t>
            </a:fld>
            <a:endParaRPr lang="en-US"/>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pt-PT"/>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43B279-6E47-4147-90CB-1978871B54C8}" type="slidenum">
              <a:rPr lang="en-US"/>
              <a:pPr/>
              <a:t>46</a:t>
            </a:fld>
            <a:endParaRPr lang="en-US"/>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pt-PT"/>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7FE875-CF3A-4000-A733-7C191CA27220}" type="slidenum">
              <a:rPr lang="en-US"/>
              <a:pPr/>
              <a:t>47</a:t>
            </a:fld>
            <a:endParaRPr 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pt-PT"/>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28EFA8-8EF2-4D65-99A7-C8B7ADAECB2A}" type="slidenum">
              <a:rPr lang="en-US"/>
              <a:pPr/>
              <a:t>48</a:t>
            </a:fld>
            <a:endParaRPr 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pt-PT"/>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AD83F9-6DEB-499A-AB72-F188A864D96D}" type="slidenum">
              <a:rPr lang="en-US"/>
              <a:pPr/>
              <a:t>49</a:t>
            </a:fld>
            <a:endParaRPr lang="en-US"/>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endParaRPr lang="pt-PT"/>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3C2D7-73D1-469E-9D35-373BA1ED445E}" type="slidenum">
              <a:rPr lang="en-US"/>
              <a:pPr/>
              <a:t>50</a:t>
            </a:fld>
            <a:endParaRPr lang="en-US"/>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endParaRPr lang="pt-P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AF6C1C-4931-4B69-9CE3-3FAA34468215}" type="slidenum">
              <a:rPr lang="en-US"/>
              <a:pPr/>
              <a:t>5</a:t>
            </a:fld>
            <a:endParaRPr lang="en-US"/>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pt-P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0E3D5-6608-42A9-AF43-94B3264818DF}" type="slidenum">
              <a:rPr lang="en-US"/>
              <a:pPr/>
              <a:t>6</a:t>
            </a:fld>
            <a:endParaRPr lang="en-US"/>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pt-P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B6B1E2-B87E-48C5-A500-70D166B06DDB}" type="slidenum">
              <a:rPr lang="en-US"/>
              <a:pPr/>
              <a:t>7</a:t>
            </a:fld>
            <a:endParaRPr lang="en-US"/>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pt-P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24B74B-B673-448C-BBBB-3A973CB0DE9C}" type="slidenum">
              <a:rPr lang="en-US"/>
              <a:pPr/>
              <a:t>8</a:t>
            </a:fld>
            <a:endParaRPr lang="en-US"/>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endParaRPr lang="pt-P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3833C7-3D04-4C81-98F9-4E67547F5323}" type="slidenum">
              <a:rPr lang="en-US"/>
              <a:pPr/>
              <a:t>9</a:t>
            </a:fld>
            <a:endParaRPr lang="en-US"/>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pt-PT"/>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1602" name="Rectangle 1026"/>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281603" name="Rectangle 1027"/>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281604" name="Rectangle 1028"/>
          <p:cNvSpPr>
            <a:spLocks noGrp="1" noChangeArrowheads="1"/>
          </p:cNvSpPr>
          <p:nvPr>
            <p:ph type="ftr" sz="quarter" idx="3"/>
          </p:nvPr>
        </p:nvSpPr>
        <p:spPr bwMode="auto">
          <a:xfrm>
            <a:off x="2862263" y="5780088"/>
            <a:ext cx="344805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600">
                <a:solidFill>
                  <a:srgbClr val="578963"/>
                </a:solidFill>
                <a:latin typeface="Times New Roman" pitchFamily="18" charset="0"/>
              </a:defRPr>
            </a:lvl1pPr>
          </a:lstStyle>
          <a:p>
            <a:endParaRPr lang="pt-PT"/>
          </a:p>
        </p:txBody>
      </p:sp>
      <p:sp>
        <p:nvSpPr>
          <p:cNvPr id="281605" name="Rectangle 1029"/>
          <p:cNvSpPr>
            <a:spLocks noGrp="1" noChangeArrowheads="1"/>
          </p:cNvSpPr>
          <p:nvPr>
            <p:ph type="sldNum" sz="quarter" idx="4"/>
          </p:nvPr>
        </p:nvSpPr>
        <p:spPr>
          <a:xfrm>
            <a:off x="6596063" y="6218238"/>
            <a:ext cx="1905000" cy="457200"/>
          </a:xfrm>
        </p:spPr>
        <p:txBody>
          <a:bodyPr/>
          <a:lstStyle>
            <a:lvl1pPr>
              <a:defRPr>
                <a:solidFill>
                  <a:srgbClr val="578963"/>
                </a:solidFill>
              </a:defRPr>
            </a:lvl1pPr>
          </a:lstStyle>
          <a:p>
            <a:fld id="{B59A4E6F-18B7-4508-AE9F-EC85F0D60BF8}" type="slidenum">
              <a:rPr lang="en-US"/>
              <a:pPr/>
              <a:t>‹#›</a:t>
            </a:fld>
            <a:endParaRPr lang="en-US"/>
          </a:p>
        </p:txBody>
      </p:sp>
      <p:graphicFrame>
        <p:nvGraphicFramePr>
          <p:cNvPr id="281606" name="Rectangle 1030"/>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81619" name="Clip" r:id="rId3" imgW="0" imgH="0" progId="">
                  <p:embed/>
                </p:oleObj>
              </mc:Choice>
              <mc:Fallback>
                <p:oleObj name="Clip" r:id="rId3" imgW="0" imgH="0" progId="">
                  <p:embed/>
                  <p:pic>
                    <p:nvPicPr>
                      <p:cNvPr id="0" name="Rectangle 1030"/>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1607" name="Text Box 1031"/>
          <p:cNvSpPr txBox="1">
            <a:spLocks noChangeArrowheads="1"/>
          </p:cNvSpPr>
          <p:nvPr/>
        </p:nvSpPr>
        <p:spPr bwMode="auto">
          <a:xfrm>
            <a:off x="1633538" y="5468938"/>
            <a:ext cx="5795962" cy="1160462"/>
          </a:xfrm>
          <a:prstGeom prst="rect">
            <a:avLst/>
          </a:prstGeom>
          <a:noFill/>
          <a:ln w="9525">
            <a:noFill/>
            <a:miter lim="800000"/>
            <a:headEnd/>
            <a:tailEnd/>
          </a:ln>
          <a:effectLst/>
        </p:spPr>
        <p:txBody>
          <a:bodyPr wrap="none">
            <a:spAutoFit/>
          </a:bodyPr>
          <a:lstStyle/>
          <a:p>
            <a:pPr algn="ctr">
              <a:spcBef>
                <a:spcPct val="50000"/>
              </a:spcBef>
            </a:pPr>
            <a:r>
              <a:rPr lang="en-US" sz="1600" b="1">
                <a:solidFill>
                  <a:schemeClr val="tx2"/>
                </a:solidFill>
              </a:rPr>
              <a:t>José Alferes</a:t>
            </a:r>
          </a:p>
          <a:p>
            <a:pPr algn="ctr">
              <a:spcBef>
                <a:spcPct val="50000"/>
              </a:spcBef>
            </a:pPr>
            <a:r>
              <a:rPr lang="en-US" sz="1600" b="1">
                <a:solidFill>
                  <a:schemeClr val="tx2"/>
                </a:solidFill>
              </a:rPr>
              <a:t>Versão modificada de Database System Concepts, 5th Ed</a:t>
            </a:r>
            <a:r>
              <a:rPr lang="en-US" sz="1600"/>
              <a:t>.</a:t>
            </a:r>
          </a:p>
          <a:p>
            <a:pPr algn="ctr">
              <a:spcBef>
                <a:spcPct val="50000"/>
              </a:spcBef>
            </a:pPr>
            <a:r>
              <a:rPr lang="en-US" sz="1200" b="1">
                <a:solidFill>
                  <a:schemeClr val="tx2"/>
                </a:solidFill>
              </a:rPr>
              <a:t>©Silberschatz, Korth and Sudarshan</a:t>
            </a:r>
            <a:br>
              <a:rPr lang="en-US" sz="1200" b="1">
                <a:solidFill>
                  <a:schemeClr val="tx2"/>
                </a:solidFill>
              </a:rPr>
            </a:br>
            <a:endParaRPr lang="en-US" sz="1200" b="1">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A3AE4B9-9A43-41E9-ACDC-E5165299E4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908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8350" y="117475"/>
            <a:ext cx="5905500" cy="5908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74B1EF1-DCA0-4318-B3CE-9E7061449A6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spcBef>
                <a:spcPct val="50000"/>
              </a:spcBef>
              <a:buClr>
                <a:srgbClr val="003580"/>
              </a:buClr>
              <a:buFont typeface="Wingdings" pitchFamily="2" charset="2"/>
              <a:buNone/>
              <a:defRPr/>
            </a:pPr>
            <a:endParaRPr lang="en-US" sz="2600">
              <a:solidFill>
                <a:prstClr val="white"/>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cs typeface="Arial" charset="0"/>
              </a:endParaRPr>
            </a:p>
          </p:txBody>
        </p:sp>
        <p:sp>
          <p:nvSpPr>
            <p:cNvPr id="7" name="Freeform 18"/>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spcBef>
                  <a:spcPct val="50000"/>
                </a:spcBef>
                <a:buClr>
                  <a:srgbClr val="003580"/>
                </a:buClr>
                <a:buFont typeface="Wingdings" pitchFamily="2" charset="2"/>
                <a:buNone/>
                <a:defRPr/>
              </a:pPr>
              <a:endParaRPr lang="en-US" sz="2600">
                <a:solidFill>
                  <a:prstClr val="white"/>
                </a:solidFill>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CA01E315-1647-4D71-8ADB-6E6773D6085F}" type="datetimeFigureOut">
              <a:rPr lang="en-US"/>
              <a:pPr>
                <a:defRPr/>
              </a:pPr>
              <a:t>5/7/2017</a:t>
            </a:fld>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solidFill>
                <a:srgbClr val="2DA2BF">
                  <a:tint val="20000"/>
                </a:srgbClr>
              </a:solidFill>
            </a:endParaRPr>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D2F22622-A1B5-4B46-BC37-763C49B7B099}" type="slidenum">
              <a:rPr lang="en-US"/>
              <a:pPr>
                <a:defRPr/>
              </a:pPr>
              <a:t>‹#›</a:t>
            </a:fld>
            <a:endParaRPr lang="en-US" dirty="0"/>
          </a:p>
        </p:txBody>
      </p:sp>
    </p:spTree>
    <p:extLst>
      <p:ext uri="{BB962C8B-B14F-4D97-AF65-F5344CB8AC3E}">
        <p14:creationId xmlns:p14="http://schemas.microsoft.com/office/powerpoint/2010/main" val="2477960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0816459F-87A3-46F8-897A-07713439C2CF}" type="datetimeFigureOut">
              <a:rPr lang="en-US">
                <a:solidFill>
                  <a:prstClr val="black"/>
                </a:solidFill>
              </a:rPr>
              <a:pPr>
                <a:defRPr/>
              </a:pPr>
              <a:t>5/7/2017</a:t>
            </a:fld>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r>
              <a:rPr lang="en-US">
                <a:solidFill>
                  <a:prstClr val="black"/>
                </a:solidFill>
              </a:rPr>
              <a:t>Data Protection: RAID</a:t>
            </a:r>
          </a:p>
        </p:txBody>
      </p:sp>
      <p:sp>
        <p:nvSpPr>
          <p:cNvPr id="6" name="Slide Number Placeholder 17"/>
          <p:cNvSpPr>
            <a:spLocks noGrp="1"/>
          </p:cNvSpPr>
          <p:nvPr>
            <p:ph type="sldNum" sz="quarter" idx="12"/>
          </p:nvPr>
        </p:nvSpPr>
        <p:spPr/>
        <p:txBody>
          <a:bodyPr/>
          <a:lstStyle>
            <a:lvl1pPr>
              <a:defRPr/>
            </a:lvl1pPr>
          </a:lstStyle>
          <a:p>
            <a:pPr>
              <a:defRPr/>
            </a:pPr>
            <a:r>
              <a:rPr lang="en-US">
                <a:solidFill>
                  <a:prstClr val="black"/>
                </a:solidFill>
              </a:rPr>
              <a:t> - </a:t>
            </a:r>
            <a:fld id="{592868F8-5DB0-46B4-BCAE-A69DEE923B81}" type="slidenum">
              <a:rPr lang="en-US" sz="800">
                <a:solidFill>
                  <a:prstClr val="black"/>
                </a:solidFill>
              </a:rPr>
              <a:pPr>
                <a:defRPr/>
              </a:pPr>
              <a:t>‹#›</a:t>
            </a:fld>
            <a:endParaRPr lang="en-US" sz="800">
              <a:solidFill>
                <a:prstClr val="black"/>
              </a:solidFill>
            </a:endParaRPr>
          </a:p>
        </p:txBody>
      </p:sp>
    </p:spTree>
    <p:extLst>
      <p:ext uri="{BB962C8B-B14F-4D97-AF65-F5344CB8AC3E}">
        <p14:creationId xmlns:p14="http://schemas.microsoft.com/office/powerpoint/2010/main" val="870742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spcBef>
                <a:spcPct val="50000"/>
              </a:spcBef>
              <a:buClr>
                <a:srgbClr val="003580"/>
              </a:buClr>
              <a:buFont typeface="Wingdings" pitchFamily="2" charset="2"/>
              <a:buNone/>
              <a:defRPr/>
            </a:pPr>
            <a:endParaRPr lang="en-US" sz="2600">
              <a:solidFill>
                <a:prstClr val="white"/>
              </a:solidFill>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spcBef>
                <a:spcPct val="50000"/>
              </a:spcBef>
              <a:buClr>
                <a:srgbClr val="003580"/>
              </a:buClr>
              <a:buFont typeface="Wingdings" pitchFamily="2" charset="2"/>
              <a:buNone/>
              <a:defRPr/>
            </a:pPr>
            <a:endParaRPr lang="en-US" sz="2600">
              <a:solidFill>
                <a:prstClr val="white"/>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1E82E8B6-11DF-42A6-8241-8910BCA76B52}" type="datetimeFigureOut">
              <a:rPr lang="en-US">
                <a:solidFill>
                  <a:prstClr val="white"/>
                </a:solidFill>
              </a:rPr>
              <a:pPr>
                <a:defRPr/>
              </a:pPr>
              <a:t>5/7/2017</a:t>
            </a:fld>
            <a:endParaRPr lang="en-US">
              <a:solidFill>
                <a:prstClr val="white"/>
              </a:solidFill>
            </a:endParaRPr>
          </a:p>
        </p:txBody>
      </p:sp>
      <p:sp>
        <p:nvSpPr>
          <p:cNvPr id="7" name="Footer Placeholder 4"/>
          <p:cNvSpPr>
            <a:spLocks noGrp="1"/>
          </p:cNvSpPr>
          <p:nvPr>
            <p:ph type="ftr" sz="quarter" idx="11"/>
          </p:nvPr>
        </p:nvSpPr>
        <p:spPr/>
        <p:txBody>
          <a:bodyPr/>
          <a:lstStyle>
            <a:lvl1pPr>
              <a:defRPr/>
            </a:lvl1pPr>
            <a:extLst/>
          </a:lstStyle>
          <a:p>
            <a:pPr>
              <a:defRPr/>
            </a:pPr>
            <a:r>
              <a:rPr lang="en-US">
                <a:solidFill>
                  <a:prstClr val="white"/>
                </a:solidFill>
              </a:rPr>
              <a:t>Data Protection: RAID</a:t>
            </a:r>
          </a:p>
        </p:txBody>
      </p:sp>
      <p:sp>
        <p:nvSpPr>
          <p:cNvPr id="8" name="Slide Number Placeholder 5"/>
          <p:cNvSpPr>
            <a:spLocks noGrp="1"/>
          </p:cNvSpPr>
          <p:nvPr>
            <p:ph type="sldNum" sz="quarter" idx="12"/>
          </p:nvPr>
        </p:nvSpPr>
        <p:spPr/>
        <p:txBody>
          <a:bodyPr/>
          <a:lstStyle>
            <a:lvl1pPr>
              <a:defRPr/>
            </a:lvl1pPr>
            <a:extLst/>
          </a:lstStyle>
          <a:p>
            <a:pPr>
              <a:defRPr/>
            </a:pPr>
            <a:r>
              <a:rPr lang="en-US">
                <a:solidFill>
                  <a:prstClr val="white"/>
                </a:solidFill>
              </a:rPr>
              <a:t> - </a:t>
            </a:r>
            <a:fld id="{D2D5728D-1DEB-4C31-8FBF-4A749580CB97}" type="slidenum">
              <a:rPr lang="en-US" sz="800">
                <a:solidFill>
                  <a:prstClr val="white"/>
                </a:solidFill>
              </a:rPr>
              <a:pPr>
                <a:defRPr/>
              </a:pPr>
              <a:t>‹#›</a:t>
            </a:fld>
            <a:endParaRPr lang="en-US" sz="800">
              <a:solidFill>
                <a:prstClr val="white"/>
              </a:solidFill>
            </a:endParaRPr>
          </a:p>
        </p:txBody>
      </p:sp>
    </p:spTree>
    <p:extLst>
      <p:ext uri="{BB962C8B-B14F-4D97-AF65-F5344CB8AC3E}">
        <p14:creationId xmlns:p14="http://schemas.microsoft.com/office/powerpoint/2010/main" val="270269208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79E1D606-1607-4578-8E00-B5D5F044E69C}" type="datetimeFigureOut">
              <a:rPr lang="en-US">
                <a:solidFill>
                  <a:prstClr val="white"/>
                </a:solidFill>
              </a:rPr>
              <a:pPr>
                <a:defRPr/>
              </a:pPr>
              <a:t>5/7/2017</a:t>
            </a:fld>
            <a:endParaRPr lang="en-US">
              <a:solidFill>
                <a:prstClr val="white"/>
              </a:solidFill>
            </a:endParaRPr>
          </a:p>
        </p:txBody>
      </p:sp>
      <p:sp>
        <p:nvSpPr>
          <p:cNvPr id="6" name="Footer Placeholder 5"/>
          <p:cNvSpPr>
            <a:spLocks noGrp="1"/>
          </p:cNvSpPr>
          <p:nvPr>
            <p:ph type="ftr" sz="quarter" idx="11"/>
          </p:nvPr>
        </p:nvSpPr>
        <p:spPr/>
        <p:txBody>
          <a:bodyPr/>
          <a:lstStyle>
            <a:lvl1pPr>
              <a:defRPr/>
            </a:lvl1pPr>
            <a:extLst/>
          </a:lstStyle>
          <a:p>
            <a:pPr>
              <a:defRPr/>
            </a:pPr>
            <a:r>
              <a:rPr lang="en-US">
                <a:solidFill>
                  <a:prstClr val="white"/>
                </a:solidFill>
              </a:rPr>
              <a:t>Data Protection: RAID</a:t>
            </a:r>
          </a:p>
        </p:txBody>
      </p:sp>
      <p:sp>
        <p:nvSpPr>
          <p:cNvPr id="7" name="Slide Number Placeholder 6"/>
          <p:cNvSpPr>
            <a:spLocks noGrp="1"/>
          </p:cNvSpPr>
          <p:nvPr>
            <p:ph type="sldNum" sz="quarter" idx="12"/>
          </p:nvPr>
        </p:nvSpPr>
        <p:spPr/>
        <p:txBody>
          <a:bodyPr/>
          <a:lstStyle>
            <a:lvl1pPr>
              <a:defRPr/>
            </a:lvl1pPr>
            <a:extLst/>
          </a:lstStyle>
          <a:p>
            <a:pPr>
              <a:defRPr/>
            </a:pPr>
            <a:r>
              <a:rPr lang="en-US">
                <a:solidFill>
                  <a:prstClr val="white"/>
                </a:solidFill>
              </a:rPr>
              <a:t> - </a:t>
            </a:r>
            <a:fld id="{720A3598-BDC4-4AA1-9828-5710FB782A9F}" type="slidenum">
              <a:rPr lang="en-US" sz="800">
                <a:solidFill>
                  <a:prstClr val="white"/>
                </a:solidFill>
              </a:rPr>
              <a:pPr>
                <a:defRPr/>
              </a:pPr>
              <a:t>‹#›</a:t>
            </a:fld>
            <a:endParaRPr lang="en-US" sz="800">
              <a:solidFill>
                <a:prstClr val="white"/>
              </a:solidFill>
            </a:endParaRPr>
          </a:p>
        </p:txBody>
      </p:sp>
    </p:spTree>
    <p:extLst>
      <p:ext uri="{BB962C8B-B14F-4D97-AF65-F5344CB8AC3E}">
        <p14:creationId xmlns:p14="http://schemas.microsoft.com/office/powerpoint/2010/main" val="4064741641"/>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EF80E038-24B9-42DF-A0E7-E4A644263FA6}" type="datetimeFigureOut">
              <a:rPr lang="en-US">
                <a:solidFill>
                  <a:prstClr val="black"/>
                </a:solidFill>
              </a:rPr>
              <a:pPr>
                <a:defRPr/>
              </a:pPr>
              <a:t>5/7/2017</a:t>
            </a:fld>
            <a:endParaRPr lang="en-US">
              <a:solidFill>
                <a:prstClr val="black"/>
              </a:solidFill>
            </a:endParaRPr>
          </a:p>
        </p:txBody>
      </p:sp>
      <p:sp>
        <p:nvSpPr>
          <p:cNvPr id="8" name="Footer Placeholder 7"/>
          <p:cNvSpPr>
            <a:spLocks noGrp="1"/>
          </p:cNvSpPr>
          <p:nvPr>
            <p:ph type="ftr" sz="quarter" idx="11"/>
          </p:nvPr>
        </p:nvSpPr>
        <p:spPr/>
        <p:txBody>
          <a:bodyPr/>
          <a:lstStyle>
            <a:lvl1pPr>
              <a:defRPr/>
            </a:lvl1pPr>
            <a:extLst/>
          </a:lstStyle>
          <a:p>
            <a:pPr>
              <a:defRPr/>
            </a:pPr>
            <a:r>
              <a:rPr lang="en-US">
                <a:solidFill>
                  <a:prstClr val="black"/>
                </a:solidFill>
              </a:rPr>
              <a:t>Data Protection: RAID</a:t>
            </a:r>
          </a:p>
        </p:txBody>
      </p:sp>
      <p:sp>
        <p:nvSpPr>
          <p:cNvPr id="9" name="Slide Number Placeholder 8"/>
          <p:cNvSpPr>
            <a:spLocks noGrp="1"/>
          </p:cNvSpPr>
          <p:nvPr>
            <p:ph type="sldNum" sz="quarter" idx="12"/>
          </p:nvPr>
        </p:nvSpPr>
        <p:spPr/>
        <p:txBody>
          <a:bodyPr/>
          <a:lstStyle>
            <a:lvl1pPr>
              <a:defRPr/>
            </a:lvl1pPr>
            <a:extLst/>
          </a:lstStyle>
          <a:p>
            <a:pPr>
              <a:defRPr/>
            </a:pPr>
            <a:r>
              <a:rPr lang="en-US">
                <a:solidFill>
                  <a:prstClr val="black"/>
                </a:solidFill>
              </a:rPr>
              <a:t> - </a:t>
            </a:r>
            <a:fld id="{5CD6D381-BB96-45F0-B473-50A79867FB4F}" type="slidenum">
              <a:rPr lang="en-US" sz="800">
                <a:solidFill>
                  <a:prstClr val="black"/>
                </a:solidFill>
              </a:rPr>
              <a:pPr>
                <a:defRPr/>
              </a:pPr>
              <a:t>‹#›</a:t>
            </a:fld>
            <a:endParaRPr lang="en-US" sz="800">
              <a:solidFill>
                <a:prstClr val="black"/>
              </a:solidFill>
            </a:endParaRPr>
          </a:p>
        </p:txBody>
      </p:sp>
    </p:spTree>
    <p:extLst>
      <p:ext uri="{BB962C8B-B14F-4D97-AF65-F5344CB8AC3E}">
        <p14:creationId xmlns:p14="http://schemas.microsoft.com/office/powerpoint/2010/main" val="367678807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526EA34B-89E6-4DA0-9D29-78583EB6EDE7}" type="datetimeFigureOut">
              <a:rPr lang="en-US">
                <a:solidFill>
                  <a:prstClr val="white"/>
                </a:solidFill>
              </a:rPr>
              <a:pPr>
                <a:defRPr/>
              </a:pPr>
              <a:t>5/7/2017</a:t>
            </a:fld>
            <a:endParaRPr lang="en-US">
              <a:solidFill>
                <a:prstClr val="white"/>
              </a:solidFill>
            </a:endParaRPr>
          </a:p>
        </p:txBody>
      </p:sp>
      <p:sp>
        <p:nvSpPr>
          <p:cNvPr id="4" name="Footer Placeholder 3"/>
          <p:cNvSpPr>
            <a:spLocks noGrp="1"/>
          </p:cNvSpPr>
          <p:nvPr>
            <p:ph type="ftr" sz="quarter" idx="11"/>
          </p:nvPr>
        </p:nvSpPr>
        <p:spPr/>
        <p:txBody>
          <a:bodyPr/>
          <a:lstStyle>
            <a:lvl1pPr>
              <a:defRPr/>
            </a:lvl1pPr>
            <a:extLst/>
          </a:lstStyle>
          <a:p>
            <a:pPr>
              <a:defRPr/>
            </a:pPr>
            <a:r>
              <a:rPr lang="en-US">
                <a:solidFill>
                  <a:prstClr val="white"/>
                </a:solidFill>
              </a:rPr>
              <a:t>Data Protection: RAID</a:t>
            </a:r>
          </a:p>
        </p:txBody>
      </p:sp>
      <p:sp>
        <p:nvSpPr>
          <p:cNvPr id="5" name="Slide Number Placeholder 4"/>
          <p:cNvSpPr>
            <a:spLocks noGrp="1"/>
          </p:cNvSpPr>
          <p:nvPr>
            <p:ph type="sldNum" sz="quarter" idx="12"/>
          </p:nvPr>
        </p:nvSpPr>
        <p:spPr/>
        <p:txBody>
          <a:bodyPr/>
          <a:lstStyle>
            <a:lvl1pPr>
              <a:defRPr/>
            </a:lvl1pPr>
            <a:extLst/>
          </a:lstStyle>
          <a:p>
            <a:pPr>
              <a:defRPr/>
            </a:pPr>
            <a:r>
              <a:rPr lang="en-US">
                <a:solidFill>
                  <a:prstClr val="white"/>
                </a:solidFill>
              </a:rPr>
              <a:t> - </a:t>
            </a:r>
            <a:fld id="{DBA2D1AE-3C90-4840-82CE-318DF8DA3905}" type="slidenum">
              <a:rPr lang="en-US" sz="800">
                <a:solidFill>
                  <a:prstClr val="white"/>
                </a:solidFill>
              </a:rPr>
              <a:pPr>
                <a:defRPr/>
              </a:pPr>
              <a:t>‹#›</a:t>
            </a:fld>
            <a:endParaRPr lang="en-US" sz="800">
              <a:solidFill>
                <a:prstClr val="white"/>
              </a:solidFill>
            </a:endParaRPr>
          </a:p>
        </p:txBody>
      </p:sp>
    </p:spTree>
    <p:extLst>
      <p:ext uri="{BB962C8B-B14F-4D97-AF65-F5344CB8AC3E}">
        <p14:creationId xmlns:p14="http://schemas.microsoft.com/office/powerpoint/2010/main" val="72080339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BAEC1B3-995D-4915-BF44-16643C4BBBC5}" type="datetimeFigureOut">
              <a:rPr lang="en-US">
                <a:solidFill>
                  <a:prstClr val="black"/>
                </a:solidFill>
              </a:rPr>
              <a:pPr>
                <a:defRPr/>
              </a:pPr>
              <a:t>5/7/2017</a:t>
            </a:fld>
            <a:endParaRPr lang="en-US" dirty="0">
              <a:solidFill>
                <a:prstClr val="black"/>
              </a:solidFill>
            </a:endParaRPr>
          </a:p>
        </p:txBody>
      </p:sp>
      <p:sp>
        <p:nvSpPr>
          <p:cNvPr id="3" name="Footer Placeholder 21"/>
          <p:cNvSpPr>
            <a:spLocks noGrp="1"/>
          </p:cNvSpPr>
          <p:nvPr>
            <p:ph type="ftr" sz="quarter" idx="11"/>
          </p:nvPr>
        </p:nvSpPr>
        <p:spPr/>
        <p:txBody>
          <a:bodyPr/>
          <a:lstStyle>
            <a:lvl1pPr>
              <a:defRPr/>
            </a:lvl1pPr>
          </a:lstStyle>
          <a:p>
            <a:pPr>
              <a:defRPr/>
            </a:pPr>
            <a:r>
              <a:rPr lang="en-US">
                <a:solidFill>
                  <a:prstClr val="black"/>
                </a:solidFill>
              </a:rPr>
              <a:t>Data Protection: RAID</a:t>
            </a:r>
          </a:p>
        </p:txBody>
      </p:sp>
      <p:sp>
        <p:nvSpPr>
          <p:cNvPr id="4" name="Slide Number Placeholder 17"/>
          <p:cNvSpPr>
            <a:spLocks noGrp="1"/>
          </p:cNvSpPr>
          <p:nvPr>
            <p:ph type="sldNum" sz="quarter" idx="12"/>
          </p:nvPr>
        </p:nvSpPr>
        <p:spPr/>
        <p:txBody>
          <a:bodyPr/>
          <a:lstStyle>
            <a:lvl1pPr>
              <a:defRPr/>
            </a:lvl1pPr>
          </a:lstStyle>
          <a:p>
            <a:pPr>
              <a:defRPr/>
            </a:pPr>
            <a:r>
              <a:rPr lang="en-US">
                <a:solidFill>
                  <a:prstClr val="black"/>
                </a:solidFill>
              </a:rPr>
              <a:t> - </a:t>
            </a:r>
            <a:fld id="{52858B00-F1D8-43AF-B2BB-273C962B8751}" type="slidenum">
              <a:rPr lang="en-US" sz="800">
                <a:solidFill>
                  <a:prstClr val="black"/>
                </a:solidFill>
              </a:rPr>
              <a:pPr>
                <a:defRPr/>
              </a:pPr>
              <a:t>‹#›</a:t>
            </a:fld>
            <a:endParaRPr lang="en-US" sz="800">
              <a:solidFill>
                <a:prstClr val="black"/>
              </a:solidFill>
            </a:endParaRPr>
          </a:p>
        </p:txBody>
      </p:sp>
    </p:spTree>
    <p:extLst>
      <p:ext uri="{BB962C8B-B14F-4D97-AF65-F5344CB8AC3E}">
        <p14:creationId xmlns:p14="http://schemas.microsoft.com/office/powerpoint/2010/main" val="1730717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A4B275D-D50F-476F-AEAF-FA28DA60B0E3}" type="datetimeFigureOut">
              <a:rPr lang="en-US">
                <a:solidFill>
                  <a:prstClr val="black"/>
                </a:solidFill>
              </a:rPr>
              <a:pPr>
                <a:defRPr/>
              </a:pPr>
              <a:t>5/7/2017</a:t>
            </a:fld>
            <a:endParaRPr lang="en-US">
              <a:solidFill>
                <a:prstClr val="black"/>
              </a:solidFill>
            </a:endParaRPr>
          </a:p>
        </p:txBody>
      </p:sp>
      <p:sp>
        <p:nvSpPr>
          <p:cNvPr id="6" name="Footer Placeholder 5"/>
          <p:cNvSpPr>
            <a:spLocks noGrp="1"/>
          </p:cNvSpPr>
          <p:nvPr>
            <p:ph type="ftr" sz="quarter" idx="11"/>
          </p:nvPr>
        </p:nvSpPr>
        <p:spPr/>
        <p:txBody>
          <a:bodyPr/>
          <a:lstStyle>
            <a:lvl1pPr>
              <a:defRPr/>
            </a:lvl1pPr>
            <a:extLst/>
          </a:lstStyle>
          <a:p>
            <a:pPr>
              <a:defRPr/>
            </a:pPr>
            <a:r>
              <a:rPr lang="en-US">
                <a:solidFill>
                  <a:prstClr val="black"/>
                </a:solidFill>
              </a:rPr>
              <a:t>Data Protection: RAID</a:t>
            </a:r>
          </a:p>
        </p:txBody>
      </p:sp>
      <p:sp>
        <p:nvSpPr>
          <p:cNvPr id="7" name="Slide Number Placeholder 6"/>
          <p:cNvSpPr>
            <a:spLocks noGrp="1"/>
          </p:cNvSpPr>
          <p:nvPr>
            <p:ph type="sldNum" sz="quarter" idx="12"/>
          </p:nvPr>
        </p:nvSpPr>
        <p:spPr/>
        <p:txBody>
          <a:bodyPr/>
          <a:lstStyle>
            <a:lvl1pPr>
              <a:defRPr/>
            </a:lvl1pPr>
            <a:extLst/>
          </a:lstStyle>
          <a:p>
            <a:pPr>
              <a:defRPr/>
            </a:pPr>
            <a:r>
              <a:rPr lang="en-US">
                <a:solidFill>
                  <a:prstClr val="black"/>
                </a:solidFill>
              </a:rPr>
              <a:t> - </a:t>
            </a:r>
            <a:fld id="{4B5BBBE7-0911-42FC-9FB3-A337F4C112C2}" type="slidenum">
              <a:rPr lang="en-US" sz="800">
                <a:solidFill>
                  <a:prstClr val="black"/>
                </a:solidFill>
              </a:rPr>
              <a:pPr>
                <a:defRPr/>
              </a:pPr>
              <a:t>‹#›</a:t>
            </a:fld>
            <a:endParaRPr lang="en-US" sz="800">
              <a:solidFill>
                <a:prstClr val="black"/>
              </a:solidFill>
            </a:endParaRPr>
          </a:p>
        </p:txBody>
      </p:sp>
    </p:spTree>
    <p:extLst>
      <p:ext uri="{BB962C8B-B14F-4D97-AF65-F5344CB8AC3E}">
        <p14:creationId xmlns:p14="http://schemas.microsoft.com/office/powerpoint/2010/main" val="253272080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AA1D39E-E300-48C8-BFAE-FA069D192C97}"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cs typeface="Arial" charset="0"/>
            </a:endParaRPr>
          </a:p>
        </p:txBody>
      </p:sp>
      <p:sp>
        <p:nvSpPr>
          <p:cNvPr id="6" name="Freeform 15"/>
          <p:cNvSpPr>
            <a:spLocks/>
          </p:cNvSpPr>
          <p:nvPr/>
        </p:nvSpPr>
        <p:spPr bwMode="auto">
          <a:xfrm>
            <a:off x="-53975" y="5784850"/>
            <a:ext cx="3802063"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spcBef>
                <a:spcPct val="50000"/>
              </a:spcBef>
              <a:buClr>
                <a:srgbClr val="003580"/>
              </a:buClr>
              <a:buFont typeface="Wingdings" pitchFamily="2" charset="2"/>
              <a:buNone/>
              <a:defRPr/>
            </a:pPr>
            <a:endParaRPr lang="en-US" sz="2600">
              <a:solidFill>
                <a:prstClr val="white"/>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spcBef>
                <a:spcPct val="50000"/>
              </a:spcBef>
              <a:buClr>
                <a:srgbClr val="003580"/>
              </a:buClr>
              <a:buFont typeface="Wingdings" pitchFamily="2" charset="2"/>
              <a:buNone/>
              <a:defRPr/>
            </a:pPr>
            <a:endParaRPr lang="en-US" sz="2600">
              <a:solidFill>
                <a:prstClr val="white"/>
              </a:solidFill>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eaLnBrk="1" hangingPunct="1">
              <a:spcBef>
                <a:spcPct val="50000"/>
              </a:spcBef>
              <a:buClr>
                <a:srgbClr val="003580"/>
              </a:buClr>
              <a:buFont typeface="Wingdings" pitchFamily="2" charset="2"/>
              <a:buNone/>
              <a:defRPr/>
            </a:pPr>
            <a:endParaRPr lang="en-US" sz="2600">
              <a:solidFill>
                <a:prstClr val="white"/>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36BDB14C-FEB0-4106-A742-035D85A7A74B}" type="datetimeFigureOut">
              <a:rPr lang="en-US">
                <a:solidFill>
                  <a:prstClr val="white"/>
                </a:solidFill>
              </a:rPr>
              <a:pPr>
                <a:defRPr/>
              </a:pPr>
              <a:t>5/7/2017</a:t>
            </a:fld>
            <a:endParaRPr lang="en-US">
              <a:solidFill>
                <a:prstClr val="white"/>
              </a:solidFill>
            </a:endParaRPr>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r>
              <a:rPr lang="en-US">
                <a:solidFill>
                  <a:prstClr val="white"/>
                </a:solidFill>
              </a:rPr>
              <a:t>Data Protection: RAID</a:t>
            </a:r>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r>
              <a:rPr lang="en-US">
                <a:solidFill>
                  <a:prstClr val="white"/>
                </a:solidFill>
              </a:rPr>
              <a:t> - </a:t>
            </a:r>
            <a:fld id="{50C5E691-AC26-422E-AEDD-5C01BA8BD88A}" type="slidenum">
              <a:rPr lang="en-US" sz="800">
                <a:solidFill>
                  <a:prstClr val="white"/>
                </a:solidFill>
              </a:rPr>
              <a:pPr>
                <a:defRPr/>
              </a:pPr>
              <a:t>‹#›</a:t>
            </a:fld>
            <a:endParaRPr lang="en-US" sz="800">
              <a:solidFill>
                <a:prstClr val="white"/>
              </a:solidFill>
            </a:endParaRPr>
          </a:p>
        </p:txBody>
      </p:sp>
    </p:spTree>
    <p:extLst>
      <p:ext uri="{BB962C8B-B14F-4D97-AF65-F5344CB8AC3E}">
        <p14:creationId xmlns:p14="http://schemas.microsoft.com/office/powerpoint/2010/main" val="2437905404"/>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7ED9A258-121D-4B00-9058-686D821AC73C}" type="datetimeFigureOut">
              <a:rPr lang="en-US">
                <a:solidFill>
                  <a:prstClr val="black"/>
                </a:solidFill>
              </a:rPr>
              <a:pPr>
                <a:defRPr/>
              </a:pPr>
              <a:t>5/7/2017</a:t>
            </a:fld>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r>
              <a:rPr lang="en-US">
                <a:solidFill>
                  <a:prstClr val="black"/>
                </a:solidFill>
              </a:rPr>
              <a:t>Data Protection: RAID</a:t>
            </a:r>
          </a:p>
        </p:txBody>
      </p:sp>
      <p:sp>
        <p:nvSpPr>
          <p:cNvPr id="6" name="Slide Number Placeholder 17"/>
          <p:cNvSpPr>
            <a:spLocks noGrp="1"/>
          </p:cNvSpPr>
          <p:nvPr>
            <p:ph type="sldNum" sz="quarter" idx="12"/>
          </p:nvPr>
        </p:nvSpPr>
        <p:spPr/>
        <p:txBody>
          <a:bodyPr/>
          <a:lstStyle>
            <a:lvl1pPr>
              <a:defRPr/>
            </a:lvl1pPr>
          </a:lstStyle>
          <a:p>
            <a:pPr>
              <a:defRPr/>
            </a:pPr>
            <a:r>
              <a:rPr lang="en-US">
                <a:solidFill>
                  <a:prstClr val="black"/>
                </a:solidFill>
              </a:rPr>
              <a:t> - </a:t>
            </a:r>
            <a:fld id="{3159DAEB-A00D-4595-BA0E-1725AE89CEDF}" type="slidenum">
              <a:rPr lang="en-US" sz="800">
                <a:solidFill>
                  <a:prstClr val="black"/>
                </a:solidFill>
              </a:rPr>
              <a:pPr>
                <a:defRPr/>
              </a:pPr>
              <a:t>‹#›</a:t>
            </a:fld>
            <a:endParaRPr lang="en-US" sz="800">
              <a:solidFill>
                <a:prstClr val="black"/>
              </a:solidFill>
            </a:endParaRPr>
          </a:p>
        </p:txBody>
      </p:sp>
    </p:spTree>
    <p:extLst>
      <p:ext uri="{BB962C8B-B14F-4D97-AF65-F5344CB8AC3E}">
        <p14:creationId xmlns:p14="http://schemas.microsoft.com/office/powerpoint/2010/main" val="6646220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1C13A87-2646-4BD4-9E1D-1B29E165889D}" type="datetimeFigureOut">
              <a:rPr lang="en-US">
                <a:solidFill>
                  <a:prstClr val="black"/>
                </a:solidFill>
              </a:rPr>
              <a:pPr>
                <a:defRPr/>
              </a:pPr>
              <a:t>5/7/2017</a:t>
            </a:fld>
            <a:endParaRPr lang="en-US" dirty="0">
              <a:solidFill>
                <a:prstClr val="black"/>
              </a:solidFill>
            </a:endParaRPr>
          </a:p>
        </p:txBody>
      </p:sp>
      <p:sp>
        <p:nvSpPr>
          <p:cNvPr id="5" name="Footer Placeholder 21"/>
          <p:cNvSpPr>
            <a:spLocks noGrp="1"/>
          </p:cNvSpPr>
          <p:nvPr>
            <p:ph type="ftr" sz="quarter" idx="11"/>
          </p:nvPr>
        </p:nvSpPr>
        <p:spPr/>
        <p:txBody>
          <a:bodyPr/>
          <a:lstStyle>
            <a:lvl1pPr>
              <a:defRPr/>
            </a:lvl1pPr>
          </a:lstStyle>
          <a:p>
            <a:pPr>
              <a:defRPr/>
            </a:pPr>
            <a:r>
              <a:rPr lang="en-US">
                <a:solidFill>
                  <a:prstClr val="black"/>
                </a:solidFill>
              </a:rPr>
              <a:t>Data Protection: RAID</a:t>
            </a:r>
          </a:p>
        </p:txBody>
      </p:sp>
      <p:sp>
        <p:nvSpPr>
          <p:cNvPr id="6" name="Slide Number Placeholder 17"/>
          <p:cNvSpPr>
            <a:spLocks noGrp="1"/>
          </p:cNvSpPr>
          <p:nvPr>
            <p:ph type="sldNum" sz="quarter" idx="12"/>
          </p:nvPr>
        </p:nvSpPr>
        <p:spPr/>
        <p:txBody>
          <a:bodyPr/>
          <a:lstStyle>
            <a:lvl1pPr>
              <a:defRPr/>
            </a:lvl1pPr>
          </a:lstStyle>
          <a:p>
            <a:pPr>
              <a:defRPr/>
            </a:pPr>
            <a:r>
              <a:rPr lang="en-US">
                <a:solidFill>
                  <a:prstClr val="black"/>
                </a:solidFill>
              </a:rPr>
              <a:t> - </a:t>
            </a:r>
            <a:fld id="{4BEAC7C7-AB4D-446F-9C66-593C4698F1E0}" type="slidenum">
              <a:rPr lang="en-US" sz="800">
                <a:solidFill>
                  <a:prstClr val="black"/>
                </a:solidFill>
              </a:rPr>
              <a:pPr>
                <a:defRPr/>
              </a:pPr>
              <a:t>‹#›</a:t>
            </a:fld>
            <a:endParaRPr lang="en-US" sz="800">
              <a:solidFill>
                <a:prstClr val="black"/>
              </a:solidFill>
            </a:endParaRPr>
          </a:p>
        </p:txBody>
      </p:sp>
    </p:spTree>
    <p:extLst>
      <p:ext uri="{BB962C8B-B14F-4D97-AF65-F5344CB8AC3E}">
        <p14:creationId xmlns:p14="http://schemas.microsoft.com/office/powerpoint/2010/main" val="12099265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5425" y="584200"/>
            <a:ext cx="870585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33488"/>
            <a:ext cx="4276725" cy="5329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33488"/>
            <a:ext cx="4276725" cy="5329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p:txBody>
          <a:bodyPr/>
          <a:lstStyle>
            <a:lvl1pPr>
              <a:defRPr/>
            </a:lvl1pPr>
          </a:lstStyle>
          <a:p>
            <a:pPr>
              <a:defRPr/>
            </a:pPr>
            <a:r>
              <a:rPr lang="en-US">
                <a:solidFill>
                  <a:prstClr val="black"/>
                </a:solidFill>
              </a:rPr>
              <a:t>Data Protection: RAID</a:t>
            </a:r>
          </a:p>
        </p:txBody>
      </p:sp>
      <p:sp>
        <p:nvSpPr>
          <p:cNvPr id="6" name="Rectangle 11"/>
          <p:cNvSpPr>
            <a:spLocks noGrp="1" noChangeArrowheads="1"/>
          </p:cNvSpPr>
          <p:nvPr>
            <p:ph type="sldNum" sz="quarter" idx="11"/>
          </p:nvPr>
        </p:nvSpPr>
        <p:spPr/>
        <p:txBody>
          <a:bodyPr/>
          <a:lstStyle>
            <a:lvl1pPr>
              <a:defRPr/>
            </a:lvl1pPr>
          </a:lstStyle>
          <a:p>
            <a:pPr>
              <a:defRPr/>
            </a:pPr>
            <a:r>
              <a:rPr lang="en-US">
                <a:solidFill>
                  <a:prstClr val="black"/>
                </a:solidFill>
              </a:rPr>
              <a:t> - </a:t>
            </a:r>
            <a:fld id="{8324C555-CE7F-4833-B88F-89D7BC74C6B3}" type="slidenum">
              <a:rPr lang="en-US" sz="800">
                <a:solidFill>
                  <a:prstClr val="black"/>
                </a:solidFill>
              </a:rPr>
              <a:pPr>
                <a:defRPr/>
              </a:pPr>
              <a:t>‹#›</a:t>
            </a:fld>
            <a:endParaRPr lang="en-US" sz="800">
              <a:solidFill>
                <a:prstClr val="black"/>
              </a:solidFill>
            </a:endParaRPr>
          </a:p>
        </p:txBody>
      </p:sp>
    </p:spTree>
    <p:extLst>
      <p:ext uri="{BB962C8B-B14F-4D97-AF65-F5344CB8AC3E}">
        <p14:creationId xmlns:p14="http://schemas.microsoft.com/office/powerpoint/2010/main" val="412760022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2"/>
          <p:cNvSpPr txBox="1">
            <a:spLocks noChangeArrowheads="1"/>
          </p:cNvSpPr>
          <p:nvPr/>
        </p:nvSpPr>
        <p:spPr bwMode="gray">
          <a:xfrm>
            <a:off x="304800" y="6705600"/>
            <a:ext cx="22336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tabLst>
                <a:tab pos="9090025" algn="r"/>
              </a:tabLst>
              <a:defRPr sz="2600">
                <a:solidFill>
                  <a:srgbClr val="003580"/>
                </a:solidFill>
                <a:latin typeface="Arial" charset="0"/>
                <a:cs typeface="Arial" charset="0"/>
              </a:defRPr>
            </a:lvl1pPr>
            <a:lvl2pPr marL="742950" indent="-285750" eaLnBrk="0" hangingPunct="0">
              <a:tabLst>
                <a:tab pos="9090025" algn="r"/>
              </a:tabLst>
              <a:defRPr sz="2600">
                <a:solidFill>
                  <a:srgbClr val="003580"/>
                </a:solidFill>
                <a:latin typeface="Arial" charset="0"/>
                <a:cs typeface="Arial" charset="0"/>
              </a:defRPr>
            </a:lvl2pPr>
            <a:lvl3pPr marL="1143000" indent="-228600" eaLnBrk="0" hangingPunct="0">
              <a:tabLst>
                <a:tab pos="9090025" algn="r"/>
              </a:tabLst>
              <a:defRPr sz="2600">
                <a:solidFill>
                  <a:srgbClr val="003580"/>
                </a:solidFill>
                <a:latin typeface="Arial" charset="0"/>
                <a:cs typeface="Arial" charset="0"/>
              </a:defRPr>
            </a:lvl3pPr>
            <a:lvl4pPr marL="1600200" indent="-228600" eaLnBrk="0" hangingPunct="0">
              <a:tabLst>
                <a:tab pos="9090025" algn="r"/>
              </a:tabLst>
              <a:defRPr sz="2600">
                <a:solidFill>
                  <a:srgbClr val="003580"/>
                </a:solidFill>
                <a:latin typeface="Arial" charset="0"/>
                <a:cs typeface="Arial" charset="0"/>
              </a:defRPr>
            </a:lvl4pPr>
            <a:lvl5pPr marL="2057400" indent="-228600" eaLnBrk="0" hangingPunct="0">
              <a:tabLst>
                <a:tab pos="9090025" algn="r"/>
              </a:tabLst>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tabLst>
                <a:tab pos="9090025" algn="r"/>
              </a:tabLst>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tabLst>
                <a:tab pos="9090025" algn="r"/>
              </a:tabLst>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tabLst>
                <a:tab pos="9090025" algn="r"/>
              </a:tabLst>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tabLst>
                <a:tab pos="9090025" algn="r"/>
              </a:tabLst>
              <a:defRPr sz="2600">
                <a:solidFill>
                  <a:srgbClr val="003580"/>
                </a:solidFill>
                <a:latin typeface="Arial" charset="0"/>
                <a:cs typeface="Arial" charset="0"/>
              </a:defRPr>
            </a:lvl9pPr>
          </a:lstStyle>
          <a:p>
            <a:pPr eaLnBrk="1" hangingPunct="1"/>
            <a:r>
              <a:rPr lang="en-US" sz="800" smtClean="0"/>
              <a:t>© 2008 EMC Corporation. All rights reserved.</a:t>
            </a:r>
          </a:p>
        </p:txBody>
      </p:sp>
      <p:pic>
        <p:nvPicPr>
          <p:cNvPr id="5" name="Picture 5" descr="EES_pptCoverSlide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99299" name="Rectangle 3"/>
          <p:cNvSpPr>
            <a:spLocks noGrp="1" noChangeArrowheads="1"/>
          </p:cNvSpPr>
          <p:nvPr>
            <p:ph type="ctrTitle"/>
          </p:nvPr>
        </p:nvSpPr>
        <p:spPr bwMode="gray">
          <a:xfrm>
            <a:off x="457200" y="757238"/>
            <a:ext cx="8178800" cy="914400"/>
          </a:xfrm>
          <a:ln w="9525"/>
          <a:effectLst>
            <a:outerShdw dist="35921" dir="2700000" algn="ctr" rotWithShape="0">
              <a:schemeClr val="tx1"/>
            </a:outerShdw>
          </a:effectLst>
        </p:spPr>
        <p:txBody>
          <a:bodyPr anchor="b"/>
          <a:lstStyle>
            <a:lvl1pPr>
              <a:defRPr sz="3000" i="0">
                <a:solidFill>
                  <a:schemeClr val="bg1"/>
                </a:solidFill>
              </a:defRPr>
            </a:lvl1pPr>
          </a:lstStyle>
          <a:p>
            <a:r>
              <a:rPr lang="en-US"/>
              <a:t>Click to edit Master title style</a:t>
            </a:r>
          </a:p>
        </p:txBody>
      </p:sp>
      <p:sp>
        <p:nvSpPr>
          <p:cNvPr id="2999300" name="Rectangle 4"/>
          <p:cNvSpPr>
            <a:spLocks noGrp="1" noChangeArrowheads="1"/>
          </p:cNvSpPr>
          <p:nvPr>
            <p:ph type="subTitle" idx="1"/>
          </p:nvPr>
        </p:nvSpPr>
        <p:spPr bwMode="gray">
          <a:xfrm>
            <a:off x="457200" y="4570413"/>
            <a:ext cx="8323263" cy="381000"/>
          </a:xfrm>
          <a:ln w="9525"/>
        </p:spPr>
        <p:txBody>
          <a:bodyPr bIns="47033"/>
          <a:lstStyle>
            <a:lvl1pPr marL="0" indent="0">
              <a:buFont typeface="Wingdings" pitchFamily="2" charset="2"/>
              <a:buNone/>
              <a:defRPr sz="2200" b="1">
                <a:solidFill>
                  <a:srgbClr val="003580"/>
                </a:solidFill>
              </a:defRPr>
            </a:lvl1pPr>
          </a:lstStyle>
          <a:p>
            <a:r>
              <a:rPr lang="en-US"/>
              <a:t>Click to edit Master subtitle style</a:t>
            </a:r>
          </a:p>
        </p:txBody>
      </p:sp>
    </p:spTree>
    <p:extLst>
      <p:ext uri="{BB962C8B-B14F-4D97-AF65-F5344CB8AC3E}">
        <p14:creationId xmlns:p14="http://schemas.microsoft.com/office/powerpoint/2010/main" val="97137186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5" name="Rectangle 7"/>
          <p:cNvSpPr>
            <a:spLocks noGrp="1" noChangeArrowheads="1"/>
          </p:cNvSpPr>
          <p:nvPr>
            <p:ph type="sldNum" sz="quarter" idx="11"/>
          </p:nvPr>
        </p:nvSpPr>
        <p:spPr>
          <a:ln/>
        </p:spPr>
        <p:txBody>
          <a:bodyPr/>
          <a:lstStyle>
            <a:lvl1pPr>
              <a:defRPr/>
            </a:lvl1pPr>
          </a:lstStyle>
          <a:p>
            <a:pPr>
              <a:defRPr/>
            </a:pPr>
            <a:r>
              <a:rPr lang="en-US"/>
              <a:t> - </a:t>
            </a:r>
            <a:fld id="{8AA2356C-18E7-4488-BD3C-C5D05D7DFFFD}" type="slidenum">
              <a:rPr lang="en-US" sz="800"/>
              <a:pPr>
                <a:defRPr/>
              </a:pPr>
              <a:t>‹#›</a:t>
            </a:fld>
            <a:endParaRPr lang="en-US" sz="800"/>
          </a:p>
        </p:txBody>
      </p:sp>
    </p:spTree>
    <p:extLst>
      <p:ext uri="{BB962C8B-B14F-4D97-AF65-F5344CB8AC3E}">
        <p14:creationId xmlns:p14="http://schemas.microsoft.com/office/powerpoint/2010/main" val="143096770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5" name="Rectangle 7"/>
          <p:cNvSpPr>
            <a:spLocks noGrp="1" noChangeArrowheads="1"/>
          </p:cNvSpPr>
          <p:nvPr>
            <p:ph type="sldNum" sz="quarter" idx="11"/>
          </p:nvPr>
        </p:nvSpPr>
        <p:spPr>
          <a:ln/>
        </p:spPr>
        <p:txBody>
          <a:bodyPr/>
          <a:lstStyle>
            <a:lvl1pPr>
              <a:defRPr/>
            </a:lvl1pPr>
          </a:lstStyle>
          <a:p>
            <a:pPr>
              <a:defRPr/>
            </a:pPr>
            <a:r>
              <a:rPr lang="en-US"/>
              <a:t> - </a:t>
            </a:r>
            <a:fld id="{DD16CF58-5CBE-463D-84B3-0DB797E232CE}" type="slidenum">
              <a:rPr lang="en-US" sz="800"/>
              <a:pPr>
                <a:defRPr/>
              </a:pPr>
              <a:t>‹#›</a:t>
            </a:fld>
            <a:endParaRPr lang="en-US" sz="800"/>
          </a:p>
        </p:txBody>
      </p:sp>
    </p:spTree>
    <p:extLst>
      <p:ext uri="{BB962C8B-B14F-4D97-AF65-F5344CB8AC3E}">
        <p14:creationId xmlns:p14="http://schemas.microsoft.com/office/powerpoint/2010/main" val="2007116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233488"/>
            <a:ext cx="4276725"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33488"/>
            <a:ext cx="4276725"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6" name="Rectangle 7"/>
          <p:cNvSpPr>
            <a:spLocks noGrp="1" noChangeArrowheads="1"/>
          </p:cNvSpPr>
          <p:nvPr>
            <p:ph type="sldNum" sz="quarter" idx="11"/>
          </p:nvPr>
        </p:nvSpPr>
        <p:spPr>
          <a:ln/>
        </p:spPr>
        <p:txBody>
          <a:bodyPr/>
          <a:lstStyle>
            <a:lvl1pPr>
              <a:defRPr/>
            </a:lvl1pPr>
          </a:lstStyle>
          <a:p>
            <a:pPr>
              <a:defRPr/>
            </a:pPr>
            <a:r>
              <a:rPr lang="en-US"/>
              <a:t> - </a:t>
            </a:r>
            <a:fld id="{70C1953C-AF16-446E-95F9-735AA64D14A9}" type="slidenum">
              <a:rPr lang="en-US" sz="800"/>
              <a:pPr>
                <a:defRPr/>
              </a:pPr>
              <a:t>‹#›</a:t>
            </a:fld>
            <a:endParaRPr lang="en-US" sz="800"/>
          </a:p>
        </p:txBody>
      </p:sp>
    </p:spTree>
    <p:extLst>
      <p:ext uri="{BB962C8B-B14F-4D97-AF65-F5344CB8AC3E}">
        <p14:creationId xmlns:p14="http://schemas.microsoft.com/office/powerpoint/2010/main" val="112007948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8" name="Rectangle 7"/>
          <p:cNvSpPr>
            <a:spLocks noGrp="1" noChangeArrowheads="1"/>
          </p:cNvSpPr>
          <p:nvPr>
            <p:ph type="sldNum" sz="quarter" idx="11"/>
          </p:nvPr>
        </p:nvSpPr>
        <p:spPr>
          <a:ln/>
        </p:spPr>
        <p:txBody>
          <a:bodyPr/>
          <a:lstStyle>
            <a:lvl1pPr>
              <a:defRPr/>
            </a:lvl1pPr>
          </a:lstStyle>
          <a:p>
            <a:pPr>
              <a:defRPr/>
            </a:pPr>
            <a:r>
              <a:rPr lang="en-US"/>
              <a:t> - </a:t>
            </a:r>
            <a:fld id="{A51C1447-FE5C-4614-A1FB-AC093AFC0958}" type="slidenum">
              <a:rPr lang="en-US" sz="800"/>
              <a:pPr>
                <a:defRPr/>
              </a:pPr>
              <a:t>‹#›</a:t>
            </a:fld>
            <a:endParaRPr lang="en-US" sz="800"/>
          </a:p>
        </p:txBody>
      </p:sp>
    </p:spTree>
    <p:extLst>
      <p:ext uri="{BB962C8B-B14F-4D97-AF65-F5344CB8AC3E}">
        <p14:creationId xmlns:p14="http://schemas.microsoft.com/office/powerpoint/2010/main" val="307285575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4" name="Rectangle 7"/>
          <p:cNvSpPr>
            <a:spLocks noGrp="1" noChangeArrowheads="1"/>
          </p:cNvSpPr>
          <p:nvPr>
            <p:ph type="sldNum" sz="quarter" idx="11"/>
          </p:nvPr>
        </p:nvSpPr>
        <p:spPr>
          <a:ln/>
        </p:spPr>
        <p:txBody>
          <a:bodyPr/>
          <a:lstStyle>
            <a:lvl1pPr>
              <a:defRPr/>
            </a:lvl1pPr>
          </a:lstStyle>
          <a:p>
            <a:pPr>
              <a:defRPr/>
            </a:pPr>
            <a:r>
              <a:rPr lang="en-US"/>
              <a:t> - </a:t>
            </a:r>
            <a:fld id="{F0DC7AF9-735E-4833-8099-4D39D09449E9}" type="slidenum">
              <a:rPr lang="en-US" sz="800"/>
              <a:pPr>
                <a:defRPr/>
              </a:pPr>
              <a:t>‹#›</a:t>
            </a:fld>
            <a:endParaRPr lang="en-US" sz="800"/>
          </a:p>
        </p:txBody>
      </p:sp>
    </p:spTree>
    <p:extLst>
      <p:ext uri="{BB962C8B-B14F-4D97-AF65-F5344CB8AC3E}">
        <p14:creationId xmlns:p14="http://schemas.microsoft.com/office/powerpoint/2010/main" val="185038605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E5CDDE88-DC10-4899-8687-1EB0F09EEE92}"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3" name="Rectangle 7"/>
          <p:cNvSpPr>
            <a:spLocks noGrp="1" noChangeArrowheads="1"/>
          </p:cNvSpPr>
          <p:nvPr>
            <p:ph type="sldNum" sz="quarter" idx="11"/>
          </p:nvPr>
        </p:nvSpPr>
        <p:spPr>
          <a:ln/>
        </p:spPr>
        <p:txBody>
          <a:bodyPr/>
          <a:lstStyle>
            <a:lvl1pPr>
              <a:defRPr/>
            </a:lvl1pPr>
          </a:lstStyle>
          <a:p>
            <a:pPr>
              <a:defRPr/>
            </a:pPr>
            <a:r>
              <a:rPr lang="en-US"/>
              <a:t> - </a:t>
            </a:r>
            <a:fld id="{2BFA171C-E989-4C30-962E-357BC9E60EB3}" type="slidenum">
              <a:rPr lang="en-US" sz="800"/>
              <a:pPr>
                <a:defRPr/>
              </a:pPr>
              <a:t>‹#›</a:t>
            </a:fld>
            <a:endParaRPr lang="en-US" sz="800"/>
          </a:p>
        </p:txBody>
      </p:sp>
    </p:spTree>
    <p:extLst>
      <p:ext uri="{BB962C8B-B14F-4D97-AF65-F5344CB8AC3E}">
        <p14:creationId xmlns:p14="http://schemas.microsoft.com/office/powerpoint/2010/main" val="131562161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6" name="Rectangle 7"/>
          <p:cNvSpPr>
            <a:spLocks noGrp="1" noChangeArrowheads="1"/>
          </p:cNvSpPr>
          <p:nvPr>
            <p:ph type="sldNum" sz="quarter" idx="11"/>
          </p:nvPr>
        </p:nvSpPr>
        <p:spPr>
          <a:ln/>
        </p:spPr>
        <p:txBody>
          <a:bodyPr/>
          <a:lstStyle>
            <a:lvl1pPr>
              <a:defRPr/>
            </a:lvl1pPr>
          </a:lstStyle>
          <a:p>
            <a:pPr>
              <a:defRPr/>
            </a:pPr>
            <a:r>
              <a:rPr lang="en-US"/>
              <a:t> - </a:t>
            </a:r>
            <a:fld id="{F8E01027-A52A-45AF-AB58-2E1A2C258F61}" type="slidenum">
              <a:rPr lang="en-US" sz="800"/>
              <a:pPr>
                <a:defRPr/>
              </a:pPr>
              <a:t>‹#›</a:t>
            </a:fld>
            <a:endParaRPr lang="en-US" sz="800"/>
          </a:p>
        </p:txBody>
      </p:sp>
    </p:spTree>
    <p:extLst>
      <p:ext uri="{BB962C8B-B14F-4D97-AF65-F5344CB8AC3E}">
        <p14:creationId xmlns:p14="http://schemas.microsoft.com/office/powerpoint/2010/main" val="117391216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6" name="Rectangle 7"/>
          <p:cNvSpPr>
            <a:spLocks noGrp="1" noChangeArrowheads="1"/>
          </p:cNvSpPr>
          <p:nvPr>
            <p:ph type="sldNum" sz="quarter" idx="11"/>
          </p:nvPr>
        </p:nvSpPr>
        <p:spPr>
          <a:ln/>
        </p:spPr>
        <p:txBody>
          <a:bodyPr/>
          <a:lstStyle>
            <a:lvl1pPr>
              <a:defRPr/>
            </a:lvl1pPr>
          </a:lstStyle>
          <a:p>
            <a:pPr>
              <a:defRPr/>
            </a:pPr>
            <a:r>
              <a:rPr lang="en-US"/>
              <a:t> - </a:t>
            </a:r>
            <a:fld id="{9F9D855A-0C66-41F0-A080-33F8B221226B}" type="slidenum">
              <a:rPr lang="en-US" sz="800"/>
              <a:pPr>
                <a:defRPr/>
              </a:pPr>
              <a:t>‹#›</a:t>
            </a:fld>
            <a:endParaRPr lang="en-US" sz="800"/>
          </a:p>
        </p:txBody>
      </p:sp>
    </p:spTree>
    <p:extLst>
      <p:ext uri="{BB962C8B-B14F-4D97-AF65-F5344CB8AC3E}">
        <p14:creationId xmlns:p14="http://schemas.microsoft.com/office/powerpoint/2010/main" val="14155631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5" name="Rectangle 7"/>
          <p:cNvSpPr>
            <a:spLocks noGrp="1" noChangeArrowheads="1"/>
          </p:cNvSpPr>
          <p:nvPr>
            <p:ph type="sldNum" sz="quarter" idx="11"/>
          </p:nvPr>
        </p:nvSpPr>
        <p:spPr>
          <a:ln/>
        </p:spPr>
        <p:txBody>
          <a:bodyPr/>
          <a:lstStyle>
            <a:lvl1pPr>
              <a:defRPr/>
            </a:lvl1pPr>
          </a:lstStyle>
          <a:p>
            <a:pPr>
              <a:defRPr/>
            </a:pPr>
            <a:r>
              <a:rPr lang="en-US"/>
              <a:t> - </a:t>
            </a:r>
            <a:fld id="{6B10F306-88E3-4693-AFBA-198B50432F4B}" type="slidenum">
              <a:rPr lang="en-US" sz="800"/>
              <a:pPr>
                <a:defRPr/>
              </a:pPr>
              <a:t>‹#›</a:t>
            </a:fld>
            <a:endParaRPr lang="en-US" sz="800"/>
          </a:p>
        </p:txBody>
      </p:sp>
    </p:spTree>
    <p:extLst>
      <p:ext uri="{BB962C8B-B14F-4D97-AF65-F5344CB8AC3E}">
        <p14:creationId xmlns:p14="http://schemas.microsoft.com/office/powerpoint/2010/main" val="34954708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7988" y="584200"/>
            <a:ext cx="2176462" cy="5978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5425" y="584200"/>
            <a:ext cx="6380163"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5" name="Rectangle 7"/>
          <p:cNvSpPr>
            <a:spLocks noGrp="1" noChangeArrowheads="1"/>
          </p:cNvSpPr>
          <p:nvPr>
            <p:ph type="sldNum" sz="quarter" idx="11"/>
          </p:nvPr>
        </p:nvSpPr>
        <p:spPr>
          <a:ln/>
        </p:spPr>
        <p:txBody>
          <a:bodyPr/>
          <a:lstStyle>
            <a:lvl1pPr>
              <a:defRPr/>
            </a:lvl1pPr>
          </a:lstStyle>
          <a:p>
            <a:pPr>
              <a:defRPr/>
            </a:pPr>
            <a:r>
              <a:rPr lang="en-US"/>
              <a:t> - </a:t>
            </a:r>
            <a:fld id="{4EF63ACE-7CD5-4870-B138-8CF30BD5A1CC}" type="slidenum">
              <a:rPr lang="en-US" sz="800"/>
              <a:pPr>
                <a:defRPr/>
              </a:pPr>
              <a:t>‹#›</a:t>
            </a:fld>
            <a:endParaRPr lang="en-US" sz="800"/>
          </a:p>
        </p:txBody>
      </p:sp>
    </p:spTree>
    <p:extLst>
      <p:ext uri="{BB962C8B-B14F-4D97-AF65-F5344CB8AC3E}">
        <p14:creationId xmlns:p14="http://schemas.microsoft.com/office/powerpoint/2010/main" val="299058180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5425" y="584200"/>
            <a:ext cx="870585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33488"/>
            <a:ext cx="4276725" cy="5329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33488"/>
            <a:ext cx="4276725" cy="5329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6" name="Rectangle 7"/>
          <p:cNvSpPr>
            <a:spLocks noGrp="1" noChangeArrowheads="1"/>
          </p:cNvSpPr>
          <p:nvPr>
            <p:ph type="sldNum" sz="quarter" idx="11"/>
          </p:nvPr>
        </p:nvSpPr>
        <p:spPr>
          <a:ln/>
        </p:spPr>
        <p:txBody>
          <a:bodyPr/>
          <a:lstStyle>
            <a:lvl1pPr>
              <a:defRPr/>
            </a:lvl1pPr>
          </a:lstStyle>
          <a:p>
            <a:pPr>
              <a:defRPr/>
            </a:pPr>
            <a:r>
              <a:rPr lang="en-US"/>
              <a:t> - </a:t>
            </a:r>
            <a:fld id="{E9E03382-A6CB-4673-AF17-ED33B62AC3BE}" type="slidenum">
              <a:rPr lang="en-US" sz="800"/>
              <a:pPr>
                <a:defRPr/>
              </a:pPr>
              <a:t>‹#›</a:t>
            </a:fld>
            <a:endParaRPr lang="en-US" sz="800"/>
          </a:p>
        </p:txBody>
      </p:sp>
    </p:spTree>
    <p:extLst>
      <p:ext uri="{BB962C8B-B14F-4D97-AF65-F5344CB8AC3E}">
        <p14:creationId xmlns:p14="http://schemas.microsoft.com/office/powerpoint/2010/main" val="400892626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2"/>
          <p:cNvSpPr txBox="1">
            <a:spLocks noChangeArrowheads="1"/>
          </p:cNvSpPr>
          <p:nvPr/>
        </p:nvSpPr>
        <p:spPr bwMode="gray">
          <a:xfrm>
            <a:off x="304800" y="6705600"/>
            <a:ext cx="22336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tabLst>
                <a:tab pos="9090025" algn="r"/>
              </a:tabLst>
              <a:defRPr sz="2600">
                <a:solidFill>
                  <a:srgbClr val="003580"/>
                </a:solidFill>
                <a:latin typeface="Arial" charset="0"/>
                <a:cs typeface="Arial" charset="0"/>
              </a:defRPr>
            </a:lvl1pPr>
            <a:lvl2pPr marL="742950" indent="-285750" eaLnBrk="0" hangingPunct="0">
              <a:tabLst>
                <a:tab pos="9090025" algn="r"/>
              </a:tabLst>
              <a:defRPr sz="2600">
                <a:solidFill>
                  <a:srgbClr val="003580"/>
                </a:solidFill>
                <a:latin typeface="Arial" charset="0"/>
                <a:cs typeface="Arial" charset="0"/>
              </a:defRPr>
            </a:lvl2pPr>
            <a:lvl3pPr marL="1143000" indent="-228600" eaLnBrk="0" hangingPunct="0">
              <a:tabLst>
                <a:tab pos="9090025" algn="r"/>
              </a:tabLst>
              <a:defRPr sz="2600">
                <a:solidFill>
                  <a:srgbClr val="003580"/>
                </a:solidFill>
                <a:latin typeface="Arial" charset="0"/>
                <a:cs typeface="Arial" charset="0"/>
              </a:defRPr>
            </a:lvl3pPr>
            <a:lvl4pPr marL="1600200" indent="-228600" eaLnBrk="0" hangingPunct="0">
              <a:tabLst>
                <a:tab pos="9090025" algn="r"/>
              </a:tabLst>
              <a:defRPr sz="2600">
                <a:solidFill>
                  <a:srgbClr val="003580"/>
                </a:solidFill>
                <a:latin typeface="Arial" charset="0"/>
                <a:cs typeface="Arial" charset="0"/>
              </a:defRPr>
            </a:lvl4pPr>
            <a:lvl5pPr marL="2057400" indent="-228600" eaLnBrk="0" hangingPunct="0">
              <a:tabLst>
                <a:tab pos="9090025" algn="r"/>
              </a:tabLst>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tabLst>
                <a:tab pos="9090025" algn="r"/>
              </a:tabLst>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tabLst>
                <a:tab pos="9090025" algn="r"/>
              </a:tabLst>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tabLst>
                <a:tab pos="9090025" algn="r"/>
              </a:tabLst>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tabLst>
                <a:tab pos="9090025" algn="r"/>
              </a:tabLst>
              <a:defRPr sz="2600">
                <a:solidFill>
                  <a:srgbClr val="003580"/>
                </a:solidFill>
                <a:latin typeface="Arial" charset="0"/>
                <a:cs typeface="Arial" charset="0"/>
              </a:defRPr>
            </a:lvl9pPr>
          </a:lstStyle>
          <a:p>
            <a:pPr eaLnBrk="1" hangingPunct="1"/>
            <a:r>
              <a:rPr lang="en-US" sz="800" smtClean="0"/>
              <a:t>© 2008 EMC Corporation. All rights reserved.</a:t>
            </a:r>
          </a:p>
        </p:txBody>
      </p:sp>
      <p:pic>
        <p:nvPicPr>
          <p:cNvPr id="5" name="Picture 5" descr="EES_pptCoverSlide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99299" name="Rectangle 3"/>
          <p:cNvSpPr>
            <a:spLocks noGrp="1" noChangeArrowheads="1"/>
          </p:cNvSpPr>
          <p:nvPr>
            <p:ph type="ctrTitle"/>
          </p:nvPr>
        </p:nvSpPr>
        <p:spPr bwMode="gray">
          <a:xfrm>
            <a:off x="457200" y="757238"/>
            <a:ext cx="8178800" cy="914400"/>
          </a:xfrm>
          <a:ln w="9525"/>
          <a:effectLst>
            <a:outerShdw dist="35921" dir="2700000" algn="ctr" rotWithShape="0">
              <a:schemeClr val="tx1"/>
            </a:outerShdw>
          </a:effectLst>
        </p:spPr>
        <p:txBody>
          <a:bodyPr anchor="b"/>
          <a:lstStyle>
            <a:lvl1pPr>
              <a:defRPr sz="3000" i="0">
                <a:solidFill>
                  <a:schemeClr val="bg1"/>
                </a:solidFill>
              </a:defRPr>
            </a:lvl1pPr>
          </a:lstStyle>
          <a:p>
            <a:r>
              <a:rPr lang="en-US"/>
              <a:t>Click to edit Master title style</a:t>
            </a:r>
          </a:p>
        </p:txBody>
      </p:sp>
      <p:sp>
        <p:nvSpPr>
          <p:cNvPr id="2999300" name="Rectangle 4"/>
          <p:cNvSpPr>
            <a:spLocks noGrp="1" noChangeArrowheads="1"/>
          </p:cNvSpPr>
          <p:nvPr>
            <p:ph type="subTitle" idx="1"/>
          </p:nvPr>
        </p:nvSpPr>
        <p:spPr bwMode="gray">
          <a:xfrm>
            <a:off x="457200" y="4570413"/>
            <a:ext cx="8323263" cy="381000"/>
          </a:xfrm>
          <a:ln w="9525"/>
        </p:spPr>
        <p:txBody>
          <a:bodyPr bIns="47033"/>
          <a:lstStyle>
            <a:lvl1pPr marL="0" indent="0">
              <a:buFont typeface="Wingdings" pitchFamily="2" charset="2"/>
              <a:buNone/>
              <a:defRPr sz="2200" b="1">
                <a:solidFill>
                  <a:srgbClr val="003580"/>
                </a:solidFill>
              </a:defRPr>
            </a:lvl1pPr>
          </a:lstStyle>
          <a:p>
            <a:r>
              <a:rPr lang="en-US"/>
              <a:t>Click to edit Master subtitle style</a:t>
            </a:r>
          </a:p>
        </p:txBody>
      </p:sp>
    </p:spTree>
    <p:extLst>
      <p:ext uri="{BB962C8B-B14F-4D97-AF65-F5344CB8AC3E}">
        <p14:creationId xmlns:p14="http://schemas.microsoft.com/office/powerpoint/2010/main" val="343929695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5" name="Rectangle 7"/>
          <p:cNvSpPr>
            <a:spLocks noGrp="1" noChangeArrowheads="1"/>
          </p:cNvSpPr>
          <p:nvPr>
            <p:ph type="sldNum" sz="quarter" idx="11"/>
          </p:nvPr>
        </p:nvSpPr>
        <p:spPr>
          <a:ln/>
        </p:spPr>
        <p:txBody>
          <a:bodyPr/>
          <a:lstStyle>
            <a:lvl1pPr>
              <a:defRPr/>
            </a:lvl1pPr>
          </a:lstStyle>
          <a:p>
            <a:pPr>
              <a:defRPr/>
            </a:pPr>
            <a:r>
              <a:rPr lang="en-US"/>
              <a:t> - </a:t>
            </a:r>
            <a:fld id="{24D99F27-E61C-43C6-B856-CB736EAEEA0D}" type="slidenum">
              <a:rPr lang="en-US" sz="800"/>
              <a:pPr>
                <a:defRPr/>
              </a:pPr>
              <a:t>‹#›</a:t>
            </a:fld>
            <a:endParaRPr lang="en-US" sz="800"/>
          </a:p>
        </p:txBody>
      </p:sp>
    </p:spTree>
    <p:extLst>
      <p:ext uri="{BB962C8B-B14F-4D97-AF65-F5344CB8AC3E}">
        <p14:creationId xmlns:p14="http://schemas.microsoft.com/office/powerpoint/2010/main" val="137867371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5" name="Rectangle 7"/>
          <p:cNvSpPr>
            <a:spLocks noGrp="1" noChangeArrowheads="1"/>
          </p:cNvSpPr>
          <p:nvPr>
            <p:ph type="sldNum" sz="quarter" idx="11"/>
          </p:nvPr>
        </p:nvSpPr>
        <p:spPr>
          <a:ln/>
        </p:spPr>
        <p:txBody>
          <a:bodyPr/>
          <a:lstStyle>
            <a:lvl1pPr>
              <a:defRPr/>
            </a:lvl1pPr>
          </a:lstStyle>
          <a:p>
            <a:pPr>
              <a:defRPr/>
            </a:pPr>
            <a:r>
              <a:rPr lang="en-US"/>
              <a:t> - </a:t>
            </a:r>
            <a:fld id="{6E3F91D9-0991-456A-9D99-83FE89F2987E}" type="slidenum">
              <a:rPr lang="en-US" sz="800"/>
              <a:pPr>
                <a:defRPr/>
              </a:pPr>
              <a:t>‹#›</a:t>
            </a:fld>
            <a:endParaRPr lang="en-US" sz="800"/>
          </a:p>
        </p:txBody>
      </p:sp>
    </p:spTree>
    <p:extLst>
      <p:ext uri="{BB962C8B-B14F-4D97-AF65-F5344CB8AC3E}">
        <p14:creationId xmlns:p14="http://schemas.microsoft.com/office/powerpoint/2010/main" val="114690871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233488"/>
            <a:ext cx="4276725"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33488"/>
            <a:ext cx="4276725"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6" name="Rectangle 7"/>
          <p:cNvSpPr>
            <a:spLocks noGrp="1" noChangeArrowheads="1"/>
          </p:cNvSpPr>
          <p:nvPr>
            <p:ph type="sldNum" sz="quarter" idx="11"/>
          </p:nvPr>
        </p:nvSpPr>
        <p:spPr>
          <a:ln/>
        </p:spPr>
        <p:txBody>
          <a:bodyPr/>
          <a:lstStyle>
            <a:lvl1pPr>
              <a:defRPr/>
            </a:lvl1pPr>
          </a:lstStyle>
          <a:p>
            <a:pPr>
              <a:defRPr/>
            </a:pPr>
            <a:r>
              <a:rPr lang="en-US"/>
              <a:t> - </a:t>
            </a:r>
            <a:fld id="{59E7BA36-7297-4C45-846D-C0D33A9C9B70}" type="slidenum">
              <a:rPr lang="en-US" sz="800"/>
              <a:pPr>
                <a:defRPr/>
              </a:pPr>
              <a:t>‹#›</a:t>
            </a:fld>
            <a:endParaRPr lang="en-US" sz="800"/>
          </a:p>
        </p:txBody>
      </p:sp>
    </p:spTree>
    <p:extLst>
      <p:ext uri="{BB962C8B-B14F-4D97-AF65-F5344CB8AC3E}">
        <p14:creationId xmlns:p14="http://schemas.microsoft.com/office/powerpoint/2010/main" val="66662201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122363"/>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21238" y="1122363"/>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2D26634B-D154-4914-BC0A-54850E13B73A}"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8" name="Rectangle 7"/>
          <p:cNvSpPr>
            <a:spLocks noGrp="1" noChangeArrowheads="1"/>
          </p:cNvSpPr>
          <p:nvPr>
            <p:ph type="sldNum" sz="quarter" idx="11"/>
          </p:nvPr>
        </p:nvSpPr>
        <p:spPr>
          <a:ln/>
        </p:spPr>
        <p:txBody>
          <a:bodyPr/>
          <a:lstStyle>
            <a:lvl1pPr>
              <a:defRPr/>
            </a:lvl1pPr>
          </a:lstStyle>
          <a:p>
            <a:pPr>
              <a:defRPr/>
            </a:pPr>
            <a:r>
              <a:rPr lang="en-US"/>
              <a:t> - </a:t>
            </a:r>
            <a:fld id="{5354A2C3-A315-4785-9FF2-18E5BFF51B99}" type="slidenum">
              <a:rPr lang="en-US" sz="800"/>
              <a:pPr>
                <a:defRPr/>
              </a:pPr>
              <a:t>‹#›</a:t>
            </a:fld>
            <a:endParaRPr lang="en-US" sz="800"/>
          </a:p>
        </p:txBody>
      </p:sp>
    </p:spTree>
    <p:extLst>
      <p:ext uri="{BB962C8B-B14F-4D97-AF65-F5344CB8AC3E}">
        <p14:creationId xmlns:p14="http://schemas.microsoft.com/office/powerpoint/2010/main" val="335701358"/>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4" name="Rectangle 7"/>
          <p:cNvSpPr>
            <a:spLocks noGrp="1" noChangeArrowheads="1"/>
          </p:cNvSpPr>
          <p:nvPr>
            <p:ph type="sldNum" sz="quarter" idx="11"/>
          </p:nvPr>
        </p:nvSpPr>
        <p:spPr>
          <a:ln/>
        </p:spPr>
        <p:txBody>
          <a:bodyPr/>
          <a:lstStyle>
            <a:lvl1pPr>
              <a:defRPr/>
            </a:lvl1pPr>
          </a:lstStyle>
          <a:p>
            <a:pPr>
              <a:defRPr/>
            </a:pPr>
            <a:r>
              <a:rPr lang="en-US"/>
              <a:t> - </a:t>
            </a:r>
            <a:fld id="{C305383B-5DAA-41E6-B941-24D687CE3A02}" type="slidenum">
              <a:rPr lang="en-US" sz="800"/>
              <a:pPr>
                <a:defRPr/>
              </a:pPr>
              <a:t>‹#›</a:t>
            </a:fld>
            <a:endParaRPr lang="en-US" sz="800"/>
          </a:p>
        </p:txBody>
      </p:sp>
    </p:spTree>
    <p:extLst>
      <p:ext uri="{BB962C8B-B14F-4D97-AF65-F5344CB8AC3E}">
        <p14:creationId xmlns:p14="http://schemas.microsoft.com/office/powerpoint/2010/main" val="367595448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3" name="Rectangle 7"/>
          <p:cNvSpPr>
            <a:spLocks noGrp="1" noChangeArrowheads="1"/>
          </p:cNvSpPr>
          <p:nvPr>
            <p:ph type="sldNum" sz="quarter" idx="11"/>
          </p:nvPr>
        </p:nvSpPr>
        <p:spPr>
          <a:ln/>
        </p:spPr>
        <p:txBody>
          <a:bodyPr/>
          <a:lstStyle>
            <a:lvl1pPr>
              <a:defRPr/>
            </a:lvl1pPr>
          </a:lstStyle>
          <a:p>
            <a:pPr>
              <a:defRPr/>
            </a:pPr>
            <a:r>
              <a:rPr lang="en-US"/>
              <a:t> - </a:t>
            </a:r>
            <a:fld id="{51FF106E-B7EE-4E14-9FA7-7AB7A5E2C710}" type="slidenum">
              <a:rPr lang="en-US" sz="800"/>
              <a:pPr>
                <a:defRPr/>
              </a:pPr>
              <a:t>‹#›</a:t>
            </a:fld>
            <a:endParaRPr lang="en-US" sz="800"/>
          </a:p>
        </p:txBody>
      </p:sp>
    </p:spTree>
    <p:extLst>
      <p:ext uri="{BB962C8B-B14F-4D97-AF65-F5344CB8AC3E}">
        <p14:creationId xmlns:p14="http://schemas.microsoft.com/office/powerpoint/2010/main" val="57652188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6" name="Rectangle 7"/>
          <p:cNvSpPr>
            <a:spLocks noGrp="1" noChangeArrowheads="1"/>
          </p:cNvSpPr>
          <p:nvPr>
            <p:ph type="sldNum" sz="quarter" idx="11"/>
          </p:nvPr>
        </p:nvSpPr>
        <p:spPr>
          <a:ln/>
        </p:spPr>
        <p:txBody>
          <a:bodyPr/>
          <a:lstStyle>
            <a:lvl1pPr>
              <a:defRPr/>
            </a:lvl1pPr>
          </a:lstStyle>
          <a:p>
            <a:pPr>
              <a:defRPr/>
            </a:pPr>
            <a:r>
              <a:rPr lang="en-US"/>
              <a:t> - </a:t>
            </a:r>
            <a:fld id="{F5DAE6F0-4366-4D02-807E-0F9BDC834495}" type="slidenum">
              <a:rPr lang="en-US" sz="800"/>
              <a:pPr>
                <a:defRPr/>
              </a:pPr>
              <a:t>‹#›</a:t>
            </a:fld>
            <a:endParaRPr lang="en-US" sz="800"/>
          </a:p>
        </p:txBody>
      </p:sp>
    </p:spTree>
    <p:extLst>
      <p:ext uri="{BB962C8B-B14F-4D97-AF65-F5344CB8AC3E}">
        <p14:creationId xmlns:p14="http://schemas.microsoft.com/office/powerpoint/2010/main" val="2105601096"/>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6" name="Rectangle 7"/>
          <p:cNvSpPr>
            <a:spLocks noGrp="1" noChangeArrowheads="1"/>
          </p:cNvSpPr>
          <p:nvPr>
            <p:ph type="sldNum" sz="quarter" idx="11"/>
          </p:nvPr>
        </p:nvSpPr>
        <p:spPr>
          <a:ln/>
        </p:spPr>
        <p:txBody>
          <a:bodyPr/>
          <a:lstStyle>
            <a:lvl1pPr>
              <a:defRPr/>
            </a:lvl1pPr>
          </a:lstStyle>
          <a:p>
            <a:pPr>
              <a:defRPr/>
            </a:pPr>
            <a:r>
              <a:rPr lang="en-US"/>
              <a:t> - </a:t>
            </a:r>
            <a:fld id="{21156DC4-3204-4934-9639-0970AF15B568}" type="slidenum">
              <a:rPr lang="en-US" sz="800"/>
              <a:pPr>
                <a:defRPr/>
              </a:pPr>
              <a:t>‹#›</a:t>
            </a:fld>
            <a:endParaRPr lang="en-US" sz="800"/>
          </a:p>
        </p:txBody>
      </p:sp>
    </p:spTree>
    <p:extLst>
      <p:ext uri="{BB962C8B-B14F-4D97-AF65-F5344CB8AC3E}">
        <p14:creationId xmlns:p14="http://schemas.microsoft.com/office/powerpoint/2010/main" val="272529417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5" name="Rectangle 7"/>
          <p:cNvSpPr>
            <a:spLocks noGrp="1" noChangeArrowheads="1"/>
          </p:cNvSpPr>
          <p:nvPr>
            <p:ph type="sldNum" sz="quarter" idx="11"/>
          </p:nvPr>
        </p:nvSpPr>
        <p:spPr>
          <a:ln/>
        </p:spPr>
        <p:txBody>
          <a:bodyPr/>
          <a:lstStyle>
            <a:lvl1pPr>
              <a:defRPr/>
            </a:lvl1pPr>
          </a:lstStyle>
          <a:p>
            <a:pPr>
              <a:defRPr/>
            </a:pPr>
            <a:r>
              <a:rPr lang="en-US"/>
              <a:t> - </a:t>
            </a:r>
            <a:fld id="{9219648F-45E4-4C0E-A6F6-761832634D9C}" type="slidenum">
              <a:rPr lang="en-US" sz="800"/>
              <a:pPr>
                <a:defRPr/>
              </a:pPr>
              <a:t>‹#›</a:t>
            </a:fld>
            <a:endParaRPr lang="en-US" sz="800"/>
          </a:p>
        </p:txBody>
      </p:sp>
    </p:spTree>
    <p:extLst>
      <p:ext uri="{BB962C8B-B14F-4D97-AF65-F5344CB8AC3E}">
        <p14:creationId xmlns:p14="http://schemas.microsoft.com/office/powerpoint/2010/main" val="27277409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7988" y="584200"/>
            <a:ext cx="2176462" cy="5978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5425" y="584200"/>
            <a:ext cx="6380163"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5" name="Rectangle 7"/>
          <p:cNvSpPr>
            <a:spLocks noGrp="1" noChangeArrowheads="1"/>
          </p:cNvSpPr>
          <p:nvPr>
            <p:ph type="sldNum" sz="quarter" idx="11"/>
          </p:nvPr>
        </p:nvSpPr>
        <p:spPr>
          <a:ln/>
        </p:spPr>
        <p:txBody>
          <a:bodyPr/>
          <a:lstStyle>
            <a:lvl1pPr>
              <a:defRPr/>
            </a:lvl1pPr>
          </a:lstStyle>
          <a:p>
            <a:pPr>
              <a:defRPr/>
            </a:pPr>
            <a:r>
              <a:rPr lang="en-US"/>
              <a:t> - </a:t>
            </a:r>
            <a:fld id="{57200532-1735-4B1F-B231-6263087785BE}" type="slidenum">
              <a:rPr lang="en-US" sz="800"/>
              <a:pPr>
                <a:defRPr/>
              </a:pPr>
              <a:t>‹#›</a:t>
            </a:fld>
            <a:endParaRPr lang="en-US" sz="800"/>
          </a:p>
        </p:txBody>
      </p:sp>
    </p:spTree>
    <p:extLst>
      <p:ext uri="{BB962C8B-B14F-4D97-AF65-F5344CB8AC3E}">
        <p14:creationId xmlns:p14="http://schemas.microsoft.com/office/powerpoint/2010/main" val="64276493"/>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5425" y="584200"/>
            <a:ext cx="870585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28600" y="1233488"/>
            <a:ext cx="4276725" cy="5329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7725" y="1233488"/>
            <a:ext cx="4276725" cy="5329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ftr" sz="quarter" idx="10"/>
          </p:nvPr>
        </p:nvSpPr>
        <p:spPr>
          <a:ln/>
        </p:spPr>
        <p:txBody>
          <a:bodyPr/>
          <a:lstStyle>
            <a:lvl1pPr>
              <a:defRPr/>
            </a:lvl1pPr>
          </a:lstStyle>
          <a:p>
            <a:pPr>
              <a:defRPr/>
            </a:pPr>
            <a:r>
              <a:rPr lang="en-US"/>
              <a:t>RAID Arrays</a:t>
            </a:r>
          </a:p>
        </p:txBody>
      </p:sp>
      <p:sp>
        <p:nvSpPr>
          <p:cNvPr id="6" name="Rectangle 7"/>
          <p:cNvSpPr>
            <a:spLocks noGrp="1" noChangeArrowheads="1"/>
          </p:cNvSpPr>
          <p:nvPr>
            <p:ph type="sldNum" sz="quarter" idx="11"/>
          </p:nvPr>
        </p:nvSpPr>
        <p:spPr>
          <a:ln/>
        </p:spPr>
        <p:txBody>
          <a:bodyPr/>
          <a:lstStyle>
            <a:lvl1pPr>
              <a:defRPr/>
            </a:lvl1pPr>
          </a:lstStyle>
          <a:p>
            <a:pPr>
              <a:defRPr/>
            </a:pPr>
            <a:r>
              <a:rPr lang="en-US"/>
              <a:t> - </a:t>
            </a:r>
            <a:fld id="{73C8637B-32DA-462D-9CAD-9232EEA2C0E8}" type="slidenum">
              <a:rPr lang="en-US" sz="800"/>
              <a:pPr>
                <a:defRPr/>
              </a:pPr>
              <a:t>‹#›</a:t>
            </a:fld>
            <a:endParaRPr lang="en-US" sz="800"/>
          </a:p>
        </p:txBody>
      </p:sp>
    </p:spTree>
    <p:extLst>
      <p:ext uri="{BB962C8B-B14F-4D97-AF65-F5344CB8AC3E}">
        <p14:creationId xmlns:p14="http://schemas.microsoft.com/office/powerpoint/2010/main" val="49052282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B093F8D5-28D9-41A5-92C9-74484AEAA4B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256B2DD-04AC-4C2B-8987-93C58999FD8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BBA97FD2-A432-4DAF-A63F-5FD41C95A7E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55F04FB-4241-45B3-8844-281E954434D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B7968FE-BFD2-45C7-BD2C-BCEC53F01B3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3.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3.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DDDD"/>
            </a:gs>
            <a:gs pos="100000">
              <a:srgbClr val="F8F8F8"/>
            </a:gs>
          </a:gsLst>
          <a:lin ang="5400000" scaled="1"/>
        </a:gradFill>
        <a:effectLst/>
      </p:bgPr>
    </p:bg>
    <p:spTree>
      <p:nvGrpSpPr>
        <p:cNvPr id="1" name=""/>
        <p:cNvGrpSpPr/>
        <p:nvPr/>
      </p:nvGrpSpPr>
      <p:grpSpPr>
        <a:xfrm>
          <a:off x="0" y="0"/>
          <a:ext cx="0" cy="0"/>
          <a:chOff x="0" y="0"/>
          <a:chExt cx="0" cy="0"/>
        </a:xfrm>
      </p:grpSpPr>
      <p:sp>
        <p:nvSpPr>
          <p:cNvPr id="280578" name="Rectangle 2"/>
          <p:cNvSpPr>
            <a:spLocks noGrp="1" noChangeArrowheads="1"/>
          </p:cNvSpPr>
          <p:nvPr>
            <p:ph type="body" idx="1"/>
          </p:nvPr>
        </p:nvSpPr>
        <p:spPr bwMode="auto">
          <a:xfrm>
            <a:off x="914400" y="1122363"/>
            <a:ext cx="7661275" cy="4903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0579" name="Rectangle 3"/>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fld id="{9970D765-C83F-4CF5-B378-74CB68636BC2}" type="slidenum">
              <a:rPr lang="en-US"/>
              <a:pPr/>
              <a:t>‹#›</a:t>
            </a:fld>
            <a:endParaRPr lang="en-US"/>
          </a:p>
        </p:txBody>
      </p:sp>
      <p:sp>
        <p:nvSpPr>
          <p:cNvPr id="280581" name="Text Box 5"/>
          <p:cNvSpPr txBox="1">
            <a:spLocks noChangeArrowheads="1"/>
          </p:cNvSpPr>
          <p:nvPr/>
        </p:nvSpPr>
        <p:spPr bwMode="auto">
          <a:xfrm>
            <a:off x="4446588" y="6613525"/>
            <a:ext cx="514350" cy="244475"/>
          </a:xfrm>
          <a:prstGeom prst="rect">
            <a:avLst/>
          </a:prstGeom>
          <a:noFill/>
          <a:ln w="9525">
            <a:noFill/>
            <a:miter lim="800000"/>
            <a:headEnd/>
            <a:tailEnd/>
          </a:ln>
          <a:effectLst/>
        </p:spPr>
        <p:txBody>
          <a:bodyPr wrap="none">
            <a:spAutoFit/>
          </a:bodyPr>
          <a:lstStyle/>
          <a:p>
            <a:pPr algn="ctr">
              <a:spcBef>
                <a:spcPct val="50000"/>
              </a:spcBef>
            </a:pPr>
            <a:r>
              <a:rPr lang="en-US" sz="1000" b="1">
                <a:solidFill>
                  <a:schemeClr val="tx2"/>
                </a:solidFill>
              </a:rPr>
              <a:t>11.</a:t>
            </a:r>
            <a:fld id="{A776F21C-3DD9-43D4-822E-808492AD4290}" type="slidenum">
              <a:rPr lang="en-US" sz="1000" b="1">
                <a:solidFill>
                  <a:schemeClr val="tx2"/>
                </a:solidFill>
              </a:rPr>
              <a:pPr algn="ctr">
                <a:spcBef>
                  <a:spcPct val="50000"/>
                </a:spcBef>
              </a:pPr>
              <a:t>‹#›</a:t>
            </a:fld>
            <a:endParaRPr lang="en-US" sz="1000" b="1">
              <a:solidFill>
                <a:schemeClr val="tx2"/>
              </a:solidFill>
            </a:endParaRPr>
          </a:p>
        </p:txBody>
      </p:sp>
      <p:sp>
        <p:nvSpPr>
          <p:cNvPr id="280582" name="Rectangle 6"/>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80583" name="Text Box 7"/>
          <p:cNvSpPr txBox="1">
            <a:spLocks noChangeArrowheads="1"/>
          </p:cNvSpPr>
          <p:nvPr/>
        </p:nvSpPr>
        <p:spPr bwMode="auto">
          <a:xfrm>
            <a:off x="0" y="6613525"/>
            <a:ext cx="4241800" cy="244475"/>
          </a:xfrm>
          <a:prstGeom prst="rect">
            <a:avLst/>
          </a:prstGeom>
          <a:noFill/>
          <a:ln w="9525">
            <a:noFill/>
            <a:miter lim="800000"/>
            <a:headEnd/>
            <a:tailEnd/>
          </a:ln>
          <a:effectLst/>
        </p:spPr>
        <p:txBody>
          <a:bodyPr wrap="none">
            <a:spAutoFit/>
          </a:bodyPr>
          <a:lstStyle/>
          <a:p>
            <a:pPr>
              <a:spcBef>
                <a:spcPct val="50000"/>
              </a:spcBef>
            </a:pPr>
            <a:r>
              <a:rPr lang="en-US" sz="1000" b="1">
                <a:solidFill>
                  <a:schemeClr val="tx2"/>
                </a:solidFill>
              </a:rPr>
              <a:t>José Alferes - Adaptado de Database System Concepts - 5</a:t>
            </a:r>
            <a:r>
              <a:rPr lang="en-US" sz="1000" b="1" baseline="30000">
                <a:solidFill>
                  <a:schemeClr val="tx2"/>
                </a:solidFill>
              </a:rPr>
              <a:t>th</a:t>
            </a:r>
            <a:r>
              <a:rPr lang="en-US" sz="1000" b="1">
                <a:solidFill>
                  <a:schemeClr val="tx2"/>
                </a:solidFill>
              </a:rPr>
              <a:t> Edition</a:t>
            </a:r>
          </a:p>
        </p:txBody>
      </p:sp>
      <p:sp>
        <p:nvSpPr>
          <p:cNvPr id="280584" name="Freeform 8"/>
          <p:cNvSpPr>
            <a:spLocks/>
          </p:cNvSpPr>
          <p:nvPr/>
        </p:nvSpPr>
        <p:spPr bwMode="auto">
          <a:xfrm>
            <a:off x="8916988" y="5445125"/>
            <a:ext cx="227012" cy="47625"/>
          </a:xfrm>
          <a:custGeom>
            <a:avLst/>
            <a:gdLst/>
            <a:ahLst/>
            <a:cxnLst>
              <a:cxn ang="0">
                <a:pos x="0" y="59"/>
              </a:cxn>
              <a:cxn ang="0">
                <a:pos x="2" y="48"/>
              </a:cxn>
              <a:cxn ang="0">
                <a:pos x="9" y="34"/>
              </a:cxn>
              <a:cxn ang="0">
                <a:pos x="17" y="25"/>
              </a:cxn>
              <a:cxn ang="0">
                <a:pos x="30" y="17"/>
              </a:cxn>
              <a:cxn ang="0">
                <a:pos x="45" y="10"/>
              </a:cxn>
              <a:cxn ang="0">
                <a:pos x="57" y="6"/>
              </a:cxn>
              <a:cxn ang="0">
                <a:pos x="70" y="2"/>
              </a:cxn>
              <a:cxn ang="0">
                <a:pos x="85" y="0"/>
              </a:cxn>
              <a:cxn ang="0">
                <a:pos x="100" y="0"/>
              </a:cxn>
              <a:cxn ang="0">
                <a:pos x="118" y="0"/>
              </a:cxn>
              <a:cxn ang="0">
                <a:pos x="137" y="0"/>
              </a:cxn>
              <a:cxn ang="0">
                <a:pos x="154" y="2"/>
              </a:cxn>
              <a:cxn ang="0">
                <a:pos x="173" y="6"/>
              </a:cxn>
              <a:cxn ang="0">
                <a:pos x="192" y="8"/>
              </a:cxn>
              <a:cxn ang="0">
                <a:pos x="209" y="12"/>
              </a:cxn>
              <a:cxn ang="0">
                <a:pos x="224" y="15"/>
              </a:cxn>
              <a:cxn ang="0">
                <a:pos x="239" y="19"/>
              </a:cxn>
              <a:cxn ang="0">
                <a:pos x="254" y="23"/>
              </a:cxn>
              <a:cxn ang="0">
                <a:pos x="266" y="25"/>
              </a:cxn>
              <a:cxn ang="0">
                <a:pos x="273" y="27"/>
              </a:cxn>
              <a:cxn ang="0">
                <a:pos x="283" y="31"/>
              </a:cxn>
              <a:cxn ang="0">
                <a:pos x="279" y="44"/>
              </a:cxn>
              <a:cxn ang="0">
                <a:pos x="273" y="42"/>
              </a:cxn>
              <a:cxn ang="0">
                <a:pos x="260" y="40"/>
              </a:cxn>
              <a:cxn ang="0">
                <a:pos x="241" y="36"/>
              </a:cxn>
              <a:cxn ang="0">
                <a:pos x="230" y="34"/>
              </a:cxn>
              <a:cxn ang="0">
                <a:pos x="218" y="32"/>
              </a:cxn>
              <a:cxn ang="0">
                <a:pos x="207" y="31"/>
              </a:cxn>
              <a:cxn ang="0">
                <a:pos x="196" y="29"/>
              </a:cxn>
              <a:cxn ang="0">
                <a:pos x="182" y="27"/>
              </a:cxn>
              <a:cxn ang="0">
                <a:pos x="173" y="25"/>
              </a:cxn>
              <a:cxn ang="0">
                <a:pos x="163" y="23"/>
              </a:cxn>
              <a:cxn ang="0">
                <a:pos x="154" y="21"/>
              </a:cxn>
              <a:cxn ang="0">
                <a:pos x="142" y="19"/>
              </a:cxn>
              <a:cxn ang="0">
                <a:pos x="110" y="15"/>
              </a:cxn>
              <a:cxn ang="0">
                <a:pos x="83" y="21"/>
              </a:cxn>
              <a:cxn ang="0">
                <a:pos x="59" y="29"/>
              </a:cxn>
              <a:cxn ang="0">
                <a:pos x="53" y="31"/>
              </a:cxn>
              <a:cxn ang="0">
                <a:pos x="43" y="34"/>
              </a:cxn>
              <a:cxn ang="0">
                <a:pos x="32" y="38"/>
              </a:cxn>
              <a:cxn ang="0">
                <a:pos x="23" y="44"/>
              </a:cxn>
              <a:cxn ang="0">
                <a:pos x="7" y="55"/>
              </a:cxn>
              <a:cxn ang="0">
                <a:pos x="2" y="61"/>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w="9525">
            <a:no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pitchFamily="2"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cs typeface="Arial" charset="0"/>
            </a:endParaRPr>
          </a:p>
        </p:txBody>
      </p:sp>
      <p:sp>
        <p:nvSpPr>
          <p:cNvPr id="3075" name="Freeform 11"/>
          <p:cNvSpPr>
            <a:spLocks/>
          </p:cNvSpPr>
          <p:nvPr/>
        </p:nvSpPr>
        <p:spPr bwMode="auto">
          <a:xfrm>
            <a:off x="-53975" y="5784850"/>
            <a:ext cx="3802063"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hangingPunct="1">
              <a:spcBef>
                <a:spcPct val="50000"/>
              </a:spcBef>
              <a:buClr>
                <a:srgbClr val="003580"/>
              </a:buClr>
              <a:buFont typeface="Wingdings" pitchFamily="2" charset="2"/>
              <a:buNone/>
              <a:defRPr/>
            </a:pPr>
            <a:endParaRPr lang="en-US" sz="2600">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3081"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spcBef>
                <a:spcPct val="50000"/>
              </a:spcBef>
              <a:buClr>
                <a:srgbClr val="003580"/>
              </a:buClr>
              <a:buFont typeface="Wingdings" pitchFamily="2" charset="2"/>
              <a:buNone/>
              <a:defRPr/>
            </a:pPr>
            <a:fld id="{8BC08FF6-2C8C-4065-80F3-FED208D03AB4}" type="datetimeFigureOut">
              <a:rPr lang="en-US">
                <a:solidFill>
                  <a:prstClr val="black"/>
                </a:solidFill>
                <a:latin typeface="Arial" charset="0"/>
                <a:cs typeface="Arial" charset="0"/>
              </a:rPr>
              <a:pPr>
                <a:spcBef>
                  <a:spcPct val="50000"/>
                </a:spcBef>
                <a:buClr>
                  <a:srgbClr val="003580"/>
                </a:buClr>
                <a:buFont typeface="Wingdings" pitchFamily="2" charset="2"/>
                <a:buNone/>
                <a:defRPr/>
              </a:pPr>
              <a:t>5/7/2017</a:t>
            </a:fld>
            <a:endParaRPr lang="en-US" dirty="0">
              <a:solidFill>
                <a:prstClr val="black"/>
              </a:solidFill>
              <a:latin typeface="Arial" charset="0"/>
              <a:cs typeface="Arial" charset="0"/>
            </a:endParaRP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spcBef>
                <a:spcPct val="50000"/>
              </a:spcBef>
              <a:buClr>
                <a:srgbClr val="003580"/>
              </a:buClr>
              <a:buFont typeface="Wingdings" pitchFamily="2" charset="2"/>
              <a:buNone/>
              <a:defRPr/>
            </a:pPr>
            <a:r>
              <a:rPr lang="en-US">
                <a:solidFill>
                  <a:prstClr val="black"/>
                </a:solidFill>
                <a:latin typeface="Arial" charset="0"/>
                <a:cs typeface="Arial" charset="0"/>
              </a:rPr>
              <a:t>Data Protection: RAID</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extLst/>
          </a:lstStyle>
          <a:p>
            <a:pPr>
              <a:spcBef>
                <a:spcPct val="50000"/>
              </a:spcBef>
              <a:buClr>
                <a:srgbClr val="003580"/>
              </a:buClr>
              <a:buFont typeface="Wingdings" pitchFamily="2" charset="2"/>
              <a:buNone/>
              <a:defRPr/>
            </a:pPr>
            <a:r>
              <a:rPr lang="en-US">
                <a:solidFill>
                  <a:prstClr val="black"/>
                </a:solidFill>
                <a:latin typeface="Arial" charset="0"/>
                <a:cs typeface="Arial" charset="0"/>
              </a:rPr>
              <a:t> - </a:t>
            </a:r>
            <a:fld id="{1A2AE3C2-BB85-4381-985B-D4F831EAA9F8}" type="slidenum">
              <a:rPr lang="en-US" sz="800">
                <a:solidFill>
                  <a:prstClr val="black"/>
                </a:solidFill>
                <a:latin typeface="Arial" charset="0"/>
                <a:cs typeface="Arial" charset="0"/>
              </a:rPr>
              <a:pPr>
                <a:spcBef>
                  <a:spcPct val="50000"/>
                </a:spcBef>
                <a:buClr>
                  <a:srgbClr val="003580"/>
                </a:buClr>
                <a:buFont typeface="Wingdings" pitchFamily="2" charset="2"/>
                <a:buNone/>
                <a:defRPr/>
              </a:pPr>
              <a:t>‹#›</a:t>
            </a:fld>
            <a:endParaRPr lang="en-US" sz="800">
              <a:solidFill>
                <a:prstClr val="black"/>
              </a:solidFill>
              <a:latin typeface="Arial" charset="0"/>
              <a:cs typeface="Arial" charset="0"/>
            </a:endParaRPr>
          </a:p>
        </p:txBody>
      </p:sp>
    </p:spTree>
    <p:extLst>
      <p:ext uri="{BB962C8B-B14F-4D97-AF65-F5344CB8AC3E}">
        <p14:creationId xmlns:p14="http://schemas.microsoft.com/office/powerpoint/2010/main" val="33208639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5425" y="584200"/>
            <a:ext cx="870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ChangeArrowheads="1"/>
          </p:cNvSpPr>
          <p:nvPr/>
        </p:nvSpPr>
        <p:spPr bwMode="auto">
          <a:xfrm>
            <a:off x="4724400" y="5487988"/>
            <a:ext cx="193833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47033" anchor="b"/>
          <a:lstStyle/>
          <a:p>
            <a:pPr algn="r" defTabSz="941388"/>
            <a:endParaRPr lang="en-US" sz="900" smtClean="0">
              <a:solidFill>
                <a:srgbClr val="003580"/>
              </a:solidFill>
              <a:latin typeface="Arial" charset="0"/>
            </a:endParaRPr>
          </a:p>
        </p:txBody>
      </p:sp>
      <p:sp>
        <p:nvSpPr>
          <p:cNvPr id="1028" name="Rectangle 4"/>
          <p:cNvSpPr>
            <a:spLocks noGrp="1" noChangeArrowheads="1"/>
          </p:cNvSpPr>
          <p:nvPr>
            <p:ph type="body" idx="1"/>
          </p:nvPr>
        </p:nvSpPr>
        <p:spPr bwMode="auto">
          <a:xfrm>
            <a:off x="228600" y="1233488"/>
            <a:ext cx="870585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Text Box 5"/>
          <p:cNvSpPr txBox="1">
            <a:spLocks noChangeArrowheads="1"/>
          </p:cNvSpPr>
          <p:nvPr/>
        </p:nvSpPr>
        <p:spPr bwMode="gray">
          <a:xfrm>
            <a:off x="304800" y="6705600"/>
            <a:ext cx="22336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tabLst>
                <a:tab pos="9090025" algn="r"/>
              </a:tabLst>
              <a:defRPr sz="2600">
                <a:solidFill>
                  <a:srgbClr val="003580"/>
                </a:solidFill>
                <a:latin typeface="Arial" charset="0"/>
                <a:cs typeface="Arial" charset="0"/>
              </a:defRPr>
            </a:lvl1pPr>
            <a:lvl2pPr marL="742950" indent="-285750" eaLnBrk="0" hangingPunct="0">
              <a:tabLst>
                <a:tab pos="9090025" algn="r"/>
              </a:tabLst>
              <a:defRPr sz="2600">
                <a:solidFill>
                  <a:srgbClr val="003580"/>
                </a:solidFill>
                <a:latin typeface="Arial" charset="0"/>
                <a:cs typeface="Arial" charset="0"/>
              </a:defRPr>
            </a:lvl2pPr>
            <a:lvl3pPr marL="1143000" indent="-228600" eaLnBrk="0" hangingPunct="0">
              <a:tabLst>
                <a:tab pos="9090025" algn="r"/>
              </a:tabLst>
              <a:defRPr sz="2600">
                <a:solidFill>
                  <a:srgbClr val="003580"/>
                </a:solidFill>
                <a:latin typeface="Arial" charset="0"/>
                <a:cs typeface="Arial" charset="0"/>
              </a:defRPr>
            </a:lvl3pPr>
            <a:lvl4pPr marL="1600200" indent="-228600" eaLnBrk="0" hangingPunct="0">
              <a:tabLst>
                <a:tab pos="9090025" algn="r"/>
              </a:tabLst>
              <a:defRPr sz="2600">
                <a:solidFill>
                  <a:srgbClr val="003580"/>
                </a:solidFill>
                <a:latin typeface="Arial" charset="0"/>
                <a:cs typeface="Arial" charset="0"/>
              </a:defRPr>
            </a:lvl4pPr>
            <a:lvl5pPr marL="2057400" indent="-228600" eaLnBrk="0" hangingPunct="0">
              <a:tabLst>
                <a:tab pos="9090025" algn="r"/>
              </a:tabLst>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tabLst>
                <a:tab pos="9090025" algn="r"/>
              </a:tabLst>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tabLst>
                <a:tab pos="9090025" algn="r"/>
              </a:tabLst>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tabLst>
                <a:tab pos="9090025" algn="r"/>
              </a:tabLst>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tabLst>
                <a:tab pos="9090025" algn="r"/>
              </a:tabLst>
              <a:defRPr sz="2600">
                <a:solidFill>
                  <a:srgbClr val="003580"/>
                </a:solidFill>
                <a:latin typeface="Arial" charset="0"/>
                <a:cs typeface="Arial" charset="0"/>
              </a:defRPr>
            </a:lvl9pPr>
          </a:lstStyle>
          <a:p>
            <a:pPr eaLnBrk="1" hangingPunct="1"/>
            <a:r>
              <a:rPr lang="en-US" sz="800" smtClean="0"/>
              <a:t>© 2008 EMC Corporation. All rights reserved.</a:t>
            </a:r>
          </a:p>
        </p:txBody>
      </p:sp>
      <p:sp>
        <p:nvSpPr>
          <p:cNvPr id="2998278" name="Rectangle 6"/>
          <p:cNvSpPr>
            <a:spLocks noGrp="1" noChangeArrowheads="1"/>
          </p:cNvSpPr>
          <p:nvPr>
            <p:ph type="ftr" sz="quarter" idx="3"/>
          </p:nvPr>
        </p:nvSpPr>
        <p:spPr bwMode="auto">
          <a:xfrm>
            <a:off x="4343400" y="6677025"/>
            <a:ext cx="384016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800">
                <a:solidFill>
                  <a:srgbClr val="003580"/>
                </a:solidFill>
              </a:defRPr>
            </a:lvl1pPr>
          </a:lstStyle>
          <a:p>
            <a:pPr eaLnBrk="1" hangingPunct="1">
              <a:defRPr/>
            </a:pPr>
            <a:r>
              <a:rPr lang="en-US">
                <a:latin typeface="Arial" charset="0"/>
              </a:rPr>
              <a:t>RAID Arrays</a:t>
            </a:r>
          </a:p>
        </p:txBody>
      </p:sp>
      <p:sp>
        <p:nvSpPr>
          <p:cNvPr id="2998279" name="Rectangle 7"/>
          <p:cNvSpPr>
            <a:spLocks noGrp="1" noChangeArrowheads="1"/>
          </p:cNvSpPr>
          <p:nvPr>
            <p:ph type="sldNum" sz="quarter" idx="4"/>
          </p:nvPr>
        </p:nvSpPr>
        <p:spPr bwMode="auto">
          <a:xfrm>
            <a:off x="8008938" y="6662738"/>
            <a:ext cx="213518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FontTx/>
              <a:buNone/>
              <a:defRPr sz="900">
                <a:solidFill>
                  <a:srgbClr val="003580"/>
                </a:solidFill>
              </a:defRPr>
            </a:lvl1pPr>
          </a:lstStyle>
          <a:p>
            <a:pPr eaLnBrk="1" hangingPunct="1">
              <a:defRPr/>
            </a:pPr>
            <a:r>
              <a:rPr lang="en-US">
                <a:latin typeface="Arial" charset="0"/>
              </a:rPr>
              <a:t> - </a:t>
            </a:r>
            <a:fld id="{0E1BFA78-6ED6-4FD4-B821-DBBE3687E4BE}" type="slidenum">
              <a:rPr lang="en-US" sz="800">
                <a:latin typeface="Arial" charset="0"/>
              </a:rPr>
              <a:pPr eaLnBrk="1" hangingPunct="1">
                <a:defRPr/>
              </a:pPr>
              <a:t>‹#›</a:t>
            </a:fld>
            <a:endParaRPr lang="en-US" sz="800">
              <a:latin typeface="Arial" charset="0"/>
            </a:endParaRPr>
          </a:p>
        </p:txBody>
      </p:sp>
      <p:pic>
        <p:nvPicPr>
          <p:cNvPr id="1032" name="Picture 8" descr="EES_banner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588"/>
            <a:ext cx="9144000" cy="56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descr="mr_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401050" y="6680200"/>
            <a:ext cx="6667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3993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ransition/>
  <p:hf hdr="0" dt="0"/>
  <p:txStyles>
    <p:titleStyle>
      <a:lvl1pPr algn="l" defTabSz="941388" rtl="0" eaLnBrk="0" fontAlgn="base" hangingPunct="0">
        <a:spcBef>
          <a:spcPct val="0"/>
        </a:spcBef>
        <a:spcAft>
          <a:spcPct val="0"/>
        </a:spcAft>
        <a:defRPr sz="2800" b="1" i="1">
          <a:solidFill>
            <a:srgbClr val="003580"/>
          </a:solidFill>
          <a:latin typeface="+mj-lt"/>
          <a:ea typeface="+mj-ea"/>
          <a:cs typeface="+mj-cs"/>
        </a:defRPr>
      </a:lvl1pPr>
      <a:lvl2pPr algn="l" defTabSz="941388" rtl="0" eaLnBrk="0" fontAlgn="base" hangingPunct="0">
        <a:spcBef>
          <a:spcPct val="0"/>
        </a:spcBef>
        <a:spcAft>
          <a:spcPct val="0"/>
        </a:spcAft>
        <a:defRPr sz="2800" b="1" i="1">
          <a:solidFill>
            <a:srgbClr val="003580"/>
          </a:solidFill>
          <a:latin typeface="Arial" charset="0"/>
          <a:cs typeface="Arial" charset="0"/>
        </a:defRPr>
      </a:lvl2pPr>
      <a:lvl3pPr algn="l" defTabSz="941388" rtl="0" eaLnBrk="0" fontAlgn="base" hangingPunct="0">
        <a:spcBef>
          <a:spcPct val="0"/>
        </a:spcBef>
        <a:spcAft>
          <a:spcPct val="0"/>
        </a:spcAft>
        <a:defRPr sz="2800" b="1" i="1">
          <a:solidFill>
            <a:srgbClr val="003580"/>
          </a:solidFill>
          <a:latin typeface="Arial" charset="0"/>
          <a:cs typeface="Arial" charset="0"/>
        </a:defRPr>
      </a:lvl3pPr>
      <a:lvl4pPr algn="l" defTabSz="941388" rtl="0" eaLnBrk="0" fontAlgn="base" hangingPunct="0">
        <a:spcBef>
          <a:spcPct val="0"/>
        </a:spcBef>
        <a:spcAft>
          <a:spcPct val="0"/>
        </a:spcAft>
        <a:defRPr sz="2800" b="1" i="1">
          <a:solidFill>
            <a:srgbClr val="003580"/>
          </a:solidFill>
          <a:latin typeface="Arial" charset="0"/>
          <a:cs typeface="Arial" charset="0"/>
        </a:defRPr>
      </a:lvl4pPr>
      <a:lvl5pPr algn="l" defTabSz="941388" rtl="0" eaLnBrk="0" fontAlgn="base" hangingPunct="0">
        <a:spcBef>
          <a:spcPct val="0"/>
        </a:spcBef>
        <a:spcAft>
          <a:spcPct val="0"/>
        </a:spcAft>
        <a:defRPr sz="2800" b="1" i="1">
          <a:solidFill>
            <a:srgbClr val="003580"/>
          </a:solidFill>
          <a:latin typeface="Arial" charset="0"/>
          <a:cs typeface="Arial" charset="0"/>
        </a:defRPr>
      </a:lvl5pPr>
      <a:lvl6pPr marL="457200" algn="l" defTabSz="941388" rtl="0" fontAlgn="base">
        <a:spcBef>
          <a:spcPct val="0"/>
        </a:spcBef>
        <a:spcAft>
          <a:spcPct val="0"/>
        </a:spcAft>
        <a:defRPr sz="2800" b="1" i="1">
          <a:solidFill>
            <a:srgbClr val="003580"/>
          </a:solidFill>
          <a:latin typeface="Arial" charset="0"/>
          <a:cs typeface="Arial" charset="0"/>
        </a:defRPr>
      </a:lvl6pPr>
      <a:lvl7pPr marL="914400" algn="l" defTabSz="941388" rtl="0" fontAlgn="base">
        <a:spcBef>
          <a:spcPct val="0"/>
        </a:spcBef>
        <a:spcAft>
          <a:spcPct val="0"/>
        </a:spcAft>
        <a:defRPr sz="2800" b="1" i="1">
          <a:solidFill>
            <a:srgbClr val="003580"/>
          </a:solidFill>
          <a:latin typeface="Arial" charset="0"/>
          <a:cs typeface="Arial" charset="0"/>
        </a:defRPr>
      </a:lvl7pPr>
      <a:lvl8pPr marL="1371600" algn="l" defTabSz="941388" rtl="0" fontAlgn="base">
        <a:spcBef>
          <a:spcPct val="0"/>
        </a:spcBef>
        <a:spcAft>
          <a:spcPct val="0"/>
        </a:spcAft>
        <a:defRPr sz="2800" b="1" i="1">
          <a:solidFill>
            <a:srgbClr val="003580"/>
          </a:solidFill>
          <a:latin typeface="Arial" charset="0"/>
          <a:cs typeface="Arial" charset="0"/>
        </a:defRPr>
      </a:lvl8pPr>
      <a:lvl9pPr marL="1828800" algn="l" defTabSz="941388" rtl="0" fontAlgn="base">
        <a:spcBef>
          <a:spcPct val="0"/>
        </a:spcBef>
        <a:spcAft>
          <a:spcPct val="0"/>
        </a:spcAft>
        <a:defRPr sz="2800" b="1" i="1">
          <a:solidFill>
            <a:srgbClr val="003580"/>
          </a:solidFill>
          <a:latin typeface="Arial" charset="0"/>
          <a:cs typeface="Arial" charset="0"/>
        </a:defRPr>
      </a:lvl9pPr>
    </p:titleStyle>
    <p:bodyStyle>
      <a:lvl1pPr marL="234950" indent="-234950" algn="l" defTabSz="890588" rtl="0" eaLnBrk="0" fontAlgn="base" hangingPunct="0">
        <a:spcBef>
          <a:spcPct val="50000"/>
        </a:spcBef>
        <a:spcAft>
          <a:spcPct val="0"/>
        </a:spcAft>
        <a:buClr>
          <a:srgbClr val="003580"/>
        </a:buClr>
        <a:buFont typeface="Wingdings" pitchFamily="2" charset="2"/>
        <a:buChar char=""/>
        <a:tabLst>
          <a:tab pos="6985000" algn="l"/>
          <a:tab pos="7185025" algn="l"/>
          <a:tab pos="7837488" algn="l"/>
        </a:tabLst>
        <a:defRPr sz="2600">
          <a:solidFill>
            <a:schemeClr val="tx2"/>
          </a:solidFill>
          <a:latin typeface="+mn-lt"/>
          <a:ea typeface="+mn-ea"/>
          <a:cs typeface="+mn-cs"/>
        </a:defRPr>
      </a:lvl1pPr>
      <a:lvl2pPr marL="568325" indent="-219075" algn="l" defTabSz="890588" rtl="0" eaLnBrk="0" fontAlgn="base" hangingPunct="0">
        <a:spcBef>
          <a:spcPct val="25000"/>
        </a:spcBef>
        <a:spcAft>
          <a:spcPct val="0"/>
        </a:spcAft>
        <a:buClr>
          <a:srgbClr val="003580"/>
        </a:buClr>
        <a:buFont typeface="Times New Roman" pitchFamily="18" charset="0"/>
        <a:buChar char="–"/>
        <a:tabLst>
          <a:tab pos="6985000" algn="l"/>
          <a:tab pos="7185025" algn="l"/>
          <a:tab pos="7837488" algn="l"/>
        </a:tabLst>
        <a:defRPr sz="2100">
          <a:solidFill>
            <a:schemeClr val="tx2"/>
          </a:solidFill>
          <a:latin typeface="+mn-lt"/>
          <a:cs typeface="+mn-cs"/>
        </a:defRPr>
      </a:lvl2pPr>
      <a:lvl3pPr marL="908050" indent="-222250" algn="l" defTabSz="890588" rtl="0" eaLnBrk="0" fontAlgn="base" hangingPunct="0">
        <a:spcBef>
          <a:spcPct val="25000"/>
        </a:spcBef>
        <a:spcAft>
          <a:spcPct val="0"/>
        </a:spcAft>
        <a:buClr>
          <a:srgbClr val="003580"/>
        </a:buClr>
        <a:buFont typeface="Wingdings" pitchFamily="2" charset="2"/>
        <a:buChar char="Ø"/>
        <a:tabLst>
          <a:tab pos="6985000" algn="l"/>
          <a:tab pos="7185025" algn="l"/>
          <a:tab pos="7837488" algn="l"/>
        </a:tabLst>
        <a:defRPr sz="1900">
          <a:solidFill>
            <a:schemeClr val="tx2"/>
          </a:solidFill>
          <a:latin typeface="+mn-lt"/>
          <a:cs typeface="+mn-cs"/>
        </a:defRPr>
      </a:lvl3pPr>
      <a:lvl4pPr marL="1257300" indent="-234950" algn="l" defTabSz="890588" rtl="0" eaLnBrk="0" fontAlgn="base" hangingPunct="0">
        <a:spcBef>
          <a:spcPct val="25000"/>
        </a:spcBef>
        <a:spcAft>
          <a:spcPct val="0"/>
        </a:spcAft>
        <a:buClr>
          <a:srgbClr val="003580"/>
        </a:buClr>
        <a:buFont typeface="Wingdings" pitchFamily="2" charset="2"/>
        <a:buChar char="v"/>
        <a:tabLst>
          <a:tab pos="6985000" algn="l"/>
          <a:tab pos="7185025" algn="l"/>
          <a:tab pos="7837488" algn="l"/>
        </a:tabLst>
        <a:defRPr sz="1600">
          <a:solidFill>
            <a:schemeClr val="tx2"/>
          </a:solidFill>
          <a:latin typeface="+mn-lt"/>
          <a:cs typeface="+mn-cs"/>
        </a:defRPr>
      </a:lvl4pPr>
      <a:lvl5pPr marL="1606550" indent="-234950" algn="l" defTabSz="890588" rtl="0" eaLnBrk="0" fontAlgn="base" hangingPunct="0">
        <a:spcBef>
          <a:spcPct val="25000"/>
        </a:spcBef>
        <a:spcAft>
          <a:spcPct val="0"/>
        </a:spcAft>
        <a:buClr>
          <a:srgbClr val="003580"/>
        </a:buClr>
        <a:buFont typeface="Wingdings" pitchFamily="2" charset="2"/>
        <a:buChar char="«"/>
        <a:tabLst>
          <a:tab pos="6985000" algn="l"/>
          <a:tab pos="7185025" algn="l"/>
          <a:tab pos="7837488" algn="l"/>
        </a:tabLst>
        <a:defRPr sz="1400">
          <a:solidFill>
            <a:schemeClr val="tx2"/>
          </a:solidFill>
          <a:latin typeface="+mn-lt"/>
          <a:cs typeface="+mn-cs"/>
        </a:defRPr>
      </a:lvl5pPr>
      <a:lvl6pPr marL="2063750" indent="-234950" algn="l" defTabSz="890588" rtl="0" eaLnBrk="0" fontAlgn="base" hangingPunct="0">
        <a:spcBef>
          <a:spcPct val="25000"/>
        </a:spcBef>
        <a:spcAft>
          <a:spcPct val="0"/>
        </a:spcAft>
        <a:buClr>
          <a:srgbClr val="003580"/>
        </a:buClr>
        <a:buFont typeface="Wingdings" pitchFamily="2" charset="2"/>
        <a:buChar char="«"/>
        <a:tabLst>
          <a:tab pos="6985000" algn="l"/>
          <a:tab pos="7185025" algn="l"/>
          <a:tab pos="7837488" algn="l"/>
        </a:tabLst>
        <a:defRPr sz="1400">
          <a:solidFill>
            <a:schemeClr val="tx2"/>
          </a:solidFill>
          <a:latin typeface="+mn-lt"/>
          <a:cs typeface="+mn-cs"/>
        </a:defRPr>
      </a:lvl6pPr>
      <a:lvl7pPr marL="2520950" indent="-234950" algn="l" defTabSz="890588" rtl="0" eaLnBrk="0" fontAlgn="base" hangingPunct="0">
        <a:spcBef>
          <a:spcPct val="25000"/>
        </a:spcBef>
        <a:spcAft>
          <a:spcPct val="0"/>
        </a:spcAft>
        <a:buClr>
          <a:srgbClr val="003580"/>
        </a:buClr>
        <a:buFont typeface="Wingdings" pitchFamily="2" charset="2"/>
        <a:buChar char="«"/>
        <a:tabLst>
          <a:tab pos="6985000" algn="l"/>
          <a:tab pos="7185025" algn="l"/>
          <a:tab pos="7837488" algn="l"/>
        </a:tabLst>
        <a:defRPr sz="1400">
          <a:solidFill>
            <a:schemeClr val="tx2"/>
          </a:solidFill>
          <a:latin typeface="+mn-lt"/>
          <a:cs typeface="+mn-cs"/>
        </a:defRPr>
      </a:lvl7pPr>
      <a:lvl8pPr marL="2978150" indent="-234950" algn="l" defTabSz="890588" rtl="0" eaLnBrk="0" fontAlgn="base" hangingPunct="0">
        <a:spcBef>
          <a:spcPct val="25000"/>
        </a:spcBef>
        <a:spcAft>
          <a:spcPct val="0"/>
        </a:spcAft>
        <a:buClr>
          <a:srgbClr val="003580"/>
        </a:buClr>
        <a:buFont typeface="Wingdings" pitchFamily="2" charset="2"/>
        <a:buChar char="«"/>
        <a:tabLst>
          <a:tab pos="6985000" algn="l"/>
          <a:tab pos="7185025" algn="l"/>
          <a:tab pos="7837488" algn="l"/>
        </a:tabLst>
        <a:defRPr sz="1400">
          <a:solidFill>
            <a:schemeClr val="tx2"/>
          </a:solidFill>
          <a:latin typeface="+mn-lt"/>
          <a:cs typeface="+mn-cs"/>
        </a:defRPr>
      </a:lvl8pPr>
      <a:lvl9pPr marL="3435350" indent="-234950" algn="l" defTabSz="890588" rtl="0" eaLnBrk="0" fontAlgn="base" hangingPunct="0">
        <a:spcBef>
          <a:spcPct val="25000"/>
        </a:spcBef>
        <a:spcAft>
          <a:spcPct val="0"/>
        </a:spcAft>
        <a:buClr>
          <a:srgbClr val="003580"/>
        </a:buClr>
        <a:buFont typeface="Wingdings" pitchFamily="2" charset="2"/>
        <a:buChar char="«"/>
        <a:tabLst>
          <a:tab pos="6985000" algn="l"/>
          <a:tab pos="7185025" algn="l"/>
          <a:tab pos="7837488" algn="l"/>
        </a:tabLst>
        <a:defRPr sz="1400">
          <a:solidFill>
            <a:schemeClr val="tx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25425" y="584200"/>
            <a:ext cx="870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2051" name="Rectangle 3"/>
          <p:cNvSpPr>
            <a:spLocks noChangeArrowheads="1"/>
          </p:cNvSpPr>
          <p:nvPr/>
        </p:nvSpPr>
        <p:spPr bwMode="auto">
          <a:xfrm>
            <a:off x="4724400" y="5487988"/>
            <a:ext cx="193833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47033" anchor="b"/>
          <a:lstStyle/>
          <a:p>
            <a:pPr algn="r" defTabSz="941388"/>
            <a:endParaRPr lang="en-US" sz="900" smtClean="0">
              <a:solidFill>
                <a:srgbClr val="003580"/>
              </a:solidFill>
              <a:latin typeface="Arial" charset="0"/>
            </a:endParaRPr>
          </a:p>
        </p:txBody>
      </p:sp>
      <p:sp>
        <p:nvSpPr>
          <p:cNvPr id="2052" name="Rectangle 4"/>
          <p:cNvSpPr>
            <a:spLocks noGrp="1" noChangeArrowheads="1"/>
          </p:cNvSpPr>
          <p:nvPr>
            <p:ph type="body" idx="1"/>
          </p:nvPr>
        </p:nvSpPr>
        <p:spPr bwMode="auto">
          <a:xfrm>
            <a:off x="228600" y="1233488"/>
            <a:ext cx="870585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3" name="Text Box 5"/>
          <p:cNvSpPr txBox="1">
            <a:spLocks noChangeArrowheads="1"/>
          </p:cNvSpPr>
          <p:nvPr/>
        </p:nvSpPr>
        <p:spPr bwMode="gray">
          <a:xfrm>
            <a:off x="304800" y="6705600"/>
            <a:ext cx="223361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tabLst>
                <a:tab pos="9090025" algn="r"/>
              </a:tabLst>
              <a:defRPr sz="2600">
                <a:solidFill>
                  <a:srgbClr val="003580"/>
                </a:solidFill>
                <a:latin typeface="Arial" charset="0"/>
                <a:cs typeface="Arial" charset="0"/>
              </a:defRPr>
            </a:lvl1pPr>
            <a:lvl2pPr marL="742950" indent="-285750" eaLnBrk="0" hangingPunct="0">
              <a:tabLst>
                <a:tab pos="9090025" algn="r"/>
              </a:tabLst>
              <a:defRPr sz="2600">
                <a:solidFill>
                  <a:srgbClr val="003580"/>
                </a:solidFill>
                <a:latin typeface="Arial" charset="0"/>
                <a:cs typeface="Arial" charset="0"/>
              </a:defRPr>
            </a:lvl2pPr>
            <a:lvl3pPr marL="1143000" indent="-228600" eaLnBrk="0" hangingPunct="0">
              <a:tabLst>
                <a:tab pos="9090025" algn="r"/>
              </a:tabLst>
              <a:defRPr sz="2600">
                <a:solidFill>
                  <a:srgbClr val="003580"/>
                </a:solidFill>
                <a:latin typeface="Arial" charset="0"/>
                <a:cs typeface="Arial" charset="0"/>
              </a:defRPr>
            </a:lvl3pPr>
            <a:lvl4pPr marL="1600200" indent="-228600" eaLnBrk="0" hangingPunct="0">
              <a:tabLst>
                <a:tab pos="9090025" algn="r"/>
              </a:tabLst>
              <a:defRPr sz="2600">
                <a:solidFill>
                  <a:srgbClr val="003580"/>
                </a:solidFill>
                <a:latin typeface="Arial" charset="0"/>
                <a:cs typeface="Arial" charset="0"/>
              </a:defRPr>
            </a:lvl4pPr>
            <a:lvl5pPr marL="2057400" indent="-228600" eaLnBrk="0" hangingPunct="0">
              <a:tabLst>
                <a:tab pos="9090025" algn="r"/>
              </a:tabLst>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tabLst>
                <a:tab pos="9090025" algn="r"/>
              </a:tabLst>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tabLst>
                <a:tab pos="9090025" algn="r"/>
              </a:tabLst>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tabLst>
                <a:tab pos="9090025" algn="r"/>
              </a:tabLst>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tabLst>
                <a:tab pos="9090025" algn="r"/>
              </a:tabLst>
              <a:defRPr sz="2600">
                <a:solidFill>
                  <a:srgbClr val="003580"/>
                </a:solidFill>
                <a:latin typeface="Arial" charset="0"/>
                <a:cs typeface="Arial" charset="0"/>
              </a:defRPr>
            </a:lvl9pPr>
          </a:lstStyle>
          <a:p>
            <a:pPr eaLnBrk="1" hangingPunct="1"/>
            <a:r>
              <a:rPr lang="en-US" sz="800" smtClean="0"/>
              <a:t>© 2008 EMC Corporation. All rights reserved.</a:t>
            </a:r>
          </a:p>
        </p:txBody>
      </p:sp>
      <p:sp>
        <p:nvSpPr>
          <p:cNvPr id="2998278" name="Rectangle 6"/>
          <p:cNvSpPr>
            <a:spLocks noGrp="1" noChangeArrowheads="1"/>
          </p:cNvSpPr>
          <p:nvPr>
            <p:ph type="ftr" sz="quarter" idx="3"/>
          </p:nvPr>
        </p:nvSpPr>
        <p:spPr bwMode="auto">
          <a:xfrm>
            <a:off x="4343400" y="6677025"/>
            <a:ext cx="3840163"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800">
                <a:solidFill>
                  <a:srgbClr val="003580"/>
                </a:solidFill>
              </a:defRPr>
            </a:lvl1pPr>
          </a:lstStyle>
          <a:p>
            <a:pPr eaLnBrk="1" hangingPunct="1">
              <a:defRPr/>
            </a:pPr>
            <a:r>
              <a:rPr lang="en-US">
                <a:latin typeface="Arial" charset="0"/>
              </a:rPr>
              <a:t>RAID Arrays</a:t>
            </a:r>
          </a:p>
        </p:txBody>
      </p:sp>
      <p:sp>
        <p:nvSpPr>
          <p:cNvPr id="2998279" name="Rectangle 7"/>
          <p:cNvSpPr>
            <a:spLocks noGrp="1" noChangeArrowheads="1"/>
          </p:cNvSpPr>
          <p:nvPr>
            <p:ph type="sldNum" sz="quarter" idx="4"/>
          </p:nvPr>
        </p:nvSpPr>
        <p:spPr bwMode="auto">
          <a:xfrm>
            <a:off x="8008938" y="6662738"/>
            <a:ext cx="2135187"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FontTx/>
              <a:buNone/>
              <a:defRPr sz="900">
                <a:solidFill>
                  <a:srgbClr val="003580"/>
                </a:solidFill>
              </a:defRPr>
            </a:lvl1pPr>
          </a:lstStyle>
          <a:p>
            <a:pPr eaLnBrk="1" hangingPunct="1">
              <a:defRPr/>
            </a:pPr>
            <a:r>
              <a:rPr lang="en-US">
                <a:latin typeface="Arial" charset="0"/>
              </a:rPr>
              <a:t> - </a:t>
            </a:r>
            <a:fld id="{BB07F47A-D826-41C5-A1C7-9C9129CA256D}" type="slidenum">
              <a:rPr lang="en-US" sz="800">
                <a:latin typeface="Arial" charset="0"/>
              </a:rPr>
              <a:pPr eaLnBrk="1" hangingPunct="1">
                <a:defRPr/>
              </a:pPr>
              <a:t>‹#›</a:t>
            </a:fld>
            <a:endParaRPr lang="en-US" sz="800">
              <a:latin typeface="Arial" charset="0"/>
            </a:endParaRPr>
          </a:p>
        </p:txBody>
      </p:sp>
      <p:pic>
        <p:nvPicPr>
          <p:cNvPr id="2056" name="Picture 8" descr="EES_banner0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588"/>
            <a:ext cx="9144000" cy="56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9" descr="mr_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401050" y="6680200"/>
            <a:ext cx="6667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115210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ransition/>
  <p:hf hdr="0" dt="0"/>
  <p:txStyles>
    <p:titleStyle>
      <a:lvl1pPr algn="l" defTabSz="941388" rtl="0" eaLnBrk="0" fontAlgn="base" hangingPunct="0">
        <a:spcBef>
          <a:spcPct val="0"/>
        </a:spcBef>
        <a:spcAft>
          <a:spcPct val="0"/>
        </a:spcAft>
        <a:defRPr sz="2800" b="1" i="1">
          <a:solidFill>
            <a:srgbClr val="003580"/>
          </a:solidFill>
          <a:latin typeface="+mj-lt"/>
          <a:ea typeface="+mj-ea"/>
          <a:cs typeface="+mj-cs"/>
        </a:defRPr>
      </a:lvl1pPr>
      <a:lvl2pPr algn="l" defTabSz="941388" rtl="0" eaLnBrk="0" fontAlgn="base" hangingPunct="0">
        <a:spcBef>
          <a:spcPct val="0"/>
        </a:spcBef>
        <a:spcAft>
          <a:spcPct val="0"/>
        </a:spcAft>
        <a:defRPr sz="2800" b="1" i="1">
          <a:solidFill>
            <a:srgbClr val="003580"/>
          </a:solidFill>
          <a:latin typeface="Arial" charset="0"/>
          <a:cs typeface="Arial" charset="0"/>
        </a:defRPr>
      </a:lvl2pPr>
      <a:lvl3pPr algn="l" defTabSz="941388" rtl="0" eaLnBrk="0" fontAlgn="base" hangingPunct="0">
        <a:spcBef>
          <a:spcPct val="0"/>
        </a:spcBef>
        <a:spcAft>
          <a:spcPct val="0"/>
        </a:spcAft>
        <a:defRPr sz="2800" b="1" i="1">
          <a:solidFill>
            <a:srgbClr val="003580"/>
          </a:solidFill>
          <a:latin typeface="Arial" charset="0"/>
          <a:cs typeface="Arial" charset="0"/>
        </a:defRPr>
      </a:lvl3pPr>
      <a:lvl4pPr algn="l" defTabSz="941388" rtl="0" eaLnBrk="0" fontAlgn="base" hangingPunct="0">
        <a:spcBef>
          <a:spcPct val="0"/>
        </a:spcBef>
        <a:spcAft>
          <a:spcPct val="0"/>
        </a:spcAft>
        <a:defRPr sz="2800" b="1" i="1">
          <a:solidFill>
            <a:srgbClr val="003580"/>
          </a:solidFill>
          <a:latin typeface="Arial" charset="0"/>
          <a:cs typeface="Arial" charset="0"/>
        </a:defRPr>
      </a:lvl4pPr>
      <a:lvl5pPr algn="l" defTabSz="941388" rtl="0" eaLnBrk="0" fontAlgn="base" hangingPunct="0">
        <a:spcBef>
          <a:spcPct val="0"/>
        </a:spcBef>
        <a:spcAft>
          <a:spcPct val="0"/>
        </a:spcAft>
        <a:defRPr sz="2800" b="1" i="1">
          <a:solidFill>
            <a:srgbClr val="003580"/>
          </a:solidFill>
          <a:latin typeface="Arial" charset="0"/>
          <a:cs typeface="Arial" charset="0"/>
        </a:defRPr>
      </a:lvl5pPr>
      <a:lvl6pPr marL="457200" algn="l" defTabSz="941388" rtl="0" fontAlgn="base">
        <a:spcBef>
          <a:spcPct val="0"/>
        </a:spcBef>
        <a:spcAft>
          <a:spcPct val="0"/>
        </a:spcAft>
        <a:defRPr sz="2800" b="1" i="1">
          <a:solidFill>
            <a:srgbClr val="003580"/>
          </a:solidFill>
          <a:latin typeface="Arial" charset="0"/>
          <a:cs typeface="Arial" charset="0"/>
        </a:defRPr>
      </a:lvl6pPr>
      <a:lvl7pPr marL="914400" algn="l" defTabSz="941388" rtl="0" fontAlgn="base">
        <a:spcBef>
          <a:spcPct val="0"/>
        </a:spcBef>
        <a:spcAft>
          <a:spcPct val="0"/>
        </a:spcAft>
        <a:defRPr sz="2800" b="1" i="1">
          <a:solidFill>
            <a:srgbClr val="003580"/>
          </a:solidFill>
          <a:latin typeface="Arial" charset="0"/>
          <a:cs typeface="Arial" charset="0"/>
        </a:defRPr>
      </a:lvl7pPr>
      <a:lvl8pPr marL="1371600" algn="l" defTabSz="941388" rtl="0" fontAlgn="base">
        <a:spcBef>
          <a:spcPct val="0"/>
        </a:spcBef>
        <a:spcAft>
          <a:spcPct val="0"/>
        </a:spcAft>
        <a:defRPr sz="2800" b="1" i="1">
          <a:solidFill>
            <a:srgbClr val="003580"/>
          </a:solidFill>
          <a:latin typeface="Arial" charset="0"/>
          <a:cs typeface="Arial" charset="0"/>
        </a:defRPr>
      </a:lvl8pPr>
      <a:lvl9pPr marL="1828800" algn="l" defTabSz="941388" rtl="0" fontAlgn="base">
        <a:spcBef>
          <a:spcPct val="0"/>
        </a:spcBef>
        <a:spcAft>
          <a:spcPct val="0"/>
        </a:spcAft>
        <a:defRPr sz="2800" b="1" i="1">
          <a:solidFill>
            <a:srgbClr val="003580"/>
          </a:solidFill>
          <a:latin typeface="Arial" charset="0"/>
          <a:cs typeface="Arial" charset="0"/>
        </a:defRPr>
      </a:lvl9pPr>
    </p:titleStyle>
    <p:bodyStyle>
      <a:lvl1pPr marL="234950" indent="-234950" algn="l" defTabSz="890588" rtl="0" eaLnBrk="0" fontAlgn="base" hangingPunct="0">
        <a:spcBef>
          <a:spcPct val="50000"/>
        </a:spcBef>
        <a:spcAft>
          <a:spcPct val="0"/>
        </a:spcAft>
        <a:buClr>
          <a:srgbClr val="003580"/>
        </a:buClr>
        <a:buFont typeface="Wingdings" pitchFamily="2" charset="2"/>
        <a:buChar char=""/>
        <a:tabLst>
          <a:tab pos="6985000" algn="l"/>
          <a:tab pos="7185025" algn="l"/>
          <a:tab pos="7837488" algn="l"/>
        </a:tabLst>
        <a:defRPr sz="2600">
          <a:solidFill>
            <a:schemeClr val="tx2"/>
          </a:solidFill>
          <a:latin typeface="+mn-lt"/>
          <a:ea typeface="+mn-ea"/>
          <a:cs typeface="+mn-cs"/>
        </a:defRPr>
      </a:lvl1pPr>
      <a:lvl2pPr marL="568325" indent="-219075" algn="l" defTabSz="890588" rtl="0" eaLnBrk="0" fontAlgn="base" hangingPunct="0">
        <a:spcBef>
          <a:spcPct val="25000"/>
        </a:spcBef>
        <a:spcAft>
          <a:spcPct val="0"/>
        </a:spcAft>
        <a:buClr>
          <a:srgbClr val="003580"/>
        </a:buClr>
        <a:buFont typeface="Times New Roman" pitchFamily="18" charset="0"/>
        <a:buChar char="–"/>
        <a:tabLst>
          <a:tab pos="6985000" algn="l"/>
          <a:tab pos="7185025" algn="l"/>
          <a:tab pos="7837488" algn="l"/>
        </a:tabLst>
        <a:defRPr sz="2100">
          <a:solidFill>
            <a:schemeClr val="tx2"/>
          </a:solidFill>
          <a:latin typeface="+mn-lt"/>
          <a:cs typeface="+mn-cs"/>
        </a:defRPr>
      </a:lvl2pPr>
      <a:lvl3pPr marL="908050" indent="-222250" algn="l" defTabSz="890588" rtl="0" eaLnBrk="0" fontAlgn="base" hangingPunct="0">
        <a:spcBef>
          <a:spcPct val="25000"/>
        </a:spcBef>
        <a:spcAft>
          <a:spcPct val="0"/>
        </a:spcAft>
        <a:buClr>
          <a:srgbClr val="003580"/>
        </a:buClr>
        <a:buFont typeface="Wingdings" pitchFamily="2" charset="2"/>
        <a:buChar char="Ø"/>
        <a:tabLst>
          <a:tab pos="6985000" algn="l"/>
          <a:tab pos="7185025" algn="l"/>
          <a:tab pos="7837488" algn="l"/>
        </a:tabLst>
        <a:defRPr sz="1900">
          <a:solidFill>
            <a:schemeClr val="tx2"/>
          </a:solidFill>
          <a:latin typeface="+mn-lt"/>
          <a:cs typeface="+mn-cs"/>
        </a:defRPr>
      </a:lvl3pPr>
      <a:lvl4pPr marL="1257300" indent="-234950" algn="l" defTabSz="890588" rtl="0" eaLnBrk="0" fontAlgn="base" hangingPunct="0">
        <a:spcBef>
          <a:spcPct val="25000"/>
        </a:spcBef>
        <a:spcAft>
          <a:spcPct val="0"/>
        </a:spcAft>
        <a:buClr>
          <a:srgbClr val="003580"/>
        </a:buClr>
        <a:buFont typeface="Wingdings" pitchFamily="2" charset="2"/>
        <a:buChar char="v"/>
        <a:tabLst>
          <a:tab pos="6985000" algn="l"/>
          <a:tab pos="7185025" algn="l"/>
          <a:tab pos="7837488" algn="l"/>
        </a:tabLst>
        <a:defRPr sz="1600">
          <a:solidFill>
            <a:schemeClr val="tx2"/>
          </a:solidFill>
          <a:latin typeface="+mn-lt"/>
          <a:cs typeface="+mn-cs"/>
        </a:defRPr>
      </a:lvl4pPr>
      <a:lvl5pPr marL="1606550" indent="-234950" algn="l" defTabSz="890588" rtl="0" eaLnBrk="0" fontAlgn="base" hangingPunct="0">
        <a:spcBef>
          <a:spcPct val="25000"/>
        </a:spcBef>
        <a:spcAft>
          <a:spcPct val="0"/>
        </a:spcAft>
        <a:buClr>
          <a:srgbClr val="003580"/>
        </a:buClr>
        <a:buFont typeface="Wingdings" pitchFamily="2" charset="2"/>
        <a:buChar char="«"/>
        <a:tabLst>
          <a:tab pos="6985000" algn="l"/>
          <a:tab pos="7185025" algn="l"/>
          <a:tab pos="7837488" algn="l"/>
        </a:tabLst>
        <a:defRPr sz="1400">
          <a:solidFill>
            <a:schemeClr val="tx2"/>
          </a:solidFill>
          <a:latin typeface="+mn-lt"/>
          <a:cs typeface="+mn-cs"/>
        </a:defRPr>
      </a:lvl5pPr>
      <a:lvl6pPr marL="2063750" indent="-234950" algn="l" defTabSz="890588" rtl="0" eaLnBrk="0" fontAlgn="base" hangingPunct="0">
        <a:spcBef>
          <a:spcPct val="25000"/>
        </a:spcBef>
        <a:spcAft>
          <a:spcPct val="0"/>
        </a:spcAft>
        <a:buClr>
          <a:srgbClr val="003580"/>
        </a:buClr>
        <a:buFont typeface="Wingdings" pitchFamily="2" charset="2"/>
        <a:buChar char="«"/>
        <a:tabLst>
          <a:tab pos="6985000" algn="l"/>
          <a:tab pos="7185025" algn="l"/>
          <a:tab pos="7837488" algn="l"/>
        </a:tabLst>
        <a:defRPr sz="1400">
          <a:solidFill>
            <a:schemeClr val="tx2"/>
          </a:solidFill>
          <a:latin typeface="+mn-lt"/>
          <a:cs typeface="+mn-cs"/>
        </a:defRPr>
      </a:lvl6pPr>
      <a:lvl7pPr marL="2520950" indent="-234950" algn="l" defTabSz="890588" rtl="0" eaLnBrk="0" fontAlgn="base" hangingPunct="0">
        <a:spcBef>
          <a:spcPct val="25000"/>
        </a:spcBef>
        <a:spcAft>
          <a:spcPct val="0"/>
        </a:spcAft>
        <a:buClr>
          <a:srgbClr val="003580"/>
        </a:buClr>
        <a:buFont typeface="Wingdings" pitchFamily="2" charset="2"/>
        <a:buChar char="«"/>
        <a:tabLst>
          <a:tab pos="6985000" algn="l"/>
          <a:tab pos="7185025" algn="l"/>
          <a:tab pos="7837488" algn="l"/>
        </a:tabLst>
        <a:defRPr sz="1400">
          <a:solidFill>
            <a:schemeClr val="tx2"/>
          </a:solidFill>
          <a:latin typeface="+mn-lt"/>
          <a:cs typeface="+mn-cs"/>
        </a:defRPr>
      </a:lvl7pPr>
      <a:lvl8pPr marL="2978150" indent="-234950" algn="l" defTabSz="890588" rtl="0" eaLnBrk="0" fontAlgn="base" hangingPunct="0">
        <a:spcBef>
          <a:spcPct val="25000"/>
        </a:spcBef>
        <a:spcAft>
          <a:spcPct val="0"/>
        </a:spcAft>
        <a:buClr>
          <a:srgbClr val="003580"/>
        </a:buClr>
        <a:buFont typeface="Wingdings" pitchFamily="2" charset="2"/>
        <a:buChar char="«"/>
        <a:tabLst>
          <a:tab pos="6985000" algn="l"/>
          <a:tab pos="7185025" algn="l"/>
          <a:tab pos="7837488" algn="l"/>
        </a:tabLst>
        <a:defRPr sz="1400">
          <a:solidFill>
            <a:schemeClr val="tx2"/>
          </a:solidFill>
          <a:latin typeface="+mn-lt"/>
          <a:cs typeface="+mn-cs"/>
        </a:defRPr>
      </a:lvl8pPr>
      <a:lvl9pPr marL="3435350" indent="-234950" algn="l" defTabSz="890588" rtl="0" eaLnBrk="0" fontAlgn="base" hangingPunct="0">
        <a:spcBef>
          <a:spcPct val="25000"/>
        </a:spcBef>
        <a:spcAft>
          <a:spcPct val="0"/>
        </a:spcAft>
        <a:buClr>
          <a:srgbClr val="003580"/>
        </a:buClr>
        <a:buFont typeface="Wingdings" pitchFamily="2" charset="2"/>
        <a:buChar char="«"/>
        <a:tabLst>
          <a:tab pos="6985000" algn="l"/>
          <a:tab pos="7185025" algn="l"/>
          <a:tab pos="7837488" algn="l"/>
        </a:tabLst>
        <a:defRPr sz="1400">
          <a:solidFill>
            <a:schemeClr val="tx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ctrTitle"/>
          </p:nvPr>
        </p:nvSpPr>
        <p:spPr/>
        <p:txBody>
          <a:bodyPr/>
          <a:lstStyle/>
          <a:p>
            <a:r>
              <a:rPr lang="en-US"/>
              <a:t>Chapter 11: Storage and File Structure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sz="2800"/>
              <a:t>Optimization of Disk Block Access (Cont.)</a:t>
            </a:r>
          </a:p>
        </p:txBody>
      </p:sp>
      <p:sp>
        <p:nvSpPr>
          <p:cNvPr id="256003" name="Rectangle 3"/>
          <p:cNvSpPr>
            <a:spLocks noGrp="1" noChangeArrowheads="1"/>
          </p:cNvSpPr>
          <p:nvPr>
            <p:ph type="body" idx="1"/>
          </p:nvPr>
        </p:nvSpPr>
        <p:spPr>
          <a:xfrm>
            <a:off x="914400" y="1122363"/>
            <a:ext cx="7385050" cy="4875212"/>
          </a:xfrm>
        </p:spPr>
        <p:txBody>
          <a:bodyPr/>
          <a:lstStyle/>
          <a:p>
            <a:r>
              <a:rPr lang="en-US" b="1" dirty="0"/>
              <a:t>File organization</a:t>
            </a:r>
            <a:r>
              <a:rPr lang="en-US" dirty="0"/>
              <a:t> – </a:t>
            </a:r>
            <a:r>
              <a:rPr lang="en-US" b="1" dirty="0"/>
              <a:t>optimize block access </a:t>
            </a:r>
            <a:r>
              <a:rPr lang="en-US" dirty="0"/>
              <a:t>time by organizing the blocks to correspond to how data will be accessed</a:t>
            </a:r>
          </a:p>
          <a:p>
            <a:pPr lvl="1"/>
            <a:r>
              <a:rPr lang="en-US" dirty="0"/>
              <a:t>E.g.  Store related information on </a:t>
            </a:r>
            <a:r>
              <a:rPr lang="en-US" b="1" dirty="0"/>
              <a:t>the same or nearby cylinders</a:t>
            </a:r>
            <a:r>
              <a:rPr lang="en-US" dirty="0"/>
              <a:t>.</a:t>
            </a:r>
          </a:p>
          <a:p>
            <a:pPr lvl="1"/>
            <a:r>
              <a:rPr lang="en-US" dirty="0"/>
              <a:t>Files may get </a:t>
            </a:r>
            <a:r>
              <a:rPr lang="en-US" b="1" dirty="0">
                <a:solidFill>
                  <a:schemeClr val="tx2"/>
                </a:solidFill>
              </a:rPr>
              <a:t>fragmented</a:t>
            </a:r>
            <a:r>
              <a:rPr lang="en-US" dirty="0"/>
              <a:t> over time</a:t>
            </a:r>
          </a:p>
          <a:p>
            <a:pPr lvl="2"/>
            <a:r>
              <a:rPr lang="en-US" dirty="0"/>
              <a:t>E.g. if data is </a:t>
            </a:r>
            <a:r>
              <a:rPr lang="en-US" b="1" dirty="0"/>
              <a:t>inserted to/deleted </a:t>
            </a:r>
            <a:r>
              <a:rPr lang="en-US" dirty="0"/>
              <a:t>from the file</a:t>
            </a:r>
          </a:p>
          <a:p>
            <a:pPr lvl="2"/>
            <a:r>
              <a:rPr lang="en-US" dirty="0"/>
              <a:t>Or free blocks on disk are </a:t>
            </a:r>
            <a:r>
              <a:rPr lang="en-US" b="1" dirty="0"/>
              <a:t>scattered, </a:t>
            </a:r>
            <a:r>
              <a:rPr lang="en-US" dirty="0"/>
              <a:t>and newly created file has its blocks scattered over the disk</a:t>
            </a:r>
          </a:p>
          <a:p>
            <a:pPr lvl="2"/>
            <a:r>
              <a:rPr lang="en-US" b="1" dirty="0"/>
              <a:t>Sequential access to a fragmented </a:t>
            </a:r>
            <a:r>
              <a:rPr lang="en-US" dirty="0"/>
              <a:t>file results in increased disk arm movement</a:t>
            </a:r>
          </a:p>
          <a:p>
            <a:pPr lvl="1"/>
            <a:r>
              <a:rPr lang="en-US" dirty="0"/>
              <a:t>Some systems have utilities to </a:t>
            </a:r>
            <a:r>
              <a:rPr lang="en-US" b="1" dirty="0">
                <a:solidFill>
                  <a:schemeClr val="tx2"/>
                </a:solidFill>
              </a:rPr>
              <a:t>defragment</a:t>
            </a:r>
            <a:r>
              <a:rPr lang="en-US" b="1" dirty="0"/>
              <a:t> </a:t>
            </a:r>
            <a:r>
              <a:rPr lang="en-US" dirty="0"/>
              <a:t>the file system, in order to speed up file access</a:t>
            </a:r>
          </a:p>
          <a:p>
            <a:pPr lvl="2"/>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RAID</a:t>
            </a:r>
          </a:p>
        </p:txBody>
      </p:sp>
      <p:sp>
        <p:nvSpPr>
          <p:cNvPr id="185347" name="Rectangle 3"/>
          <p:cNvSpPr>
            <a:spLocks noGrp="1" noChangeArrowheads="1"/>
          </p:cNvSpPr>
          <p:nvPr>
            <p:ph type="body" idx="1"/>
          </p:nvPr>
        </p:nvSpPr>
        <p:spPr>
          <a:xfrm>
            <a:off x="914400" y="1122363"/>
            <a:ext cx="7218363" cy="5176837"/>
          </a:xfrm>
        </p:spPr>
        <p:txBody>
          <a:bodyPr/>
          <a:lstStyle/>
          <a:p>
            <a:pPr>
              <a:lnSpc>
                <a:spcPct val="80000"/>
              </a:lnSpc>
            </a:pPr>
            <a:r>
              <a:rPr lang="en-US" sz="1600" dirty="0"/>
              <a:t>The choice of </a:t>
            </a:r>
            <a:r>
              <a:rPr lang="en-US" sz="1600" b="1" dirty="0"/>
              <a:t>disk structure </a:t>
            </a:r>
            <a:r>
              <a:rPr lang="en-US" sz="1600" dirty="0"/>
              <a:t>is very important in databases. Important factors, besides price, are:</a:t>
            </a:r>
          </a:p>
          <a:p>
            <a:pPr lvl="1">
              <a:lnSpc>
                <a:spcPct val="80000"/>
              </a:lnSpc>
            </a:pPr>
            <a:r>
              <a:rPr lang="en-US" sz="1600" b="1" dirty="0"/>
              <a:t>Capacity</a:t>
            </a:r>
          </a:p>
          <a:p>
            <a:pPr lvl="1">
              <a:lnSpc>
                <a:spcPct val="80000"/>
              </a:lnSpc>
            </a:pPr>
            <a:r>
              <a:rPr lang="en-US" sz="1600" b="1" dirty="0"/>
              <a:t>Speed</a:t>
            </a:r>
          </a:p>
          <a:p>
            <a:pPr lvl="1">
              <a:lnSpc>
                <a:spcPct val="80000"/>
              </a:lnSpc>
            </a:pPr>
            <a:r>
              <a:rPr lang="en-US" sz="1600" b="1" dirty="0"/>
              <a:t>Reliability</a:t>
            </a:r>
          </a:p>
          <a:p>
            <a:pPr>
              <a:lnSpc>
                <a:spcPct val="80000"/>
              </a:lnSpc>
            </a:pPr>
            <a:r>
              <a:rPr lang="en-US" b="1" dirty="0">
                <a:solidFill>
                  <a:schemeClr val="tx2"/>
                </a:solidFill>
              </a:rPr>
              <a:t>RAID: Redundant Arrays of Independent Disks</a:t>
            </a:r>
            <a:r>
              <a:rPr lang="en-US" b="1" dirty="0"/>
              <a:t> </a:t>
            </a:r>
            <a:endParaRPr lang="en-US" dirty="0"/>
          </a:p>
          <a:p>
            <a:pPr lvl="1">
              <a:lnSpc>
                <a:spcPct val="80000"/>
              </a:lnSpc>
            </a:pPr>
            <a:r>
              <a:rPr lang="en-US" sz="1600" dirty="0"/>
              <a:t>disk organization techniques that manage a large numbers of disks, providing a view of a single disk of </a:t>
            </a:r>
          </a:p>
          <a:p>
            <a:pPr lvl="2">
              <a:lnSpc>
                <a:spcPct val="80000"/>
              </a:lnSpc>
            </a:pPr>
            <a:r>
              <a:rPr lang="en-US" sz="1600" dirty="0">
                <a:solidFill>
                  <a:schemeClr val="tx2"/>
                </a:solidFill>
              </a:rPr>
              <a:t>high capacity</a:t>
            </a:r>
            <a:r>
              <a:rPr lang="en-US" sz="1600" dirty="0"/>
              <a:t> and </a:t>
            </a:r>
            <a:r>
              <a:rPr lang="en-US" sz="1600" dirty="0">
                <a:solidFill>
                  <a:schemeClr val="tx2"/>
                </a:solidFill>
              </a:rPr>
              <a:t>high speed</a:t>
            </a:r>
            <a:r>
              <a:rPr lang="en-US" sz="1600" dirty="0"/>
              <a:t>  by using multiple disks in parallel, and </a:t>
            </a:r>
          </a:p>
          <a:p>
            <a:pPr lvl="2">
              <a:lnSpc>
                <a:spcPct val="80000"/>
              </a:lnSpc>
            </a:pPr>
            <a:r>
              <a:rPr lang="en-US" sz="1600" dirty="0">
                <a:solidFill>
                  <a:schemeClr val="tx2"/>
                </a:solidFill>
              </a:rPr>
              <a:t>high reliability</a:t>
            </a:r>
            <a:r>
              <a:rPr lang="en-US" sz="1600" dirty="0"/>
              <a:t> by storing data redundantly, so that data can be recovered even if  a disk fails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550863" y="306388"/>
            <a:ext cx="8593137" cy="457200"/>
          </a:xfrm>
        </p:spPr>
        <p:txBody>
          <a:bodyPr/>
          <a:lstStyle/>
          <a:p>
            <a:r>
              <a:rPr lang="en-US" sz="2800"/>
              <a:t>Improvement of Reliability via Redundancy</a:t>
            </a:r>
          </a:p>
        </p:txBody>
      </p:sp>
      <p:sp>
        <p:nvSpPr>
          <p:cNvPr id="186371" name="Rectangle 3"/>
          <p:cNvSpPr>
            <a:spLocks noGrp="1" noChangeArrowheads="1"/>
          </p:cNvSpPr>
          <p:nvPr>
            <p:ph type="body" idx="1"/>
          </p:nvPr>
        </p:nvSpPr>
        <p:spPr>
          <a:xfrm>
            <a:off x="914400" y="1208088"/>
            <a:ext cx="7259638" cy="5264150"/>
          </a:xfrm>
        </p:spPr>
        <p:txBody>
          <a:bodyPr/>
          <a:lstStyle/>
          <a:p>
            <a:pPr>
              <a:lnSpc>
                <a:spcPct val="90000"/>
              </a:lnSpc>
            </a:pPr>
            <a:r>
              <a:rPr lang="en-US" sz="1600" b="1" dirty="0">
                <a:solidFill>
                  <a:schemeClr val="tx2"/>
                </a:solidFill>
              </a:rPr>
              <a:t>Redundancy</a:t>
            </a:r>
            <a:r>
              <a:rPr lang="en-US" sz="1600" dirty="0"/>
              <a:t> – store extra information that can be used to rebuild information lost in a disk failure</a:t>
            </a:r>
          </a:p>
          <a:p>
            <a:pPr>
              <a:lnSpc>
                <a:spcPct val="90000"/>
              </a:lnSpc>
            </a:pPr>
            <a:r>
              <a:rPr lang="en-US" sz="1600" dirty="0"/>
              <a:t>E.g., </a:t>
            </a:r>
            <a:r>
              <a:rPr lang="en-US" sz="1600" b="1" dirty="0">
                <a:solidFill>
                  <a:schemeClr val="tx2"/>
                </a:solidFill>
              </a:rPr>
              <a:t>Mirroring</a:t>
            </a:r>
            <a:r>
              <a:rPr lang="en-US" sz="1600" b="1" dirty="0"/>
              <a:t> </a:t>
            </a:r>
            <a:r>
              <a:rPr lang="en-US" sz="1600" dirty="0"/>
              <a:t>(or</a:t>
            </a:r>
            <a:r>
              <a:rPr lang="en-US" sz="1600" b="1" dirty="0"/>
              <a:t> shadowing</a:t>
            </a:r>
            <a:r>
              <a:rPr lang="en-US" sz="1600" dirty="0"/>
              <a:t>) – </a:t>
            </a:r>
            <a:r>
              <a:rPr lang="en-US" sz="1600" b="1" dirty="0">
                <a:solidFill>
                  <a:schemeClr val="tx2"/>
                </a:solidFill>
              </a:rPr>
              <a:t>RAID level 1</a:t>
            </a:r>
            <a:r>
              <a:rPr lang="en-US" sz="1600" b="1" dirty="0"/>
              <a:t> </a:t>
            </a:r>
            <a:endParaRPr lang="en-US" sz="1600" dirty="0"/>
          </a:p>
          <a:p>
            <a:pPr lvl="1">
              <a:lnSpc>
                <a:spcPct val="90000"/>
              </a:lnSpc>
            </a:pPr>
            <a:r>
              <a:rPr lang="en-US" sz="1600" dirty="0"/>
              <a:t>Duplicate every disk.  Logical disk consists of two physical disks.</a:t>
            </a:r>
          </a:p>
          <a:p>
            <a:pPr lvl="1">
              <a:lnSpc>
                <a:spcPct val="90000"/>
              </a:lnSpc>
            </a:pPr>
            <a:r>
              <a:rPr lang="en-US" sz="1600" dirty="0"/>
              <a:t>Every write is carried out on both disks</a:t>
            </a:r>
          </a:p>
          <a:p>
            <a:pPr lvl="2">
              <a:lnSpc>
                <a:spcPct val="90000"/>
              </a:lnSpc>
            </a:pPr>
            <a:r>
              <a:rPr lang="en-US" sz="1600" dirty="0"/>
              <a:t>Reads can take place from either disk</a:t>
            </a:r>
          </a:p>
          <a:p>
            <a:pPr lvl="1">
              <a:lnSpc>
                <a:spcPct val="90000"/>
              </a:lnSpc>
            </a:pPr>
            <a:r>
              <a:rPr lang="en-US" sz="1600" dirty="0"/>
              <a:t>If one disk in a pair fails, data still available in the other</a:t>
            </a:r>
          </a:p>
          <a:p>
            <a:pPr lvl="2">
              <a:lnSpc>
                <a:spcPct val="90000"/>
              </a:lnSpc>
            </a:pPr>
            <a:r>
              <a:rPr lang="en-US" sz="1600" dirty="0"/>
              <a:t>Data loss would occur only if a disk fails, and its mirror disk also fails before the system is repaired</a:t>
            </a:r>
          </a:p>
          <a:p>
            <a:pPr lvl="3">
              <a:lnSpc>
                <a:spcPct val="90000"/>
              </a:lnSpc>
            </a:pPr>
            <a:r>
              <a:rPr lang="en-US" sz="1600" dirty="0"/>
              <a:t>Probability of combined event is very small, (except for dependent failure modes such as fire or building collapse or electrical power surges)</a:t>
            </a:r>
          </a:p>
          <a:p>
            <a:pPr>
              <a:lnSpc>
                <a:spcPct val="90000"/>
              </a:lnSpc>
            </a:pPr>
            <a:r>
              <a:rPr lang="en-US" sz="1600" dirty="0">
                <a:solidFill>
                  <a:schemeClr val="tx2"/>
                </a:solidFill>
              </a:rPr>
              <a:t>Mean time to data loss</a:t>
            </a:r>
            <a:r>
              <a:rPr lang="en-US" sz="1600" dirty="0"/>
              <a:t> depends on mean time to failure, </a:t>
            </a:r>
            <a:br>
              <a:rPr lang="en-US" sz="1600" dirty="0"/>
            </a:br>
            <a:r>
              <a:rPr lang="en-US" sz="1600" dirty="0"/>
              <a:t>and </a:t>
            </a:r>
            <a:r>
              <a:rPr lang="en-US" sz="1600" dirty="0">
                <a:solidFill>
                  <a:schemeClr val="tx2"/>
                </a:solidFill>
              </a:rPr>
              <a:t>mean time to repair</a:t>
            </a:r>
          </a:p>
          <a:p>
            <a:pPr marL="457200" lvl="1" indent="0">
              <a:lnSpc>
                <a:spcPct val="90000"/>
              </a:lnSpc>
              <a:buNone/>
            </a:pPr>
            <a:endParaRPr lang="en-US" sz="1600" dirty="0"/>
          </a:p>
          <a:p>
            <a:pPr lvl="4">
              <a:lnSpc>
                <a:spcPct val="90000"/>
              </a:lnSpc>
            </a:pP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392113" y="260350"/>
            <a:ext cx="8923337" cy="457200"/>
          </a:xfrm>
        </p:spPr>
        <p:txBody>
          <a:bodyPr/>
          <a:lstStyle/>
          <a:p>
            <a:r>
              <a:rPr lang="en-US" sz="2800"/>
              <a:t>Improvement in Performance via Parallelism</a:t>
            </a:r>
          </a:p>
        </p:txBody>
      </p:sp>
      <p:sp>
        <p:nvSpPr>
          <p:cNvPr id="398339" name="Rectangle 3"/>
          <p:cNvSpPr>
            <a:spLocks noGrp="1" noChangeArrowheads="1"/>
          </p:cNvSpPr>
          <p:nvPr>
            <p:ph type="body" idx="1"/>
          </p:nvPr>
        </p:nvSpPr>
        <p:spPr>
          <a:xfrm>
            <a:off x="914400" y="1265238"/>
            <a:ext cx="7589838" cy="4740275"/>
          </a:xfrm>
        </p:spPr>
        <p:txBody>
          <a:bodyPr/>
          <a:lstStyle/>
          <a:p>
            <a:r>
              <a:rPr lang="en-US" sz="1600" dirty="0"/>
              <a:t>Two main goals of parallelism in a disk system: </a:t>
            </a:r>
          </a:p>
          <a:p>
            <a:pPr lvl="1">
              <a:buFont typeface="Monotype Sorts" pitchFamily="2" charset="2"/>
              <a:buNone/>
            </a:pPr>
            <a:r>
              <a:rPr lang="en-US" sz="1600" dirty="0"/>
              <a:t>1.	Load balance multiple </a:t>
            </a:r>
            <a:r>
              <a:rPr lang="en-US" sz="1600" b="1" dirty="0"/>
              <a:t>small accesses </a:t>
            </a:r>
            <a:r>
              <a:rPr lang="en-US" sz="1600" dirty="0"/>
              <a:t>to increase throughput</a:t>
            </a:r>
          </a:p>
          <a:p>
            <a:pPr lvl="1">
              <a:buFont typeface="Monotype Sorts" pitchFamily="2" charset="2"/>
              <a:buNone/>
            </a:pPr>
            <a:r>
              <a:rPr lang="en-US" sz="1600" dirty="0"/>
              <a:t>2.	Parallelize large accesses to reduce response time.</a:t>
            </a:r>
          </a:p>
          <a:p>
            <a:r>
              <a:rPr lang="en-US" sz="1600" dirty="0"/>
              <a:t>Improve transfer rate by </a:t>
            </a:r>
            <a:r>
              <a:rPr lang="en-US" sz="1600" b="1" dirty="0"/>
              <a:t>striping data </a:t>
            </a:r>
            <a:r>
              <a:rPr lang="en-US" sz="1600" dirty="0"/>
              <a:t>across multiple disks.</a:t>
            </a:r>
          </a:p>
          <a:p>
            <a:r>
              <a:rPr lang="en-US" sz="1600" b="1" dirty="0">
                <a:solidFill>
                  <a:schemeClr val="tx2"/>
                </a:solidFill>
              </a:rPr>
              <a:t>Bit-level striping</a:t>
            </a:r>
            <a:r>
              <a:rPr lang="en-US" sz="1600" dirty="0"/>
              <a:t> – split the bits of each byte across multiple disks</a:t>
            </a:r>
          </a:p>
          <a:p>
            <a:pPr lvl="1"/>
            <a:r>
              <a:rPr lang="en-US" sz="1600" dirty="0"/>
              <a:t>In an array of eight disks, write bit </a:t>
            </a:r>
            <a:r>
              <a:rPr lang="en-US" sz="1600" b="1" i="1" dirty="0" err="1"/>
              <a:t>i</a:t>
            </a:r>
            <a:r>
              <a:rPr lang="en-US" sz="1600" b="1" dirty="0"/>
              <a:t> of each byte to disk </a:t>
            </a:r>
            <a:r>
              <a:rPr lang="en-US" sz="1600" b="1" i="1" dirty="0" err="1"/>
              <a:t>i</a:t>
            </a:r>
            <a:r>
              <a:rPr lang="en-US" sz="1600" b="1" i="1" dirty="0"/>
              <a:t>.</a:t>
            </a:r>
            <a:endParaRPr lang="en-US" sz="1600" b="1" dirty="0"/>
          </a:p>
          <a:p>
            <a:pPr lvl="1"/>
            <a:r>
              <a:rPr lang="en-US" sz="1600" dirty="0"/>
              <a:t>Each access can read </a:t>
            </a:r>
            <a:r>
              <a:rPr lang="en-US" sz="1600" b="1" dirty="0"/>
              <a:t>data at eight times the rate of a single disk.</a:t>
            </a:r>
          </a:p>
          <a:p>
            <a:pPr lvl="1"/>
            <a:r>
              <a:rPr lang="en-US" sz="1600" dirty="0"/>
              <a:t>But seek/access time worse than for a single disk</a:t>
            </a:r>
          </a:p>
          <a:p>
            <a:pPr lvl="2"/>
            <a:r>
              <a:rPr lang="en-US" sz="1600" dirty="0"/>
              <a:t>Bit level striping is not used much any more</a:t>
            </a:r>
          </a:p>
          <a:p>
            <a:r>
              <a:rPr lang="en-US" sz="1600" b="1" dirty="0">
                <a:solidFill>
                  <a:schemeClr val="tx2"/>
                </a:solidFill>
              </a:rPr>
              <a:t>Block-level striping</a:t>
            </a:r>
            <a:r>
              <a:rPr lang="en-US" sz="1600" b="1" dirty="0"/>
              <a:t> </a:t>
            </a:r>
            <a:r>
              <a:rPr lang="en-US" sz="1600" dirty="0"/>
              <a:t>– with </a:t>
            </a:r>
            <a:r>
              <a:rPr lang="en-US" sz="1600" i="1" dirty="0"/>
              <a:t>n</a:t>
            </a:r>
            <a:r>
              <a:rPr lang="en-US" sz="1600" dirty="0"/>
              <a:t> disks, block </a:t>
            </a:r>
            <a:r>
              <a:rPr lang="en-US" sz="1600" b="1" i="1" dirty="0" err="1"/>
              <a:t>i</a:t>
            </a:r>
            <a:r>
              <a:rPr lang="en-US" sz="1600" b="1" dirty="0"/>
              <a:t> of a file goes to disk (</a:t>
            </a:r>
            <a:r>
              <a:rPr lang="en-US" sz="1600" b="1" i="1" dirty="0" err="1"/>
              <a:t>i</a:t>
            </a:r>
            <a:r>
              <a:rPr lang="en-US" sz="1600" b="1" dirty="0"/>
              <a:t> mod </a:t>
            </a:r>
            <a:r>
              <a:rPr lang="en-US" sz="1600" b="1" i="1" dirty="0"/>
              <a:t>n</a:t>
            </a:r>
            <a:r>
              <a:rPr lang="en-US" sz="1600" b="1" dirty="0"/>
              <a:t>) </a:t>
            </a:r>
            <a:r>
              <a:rPr lang="en-US" sz="1600" dirty="0"/>
              <a:t>+ 1</a:t>
            </a:r>
          </a:p>
          <a:p>
            <a:pPr lvl="1"/>
            <a:r>
              <a:rPr lang="en-US" sz="1600" dirty="0"/>
              <a:t>Requests for different blocks can run in parallel if the blocks reside on different disks</a:t>
            </a:r>
          </a:p>
          <a:p>
            <a:pPr lvl="1"/>
            <a:r>
              <a:rPr lang="en-US" sz="1600" dirty="0"/>
              <a:t>A request for </a:t>
            </a:r>
            <a:r>
              <a:rPr lang="en-US" sz="1600" b="1" dirty="0"/>
              <a:t>a long sequence of blocks can utilize all disks in parallel</a:t>
            </a:r>
          </a:p>
          <a:p>
            <a:pPr lvl="1"/>
            <a:r>
              <a:rPr lang="en-US" sz="1600" dirty="0"/>
              <a:t>Usually called </a:t>
            </a:r>
            <a:r>
              <a:rPr lang="en-US" sz="1600" b="1" dirty="0">
                <a:solidFill>
                  <a:schemeClr val="tx2"/>
                </a:solidFill>
              </a:rPr>
              <a:t>RAID level 0</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t>RAID Levels 2 and 3</a:t>
            </a:r>
          </a:p>
        </p:txBody>
      </p:sp>
      <p:sp>
        <p:nvSpPr>
          <p:cNvPr id="400387" name="Rectangle 3"/>
          <p:cNvSpPr>
            <a:spLocks noGrp="1" noChangeArrowheads="1"/>
          </p:cNvSpPr>
          <p:nvPr>
            <p:ph type="body" idx="1"/>
          </p:nvPr>
        </p:nvSpPr>
        <p:spPr>
          <a:xfrm>
            <a:off x="914400" y="1122363"/>
            <a:ext cx="7504113" cy="2798762"/>
          </a:xfrm>
        </p:spPr>
        <p:txBody>
          <a:bodyPr/>
          <a:lstStyle/>
          <a:p>
            <a:r>
              <a:rPr lang="en-US" sz="1600" b="1">
                <a:solidFill>
                  <a:schemeClr val="tx2"/>
                </a:solidFill>
              </a:rPr>
              <a:t>RAID Level 2</a:t>
            </a:r>
            <a:r>
              <a:rPr lang="en-US" sz="1600"/>
              <a:t>:  </a:t>
            </a:r>
            <a:r>
              <a:rPr lang="en-US" sz="1600">
                <a:solidFill>
                  <a:schemeClr val="tx2"/>
                </a:solidFill>
              </a:rPr>
              <a:t>Memory-Style Error-Correcting-Codes</a:t>
            </a:r>
            <a:r>
              <a:rPr lang="en-US" sz="1600"/>
              <a:t> (ECC) with bit striping.</a:t>
            </a:r>
          </a:p>
          <a:p>
            <a:r>
              <a:rPr lang="en-US" sz="1600" b="1">
                <a:solidFill>
                  <a:schemeClr val="tx2"/>
                </a:solidFill>
              </a:rPr>
              <a:t>RAID Level 3</a:t>
            </a:r>
            <a:r>
              <a:rPr lang="en-US" sz="1600"/>
              <a:t>: </a:t>
            </a:r>
            <a:r>
              <a:rPr lang="en-US" sz="1600">
                <a:solidFill>
                  <a:schemeClr val="tx2"/>
                </a:solidFill>
              </a:rPr>
              <a:t>Bit-Interleaved Parity</a:t>
            </a:r>
            <a:endParaRPr lang="en-US" sz="1600"/>
          </a:p>
          <a:p>
            <a:pPr lvl="1"/>
            <a:r>
              <a:rPr lang="en-US" sz="1600"/>
              <a:t> a single parity bit is enough for error correction, not just detection, since we know which disk has failed</a:t>
            </a:r>
          </a:p>
          <a:p>
            <a:pPr lvl="2"/>
            <a:r>
              <a:rPr lang="en-US" sz="1600"/>
              <a:t>When writing data, corresponding parity bits must also be computed and written to a parity bit disk</a:t>
            </a:r>
          </a:p>
          <a:p>
            <a:pPr lvl="2"/>
            <a:r>
              <a:rPr lang="en-US" sz="1600"/>
              <a:t>To recover data in a damaged disk, compute XOR of bits from other disks (including parity bit disk) </a:t>
            </a:r>
          </a:p>
          <a:p>
            <a:r>
              <a:rPr lang="en-US" sz="1600"/>
              <a:t>RAID levels 4-6 elaborate on this idea of parity</a:t>
            </a:r>
          </a:p>
        </p:txBody>
      </p:sp>
      <p:pic>
        <p:nvPicPr>
          <p:cNvPr id="400388" name="Picture 4"/>
          <p:cNvPicPr>
            <a:picLocks noChangeAspect="1" noChangeArrowheads="1"/>
          </p:cNvPicPr>
          <p:nvPr/>
        </p:nvPicPr>
        <p:blipFill>
          <a:blip r:embed="rId3"/>
          <a:srcRect l="29118" t="27538" r="29886" b="45334"/>
          <a:stretch>
            <a:fillRect/>
          </a:stretch>
        </p:blipFill>
        <p:spPr bwMode="auto">
          <a:xfrm>
            <a:off x="2406650" y="3932238"/>
            <a:ext cx="4508500" cy="2238375"/>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t>Choice of RAID Level</a:t>
            </a:r>
          </a:p>
        </p:txBody>
      </p:sp>
      <p:sp>
        <p:nvSpPr>
          <p:cNvPr id="402435" name="Rectangle 3"/>
          <p:cNvSpPr>
            <a:spLocks noGrp="1" noChangeArrowheads="1"/>
          </p:cNvSpPr>
          <p:nvPr>
            <p:ph type="body" idx="1"/>
          </p:nvPr>
        </p:nvSpPr>
        <p:spPr>
          <a:xfrm>
            <a:off x="914400" y="1122363"/>
            <a:ext cx="7559675" cy="5129212"/>
          </a:xfrm>
        </p:spPr>
        <p:txBody>
          <a:bodyPr/>
          <a:lstStyle/>
          <a:p>
            <a:r>
              <a:rPr lang="en-US" sz="1600"/>
              <a:t>Mirroring provides much better write performance than Parity</a:t>
            </a:r>
          </a:p>
          <a:p>
            <a:pPr lvl="1"/>
            <a:r>
              <a:rPr lang="en-US" sz="1600"/>
              <a:t>For Parity read operations are needed before a write, whereas Mirroring only requires 2 writes</a:t>
            </a:r>
          </a:p>
          <a:p>
            <a:pPr lvl="1"/>
            <a:r>
              <a:rPr lang="en-US" sz="1600"/>
              <a:t>Mirroring preferred for high update environments such as log disks</a:t>
            </a:r>
          </a:p>
          <a:p>
            <a:r>
              <a:rPr lang="en-US" sz="1600"/>
              <a:t>Mirroring needs more disks for the same capacity</a:t>
            </a:r>
          </a:p>
          <a:p>
            <a:pPr lvl="1"/>
            <a:r>
              <a:rPr lang="en-US" sz="1600"/>
              <a:t>Higher cost per capacity unit</a:t>
            </a:r>
          </a:p>
          <a:p>
            <a:pPr lvl="2"/>
            <a:r>
              <a:rPr lang="en-US" sz="1600"/>
              <a:t>But price of storage capacity is already low and decreasing</a:t>
            </a:r>
          </a:p>
          <a:p>
            <a:endParaRPr lang="en-US" sz="1600"/>
          </a:p>
          <a:p>
            <a:r>
              <a:rPr lang="en-US" sz="1600"/>
              <a:t>Nowadays, for database systems</a:t>
            </a:r>
          </a:p>
          <a:p>
            <a:pPr lvl="1"/>
            <a:r>
              <a:rPr lang="en-US" sz="1600"/>
              <a:t>(Distributed) Parity, with RAID Level 5, is preferred for applications with low update rate, and large amounts of data</a:t>
            </a:r>
          </a:p>
          <a:p>
            <a:pPr lvl="1"/>
            <a:r>
              <a:rPr lang="en-US" sz="1600"/>
              <a:t>Mirroring is preferred for all other applications</a:t>
            </a:r>
          </a:p>
          <a:p>
            <a:endParaRPr lang="en-US" sz="1600"/>
          </a:p>
          <a:p>
            <a:r>
              <a:rPr lang="en-US" sz="1600"/>
              <a:t>The choice of the storage structure is an important first step when designing a real database!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idx="1"/>
          </p:nvPr>
        </p:nvSpPr>
        <p:spPr>
          <a:xfrm>
            <a:off x="228600" y="1404938"/>
            <a:ext cx="7915275" cy="5329237"/>
          </a:xfrm>
        </p:spPr>
        <p:txBody>
          <a:bodyPr/>
          <a:lstStyle/>
          <a:p>
            <a:pPr marL="341313" indent="-341313" eaLnBrk="1" hangingPunct="1">
              <a:buFont typeface="Wingdings" pitchFamily="2" charset="2"/>
              <a:buNone/>
            </a:pPr>
            <a:endParaRPr lang="en-US" sz="1400" smtClean="0"/>
          </a:p>
          <a:p>
            <a:pPr marL="341313" indent="-341313" eaLnBrk="1" hangingPunct="1"/>
            <a:endParaRPr lang="en-US" sz="1800" smtClean="0"/>
          </a:p>
        </p:txBody>
      </p:sp>
      <p:sp>
        <p:nvSpPr>
          <p:cNvPr id="19459"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black"/>
                </a:solidFill>
              </a:rPr>
              <a:t>RAID Arrays</a:t>
            </a:r>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black"/>
                </a:solidFill>
              </a:rPr>
              <a:t> - </a:t>
            </a:r>
            <a:fld id="{D0A4EE30-C586-4156-A3D9-BE1E44D27F20}" type="slidenum">
              <a:rPr lang="en-US" sz="800" smtClean="0">
                <a:solidFill>
                  <a:prstClr val="black"/>
                </a:solidFill>
              </a:rPr>
              <a:pPr eaLnBrk="1" hangingPunct="1"/>
              <a:t>16</a:t>
            </a:fld>
            <a:endParaRPr lang="en-US" sz="800" smtClean="0">
              <a:solidFill>
                <a:prstClr val="black"/>
              </a:solidFill>
            </a:endParaRPr>
          </a:p>
        </p:txBody>
      </p:sp>
      <p:sp>
        <p:nvSpPr>
          <p:cNvPr id="12295" name="Rectangle 5"/>
          <p:cNvSpPr>
            <a:spLocks noGrp="1" noChangeArrowheads="1"/>
          </p:cNvSpPr>
          <p:nvPr>
            <p:ph type="title"/>
          </p:nvPr>
        </p:nvSpPr>
        <p:spPr/>
        <p:txBody>
          <a:bodyPr>
            <a:normAutofit fontScale="90000"/>
          </a:bodyPr>
          <a:lstStyle/>
          <a:p>
            <a:pPr eaLnBrk="1" fontAlgn="auto" hangingPunct="1">
              <a:spcAft>
                <a:spcPts val="0"/>
              </a:spcAft>
              <a:defRPr/>
            </a:pPr>
            <a:r>
              <a:rPr lang="en-US" smtClean="0"/>
              <a:t>RAID - Redundant Array of Independent Disks</a:t>
            </a:r>
          </a:p>
        </p:txBody>
      </p:sp>
      <p:sp>
        <p:nvSpPr>
          <p:cNvPr id="19462" name="AutoShape 2"/>
          <p:cNvSpPr>
            <a:spLocks noChangeArrowheads="1"/>
          </p:cNvSpPr>
          <p:nvPr/>
        </p:nvSpPr>
        <p:spPr bwMode="auto">
          <a:xfrm>
            <a:off x="3463925" y="2092325"/>
            <a:ext cx="4283075" cy="2933700"/>
          </a:xfrm>
          <a:prstGeom prst="roundRect">
            <a:avLst>
              <a:gd name="adj" fmla="val 3338"/>
            </a:avLst>
          </a:prstGeom>
          <a:gradFill rotWithShape="1">
            <a:gsLst>
              <a:gs pos="0">
                <a:srgbClr val="EAF3F2"/>
              </a:gs>
              <a:gs pos="100000">
                <a:srgbClr val="D1E5E4"/>
              </a:gs>
            </a:gsLst>
            <a:lin ang="2700000" scaled="1"/>
          </a:gradFill>
          <a:ln w="12700" algn="ctr">
            <a:solidFill>
              <a:srgbClr val="88B8B6"/>
            </a:solidFill>
            <a:round/>
            <a:headEnd/>
            <a:tailEnd type="none" w="lg" len="med"/>
          </a:ln>
          <a:effectLst>
            <a:outerShdw dist="35921" dir="2700000" algn="ctr" rotWithShape="0">
              <a:srgbClr val="000000"/>
            </a:outerShdw>
          </a:effec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19463" name="Line 3"/>
          <p:cNvSpPr>
            <a:spLocks noChangeShapeType="1"/>
          </p:cNvSpPr>
          <p:nvPr/>
        </p:nvSpPr>
        <p:spPr bwMode="auto">
          <a:xfrm>
            <a:off x="4751388" y="3711575"/>
            <a:ext cx="1476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19464" name="AutoShape 4"/>
          <p:cNvSpPr>
            <a:spLocks noChangeArrowheads="1"/>
          </p:cNvSpPr>
          <p:nvPr/>
        </p:nvSpPr>
        <p:spPr bwMode="auto">
          <a:xfrm>
            <a:off x="5445125" y="2514600"/>
            <a:ext cx="1876425" cy="2117725"/>
          </a:xfrm>
          <a:prstGeom prst="roundRect">
            <a:avLst>
              <a:gd name="adj" fmla="val 11657"/>
            </a:avLst>
          </a:prstGeom>
          <a:gradFill rotWithShape="1">
            <a:gsLst>
              <a:gs pos="0">
                <a:srgbClr val="E2EAEA"/>
              </a:gs>
              <a:gs pos="100000">
                <a:srgbClr val="F8FAFA"/>
              </a:gs>
            </a:gsLst>
            <a:lin ang="2700000" scaled="1"/>
          </a:gradFill>
          <a:ln w="6350" algn="ctr">
            <a:solidFill>
              <a:srgbClr val="6F9995"/>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19465" name="Line 7"/>
          <p:cNvSpPr>
            <a:spLocks noChangeShapeType="1"/>
          </p:cNvSpPr>
          <p:nvPr/>
        </p:nvSpPr>
        <p:spPr bwMode="auto">
          <a:xfrm>
            <a:off x="1627188" y="3702050"/>
            <a:ext cx="22955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pic>
        <p:nvPicPr>
          <p:cNvPr id="19466" name="Picture 8" descr="host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 y="2924175"/>
            <a:ext cx="161766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Rectangle 9"/>
          <p:cNvSpPr>
            <a:spLocks noChangeArrowheads="1"/>
          </p:cNvSpPr>
          <p:nvPr/>
        </p:nvSpPr>
        <p:spPr bwMode="auto">
          <a:xfrm>
            <a:off x="3783013" y="3330575"/>
            <a:ext cx="1358900" cy="720725"/>
          </a:xfrm>
          <a:prstGeom prst="rect">
            <a:avLst/>
          </a:prstGeom>
          <a:gradFill rotWithShape="1">
            <a:gsLst>
              <a:gs pos="0">
                <a:srgbClr val="86BAB5"/>
              </a:gs>
              <a:gs pos="100000">
                <a:srgbClr val="5B7E7B"/>
              </a:gs>
            </a:gsLst>
            <a:lin ang="2700000" scaled="1"/>
          </a:gradFill>
          <a:ln w="12700" algn="ctr">
            <a:solidFill>
              <a:srgbClr val="88B8B6"/>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19468" name="Text Box 10"/>
          <p:cNvSpPr txBox="1">
            <a:spLocks noChangeArrowheads="1"/>
          </p:cNvSpPr>
          <p:nvPr/>
        </p:nvSpPr>
        <p:spPr bwMode="auto">
          <a:xfrm>
            <a:off x="3976688" y="3467100"/>
            <a:ext cx="971550" cy="4413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RAID</a:t>
            </a:r>
            <a:br>
              <a:rPr lang="en-US" sz="1600" b="1" smtClean="0">
                <a:solidFill>
                  <a:prstClr val="white"/>
                </a:solidFill>
              </a:rPr>
            </a:br>
            <a:r>
              <a:rPr lang="en-US" sz="1600" b="1" smtClean="0">
                <a:solidFill>
                  <a:prstClr val="white"/>
                </a:solidFill>
              </a:rPr>
              <a:t>Controller</a:t>
            </a:r>
          </a:p>
        </p:txBody>
      </p:sp>
      <p:sp>
        <p:nvSpPr>
          <p:cNvPr id="19469" name="AutoShape 11"/>
          <p:cNvSpPr>
            <a:spLocks noChangeArrowheads="1"/>
          </p:cNvSpPr>
          <p:nvPr/>
        </p:nvSpPr>
        <p:spPr bwMode="auto">
          <a:xfrm>
            <a:off x="5678488" y="2741613"/>
            <a:ext cx="574675" cy="539750"/>
          </a:xfrm>
          <a:prstGeom prst="can">
            <a:avLst>
              <a:gd name="adj" fmla="val 35579"/>
            </a:avLst>
          </a:prstGeom>
          <a:gradFill rotWithShape="1">
            <a:gsLst>
              <a:gs pos="0">
                <a:srgbClr val="655D20"/>
              </a:gs>
              <a:gs pos="50000">
                <a:srgbClr val="D4C344"/>
              </a:gs>
              <a:gs pos="100000">
                <a:srgbClr val="655D20"/>
              </a:gs>
            </a:gsLst>
            <a:lin ang="0" scaled="1"/>
          </a:gradFill>
          <a:ln>
            <a:noFill/>
          </a:ln>
          <a:extLst>
            <a:ext uri="{91240B29-F687-4F45-9708-019B960494DF}">
              <a14:hiddenLine xmlns:a14="http://schemas.microsoft.com/office/drawing/2010/main" w="12700">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19470" name="AutoShape 12"/>
          <p:cNvSpPr>
            <a:spLocks noChangeArrowheads="1"/>
          </p:cNvSpPr>
          <p:nvPr/>
        </p:nvSpPr>
        <p:spPr bwMode="auto">
          <a:xfrm>
            <a:off x="5891213" y="3014663"/>
            <a:ext cx="574675" cy="539750"/>
          </a:xfrm>
          <a:prstGeom prst="can">
            <a:avLst>
              <a:gd name="adj" fmla="val 35579"/>
            </a:avLst>
          </a:prstGeom>
          <a:gradFill rotWithShape="1">
            <a:gsLst>
              <a:gs pos="0">
                <a:srgbClr val="655D20"/>
              </a:gs>
              <a:gs pos="50000">
                <a:srgbClr val="D4C344"/>
              </a:gs>
              <a:gs pos="100000">
                <a:srgbClr val="655D20"/>
              </a:gs>
            </a:gsLst>
            <a:lin ang="0" scaled="1"/>
          </a:gradFill>
          <a:ln>
            <a:noFill/>
          </a:ln>
          <a:extLst>
            <a:ext uri="{91240B29-F687-4F45-9708-019B960494DF}">
              <a14:hiddenLine xmlns:a14="http://schemas.microsoft.com/office/drawing/2010/main" w="12700">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19471" name="AutoShape 13"/>
          <p:cNvSpPr>
            <a:spLocks noChangeArrowheads="1"/>
          </p:cNvSpPr>
          <p:nvPr/>
        </p:nvSpPr>
        <p:spPr bwMode="auto">
          <a:xfrm>
            <a:off x="6154738" y="3275013"/>
            <a:ext cx="574675" cy="539750"/>
          </a:xfrm>
          <a:prstGeom prst="can">
            <a:avLst>
              <a:gd name="adj" fmla="val 35579"/>
            </a:avLst>
          </a:prstGeom>
          <a:gradFill rotWithShape="1">
            <a:gsLst>
              <a:gs pos="0">
                <a:srgbClr val="655D20"/>
              </a:gs>
              <a:gs pos="50000">
                <a:srgbClr val="D4C344"/>
              </a:gs>
              <a:gs pos="100000">
                <a:srgbClr val="655D20"/>
              </a:gs>
            </a:gsLst>
            <a:lin ang="0" scaled="1"/>
          </a:gradFill>
          <a:ln>
            <a:noFill/>
          </a:ln>
          <a:extLst>
            <a:ext uri="{91240B29-F687-4F45-9708-019B960494DF}">
              <a14:hiddenLine xmlns:a14="http://schemas.microsoft.com/office/drawing/2010/main" w="12700">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19472" name="AutoShape 14"/>
          <p:cNvSpPr>
            <a:spLocks noChangeArrowheads="1"/>
          </p:cNvSpPr>
          <p:nvPr/>
        </p:nvSpPr>
        <p:spPr bwMode="auto">
          <a:xfrm>
            <a:off x="6367463" y="3548063"/>
            <a:ext cx="574675" cy="539750"/>
          </a:xfrm>
          <a:prstGeom prst="can">
            <a:avLst>
              <a:gd name="adj" fmla="val 35579"/>
            </a:avLst>
          </a:prstGeom>
          <a:gradFill rotWithShape="1">
            <a:gsLst>
              <a:gs pos="0">
                <a:srgbClr val="655D20"/>
              </a:gs>
              <a:gs pos="50000">
                <a:srgbClr val="D4C344"/>
              </a:gs>
              <a:gs pos="100000">
                <a:srgbClr val="655D20"/>
              </a:gs>
            </a:gsLst>
            <a:lin ang="0" scaled="1"/>
          </a:gradFill>
          <a:ln>
            <a:noFill/>
          </a:ln>
          <a:extLst>
            <a:ext uri="{91240B29-F687-4F45-9708-019B960494DF}">
              <a14:hiddenLine xmlns:a14="http://schemas.microsoft.com/office/drawing/2010/main" w="12700">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19473" name="AutoShape 15"/>
          <p:cNvSpPr>
            <a:spLocks noChangeArrowheads="1"/>
          </p:cNvSpPr>
          <p:nvPr/>
        </p:nvSpPr>
        <p:spPr bwMode="auto">
          <a:xfrm>
            <a:off x="6577013" y="3814763"/>
            <a:ext cx="574675" cy="539750"/>
          </a:xfrm>
          <a:prstGeom prst="can">
            <a:avLst>
              <a:gd name="adj" fmla="val 35579"/>
            </a:avLst>
          </a:prstGeom>
          <a:gradFill rotWithShape="1">
            <a:gsLst>
              <a:gs pos="0">
                <a:srgbClr val="655D20"/>
              </a:gs>
              <a:gs pos="50000">
                <a:srgbClr val="D4C344"/>
              </a:gs>
              <a:gs pos="100000">
                <a:srgbClr val="655D20"/>
              </a:gs>
            </a:gsLst>
            <a:lin ang="0" scaled="1"/>
          </a:gradFill>
          <a:ln>
            <a:noFill/>
          </a:ln>
          <a:extLst>
            <a:ext uri="{91240B29-F687-4F45-9708-019B960494DF}">
              <a14:hiddenLine xmlns:a14="http://schemas.microsoft.com/office/drawing/2010/main" w="12700">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2" name="Group 16"/>
          <p:cNvGrpSpPr>
            <a:grpSpLocks/>
          </p:cNvGrpSpPr>
          <p:nvPr/>
        </p:nvGrpSpPr>
        <p:grpSpPr bwMode="auto">
          <a:xfrm>
            <a:off x="666750" y="1525588"/>
            <a:ext cx="2378075" cy="2044700"/>
            <a:chOff x="420" y="961"/>
            <a:chExt cx="1498" cy="1288"/>
          </a:xfrm>
        </p:grpSpPr>
        <p:sp>
          <p:nvSpPr>
            <p:cNvPr id="19477" name="Freeform 17"/>
            <p:cNvSpPr>
              <a:spLocks/>
            </p:cNvSpPr>
            <p:nvPr/>
          </p:nvSpPr>
          <p:spPr bwMode="auto">
            <a:xfrm>
              <a:off x="514" y="1555"/>
              <a:ext cx="1307" cy="694"/>
            </a:xfrm>
            <a:custGeom>
              <a:avLst/>
              <a:gdLst>
                <a:gd name="T0" fmla="*/ 349 w 1569"/>
                <a:gd name="T1" fmla="*/ 483 h 760"/>
                <a:gd name="T2" fmla="*/ 630 w 1569"/>
                <a:gd name="T3" fmla="*/ 0 h 760"/>
                <a:gd name="T4" fmla="*/ 0 w 1569"/>
                <a:gd name="T5" fmla="*/ 0 h 760"/>
                <a:gd name="T6" fmla="*/ 349 w 1569"/>
                <a:gd name="T7" fmla="*/ 483 h 760"/>
                <a:gd name="T8" fmla="*/ 0 60000 65536"/>
                <a:gd name="T9" fmla="*/ 0 60000 65536"/>
                <a:gd name="T10" fmla="*/ 0 60000 65536"/>
                <a:gd name="T11" fmla="*/ 0 60000 65536"/>
                <a:gd name="T12" fmla="*/ 0 w 1569"/>
                <a:gd name="T13" fmla="*/ 0 h 760"/>
                <a:gd name="T14" fmla="*/ 1569 w 1569"/>
                <a:gd name="T15" fmla="*/ 760 h 760"/>
              </a:gdLst>
              <a:ahLst/>
              <a:cxnLst>
                <a:cxn ang="T8">
                  <a:pos x="T0" y="T1"/>
                </a:cxn>
                <a:cxn ang="T9">
                  <a:pos x="T2" y="T3"/>
                </a:cxn>
                <a:cxn ang="T10">
                  <a:pos x="T4" y="T5"/>
                </a:cxn>
                <a:cxn ang="T11">
                  <a:pos x="T6" y="T7"/>
                </a:cxn>
              </a:cxnLst>
              <a:rect l="T12" t="T13" r="T14" b="T15"/>
              <a:pathLst>
                <a:path w="1569" h="760">
                  <a:moveTo>
                    <a:pt x="870" y="760"/>
                  </a:moveTo>
                  <a:lnTo>
                    <a:pt x="1569" y="0"/>
                  </a:lnTo>
                  <a:lnTo>
                    <a:pt x="0" y="0"/>
                  </a:lnTo>
                  <a:lnTo>
                    <a:pt x="870" y="760"/>
                  </a:lnTo>
                  <a:close/>
                </a:path>
              </a:pathLst>
            </a:custGeom>
            <a:solidFill>
              <a:srgbClr val="B4B4C8">
                <a:alpha val="49019"/>
              </a:srgbClr>
            </a:solidFill>
            <a:ln>
              <a:noFill/>
            </a:ln>
            <a:extLst>
              <a:ext uri="{91240B29-F687-4F45-9708-019B960494DF}">
                <a14:hiddenLine xmlns:a14="http://schemas.microsoft.com/office/drawing/2010/main" w="12700">
                  <a:solidFill>
                    <a:srgbClr val="000000"/>
                  </a:solidFill>
                  <a:round/>
                  <a:headEnd/>
                  <a:tailEnd/>
                </a14:hiddenLine>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19478" name="Oval 18"/>
            <p:cNvSpPr>
              <a:spLocks noChangeArrowheads="1"/>
            </p:cNvSpPr>
            <p:nvPr/>
          </p:nvSpPr>
          <p:spPr bwMode="auto">
            <a:xfrm>
              <a:off x="427" y="965"/>
              <a:ext cx="1488" cy="797"/>
            </a:xfrm>
            <a:prstGeom prst="ellipse">
              <a:avLst/>
            </a:prstGeom>
            <a:gradFill rotWithShape="1">
              <a:gsLst>
                <a:gs pos="0">
                  <a:srgbClr val="EAF3F2"/>
                </a:gs>
                <a:gs pos="100000">
                  <a:srgbClr val="D1E5E4"/>
                </a:gs>
              </a:gsLst>
              <a:lin ang="2700000" scaled="1"/>
            </a:gra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pic>
          <p:nvPicPr>
            <p:cNvPr id="19479" name="Picture 19" descr="logical_cutou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 y="961"/>
              <a:ext cx="1498"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0" name="AutoShape 20"/>
            <p:cNvSpPr>
              <a:spLocks noChangeArrowheads="1"/>
            </p:cNvSpPr>
            <p:nvPr/>
          </p:nvSpPr>
          <p:spPr bwMode="auto">
            <a:xfrm>
              <a:off x="795" y="1035"/>
              <a:ext cx="712" cy="652"/>
            </a:xfrm>
            <a:prstGeom prst="can">
              <a:avLst>
                <a:gd name="adj" fmla="val 35579"/>
              </a:avLst>
            </a:prstGeom>
            <a:gradFill rotWithShape="1">
              <a:gsLst>
                <a:gs pos="0">
                  <a:srgbClr val="655D20"/>
                </a:gs>
                <a:gs pos="50000">
                  <a:srgbClr val="D4C344"/>
                </a:gs>
                <a:gs pos="100000">
                  <a:srgbClr val="655D20"/>
                </a:gs>
              </a:gsLst>
              <a:lin ang="0" scaled="1"/>
            </a:gradFill>
            <a:ln>
              <a:noFill/>
            </a:ln>
            <a:extLst>
              <a:ext uri="{91240B29-F687-4F45-9708-019B960494DF}">
                <a14:hiddenLine xmlns:a14="http://schemas.microsoft.com/office/drawing/2010/main" w="12700">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sp>
        <p:nvSpPr>
          <p:cNvPr id="19475" name="Text Box 21"/>
          <p:cNvSpPr txBox="1">
            <a:spLocks noChangeArrowheads="1"/>
          </p:cNvSpPr>
          <p:nvPr/>
        </p:nvSpPr>
        <p:spPr bwMode="auto">
          <a:xfrm>
            <a:off x="4714875" y="5200650"/>
            <a:ext cx="1355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2000" b="1" smtClean="0">
                <a:solidFill>
                  <a:srgbClr val="000610"/>
                </a:solidFill>
              </a:rPr>
              <a:t>RAID Array</a:t>
            </a:r>
          </a:p>
        </p:txBody>
      </p:sp>
      <p:sp>
        <p:nvSpPr>
          <p:cNvPr id="19476" name="Text Box 22"/>
          <p:cNvSpPr txBox="1">
            <a:spLocks noChangeArrowheads="1"/>
          </p:cNvSpPr>
          <p:nvPr/>
        </p:nvSpPr>
        <p:spPr bwMode="auto">
          <a:xfrm>
            <a:off x="815975" y="4632325"/>
            <a:ext cx="1355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2000" b="1" smtClean="0">
                <a:solidFill>
                  <a:srgbClr val="000610"/>
                </a:solidFill>
              </a:rPr>
              <a:t>Host</a:t>
            </a:r>
          </a:p>
        </p:txBody>
      </p:sp>
    </p:spTree>
    <p:extLst>
      <p:ext uri="{BB962C8B-B14F-4D97-AF65-F5344CB8AC3E}">
        <p14:creationId xmlns:p14="http://schemas.microsoft.com/office/powerpoint/2010/main" val="2607697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idx="1"/>
          </p:nvPr>
        </p:nvSpPr>
        <p:spPr>
          <a:xfrm>
            <a:off x="228600" y="1404938"/>
            <a:ext cx="7915275" cy="5329237"/>
          </a:xfrm>
        </p:spPr>
        <p:txBody>
          <a:bodyPr/>
          <a:lstStyle/>
          <a:p>
            <a:pPr marL="341313" indent="-341313" eaLnBrk="1" hangingPunct="1">
              <a:buFont typeface="Wingdings" pitchFamily="2" charset="2"/>
              <a:buNone/>
            </a:pPr>
            <a:endParaRPr lang="en-US" sz="1400" smtClean="0"/>
          </a:p>
          <a:p>
            <a:pPr marL="341313" indent="-341313" eaLnBrk="1" hangingPunct="1"/>
            <a:endParaRPr lang="en-US" sz="1800" smtClean="0"/>
          </a:p>
        </p:txBody>
      </p:sp>
      <p:sp>
        <p:nvSpPr>
          <p:cNvPr id="20483"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black"/>
                </a:solidFill>
              </a:rPr>
              <a:t>Data Protection: RAID</a:t>
            </a:r>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black"/>
                </a:solidFill>
              </a:rPr>
              <a:t> - </a:t>
            </a:r>
            <a:fld id="{BC3D4E49-834C-4A59-9D86-D3E35ED02760}" type="slidenum">
              <a:rPr lang="en-US" sz="800" smtClean="0">
                <a:solidFill>
                  <a:prstClr val="black"/>
                </a:solidFill>
              </a:rPr>
              <a:pPr eaLnBrk="1" hangingPunct="1"/>
              <a:t>17</a:t>
            </a:fld>
            <a:endParaRPr lang="en-US" sz="800" smtClean="0">
              <a:solidFill>
                <a:prstClr val="black"/>
              </a:solidFill>
            </a:endParaRPr>
          </a:p>
        </p:txBody>
      </p:sp>
      <p:sp>
        <p:nvSpPr>
          <p:cNvPr id="13320" name="Rectangle 6"/>
          <p:cNvSpPr>
            <a:spLocks noGrp="1" noChangeArrowheads="1"/>
          </p:cNvSpPr>
          <p:nvPr>
            <p:ph type="title"/>
          </p:nvPr>
        </p:nvSpPr>
        <p:spPr/>
        <p:txBody>
          <a:bodyPr/>
          <a:lstStyle/>
          <a:p>
            <a:pPr eaLnBrk="1" fontAlgn="auto" hangingPunct="1">
              <a:spcAft>
                <a:spcPts val="0"/>
              </a:spcAft>
              <a:defRPr/>
            </a:pPr>
            <a:r>
              <a:rPr lang="en-US" smtClean="0"/>
              <a:t>RAID Array Components</a:t>
            </a:r>
          </a:p>
        </p:txBody>
      </p:sp>
      <p:sp>
        <p:nvSpPr>
          <p:cNvPr id="20486" name="AutoShape 2"/>
          <p:cNvSpPr>
            <a:spLocks noChangeArrowheads="1"/>
          </p:cNvSpPr>
          <p:nvPr/>
        </p:nvSpPr>
        <p:spPr bwMode="auto">
          <a:xfrm>
            <a:off x="2873375" y="2092325"/>
            <a:ext cx="4287838" cy="2933700"/>
          </a:xfrm>
          <a:prstGeom prst="roundRect">
            <a:avLst>
              <a:gd name="adj" fmla="val 3338"/>
            </a:avLst>
          </a:prstGeom>
          <a:gradFill rotWithShape="1">
            <a:gsLst>
              <a:gs pos="0">
                <a:srgbClr val="EAF3F2"/>
              </a:gs>
              <a:gs pos="100000">
                <a:srgbClr val="D1E5E4"/>
              </a:gs>
            </a:gsLst>
            <a:lin ang="2700000" scaled="1"/>
          </a:gradFill>
          <a:ln w="12700" algn="ctr">
            <a:solidFill>
              <a:srgbClr val="88B8B6"/>
            </a:solidFill>
            <a:round/>
            <a:headEnd/>
            <a:tailEnd type="none" w="lg" len="med"/>
          </a:ln>
          <a:effectLst>
            <a:outerShdw dist="35921" dir="2700000" algn="ctr" rotWithShape="0">
              <a:srgbClr val="000000"/>
            </a:outerShdw>
          </a:effec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0487" name="AutoShape 3"/>
          <p:cNvSpPr>
            <a:spLocks noChangeArrowheads="1"/>
          </p:cNvSpPr>
          <p:nvPr/>
        </p:nvSpPr>
        <p:spPr bwMode="auto">
          <a:xfrm>
            <a:off x="4854575" y="2514600"/>
            <a:ext cx="1876425" cy="2346325"/>
          </a:xfrm>
          <a:prstGeom prst="roundRect">
            <a:avLst>
              <a:gd name="adj" fmla="val 11657"/>
            </a:avLst>
          </a:prstGeom>
          <a:gradFill rotWithShape="1">
            <a:gsLst>
              <a:gs pos="0">
                <a:srgbClr val="E2EAEA"/>
              </a:gs>
              <a:gs pos="100000">
                <a:srgbClr val="F8FAFA"/>
              </a:gs>
            </a:gsLst>
            <a:lin ang="2700000" scaled="1"/>
          </a:gradFill>
          <a:ln w="6350" algn="ctr">
            <a:solidFill>
              <a:srgbClr val="6F9995"/>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0488" name="AutoShape 4"/>
          <p:cNvSpPr>
            <a:spLocks noChangeArrowheads="1"/>
          </p:cNvSpPr>
          <p:nvPr/>
        </p:nvSpPr>
        <p:spPr bwMode="auto">
          <a:xfrm>
            <a:off x="4987925" y="3619500"/>
            <a:ext cx="1590675" cy="1146175"/>
          </a:xfrm>
          <a:prstGeom prst="roundRect">
            <a:avLst>
              <a:gd name="adj" fmla="val 11657"/>
            </a:avLst>
          </a:prstGeom>
          <a:noFill/>
          <a:ln w="6350" algn="ctr">
            <a:solidFill>
              <a:srgbClr val="6F9995"/>
            </a:solidFill>
            <a:prstDash val="dash"/>
            <a:round/>
            <a:headEnd/>
            <a:tailEnd type="none" w="lg" len="me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0489" name="AutoShape 5"/>
          <p:cNvSpPr>
            <a:spLocks noChangeArrowheads="1"/>
          </p:cNvSpPr>
          <p:nvPr/>
        </p:nvSpPr>
        <p:spPr bwMode="auto">
          <a:xfrm>
            <a:off x="4968875" y="2609850"/>
            <a:ext cx="1590675" cy="917575"/>
          </a:xfrm>
          <a:prstGeom prst="roundRect">
            <a:avLst>
              <a:gd name="adj" fmla="val 11657"/>
            </a:avLst>
          </a:prstGeom>
          <a:noFill/>
          <a:ln w="6350" algn="ctr">
            <a:solidFill>
              <a:srgbClr val="6F9995"/>
            </a:solidFill>
            <a:prstDash val="dash"/>
            <a:round/>
            <a:headEnd/>
            <a:tailEnd type="none" w="lg" len="me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0490" name="Line 8"/>
          <p:cNvSpPr>
            <a:spLocks noChangeShapeType="1"/>
          </p:cNvSpPr>
          <p:nvPr/>
        </p:nvSpPr>
        <p:spPr bwMode="auto">
          <a:xfrm>
            <a:off x="1036638" y="3702050"/>
            <a:ext cx="2295525"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0491" name="Rectangle 9"/>
          <p:cNvSpPr>
            <a:spLocks noChangeArrowheads="1"/>
          </p:cNvSpPr>
          <p:nvPr/>
        </p:nvSpPr>
        <p:spPr bwMode="auto">
          <a:xfrm>
            <a:off x="3192463" y="3330575"/>
            <a:ext cx="1358900" cy="720725"/>
          </a:xfrm>
          <a:prstGeom prst="rect">
            <a:avLst/>
          </a:prstGeom>
          <a:gradFill rotWithShape="1">
            <a:gsLst>
              <a:gs pos="0">
                <a:srgbClr val="86BAB5"/>
              </a:gs>
              <a:gs pos="100000">
                <a:srgbClr val="5B7E7B"/>
              </a:gs>
            </a:gsLst>
            <a:lin ang="2700000" scaled="1"/>
          </a:gradFill>
          <a:ln w="12700" algn="ctr">
            <a:solidFill>
              <a:srgbClr val="88B8B6"/>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0492" name="Text Box 10"/>
          <p:cNvSpPr txBox="1">
            <a:spLocks noChangeArrowheads="1"/>
          </p:cNvSpPr>
          <p:nvPr/>
        </p:nvSpPr>
        <p:spPr bwMode="auto">
          <a:xfrm>
            <a:off x="3386138" y="3467100"/>
            <a:ext cx="971550" cy="4413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RAID</a:t>
            </a:r>
            <a:br>
              <a:rPr lang="en-US" sz="1600" b="1" smtClean="0">
                <a:solidFill>
                  <a:prstClr val="white"/>
                </a:solidFill>
              </a:rPr>
            </a:br>
            <a:r>
              <a:rPr lang="en-US" sz="1600" b="1" smtClean="0">
                <a:solidFill>
                  <a:prstClr val="white"/>
                </a:solidFill>
              </a:rPr>
              <a:t>Controller</a:t>
            </a:r>
          </a:p>
        </p:txBody>
      </p:sp>
      <p:sp>
        <p:nvSpPr>
          <p:cNvPr id="20493" name="Line 11"/>
          <p:cNvSpPr>
            <a:spLocks noChangeShapeType="1"/>
          </p:cNvSpPr>
          <p:nvPr/>
        </p:nvSpPr>
        <p:spPr bwMode="auto">
          <a:xfrm flipH="1">
            <a:off x="6019800" y="4038600"/>
            <a:ext cx="1524000" cy="0"/>
          </a:xfrm>
          <a:prstGeom prst="line">
            <a:avLst/>
          </a:prstGeom>
          <a:noFill/>
          <a:ln w="25400">
            <a:solidFill>
              <a:srgbClr val="000610"/>
            </a:solidFill>
            <a:round/>
            <a:headEnd/>
            <a:tailEnd type="triangle" w="lg" len="med"/>
          </a:ln>
          <a:extLst>
            <a:ext uri="{909E8E84-426E-40DD-AFC4-6F175D3DCCD1}">
              <a14:hiddenFill xmlns:a14="http://schemas.microsoft.com/office/drawing/2010/main">
                <a:noFill/>
              </a14:hiddenFill>
            </a:ext>
          </a:extLst>
        </p:spPr>
        <p:txBody>
          <a:bodyPr lIns="0" tIns="0" rIns="0" bIns="0"/>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0494" name="Text Box 12"/>
          <p:cNvSpPr txBox="1">
            <a:spLocks noChangeArrowheads="1"/>
          </p:cNvSpPr>
          <p:nvPr/>
        </p:nvSpPr>
        <p:spPr bwMode="auto">
          <a:xfrm>
            <a:off x="7575550" y="3892550"/>
            <a:ext cx="1339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Hard Disks</a:t>
            </a:r>
          </a:p>
        </p:txBody>
      </p:sp>
      <p:sp>
        <p:nvSpPr>
          <p:cNvPr id="20495" name="Line 13"/>
          <p:cNvSpPr>
            <a:spLocks noChangeShapeType="1"/>
          </p:cNvSpPr>
          <p:nvPr/>
        </p:nvSpPr>
        <p:spPr bwMode="auto">
          <a:xfrm flipH="1">
            <a:off x="6553200" y="2743200"/>
            <a:ext cx="914400" cy="381000"/>
          </a:xfrm>
          <a:prstGeom prst="line">
            <a:avLst/>
          </a:prstGeom>
          <a:noFill/>
          <a:ln w="25400">
            <a:solidFill>
              <a:srgbClr val="000610"/>
            </a:solidFill>
            <a:round/>
            <a:headEnd/>
            <a:tailEnd type="triangle" w="lg" len="med"/>
          </a:ln>
          <a:extLst>
            <a:ext uri="{909E8E84-426E-40DD-AFC4-6F175D3DCCD1}">
              <a14:hiddenFill xmlns:a14="http://schemas.microsoft.com/office/drawing/2010/main">
                <a:noFill/>
              </a14:hiddenFill>
            </a:ext>
          </a:extLst>
        </p:spPr>
        <p:txBody>
          <a:bodyPr lIns="0" tIns="0" rIns="0" bIns="0"/>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0496" name="Text Box 14"/>
          <p:cNvSpPr txBox="1">
            <a:spLocks noChangeArrowheads="1"/>
          </p:cNvSpPr>
          <p:nvPr/>
        </p:nvSpPr>
        <p:spPr bwMode="auto">
          <a:xfrm>
            <a:off x="7556500" y="2498725"/>
            <a:ext cx="13398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Logical  Array</a:t>
            </a:r>
          </a:p>
        </p:txBody>
      </p:sp>
      <p:sp>
        <p:nvSpPr>
          <p:cNvPr id="20497" name="Text Box 15"/>
          <p:cNvSpPr txBox="1">
            <a:spLocks noChangeArrowheads="1"/>
          </p:cNvSpPr>
          <p:nvPr/>
        </p:nvSpPr>
        <p:spPr bwMode="auto">
          <a:xfrm>
            <a:off x="7575550" y="1524000"/>
            <a:ext cx="13398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Physical Array</a:t>
            </a:r>
          </a:p>
        </p:txBody>
      </p:sp>
      <p:sp>
        <p:nvSpPr>
          <p:cNvPr id="20498" name="Line 16"/>
          <p:cNvSpPr>
            <a:spLocks noChangeShapeType="1"/>
          </p:cNvSpPr>
          <p:nvPr/>
        </p:nvSpPr>
        <p:spPr bwMode="auto">
          <a:xfrm flipH="1">
            <a:off x="6572250" y="1943100"/>
            <a:ext cx="914400" cy="0"/>
          </a:xfrm>
          <a:prstGeom prst="line">
            <a:avLst/>
          </a:prstGeom>
          <a:noFill/>
          <a:ln w="25400">
            <a:solidFill>
              <a:srgbClr val="000610"/>
            </a:solidFill>
            <a:round/>
            <a:headEnd/>
            <a:tailEnd type="none" w="lg" len="med"/>
          </a:ln>
          <a:extLst>
            <a:ext uri="{909E8E84-426E-40DD-AFC4-6F175D3DCCD1}">
              <a14:hiddenFill xmlns:a14="http://schemas.microsoft.com/office/drawing/2010/main">
                <a:noFill/>
              </a14:hiddenFill>
            </a:ext>
          </a:extLst>
        </p:spPr>
        <p:txBody>
          <a:bodyPr lIns="0" tIns="0" rIns="0" bIns="0"/>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0499" name="Line 17"/>
          <p:cNvSpPr>
            <a:spLocks noChangeShapeType="1"/>
          </p:cNvSpPr>
          <p:nvPr/>
        </p:nvSpPr>
        <p:spPr bwMode="auto">
          <a:xfrm flipH="1">
            <a:off x="5848350" y="1943100"/>
            <a:ext cx="723900" cy="533400"/>
          </a:xfrm>
          <a:prstGeom prst="line">
            <a:avLst/>
          </a:prstGeom>
          <a:noFill/>
          <a:ln w="25400">
            <a:solidFill>
              <a:srgbClr val="000610"/>
            </a:solidFill>
            <a:round/>
            <a:headEnd/>
            <a:tailEnd type="triangle" w="lg" len="med"/>
          </a:ln>
          <a:extLst>
            <a:ext uri="{909E8E84-426E-40DD-AFC4-6F175D3DCCD1}">
              <a14:hiddenFill xmlns:a14="http://schemas.microsoft.com/office/drawing/2010/main">
                <a:noFill/>
              </a14:hiddenFill>
            </a:ext>
          </a:extLst>
        </p:spPr>
        <p:txBody>
          <a:bodyPr lIns="0" tIns="0" rIns="0" bIns="0"/>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0500" name="Text Box 18"/>
          <p:cNvSpPr txBox="1">
            <a:spLocks noChangeArrowheads="1"/>
          </p:cNvSpPr>
          <p:nvPr/>
        </p:nvSpPr>
        <p:spPr bwMode="auto">
          <a:xfrm>
            <a:off x="4464050" y="5272088"/>
            <a:ext cx="11334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RAID Array</a:t>
            </a:r>
          </a:p>
        </p:txBody>
      </p:sp>
      <p:sp>
        <p:nvSpPr>
          <p:cNvPr id="20501" name="Line 19"/>
          <p:cNvSpPr>
            <a:spLocks noChangeShapeType="1"/>
          </p:cNvSpPr>
          <p:nvPr/>
        </p:nvSpPr>
        <p:spPr bwMode="auto">
          <a:xfrm flipH="1">
            <a:off x="6553200" y="2819400"/>
            <a:ext cx="914400" cy="914400"/>
          </a:xfrm>
          <a:prstGeom prst="line">
            <a:avLst/>
          </a:prstGeom>
          <a:noFill/>
          <a:ln w="25400">
            <a:solidFill>
              <a:srgbClr val="000610"/>
            </a:solidFill>
            <a:round/>
            <a:headEnd/>
            <a:tailEnd type="triangle" w="lg" len="med"/>
          </a:ln>
          <a:extLst>
            <a:ext uri="{909E8E84-426E-40DD-AFC4-6F175D3DCCD1}">
              <a14:hiddenFill xmlns:a14="http://schemas.microsoft.com/office/drawing/2010/main">
                <a:noFill/>
              </a14:hiddenFill>
            </a:ext>
          </a:extLst>
        </p:spPr>
        <p:txBody>
          <a:bodyPr lIns="0" tIns="0" rIns="0" bIns="0"/>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20502" name="Group 20"/>
          <p:cNvGrpSpPr>
            <a:grpSpLocks/>
          </p:cNvGrpSpPr>
          <p:nvPr/>
        </p:nvGrpSpPr>
        <p:grpSpPr bwMode="auto">
          <a:xfrm>
            <a:off x="5334000" y="3810000"/>
            <a:ext cx="838200" cy="838200"/>
            <a:chOff x="3264" y="384"/>
            <a:chExt cx="528" cy="528"/>
          </a:xfrm>
        </p:grpSpPr>
        <p:pic>
          <p:nvPicPr>
            <p:cNvPr id="20509" name="Picture 21" descr="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 y="384"/>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0" name="Picture 22" descr="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 y="480"/>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1" name="Picture 23" descr="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 y="576"/>
              <a:ext cx="33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03" name="Picture 24" descr="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7432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4" name="Picture 25" descr="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895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05" name="Group 26"/>
          <p:cNvGrpSpPr>
            <a:grpSpLocks/>
          </p:cNvGrpSpPr>
          <p:nvPr/>
        </p:nvGrpSpPr>
        <p:grpSpPr bwMode="auto">
          <a:xfrm>
            <a:off x="371475" y="2819400"/>
            <a:ext cx="1441450" cy="2117725"/>
            <a:chOff x="234" y="1776"/>
            <a:chExt cx="908" cy="1334"/>
          </a:xfrm>
        </p:grpSpPr>
        <p:sp>
          <p:nvSpPr>
            <p:cNvPr id="20507" name="Text Box 27"/>
            <p:cNvSpPr txBox="1">
              <a:spLocks noChangeArrowheads="1"/>
            </p:cNvSpPr>
            <p:nvPr/>
          </p:nvSpPr>
          <p:spPr bwMode="auto">
            <a:xfrm>
              <a:off x="288" y="2976"/>
              <a:ext cx="85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Host</a:t>
              </a:r>
            </a:p>
          </p:txBody>
        </p:sp>
        <p:pic>
          <p:nvPicPr>
            <p:cNvPr id="20508" name="Picture 28" descr="host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 y="1776"/>
              <a:ext cx="774"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06" name="Line 29"/>
          <p:cNvSpPr>
            <a:spLocks noChangeShapeType="1"/>
          </p:cNvSpPr>
          <p:nvPr/>
        </p:nvSpPr>
        <p:spPr bwMode="auto">
          <a:xfrm>
            <a:off x="4541838" y="3733800"/>
            <a:ext cx="30480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Tree>
    <p:extLst>
      <p:ext uri="{BB962C8B-B14F-4D97-AF65-F5344CB8AC3E}">
        <p14:creationId xmlns:p14="http://schemas.microsoft.com/office/powerpoint/2010/main" val="2387895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p:txBody>
          <a:bodyPr/>
          <a:lstStyle/>
          <a:p>
            <a:pPr eaLnBrk="1" hangingPunct="1"/>
            <a:r>
              <a:rPr lang="en-US" smtClean="0"/>
              <a:t>Hardware (usually a specialized disk controller card)</a:t>
            </a:r>
          </a:p>
          <a:p>
            <a:pPr lvl="1" eaLnBrk="1" hangingPunct="1"/>
            <a:r>
              <a:rPr lang="en-US" smtClean="0"/>
              <a:t>Controls all drives attached to it</a:t>
            </a:r>
          </a:p>
          <a:p>
            <a:pPr lvl="1" eaLnBrk="1" hangingPunct="1"/>
            <a:r>
              <a:rPr lang="en-US" smtClean="0"/>
              <a:t>Array(s) appear to host operating system as a regular disk drive</a:t>
            </a:r>
          </a:p>
          <a:p>
            <a:pPr lvl="1" eaLnBrk="1" hangingPunct="1"/>
            <a:r>
              <a:rPr lang="en-US" smtClean="0"/>
              <a:t>Provided with administrative software </a:t>
            </a:r>
          </a:p>
          <a:p>
            <a:pPr eaLnBrk="1" hangingPunct="1"/>
            <a:r>
              <a:rPr lang="en-US" smtClean="0"/>
              <a:t>Software </a:t>
            </a:r>
          </a:p>
          <a:p>
            <a:pPr lvl="1" eaLnBrk="1" hangingPunct="1"/>
            <a:r>
              <a:rPr lang="en-US" smtClean="0"/>
              <a:t>Runs as part of the operating system </a:t>
            </a:r>
          </a:p>
          <a:p>
            <a:pPr lvl="1" eaLnBrk="1" hangingPunct="1"/>
            <a:r>
              <a:rPr lang="en-US" smtClean="0"/>
              <a:t>Performance is dependent on CPU workload</a:t>
            </a:r>
          </a:p>
          <a:p>
            <a:pPr lvl="1" eaLnBrk="1" hangingPunct="1"/>
            <a:r>
              <a:rPr lang="en-US" smtClean="0"/>
              <a:t>Does not support all RAID levels</a:t>
            </a:r>
          </a:p>
        </p:txBody>
      </p:sp>
      <p:sp>
        <p:nvSpPr>
          <p:cNvPr id="21507"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black"/>
                </a:solidFill>
              </a:rPr>
              <a:t>Data Protection: RAID</a:t>
            </a:r>
          </a:p>
        </p:txBody>
      </p:sp>
      <p:sp>
        <p:nvSpPr>
          <p:cNvPr id="215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black"/>
                </a:solidFill>
              </a:rPr>
              <a:t> - </a:t>
            </a:r>
            <a:fld id="{CFAC060F-A840-48C0-9739-2D467763BA86}" type="slidenum">
              <a:rPr lang="en-US" sz="800" smtClean="0">
                <a:solidFill>
                  <a:prstClr val="black"/>
                </a:solidFill>
              </a:rPr>
              <a:pPr eaLnBrk="1" hangingPunct="1"/>
              <a:t>18</a:t>
            </a:fld>
            <a:endParaRPr lang="en-US" sz="800" smtClean="0">
              <a:solidFill>
                <a:prstClr val="black"/>
              </a:solidFill>
            </a:endParaRPr>
          </a:p>
        </p:txBody>
      </p:sp>
      <p:sp>
        <p:nvSpPr>
          <p:cNvPr id="14340" name="Rectangle 2"/>
          <p:cNvSpPr>
            <a:spLocks noGrp="1" noChangeArrowheads="1"/>
          </p:cNvSpPr>
          <p:nvPr>
            <p:ph type="title"/>
          </p:nvPr>
        </p:nvSpPr>
        <p:spPr/>
        <p:txBody>
          <a:bodyPr/>
          <a:lstStyle/>
          <a:p>
            <a:pPr eaLnBrk="1" fontAlgn="auto" hangingPunct="1">
              <a:spcAft>
                <a:spcPts val="0"/>
              </a:spcAft>
              <a:defRPr/>
            </a:pPr>
            <a:r>
              <a:rPr lang="en-US" smtClean="0"/>
              <a:t>RAID Implementations </a:t>
            </a:r>
          </a:p>
        </p:txBody>
      </p:sp>
    </p:spTree>
    <p:extLst>
      <p:ext uri="{BB962C8B-B14F-4D97-AF65-F5344CB8AC3E}">
        <p14:creationId xmlns:p14="http://schemas.microsoft.com/office/powerpoint/2010/main" val="581445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p:txBody>
          <a:bodyPr>
            <a:normAutofit lnSpcReduction="10000"/>
          </a:bodyPr>
          <a:lstStyle/>
          <a:p>
            <a:pPr marL="365760" indent="-256032" eaLnBrk="1" fontAlgn="auto" hangingPunct="1">
              <a:spcAft>
                <a:spcPts val="0"/>
              </a:spcAft>
              <a:buFont typeface="Wingdings 3"/>
              <a:buChar char=""/>
              <a:defRPr/>
            </a:pPr>
            <a:r>
              <a:rPr lang="en-US" smtClean="0"/>
              <a:t>0 Striped array with no fault tolerance</a:t>
            </a:r>
          </a:p>
          <a:p>
            <a:pPr marL="365760" indent="-256032" eaLnBrk="1" fontAlgn="auto" hangingPunct="1">
              <a:spcAft>
                <a:spcPts val="0"/>
              </a:spcAft>
              <a:buFont typeface="Wingdings 3"/>
              <a:buChar char=""/>
              <a:defRPr/>
            </a:pPr>
            <a:r>
              <a:rPr lang="en-US" smtClean="0"/>
              <a:t>1 Disk mirroring </a:t>
            </a:r>
          </a:p>
          <a:p>
            <a:pPr marL="365760" indent="-256032" eaLnBrk="1" fontAlgn="auto" hangingPunct="1">
              <a:spcAft>
                <a:spcPts val="0"/>
              </a:spcAft>
              <a:buFont typeface="Wingdings 3"/>
              <a:buChar char=""/>
              <a:defRPr/>
            </a:pPr>
            <a:r>
              <a:rPr lang="en-US" smtClean="0"/>
              <a:t>3 Parallel access array with dedicated parity disk</a:t>
            </a:r>
          </a:p>
          <a:p>
            <a:pPr marL="365760" indent="-256032" eaLnBrk="1" fontAlgn="auto" hangingPunct="1">
              <a:spcAft>
                <a:spcPts val="0"/>
              </a:spcAft>
              <a:buFont typeface="Wingdings 3"/>
              <a:buChar char=""/>
              <a:defRPr/>
            </a:pPr>
            <a:r>
              <a:rPr lang="en-US" smtClean="0"/>
              <a:t>4 Striped array with independent disks and a  dedicated parity disk</a:t>
            </a:r>
          </a:p>
          <a:p>
            <a:pPr marL="365760" indent="-256032" eaLnBrk="1" fontAlgn="auto" hangingPunct="1">
              <a:spcAft>
                <a:spcPts val="0"/>
              </a:spcAft>
              <a:buFont typeface="Wingdings 3"/>
              <a:buChar char=""/>
              <a:defRPr/>
            </a:pPr>
            <a:r>
              <a:rPr lang="en-US" smtClean="0"/>
              <a:t>5 Striped array with independent disks and distributed parity</a:t>
            </a:r>
          </a:p>
          <a:p>
            <a:pPr marL="365760" indent="-256032" eaLnBrk="1" fontAlgn="auto" hangingPunct="1">
              <a:spcAft>
                <a:spcPts val="0"/>
              </a:spcAft>
              <a:buFont typeface="Wingdings 3"/>
              <a:buChar char=""/>
              <a:defRPr/>
            </a:pPr>
            <a:r>
              <a:rPr lang="en-US" smtClean="0"/>
              <a:t>6 Striped array with independent disks and dual distributed parity</a:t>
            </a:r>
          </a:p>
          <a:p>
            <a:pPr marL="365760" indent="-256032" eaLnBrk="1" fontAlgn="auto" hangingPunct="1">
              <a:spcAft>
                <a:spcPts val="0"/>
              </a:spcAft>
              <a:buFont typeface="Wingdings 3"/>
              <a:buChar char=""/>
              <a:defRPr/>
            </a:pPr>
            <a:r>
              <a:rPr lang="en-US" smtClean="0"/>
              <a:t>Nested RAID (i.e., 1 + 0, 0 + 1, etc.) </a:t>
            </a:r>
          </a:p>
          <a:p>
            <a:pPr marL="365760" indent="-256032" eaLnBrk="1" fontAlgn="auto" hangingPunct="1">
              <a:spcAft>
                <a:spcPts val="0"/>
              </a:spcAft>
              <a:buFont typeface="Wingdings 3"/>
              <a:buChar char=""/>
              <a:defRPr/>
            </a:pPr>
            <a:endParaRPr lang="en-US" smtClean="0"/>
          </a:p>
        </p:txBody>
      </p:sp>
      <p:sp>
        <p:nvSpPr>
          <p:cNvPr id="22531"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black"/>
                </a:solidFill>
              </a:rPr>
              <a:t>Data Protection: RAID</a:t>
            </a:r>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black"/>
                </a:solidFill>
              </a:rPr>
              <a:t> - </a:t>
            </a:r>
            <a:fld id="{9E37311E-D87C-44B5-9055-749DDD90DE03}" type="slidenum">
              <a:rPr lang="en-US" sz="800" smtClean="0">
                <a:solidFill>
                  <a:prstClr val="black"/>
                </a:solidFill>
              </a:rPr>
              <a:pPr eaLnBrk="1" hangingPunct="1"/>
              <a:t>19</a:t>
            </a:fld>
            <a:endParaRPr lang="en-US" sz="800" smtClean="0">
              <a:solidFill>
                <a:prstClr val="black"/>
              </a:solidFill>
            </a:endParaRPr>
          </a:p>
        </p:txBody>
      </p:sp>
      <p:sp>
        <p:nvSpPr>
          <p:cNvPr id="15364" name="Rectangle 2"/>
          <p:cNvSpPr>
            <a:spLocks noGrp="1" noChangeArrowheads="1"/>
          </p:cNvSpPr>
          <p:nvPr>
            <p:ph type="title"/>
          </p:nvPr>
        </p:nvSpPr>
        <p:spPr/>
        <p:txBody>
          <a:bodyPr/>
          <a:lstStyle/>
          <a:p>
            <a:pPr eaLnBrk="1" fontAlgn="auto" hangingPunct="1">
              <a:spcAft>
                <a:spcPts val="0"/>
              </a:spcAft>
              <a:defRPr/>
            </a:pPr>
            <a:r>
              <a:rPr lang="en-US" smtClean="0"/>
              <a:t>RAID Levels</a:t>
            </a:r>
          </a:p>
        </p:txBody>
      </p:sp>
    </p:spTree>
    <p:extLst>
      <p:ext uri="{BB962C8B-B14F-4D97-AF65-F5344CB8AC3E}">
        <p14:creationId xmlns:p14="http://schemas.microsoft.com/office/powerpoint/2010/main" val="189436339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23925" y="66675"/>
            <a:ext cx="8077200" cy="609600"/>
          </a:xfrm>
        </p:spPr>
        <p:txBody>
          <a:bodyPr/>
          <a:lstStyle/>
          <a:p>
            <a:r>
              <a:rPr lang="en-US"/>
              <a:t>Chapter 11:  Storage and File Structure</a:t>
            </a:r>
          </a:p>
        </p:txBody>
      </p:sp>
      <p:sp>
        <p:nvSpPr>
          <p:cNvPr id="30723" name="Rectangle 3"/>
          <p:cNvSpPr>
            <a:spLocks noGrp="1" noChangeArrowheads="1"/>
          </p:cNvSpPr>
          <p:nvPr>
            <p:ph type="body" idx="1"/>
          </p:nvPr>
        </p:nvSpPr>
        <p:spPr>
          <a:xfrm>
            <a:off x="914400" y="1122363"/>
            <a:ext cx="7848600" cy="4876800"/>
          </a:xfrm>
        </p:spPr>
        <p:txBody>
          <a:bodyPr/>
          <a:lstStyle/>
          <a:p>
            <a:r>
              <a:rPr lang="en-US"/>
              <a:t>Brief overview of Physical Storage Media for Databases</a:t>
            </a:r>
          </a:p>
          <a:p>
            <a:pPr lvl="2"/>
            <a:r>
              <a:rPr lang="en-US"/>
              <a:t>To know its incidence on the design and usage of DBMSs</a:t>
            </a:r>
          </a:p>
          <a:p>
            <a:pPr lvl="1"/>
            <a:r>
              <a:rPr lang="en-US"/>
              <a:t>Magnetic Disks</a:t>
            </a:r>
          </a:p>
          <a:p>
            <a:pPr lvl="1"/>
            <a:r>
              <a:rPr lang="en-US"/>
              <a:t>RAID</a:t>
            </a:r>
          </a:p>
          <a:p>
            <a:pPr lvl="1"/>
            <a:r>
              <a:rPr lang="en-US"/>
              <a:t>Storage Access and buffer management</a:t>
            </a:r>
          </a:p>
          <a:p>
            <a:r>
              <a:rPr lang="en-US"/>
              <a:t>File Organization</a:t>
            </a:r>
          </a:p>
          <a:p>
            <a:pPr lvl="1"/>
            <a:r>
              <a:rPr lang="en-US"/>
              <a:t>Representation of records</a:t>
            </a:r>
          </a:p>
          <a:p>
            <a:pPr lvl="1"/>
            <a:r>
              <a:rPr lang="en-US"/>
              <a:t>Organization of Records in Files</a:t>
            </a:r>
          </a:p>
          <a:p>
            <a:pPr lvl="1"/>
            <a:r>
              <a:rPr lang="en-US"/>
              <a:t>Data-Dictionary Storage</a:t>
            </a:r>
          </a:p>
          <a:p>
            <a:r>
              <a:rPr lang="en-US"/>
              <a:t>Storage and File Organization in Oracle 10g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800" smtClean="0"/>
              <a:t>RAID Arrays</a:t>
            </a:r>
          </a:p>
        </p:txBody>
      </p:sp>
      <p:sp>
        <p:nvSpPr>
          <p:cNvPr id="235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900" smtClean="0"/>
              <a:t> - </a:t>
            </a:r>
            <a:fld id="{2188F3CA-49CC-41F0-883C-1839B1863ADC}" type="slidenum">
              <a:rPr lang="en-US" sz="800" smtClean="0"/>
              <a:pPr eaLnBrk="1" hangingPunct="1"/>
              <a:t>20</a:t>
            </a:fld>
            <a:endParaRPr lang="en-US" sz="800" smtClean="0"/>
          </a:p>
        </p:txBody>
      </p:sp>
      <p:sp>
        <p:nvSpPr>
          <p:cNvPr id="23556" name="AutoShape 2"/>
          <p:cNvSpPr>
            <a:spLocks noChangeArrowheads="1"/>
          </p:cNvSpPr>
          <p:nvPr/>
        </p:nvSpPr>
        <p:spPr bwMode="auto">
          <a:xfrm>
            <a:off x="3197225" y="1292225"/>
            <a:ext cx="5483225" cy="5067300"/>
          </a:xfrm>
          <a:prstGeom prst="roundRect">
            <a:avLst>
              <a:gd name="adj" fmla="val 3338"/>
            </a:avLst>
          </a:prstGeom>
          <a:gradFill rotWithShape="1">
            <a:gsLst>
              <a:gs pos="0">
                <a:srgbClr val="EAF3F2"/>
              </a:gs>
              <a:gs pos="100000">
                <a:srgbClr val="D1E5E4"/>
              </a:gs>
            </a:gsLst>
            <a:lin ang="2700000" scaled="1"/>
          </a:gradFill>
          <a:ln w="12700" algn="ctr">
            <a:solidFill>
              <a:srgbClr val="88B8B6"/>
            </a:solidFill>
            <a:round/>
            <a:headEnd/>
            <a:tailEnd type="none" w="lg" len="med"/>
          </a:ln>
          <a:effectLst>
            <a:outerShdw dist="35921" dir="2700000" algn="ctr" rotWithShape="0">
              <a:srgbClr val="000000"/>
            </a:outerShdw>
          </a:effec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557" name="Rectangle 3"/>
          <p:cNvSpPr>
            <a:spLocks noGrp="1" noChangeArrowheads="1"/>
          </p:cNvSpPr>
          <p:nvPr>
            <p:ph type="title"/>
          </p:nvPr>
        </p:nvSpPr>
        <p:spPr/>
        <p:txBody>
          <a:bodyPr/>
          <a:lstStyle/>
          <a:p>
            <a:pPr eaLnBrk="1" hangingPunct="1"/>
            <a:r>
              <a:rPr lang="en-US" smtClean="0"/>
              <a:t>RAID Redundancy: Parity </a:t>
            </a:r>
          </a:p>
        </p:txBody>
      </p:sp>
      <p:sp>
        <p:nvSpPr>
          <p:cNvPr id="23558" name="Line 4"/>
          <p:cNvSpPr>
            <a:spLocks noChangeShapeType="1"/>
          </p:cNvSpPr>
          <p:nvPr/>
        </p:nvSpPr>
        <p:spPr bwMode="auto">
          <a:xfrm>
            <a:off x="5421313" y="6610350"/>
            <a:ext cx="779462" cy="0"/>
          </a:xfrm>
          <a:prstGeom prst="line">
            <a:avLst/>
          </a:prstGeom>
          <a:noFill/>
          <a:ln w="9525">
            <a:solidFill>
              <a:srgbClr val="000610"/>
            </a:solidFill>
            <a:round/>
            <a:headEnd/>
            <a:tailEnd type="none" w="lg" len="med"/>
          </a:ln>
          <a:extLst>
            <a:ext uri="{909E8E84-426E-40DD-AFC4-6F175D3DCCD1}">
              <a14:hiddenFill xmlns:a14="http://schemas.microsoft.com/office/drawing/2010/main">
                <a:noFill/>
              </a14:hiddenFill>
            </a:ext>
          </a:extLst>
        </p:spPr>
        <p:txBody>
          <a:bodyPr lIns="0" tIns="0" rIns="0" bIns="0"/>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559" name="Line 5"/>
          <p:cNvSpPr>
            <a:spLocks noChangeShapeType="1"/>
          </p:cNvSpPr>
          <p:nvPr/>
        </p:nvSpPr>
        <p:spPr bwMode="auto">
          <a:xfrm flipV="1">
            <a:off x="6205538" y="6073775"/>
            <a:ext cx="128587" cy="536575"/>
          </a:xfrm>
          <a:prstGeom prst="line">
            <a:avLst/>
          </a:prstGeom>
          <a:noFill/>
          <a:ln w="9525">
            <a:solidFill>
              <a:srgbClr val="000610"/>
            </a:solidFill>
            <a:round/>
            <a:headEnd/>
            <a:tailEnd type="triangle" w="med" len="lg"/>
          </a:ln>
          <a:extLst>
            <a:ext uri="{909E8E84-426E-40DD-AFC4-6F175D3DCCD1}">
              <a14:hiddenFill xmlns:a14="http://schemas.microsoft.com/office/drawing/2010/main">
                <a:noFill/>
              </a14:hiddenFill>
            </a:ext>
          </a:extLst>
        </p:spPr>
        <p:txBody>
          <a:bodyPr lIns="0" tIns="0" rIns="0" bIns="0"/>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560" name="Text Box 6"/>
          <p:cNvSpPr txBox="1">
            <a:spLocks noChangeArrowheads="1"/>
          </p:cNvSpPr>
          <p:nvPr/>
        </p:nvSpPr>
        <p:spPr bwMode="auto">
          <a:xfrm>
            <a:off x="4211638" y="6469063"/>
            <a:ext cx="1181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800" b="1" smtClean="0">
                <a:solidFill>
                  <a:srgbClr val="000610"/>
                </a:solidFill>
              </a:rPr>
              <a:t>Parity Disk</a:t>
            </a:r>
          </a:p>
        </p:txBody>
      </p:sp>
      <p:sp>
        <p:nvSpPr>
          <p:cNvPr id="23561" name="Line 7"/>
          <p:cNvSpPr>
            <a:spLocks noChangeShapeType="1"/>
          </p:cNvSpPr>
          <p:nvPr/>
        </p:nvSpPr>
        <p:spPr bwMode="auto">
          <a:xfrm>
            <a:off x="1400175" y="3817938"/>
            <a:ext cx="4921250"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562" name="Freeform 8"/>
          <p:cNvSpPr>
            <a:spLocks/>
          </p:cNvSpPr>
          <p:nvPr/>
        </p:nvSpPr>
        <p:spPr bwMode="auto">
          <a:xfrm>
            <a:off x="5392738" y="1827213"/>
            <a:ext cx="641350" cy="3968750"/>
          </a:xfrm>
          <a:custGeom>
            <a:avLst/>
            <a:gdLst>
              <a:gd name="T0" fmla="*/ 2147483647 w 404"/>
              <a:gd name="T1" fmla="*/ 0 h 2488"/>
              <a:gd name="T2" fmla="*/ 0 w 404"/>
              <a:gd name="T3" fmla="*/ 0 h 2488"/>
              <a:gd name="T4" fmla="*/ 0 w 404"/>
              <a:gd name="T5" fmla="*/ 2147483647 h 2488"/>
              <a:gd name="T6" fmla="*/ 2147483647 w 404"/>
              <a:gd name="T7" fmla="*/ 2147483647 h 2488"/>
              <a:gd name="T8" fmla="*/ 0 60000 65536"/>
              <a:gd name="T9" fmla="*/ 0 60000 65536"/>
              <a:gd name="T10" fmla="*/ 0 60000 65536"/>
              <a:gd name="T11" fmla="*/ 0 60000 65536"/>
              <a:gd name="T12" fmla="*/ 0 w 404"/>
              <a:gd name="T13" fmla="*/ 0 h 2488"/>
              <a:gd name="T14" fmla="*/ 404 w 404"/>
              <a:gd name="T15" fmla="*/ 2488 h 2488"/>
            </a:gdLst>
            <a:ahLst/>
            <a:cxnLst>
              <a:cxn ang="T8">
                <a:pos x="T0" y="T1"/>
              </a:cxn>
              <a:cxn ang="T9">
                <a:pos x="T2" y="T3"/>
              </a:cxn>
              <a:cxn ang="T10">
                <a:pos x="T4" y="T5"/>
              </a:cxn>
              <a:cxn ang="T11">
                <a:pos x="T6" y="T7"/>
              </a:cxn>
            </a:cxnLst>
            <a:rect l="T12" t="T13" r="T14" b="T15"/>
            <a:pathLst>
              <a:path w="404" h="2488">
                <a:moveTo>
                  <a:pt x="380" y="0"/>
                </a:moveTo>
                <a:lnTo>
                  <a:pt x="0" y="0"/>
                </a:lnTo>
                <a:lnTo>
                  <a:pt x="0" y="2488"/>
                </a:lnTo>
                <a:lnTo>
                  <a:pt x="404" y="2488"/>
                </a:lnTo>
              </a:path>
            </a:pathLst>
          </a:custGeom>
          <a:noFill/>
          <a:ln w="127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563" name="Line 9"/>
          <p:cNvSpPr>
            <a:spLocks noChangeShapeType="1"/>
          </p:cNvSpPr>
          <p:nvPr/>
        </p:nvSpPr>
        <p:spPr bwMode="auto">
          <a:xfrm>
            <a:off x="5392738" y="2824163"/>
            <a:ext cx="55403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564" name="Line 10"/>
          <p:cNvSpPr>
            <a:spLocks noChangeShapeType="1"/>
          </p:cNvSpPr>
          <p:nvPr/>
        </p:nvSpPr>
        <p:spPr bwMode="auto">
          <a:xfrm>
            <a:off x="5392738" y="4810125"/>
            <a:ext cx="55403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23565" name="Group 11"/>
          <p:cNvGrpSpPr>
            <a:grpSpLocks/>
          </p:cNvGrpSpPr>
          <p:nvPr/>
        </p:nvGrpSpPr>
        <p:grpSpPr bwMode="auto">
          <a:xfrm>
            <a:off x="5954713" y="3475038"/>
            <a:ext cx="2433637" cy="744537"/>
            <a:chOff x="3755" y="1541"/>
            <a:chExt cx="1533" cy="469"/>
          </a:xfrm>
        </p:grpSpPr>
        <p:grpSp>
          <p:nvGrpSpPr>
            <p:cNvPr id="23707" name="Group 12"/>
            <p:cNvGrpSpPr>
              <a:grpSpLocks/>
            </p:cNvGrpSpPr>
            <p:nvPr/>
          </p:nvGrpSpPr>
          <p:grpSpPr bwMode="auto">
            <a:xfrm>
              <a:off x="3755" y="1755"/>
              <a:ext cx="470" cy="205"/>
              <a:chOff x="1594" y="3360"/>
              <a:chExt cx="364" cy="159"/>
            </a:xfrm>
          </p:grpSpPr>
          <p:sp>
            <p:nvSpPr>
              <p:cNvPr id="23732" name="Oval 13"/>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33" name="Rectangle 14"/>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34" name="Oval 15"/>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sp>
          <p:nvSpPr>
            <p:cNvPr id="2956304" name="Oval 16"/>
            <p:cNvSpPr>
              <a:spLocks noChangeArrowheads="1"/>
            </p:cNvSpPr>
            <p:nvPr/>
          </p:nvSpPr>
          <p:spPr bwMode="auto">
            <a:xfrm>
              <a:off x="3755" y="1748"/>
              <a:ext cx="470" cy="164"/>
            </a:xfrm>
            <a:prstGeom prst="ellipse">
              <a:avLst/>
            </a:prstGeom>
            <a:gradFill rotWithShape="1">
              <a:gsLst>
                <a:gs pos="0">
                  <a:schemeClr val="tx1">
                    <a:gamma/>
                    <a:shade val="59608"/>
                    <a:invGamma/>
                  </a:schemeClr>
                </a:gs>
                <a:gs pos="50000">
                  <a:schemeClr val="tx1"/>
                </a:gs>
                <a:gs pos="100000">
                  <a:schemeClr val="tx1">
                    <a:gamma/>
                    <a:shade val="59608"/>
                    <a:invGamma/>
                  </a:schemeClr>
                </a:gs>
              </a:gsLst>
              <a:lin ang="0" scaled="1"/>
            </a:gradFill>
            <a:ln w="12700" algn="ctr">
              <a:noFill/>
              <a:round/>
              <a:headEnd/>
              <a:tailEnd type="none" w="lg" len="med"/>
            </a:ln>
            <a:effectLst/>
          </p:spPr>
          <p:txBody>
            <a:bodyPr wrap="none" lIns="0" tIns="0" rIns="0" bIns="0" anchor="ctr"/>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endParaRPr>
            </a:p>
          </p:txBody>
        </p:sp>
        <p:sp>
          <p:nvSpPr>
            <p:cNvPr id="23709" name="Rectangle 17"/>
            <p:cNvSpPr>
              <a:spLocks noChangeArrowheads="1"/>
            </p:cNvSpPr>
            <p:nvPr/>
          </p:nvSpPr>
          <p:spPr bwMode="auto">
            <a:xfrm>
              <a:off x="3755" y="1790"/>
              <a:ext cx="470" cy="39"/>
            </a:xfrm>
            <a:prstGeom prst="rect">
              <a:avLst/>
            </a:prstGeom>
            <a:solidFill>
              <a:srgbClr val="0035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10" name="Oval 18"/>
            <p:cNvSpPr>
              <a:spLocks noChangeArrowheads="1"/>
            </p:cNvSpPr>
            <p:nvPr/>
          </p:nvSpPr>
          <p:spPr bwMode="auto">
            <a:xfrm>
              <a:off x="3755" y="1707"/>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11" name="Oval 19"/>
            <p:cNvSpPr>
              <a:spLocks noChangeArrowheads="1"/>
            </p:cNvSpPr>
            <p:nvPr/>
          </p:nvSpPr>
          <p:spPr bwMode="auto">
            <a:xfrm>
              <a:off x="3755" y="1699"/>
              <a:ext cx="470" cy="164"/>
            </a:xfrm>
            <a:prstGeom prst="ellipse">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12" name="Rectangle 20"/>
            <p:cNvSpPr>
              <a:spLocks noChangeArrowheads="1"/>
            </p:cNvSpPr>
            <p:nvPr/>
          </p:nvSpPr>
          <p:spPr bwMode="auto">
            <a:xfrm>
              <a:off x="3755" y="1741"/>
              <a:ext cx="470" cy="39"/>
            </a:xfrm>
            <a:prstGeom prst="rect">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13" name="Oval 21"/>
            <p:cNvSpPr>
              <a:spLocks noChangeArrowheads="1"/>
            </p:cNvSpPr>
            <p:nvPr/>
          </p:nvSpPr>
          <p:spPr bwMode="auto">
            <a:xfrm>
              <a:off x="3755" y="1658"/>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14" name="Oval 22"/>
            <p:cNvSpPr>
              <a:spLocks noChangeArrowheads="1"/>
            </p:cNvSpPr>
            <p:nvPr/>
          </p:nvSpPr>
          <p:spPr bwMode="auto">
            <a:xfrm>
              <a:off x="3755" y="1650"/>
              <a:ext cx="470" cy="164"/>
            </a:xfrm>
            <a:prstGeom prst="ellipse">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15" name="Rectangle 23"/>
            <p:cNvSpPr>
              <a:spLocks noChangeArrowheads="1"/>
            </p:cNvSpPr>
            <p:nvPr/>
          </p:nvSpPr>
          <p:spPr bwMode="auto">
            <a:xfrm>
              <a:off x="3755" y="1692"/>
              <a:ext cx="470" cy="39"/>
            </a:xfrm>
            <a:prstGeom prst="rect">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16" name="Oval 24"/>
            <p:cNvSpPr>
              <a:spLocks noChangeArrowheads="1"/>
            </p:cNvSpPr>
            <p:nvPr/>
          </p:nvSpPr>
          <p:spPr bwMode="auto">
            <a:xfrm>
              <a:off x="3755" y="1609"/>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23717" name="Group 25"/>
            <p:cNvGrpSpPr>
              <a:grpSpLocks/>
            </p:cNvGrpSpPr>
            <p:nvPr/>
          </p:nvGrpSpPr>
          <p:grpSpPr bwMode="auto">
            <a:xfrm>
              <a:off x="3755" y="1560"/>
              <a:ext cx="470" cy="205"/>
              <a:chOff x="1594" y="3360"/>
              <a:chExt cx="364" cy="159"/>
            </a:xfrm>
          </p:grpSpPr>
          <p:sp>
            <p:nvSpPr>
              <p:cNvPr id="23729" name="Oval 26"/>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30" name="Rectangle 27"/>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31" name="Oval 28"/>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nvGrpSpPr>
            <p:cNvPr id="23718" name="Group 29"/>
            <p:cNvGrpSpPr>
              <a:grpSpLocks/>
            </p:cNvGrpSpPr>
            <p:nvPr/>
          </p:nvGrpSpPr>
          <p:grpSpPr bwMode="auto">
            <a:xfrm>
              <a:off x="4228" y="1610"/>
              <a:ext cx="544" cy="116"/>
              <a:chOff x="4416" y="992"/>
              <a:chExt cx="544" cy="116"/>
            </a:xfrm>
          </p:grpSpPr>
          <p:sp>
            <p:nvSpPr>
              <p:cNvPr id="23726" name="Line 30"/>
              <p:cNvSpPr>
                <a:spLocks noChangeShapeType="1"/>
              </p:cNvSpPr>
              <p:nvPr/>
            </p:nvSpPr>
            <p:spPr bwMode="auto">
              <a:xfrm>
                <a:off x="4416" y="1108"/>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27" name="Line 31"/>
              <p:cNvSpPr>
                <a:spLocks noChangeShapeType="1"/>
              </p:cNvSpPr>
              <p:nvPr/>
            </p:nvSpPr>
            <p:spPr bwMode="auto">
              <a:xfrm>
                <a:off x="4684" y="992"/>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28" name="Line 32"/>
              <p:cNvSpPr>
                <a:spLocks noChangeShapeType="1"/>
              </p:cNvSpPr>
              <p:nvPr/>
            </p:nvSpPr>
            <p:spPr bwMode="auto">
              <a:xfrm flipV="1">
                <a:off x="4684" y="992"/>
                <a:ext cx="0" cy="116"/>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sp>
          <p:nvSpPr>
            <p:cNvPr id="23719" name="Line 33"/>
            <p:cNvSpPr>
              <a:spLocks noChangeShapeType="1"/>
            </p:cNvSpPr>
            <p:nvPr/>
          </p:nvSpPr>
          <p:spPr bwMode="auto">
            <a:xfrm rot="10800000" flipV="1">
              <a:off x="4502" y="1946"/>
              <a:ext cx="282"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20" name="Line 34"/>
            <p:cNvSpPr>
              <a:spLocks noChangeShapeType="1"/>
            </p:cNvSpPr>
            <p:nvPr/>
          </p:nvSpPr>
          <p:spPr bwMode="auto">
            <a:xfrm rot="10800000" flipV="1">
              <a:off x="4221" y="1838"/>
              <a:ext cx="286"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21" name="Line 35"/>
            <p:cNvSpPr>
              <a:spLocks noChangeShapeType="1"/>
            </p:cNvSpPr>
            <p:nvPr/>
          </p:nvSpPr>
          <p:spPr bwMode="auto">
            <a:xfrm rot="10800000">
              <a:off x="4507" y="1838"/>
              <a:ext cx="0" cy="108"/>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22" name="Line 36"/>
            <p:cNvSpPr>
              <a:spLocks noChangeShapeType="1"/>
            </p:cNvSpPr>
            <p:nvPr/>
          </p:nvSpPr>
          <p:spPr bwMode="auto">
            <a:xfrm>
              <a:off x="4228" y="1786"/>
              <a:ext cx="496" cy="0"/>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23" name="Rectangle 37"/>
            <p:cNvSpPr>
              <a:spLocks noChangeArrowheads="1"/>
            </p:cNvSpPr>
            <p:nvPr/>
          </p:nvSpPr>
          <p:spPr bwMode="auto">
            <a:xfrm>
              <a:off x="4728" y="1541"/>
              <a:ext cx="560" cy="156"/>
            </a:xfrm>
            <a:prstGeom prst="rect">
              <a:avLst/>
            </a:prstGeom>
            <a:solidFill>
              <a:srgbClr val="3D8B5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24" name="Rectangle 38"/>
            <p:cNvSpPr>
              <a:spLocks noChangeArrowheads="1"/>
            </p:cNvSpPr>
            <p:nvPr/>
          </p:nvSpPr>
          <p:spPr bwMode="auto">
            <a:xfrm>
              <a:off x="4728" y="1854"/>
              <a:ext cx="560" cy="156"/>
            </a:xfrm>
            <a:prstGeom prst="rect">
              <a:avLst/>
            </a:prstGeom>
            <a:gradFill rotWithShape="1">
              <a:gsLst>
                <a:gs pos="0">
                  <a:srgbClr val="003580"/>
                </a:gs>
                <a:gs pos="50000">
                  <a:srgbClr val="003580"/>
                </a:gs>
                <a:gs pos="100000">
                  <a:srgbClr val="00358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25" name="Rectangle 39"/>
            <p:cNvSpPr>
              <a:spLocks noChangeArrowheads="1"/>
            </p:cNvSpPr>
            <p:nvPr/>
          </p:nvSpPr>
          <p:spPr bwMode="auto">
            <a:xfrm>
              <a:off x="4728" y="1698"/>
              <a:ext cx="560" cy="156"/>
            </a:xfrm>
            <a:prstGeom prst="rect">
              <a:avLst/>
            </a:prstGeom>
            <a:solidFill>
              <a:srgbClr val="FF6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nvGrpSpPr>
          <p:cNvPr id="23566" name="Group 40"/>
          <p:cNvGrpSpPr>
            <a:grpSpLocks/>
          </p:cNvGrpSpPr>
          <p:nvPr/>
        </p:nvGrpSpPr>
        <p:grpSpPr bwMode="auto">
          <a:xfrm>
            <a:off x="5954713" y="4392613"/>
            <a:ext cx="2433637" cy="744537"/>
            <a:chOff x="3755" y="1541"/>
            <a:chExt cx="1533" cy="469"/>
          </a:xfrm>
        </p:grpSpPr>
        <p:grpSp>
          <p:nvGrpSpPr>
            <p:cNvPr id="23679" name="Group 41"/>
            <p:cNvGrpSpPr>
              <a:grpSpLocks/>
            </p:cNvGrpSpPr>
            <p:nvPr/>
          </p:nvGrpSpPr>
          <p:grpSpPr bwMode="auto">
            <a:xfrm>
              <a:off x="3755" y="1755"/>
              <a:ext cx="470" cy="205"/>
              <a:chOff x="1594" y="3360"/>
              <a:chExt cx="364" cy="159"/>
            </a:xfrm>
          </p:grpSpPr>
          <p:sp>
            <p:nvSpPr>
              <p:cNvPr id="23704" name="Oval 42"/>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05" name="Rectangle 43"/>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06" name="Oval 44"/>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sp>
          <p:nvSpPr>
            <p:cNvPr id="2956333" name="Oval 45"/>
            <p:cNvSpPr>
              <a:spLocks noChangeArrowheads="1"/>
            </p:cNvSpPr>
            <p:nvPr/>
          </p:nvSpPr>
          <p:spPr bwMode="auto">
            <a:xfrm>
              <a:off x="3755" y="1748"/>
              <a:ext cx="470" cy="164"/>
            </a:xfrm>
            <a:prstGeom prst="ellipse">
              <a:avLst/>
            </a:prstGeom>
            <a:gradFill rotWithShape="1">
              <a:gsLst>
                <a:gs pos="0">
                  <a:schemeClr val="tx1">
                    <a:gamma/>
                    <a:shade val="59608"/>
                    <a:invGamma/>
                  </a:schemeClr>
                </a:gs>
                <a:gs pos="50000">
                  <a:schemeClr val="tx1"/>
                </a:gs>
                <a:gs pos="100000">
                  <a:schemeClr val="tx1">
                    <a:gamma/>
                    <a:shade val="59608"/>
                    <a:invGamma/>
                  </a:schemeClr>
                </a:gs>
              </a:gsLst>
              <a:lin ang="0" scaled="1"/>
            </a:gradFill>
            <a:ln w="12700" algn="ctr">
              <a:noFill/>
              <a:round/>
              <a:headEnd/>
              <a:tailEnd type="none" w="lg" len="med"/>
            </a:ln>
            <a:effectLst/>
          </p:spPr>
          <p:txBody>
            <a:bodyPr wrap="none" lIns="0" tIns="0" rIns="0" bIns="0" anchor="ctr"/>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endParaRPr>
            </a:p>
          </p:txBody>
        </p:sp>
        <p:sp>
          <p:nvSpPr>
            <p:cNvPr id="23681" name="Rectangle 46"/>
            <p:cNvSpPr>
              <a:spLocks noChangeArrowheads="1"/>
            </p:cNvSpPr>
            <p:nvPr/>
          </p:nvSpPr>
          <p:spPr bwMode="auto">
            <a:xfrm>
              <a:off x="3755" y="1790"/>
              <a:ext cx="470" cy="39"/>
            </a:xfrm>
            <a:prstGeom prst="rect">
              <a:avLst/>
            </a:prstGeom>
            <a:solidFill>
              <a:srgbClr val="0035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82" name="Oval 47"/>
            <p:cNvSpPr>
              <a:spLocks noChangeArrowheads="1"/>
            </p:cNvSpPr>
            <p:nvPr/>
          </p:nvSpPr>
          <p:spPr bwMode="auto">
            <a:xfrm>
              <a:off x="3755" y="1707"/>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83" name="Oval 48"/>
            <p:cNvSpPr>
              <a:spLocks noChangeArrowheads="1"/>
            </p:cNvSpPr>
            <p:nvPr/>
          </p:nvSpPr>
          <p:spPr bwMode="auto">
            <a:xfrm>
              <a:off x="3755" y="1699"/>
              <a:ext cx="470" cy="164"/>
            </a:xfrm>
            <a:prstGeom prst="ellipse">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84" name="Rectangle 49"/>
            <p:cNvSpPr>
              <a:spLocks noChangeArrowheads="1"/>
            </p:cNvSpPr>
            <p:nvPr/>
          </p:nvSpPr>
          <p:spPr bwMode="auto">
            <a:xfrm>
              <a:off x="3755" y="1741"/>
              <a:ext cx="470" cy="39"/>
            </a:xfrm>
            <a:prstGeom prst="rect">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85" name="Oval 50"/>
            <p:cNvSpPr>
              <a:spLocks noChangeArrowheads="1"/>
            </p:cNvSpPr>
            <p:nvPr/>
          </p:nvSpPr>
          <p:spPr bwMode="auto">
            <a:xfrm>
              <a:off x="3755" y="1658"/>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86" name="Oval 51"/>
            <p:cNvSpPr>
              <a:spLocks noChangeArrowheads="1"/>
            </p:cNvSpPr>
            <p:nvPr/>
          </p:nvSpPr>
          <p:spPr bwMode="auto">
            <a:xfrm>
              <a:off x="3755" y="1650"/>
              <a:ext cx="470" cy="164"/>
            </a:xfrm>
            <a:prstGeom prst="ellipse">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87" name="Rectangle 52"/>
            <p:cNvSpPr>
              <a:spLocks noChangeArrowheads="1"/>
            </p:cNvSpPr>
            <p:nvPr/>
          </p:nvSpPr>
          <p:spPr bwMode="auto">
            <a:xfrm>
              <a:off x="3755" y="1692"/>
              <a:ext cx="470" cy="39"/>
            </a:xfrm>
            <a:prstGeom prst="rect">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88" name="Oval 53"/>
            <p:cNvSpPr>
              <a:spLocks noChangeArrowheads="1"/>
            </p:cNvSpPr>
            <p:nvPr/>
          </p:nvSpPr>
          <p:spPr bwMode="auto">
            <a:xfrm>
              <a:off x="3755" y="1609"/>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23689" name="Group 54"/>
            <p:cNvGrpSpPr>
              <a:grpSpLocks/>
            </p:cNvGrpSpPr>
            <p:nvPr/>
          </p:nvGrpSpPr>
          <p:grpSpPr bwMode="auto">
            <a:xfrm>
              <a:off x="3755" y="1560"/>
              <a:ext cx="470" cy="205"/>
              <a:chOff x="1594" y="3360"/>
              <a:chExt cx="364" cy="159"/>
            </a:xfrm>
          </p:grpSpPr>
          <p:sp>
            <p:nvSpPr>
              <p:cNvPr id="23701" name="Oval 55"/>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02" name="Rectangle 56"/>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03" name="Oval 57"/>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nvGrpSpPr>
            <p:cNvPr id="23690" name="Group 58"/>
            <p:cNvGrpSpPr>
              <a:grpSpLocks/>
            </p:cNvGrpSpPr>
            <p:nvPr/>
          </p:nvGrpSpPr>
          <p:grpSpPr bwMode="auto">
            <a:xfrm>
              <a:off x="4228" y="1610"/>
              <a:ext cx="544" cy="116"/>
              <a:chOff x="4416" y="992"/>
              <a:chExt cx="544" cy="116"/>
            </a:xfrm>
          </p:grpSpPr>
          <p:sp>
            <p:nvSpPr>
              <p:cNvPr id="23698" name="Line 59"/>
              <p:cNvSpPr>
                <a:spLocks noChangeShapeType="1"/>
              </p:cNvSpPr>
              <p:nvPr/>
            </p:nvSpPr>
            <p:spPr bwMode="auto">
              <a:xfrm>
                <a:off x="4416" y="1108"/>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99" name="Line 60"/>
              <p:cNvSpPr>
                <a:spLocks noChangeShapeType="1"/>
              </p:cNvSpPr>
              <p:nvPr/>
            </p:nvSpPr>
            <p:spPr bwMode="auto">
              <a:xfrm>
                <a:off x="4684" y="992"/>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700" name="Line 61"/>
              <p:cNvSpPr>
                <a:spLocks noChangeShapeType="1"/>
              </p:cNvSpPr>
              <p:nvPr/>
            </p:nvSpPr>
            <p:spPr bwMode="auto">
              <a:xfrm flipV="1">
                <a:off x="4684" y="992"/>
                <a:ext cx="0" cy="116"/>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sp>
          <p:nvSpPr>
            <p:cNvPr id="23691" name="Line 62"/>
            <p:cNvSpPr>
              <a:spLocks noChangeShapeType="1"/>
            </p:cNvSpPr>
            <p:nvPr/>
          </p:nvSpPr>
          <p:spPr bwMode="auto">
            <a:xfrm rot="10800000" flipV="1">
              <a:off x="4502" y="1946"/>
              <a:ext cx="282"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92" name="Line 63"/>
            <p:cNvSpPr>
              <a:spLocks noChangeShapeType="1"/>
            </p:cNvSpPr>
            <p:nvPr/>
          </p:nvSpPr>
          <p:spPr bwMode="auto">
            <a:xfrm rot="10800000" flipV="1">
              <a:off x="4221" y="1838"/>
              <a:ext cx="286"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93" name="Line 64"/>
            <p:cNvSpPr>
              <a:spLocks noChangeShapeType="1"/>
            </p:cNvSpPr>
            <p:nvPr/>
          </p:nvSpPr>
          <p:spPr bwMode="auto">
            <a:xfrm rot="10800000">
              <a:off x="4507" y="1838"/>
              <a:ext cx="0" cy="108"/>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94" name="Line 65"/>
            <p:cNvSpPr>
              <a:spLocks noChangeShapeType="1"/>
            </p:cNvSpPr>
            <p:nvPr/>
          </p:nvSpPr>
          <p:spPr bwMode="auto">
            <a:xfrm>
              <a:off x="4228" y="1786"/>
              <a:ext cx="496" cy="0"/>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95" name="Rectangle 66"/>
            <p:cNvSpPr>
              <a:spLocks noChangeArrowheads="1"/>
            </p:cNvSpPr>
            <p:nvPr/>
          </p:nvSpPr>
          <p:spPr bwMode="auto">
            <a:xfrm>
              <a:off x="4728" y="1541"/>
              <a:ext cx="560" cy="156"/>
            </a:xfrm>
            <a:prstGeom prst="rect">
              <a:avLst/>
            </a:prstGeom>
            <a:solidFill>
              <a:srgbClr val="3D8B5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96" name="Rectangle 67"/>
            <p:cNvSpPr>
              <a:spLocks noChangeArrowheads="1"/>
            </p:cNvSpPr>
            <p:nvPr/>
          </p:nvSpPr>
          <p:spPr bwMode="auto">
            <a:xfrm>
              <a:off x="4728" y="1854"/>
              <a:ext cx="560" cy="156"/>
            </a:xfrm>
            <a:prstGeom prst="rect">
              <a:avLst/>
            </a:prstGeom>
            <a:gradFill rotWithShape="1">
              <a:gsLst>
                <a:gs pos="0">
                  <a:srgbClr val="003580"/>
                </a:gs>
                <a:gs pos="50000">
                  <a:srgbClr val="003580"/>
                </a:gs>
                <a:gs pos="100000">
                  <a:srgbClr val="00358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97" name="Rectangle 68"/>
            <p:cNvSpPr>
              <a:spLocks noChangeArrowheads="1"/>
            </p:cNvSpPr>
            <p:nvPr/>
          </p:nvSpPr>
          <p:spPr bwMode="auto">
            <a:xfrm>
              <a:off x="4728" y="1698"/>
              <a:ext cx="560" cy="156"/>
            </a:xfrm>
            <a:prstGeom prst="rect">
              <a:avLst/>
            </a:prstGeom>
            <a:solidFill>
              <a:srgbClr val="FF6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nvGrpSpPr>
          <p:cNvPr id="23567" name="Group 69"/>
          <p:cNvGrpSpPr>
            <a:grpSpLocks/>
          </p:cNvGrpSpPr>
          <p:nvPr/>
        </p:nvGrpSpPr>
        <p:grpSpPr bwMode="auto">
          <a:xfrm>
            <a:off x="5954713" y="5389563"/>
            <a:ext cx="2433637" cy="744537"/>
            <a:chOff x="3755" y="1541"/>
            <a:chExt cx="1533" cy="469"/>
          </a:xfrm>
        </p:grpSpPr>
        <p:grpSp>
          <p:nvGrpSpPr>
            <p:cNvPr id="23651" name="Group 70"/>
            <p:cNvGrpSpPr>
              <a:grpSpLocks/>
            </p:cNvGrpSpPr>
            <p:nvPr/>
          </p:nvGrpSpPr>
          <p:grpSpPr bwMode="auto">
            <a:xfrm>
              <a:off x="3755" y="1755"/>
              <a:ext cx="470" cy="205"/>
              <a:chOff x="1594" y="3360"/>
              <a:chExt cx="364" cy="159"/>
            </a:xfrm>
          </p:grpSpPr>
          <p:sp>
            <p:nvSpPr>
              <p:cNvPr id="23676" name="Oval 71"/>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77" name="Rectangle 72"/>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78" name="Oval 73"/>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sp>
          <p:nvSpPr>
            <p:cNvPr id="2956362" name="Oval 74"/>
            <p:cNvSpPr>
              <a:spLocks noChangeArrowheads="1"/>
            </p:cNvSpPr>
            <p:nvPr/>
          </p:nvSpPr>
          <p:spPr bwMode="auto">
            <a:xfrm>
              <a:off x="3755" y="1748"/>
              <a:ext cx="470" cy="164"/>
            </a:xfrm>
            <a:prstGeom prst="ellipse">
              <a:avLst/>
            </a:prstGeom>
            <a:gradFill rotWithShape="1">
              <a:gsLst>
                <a:gs pos="0">
                  <a:schemeClr val="tx1">
                    <a:gamma/>
                    <a:shade val="59608"/>
                    <a:invGamma/>
                  </a:schemeClr>
                </a:gs>
                <a:gs pos="50000">
                  <a:schemeClr val="tx1"/>
                </a:gs>
                <a:gs pos="100000">
                  <a:schemeClr val="tx1">
                    <a:gamma/>
                    <a:shade val="59608"/>
                    <a:invGamma/>
                  </a:schemeClr>
                </a:gs>
              </a:gsLst>
              <a:lin ang="0" scaled="1"/>
            </a:gradFill>
            <a:ln w="12700" algn="ctr">
              <a:noFill/>
              <a:round/>
              <a:headEnd/>
              <a:tailEnd type="none" w="lg" len="med"/>
            </a:ln>
            <a:effectLst/>
          </p:spPr>
          <p:txBody>
            <a:bodyPr wrap="none" lIns="0" tIns="0" rIns="0" bIns="0" anchor="ctr"/>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endParaRPr>
            </a:p>
          </p:txBody>
        </p:sp>
        <p:sp>
          <p:nvSpPr>
            <p:cNvPr id="23653" name="Rectangle 75"/>
            <p:cNvSpPr>
              <a:spLocks noChangeArrowheads="1"/>
            </p:cNvSpPr>
            <p:nvPr/>
          </p:nvSpPr>
          <p:spPr bwMode="auto">
            <a:xfrm>
              <a:off x="3755" y="1790"/>
              <a:ext cx="470" cy="39"/>
            </a:xfrm>
            <a:prstGeom prst="rect">
              <a:avLst/>
            </a:prstGeom>
            <a:solidFill>
              <a:srgbClr val="0035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54" name="Oval 76"/>
            <p:cNvSpPr>
              <a:spLocks noChangeArrowheads="1"/>
            </p:cNvSpPr>
            <p:nvPr/>
          </p:nvSpPr>
          <p:spPr bwMode="auto">
            <a:xfrm>
              <a:off x="3755" y="1707"/>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55" name="Oval 77"/>
            <p:cNvSpPr>
              <a:spLocks noChangeArrowheads="1"/>
            </p:cNvSpPr>
            <p:nvPr/>
          </p:nvSpPr>
          <p:spPr bwMode="auto">
            <a:xfrm>
              <a:off x="3755" y="1699"/>
              <a:ext cx="470" cy="164"/>
            </a:xfrm>
            <a:prstGeom prst="ellipse">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56" name="Rectangle 78"/>
            <p:cNvSpPr>
              <a:spLocks noChangeArrowheads="1"/>
            </p:cNvSpPr>
            <p:nvPr/>
          </p:nvSpPr>
          <p:spPr bwMode="auto">
            <a:xfrm>
              <a:off x="3755" y="1741"/>
              <a:ext cx="470" cy="39"/>
            </a:xfrm>
            <a:prstGeom prst="rect">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57" name="Oval 79"/>
            <p:cNvSpPr>
              <a:spLocks noChangeArrowheads="1"/>
            </p:cNvSpPr>
            <p:nvPr/>
          </p:nvSpPr>
          <p:spPr bwMode="auto">
            <a:xfrm>
              <a:off x="3755" y="1658"/>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58" name="Oval 80"/>
            <p:cNvSpPr>
              <a:spLocks noChangeArrowheads="1"/>
            </p:cNvSpPr>
            <p:nvPr/>
          </p:nvSpPr>
          <p:spPr bwMode="auto">
            <a:xfrm>
              <a:off x="3755" y="1650"/>
              <a:ext cx="470" cy="164"/>
            </a:xfrm>
            <a:prstGeom prst="ellipse">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59" name="Rectangle 81"/>
            <p:cNvSpPr>
              <a:spLocks noChangeArrowheads="1"/>
            </p:cNvSpPr>
            <p:nvPr/>
          </p:nvSpPr>
          <p:spPr bwMode="auto">
            <a:xfrm>
              <a:off x="3755" y="1692"/>
              <a:ext cx="470" cy="39"/>
            </a:xfrm>
            <a:prstGeom prst="rect">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60" name="Oval 82"/>
            <p:cNvSpPr>
              <a:spLocks noChangeArrowheads="1"/>
            </p:cNvSpPr>
            <p:nvPr/>
          </p:nvSpPr>
          <p:spPr bwMode="auto">
            <a:xfrm>
              <a:off x="3755" y="1609"/>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23661" name="Group 83"/>
            <p:cNvGrpSpPr>
              <a:grpSpLocks/>
            </p:cNvGrpSpPr>
            <p:nvPr/>
          </p:nvGrpSpPr>
          <p:grpSpPr bwMode="auto">
            <a:xfrm>
              <a:off x="3755" y="1560"/>
              <a:ext cx="470" cy="205"/>
              <a:chOff x="1594" y="3360"/>
              <a:chExt cx="364" cy="159"/>
            </a:xfrm>
          </p:grpSpPr>
          <p:sp>
            <p:nvSpPr>
              <p:cNvPr id="23673" name="Oval 84"/>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74" name="Rectangle 85"/>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75" name="Oval 86"/>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nvGrpSpPr>
            <p:cNvPr id="23662" name="Group 87"/>
            <p:cNvGrpSpPr>
              <a:grpSpLocks/>
            </p:cNvGrpSpPr>
            <p:nvPr/>
          </p:nvGrpSpPr>
          <p:grpSpPr bwMode="auto">
            <a:xfrm>
              <a:off x="4228" y="1610"/>
              <a:ext cx="544" cy="116"/>
              <a:chOff x="4416" y="992"/>
              <a:chExt cx="544" cy="116"/>
            </a:xfrm>
          </p:grpSpPr>
          <p:sp>
            <p:nvSpPr>
              <p:cNvPr id="23670" name="Line 88"/>
              <p:cNvSpPr>
                <a:spLocks noChangeShapeType="1"/>
              </p:cNvSpPr>
              <p:nvPr/>
            </p:nvSpPr>
            <p:spPr bwMode="auto">
              <a:xfrm>
                <a:off x="4416" y="1108"/>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71" name="Line 89"/>
              <p:cNvSpPr>
                <a:spLocks noChangeShapeType="1"/>
              </p:cNvSpPr>
              <p:nvPr/>
            </p:nvSpPr>
            <p:spPr bwMode="auto">
              <a:xfrm>
                <a:off x="4684" y="992"/>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72" name="Line 90"/>
              <p:cNvSpPr>
                <a:spLocks noChangeShapeType="1"/>
              </p:cNvSpPr>
              <p:nvPr/>
            </p:nvSpPr>
            <p:spPr bwMode="auto">
              <a:xfrm flipV="1">
                <a:off x="4684" y="992"/>
                <a:ext cx="0" cy="116"/>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sp>
          <p:nvSpPr>
            <p:cNvPr id="23663" name="Line 91"/>
            <p:cNvSpPr>
              <a:spLocks noChangeShapeType="1"/>
            </p:cNvSpPr>
            <p:nvPr/>
          </p:nvSpPr>
          <p:spPr bwMode="auto">
            <a:xfrm rot="10800000" flipV="1">
              <a:off x="4502" y="1946"/>
              <a:ext cx="282"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64" name="Line 92"/>
            <p:cNvSpPr>
              <a:spLocks noChangeShapeType="1"/>
            </p:cNvSpPr>
            <p:nvPr/>
          </p:nvSpPr>
          <p:spPr bwMode="auto">
            <a:xfrm rot="10800000" flipV="1">
              <a:off x="4221" y="1838"/>
              <a:ext cx="286"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65" name="Line 93"/>
            <p:cNvSpPr>
              <a:spLocks noChangeShapeType="1"/>
            </p:cNvSpPr>
            <p:nvPr/>
          </p:nvSpPr>
          <p:spPr bwMode="auto">
            <a:xfrm rot="10800000">
              <a:off x="4507" y="1838"/>
              <a:ext cx="0" cy="108"/>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66" name="Line 94"/>
            <p:cNvSpPr>
              <a:spLocks noChangeShapeType="1"/>
            </p:cNvSpPr>
            <p:nvPr/>
          </p:nvSpPr>
          <p:spPr bwMode="auto">
            <a:xfrm>
              <a:off x="4228" y="1786"/>
              <a:ext cx="496" cy="0"/>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67" name="Rectangle 95"/>
            <p:cNvSpPr>
              <a:spLocks noChangeArrowheads="1"/>
            </p:cNvSpPr>
            <p:nvPr/>
          </p:nvSpPr>
          <p:spPr bwMode="auto">
            <a:xfrm>
              <a:off x="4728" y="1541"/>
              <a:ext cx="560" cy="156"/>
            </a:xfrm>
            <a:prstGeom prst="rect">
              <a:avLst/>
            </a:prstGeom>
            <a:solidFill>
              <a:srgbClr val="3D8B5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68" name="Rectangle 96"/>
            <p:cNvSpPr>
              <a:spLocks noChangeArrowheads="1"/>
            </p:cNvSpPr>
            <p:nvPr/>
          </p:nvSpPr>
          <p:spPr bwMode="auto">
            <a:xfrm>
              <a:off x="4728" y="1854"/>
              <a:ext cx="560" cy="156"/>
            </a:xfrm>
            <a:prstGeom prst="rect">
              <a:avLst/>
            </a:prstGeom>
            <a:gradFill rotWithShape="1">
              <a:gsLst>
                <a:gs pos="0">
                  <a:srgbClr val="003580"/>
                </a:gs>
                <a:gs pos="50000">
                  <a:srgbClr val="003580"/>
                </a:gs>
                <a:gs pos="100000">
                  <a:srgbClr val="00358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69" name="Rectangle 97"/>
            <p:cNvSpPr>
              <a:spLocks noChangeArrowheads="1"/>
            </p:cNvSpPr>
            <p:nvPr/>
          </p:nvSpPr>
          <p:spPr bwMode="auto">
            <a:xfrm>
              <a:off x="4728" y="1698"/>
              <a:ext cx="560" cy="156"/>
            </a:xfrm>
            <a:prstGeom prst="rect">
              <a:avLst/>
            </a:prstGeom>
            <a:solidFill>
              <a:srgbClr val="FF6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nvGrpSpPr>
          <p:cNvPr id="23568" name="Group 98"/>
          <p:cNvGrpSpPr>
            <a:grpSpLocks/>
          </p:cNvGrpSpPr>
          <p:nvPr/>
        </p:nvGrpSpPr>
        <p:grpSpPr bwMode="auto">
          <a:xfrm>
            <a:off x="5954713" y="2446338"/>
            <a:ext cx="2433637" cy="744537"/>
            <a:chOff x="3755" y="1541"/>
            <a:chExt cx="1533" cy="469"/>
          </a:xfrm>
        </p:grpSpPr>
        <p:grpSp>
          <p:nvGrpSpPr>
            <p:cNvPr id="23623" name="Group 99"/>
            <p:cNvGrpSpPr>
              <a:grpSpLocks/>
            </p:cNvGrpSpPr>
            <p:nvPr/>
          </p:nvGrpSpPr>
          <p:grpSpPr bwMode="auto">
            <a:xfrm>
              <a:off x="3755" y="1755"/>
              <a:ext cx="470" cy="205"/>
              <a:chOff x="1594" y="3360"/>
              <a:chExt cx="364" cy="159"/>
            </a:xfrm>
          </p:grpSpPr>
          <p:sp>
            <p:nvSpPr>
              <p:cNvPr id="23648" name="Oval 100"/>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49" name="Rectangle 101"/>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50" name="Oval 102"/>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sp>
          <p:nvSpPr>
            <p:cNvPr id="2956391" name="Oval 103"/>
            <p:cNvSpPr>
              <a:spLocks noChangeArrowheads="1"/>
            </p:cNvSpPr>
            <p:nvPr/>
          </p:nvSpPr>
          <p:spPr bwMode="auto">
            <a:xfrm>
              <a:off x="3755" y="1748"/>
              <a:ext cx="470" cy="164"/>
            </a:xfrm>
            <a:prstGeom prst="ellipse">
              <a:avLst/>
            </a:prstGeom>
            <a:gradFill rotWithShape="1">
              <a:gsLst>
                <a:gs pos="0">
                  <a:schemeClr val="tx1">
                    <a:gamma/>
                    <a:shade val="59608"/>
                    <a:invGamma/>
                  </a:schemeClr>
                </a:gs>
                <a:gs pos="50000">
                  <a:schemeClr val="tx1"/>
                </a:gs>
                <a:gs pos="100000">
                  <a:schemeClr val="tx1">
                    <a:gamma/>
                    <a:shade val="59608"/>
                    <a:invGamma/>
                  </a:schemeClr>
                </a:gs>
              </a:gsLst>
              <a:lin ang="0" scaled="1"/>
            </a:gradFill>
            <a:ln w="12700" algn="ctr">
              <a:noFill/>
              <a:round/>
              <a:headEnd/>
              <a:tailEnd type="none" w="lg" len="med"/>
            </a:ln>
            <a:effectLst/>
          </p:spPr>
          <p:txBody>
            <a:bodyPr wrap="none" lIns="0" tIns="0" rIns="0" bIns="0" anchor="ctr"/>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endParaRPr>
            </a:p>
          </p:txBody>
        </p:sp>
        <p:sp>
          <p:nvSpPr>
            <p:cNvPr id="23625" name="Rectangle 104"/>
            <p:cNvSpPr>
              <a:spLocks noChangeArrowheads="1"/>
            </p:cNvSpPr>
            <p:nvPr/>
          </p:nvSpPr>
          <p:spPr bwMode="auto">
            <a:xfrm>
              <a:off x="3755" y="1790"/>
              <a:ext cx="470" cy="39"/>
            </a:xfrm>
            <a:prstGeom prst="rect">
              <a:avLst/>
            </a:prstGeom>
            <a:solidFill>
              <a:srgbClr val="0035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26" name="Oval 105"/>
            <p:cNvSpPr>
              <a:spLocks noChangeArrowheads="1"/>
            </p:cNvSpPr>
            <p:nvPr/>
          </p:nvSpPr>
          <p:spPr bwMode="auto">
            <a:xfrm>
              <a:off x="3755" y="1707"/>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27" name="Oval 106"/>
            <p:cNvSpPr>
              <a:spLocks noChangeArrowheads="1"/>
            </p:cNvSpPr>
            <p:nvPr/>
          </p:nvSpPr>
          <p:spPr bwMode="auto">
            <a:xfrm>
              <a:off x="3755" y="1699"/>
              <a:ext cx="470" cy="164"/>
            </a:xfrm>
            <a:prstGeom prst="ellipse">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28" name="Rectangle 107"/>
            <p:cNvSpPr>
              <a:spLocks noChangeArrowheads="1"/>
            </p:cNvSpPr>
            <p:nvPr/>
          </p:nvSpPr>
          <p:spPr bwMode="auto">
            <a:xfrm>
              <a:off x="3755" y="1741"/>
              <a:ext cx="470" cy="39"/>
            </a:xfrm>
            <a:prstGeom prst="rect">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29" name="Oval 108"/>
            <p:cNvSpPr>
              <a:spLocks noChangeArrowheads="1"/>
            </p:cNvSpPr>
            <p:nvPr/>
          </p:nvSpPr>
          <p:spPr bwMode="auto">
            <a:xfrm>
              <a:off x="3755" y="1658"/>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30" name="Oval 109"/>
            <p:cNvSpPr>
              <a:spLocks noChangeArrowheads="1"/>
            </p:cNvSpPr>
            <p:nvPr/>
          </p:nvSpPr>
          <p:spPr bwMode="auto">
            <a:xfrm>
              <a:off x="3755" y="1650"/>
              <a:ext cx="470" cy="164"/>
            </a:xfrm>
            <a:prstGeom prst="ellipse">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31" name="Rectangle 110"/>
            <p:cNvSpPr>
              <a:spLocks noChangeArrowheads="1"/>
            </p:cNvSpPr>
            <p:nvPr/>
          </p:nvSpPr>
          <p:spPr bwMode="auto">
            <a:xfrm>
              <a:off x="3755" y="1692"/>
              <a:ext cx="470" cy="39"/>
            </a:xfrm>
            <a:prstGeom prst="rect">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32" name="Oval 111"/>
            <p:cNvSpPr>
              <a:spLocks noChangeArrowheads="1"/>
            </p:cNvSpPr>
            <p:nvPr/>
          </p:nvSpPr>
          <p:spPr bwMode="auto">
            <a:xfrm>
              <a:off x="3755" y="1609"/>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23633" name="Group 112"/>
            <p:cNvGrpSpPr>
              <a:grpSpLocks/>
            </p:cNvGrpSpPr>
            <p:nvPr/>
          </p:nvGrpSpPr>
          <p:grpSpPr bwMode="auto">
            <a:xfrm>
              <a:off x="3755" y="1560"/>
              <a:ext cx="470" cy="205"/>
              <a:chOff x="1594" y="3360"/>
              <a:chExt cx="364" cy="159"/>
            </a:xfrm>
          </p:grpSpPr>
          <p:sp>
            <p:nvSpPr>
              <p:cNvPr id="23645" name="Oval 113"/>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46" name="Rectangle 114"/>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47" name="Oval 115"/>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nvGrpSpPr>
            <p:cNvPr id="23634" name="Group 116"/>
            <p:cNvGrpSpPr>
              <a:grpSpLocks/>
            </p:cNvGrpSpPr>
            <p:nvPr/>
          </p:nvGrpSpPr>
          <p:grpSpPr bwMode="auto">
            <a:xfrm>
              <a:off x="4228" y="1610"/>
              <a:ext cx="544" cy="116"/>
              <a:chOff x="4416" y="992"/>
              <a:chExt cx="544" cy="116"/>
            </a:xfrm>
          </p:grpSpPr>
          <p:sp>
            <p:nvSpPr>
              <p:cNvPr id="23642" name="Line 117"/>
              <p:cNvSpPr>
                <a:spLocks noChangeShapeType="1"/>
              </p:cNvSpPr>
              <p:nvPr/>
            </p:nvSpPr>
            <p:spPr bwMode="auto">
              <a:xfrm>
                <a:off x="4416" y="1108"/>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43" name="Line 118"/>
              <p:cNvSpPr>
                <a:spLocks noChangeShapeType="1"/>
              </p:cNvSpPr>
              <p:nvPr/>
            </p:nvSpPr>
            <p:spPr bwMode="auto">
              <a:xfrm>
                <a:off x="4684" y="992"/>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44" name="Line 119"/>
              <p:cNvSpPr>
                <a:spLocks noChangeShapeType="1"/>
              </p:cNvSpPr>
              <p:nvPr/>
            </p:nvSpPr>
            <p:spPr bwMode="auto">
              <a:xfrm flipV="1">
                <a:off x="4684" y="992"/>
                <a:ext cx="0" cy="116"/>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sp>
          <p:nvSpPr>
            <p:cNvPr id="23635" name="Line 120"/>
            <p:cNvSpPr>
              <a:spLocks noChangeShapeType="1"/>
            </p:cNvSpPr>
            <p:nvPr/>
          </p:nvSpPr>
          <p:spPr bwMode="auto">
            <a:xfrm rot="10800000" flipV="1">
              <a:off x="4502" y="1946"/>
              <a:ext cx="282"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36" name="Line 121"/>
            <p:cNvSpPr>
              <a:spLocks noChangeShapeType="1"/>
            </p:cNvSpPr>
            <p:nvPr/>
          </p:nvSpPr>
          <p:spPr bwMode="auto">
            <a:xfrm rot="10800000" flipV="1">
              <a:off x="4221" y="1838"/>
              <a:ext cx="286"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37" name="Line 122"/>
            <p:cNvSpPr>
              <a:spLocks noChangeShapeType="1"/>
            </p:cNvSpPr>
            <p:nvPr/>
          </p:nvSpPr>
          <p:spPr bwMode="auto">
            <a:xfrm rot="10800000">
              <a:off x="4507" y="1838"/>
              <a:ext cx="0" cy="108"/>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38" name="Line 123"/>
            <p:cNvSpPr>
              <a:spLocks noChangeShapeType="1"/>
            </p:cNvSpPr>
            <p:nvPr/>
          </p:nvSpPr>
          <p:spPr bwMode="auto">
            <a:xfrm>
              <a:off x="4228" y="1786"/>
              <a:ext cx="496" cy="0"/>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39" name="Rectangle 124"/>
            <p:cNvSpPr>
              <a:spLocks noChangeArrowheads="1"/>
            </p:cNvSpPr>
            <p:nvPr/>
          </p:nvSpPr>
          <p:spPr bwMode="auto">
            <a:xfrm>
              <a:off x="4728" y="1541"/>
              <a:ext cx="560" cy="156"/>
            </a:xfrm>
            <a:prstGeom prst="rect">
              <a:avLst/>
            </a:prstGeom>
            <a:solidFill>
              <a:srgbClr val="3D8B5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40" name="Rectangle 125"/>
            <p:cNvSpPr>
              <a:spLocks noChangeArrowheads="1"/>
            </p:cNvSpPr>
            <p:nvPr/>
          </p:nvSpPr>
          <p:spPr bwMode="auto">
            <a:xfrm>
              <a:off x="4728" y="1854"/>
              <a:ext cx="560" cy="156"/>
            </a:xfrm>
            <a:prstGeom prst="rect">
              <a:avLst/>
            </a:prstGeom>
            <a:gradFill rotWithShape="1">
              <a:gsLst>
                <a:gs pos="0">
                  <a:srgbClr val="003580"/>
                </a:gs>
                <a:gs pos="50000">
                  <a:srgbClr val="003580"/>
                </a:gs>
                <a:gs pos="100000">
                  <a:srgbClr val="00358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41" name="Rectangle 126"/>
            <p:cNvSpPr>
              <a:spLocks noChangeArrowheads="1"/>
            </p:cNvSpPr>
            <p:nvPr/>
          </p:nvSpPr>
          <p:spPr bwMode="auto">
            <a:xfrm>
              <a:off x="4728" y="1698"/>
              <a:ext cx="560" cy="156"/>
            </a:xfrm>
            <a:prstGeom prst="rect">
              <a:avLst/>
            </a:prstGeom>
            <a:solidFill>
              <a:srgbClr val="FF6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nvGrpSpPr>
          <p:cNvPr id="23569" name="Group 127"/>
          <p:cNvGrpSpPr>
            <a:grpSpLocks/>
          </p:cNvGrpSpPr>
          <p:nvPr/>
        </p:nvGrpSpPr>
        <p:grpSpPr bwMode="auto">
          <a:xfrm>
            <a:off x="5954713" y="1465263"/>
            <a:ext cx="2433637" cy="744537"/>
            <a:chOff x="3751" y="923"/>
            <a:chExt cx="1533" cy="469"/>
          </a:xfrm>
        </p:grpSpPr>
        <p:grpSp>
          <p:nvGrpSpPr>
            <p:cNvPr id="23592" name="Group 128"/>
            <p:cNvGrpSpPr>
              <a:grpSpLocks/>
            </p:cNvGrpSpPr>
            <p:nvPr/>
          </p:nvGrpSpPr>
          <p:grpSpPr bwMode="auto">
            <a:xfrm>
              <a:off x="3751" y="1137"/>
              <a:ext cx="470" cy="205"/>
              <a:chOff x="1594" y="3360"/>
              <a:chExt cx="364" cy="159"/>
            </a:xfrm>
          </p:grpSpPr>
          <p:sp>
            <p:nvSpPr>
              <p:cNvPr id="23620" name="Oval 129"/>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21" name="Rectangle 130"/>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22" name="Oval 131"/>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sp>
          <p:nvSpPr>
            <p:cNvPr id="2956420" name="Oval 132"/>
            <p:cNvSpPr>
              <a:spLocks noChangeArrowheads="1"/>
            </p:cNvSpPr>
            <p:nvPr/>
          </p:nvSpPr>
          <p:spPr bwMode="auto">
            <a:xfrm>
              <a:off x="3751" y="1130"/>
              <a:ext cx="470" cy="164"/>
            </a:xfrm>
            <a:prstGeom prst="ellipse">
              <a:avLst/>
            </a:prstGeom>
            <a:gradFill rotWithShape="1">
              <a:gsLst>
                <a:gs pos="0">
                  <a:schemeClr val="tx1">
                    <a:gamma/>
                    <a:shade val="59608"/>
                    <a:invGamma/>
                  </a:schemeClr>
                </a:gs>
                <a:gs pos="50000">
                  <a:schemeClr val="tx1"/>
                </a:gs>
                <a:gs pos="100000">
                  <a:schemeClr val="tx1">
                    <a:gamma/>
                    <a:shade val="59608"/>
                    <a:invGamma/>
                  </a:schemeClr>
                </a:gs>
              </a:gsLst>
              <a:lin ang="0" scaled="1"/>
            </a:gradFill>
            <a:ln w="12700" algn="ctr">
              <a:noFill/>
              <a:round/>
              <a:headEnd/>
              <a:tailEnd type="none" w="lg" len="med"/>
            </a:ln>
            <a:effectLst/>
          </p:spPr>
          <p:txBody>
            <a:bodyPr wrap="none" lIns="0" tIns="0" rIns="0" bIns="0" anchor="ctr"/>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endParaRPr>
            </a:p>
          </p:txBody>
        </p:sp>
        <p:sp>
          <p:nvSpPr>
            <p:cNvPr id="23594" name="Rectangle 133"/>
            <p:cNvSpPr>
              <a:spLocks noChangeArrowheads="1"/>
            </p:cNvSpPr>
            <p:nvPr/>
          </p:nvSpPr>
          <p:spPr bwMode="auto">
            <a:xfrm>
              <a:off x="3751" y="1172"/>
              <a:ext cx="470" cy="39"/>
            </a:xfrm>
            <a:prstGeom prst="rect">
              <a:avLst/>
            </a:prstGeom>
            <a:solidFill>
              <a:srgbClr val="0035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595" name="Oval 134"/>
            <p:cNvSpPr>
              <a:spLocks noChangeArrowheads="1"/>
            </p:cNvSpPr>
            <p:nvPr/>
          </p:nvSpPr>
          <p:spPr bwMode="auto">
            <a:xfrm>
              <a:off x="3751" y="1089"/>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596" name="Oval 135"/>
            <p:cNvSpPr>
              <a:spLocks noChangeArrowheads="1"/>
            </p:cNvSpPr>
            <p:nvPr/>
          </p:nvSpPr>
          <p:spPr bwMode="auto">
            <a:xfrm>
              <a:off x="3751" y="1081"/>
              <a:ext cx="470" cy="164"/>
            </a:xfrm>
            <a:prstGeom prst="ellipse">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597" name="Rectangle 136"/>
            <p:cNvSpPr>
              <a:spLocks noChangeArrowheads="1"/>
            </p:cNvSpPr>
            <p:nvPr/>
          </p:nvSpPr>
          <p:spPr bwMode="auto">
            <a:xfrm>
              <a:off x="3751" y="1123"/>
              <a:ext cx="470" cy="39"/>
            </a:xfrm>
            <a:prstGeom prst="rect">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598" name="Oval 137"/>
            <p:cNvSpPr>
              <a:spLocks noChangeArrowheads="1"/>
            </p:cNvSpPr>
            <p:nvPr/>
          </p:nvSpPr>
          <p:spPr bwMode="auto">
            <a:xfrm>
              <a:off x="3751" y="1040"/>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599" name="Oval 138"/>
            <p:cNvSpPr>
              <a:spLocks noChangeArrowheads="1"/>
            </p:cNvSpPr>
            <p:nvPr/>
          </p:nvSpPr>
          <p:spPr bwMode="auto">
            <a:xfrm>
              <a:off x="3751" y="1032"/>
              <a:ext cx="470" cy="164"/>
            </a:xfrm>
            <a:prstGeom prst="ellipse">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00" name="Rectangle 139"/>
            <p:cNvSpPr>
              <a:spLocks noChangeArrowheads="1"/>
            </p:cNvSpPr>
            <p:nvPr/>
          </p:nvSpPr>
          <p:spPr bwMode="auto">
            <a:xfrm>
              <a:off x="3751" y="1074"/>
              <a:ext cx="470" cy="39"/>
            </a:xfrm>
            <a:prstGeom prst="rect">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01" name="Oval 140"/>
            <p:cNvSpPr>
              <a:spLocks noChangeArrowheads="1"/>
            </p:cNvSpPr>
            <p:nvPr/>
          </p:nvSpPr>
          <p:spPr bwMode="auto">
            <a:xfrm>
              <a:off x="3751" y="991"/>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23602" name="Group 141"/>
            <p:cNvGrpSpPr>
              <a:grpSpLocks/>
            </p:cNvGrpSpPr>
            <p:nvPr/>
          </p:nvGrpSpPr>
          <p:grpSpPr bwMode="auto">
            <a:xfrm>
              <a:off x="3751" y="942"/>
              <a:ext cx="470" cy="205"/>
              <a:chOff x="1594" y="3360"/>
              <a:chExt cx="364" cy="159"/>
            </a:xfrm>
          </p:grpSpPr>
          <p:sp>
            <p:nvSpPr>
              <p:cNvPr id="23617" name="Oval 142"/>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18" name="Rectangle 143"/>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19" name="Oval 144"/>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nvGrpSpPr>
            <p:cNvPr id="23603" name="Group 145"/>
            <p:cNvGrpSpPr>
              <a:grpSpLocks/>
            </p:cNvGrpSpPr>
            <p:nvPr/>
          </p:nvGrpSpPr>
          <p:grpSpPr bwMode="auto">
            <a:xfrm>
              <a:off x="4224" y="992"/>
              <a:ext cx="544" cy="116"/>
              <a:chOff x="4416" y="992"/>
              <a:chExt cx="544" cy="116"/>
            </a:xfrm>
          </p:grpSpPr>
          <p:sp>
            <p:nvSpPr>
              <p:cNvPr id="23614" name="Line 146"/>
              <p:cNvSpPr>
                <a:spLocks noChangeShapeType="1"/>
              </p:cNvSpPr>
              <p:nvPr/>
            </p:nvSpPr>
            <p:spPr bwMode="auto">
              <a:xfrm>
                <a:off x="4416" y="1108"/>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15" name="Line 147"/>
              <p:cNvSpPr>
                <a:spLocks noChangeShapeType="1"/>
              </p:cNvSpPr>
              <p:nvPr/>
            </p:nvSpPr>
            <p:spPr bwMode="auto">
              <a:xfrm>
                <a:off x="4684" y="992"/>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16" name="Line 148"/>
              <p:cNvSpPr>
                <a:spLocks noChangeShapeType="1"/>
              </p:cNvSpPr>
              <p:nvPr/>
            </p:nvSpPr>
            <p:spPr bwMode="auto">
              <a:xfrm flipV="1">
                <a:off x="4684" y="992"/>
                <a:ext cx="0" cy="116"/>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sp>
          <p:nvSpPr>
            <p:cNvPr id="23604" name="Line 149"/>
            <p:cNvSpPr>
              <a:spLocks noChangeShapeType="1"/>
            </p:cNvSpPr>
            <p:nvPr/>
          </p:nvSpPr>
          <p:spPr bwMode="auto">
            <a:xfrm rot="10800000" flipV="1">
              <a:off x="4498" y="1328"/>
              <a:ext cx="282"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05" name="Line 150"/>
            <p:cNvSpPr>
              <a:spLocks noChangeShapeType="1"/>
            </p:cNvSpPr>
            <p:nvPr/>
          </p:nvSpPr>
          <p:spPr bwMode="auto">
            <a:xfrm rot="10800000" flipV="1">
              <a:off x="4217" y="1220"/>
              <a:ext cx="286"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06" name="Line 151"/>
            <p:cNvSpPr>
              <a:spLocks noChangeShapeType="1"/>
            </p:cNvSpPr>
            <p:nvPr/>
          </p:nvSpPr>
          <p:spPr bwMode="auto">
            <a:xfrm rot="10800000">
              <a:off x="4503" y="1220"/>
              <a:ext cx="0" cy="108"/>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07" name="Line 152"/>
            <p:cNvSpPr>
              <a:spLocks noChangeShapeType="1"/>
            </p:cNvSpPr>
            <p:nvPr/>
          </p:nvSpPr>
          <p:spPr bwMode="auto">
            <a:xfrm>
              <a:off x="4224" y="1168"/>
              <a:ext cx="496" cy="0"/>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08" name="Rectangle 153"/>
            <p:cNvSpPr>
              <a:spLocks noChangeArrowheads="1"/>
            </p:cNvSpPr>
            <p:nvPr/>
          </p:nvSpPr>
          <p:spPr bwMode="auto">
            <a:xfrm>
              <a:off x="4724" y="923"/>
              <a:ext cx="560" cy="156"/>
            </a:xfrm>
            <a:prstGeom prst="rect">
              <a:avLst/>
            </a:prstGeom>
            <a:solidFill>
              <a:srgbClr val="3D8B5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09" name="Text Box 154"/>
            <p:cNvSpPr txBox="1">
              <a:spLocks noChangeArrowheads="1"/>
            </p:cNvSpPr>
            <p:nvPr/>
          </p:nvSpPr>
          <p:spPr bwMode="auto">
            <a:xfrm>
              <a:off x="4969" y="923"/>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srgbClr val="FFFFFF"/>
                  </a:solidFill>
                </a:rPr>
                <a:t>0</a:t>
              </a:r>
            </a:p>
          </p:txBody>
        </p:sp>
        <p:sp>
          <p:nvSpPr>
            <p:cNvPr id="23610" name="Rectangle 155"/>
            <p:cNvSpPr>
              <a:spLocks noChangeArrowheads="1"/>
            </p:cNvSpPr>
            <p:nvPr/>
          </p:nvSpPr>
          <p:spPr bwMode="auto">
            <a:xfrm>
              <a:off x="4724" y="1236"/>
              <a:ext cx="560" cy="156"/>
            </a:xfrm>
            <a:prstGeom prst="rect">
              <a:avLst/>
            </a:prstGeom>
            <a:gradFill rotWithShape="1">
              <a:gsLst>
                <a:gs pos="0">
                  <a:srgbClr val="003580"/>
                </a:gs>
                <a:gs pos="50000">
                  <a:srgbClr val="003580"/>
                </a:gs>
                <a:gs pos="100000">
                  <a:srgbClr val="00358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11" name="Text Box 156"/>
            <p:cNvSpPr txBox="1">
              <a:spLocks noChangeArrowheads="1"/>
            </p:cNvSpPr>
            <p:nvPr/>
          </p:nvSpPr>
          <p:spPr bwMode="auto">
            <a:xfrm>
              <a:off x="4965" y="1233"/>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srgbClr val="FFFFFF"/>
                  </a:solidFill>
                </a:rPr>
                <a:t>8</a:t>
              </a:r>
            </a:p>
          </p:txBody>
        </p:sp>
        <p:sp>
          <p:nvSpPr>
            <p:cNvPr id="23612" name="Rectangle 157"/>
            <p:cNvSpPr>
              <a:spLocks noChangeArrowheads="1"/>
            </p:cNvSpPr>
            <p:nvPr/>
          </p:nvSpPr>
          <p:spPr bwMode="auto">
            <a:xfrm>
              <a:off x="4724" y="1080"/>
              <a:ext cx="560" cy="156"/>
            </a:xfrm>
            <a:prstGeom prst="rect">
              <a:avLst/>
            </a:prstGeom>
            <a:solidFill>
              <a:srgbClr val="FF6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613" name="Text Box 158"/>
            <p:cNvSpPr txBox="1">
              <a:spLocks noChangeArrowheads="1"/>
            </p:cNvSpPr>
            <p:nvPr/>
          </p:nvSpPr>
          <p:spPr bwMode="auto">
            <a:xfrm>
              <a:off x="4969" y="1081"/>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srgbClr val="FFFFFF"/>
                  </a:solidFill>
                </a:rPr>
                <a:t>4</a:t>
              </a:r>
            </a:p>
          </p:txBody>
        </p:sp>
      </p:grpSp>
      <p:pic>
        <p:nvPicPr>
          <p:cNvPr id="23570" name="Picture 159" descr="host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3048000"/>
            <a:ext cx="1617662"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1" name="Text Box 160"/>
          <p:cNvSpPr txBox="1">
            <a:spLocks noChangeArrowheads="1"/>
          </p:cNvSpPr>
          <p:nvPr/>
        </p:nvSpPr>
        <p:spPr bwMode="auto">
          <a:xfrm>
            <a:off x="7888288" y="2446338"/>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srgbClr val="FFFFFF"/>
                </a:solidFill>
              </a:rPr>
              <a:t>1</a:t>
            </a:r>
          </a:p>
        </p:txBody>
      </p:sp>
      <p:sp>
        <p:nvSpPr>
          <p:cNvPr id="23572" name="Text Box 161"/>
          <p:cNvSpPr txBox="1">
            <a:spLocks noChangeArrowheads="1"/>
          </p:cNvSpPr>
          <p:nvPr/>
        </p:nvSpPr>
        <p:spPr bwMode="auto">
          <a:xfrm>
            <a:off x="7878763" y="29384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srgbClr val="FFFFFF"/>
                </a:solidFill>
              </a:rPr>
              <a:t>9</a:t>
            </a:r>
          </a:p>
        </p:txBody>
      </p:sp>
      <p:sp>
        <p:nvSpPr>
          <p:cNvPr id="23573" name="Text Box 162"/>
          <p:cNvSpPr txBox="1">
            <a:spLocks noChangeArrowheads="1"/>
          </p:cNvSpPr>
          <p:nvPr/>
        </p:nvSpPr>
        <p:spPr bwMode="auto">
          <a:xfrm>
            <a:off x="7885113" y="26971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srgbClr val="FFFFFF"/>
                </a:solidFill>
              </a:rPr>
              <a:t>5</a:t>
            </a:r>
          </a:p>
        </p:txBody>
      </p:sp>
      <p:sp>
        <p:nvSpPr>
          <p:cNvPr id="23574" name="Text Box 163"/>
          <p:cNvSpPr txBox="1">
            <a:spLocks noChangeArrowheads="1"/>
          </p:cNvSpPr>
          <p:nvPr/>
        </p:nvSpPr>
        <p:spPr bwMode="auto">
          <a:xfrm>
            <a:off x="7888288" y="3475038"/>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srgbClr val="FFFFFF"/>
                </a:solidFill>
              </a:rPr>
              <a:t>2</a:t>
            </a:r>
          </a:p>
        </p:txBody>
      </p:sp>
      <p:sp>
        <p:nvSpPr>
          <p:cNvPr id="23575" name="Text Box 164"/>
          <p:cNvSpPr txBox="1">
            <a:spLocks noChangeArrowheads="1"/>
          </p:cNvSpPr>
          <p:nvPr/>
        </p:nvSpPr>
        <p:spPr bwMode="auto">
          <a:xfrm>
            <a:off x="7826375" y="3967163"/>
            <a:ext cx="225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srgbClr val="FFFFFF"/>
                </a:solidFill>
              </a:rPr>
              <a:t>10</a:t>
            </a:r>
          </a:p>
        </p:txBody>
      </p:sp>
      <p:sp>
        <p:nvSpPr>
          <p:cNvPr id="23576" name="Text Box 165"/>
          <p:cNvSpPr txBox="1">
            <a:spLocks noChangeArrowheads="1"/>
          </p:cNvSpPr>
          <p:nvPr/>
        </p:nvSpPr>
        <p:spPr bwMode="auto">
          <a:xfrm>
            <a:off x="7888288" y="37258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srgbClr val="FFFFFF"/>
                </a:solidFill>
              </a:rPr>
              <a:t>6</a:t>
            </a:r>
          </a:p>
        </p:txBody>
      </p:sp>
      <p:sp>
        <p:nvSpPr>
          <p:cNvPr id="23577" name="Text Box 166"/>
          <p:cNvSpPr txBox="1">
            <a:spLocks noChangeArrowheads="1"/>
          </p:cNvSpPr>
          <p:nvPr/>
        </p:nvSpPr>
        <p:spPr bwMode="auto">
          <a:xfrm>
            <a:off x="7888288" y="4389438"/>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srgbClr val="FFFFFF"/>
                </a:solidFill>
              </a:rPr>
              <a:t>3</a:t>
            </a:r>
          </a:p>
        </p:txBody>
      </p:sp>
      <p:sp>
        <p:nvSpPr>
          <p:cNvPr id="23578" name="Text Box 167"/>
          <p:cNvSpPr txBox="1">
            <a:spLocks noChangeArrowheads="1"/>
          </p:cNvSpPr>
          <p:nvPr/>
        </p:nvSpPr>
        <p:spPr bwMode="auto">
          <a:xfrm>
            <a:off x="7826375" y="4881563"/>
            <a:ext cx="225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srgbClr val="FFFFFF"/>
                </a:solidFill>
              </a:rPr>
              <a:t>11</a:t>
            </a:r>
          </a:p>
        </p:txBody>
      </p:sp>
      <p:sp>
        <p:nvSpPr>
          <p:cNvPr id="23579" name="Text Box 168"/>
          <p:cNvSpPr txBox="1">
            <a:spLocks noChangeArrowheads="1"/>
          </p:cNvSpPr>
          <p:nvPr/>
        </p:nvSpPr>
        <p:spPr bwMode="auto">
          <a:xfrm>
            <a:off x="7888288" y="46402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srgbClr val="FFFFFF"/>
                </a:solidFill>
              </a:rPr>
              <a:t>7</a:t>
            </a:r>
          </a:p>
        </p:txBody>
      </p:sp>
      <p:sp>
        <p:nvSpPr>
          <p:cNvPr id="23580" name="Text Box 169"/>
          <p:cNvSpPr txBox="1">
            <a:spLocks noChangeArrowheads="1"/>
          </p:cNvSpPr>
          <p:nvPr/>
        </p:nvSpPr>
        <p:spPr bwMode="auto">
          <a:xfrm>
            <a:off x="7637463" y="5389563"/>
            <a:ext cx="622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srgbClr val="FFFFFF"/>
                </a:solidFill>
              </a:rPr>
              <a:t>0 1 2 3</a:t>
            </a:r>
          </a:p>
        </p:txBody>
      </p:sp>
      <p:sp>
        <p:nvSpPr>
          <p:cNvPr id="23581" name="Text Box 170"/>
          <p:cNvSpPr txBox="1">
            <a:spLocks noChangeArrowheads="1"/>
          </p:cNvSpPr>
          <p:nvPr/>
        </p:nvSpPr>
        <p:spPr bwMode="auto">
          <a:xfrm>
            <a:off x="7575550" y="5908675"/>
            <a:ext cx="7381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400" smtClean="0">
                <a:solidFill>
                  <a:srgbClr val="FFFFFF"/>
                </a:solidFill>
              </a:rPr>
              <a:t>8 9 10 11</a:t>
            </a:r>
          </a:p>
        </p:txBody>
      </p:sp>
      <p:sp>
        <p:nvSpPr>
          <p:cNvPr id="23582" name="Text Box 171"/>
          <p:cNvSpPr txBox="1">
            <a:spLocks noChangeArrowheads="1"/>
          </p:cNvSpPr>
          <p:nvPr/>
        </p:nvSpPr>
        <p:spPr bwMode="auto">
          <a:xfrm>
            <a:off x="7639050" y="5640388"/>
            <a:ext cx="622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srgbClr val="FFFFFF"/>
                </a:solidFill>
              </a:rPr>
              <a:t>4 5 6 7</a:t>
            </a:r>
          </a:p>
        </p:txBody>
      </p:sp>
      <p:sp>
        <p:nvSpPr>
          <p:cNvPr id="2956460" name="AutoShape 172"/>
          <p:cNvSpPr>
            <a:spLocks noChangeArrowheads="1"/>
          </p:cNvSpPr>
          <p:nvPr/>
        </p:nvSpPr>
        <p:spPr bwMode="auto">
          <a:xfrm flipV="1">
            <a:off x="1284288" y="3505200"/>
            <a:ext cx="436562" cy="628650"/>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956461" name="AutoShape 173"/>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956462" name="AutoShape 174"/>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956463" name="AutoShape 175"/>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956464" name="AutoShape 176"/>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956465" name="AutoShape 177"/>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589" name="Rectangle 178"/>
          <p:cNvSpPr>
            <a:spLocks noChangeArrowheads="1"/>
          </p:cNvSpPr>
          <p:nvPr/>
        </p:nvSpPr>
        <p:spPr bwMode="auto">
          <a:xfrm>
            <a:off x="3438525" y="3454400"/>
            <a:ext cx="1358900" cy="720725"/>
          </a:xfrm>
          <a:prstGeom prst="rect">
            <a:avLst/>
          </a:prstGeom>
          <a:gradFill rotWithShape="1">
            <a:gsLst>
              <a:gs pos="0">
                <a:srgbClr val="86BAB5"/>
              </a:gs>
              <a:gs pos="100000">
                <a:srgbClr val="5B7E7B"/>
              </a:gs>
            </a:gsLst>
            <a:lin ang="2700000" scaled="1"/>
          </a:gradFill>
          <a:ln w="12700" algn="ctr">
            <a:solidFill>
              <a:srgbClr val="88B8B6"/>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3590" name="Text Box 179"/>
          <p:cNvSpPr txBox="1">
            <a:spLocks noChangeArrowheads="1"/>
          </p:cNvSpPr>
          <p:nvPr/>
        </p:nvSpPr>
        <p:spPr bwMode="auto">
          <a:xfrm>
            <a:off x="3632200" y="3594100"/>
            <a:ext cx="971550" cy="4413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FFFFFF"/>
                </a:solidFill>
              </a:rPr>
              <a:t>RAID</a:t>
            </a:r>
            <a:br>
              <a:rPr lang="en-US" sz="1600" b="1" smtClean="0">
                <a:solidFill>
                  <a:srgbClr val="FFFFFF"/>
                </a:solidFill>
              </a:rPr>
            </a:br>
            <a:r>
              <a:rPr lang="en-US" sz="1600" b="1" smtClean="0">
                <a:solidFill>
                  <a:srgbClr val="FFFFFF"/>
                </a:solidFill>
              </a:rPr>
              <a:t>Controller</a:t>
            </a:r>
          </a:p>
        </p:txBody>
      </p:sp>
      <p:sp>
        <p:nvSpPr>
          <p:cNvPr id="23591" name="Text Box 180"/>
          <p:cNvSpPr txBox="1">
            <a:spLocks noChangeArrowheads="1"/>
          </p:cNvSpPr>
          <p:nvPr/>
        </p:nvSpPr>
        <p:spPr bwMode="auto">
          <a:xfrm>
            <a:off x="584200" y="4691063"/>
            <a:ext cx="1355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2000" b="1" smtClean="0">
                <a:solidFill>
                  <a:srgbClr val="000610"/>
                </a:solidFill>
              </a:rPr>
              <a:t>Host</a:t>
            </a:r>
          </a:p>
        </p:txBody>
      </p:sp>
    </p:spTree>
    <p:extLst>
      <p:ext uri="{BB962C8B-B14F-4D97-AF65-F5344CB8AC3E}">
        <p14:creationId xmlns:p14="http://schemas.microsoft.com/office/powerpoint/2010/main" val="3540662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56460"/>
                                        </p:tgtEl>
                                        <p:attrNameLst>
                                          <p:attrName>style.visibility</p:attrName>
                                        </p:attrNameLst>
                                      </p:cBhvr>
                                      <p:to>
                                        <p:strVal val="visible"/>
                                      </p:to>
                                    </p:set>
                                    <p:animEffect transition="in" filter="fade">
                                      <p:cBhvr>
                                        <p:cTn id="7" dur="500"/>
                                        <p:tgtEl>
                                          <p:spTgt spid="2956460"/>
                                        </p:tgtEl>
                                      </p:cBhvr>
                                    </p:animEffect>
                                  </p:childTnLst>
                                </p:cTn>
                              </p:par>
                            </p:childTnLst>
                          </p:cTn>
                        </p:par>
                        <p:par>
                          <p:cTn id="8" fill="hold" nodeType="afterGroup">
                            <p:stCondLst>
                              <p:cond delay="500"/>
                            </p:stCondLst>
                            <p:childTnLst>
                              <p:par>
                                <p:cTn id="9" presetID="63" presetClass="path" presetSubtype="0" accel="50000" decel="50000" fill="hold" grpId="1" nodeType="afterEffect">
                                  <p:stCondLst>
                                    <p:cond delay="0"/>
                                  </p:stCondLst>
                                  <p:childTnLst>
                                    <p:animMotion origin="layout" path="M 3.88889E-6 -4.44444E-6 L 0.24531 -4.44444E-6 " pathEditMode="relative" rAng="0" ptsTypes="AA">
                                      <p:cBhvr>
                                        <p:cTn id="10" dur="2000" fill="hold"/>
                                        <p:tgtEl>
                                          <p:spTgt spid="2956460"/>
                                        </p:tgtEl>
                                        <p:attrNameLst>
                                          <p:attrName>ppt_x</p:attrName>
                                          <p:attrName>ppt_y</p:attrName>
                                        </p:attrNameLst>
                                      </p:cBhvr>
                                      <p:rCtr x="12257" y="0"/>
                                    </p:animMotion>
                                  </p:childTnLst>
                                </p:cTn>
                              </p:par>
                            </p:childTnLst>
                          </p:cTn>
                        </p:par>
                        <p:par>
                          <p:cTn id="11" fill="hold" nodeType="afterGroup">
                            <p:stCondLst>
                              <p:cond delay="2500"/>
                            </p:stCondLst>
                            <p:childTnLst>
                              <p:par>
                                <p:cTn id="12" presetID="0" presetClass="path" presetSubtype="0" accel="50000" decel="50000" fill="hold" grpId="0" nodeType="afterEffect">
                                  <p:stCondLst>
                                    <p:cond delay="0"/>
                                  </p:stCondLst>
                                  <p:childTnLst>
                                    <p:animMotion origin="layout" path="M -1.11111E-6 4.44444E-6 L 0.07778 4.44444E-6 L 0.07778 -0.28935 L 0.17986 -0.28935 " pathEditMode="relative" ptsTypes="AAAA">
                                      <p:cBhvr>
                                        <p:cTn id="13" dur="2000" fill="hold"/>
                                        <p:tgtEl>
                                          <p:spTgt spid="2956461"/>
                                        </p:tgtEl>
                                        <p:attrNameLst>
                                          <p:attrName>ppt_x</p:attrName>
                                          <p:attrName>ppt_y</p:attrName>
                                        </p:attrNameLst>
                                      </p:cBhvr>
                                    </p:animMotion>
                                  </p:childTnLst>
                                </p:cTn>
                              </p:par>
                              <p:par>
                                <p:cTn id="14" presetID="0" presetClass="path" presetSubtype="0" accel="50000" decel="50000" fill="hold" grpId="0" nodeType="withEffect">
                                  <p:stCondLst>
                                    <p:cond delay="0"/>
                                  </p:stCondLst>
                                  <p:childTnLst>
                                    <p:animMotion origin="layout" path="M -8.33333E-7 -2.96296E-6 L 0.07778 -2.96296E-6 L 0.07778 -0.14537 L 0.17986 -0.14537 " pathEditMode="relative" rAng="0" ptsTypes="AAAA">
                                      <p:cBhvr>
                                        <p:cTn id="15" dur="2000" fill="hold"/>
                                        <p:tgtEl>
                                          <p:spTgt spid="2956462"/>
                                        </p:tgtEl>
                                        <p:attrNameLst>
                                          <p:attrName>ppt_x</p:attrName>
                                          <p:attrName>ppt_y</p:attrName>
                                        </p:attrNameLst>
                                      </p:cBhvr>
                                      <p:rCtr x="8993" y="-7269"/>
                                    </p:animMotion>
                                  </p:childTnLst>
                                </p:cTn>
                              </p:par>
                              <p:par>
                                <p:cTn id="16" presetID="0" presetClass="path" presetSubtype="0" accel="50000" decel="50000" fill="hold" grpId="0" nodeType="withEffect">
                                  <p:stCondLst>
                                    <p:cond delay="0"/>
                                  </p:stCondLst>
                                  <p:childTnLst>
                                    <p:animMotion origin="layout" path="M -8.33333E-7 -2.96296E-6 L 0.17691 -2.96296E-6 " pathEditMode="relative" rAng="0" ptsTypes="AA">
                                      <p:cBhvr>
                                        <p:cTn id="17" dur="2000" fill="hold"/>
                                        <p:tgtEl>
                                          <p:spTgt spid="2956463"/>
                                        </p:tgtEl>
                                        <p:attrNameLst>
                                          <p:attrName>ppt_x</p:attrName>
                                          <p:attrName>ppt_y</p:attrName>
                                        </p:attrNameLst>
                                      </p:cBhvr>
                                      <p:rCtr x="8837" y="0"/>
                                    </p:animMotion>
                                  </p:childTnLst>
                                </p:cTn>
                              </p:par>
                              <p:par>
                                <p:cTn id="18" presetID="0" presetClass="path" presetSubtype="0" accel="50000" decel="50000" fill="hold" grpId="0" nodeType="withEffect">
                                  <p:stCondLst>
                                    <p:cond delay="0"/>
                                  </p:stCondLst>
                                  <p:childTnLst>
                                    <p:animMotion origin="layout" path="M -8.33333E-7 -2.96296E-6 L 0.07778 -2.96296E-6 L 0.07778 0.1426 L 0.17986 0.1426 " pathEditMode="relative" rAng="0" ptsTypes="AAAA">
                                      <p:cBhvr>
                                        <p:cTn id="19" dur="2000" fill="hold"/>
                                        <p:tgtEl>
                                          <p:spTgt spid="2956464"/>
                                        </p:tgtEl>
                                        <p:attrNameLst>
                                          <p:attrName>ppt_x</p:attrName>
                                          <p:attrName>ppt_y</p:attrName>
                                        </p:attrNameLst>
                                      </p:cBhvr>
                                      <p:rCtr x="8993" y="7130"/>
                                    </p:animMotion>
                                  </p:childTnLst>
                                </p:cTn>
                              </p:par>
                              <p:par>
                                <p:cTn id="20" presetID="0" presetClass="path" presetSubtype="0" accel="50000" decel="50000" fill="hold" grpId="0" nodeType="withEffect">
                                  <p:stCondLst>
                                    <p:cond delay="0"/>
                                  </p:stCondLst>
                                  <p:childTnLst>
                                    <p:animMotion origin="layout" path="M -8.33333E-7 -2.96296E-6 L 0.07778 -2.96296E-6 L 0.07778 0.28727 L 0.17986 0.28727 " pathEditMode="relative" rAng="0" ptsTypes="AAAA">
                                      <p:cBhvr>
                                        <p:cTn id="21" dur="2000" fill="hold"/>
                                        <p:tgtEl>
                                          <p:spTgt spid="2956465"/>
                                        </p:tgtEl>
                                        <p:attrNameLst>
                                          <p:attrName>ppt_x</p:attrName>
                                          <p:attrName>ppt_y</p:attrName>
                                        </p:attrNameLst>
                                      </p:cBhvr>
                                      <p:rCtr x="8993" y="143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6460" grpId="0" animBg="1"/>
      <p:bldP spid="2956460" grpId="1" animBg="1"/>
      <p:bldP spid="2956461" grpId="0" animBg="1"/>
      <p:bldP spid="2956462" grpId="0" animBg="1"/>
      <p:bldP spid="2956463" grpId="0" animBg="1"/>
      <p:bldP spid="2956464" grpId="0" animBg="1"/>
      <p:bldP spid="295646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800" smtClean="0"/>
              <a:t>RAID Arrays</a:t>
            </a:r>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900" smtClean="0"/>
              <a:t> - </a:t>
            </a:r>
            <a:fld id="{BBDBAAAB-E550-4BE9-8F7A-39DA3E892D7F}" type="slidenum">
              <a:rPr lang="en-US" sz="800" smtClean="0"/>
              <a:pPr eaLnBrk="1" hangingPunct="1"/>
              <a:t>21</a:t>
            </a:fld>
            <a:endParaRPr lang="en-US" sz="800" smtClean="0"/>
          </a:p>
        </p:txBody>
      </p:sp>
      <p:sp>
        <p:nvSpPr>
          <p:cNvPr id="24580" name="Rectangle 2"/>
          <p:cNvSpPr>
            <a:spLocks noGrp="1" noChangeArrowheads="1"/>
          </p:cNvSpPr>
          <p:nvPr>
            <p:ph type="title"/>
          </p:nvPr>
        </p:nvSpPr>
        <p:spPr/>
        <p:txBody>
          <a:bodyPr/>
          <a:lstStyle/>
          <a:p>
            <a:pPr eaLnBrk="1" hangingPunct="1"/>
            <a:r>
              <a:rPr lang="en-US" smtClean="0"/>
              <a:t>Parity Calculation</a:t>
            </a:r>
          </a:p>
        </p:txBody>
      </p:sp>
      <p:sp>
        <p:nvSpPr>
          <p:cNvPr id="24581" name="Line 3"/>
          <p:cNvSpPr>
            <a:spLocks noChangeShapeType="1"/>
          </p:cNvSpPr>
          <p:nvPr/>
        </p:nvSpPr>
        <p:spPr bwMode="auto">
          <a:xfrm>
            <a:off x="4997450" y="3397250"/>
            <a:ext cx="396875" cy="0"/>
          </a:xfrm>
          <a:prstGeom prst="line">
            <a:avLst/>
          </a:prstGeom>
          <a:noFill/>
          <a:ln w="9525">
            <a:solidFill>
              <a:srgbClr val="000000"/>
            </a:solidFill>
            <a:round/>
            <a:headEnd type="none" w="med" len="lg"/>
            <a:tailEnd/>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582" name="Line 4"/>
          <p:cNvSpPr>
            <a:spLocks noChangeShapeType="1"/>
          </p:cNvSpPr>
          <p:nvPr/>
        </p:nvSpPr>
        <p:spPr bwMode="auto">
          <a:xfrm>
            <a:off x="5395913" y="1638300"/>
            <a:ext cx="0" cy="3952875"/>
          </a:xfrm>
          <a:prstGeom prst="line">
            <a:avLst/>
          </a:prstGeom>
          <a:noFill/>
          <a:ln w="9525">
            <a:solidFill>
              <a:srgbClr val="080808"/>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583" name="Line 5"/>
          <p:cNvSpPr>
            <a:spLocks noChangeShapeType="1"/>
          </p:cNvSpPr>
          <p:nvPr/>
        </p:nvSpPr>
        <p:spPr bwMode="auto">
          <a:xfrm>
            <a:off x="5397500" y="1638300"/>
            <a:ext cx="517525" cy="0"/>
          </a:xfrm>
          <a:prstGeom prst="line">
            <a:avLst/>
          </a:prstGeom>
          <a:noFill/>
          <a:ln w="9525">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584" name="Line 6"/>
          <p:cNvSpPr>
            <a:spLocks noChangeShapeType="1"/>
          </p:cNvSpPr>
          <p:nvPr/>
        </p:nvSpPr>
        <p:spPr bwMode="auto">
          <a:xfrm>
            <a:off x="5403850" y="2635250"/>
            <a:ext cx="517525" cy="0"/>
          </a:xfrm>
          <a:prstGeom prst="line">
            <a:avLst/>
          </a:prstGeom>
          <a:noFill/>
          <a:ln w="9525">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585" name="Line 7"/>
          <p:cNvSpPr>
            <a:spLocks noChangeShapeType="1"/>
          </p:cNvSpPr>
          <p:nvPr/>
        </p:nvSpPr>
        <p:spPr bwMode="auto">
          <a:xfrm>
            <a:off x="5397500" y="3657600"/>
            <a:ext cx="517525" cy="0"/>
          </a:xfrm>
          <a:prstGeom prst="line">
            <a:avLst/>
          </a:prstGeom>
          <a:noFill/>
          <a:ln w="9525">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586" name="Line 8"/>
          <p:cNvSpPr>
            <a:spLocks noChangeShapeType="1"/>
          </p:cNvSpPr>
          <p:nvPr/>
        </p:nvSpPr>
        <p:spPr bwMode="auto">
          <a:xfrm>
            <a:off x="5403850" y="4622800"/>
            <a:ext cx="517525" cy="0"/>
          </a:xfrm>
          <a:prstGeom prst="line">
            <a:avLst/>
          </a:prstGeom>
          <a:noFill/>
          <a:ln w="9525">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587" name="Line 9"/>
          <p:cNvSpPr>
            <a:spLocks noChangeShapeType="1"/>
          </p:cNvSpPr>
          <p:nvPr/>
        </p:nvSpPr>
        <p:spPr bwMode="auto">
          <a:xfrm>
            <a:off x="5403850" y="5588000"/>
            <a:ext cx="517525" cy="0"/>
          </a:xfrm>
          <a:prstGeom prst="line">
            <a:avLst/>
          </a:prstGeom>
          <a:noFill/>
          <a:ln w="9525">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24588" name="Group 10"/>
          <p:cNvGrpSpPr>
            <a:grpSpLocks/>
          </p:cNvGrpSpPr>
          <p:nvPr/>
        </p:nvGrpSpPr>
        <p:grpSpPr bwMode="auto">
          <a:xfrm>
            <a:off x="6056313" y="1241425"/>
            <a:ext cx="746125" cy="812800"/>
            <a:chOff x="3815" y="830"/>
            <a:chExt cx="470" cy="512"/>
          </a:xfrm>
        </p:grpSpPr>
        <p:sp>
          <p:nvSpPr>
            <p:cNvPr id="24637" name="Oval 11"/>
            <p:cNvSpPr>
              <a:spLocks noChangeArrowheads="1"/>
            </p:cNvSpPr>
            <p:nvPr/>
          </p:nvSpPr>
          <p:spPr bwMode="auto">
            <a:xfrm>
              <a:off x="3815" y="1178"/>
              <a:ext cx="470" cy="164"/>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38" name="Rectangle 12"/>
            <p:cNvSpPr>
              <a:spLocks noChangeArrowheads="1"/>
            </p:cNvSpPr>
            <p:nvPr/>
          </p:nvSpPr>
          <p:spPr bwMode="auto">
            <a:xfrm>
              <a:off x="3815" y="1112"/>
              <a:ext cx="470" cy="39"/>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39" name="Rectangle 13"/>
            <p:cNvSpPr>
              <a:spLocks noChangeArrowheads="1"/>
            </p:cNvSpPr>
            <p:nvPr/>
          </p:nvSpPr>
          <p:spPr bwMode="auto">
            <a:xfrm>
              <a:off x="3815" y="939"/>
              <a:ext cx="470" cy="335"/>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24640" name="Group 14"/>
            <p:cNvGrpSpPr>
              <a:grpSpLocks/>
            </p:cNvGrpSpPr>
            <p:nvPr/>
          </p:nvGrpSpPr>
          <p:grpSpPr bwMode="auto">
            <a:xfrm>
              <a:off x="3815" y="830"/>
              <a:ext cx="470" cy="205"/>
              <a:chOff x="1594" y="3360"/>
              <a:chExt cx="364" cy="159"/>
            </a:xfrm>
          </p:grpSpPr>
          <p:sp>
            <p:nvSpPr>
              <p:cNvPr id="24641" name="Oval 15"/>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42" name="Rectangle 16"/>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43" name="Oval 17"/>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grpSp>
        <p:nvGrpSpPr>
          <p:cNvPr id="24589" name="Group 18"/>
          <p:cNvGrpSpPr>
            <a:grpSpLocks/>
          </p:cNvGrpSpPr>
          <p:nvPr/>
        </p:nvGrpSpPr>
        <p:grpSpPr bwMode="auto">
          <a:xfrm>
            <a:off x="6056313" y="2279650"/>
            <a:ext cx="746125" cy="812800"/>
            <a:chOff x="3815" y="830"/>
            <a:chExt cx="470" cy="512"/>
          </a:xfrm>
        </p:grpSpPr>
        <p:sp>
          <p:nvSpPr>
            <p:cNvPr id="24630" name="Oval 19"/>
            <p:cNvSpPr>
              <a:spLocks noChangeArrowheads="1"/>
            </p:cNvSpPr>
            <p:nvPr/>
          </p:nvSpPr>
          <p:spPr bwMode="auto">
            <a:xfrm>
              <a:off x="3815" y="1178"/>
              <a:ext cx="470" cy="164"/>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31" name="Rectangle 20"/>
            <p:cNvSpPr>
              <a:spLocks noChangeArrowheads="1"/>
            </p:cNvSpPr>
            <p:nvPr/>
          </p:nvSpPr>
          <p:spPr bwMode="auto">
            <a:xfrm>
              <a:off x="3815" y="1112"/>
              <a:ext cx="470" cy="39"/>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32" name="Rectangle 21"/>
            <p:cNvSpPr>
              <a:spLocks noChangeArrowheads="1"/>
            </p:cNvSpPr>
            <p:nvPr/>
          </p:nvSpPr>
          <p:spPr bwMode="auto">
            <a:xfrm>
              <a:off x="3815" y="939"/>
              <a:ext cx="470" cy="335"/>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24633" name="Group 22"/>
            <p:cNvGrpSpPr>
              <a:grpSpLocks/>
            </p:cNvGrpSpPr>
            <p:nvPr/>
          </p:nvGrpSpPr>
          <p:grpSpPr bwMode="auto">
            <a:xfrm>
              <a:off x="3815" y="830"/>
              <a:ext cx="470" cy="205"/>
              <a:chOff x="1594" y="3360"/>
              <a:chExt cx="364" cy="159"/>
            </a:xfrm>
          </p:grpSpPr>
          <p:sp>
            <p:nvSpPr>
              <p:cNvPr id="24634" name="Oval 23"/>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35" name="Rectangle 24"/>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36" name="Oval 25"/>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grpSp>
        <p:nvGrpSpPr>
          <p:cNvPr id="24590" name="Group 26"/>
          <p:cNvGrpSpPr>
            <a:grpSpLocks/>
          </p:cNvGrpSpPr>
          <p:nvPr/>
        </p:nvGrpSpPr>
        <p:grpSpPr bwMode="auto">
          <a:xfrm>
            <a:off x="6056313" y="3251200"/>
            <a:ext cx="746125" cy="812800"/>
            <a:chOff x="3815" y="830"/>
            <a:chExt cx="470" cy="512"/>
          </a:xfrm>
        </p:grpSpPr>
        <p:sp>
          <p:nvSpPr>
            <p:cNvPr id="24623" name="Oval 27"/>
            <p:cNvSpPr>
              <a:spLocks noChangeArrowheads="1"/>
            </p:cNvSpPr>
            <p:nvPr/>
          </p:nvSpPr>
          <p:spPr bwMode="auto">
            <a:xfrm>
              <a:off x="3815" y="1178"/>
              <a:ext cx="470" cy="164"/>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24" name="Rectangle 28"/>
            <p:cNvSpPr>
              <a:spLocks noChangeArrowheads="1"/>
            </p:cNvSpPr>
            <p:nvPr/>
          </p:nvSpPr>
          <p:spPr bwMode="auto">
            <a:xfrm>
              <a:off x="3815" y="1112"/>
              <a:ext cx="470" cy="39"/>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25" name="Rectangle 29"/>
            <p:cNvSpPr>
              <a:spLocks noChangeArrowheads="1"/>
            </p:cNvSpPr>
            <p:nvPr/>
          </p:nvSpPr>
          <p:spPr bwMode="auto">
            <a:xfrm>
              <a:off x="3815" y="939"/>
              <a:ext cx="470" cy="335"/>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24626" name="Group 30"/>
            <p:cNvGrpSpPr>
              <a:grpSpLocks/>
            </p:cNvGrpSpPr>
            <p:nvPr/>
          </p:nvGrpSpPr>
          <p:grpSpPr bwMode="auto">
            <a:xfrm>
              <a:off x="3815" y="830"/>
              <a:ext cx="470" cy="205"/>
              <a:chOff x="1594" y="3360"/>
              <a:chExt cx="364" cy="159"/>
            </a:xfrm>
          </p:grpSpPr>
          <p:sp>
            <p:nvSpPr>
              <p:cNvPr id="24627" name="Oval 31"/>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28" name="Rectangle 32"/>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29" name="Oval 33"/>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grpSp>
        <p:nvGrpSpPr>
          <p:cNvPr id="24591" name="Group 34"/>
          <p:cNvGrpSpPr>
            <a:grpSpLocks/>
          </p:cNvGrpSpPr>
          <p:nvPr/>
        </p:nvGrpSpPr>
        <p:grpSpPr bwMode="auto">
          <a:xfrm>
            <a:off x="6056313" y="4213225"/>
            <a:ext cx="746125" cy="812800"/>
            <a:chOff x="3815" y="830"/>
            <a:chExt cx="470" cy="512"/>
          </a:xfrm>
        </p:grpSpPr>
        <p:sp>
          <p:nvSpPr>
            <p:cNvPr id="24616" name="Oval 35"/>
            <p:cNvSpPr>
              <a:spLocks noChangeArrowheads="1"/>
            </p:cNvSpPr>
            <p:nvPr/>
          </p:nvSpPr>
          <p:spPr bwMode="auto">
            <a:xfrm>
              <a:off x="3815" y="1178"/>
              <a:ext cx="470" cy="164"/>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17" name="Rectangle 36"/>
            <p:cNvSpPr>
              <a:spLocks noChangeArrowheads="1"/>
            </p:cNvSpPr>
            <p:nvPr/>
          </p:nvSpPr>
          <p:spPr bwMode="auto">
            <a:xfrm>
              <a:off x="3815" y="1112"/>
              <a:ext cx="470" cy="39"/>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18" name="Rectangle 37"/>
            <p:cNvSpPr>
              <a:spLocks noChangeArrowheads="1"/>
            </p:cNvSpPr>
            <p:nvPr/>
          </p:nvSpPr>
          <p:spPr bwMode="auto">
            <a:xfrm>
              <a:off x="3815" y="939"/>
              <a:ext cx="470" cy="335"/>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24619" name="Group 38"/>
            <p:cNvGrpSpPr>
              <a:grpSpLocks/>
            </p:cNvGrpSpPr>
            <p:nvPr/>
          </p:nvGrpSpPr>
          <p:grpSpPr bwMode="auto">
            <a:xfrm>
              <a:off x="3815" y="830"/>
              <a:ext cx="470" cy="205"/>
              <a:chOff x="1594" y="3360"/>
              <a:chExt cx="364" cy="159"/>
            </a:xfrm>
          </p:grpSpPr>
          <p:sp>
            <p:nvSpPr>
              <p:cNvPr id="24620" name="Oval 39"/>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21" name="Rectangle 40"/>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22" name="Oval 41"/>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grpSp>
        <p:nvGrpSpPr>
          <p:cNvPr id="24592" name="Group 42"/>
          <p:cNvGrpSpPr>
            <a:grpSpLocks/>
          </p:cNvGrpSpPr>
          <p:nvPr/>
        </p:nvGrpSpPr>
        <p:grpSpPr bwMode="auto">
          <a:xfrm>
            <a:off x="6056313" y="5200650"/>
            <a:ext cx="746125" cy="812800"/>
            <a:chOff x="3815" y="830"/>
            <a:chExt cx="470" cy="512"/>
          </a:xfrm>
        </p:grpSpPr>
        <p:sp>
          <p:nvSpPr>
            <p:cNvPr id="24609" name="Oval 43"/>
            <p:cNvSpPr>
              <a:spLocks noChangeArrowheads="1"/>
            </p:cNvSpPr>
            <p:nvPr/>
          </p:nvSpPr>
          <p:spPr bwMode="auto">
            <a:xfrm>
              <a:off x="3815" y="1178"/>
              <a:ext cx="470" cy="164"/>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10" name="Rectangle 44"/>
            <p:cNvSpPr>
              <a:spLocks noChangeArrowheads="1"/>
            </p:cNvSpPr>
            <p:nvPr/>
          </p:nvSpPr>
          <p:spPr bwMode="auto">
            <a:xfrm>
              <a:off x="3815" y="1112"/>
              <a:ext cx="470" cy="39"/>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11" name="Rectangle 45"/>
            <p:cNvSpPr>
              <a:spLocks noChangeArrowheads="1"/>
            </p:cNvSpPr>
            <p:nvPr/>
          </p:nvSpPr>
          <p:spPr bwMode="auto">
            <a:xfrm>
              <a:off x="3815" y="939"/>
              <a:ext cx="470" cy="335"/>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24612" name="Group 46"/>
            <p:cNvGrpSpPr>
              <a:grpSpLocks/>
            </p:cNvGrpSpPr>
            <p:nvPr/>
          </p:nvGrpSpPr>
          <p:grpSpPr bwMode="auto">
            <a:xfrm>
              <a:off x="3815" y="830"/>
              <a:ext cx="470" cy="205"/>
              <a:chOff x="1594" y="3360"/>
              <a:chExt cx="364" cy="159"/>
            </a:xfrm>
          </p:grpSpPr>
          <p:sp>
            <p:nvSpPr>
              <p:cNvPr id="24613" name="Oval 47"/>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14" name="Rectangle 48"/>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24615" name="Oval 49"/>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sp>
        <p:nvSpPr>
          <p:cNvPr id="24593" name="Text Box 50"/>
          <p:cNvSpPr txBox="1">
            <a:spLocks noChangeArrowheads="1"/>
          </p:cNvSpPr>
          <p:nvPr/>
        </p:nvSpPr>
        <p:spPr bwMode="auto">
          <a:xfrm>
            <a:off x="6919913" y="5441950"/>
            <a:ext cx="704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2000" b="1" smtClean="0">
                <a:solidFill>
                  <a:srgbClr val="000610"/>
                </a:solidFill>
              </a:rPr>
              <a:t>Parity</a:t>
            </a:r>
          </a:p>
        </p:txBody>
      </p:sp>
      <p:sp>
        <p:nvSpPr>
          <p:cNvPr id="24594" name="Text Box 51"/>
          <p:cNvSpPr txBox="1">
            <a:spLocks noChangeArrowheads="1"/>
          </p:cNvSpPr>
          <p:nvPr/>
        </p:nvSpPr>
        <p:spPr bwMode="auto">
          <a:xfrm>
            <a:off x="6919913" y="1498600"/>
            <a:ext cx="550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2000" b="1" smtClean="0">
                <a:solidFill>
                  <a:srgbClr val="000610"/>
                </a:solidFill>
              </a:rPr>
              <a:t>Data</a:t>
            </a:r>
          </a:p>
        </p:txBody>
      </p:sp>
      <p:sp>
        <p:nvSpPr>
          <p:cNvPr id="24595" name="Text Box 52"/>
          <p:cNvSpPr txBox="1">
            <a:spLocks noChangeArrowheads="1"/>
          </p:cNvSpPr>
          <p:nvPr/>
        </p:nvSpPr>
        <p:spPr bwMode="auto">
          <a:xfrm>
            <a:off x="6919913" y="2484438"/>
            <a:ext cx="550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2000" b="1" smtClean="0">
                <a:solidFill>
                  <a:srgbClr val="000610"/>
                </a:solidFill>
              </a:rPr>
              <a:t>Data</a:t>
            </a:r>
          </a:p>
        </p:txBody>
      </p:sp>
      <p:sp>
        <p:nvSpPr>
          <p:cNvPr id="24596" name="Text Box 53"/>
          <p:cNvSpPr txBox="1">
            <a:spLocks noChangeArrowheads="1"/>
          </p:cNvSpPr>
          <p:nvPr/>
        </p:nvSpPr>
        <p:spPr bwMode="auto">
          <a:xfrm>
            <a:off x="6919913" y="3470275"/>
            <a:ext cx="550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2000" b="1" smtClean="0">
                <a:solidFill>
                  <a:srgbClr val="000610"/>
                </a:solidFill>
              </a:rPr>
              <a:t>Data</a:t>
            </a:r>
          </a:p>
        </p:txBody>
      </p:sp>
      <p:sp>
        <p:nvSpPr>
          <p:cNvPr id="24597" name="Text Box 54"/>
          <p:cNvSpPr txBox="1">
            <a:spLocks noChangeArrowheads="1"/>
          </p:cNvSpPr>
          <p:nvPr/>
        </p:nvSpPr>
        <p:spPr bwMode="auto">
          <a:xfrm>
            <a:off x="6919913" y="4456113"/>
            <a:ext cx="550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2000" b="1" smtClean="0">
                <a:solidFill>
                  <a:srgbClr val="000610"/>
                </a:solidFill>
              </a:rPr>
              <a:t>Data</a:t>
            </a:r>
          </a:p>
        </p:txBody>
      </p:sp>
      <p:sp>
        <p:nvSpPr>
          <p:cNvPr id="24598" name="Text Box 55"/>
          <p:cNvSpPr txBox="1">
            <a:spLocks noChangeArrowheads="1"/>
          </p:cNvSpPr>
          <p:nvPr/>
        </p:nvSpPr>
        <p:spPr bwMode="auto">
          <a:xfrm>
            <a:off x="6210300" y="3505200"/>
            <a:ext cx="400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b="1" smtClean="0">
                <a:solidFill>
                  <a:srgbClr val="FFFFFF"/>
                </a:solidFill>
              </a:rPr>
              <a:t>4</a:t>
            </a:r>
          </a:p>
        </p:txBody>
      </p:sp>
      <p:sp>
        <p:nvSpPr>
          <p:cNvPr id="24599" name="Text Box 56"/>
          <p:cNvSpPr txBox="1">
            <a:spLocks noChangeArrowheads="1"/>
          </p:cNvSpPr>
          <p:nvPr/>
        </p:nvSpPr>
        <p:spPr bwMode="auto">
          <a:xfrm>
            <a:off x="6210300" y="4495800"/>
            <a:ext cx="400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b="1" smtClean="0">
                <a:solidFill>
                  <a:srgbClr val="FFFFFF"/>
                </a:solidFill>
              </a:rPr>
              <a:t>2</a:t>
            </a:r>
          </a:p>
        </p:txBody>
      </p:sp>
      <p:sp>
        <p:nvSpPr>
          <p:cNvPr id="24600" name="Text Box 57"/>
          <p:cNvSpPr txBox="1">
            <a:spLocks noChangeArrowheads="1"/>
          </p:cNvSpPr>
          <p:nvPr/>
        </p:nvSpPr>
        <p:spPr bwMode="auto">
          <a:xfrm>
            <a:off x="6210300" y="2514600"/>
            <a:ext cx="400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b="1" smtClean="0">
                <a:solidFill>
                  <a:srgbClr val="FFFFFF"/>
                </a:solidFill>
              </a:rPr>
              <a:t>3</a:t>
            </a:r>
          </a:p>
        </p:txBody>
      </p:sp>
      <p:sp>
        <p:nvSpPr>
          <p:cNvPr id="24601" name="Text Box 58"/>
          <p:cNvSpPr txBox="1">
            <a:spLocks noChangeArrowheads="1"/>
          </p:cNvSpPr>
          <p:nvPr/>
        </p:nvSpPr>
        <p:spPr bwMode="auto">
          <a:xfrm>
            <a:off x="6210300" y="1524000"/>
            <a:ext cx="400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b="1" smtClean="0">
                <a:solidFill>
                  <a:srgbClr val="FFFFFF"/>
                </a:solidFill>
              </a:rPr>
              <a:t>5</a:t>
            </a:r>
          </a:p>
        </p:txBody>
      </p:sp>
      <p:sp>
        <p:nvSpPr>
          <p:cNvPr id="24602" name="Text Box 59"/>
          <p:cNvSpPr txBox="1">
            <a:spLocks noChangeArrowheads="1"/>
          </p:cNvSpPr>
          <p:nvPr/>
        </p:nvSpPr>
        <p:spPr bwMode="auto">
          <a:xfrm>
            <a:off x="6210300" y="5486400"/>
            <a:ext cx="400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b="1" smtClean="0">
                <a:solidFill>
                  <a:srgbClr val="FFFFFF"/>
                </a:solidFill>
              </a:rPr>
              <a:t>14</a:t>
            </a:r>
          </a:p>
        </p:txBody>
      </p:sp>
      <p:sp>
        <p:nvSpPr>
          <p:cNvPr id="24603" name="Text Box 60"/>
          <p:cNvSpPr txBox="1">
            <a:spLocks noChangeArrowheads="1"/>
          </p:cNvSpPr>
          <p:nvPr/>
        </p:nvSpPr>
        <p:spPr bwMode="auto">
          <a:xfrm>
            <a:off x="400050" y="1562100"/>
            <a:ext cx="3752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spcBef>
                <a:spcPct val="50000"/>
              </a:spcBef>
              <a:buClr>
                <a:srgbClr val="003580"/>
              </a:buClr>
              <a:buFont typeface="Wingdings" pitchFamily="2" charset="2"/>
              <a:buNone/>
            </a:pPr>
            <a:r>
              <a:rPr lang="en-US" b="1" smtClean="0">
                <a:solidFill>
                  <a:srgbClr val="000610"/>
                </a:solidFill>
              </a:rPr>
              <a:t>5 + 3 + 4 + 2 = 14</a:t>
            </a:r>
          </a:p>
        </p:txBody>
      </p:sp>
      <p:grpSp>
        <p:nvGrpSpPr>
          <p:cNvPr id="12" name="Group 61"/>
          <p:cNvGrpSpPr>
            <a:grpSpLocks/>
          </p:cNvGrpSpPr>
          <p:nvPr/>
        </p:nvGrpSpPr>
        <p:grpSpPr bwMode="auto">
          <a:xfrm>
            <a:off x="400050" y="3276600"/>
            <a:ext cx="6419850" cy="781050"/>
            <a:chOff x="252" y="2064"/>
            <a:chExt cx="4044" cy="492"/>
          </a:xfrm>
        </p:grpSpPr>
        <p:sp>
          <p:nvSpPr>
            <p:cNvPr id="24607" name="Text Box 62"/>
            <p:cNvSpPr txBox="1">
              <a:spLocks noChangeArrowheads="1"/>
            </p:cNvSpPr>
            <p:nvPr/>
          </p:nvSpPr>
          <p:spPr bwMode="auto">
            <a:xfrm>
              <a:off x="252" y="2112"/>
              <a:ext cx="23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spcBef>
                  <a:spcPct val="50000"/>
                </a:spcBef>
                <a:buClr>
                  <a:srgbClr val="003580"/>
                </a:buClr>
                <a:buFont typeface="Wingdings" pitchFamily="2" charset="2"/>
                <a:buNone/>
              </a:pPr>
              <a:r>
                <a:rPr lang="en-US" b="1" smtClean="0">
                  <a:solidFill>
                    <a:srgbClr val="000610"/>
                  </a:solidFill>
                </a:rPr>
                <a:t>The middle drive fails:</a:t>
              </a:r>
            </a:p>
          </p:txBody>
        </p:sp>
        <p:sp>
          <p:nvSpPr>
            <p:cNvPr id="24608" name="AutoShape 63"/>
            <p:cNvSpPr>
              <a:spLocks noChangeAspect="1" noChangeArrowheads="1"/>
            </p:cNvSpPr>
            <p:nvPr/>
          </p:nvSpPr>
          <p:spPr bwMode="auto">
            <a:xfrm>
              <a:off x="3804" y="2064"/>
              <a:ext cx="492" cy="4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1 w 21600"/>
                <a:gd name="T25" fmla="*/ 3161 h 21600"/>
                <a:gd name="T26" fmla="*/ 18439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a:noFill/>
            </a:ln>
            <a:extLs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sp>
        <p:nvSpPr>
          <p:cNvPr id="2958400" name="Text Box 64"/>
          <p:cNvSpPr txBox="1">
            <a:spLocks noChangeArrowheads="1"/>
          </p:cNvSpPr>
          <p:nvPr/>
        </p:nvSpPr>
        <p:spPr bwMode="auto">
          <a:xfrm>
            <a:off x="400050" y="4076700"/>
            <a:ext cx="4019550"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spcBef>
                <a:spcPct val="50000"/>
              </a:spcBef>
              <a:buClr>
                <a:srgbClr val="003580"/>
              </a:buClr>
              <a:buFont typeface="Wingdings" pitchFamily="2" charset="2"/>
              <a:buNone/>
            </a:pPr>
            <a:r>
              <a:rPr lang="en-US" b="1" smtClean="0">
                <a:solidFill>
                  <a:srgbClr val="000610"/>
                </a:solidFill>
              </a:rPr>
              <a:t>5 + 3 + ? + 2 = 14</a:t>
            </a:r>
          </a:p>
          <a:p>
            <a:pPr eaLnBrk="1" hangingPunct="1">
              <a:spcBef>
                <a:spcPct val="50000"/>
              </a:spcBef>
              <a:buClr>
                <a:srgbClr val="003580"/>
              </a:buClr>
              <a:buFont typeface="Wingdings" pitchFamily="2" charset="2"/>
              <a:buNone/>
            </a:pPr>
            <a:r>
              <a:rPr lang="en-US" b="1" smtClean="0">
                <a:solidFill>
                  <a:srgbClr val="000610"/>
                </a:solidFill>
              </a:rPr>
              <a:t>? = 14 – 5 – 3 – 2</a:t>
            </a:r>
          </a:p>
          <a:p>
            <a:pPr eaLnBrk="1" hangingPunct="1">
              <a:spcBef>
                <a:spcPct val="50000"/>
              </a:spcBef>
              <a:buClr>
                <a:srgbClr val="003580"/>
              </a:buClr>
              <a:buFont typeface="Wingdings" pitchFamily="2" charset="2"/>
              <a:buNone/>
            </a:pPr>
            <a:r>
              <a:rPr lang="en-US" b="1" smtClean="0">
                <a:solidFill>
                  <a:srgbClr val="000610"/>
                </a:solidFill>
              </a:rPr>
              <a:t>? = 4</a:t>
            </a:r>
          </a:p>
          <a:p>
            <a:pPr algn="ctr" eaLnBrk="1" hangingPunct="1">
              <a:spcBef>
                <a:spcPct val="50000"/>
              </a:spcBef>
              <a:buClr>
                <a:srgbClr val="003580"/>
              </a:buClr>
              <a:buFont typeface="Wingdings" pitchFamily="2" charset="2"/>
              <a:buNone/>
            </a:pPr>
            <a:endParaRPr lang="en-US" smtClean="0">
              <a:solidFill>
                <a:srgbClr val="000610"/>
              </a:solidFill>
            </a:endParaRPr>
          </a:p>
        </p:txBody>
      </p:sp>
      <p:sp>
        <p:nvSpPr>
          <p:cNvPr id="24606" name="Text Box 65"/>
          <p:cNvSpPr txBox="1">
            <a:spLocks noChangeArrowheads="1"/>
          </p:cNvSpPr>
          <p:nvPr/>
        </p:nvSpPr>
        <p:spPr bwMode="auto">
          <a:xfrm>
            <a:off x="5819775" y="6297613"/>
            <a:ext cx="1355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2000" b="1" smtClean="0">
                <a:solidFill>
                  <a:srgbClr val="000610"/>
                </a:solidFill>
              </a:rPr>
              <a:t>RAID Array</a:t>
            </a:r>
          </a:p>
        </p:txBody>
      </p:sp>
    </p:spTree>
    <p:extLst>
      <p:ext uri="{BB962C8B-B14F-4D97-AF65-F5344CB8AC3E}">
        <p14:creationId xmlns:p14="http://schemas.microsoft.com/office/powerpoint/2010/main" val="21627340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58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840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Lecture 8, 9, 10</a:t>
            </a:r>
          </a:p>
        </p:txBody>
      </p:sp>
      <p:sp>
        <p:nvSpPr>
          <p:cNvPr id="25603" name="Content Placeholder 2"/>
          <p:cNvSpPr>
            <a:spLocks noGrp="1"/>
          </p:cNvSpPr>
          <p:nvPr>
            <p:ph idx="1"/>
          </p:nvPr>
        </p:nvSpPr>
        <p:spPr/>
        <p:txBody>
          <a:bodyPr/>
          <a:lstStyle/>
          <a:p>
            <a:r>
              <a:rPr lang="en-GB" smtClean="0"/>
              <a:t>Different RAID levels and their suitability for different application environments: RAID 0, RAID 1</a:t>
            </a:r>
            <a:endParaRPr lang="en-US" smtClean="0"/>
          </a:p>
          <a:p>
            <a:endParaRPr lang="en-US" smtClean="0"/>
          </a:p>
        </p:txBody>
      </p:sp>
      <p:sp>
        <p:nvSpPr>
          <p:cNvPr id="2560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800" smtClean="0"/>
              <a:t>RAID Arrays</a:t>
            </a:r>
          </a:p>
        </p:txBody>
      </p:sp>
      <p:sp>
        <p:nvSpPr>
          <p:cNvPr id="2560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900" smtClean="0"/>
              <a:t> - </a:t>
            </a:r>
            <a:fld id="{5F50588C-C05C-406A-A9AD-6BD28902303B}" type="slidenum">
              <a:rPr lang="en-US" sz="800" smtClean="0"/>
              <a:pPr eaLnBrk="1" hangingPunct="1"/>
              <a:t>22</a:t>
            </a:fld>
            <a:endParaRPr lang="en-US" sz="800" smtClean="0"/>
          </a:p>
        </p:txBody>
      </p:sp>
    </p:spTree>
    <p:extLst>
      <p:ext uri="{BB962C8B-B14F-4D97-AF65-F5344CB8AC3E}">
        <p14:creationId xmlns:p14="http://schemas.microsoft.com/office/powerpoint/2010/main" val="386516121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white"/>
                </a:solidFill>
              </a:rPr>
              <a:t>Data Protection: RAID</a:t>
            </a:r>
          </a:p>
        </p:txBody>
      </p:sp>
      <p:sp>
        <p:nvSpPr>
          <p:cNvPr id="2867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white"/>
                </a:solidFill>
              </a:rPr>
              <a:t> - </a:t>
            </a:r>
            <a:fld id="{C5051439-2BA8-4642-91E9-27A883D2F92C}" type="slidenum">
              <a:rPr lang="en-US" sz="800" smtClean="0">
                <a:solidFill>
                  <a:prstClr val="white"/>
                </a:solidFill>
              </a:rPr>
              <a:pPr eaLnBrk="1" hangingPunct="1"/>
              <a:t>23</a:t>
            </a:fld>
            <a:endParaRPr lang="en-US" sz="800" smtClean="0">
              <a:solidFill>
                <a:prstClr val="white"/>
              </a:solidFill>
            </a:endParaRPr>
          </a:p>
        </p:txBody>
      </p:sp>
      <p:sp>
        <p:nvSpPr>
          <p:cNvPr id="20493" name="Rectangle 11"/>
          <p:cNvSpPr>
            <a:spLocks noGrp="1" noChangeArrowheads="1"/>
          </p:cNvSpPr>
          <p:nvPr>
            <p:ph type="title"/>
          </p:nvPr>
        </p:nvSpPr>
        <p:spPr>
          <a:xfrm>
            <a:off x="152400" y="609600"/>
            <a:ext cx="8229600" cy="609600"/>
          </a:xfrm>
        </p:spPr>
        <p:txBody>
          <a:bodyPr>
            <a:normAutofit fontScale="90000"/>
          </a:bodyPr>
          <a:lstStyle/>
          <a:p>
            <a:pPr algn="ctr" eaLnBrk="1" fontAlgn="auto" hangingPunct="1">
              <a:spcAft>
                <a:spcPts val="0"/>
              </a:spcAft>
              <a:defRPr/>
            </a:pPr>
            <a:r>
              <a:rPr lang="en-US" smtClean="0"/>
              <a:t>RAID 0 – Striped Array with no Fault Tolerance</a:t>
            </a:r>
          </a:p>
        </p:txBody>
      </p:sp>
      <p:sp>
        <p:nvSpPr>
          <p:cNvPr id="28677" name="Line 2"/>
          <p:cNvSpPr>
            <a:spLocks noChangeShapeType="1"/>
          </p:cNvSpPr>
          <p:nvPr/>
        </p:nvSpPr>
        <p:spPr bwMode="auto">
          <a:xfrm>
            <a:off x="5392738" y="2824163"/>
            <a:ext cx="55403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8678" name="Line 3"/>
          <p:cNvSpPr>
            <a:spLocks noChangeShapeType="1"/>
          </p:cNvSpPr>
          <p:nvPr/>
        </p:nvSpPr>
        <p:spPr bwMode="auto">
          <a:xfrm>
            <a:off x="1400175" y="3817938"/>
            <a:ext cx="4921250"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8679" name="Line 4"/>
          <p:cNvSpPr>
            <a:spLocks noChangeShapeType="1"/>
          </p:cNvSpPr>
          <p:nvPr/>
        </p:nvSpPr>
        <p:spPr bwMode="auto">
          <a:xfrm>
            <a:off x="5392738" y="4810125"/>
            <a:ext cx="55403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8680" name="Freeform 5"/>
          <p:cNvSpPr>
            <a:spLocks/>
          </p:cNvSpPr>
          <p:nvPr/>
        </p:nvSpPr>
        <p:spPr bwMode="auto">
          <a:xfrm>
            <a:off x="5392738" y="1827213"/>
            <a:ext cx="641350" cy="3968750"/>
          </a:xfrm>
          <a:custGeom>
            <a:avLst/>
            <a:gdLst>
              <a:gd name="T0" fmla="*/ 2147483647 w 404"/>
              <a:gd name="T1" fmla="*/ 0 h 2488"/>
              <a:gd name="T2" fmla="*/ 0 w 404"/>
              <a:gd name="T3" fmla="*/ 0 h 2488"/>
              <a:gd name="T4" fmla="*/ 0 w 404"/>
              <a:gd name="T5" fmla="*/ 2147483647 h 2488"/>
              <a:gd name="T6" fmla="*/ 2147483647 w 404"/>
              <a:gd name="T7" fmla="*/ 2147483647 h 2488"/>
              <a:gd name="T8" fmla="*/ 0 60000 65536"/>
              <a:gd name="T9" fmla="*/ 0 60000 65536"/>
              <a:gd name="T10" fmla="*/ 0 60000 65536"/>
              <a:gd name="T11" fmla="*/ 0 60000 65536"/>
              <a:gd name="T12" fmla="*/ 0 w 404"/>
              <a:gd name="T13" fmla="*/ 0 h 2488"/>
              <a:gd name="T14" fmla="*/ 404 w 404"/>
              <a:gd name="T15" fmla="*/ 2488 h 2488"/>
            </a:gdLst>
            <a:ahLst/>
            <a:cxnLst>
              <a:cxn ang="T8">
                <a:pos x="T0" y="T1"/>
              </a:cxn>
              <a:cxn ang="T9">
                <a:pos x="T2" y="T3"/>
              </a:cxn>
              <a:cxn ang="T10">
                <a:pos x="T4" y="T5"/>
              </a:cxn>
              <a:cxn ang="T11">
                <a:pos x="T6" y="T7"/>
              </a:cxn>
            </a:cxnLst>
            <a:rect l="T12" t="T13" r="T14" b="T15"/>
            <a:pathLst>
              <a:path w="404" h="2488">
                <a:moveTo>
                  <a:pt x="380" y="0"/>
                </a:moveTo>
                <a:lnTo>
                  <a:pt x="0" y="0"/>
                </a:lnTo>
                <a:lnTo>
                  <a:pt x="0" y="2488"/>
                </a:lnTo>
                <a:lnTo>
                  <a:pt x="404" y="2488"/>
                </a:lnTo>
              </a:path>
            </a:pathLst>
          </a:custGeom>
          <a:noFill/>
          <a:ln w="127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pic>
        <p:nvPicPr>
          <p:cNvPr id="28681" name="Picture 6" descr="stripped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54864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7" descr="stripped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4958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Picture 8" descr="stripped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5052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4" name="Picture 9" descr="stripped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5146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10" descr="stripped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5240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6" name="Text Box 12"/>
          <p:cNvSpPr txBox="1">
            <a:spLocks noChangeArrowheads="1"/>
          </p:cNvSpPr>
          <p:nvPr/>
        </p:nvSpPr>
        <p:spPr bwMode="auto">
          <a:xfrm>
            <a:off x="7888288" y="2446338"/>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1</a:t>
            </a:r>
          </a:p>
        </p:txBody>
      </p:sp>
      <p:sp>
        <p:nvSpPr>
          <p:cNvPr id="28687" name="Text Box 13"/>
          <p:cNvSpPr txBox="1">
            <a:spLocks noChangeArrowheads="1"/>
          </p:cNvSpPr>
          <p:nvPr/>
        </p:nvSpPr>
        <p:spPr bwMode="auto">
          <a:xfrm>
            <a:off x="7878763" y="29384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9</a:t>
            </a:r>
          </a:p>
        </p:txBody>
      </p:sp>
      <p:sp>
        <p:nvSpPr>
          <p:cNvPr id="28688" name="Text Box 14"/>
          <p:cNvSpPr txBox="1">
            <a:spLocks noChangeArrowheads="1"/>
          </p:cNvSpPr>
          <p:nvPr/>
        </p:nvSpPr>
        <p:spPr bwMode="auto">
          <a:xfrm>
            <a:off x="7885113" y="26971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5</a:t>
            </a:r>
          </a:p>
        </p:txBody>
      </p:sp>
      <p:sp>
        <p:nvSpPr>
          <p:cNvPr id="28689" name="Text Box 15"/>
          <p:cNvSpPr txBox="1">
            <a:spLocks noChangeArrowheads="1"/>
          </p:cNvSpPr>
          <p:nvPr/>
        </p:nvSpPr>
        <p:spPr bwMode="auto">
          <a:xfrm>
            <a:off x="7888288" y="3475038"/>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2</a:t>
            </a:r>
          </a:p>
        </p:txBody>
      </p:sp>
      <p:sp>
        <p:nvSpPr>
          <p:cNvPr id="28690" name="Text Box 16"/>
          <p:cNvSpPr txBox="1">
            <a:spLocks noChangeArrowheads="1"/>
          </p:cNvSpPr>
          <p:nvPr/>
        </p:nvSpPr>
        <p:spPr bwMode="auto">
          <a:xfrm>
            <a:off x="7826375" y="3967163"/>
            <a:ext cx="225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10</a:t>
            </a:r>
          </a:p>
        </p:txBody>
      </p:sp>
      <p:sp>
        <p:nvSpPr>
          <p:cNvPr id="28691" name="Text Box 17"/>
          <p:cNvSpPr txBox="1">
            <a:spLocks noChangeArrowheads="1"/>
          </p:cNvSpPr>
          <p:nvPr/>
        </p:nvSpPr>
        <p:spPr bwMode="auto">
          <a:xfrm>
            <a:off x="7888288" y="37258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6</a:t>
            </a:r>
          </a:p>
        </p:txBody>
      </p:sp>
      <p:sp>
        <p:nvSpPr>
          <p:cNvPr id="28692" name="Text Box 18"/>
          <p:cNvSpPr txBox="1">
            <a:spLocks noChangeArrowheads="1"/>
          </p:cNvSpPr>
          <p:nvPr/>
        </p:nvSpPr>
        <p:spPr bwMode="auto">
          <a:xfrm>
            <a:off x="7888288" y="4389438"/>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3</a:t>
            </a:r>
          </a:p>
        </p:txBody>
      </p:sp>
      <p:sp>
        <p:nvSpPr>
          <p:cNvPr id="28693" name="Text Box 19"/>
          <p:cNvSpPr txBox="1">
            <a:spLocks noChangeArrowheads="1"/>
          </p:cNvSpPr>
          <p:nvPr/>
        </p:nvSpPr>
        <p:spPr bwMode="auto">
          <a:xfrm>
            <a:off x="7826375" y="4881563"/>
            <a:ext cx="225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dirty="0" smtClean="0">
                <a:solidFill>
                  <a:prstClr val="black"/>
                </a:solidFill>
              </a:rPr>
              <a:t>11</a:t>
            </a:r>
          </a:p>
        </p:txBody>
      </p:sp>
      <p:sp>
        <p:nvSpPr>
          <p:cNvPr id="28694" name="Text Box 20"/>
          <p:cNvSpPr txBox="1">
            <a:spLocks noChangeArrowheads="1"/>
          </p:cNvSpPr>
          <p:nvPr/>
        </p:nvSpPr>
        <p:spPr bwMode="auto">
          <a:xfrm>
            <a:off x="7888288" y="46402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7</a:t>
            </a:r>
          </a:p>
        </p:txBody>
      </p:sp>
      <p:sp>
        <p:nvSpPr>
          <p:cNvPr id="2962453" name="AutoShape 21"/>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62454" name="AutoShape 22"/>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62455" name="AutoShape 23"/>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62456" name="AutoShape 24"/>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62457" name="AutoShape 25"/>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8700" name="Text Box 26"/>
          <p:cNvSpPr txBox="1">
            <a:spLocks noChangeArrowheads="1"/>
          </p:cNvSpPr>
          <p:nvPr/>
        </p:nvSpPr>
        <p:spPr bwMode="auto">
          <a:xfrm>
            <a:off x="2471738" y="16176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0</a:t>
            </a:r>
          </a:p>
        </p:txBody>
      </p:sp>
      <p:grpSp>
        <p:nvGrpSpPr>
          <p:cNvPr id="28701" name="Group 27"/>
          <p:cNvGrpSpPr>
            <a:grpSpLocks/>
          </p:cNvGrpSpPr>
          <p:nvPr/>
        </p:nvGrpSpPr>
        <p:grpSpPr bwMode="auto">
          <a:xfrm>
            <a:off x="533400" y="2819400"/>
            <a:ext cx="1228725" cy="2133600"/>
            <a:chOff x="336" y="1776"/>
            <a:chExt cx="774" cy="1344"/>
          </a:xfrm>
        </p:grpSpPr>
        <p:pic>
          <p:nvPicPr>
            <p:cNvPr id="28706" name="Picture 28" descr="host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776"/>
              <a:ext cx="774"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7" name="Text Box 29"/>
            <p:cNvSpPr txBox="1">
              <a:spLocks noChangeArrowheads="1"/>
            </p:cNvSpPr>
            <p:nvPr/>
          </p:nvSpPr>
          <p:spPr bwMode="auto">
            <a:xfrm>
              <a:off x="672" y="2986"/>
              <a:ext cx="28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Host</a:t>
              </a:r>
            </a:p>
          </p:txBody>
        </p:sp>
      </p:grpSp>
      <p:sp>
        <p:nvSpPr>
          <p:cNvPr id="2962462" name="AutoShape 30"/>
          <p:cNvSpPr>
            <a:spLocks noChangeArrowheads="1"/>
          </p:cNvSpPr>
          <p:nvPr/>
        </p:nvSpPr>
        <p:spPr bwMode="auto">
          <a:xfrm flipV="1">
            <a:off x="1284288" y="3505200"/>
            <a:ext cx="436562" cy="628650"/>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28703" name="Group 31"/>
          <p:cNvGrpSpPr>
            <a:grpSpLocks/>
          </p:cNvGrpSpPr>
          <p:nvPr/>
        </p:nvGrpSpPr>
        <p:grpSpPr bwMode="auto">
          <a:xfrm>
            <a:off x="3438525" y="3451225"/>
            <a:ext cx="1358900" cy="720725"/>
            <a:chOff x="2166" y="2174"/>
            <a:chExt cx="856" cy="454"/>
          </a:xfrm>
        </p:grpSpPr>
        <p:sp>
          <p:nvSpPr>
            <p:cNvPr id="28704" name="Rectangle 32"/>
            <p:cNvSpPr>
              <a:spLocks noChangeArrowheads="1"/>
            </p:cNvSpPr>
            <p:nvPr/>
          </p:nvSpPr>
          <p:spPr bwMode="auto">
            <a:xfrm>
              <a:off x="2166" y="2174"/>
              <a:ext cx="856" cy="454"/>
            </a:xfrm>
            <a:prstGeom prst="rect">
              <a:avLst/>
            </a:prstGeom>
            <a:gradFill rotWithShape="1">
              <a:gsLst>
                <a:gs pos="0">
                  <a:srgbClr val="86BAB5"/>
                </a:gs>
                <a:gs pos="100000">
                  <a:srgbClr val="5B7E7B"/>
                </a:gs>
              </a:gsLst>
              <a:lin ang="2700000" scaled="1"/>
            </a:gradFill>
            <a:ln w="12700" algn="ctr">
              <a:solidFill>
                <a:srgbClr val="88B8B6"/>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8705" name="Text Box 33"/>
            <p:cNvSpPr txBox="1">
              <a:spLocks noChangeArrowheads="1"/>
            </p:cNvSpPr>
            <p:nvPr/>
          </p:nvSpPr>
          <p:spPr bwMode="auto">
            <a:xfrm>
              <a:off x="2288" y="2264"/>
              <a:ext cx="612" cy="278"/>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RAID</a:t>
              </a:r>
              <a:br>
                <a:rPr lang="en-US" sz="1600" b="1" smtClean="0">
                  <a:solidFill>
                    <a:prstClr val="black"/>
                  </a:solidFill>
                </a:rPr>
              </a:br>
              <a:r>
                <a:rPr lang="en-US" sz="1600" b="1" smtClean="0">
                  <a:solidFill>
                    <a:prstClr val="black"/>
                  </a:solidFill>
                </a:rPr>
                <a:t>Controller</a:t>
              </a:r>
            </a:p>
          </p:txBody>
        </p:sp>
      </p:grpSp>
    </p:spTree>
    <p:extLst>
      <p:ext uri="{BB962C8B-B14F-4D97-AF65-F5344CB8AC3E}">
        <p14:creationId xmlns:p14="http://schemas.microsoft.com/office/powerpoint/2010/main" val="3500689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2462"/>
                                        </p:tgtEl>
                                        <p:attrNameLst>
                                          <p:attrName>style.visibility</p:attrName>
                                        </p:attrNameLst>
                                      </p:cBhvr>
                                      <p:to>
                                        <p:strVal val="visible"/>
                                      </p:to>
                                    </p:set>
                                    <p:animEffect transition="in" filter="fade">
                                      <p:cBhvr>
                                        <p:cTn id="7" dur="500"/>
                                        <p:tgtEl>
                                          <p:spTgt spid="2962462"/>
                                        </p:tgtEl>
                                      </p:cBhvr>
                                    </p:animEffect>
                                  </p:childTnLst>
                                </p:cTn>
                              </p:par>
                            </p:childTnLst>
                          </p:cTn>
                        </p:par>
                        <p:par>
                          <p:cTn id="8" fill="hold" nodeType="afterGroup">
                            <p:stCondLst>
                              <p:cond delay="500"/>
                            </p:stCondLst>
                            <p:childTnLst>
                              <p:par>
                                <p:cTn id="9" presetID="63" presetClass="path" presetSubtype="0" accel="50000" decel="50000" fill="hold" grpId="1" nodeType="afterEffect">
                                  <p:stCondLst>
                                    <p:cond delay="0"/>
                                  </p:stCondLst>
                                  <p:childTnLst>
                                    <p:animMotion origin="layout" path="M 3.88889E-6 -4.44444E-6 L 0.24531 -4.44444E-6 " pathEditMode="relative" rAng="0" ptsTypes="AA">
                                      <p:cBhvr>
                                        <p:cTn id="10" dur="2000" fill="hold"/>
                                        <p:tgtEl>
                                          <p:spTgt spid="2962462"/>
                                        </p:tgtEl>
                                        <p:attrNameLst>
                                          <p:attrName>ppt_x</p:attrName>
                                          <p:attrName>ppt_y</p:attrName>
                                        </p:attrNameLst>
                                      </p:cBhvr>
                                      <p:rCtr x="12257" y="0"/>
                                    </p:animMotion>
                                  </p:childTnLst>
                                  <p:subTnLst>
                                    <p:set>
                                      <p:cBhvr override="childStyle">
                                        <p:cTn dur="1" fill="hold" display="0" masterRel="sameClick" afterEffect="1">
                                          <p:stCondLst>
                                            <p:cond evt="end" delay="0">
                                              <p:tn val="9"/>
                                            </p:cond>
                                          </p:stCondLst>
                                        </p:cTn>
                                        <p:tgtEl>
                                          <p:spTgt spid="2962462"/>
                                        </p:tgtEl>
                                        <p:attrNameLst>
                                          <p:attrName>style.visibility</p:attrName>
                                        </p:attrNameLst>
                                      </p:cBhvr>
                                      <p:to>
                                        <p:strVal val="hidden"/>
                                      </p:to>
                                    </p:set>
                                  </p:subTnLst>
                                </p:cTn>
                              </p:par>
                            </p:childTnLst>
                          </p:cTn>
                        </p:par>
                        <p:par>
                          <p:cTn id="11" fill="hold" nodeType="afterGroup">
                            <p:stCondLst>
                              <p:cond delay="2500"/>
                            </p:stCondLst>
                            <p:childTnLst>
                              <p:par>
                                <p:cTn id="12" presetID="0" presetClass="path" presetSubtype="0" accel="50000" decel="50000" fill="hold" grpId="0" nodeType="afterEffect">
                                  <p:stCondLst>
                                    <p:cond delay="0"/>
                                  </p:stCondLst>
                                  <p:childTnLst>
                                    <p:animMotion origin="layout" path="M -8.33333E-7 -0.00116 L 0.07778 -0.00116 L 0.07778 -0.29054 L 0.17986 -0.29054 " pathEditMode="relative" rAng="0" ptsTypes="AAAA">
                                      <p:cBhvr>
                                        <p:cTn id="13" dur="2000" fill="hold"/>
                                        <p:tgtEl>
                                          <p:spTgt spid="2962453"/>
                                        </p:tgtEl>
                                        <p:attrNameLst>
                                          <p:attrName>ppt_x</p:attrName>
                                          <p:attrName>ppt_y</p:attrName>
                                        </p:attrNameLst>
                                      </p:cBhvr>
                                      <p:rCtr x="8993" y="-14481"/>
                                    </p:animMotion>
                                  </p:childTnLst>
                                </p:cTn>
                              </p:par>
                              <p:par>
                                <p:cTn id="14" presetID="0" presetClass="path" presetSubtype="0" accel="50000" decel="50000" fill="hold" grpId="0" nodeType="withEffect">
                                  <p:stCondLst>
                                    <p:cond delay="0"/>
                                  </p:stCondLst>
                                  <p:childTnLst>
                                    <p:animMotion origin="layout" path="M -8.33333E-7 -0.00116 L 0.07778 -0.00116 L 0.07778 -0.14643 L 0.17986 -0.14643 " pathEditMode="relative" rAng="0" ptsTypes="AAAA">
                                      <p:cBhvr>
                                        <p:cTn id="15" dur="2000" fill="hold"/>
                                        <p:tgtEl>
                                          <p:spTgt spid="2962454"/>
                                        </p:tgtEl>
                                        <p:attrNameLst>
                                          <p:attrName>ppt_x</p:attrName>
                                          <p:attrName>ppt_y</p:attrName>
                                        </p:attrNameLst>
                                      </p:cBhvr>
                                      <p:rCtr x="8993" y="-7263"/>
                                    </p:animMotion>
                                  </p:childTnLst>
                                </p:cTn>
                              </p:par>
                              <p:par>
                                <p:cTn id="16" presetID="0" presetClass="path" presetSubtype="0" accel="50000" decel="50000" fill="hold" grpId="0" nodeType="withEffect">
                                  <p:stCondLst>
                                    <p:cond delay="0"/>
                                  </p:stCondLst>
                                  <p:childTnLst>
                                    <p:animMotion origin="layout" path="M -8.33333E-7 -0.00116 L 0.17691 -0.00116 " pathEditMode="relative" rAng="0" ptsTypes="AA">
                                      <p:cBhvr>
                                        <p:cTn id="17" dur="2000" fill="hold"/>
                                        <p:tgtEl>
                                          <p:spTgt spid="2962455"/>
                                        </p:tgtEl>
                                        <p:attrNameLst>
                                          <p:attrName>ppt_x</p:attrName>
                                          <p:attrName>ppt_y</p:attrName>
                                        </p:attrNameLst>
                                      </p:cBhvr>
                                      <p:rCtr x="8837" y="0"/>
                                    </p:animMotion>
                                  </p:childTnLst>
                                </p:cTn>
                              </p:par>
                              <p:par>
                                <p:cTn id="18" presetID="0" presetClass="path" presetSubtype="0" accel="50000" decel="50000" fill="hold" grpId="0" nodeType="withEffect">
                                  <p:stCondLst>
                                    <p:cond delay="0"/>
                                  </p:stCondLst>
                                  <p:childTnLst>
                                    <p:animMotion origin="layout" path="M -8.33333E-7 0.00069 L 0.07778 0.00069 L 0.07778 0.14318 L 0.17986 0.14318 " pathEditMode="relative" rAng="0" ptsTypes="AAAA">
                                      <p:cBhvr>
                                        <p:cTn id="19" dur="2000" fill="hold"/>
                                        <p:tgtEl>
                                          <p:spTgt spid="2962456"/>
                                        </p:tgtEl>
                                        <p:attrNameLst>
                                          <p:attrName>ppt_x</p:attrName>
                                          <p:attrName>ppt_y</p:attrName>
                                        </p:attrNameLst>
                                      </p:cBhvr>
                                      <p:rCtr x="8993" y="7125"/>
                                    </p:animMotion>
                                  </p:childTnLst>
                                </p:cTn>
                              </p:par>
                              <p:par>
                                <p:cTn id="20" presetID="0" presetClass="path" presetSubtype="0" accel="50000" decel="50000" fill="hold" grpId="0" nodeType="withEffect">
                                  <p:stCondLst>
                                    <p:cond delay="0"/>
                                  </p:stCondLst>
                                  <p:childTnLst>
                                    <p:animMotion origin="layout" path="M -8.33333E-7 0.00023 L 0.07778 0.00023 L 0.07778 0.28753 L 0.17986 0.28753 " pathEditMode="relative" rAng="0" ptsTypes="AAAA">
                                      <p:cBhvr>
                                        <p:cTn id="21" dur="2000" fill="hold"/>
                                        <p:tgtEl>
                                          <p:spTgt spid="2962457"/>
                                        </p:tgtEl>
                                        <p:attrNameLst>
                                          <p:attrName>ppt_x</p:attrName>
                                          <p:attrName>ppt_y</p:attrName>
                                        </p:attrNameLst>
                                      </p:cBhvr>
                                      <p:rCtr x="8993" y="143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2453" grpId="0" animBg="1"/>
      <p:bldP spid="2962454" grpId="0" animBg="1"/>
      <p:bldP spid="2962455" grpId="0" animBg="1"/>
      <p:bldP spid="2962456" grpId="0" animBg="1"/>
      <p:bldP spid="2962457" grpId="0" animBg="1"/>
      <p:bldP spid="2962462" grpId="0" animBg="1"/>
      <p:bldP spid="296246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5"/>
          <p:cNvSpPr>
            <a:spLocks noGrp="1" noChangeArrowheads="1"/>
          </p:cNvSpPr>
          <p:nvPr>
            <p:ph type="title"/>
          </p:nvPr>
        </p:nvSpPr>
        <p:spPr/>
        <p:txBody>
          <a:bodyPr>
            <a:normAutofit fontScale="90000"/>
          </a:bodyPr>
          <a:lstStyle/>
          <a:p>
            <a:pPr algn="ctr" eaLnBrk="1" fontAlgn="auto" hangingPunct="1">
              <a:spcAft>
                <a:spcPts val="0"/>
              </a:spcAft>
              <a:defRPr/>
            </a:pPr>
            <a:r>
              <a:rPr lang="en-US" smtClean="0"/>
              <a:t>RAID 1 – Disk Mirroring</a:t>
            </a:r>
          </a:p>
        </p:txBody>
      </p:sp>
      <p:sp>
        <p:nvSpPr>
          <p:cNvPr id="29699" name="Footer Placeholder 4"/>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black"/>
                </a:solidFill>
              </a:rPr>
              <a:t>Data Protection: RAID</a:t>
            </a:r>
          </a:p>
        </p:txBody>
      </p:sp>
      <p:sp>
        <p:nvSpPr>
          <p:cNvPr id="29700"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black"/>
                </a:solidFill>
              </a:rPr>
              <a:t> - </a:t>
            </a:r>
            <a:fld id="{6A323670-A7E2-47E4-8976-7DA85A8E90D0}" type="slidenum">
              <a:rPr lang="en-US" sz="800" smtClean="0">
                <a:solidFill>
                  <a:prstClr val="black"/>
                </a:solidFill>
              </a:rPr>
              <a:pPr eaLnBrk="1" hangingPunct="1"/>
              <a:t>24</a:t>
            </a:fld>
            <a:endParaRPr lang="en-US" sz="800" smtClean="0">
              <a:solidFill>
                <a:prstClr val="black"/>
              </a:solidFill>
            </a:endParaRPr>
          </a:p>
        </p:txBody>
      </p:sp>
      <p:sp>
        <p:nvSpPr>
          <p:cNvPr id="29701" name="Line 2"/>
          <p:cNvSpPr>
            <a:spLocks noChangeShapeType="1"/>
          </p:cNvSpPr>
          <p:nvPr/>
        </p:nvSpPr>
        <p:spPr bwMode="auto">
          <a:xfrm flipV="1">
            <a:off x="2133600" y="3732213"/>
            <a:ext cx="3038475" cy="1587"/>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pic>
        <p:nvPicPr>
          <p:cNvPr id="29702" name="Picture 3" descr="hos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819400"/>
            <a:ext cx="12287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Freeform 4"/>
          <p:cNvSpPr>
            <a:spLocks/>
          </p:cNvSpPr>
          <p:nvPr/>
        </p:nvSpPr>
        <p:spPr bwMode="auto">
          <a:xfrm>
            <a:off x="5176838" y="2743200"/>
            <a:ext cx="1147762" cy="1871663"/>
          </a:xfrm>
          <a:custGeom>
            <a:avLst/>
            <a:gdLst>
              <a:gd name="T0" fmla="*/ 2147483647 w 404"/>
              <a:gd name="T1" fmla="*/ 0 h 2488"/>
              <a:gd name="T2" fmla="*/ 0 w 404"/>
              <a:gd name="T3" fmla="*/ 0 h 2488"/>
              <a:gd name="T4" fmla="*/ 0 w 404"/>
              <a:gd name="T5" fmla="*/ 2147483647 h 2488"/>
              <a:gd name="T6" fmla="*/ 2147483647 w 404"/>
              <a:gd name="T7" fmla="*/ 2147483647 h 2488"/>
              <a:gd name="T8" fmla="*/ 0 60000 65536"/>
              <a:gd name="T9" fmla="*/ 0 60000 65536"/>
              <a:gd name="T10" fmla="*/ 0 60000 65536"/>
              <a:gd name="T11" fmla="*/ 0 60000 65536"/>
              <a:gd name="T12" fmla="*/ 0 w 404"/>
              <a:gd name="T13" fmla="*/ 0 h 2488"/>
              <a:gd name="T14" fmla="*/ 404 w 404"/>
              <a:gd name="T15" fmla="*/ 2488 h 2488"/>
            </a:gdLst>
            <a:ahLst/>
            <a:cxnLst>
              <a:cxn ang="T8">
                <a:pos x="T0" y="T1"/>
              </a:cxn>
              <a:cxn ang="T9">
                <a:pos x="T2" y="T3"/>
              </a:cxn>
              <a:cxn ang="T10">
                <a:pos x="T4" y="T5"/>
              </a:cxn>
              <a:cxn ang="T11">
                <a:pos x="T6" y="T7"/>
              </a:cxn>
            </a:cxnLst>
            <a:rect l="T12" t="T13" r="T14" b="T15"/>
            <a:pathLst>
              <a:path w="404" h="2488">
                <a:moveTo>
                  <a:pt x="380" y="0"/>
                </a:moveTo>
                <a:lnTo>
                  <a:pt x="0" y="0"/>
                </a:lnTo>
                <a:lnTo>
                  <a:pt x="0" y="2488"/>
                </a:lnTo>
                <a:lnTo>
                  <a:pt x="404" y="2488"/>
                </a:lnTo>
              </a:path>
            </a:pathLst>
          </a:custGeom>
          <a:noFill/>
          <a:ln w="127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2" name="Group 6"/>
          <p:cNvGrpSpPr>
            <a:grpSpLocks/>
          </p:cNvGrpSpPr>
          <p:nvPr/>
        </p:nvGrpSpPr>
        <p:grpSpPr bwMode="auto">
          <a:xfrm>
            <a:off x="1371600" y="3560763"/>
            <a:ext cx="762000" cy="325437"/>
            <a:chOff x="1607" y="3273"/>
            <a:chExt cx="618" cy="205"/>
          </a:xfrm>
        </p:grpSpPr>
        <p:sp>
          <p:nvSpPr>
            <p:cNvPr id="29725" name="Rectangle 7"/>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726" name="Text Box 8"/>
            <p:cNvSpPr txBox="1">
              <a:spLocks noChangeArrowheads="1"/>
            </p:cNvSpPr>
            <p:nvPr/>
          </p:nvSpPr>
          <p:spPr bwMode="auto">
            <a:xfrm>
              <a:off x="1624" y="3306"/>
              <a:ext cx="586"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Block 1</a:t>
              </a:r>
            </a:p>
          </p:txBody>
        </p:sp>
      </p:grpSp>
      <p:grpSp>
        <p:nvGrpSpPr>
          <p:cNvPr id="3" name="Group 9"/>
          <p:cNvGrpSpPr>
            <a:grpSpLocks/>
          </p:cNvGrpSpPr>
          <p:nvPr/>
        </p:nvGrpSpPr>
        <p:grpSpPr bwMode="auto">
          <a:xfrm>
            <a:off x="3370263" y="3570288"/>
            <a:ext cx="820737" cy="325437"/>
            <a:chOff x="1607" y="3273"/>
            <a:chExt cx="618" cy="205"/>
          </a:xfrm>
        </p:grpSpPr>
        <p:sp>
          <p:nvSpPr>
            <p:cNvPr id="29723" name="Rectangle 10"/>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724" name="Text Box 11"/>
            <p:cNvSpPr txBox="1">
              <a:spLocks noChangeArrowheads="1"/>
            </p:cNvSpPr>
            <p:nvPr/>
          </p:nvSpPr>
          <p:spPr bwMode="auto">
            <a:xfrm>
              <a:off x="1645" y="3306"/>
              <a:ext cx="544"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Block 1</a:t>
              </a:r>
            </a:p>
          </p:txBody>
        </p:sp>
      </p:grpSp>
      <p:grpSp>
        <p:nvGrpSpPr>
          <p:cNvPr id="4" name="Group 12"/>
          <p:cNvGrpSpPr>
            <a:grpSpLocks/>
          </p:cNvGrpSpPr>
          <p:nvPr/>
        </p:nvGrpSpPr>
        <p:grpSpPr bwMode="auto">
          <a:xfrm>
            <a:off x="3370263" y="3570288"/>
            <a:ext cx="820737" cy="325437"/>
            <a:chOff x="1607" y="3273"/>
            <a:chExt cx="618" cy="205"/>
          </a:xfrm>
        </p:grpSpPr>
        <p:sp>
          <p:nvSpPr>
            <p:cNvPr id="29721" name="Rectangle 13"/>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722" name="Text Box 14"/>
            <p:cNvSpPr txBox="1">
              <a:spLocks noChangeArrowheads="1"/>
            </p:cNvSpPr>
            <p:nvPr/>
          </p:nvSpPr>
          <p:spPr bwMode="auto">
            <a:xfrm>
              <a:off x="1645" y="3306"/>
              <a:ext cx="544"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Block 1</a:t>
              </a:r>
            </a:p>
          </p:txBody>
        </p:sp>
      </p:grpSp>
      <p:grpSp>
        <p:nvGrpSpPr>
          <p:cNvPr id="5" name="Group 15"/>
          <p:cNvGrpSpPr>
            <a:grpSpLocks/>
          </p:cNvGrpSpPr>
          <p:nvPr/>
        </p:nvGrpSpPr>
        <p:grpSpPr bwMode="auto">
          <a:xfrm>
            <a:off x="3370263" y="3570288"/>
            <a:ext cx="820737" cy="325437"/>
            <a:chOff x="1607" y="3273"/>
            <a:chExt cx="618" cy="205"/>
          </a:xfrm>
        </p:grpSpPr>
        <p:sp>
          <p:nvSpPr>
            <p:cNvPr id="29719" name="Rectangle 16"/>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720" name="Text Box 17"/>
            <p:cNvSpPr txBox="1">
              <a:spLocks noChangeArrowheads="1"/>
            </p:cNvSpPr>
            <p:nvPr/>
          </p:nvSpPr>
          <p:spPr bwMode="auto">
            <a:xfrm>
              <a:off x="1645" y="3306"/>
              <a:ext cx="544"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Block 0</a:t>
              </a:r>
            </a:p>
          </p:txBody>
        </p:sp>
      </p:grpSp>
      <p:grpSp>
        <p:nvGrpSpPr>
          <p:cNvPr id="6" name="Group 18"/>
          <p:cNvGrpSpPr>
            <a:grpSpLocks/>
          </p:cNvGrpSpPr>
          <p:nvPr/>
        </p:nvGrpSpPr>
        <p:grpSpPr bwMode="auto">
          <a:xfrm>
            <a:off x="3370263" y="3570288"/>
            <a:ext cx="820737" cy="325437"/>
            <a:chOff x="1607" y="3273"/>
            <a:chExt cx="618" cy="205"/>
          </a:xfrm>
        </p:grpSpPr>
        <p:sp>
          <p:nvSpPr>
            <p:cNvPr id="29717" name="Rectangle 19"/>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718" name="Text Box 20"/>
            <p:cNvSpPr txBox="1">
              <a:spLocks noChangeArrowheads="1"/>
            </p:cNvSpPr>
            <p:nvPr/>
          </p:nvSpPr>
          <p:spPr bwMode="auto">
            <a:xfrm>
              <a:off x="1645" y="3306"/>
              <a:ext cx="544"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Block 0</a:t>
              </a:r>
            </a:p>
          </p:txBody>
        </p:sp>
      </p:grpSp>
      <p:sp>
        <p:nvSpPr>
          <p:cNvPr id="29709" name="Text Box 21"/>
          <p:cNvSpPr txBox="1">
            <a:spLocks noChangeArrowheads="1"/>
          </p:cNvSpPr>
          <p:nvPr/>
        </p:nvSpPr>
        <p:spPr bwMode="auto">
          <a:xfrm>
            <a:off x="1828800" y="4740275"/>
            <a:ext cx="4572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Host</a:t>
            </a:r>
          </a:p>
        </p:txBody>
      </p:sp>
      <p:grpSp>
        <p:nvGrpSpPr>
          <p:cNvPr id="7" name="Group 22"/>
          <p:cNvGrpSpPr>
            <a:grpSpLocks/>
          </p:cNvGrpSpPr>
          <p:nvPr/>
        </p:nvGrpSpPr>
        <p:grpSpPr bwMode="auto">
          <a:xfrm>
            <a:off x="1358900" y="3560763"/>
            <a:ext cx="774700" cy="325437"/>
            <a:chOff x="1607" y="3273"/>
            <a:chExt cx="618" cy="205"/>
          </a:xfrm>
        </p:grpSpPr>
        <p:sp>
          <p:nvSpPr>
            <p:cNvPr id="29715" name="Rectangle 23"/>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716" name="Text Box 24"/>
            <p:cNvSpPr txBox="1">
              <a:spLocks noChangeArrowheads="1"/>
            </p:cNvSpPr>
            <p:nvPr/>
          </p:nvSpPr>
          <p:spPr bwMode="auto">
            <a:xfrm>
              <a:off x="1629" y="3306"/>
              <a:ext cx="576"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Block 0</a:t>
              </a:r>
            </a:p>
          </p:txBody>
        </p:sp>
      </p:grpSp>
      <p:pic>
        <p:nvPicPr>
          <p:cNvPr id="29711" name="Picture 25"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25146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2" name="Picture 26"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44196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3" name="Rectangle 27"/>
          <p:cNvSpPr>
            <a:spLocks noChangeArrowheads="1"/>
          </p:cNvSpPr>
          <p:nvPr/>
        </p:nvSpPr>
        <p:spPr bwMode="auto">
          <a:xfrm>
            <a:off x="3200400" y="3371850"/>
            <a:ext cx="1358900" cy="720725"/>
          </a:xfrm>
          <a:prstGeom prst="rect">
            <a:avLst/>
          </a:prstGeom>
          <a:gradFill rotWithShape="1">
            <a:gsLst>
              <a:gs pos="0">
                <a:srgbClr val="86BAB5"/>
              </a:gs>
              <a:gs pos="100000">
                <a:srgbClr val="5B7E7B"/>
              </a:gs>
            </a:gsLst>
            <a:lin ang="2700000" scaled="1"/>
          </a:gradFill>
          <a:ln w="12700" algn="ctr">
            <a:solidFill>
              <a:srgbClr val="88B8B6"/>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714" name="Text Box 28"/>
          <p:cNvSpPr txBox="1">
            <a:spLocks noChangeArrowheads="1"/>
          </p:cNvSpPr>
          <p:nvPr/>
        </p:nvSpPr>
        <p:spPr bwMode="auto">
          <a:xfrm>
            <a:off x="3370263" y="3511550"/>
            <a:ext cx="971550" cy="4413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RAID</a:t>
            </a:r>
            <a:br>
              <a:rPr lang="en-US" sz="1600" b="1" smtClean="0">
                <a:solidFill>
                  <a:prstClr val="white"/>
                </a:solidFill>
              </a:rPr>
            </a:br>
            <a:r>
              <a:rPr lang="en-US" sz="1600" b="1" smtClean="0">
                <a:solidFill>
                  <a:prstClr val="white"/>
                </a:solidFill>
              </a:rPr>
              <a:t>Controller</a:t>
            </a:r>
          </a:p>
        </p:txBody>
      </p:sp>
    </p:spTree>
    <p:extLst>
      <p:ext uri="{BB962C8B-B14F-4D97-AF65-F5344CB8AC3E}">
        <p14:creationId xmlns:p14="http://schemas.microsoft.com/office/powerpoint/2010/main" val="3841752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2.22222E-6 0.00162 L 0.23212 0.00162 " pathEditMode="relative" rAng="0" ptsTypes="AA">
                                      <p:cBhvr>
                                        <p:cTn id="6" dur="1000" fill="hold"/>
                                        <p:tgtEl>
                                          <p:spTgt spid="7"/>
                                        </p:tgtEl>
                                        <p:attrNameLst>
                                          <p:attrName>ppt_x</p:attrName>
                                          <p:attrName>ppt_y</p:attrName>
                                        </p:attrNameLst>
                                      </p:cBhvr>
                                      <p:rCtr x="11597" y="0"/>
                                    </p:animMotion>
                                  </p:childTnLst>
                                </p:cTn>
                              </p:par>
                            </p:childTnLst>
                          </p:cTn>
                        </p:par>
                        <p:par>
                          <p:cTn id="7" fill="hold" nodeType="afterGroup">
                            <p:stCondLst>
                              <p:cond delay="1000"/>
                            </p:stCondLst>
                            <p:childTnLst>
                              <p:par>
                                <p:cTn id="8" presetID="1" presetClass="exit" presetSubtype="0" fill="hold" nodeType="afterEffect">
                                  <p:stCondLst>
                                    <p:cond delay="0"/>
                                  </p:stCondLst>
                                  <p:childTnLst>
                                    <p:set>
                                      <p:cBhvr>
                                        <p:cTn id="9" dur="1" fill="hold">
                                          <p:stCondLst>
                                            <p:cond delay="0"/>
                                          </p:stCondLst>
                                        </p:cTn>
                                        <p:tgtEl>
                                          <p:spTgt spid="7"/>
                                        </p:tgtEl>
                                        <p:attrNameLst>
                                          <p:attrName>style.visibility</p:attrName>
                                        </p:attrNameLst>
                                      </p:cBhvr>
                                      <p:to>
                                        <p:strVal val="hidden"/>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nodeType="afterGroup">
                            <p:stCondLst>
                              <p:cond delay="1000"/>
                            </p:stCondLst>
                            <p:childTnLst>
                              <p:par>
                                <p:cTn id="14" presetID="0" presetClass="path" presetSubtype="0" accel="50000" decel="50000" fill="hold" nodeType="afterEffect">
                                  <p:stCondLst>
                                    <p:cond delay="0"/>
                                  </p:stCondLst>
                                  <p:childTnLst>
                                    <p:animMotion origin="layout" path="M -0.00069 -2.96296E-6 L 0.1441 -2.96296E-6 L 0.1441 -0.17291 L 0.41285 -0.17268 " pathEditMode="relative" rAng="0" ptsTypes="AAAA">
                                      <p:cBhvr>
                                        <p:cTn id="15" dur="2000" fill="hold"/>
                                        <p:tgtEl>
                                          <p:spTgt spid="6"/>
                                        </p:tgtEl>
                                        <p:attrNameLst>
                                          <p:attrName>ppt_x</p:attrName>
                                          <p:attrName>ppt_y</p:attrName>
                                        </p:attrNameLst>
                                      </p:cBhvr>
                                      <p:rCtr x="20677" y="-8657"/>
                                    </p:animMotion>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0" presetClass="path" presetSubtype="0" accel="50000" decel="50000" fill="hold" nodeType="withEffect">
                                  <p:stCondLst>
                                    <p:cond delay="0"/>
                                  </p:stCondLst>
                                  <p:childTnLst>
                                    <p:animMotion origin="layout" path="M -0.00069 -2.96296E-6 L 0.1441 -2.96296E-6 L 0.1441 0.11505 L 0.41285 0.11482 " pathEditMode="relative" rAng="0" ptsTypes="AAAA">
                                      <p:cBhvr>
                                        <p:cTn id="19" dur="2000" fill="hold"/>
                                        <p:tgtEl>
                                          <p:spTgt spid="5"/>
                                        </p:tgtEl>
                                        <p:attrNameLst>
                                          <p:attrName>ppt_x</p:attrName>
                                          <p:attrName>ppt_y</p:attrName>
                                        </p:attrNameLst>
                                      </p:cBhvr>
                                      <p:rCtr x="20677" y="5741"/>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63" presetClass="path" presetSubtype="0" accel="50000" decel="50000" fill="hold" nodeType="clickEffect">
                                  <p:stCondLst>
                                    <p:cond delay="0"/>
                                  </p:stCondLst>
                                  <p:childTnLst>
                                    <p:animMotion origin="layout" path="M 3.33333E-6 0.00162 L 0.23211 0.00162 " pathEditMode="relative" rAng="0" ptsTypes="AA">
                                      <p:cBhvr>
                                        <p:cTn id="23" dur="1000" fill="hold"/>
                                        <p:tgtEl>
                                          <p:spTgt spid="2"/>
                                        </p:tgtEl>
                                        <p:attrNameLst>
                                          <p:attrName>ppt_x</p:attrName>
                                          <p:attrName>ppt_y</p:attrName>
                                        </p:attrNameLst>
                                      </p:cBhvr>
                                      <p:rCtr x="11597" y="0"/>
                                    </p:animMotion>
                                  </p:childTnLst>
                                </p:cTn>
                              </p:par>
                            </p:childTnLst>
                          </p:cTn>
                        </p:par>
                        <p:par>
                          <p:cTn id="24" fill="hold" nodeType="afterGroup">
                            <p:stCondLst>
                              <p:cond delay="1000"/>
                            </p:stCondLst>
                            <p:childTnLst>
                              <p:par>
                                <p:cTn id="25" presetID="1" presetClass="exit" presetSubtype="0" fill="hold" nodeType="afterEffect">
                                  <p:stCondLst>
                                    <p:cond delay="0"/>
                                  </p:stCondLst>
                                  <p:childTnLst>
                                    <p:set>
                                      <p:cBhvr>
                                        <p:cTn id="26" dur="1" fill="hold">
                                          <p:stCondLst>
                                            <p:cond delay="0"/>
                                          </p:stCondLst>
                                        </p:cTn>
                                        <p:tgtEl>
                                          <p:spTgt spid="2"/>
                                        </p:tgtEl>
                                        <p:attrNameLst>
                                          <p:attrName>style.visibility</p:attrName>
                                        </p:attrNameLst>
                                      </p:cBhvr>
                                      <p:to>
                                        <p:strVal val="hidden"/>
                                      </p:to>
                                    </p:set>
                                  </p:childTnLst>
                                </p:cTn>
                              </p:par>
                            </p:childTnLst>
                          </p:cTn>
                        </p:par>
                        <p:par>
                          <p:cTn id="27" fill="hold" nodeType="afterGroup">
                            <p:stCondLst>
                              <p:cond delay="1000"/>
                            </p:stCondLst>
                            <p:childTnLst>
                              <p:par>
                                <p:cTn id="28" presetID="1"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par>
                          <p:cTn id="30" fill="hold" nodeType="afterGroup">
                            <p:stCondLst>
                              <p:cond delay="1000"/>
                            </p:stCondLst>
                            <p:childTnLst>
                              <p:par>
                                <p:cTn id="31" presetID="0" presetClass="path" presetSubtype="0" accel="50000" decel="50000" fill="hold" nodeType="afterEffect">
                                  <p:stCondLst>
                                    <p:cond delay="0"/>
                                  </p:stCondLst>
                                  <p:childTnLst>
                                    <p:animMotion origin="layout" path="M -0.00069 -2.96296E-6 L 0.1441 -2.96296E-6 L 0.1441 -0.11458 L 0.41285 -0.11458 " pathEditMode="relative" rAng="0" ptsTypes="AAAA">
                                      <p:cBhvr>
                                        <p:cTn id="32" dur="2000" fill="hold"/>
                                        <p:tgtEl>
                                          <p:spTgt spid="4"/>
                                        </p:tgtEl>
                                        <p:attrNameLst>
                                          <p:attrName>ppt_x</p:attrName>
                                          <p:attrName>ppt_y</p:attrName>
                                        </p:attrNameLst>
                                      </p:cBhvr>
                                      <p:rCtr x="20677" y="-5741"/>
                                    </p:animMotion>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0" presetClass="path" presetSubtype="0" accel="50000" decel="50000" fill="hold" nodeType="withEffect">
                                  <p:stCondLst>
                                    <p:cond delay="0"/>
                                  </p:stCondLst>
                                  <p:childTnLst>
                                    <p:animMotion origin="layout" path="M -2.77778E-7 3.3796E-6 L 0.1434 3.3796E-6 L 0.1434 0.17765 L 0.41163 0.1758 " pathEditMode="relative" rAng="0" ptsTypes="AAAA">
                                      <p:cBhvr>
                                        <p:cTn id="36" dur="2000" fill="hold"/>
                                        <p:tgtEl>
                                          <p:spTgt spid="3"/>
                                        </p:tgtEl>
                                        <p:attrNameLst>
                                          <p:attrName>ppt_x</p:attrName>
                                          <p:attrName>ppt_y</p:attrName>
                                        </p:attrNameLst>
                                      </p:cBhvr>
                                      <p:rCtr x="20573" y="88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white"/>
                </a:solidFill>
              </a:rPr>
              <a:t>Data Protection: RAID</a:t>
            </a:r>
          </a:p>
        </p:txBody>
      </p:sp>
      <p:sp>
        <p:nvSpPr>
          <p:cNvPr id="3072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white"/>
                </a:solidFill>
              </a:rPr>
              <a:t> - </a:t>
            </a:r>
            <a:fld id="{7876F045-EAA4-413F-ABBD-B0E9CCEEE7F0}" type="slidenum">
              <a:rPr lang="en-US" sz="800" smtClean="0">
                <a:solidFill>
                  <a:prstClr val="white"/>
                </a:solidFill>
              </a:rPr>
              <a:pPr eaLnBrk="1" hangingPunct="1"/>
              <a:t>25</a:t>
            </a:fld>
            <a:endParaRPr lang="en-US" sz="800" smtClean="0">
              <a:solidFill>
                <a:prstClr val="white"/>
              </a:solidFill>
            </a:endParaRPr>
          </a:p>
        </p:txBody>
      </p:sp>
      <p:sp>
        <p:nvSpPr>
          <p:cNvPr id="22534" name="Rectangle 4"/>
          <p:cNvSpPr>
            <a:spLocks noGrp="1" noChangeArrowheads="1"/>
          </p:cNvSpPr>
          <p:nvPr>
            <p:ph type="title"/>
          </p:nvPr>
        </p:nvSpPr>
        <p:spPr/>
        <p:txBody>
          <a:bodyPr>
            <a:normAutofit fontScale="90000"/>
          </a:bodyPr>
          <a:lstStyle/>
          <a:p>
            <a:pPr eaLnBrk="1" fontAlgn="auto" hangingPunct="1">
              <a:spcAft>
                <a:spcPts val="0"/>
              </a:spcAft>
              <a:defRPr/>
            </a:pPr>
            <a:r>
              <a:rPr lang="en-US" smtClean="0"/>
              <a:t>Nested RAID – 0+1 (Striping and Mirroring)</a:t>
            </a:r>
          </a:p>
        </p:txBody>
      </p:sp>
      <p:sp>
        <p:nvSpPr>
          <p:cNvPr id="30725" name="Line 2"/>
          <p:cNvSpPr>
            <a:spLocks noChangeShapeType="1"/>
          </p:cNvSpPr>
          <p:nvPr/>
        </p:nvSpPr>
        <p:spPr bwMode="auto">
          <a:xfrm>
            <a:off x="1141413" y="3732213"/>
            <a:ext cx="2901950"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0726" name="Freeform 3"/>
          <p:cNvSpPr>
            <a:spLocks/>
          </p:cNvSpPr>
          <p:nvPr/>
        </p:nvSpPr>
        <p:spPr bwMode="auto">
          <a:xfrm>
            <a:off x="4052888" y="2732088"/>
            <a:ext cx="3795712" cy="1852612"/>
          </a:xfrm>
          <a:custGeom>
            <a:avLst/>
            <a:gdLst>
              <a:gd name="T0" fmla="*/ 2147483647 w 404"/>
              <a:gd name="T1" fmla="*/ 0 h 2488"/>
              <a:gd name="T2" fmla="*/ 0 w 404"/>
              <a:gd name="T3" fmla="*/ 0 h 2488"/>
              <a:gd name="T4" fmla="*/ 0 w 404"/>
              <a:gd name="T5" fmla="*/ 2147483647 h 2488"/>
              <a:gd name="T6" fmla="*/ 2147483647 w 404"/>
              <a:gd name="T7" fmla="*/ 2147483647 h 2488"/>
              <a:gd name="T8" fmla="*/ 0 60000 65536"/>
              <a:gd name="T9" fmla="*/ 0 60000 65536"/>
              <a:gd name="T10" fmla="*/ 0 60000 65536"/>
              <a:gd name="T11" fmla="*/ 0 60000 65536"/>
              <a:gd name="T12" fmla="*/ 0 w 404"/>
              <a:gd name="T13" fmla="*/ 0 h 2488"/>
              <a:gd name="T14" fmla="*/ 404 w 404"/>
              <a:gd name="T15" fmla="*/ 2488 h 2488"/>
            </a:gdLst>
            <a:ahLst/>
            <a:cxnLst>
              <a:cxn ang="T8">
                <a:pos x="T0" y="T1"/>
              </a:cxn>
              <a:cxn ang="T9">
                <a:pos x="T2" y="T3"/>
              </a:cxn>
              <a:cxn ang="T10">
                <a:pos x="T4" y="T5"/>
              </a:cxn>
              <a:cxn ang="T11">
                <a:pos x="T6" y="T7"/>
              </a:cxn>
            </a:cxnLst>
            <a:rect l="T12" t="T13" r="T14" b="T15"/>
            <a:pathLst>
              <a:path w="404" h="2488">
                <a:moveTo>
                  <a:pt x="380" y="0"/>
                </a:moveTo>
                <a:lnTo>
                  <a:pt x="0" y="0"/>
                </a:lnTo>
                <a:lnTo>
                  <a:pt x="0" y="2488"/>
                </a:lnTo>
                <a:lnTo>
                  <a:pt x="404" y="2488"/>
                </a:lnTo>
              </a:path>
            </a:pathLst>
          </a:custGeom>
          <a:noFill/>
          <a:ln w="127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2" name="Group 5"/>
          <p:cNvGrpSpPr>
            <a:grpSpLocks/>
          </p:cNvGrpSpPr>
          <p:nvPr/>
        </p:nvGrpSpPr>
        <p:grpSpPr bwMode="auto">
          <a:xfrm>
            <a:off x="5356225" y="4646613"/>
            <a:ext cx="815975" cy="325437"/>
            <a:chOff x="1607" y="3273"/>
            <a:chExt cx="618" cy="205"/>
          </a:xfrm>
        </p:grpSpPr>
        <p:sp>
          <p:nvSpPr>
            <p:cNvPr id="30765" name="Rectangle 6"/>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0766" name="Text Box 7"/>
            <p:cNvSpPr txBox="1">
              <a:spLocks noChangeArrowheads="1"/>
            </p:cNvSpPr>
            <p:nvPr/>
          </p:nvSpPr>
          <p:spPr bwMode="auto">
            <a:xfrm>
              <a:off x="1643" y="3306"/>
              <a:ext cx="547"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3</a:t>
              </a:r>
            </a:p>
          </p:txBody>
        </p:sp>
      </p:grpSp>
      <p:grpSp>
        <p:nvGrpSpPr>
          <p:cNvPr id="3" name="Group 8"/>
          <p:cNvGrpSpPr>
            <a:grpSpLocks/>
          </p:cNvGrpSpPr>
          <p:nvPr/>
        </p:nvGrpSpPr>
        <p:grpSpPr bwMode="auto">
          <a:xfrm>
            <a:off x="5356225" y="2809875"/>
            <a:ext cx="815975" cy="325438"/>
            <a:chOff x="1607" y="3273"/>
            <a:chExt cx="618" cy="205"/>
          </a:xfrm>
        </p:grpSpPr>
        <p:sp>
          <p:nvSpPr>
            <p:cNvPr id="30763" name="Rectangle 9"/>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0764" name="Text Box 10"/>
            <p:cNvSpPr txBox="1">
              <a:spLocks noChangeArrowheads="1"/>
            </p:cNvSpPr>
            <p:nvPr/>
          </p:nvSpPr>
          <p:spPr bwMode="auto">
            <a:xfrm>
              <a:off x="1643" y="3306"/>
              <a:ext cx="547"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2</a:t>
              </a:r>
            </a:p>
          </p:txBody>
        </p:sp>
      </p:grpSp>
      <p:grpSp>
        <p:nvGrpSpPr>
          <p:cNvPr id="4" name="Group 11"/>
          <p:cNvGrpSpPr>
            <a:grpSpLocks/>
          </p:cNvGrpSpPr>
          <p:nvPr/>
        </p:nvGrpSpPr>
        <p:grpSpPr bwMode="auto">
          <a:xfrm>
            <a:off x="5356225" y="4171950"/>
            <a:ext cx="815975" cy="325438"/>
            <a:chOff x="1607" y="3273"/>
            <a:chExt cx="618" cy="205"/>
          </a:xfrm>
        </p:grpSpPr>
        <p:sp>
          <p:nvSpPr>
            <p:cNvPr id="30761" name="Rectangle 12"/>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0762" name="Text Box 13"/>
            <p:cNvSpPr txBox="1">
              <a:spLocks noChangeArrowheads="1"/>
            </p:cNvSpPr>
            <p:nvPr/>
          </p:nvSpPr>
          <p:spPr bwMode="auto">
            <a:xfrm>
              <a:off x="1643" y="3306"/>
              <a:ext cx="547"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1</a:t>
              </a:r>
            </a:p>
          </p:txBody>
        </p:sp>
      </p:grpSp>
      <p:grpSp>
        <p:nvGrpSpPr>
          <p:cNvPr id="30730" name="Group 14"/>
          <p:cNvGrpSpPr>
            <a:grpSpLocks/>
          </p:cNvGrpSpPr>
          <p:nvPr/>
        </p:nvGrpSpPr>
        <p:grpSpPr bwMode="auto">
          <a:xfrm>
            <a:off x="533400" y="2819400"/>
            <a:ext cx="1228725" cy="2133600"/>
            <a:chOff x="336" y="1776"/>
            <a:chExt cx="774" cy="1344"/>
          </a:xfrm>
        </p:grpSpPr>
        <p:pic>
          <p:nvPicPr>
            <p:cNvPr id="30759" name="Picture 15" descr="hos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1776"/>
              <a:ext cx="774"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0" name="Text Box 16"/>
            <p:cNvSpPr txBox="1">
              <a:spLocks noChangeArrowheads="1"/>
            </p:cNvSpPr>
            <p:nvPr/>
          </p:nvSpPr>
          <p:spPr bwMode="auto">
            <a:xfrm>
              <a:off x="672" y="2986"/>
              <a:ext cx="28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Host</a:t>
              </a:r>
            </a:p>
          </p:txBody>
        </p:sp>
      </p:grpSp>
      <p:grpSp>
        <p:nvGrpSpPr>
          <p:cNvPr id="6" name="Group 17"/>
          <p:cNvGrpSpPr>
            <a:grpSpLocks/>
          </p:cNvGrpSpPr>
          <p:nvPr/>
        </p:nvGrpSpPr>
        <p:grpSpPr bwMode="auto">
          <a:xfrm>
            <a:off x="6400800" y="2344738"/>
            <a:ext cx="1206500" cy="2616200"/>
            <a:chOff x="3346" y="1477"/>
            <a:chExt cx="760" cy="1648"/>
          </a:xfrm>
        </p:grpSpPr>
        <p:sp>
          <p:nvSpPr>
            <p:cNvPr id="30757" name="AutoShape 18"/>
            <p:cNvSpPr>
              <a:spLocks/>
            </p:cNvSpPr>
            <p:nvPr/>
          </p:nvSpPr>
          <p:spPr bwMode="auto">
            <a:xfrm>
              <a:off x="3346" y="1477"/>
              <a:ext cx="225" cy="1648"/>
            </a:xfrm>
            <a:prstGeom prst="rightBrace">
              <a:avLst>
                <a:gd name="adj1" fmla="val 61037"/>
                <a:gd name="adj2" fmla="val 50000"/>
              </a:avLst>
            </a:prstGeom>
            <a:noFill/>
            <a:ln w="38100">
              <a:solidFill>
                <a:srgbClr val="00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0758" name="Text Box 19"/>
            <p:cNvSpPr txBox="1">
              <a:spLocks noChangeArrowheads="1"/>
            </p:cNvSpPr>
            <p:nvPr/>
          </p:nvSpPr>
          <p:spPr bwMode="auto">
            <a:xfrm>
              <a:off x="3659" y="2250"/>
              <a:ext cx="44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RAID 0</a:t>
              </a:r>
            </a:p>
          </p:txBody>
        </p:sp>
      </p:grpSp>
      <p:grpSp>
        <p:nvGrpSpPr>
          <p:cNvPr id="7" name="Group 20"/>
          <p:cNvGrpSpPr>
            <a:grpSpLocks/>
          </p:cNvGrpSpPr>
          <p:nvPr/>
        </p:nvGrpSpPr>
        <p:grpSpPr bwMode="auto">
          <a:xfrm>
            <a:off x="5356225" y="2347913"/>
            <a:ext cx="815975" cy="325437"/>
            <a:chOff x="1607" y="3273"/>
            <a:chExt cx="618" cy="205"/>
          </a:xfrm>
        </p:grpSpPr>
        <p:sp>
          <p:nvSpPr>
            <p:cNvPr id="30755" name="Rectangle 21"/>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0756" name="Text Box 22"/>
            <p:cNvSpPr txBox="1">
              <a:spLocks noChangeArrowheads="1"/>
            </p:cNvSpPr>
            <p:nvPr/>
          </p:nvSpPr>
          <p:spPr bwMode="auto">
            <a:xfrm>
              <a:off x="1643" y="3306"/>
              <a:ext cx="547"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0</a:t>
              </a:r>
            </a:p>
          </p:txBody>
        </p:sp>
      </p:grpSp>
      <p:grpSp>
        <p:nvGrpSpPr>
          <p:cNvPr id="8" name="Group 23"/>
          <p:cNvGrpSpPr>
            <a:grpSpLocks/>
          </p:cNvGrpSpPr>
          <p:nvPr/>
        </p:nvGrpSpPr>
        <p:grpSpPr bwMode="auto">
          <a:xfrm>
            <a:off x="685800" y="3562350"/>
            <a:ext cx="812800" cy="325438"/>
            <a:chOff x="1607" y="3273"/>
            <a:chExt cx="618" cy="205"/>
          </a:xfrm>
        </p:grpSpPr>
        <p:sp>
          <p:nvSpPr>
            <p:cNvPr id="30753" name="Rectangle 24"/>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0754" name="Text Box 25"/>
            <p:cNvSpPr txBox="1">
              <a:spLocks noChangeArrowheads="1"/>
            </p:cNvSpPr>
            <p:nvPr/>
          </p:nvSpPr>
          <p:spPr bwMode="auto">
            <a:xfrm>
              <a:off x="1642" y="3306"/>
              <a:ext cx="549"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3</a:t>
              </a:r>
            </a:p>
          </p:txBody>
        </p:sp>
      </p:grpSp>
      <p:grpSp>
        <p:nvGrpSpPr>
          <p:cNvPr id="9" name="Group 26"/>
          <p:cNvGrpSpPr>
            <a:grpSpLocks/>
          </p:cNvGrpSpPr>
          <p:nvPr/>
        </p:nvGrpSpPr>
        <p:grpSpPr bwMode="auto">
          <a:xfrm>
            <a:off x="685800" y="3562350"/>
            <a:ext cx="812800" cy="325438"/>
            <a:chOff x="1607" y="3273"/>
            <a:chExt cx="618" cy="205"/>
          </a:xfrm>
        </p:grpSpPr>
        <p:sp>
          <p:nvSpPr>
            <p:cNvPr id="30751" name="Rectangle 27"/>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0752" name="Text Box 28"/>
            <p:cNvSpPr txBox="1">
              <a:spLocks noChangeArrowheads="1"/>
            </p:cNvSpPr>
            <p:nvPr/>
          </p:nvSpPr>
          <p:spPr bwMode="auto">
            <a:xfrm>
              <a:off x="1642" y="3306"/>
              <a:ext cx="549"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2</a:t>
              </a:r>
            </a:p>
          </p:txBody>
        </p:sp>
      </p:grpSp>
      <p:grpSp>
        <p:nvGrpSpPr>
          <p:cNvPr id="10" name="Group 29"/>
          <p:cNvGrpSpPr>
            <a:grpSpLocks/>
          </p:cNvGrpSpPr>
          <p:nvPr/>
        </p:nvGrpSpPr>
        <p:grpSpPr bwMode="auto">
          <a:xfrm>
            <a:off x="685800" y="3562350"/>
            <a:ext cx="812800" cy="325438"/>
            <a:chOff x="1607" y="3273"/>
            <a:chExt cx="618" cy="205"/>
          </a:xfrm>
        </p:grpSpPr>
        <p:sp>
          <p:nvSpPr>
            <p:cNvPr id="30749" name="Rectangle 30"/>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0750" name="Text Box 31"/>
            <p:cNvSpPr txBox="1">
              <a:spLocks noChangeArrowheads="1"/>
            </p:cNvSpPr>
            <p:nvPr/>
          </p:nvSpPr>
          <p:spPr bwMode="auto">
            <a:xfrm>
              <a:off x="1642" y="3306"/>
              <a:ext cx="549"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1</a:t>
              </a:r>
            </a:p>
          </p:txBody>
        </p:sp>
      </p:grpSp>
      <p:grpSp>
        <p:nvGrpSpPr>
          <p:cNvPr id="11" name="Group 32"/>
          <p:cNvGrpSpPr>
            <a:grpSpLocks/>
          </p:cNvGrpSpPr>
          <p:nvPr/>
        </p:nvGrpSpPr>
        <p:grpSpPr bwMode="auto">
          <a:xfrm>
            <a:off x="685800" y="3560763"/>
            <a:ext cx="812800" cy="325437"/>
            <a:chOff x="1607" y="3273"/>
            <a:chExt cx="618" cy="205"/>
          </a:xfrm>
        </p:grpSpPr>
        <p:sp>
          <p:nvSpPr>
            <p:cNvPr id="30747" name="Rectangle 33"/>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0748" name="Text Box 34"/>
            <p:cNvSpPr txBox="1">
              <a:spLocks noChangeArrowheads="1"/>
            </p:cNvSpPr>
            <p:nvPr/>
          </p:nvSpPr>
          <p:spPr bwMode="auto">
            <a:xfrm>
              <a:off x="1642" y="3306"/>
              <a:ext cx="549"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0</a:t>
              </a:r>
            </a:p>
          </p:txBody>
        </p:sp>
      </p:grpSp>
      <p:grpSp>
        <p:nvGrpSpPr>
          <p:cNvPr id="12" name="Group 35"/>
          <p:cNvGrpSpPr>
            <a:grpSpLocks/>
          </p:cNvGrpSpPr>
          <p:nvPr/>
        </p:nvGrpSpPr>
        <p:grpSpPr bwMode="auto">
          <a:xfrm>
            <a:off x="4319588" y="1685925"/>
            <a:ext cx="4692650" cy="630238"/>
            <a:chOff x="2721" y="1062"/>
            <a:chExt cx="2956" cy="397"/>
          </a:xfrm>
        </p:grpSpPr>
        <p:sp>
          <p:nvSpPr>
            <p:cNvPr id="30745" name="AutoShape 36"/>
            <p:cNvSpPr>
              <a:spLocks/>
            </p:cNvSpPr>
            <p:nvPr/>
          </p:nvSpPr>
          <p:spPr bwMode="auto">
            <a:xfrm rot="-5400000">
              <a:off x="4086" y="-131"/>
              <a:ext cx="225" cy="2956"/>
            </a:xfrm>
            <a:prstGeom prst="rightBrace">
              <a:avLst>
                <a:gd name="adj1" fmla="val 48415"/>
                <a:gd name="adj2" fmla="val 50000"/>
              </a:avLst>
            </a:prstGeom>
            <a:noFill/>
            <a:ln w="38100">
              <a:solidFill>
                <a:srgbClr val="00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0746" name="Text Box 37"/>
            <p:cNvSpPr txBox="1">
              <a:spLocks noChangeArrowheads="1"/>
            </p:cNvSpPr>
            <p:nvPr/>
          </p:nvSpPr>
          <p:spPr bwMode="auto">
            <a:xfrm>
              <a:off x="3937" y="1062"/>
              <a:ext cx="44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RAID 1</a:t>
              </a:r>
            </a:p>
          </p:txBody>
        </p:sp>
      </p:grpSp>
      <p:pic>
        <p:nvPicPr>
          <p:cNvPr id="30738" name="Picture 38"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486025"/>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9" name="Picture 39"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25146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0" name="Picture 40"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43434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1" name="Picture 41"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3434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42" name="Group 42"/>
          <p:cNvGrpSpPr>
            <a:grpSpLocks/>
          </p:cNvGrpSpPr>
          <p:nvPr/>
        </p:nvGrpSpPr>
        <p:grpSpPr bwMode="auto">
          <a:xfrm>
            <a:off x="2265363" y="3371850"/>
            <a:ext cx="1358900" cy="720725"/>
            <a:chOff x="1471" y="2124"/>
            <a:chExt cx="856" cy="454"/>
          </a:xfrm>
        </p:grpSpPr>
        <p:sp>
          <p:nvSpPr>
            <p:cNvPr id="30743" name="Rectangle 43"/>
            <p:cNvSpPr>
              <a:spLocks noChangeArrowheads="1"/>
            </p:cNvSpPr>
            <p:nvPr/>
          </p:nvSpPr>
          <p:spPr bwMode="auto">
            <a:xfrm>
              <a:off x="1471" y="2124"/>
              <a:ext cx="856" cy="454"/>
            </a:xfrm>
            <a:prstGeom prst="rect">
              <a:avLst/>
            </a:prstGeom>
            <a:gradFill rotWithShape="1">
              <a:gsLst>
                <a:gs pos="0">
                  <a:srgbClr val="86BAB5"/>
                </a:gs>
                <a:gs pos="100000">
                  <a:srgbClr val="5B7E7B"/>
                </a:gs>
              </a:gsLst>
              <a:lin ang="2700000" scaled="1"/>
            </a:gradFill>
            <a:ln w="12700" algn="ctr">
              <a:solidFill>
                <a:srgbClr val="88B8B6"/>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0744" name="Text Box 44"/>
            <p:cNvSpPr txBox="1">
              <a:spLocks noChangeArrowheads="1"/>
            </p:cNvSpPr>
            <p:nvPr/>
          </p:nvSpPr>
          <p:spPr bwMode="auto">
            <a:xfrm>
              <a:off x="1593" y="2212"/>
              <a:ext cx="612" cy="278"/>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RAID</a:t>
              </a:r>
              <a:br>
                <a:rPr lang="en-US" sz="1600" b="1" smtClean="0">
                  <a:solidFill>
                    <a:prstClr val="black"/>
                  </a:solidFill>
                </a:rPr>
              </a:br>
              <a:r>
                <a:rPr lang="en-US" sz="1600" b="1" smtClean="0">
                  <a:solidFill>
                    <a:prstClr val="black"/>
                  </a:solidFill>
                </a:rPr>
                <a:t>Controller</a:t>
              </a:r>
            </a:p>
          </p:txBody>
        </p:sp>
      </p:grpSp>
    </p:spTree>
    <p:extLst>
      <p:ext uri="{BB962C8B-B14F-4D97-AF65-F5344CB8AC3E}">
        <p14:creationId xmlns:p14="http://schemas.microsoft.com/office/powerpoint/2010/main" val="3441029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44444E-6 0.00162 L 0.33386 0.00162 L 0.33386 -0.17534 L 0.53108 -0.17534 " pathEditMode="relative" rAng="0" ptsTypes="AAAA">
                                      <p:cBhvr>
                                        <p:cTn id="6" dur="2000" fill="hold"/>
                                        <p:tgtEl>
                                          <p:spTgt spid="11"/>
                                        </p:tgtEl>
                                        <p:attrNameLst>
                                          <p:attrName>ppt_x</p:attrName>
                                          <p:attrName>ppt_y</p:attrName>
                                        </p:attrNameLst>
                                      </p:cBhvr>
                                      <p:rCtr x="26545" y="-8860"/>
                                    </p:animMotion>
                                  </p:childTnLst>
                                </p:cTn>
                              </p:par>
                              <p:par>
                                <p:cTn id="7" presetID="0" presetClass="path" presetSubtype="0" accel="50000" decel="50000" fill="hold" nodeType="withEffect">
                                  <p:stCondLst>
                                    <p:cond delay="0"/>
                                  </p:stCondLst>
                                  <p:childTnLst>
                                    <p:animMotion origin="layout" path="M 0.00018 -0.00023 L 0.33316 -0.00023 L 0.33316 0.09021 L 0.52969 0.09021 " pathEditMode="relative" rAng="0" ptsTypes="AAAA">
                                      <p:cBhvr>
                                        <p:cTn id="8" dur="2000" fill="hold"/>
                                        <p:tgtEl>
                                          <p:spTgt spid="10"/>
                                        </p:tgtEl>
                                        <p:attrNameLst>
                                          <p:attrName>ppt_x</p:attrName>
                                          <p:attrName>ppt_y</p:attrName>
                                        </p:attrNameLst>
                                      </p:cBhvr>
                                      <p:rCtr x="26476" y="4511"/>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53"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fltVal val="0"/>
                                          </p:val>
                                        </p:tav>
                                        <p:tav tm="100000">
                                          <p:val>
                                            <p:strVal val="#ppt_w"/>
                                          </p:val>
                                        </p:tav>
                                      </p:tavLst>
                                    </p:anim>
                                    <p:anim calcmode="lin" valueType="num">
                                      <p:cBhvr>
                                        <p:cTn id="14" dur="1000" fill="hold"/>
                                        <p:tgtEl>
                                          <p:spTgt spid="6"/>
                                        </p:tgtEl>
                                        <p:attrNameLst>
                                          <p:attrName>ppt_h</p:attrName>
                                        </p:attrNameLst>
                                      </p:cBhvr>
                                      <p:tavLst>
                                        <p:tav tm="0">
                                          <p:val>
                                            <p:fltVal val="0"/>
                                          </p:val>
                                        </p:tav>
                                        <p:tav tm="100000">
                                          <p:val>
                                            <p:strVal val="#ppt_h"/>
                                          </p:val>
                                        </p:tav>
                                      </p:tavLst>
                                    </p:anim>
                                    <p:animEffect transition="in" filter="fade">
                                      <p:cBhvr>
                                        <p:cTn id="15" dur="10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childTnLst>
                                </p:cTn>
                              </p:par>
                              <p:par>
                                <p:cTn id="21" presetID="0" presetClass="path" presetSubtype="0" accel="50000" decel="50000" fill="hold" nodeType="withEffect">
                                  <p:stCondLst>
                                    <p:cond delay="0"/>
                                  </p:stCondLst>
                                  <p:childTnLst>
                                    <p:animMotion origin="layout" path="M 0.02014 0.00162 L 0.31476 0.00232 " pathEditMode="relative" rAng="0" ptsTypes="AA">
                                      <p:cBhvr>
                                        <p:cTn id="22" dur="2000" fill="hold"/>
                                        <p:tgtEl>
                                          <p:spTgt spid="7"/>
                                        </p:tgtEl>
                                        <p:attrNameLst>
                                          <p:attrName>ppt_x</p:attrName>
                                          <p:attrName>ppt_y</p:attrName>
                                        </p:attrNameLst>
                                      </p:cBhvr>
                                      <p:rCtr x="14722" y="23"/>
                                    </p:animMotion>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childTnLst>
                                </p:cTn>
                              </p:par>
                              <p:par>
                                <p:cTn id="26" presetID="0" presetClass="path" presetSubtype="0" accel="50000" decel="50000" fill="hold" nodeType="withEffect">
                                  <p:stCondLst>
                                    <p:cond delay="0"/>
                                  </p:stCondLst>
                                  <p:childTnLst>
                                    <p:animMotion origin="layout" path="M 0.01875 0.00138 L 0.31337 0.00277 " pathEditMode="relative" rAng="0" ptsTypes="AA">
                                      <p:cBhvr>
                                        <p:cTn id="27" dur="2000" fill="hold"/>
                                        <p:tgtEl>
                                          <p:spTgt spid="4"/>
                                        </p:tgtEl>
                                        <p:attrNameLst>
                                          <p:attrName>ppt_x</p:attrName>
                                          <p:attrName>ppt_y</p:attrName>
                                        </p:attrNameLst>
                                      </p:cBhvr>
                                      <p:rCtr x="14722" y="69"/>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fltVal val="0"/>
                                          </p:val>
                                        </p:tav>
                                        <p:tav tm="100000">
                                          <p:val>
                                            <p:strVal val="#ppt_w"/>
                                          </p:val>
                                        </p:tav>
                                      </p:tavLst>
                                    </p:anim>
                                    <p:anim calcmode="lin" valueType="num">
                                      <p:cBhvr>
                                        <p:cTn id="33" dur="1000" fill="hold"/>
                                        <p:tgtEl>
                                          <p:spTgt spid="12"/>
                                        </p:tgtEl>
                                        <p:attrNameLst>
                                          <p:attrName>ppt_h</p:attrName>
                                        </p:attrNameLst>
                                      </p:cBhvr>
                                      <p:tavLst>
                                        <p:tav tm="0">
                                          <p:val>
                                            <p:fltVal val="0"/>
                                          </p:val>
                                        </p:tav>
                                        <p:tav tm="100000">
                                          <p:val>
                                            <p:strVal val="#ppt_h"/>
                                          </p:val>
                                        </p:tav>
                                      </p:tavLst>
                                    </p:anim>
                                    <p:animEffect transition="in" filter="fade">
                                      <p:cBhvr>
                                        <p:cTn id="34" dur="1000"/>
                                        <p:tgtEl>
                                          <p:spTgt spid="1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nodeType="clickEffect">
                                  <p:stCondLst>
                                    <p:cond delay="0"/>
                                  </p:stCondLst>
                                  <p:childTnLst>
                                    <p:animMotion origin="layout" path="M -0.00086 0.00139 L 0.33247 0.00139 L 0.33247 -0.10826 L 0.52934 -0.10826 " pathEditMode="relative" rAng="0" ptsTypes="AAAA">
                                      <p:cBhvr>
                                        <p:cTn id="38" dur="2000" fill="hold"/>
                                        <p:tgtEl>
                                          <p:spTgt spid="9"/>
                                        </p:tgtEl>
                                        <p:attrNameLst>
                                          <p:attrName>ppt_x</p:attrName>
                                          <p:attrName>ppt_y</p:attrName>
                                        </p:attrNameLst>
                                      </p:cBhvr>
                                      <p:rCtr x="26510" y="-5482"/>
                                    </p:animMotion>
                                  </p:childTnLst>
                                </p:cTn>
                              </p:par>
                              <p:par>
                                <p:cTn id="39" presetID="0" presetClass="path" presetSubtype="0" accel="50000" decel="50000" fill="hold" nodeType="withEffect">
                                  <p:stCondLst>
                                    <p:cond delay="0"/>
                                  </p:stCondLst>
                                  <p:childTnLst>
                                    <p:animMotion origin="layout" path="M -0.00086 1.30465E-6 L 0.33247 1.30465E-6 L 0.33247 0.15683 L 0.52934 0.15683 " pathEditMode="relative" rAng="0" ptsTypes="AAAA">
                                      <p:cBhvr>
                                        <p:cTn id="40" dur="2000" fill="hold"/>
                                        <p:tgtEl>
                                          <p:spTgt spid="8"/>
                                        </p:tgtEl>
                                        <p:attrNameLst>
                                          <p:attrName>ppt_x</p:attrName>
                                          <p:attrName>ppt_y</p:attrName>
                                        </p:attrNameLst>
                                      </p:cBhvr>
                                      <p:rCtr x="26510" y="7842"/>
                                    </p:animMotion>
                                  </p:childTnLst>
                                </p:cTn>
                              </p:par>
                            </p:childTnLst>
                          </p:cTn>
                        </p:par>
                        <p:par>
                          <p:cTn id="41" fill="hold" nodeType="afterGroup">
                            <p:stCondLst>
                              <p:cond delay="2000"/>
                            </p:stCondLst>
                            <p:childTnLst>
                              <p:par>
                                <p:cTn id="42" presetID="10" presetClass="entr" presetSubtype="0"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1000"/>
                                        <p:tgtEl>
                                          <p:spTgt spid="3"/>
                                        </p:tgtEl>
                                      </p:cBhvr>
                                    </p:animEffect>
                                  </p:childTnLst>
                                </p:cTn>
                              </p:par>
                              <p:par>
                                <p:cTn id="45" presetID="10" presetClass="entr" presetSubtype="0"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childTnLst>
                                </p:cTn>
                              </p:par>
                              <p:par>
                                <p:cTn id="48" presetID="63" presetClass="path" presetSubtype="0" accel="50000" decel="50000" fill="hold" nodeType="withEffect">
                                  <p:stCondLst>
                                    <p:cond delay="0"/>
                                  </p:stCondLst>
                                  <p:childTnLst>
                                    <p:animMotion origin="layout" path="M 0.0184 0.00139 L 0.31302 0.00139 " pathEditMode="relative" rAng="0" ptsTypes="AA">
                                      <p:cBhvr>
                                        <p:cTn id="49" dur="2000" fill="hold"/>
                                        <p:tgtEl>
                                          <p:spTgt spid="3"/>
                                        </p:tgtEl>
                                        <p:attrNameLst>
                                          <p:attrName>ppt_x</p:attrName>
                                          <p:attrName>ppt_y</p:attrName>
                                        </p:attrNameLst>
                                      </p:cBhvr>
                                      <p:rCtr x="14722" y="0"/>
                                    </p:animMotion>
                                  </p:childTnLst>
                                </p:cTn>
                              </p:par>
                              <p:par>
                                <p:cTn id="50" presetID="63" presetClass="path" presetSubtype="0" accel="50000" decel="50000" fill="hold" nodeType="withEffect">
                                  <p:stCondLst>
                                    <p:cond delay="0"/>
                                  </p:stCondLst>
                                  <p:childTnLst>
                                    <p:animMotion origin="layout" path="M 0.0184 -0.00115 L 0.31302 -0.00231 " pathEditMode="relative" rAng="0" ptsTypes="AA">
                                      <p:cBhvr>
                                        <p:cTn id="51" dur="2000" fill="hold"/>
                                        <p:tgtEl>
                                          <p:spTgt spid="2"/>
                                        </p:tgtEl>
                                        <p:attrNameLst>
                                          <p:attrName>ppt_x</p:attrName>
                                          <p:attrName>ppt_y</p:attrName>
                                        </p:attrNameLst>
                                      </p:cBhvr>
                                      <p:rCtr x="14722"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white"/>
                </a:solidFill>
              </a:rPr>
              <a:t>Data Protection: RAID</a:t>
            </a:r>
          </a:p>
        </p:txBody>
      </p:sp>
      <p:sp>
        <p:nvSpPr>
          <p:cNvPr id="3174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white"/>
                </a:solidFill>
              </a:rPr>
              <a:t> - </a:t>
            </a:r>
            <a:fld id="{24DD1F95-7263-4DEF-B84C-686DF34BD207}" type="slidenum">
              <a:rPr lang="en-US" sz="800" smtClean="0">
                <a:solidFill>
                  <a:prstClr val="white"/>
                </a:solidFill>
              </a:rPr>
              <a:pPr eaLnBrk="1" hangingPunct="1"/>
              <a:t>26</a:t>
            </a:fld>
            <a:endParaRPr lang="en-US" sz="800" smtClean="0">
              <a:solidFill>
                <a:prstClr val="white"/>
              </a:solidFill>
            </a:endParaRPr>
          </a:p>
        </p:txBody>
      </p:sp>
      <p:sp>
        <p:nvSpPr>
          <p:cNvPr id="23556" name="Rectangle 2"/>
          <p:cNvSpPr>
            <a:spLocks noGrp="1" noChangeArrowheads="1"/>
          </p:cNvSpPr>
          <p:nvPr>
            <p:ph type="title"/>
          </p:nvPr>
        </p:nvSpPr>
        <p:spPr/>
        <p:txBody>
          <a:bodyPr>
            <a:normAutofit fontScale="90000"/>
          </a:bodyPr>
          <a:lstStyle/>
          <a:p>
            <a:pPr eaLnBrk="1" fontAlgn="auto" hangingPunct="1">
              <a:spcAft>
                <a:spcPts val="0"/>
              </a:spcAft>
              <a:defRPr/>
            </a:pPr>
            <a:r>
              <a:rPr lang="en-US" smtClean="0"/>
              <a:t>Nested RAID – 0+1 (Striping and Mirroring)</a:t>
            </a:r>
          </a:p>
        </p:txBody>
      </p:sp>
      <p:sp>
        <p:nvSpPr>
          <p:cNvPr id="31749" name="Freeform 3"/>
          <p:cNvSpPr>
            <a:spLocks/>
          </p:cNvSpPr>
          <p:nvPr/>
        </p:nvSpPr>
        <p:spPr bwMode="auto">
          <a:xfrm>
            <a:off x="4052888" y="2760663"/>
            <a:ext cx="3546475" cy="1835150"/>
          </a:xfrm>
          <a:custGeom>
            <a:avLst/>
            <a:gdLst>
              <a:gd name="T0" fmla="*/ 2147483647 w 404"/>
              <a:gd name="T1" fmla="*/ 0 h 2488"/>
              <a:gd name="T2" fmla="*/ 0 w 404"/>
              <a:gd name="T3" fmla="*/ 0 h 2488"/>
              <a:gd name="T4" fmla="*/ 0 w 404"/>
              <a:gd name="T5" fmla="*/ 2147483647 h 2488"/>
              <a:gd name="T6" fmla="*/ 2147483647 w 404"/>
              <a:gd name="T7" fmla="*/ 2147483647 h 2488"/>
              <a:gd name="T8" fmla="*/ 0 60000 65536"/>
              <a:gd name="T9" fmla="*/ 0 60000 65536"/>
              <a:gd name="T10" fmla="*/ 0 60000 65536"/>
              <a:gd name="T11" fmla="*/ 0 60000 65536"/>
              <a:gd name="T12" fmla="*/ 0 w 404"/>
              <a:gd name="T13" fmla="*/ 0 h 2488"/>
              <a:gd name="T14" fmla="*/ 404 w 404"/>
              <a:gd name="T15" fmla="*/ 2488 h 2488"/>
            </a:gdLst>
            <a:ahLst/>
            <a:cxnLst>
              <a:cxn ang="T8">
                <a:pos x="T0" y="T1"/>
              </a:cxn>
              <a:cxn ang="T9">
                <a:pos x="T2" y="T3"/>
              </a:cxn>
              <a:cxn ang="T10">
                <a:pos x="T4" y="T5"/>
              </a:cxn>
              <a:cxn ang="T11">
                <a:pos x="T6" y="T7"/>
              </a:cxn>
            </a:cxnLst>
            <a:rect l="T12" t="T13" r="T14" b="T15"/>
            <a:pathLst>
              <a:path w="404" h="2488">
                <a:moveTo>
                  <a:pt x="380" y="0"/>
                </a:moveTo>
                <a:lnTo>
                  <a:pt x="0" y="0"/>
                </a:lnTo>
                <a:lnTo>
                  <a:pt x="0" y="2488"/>
                </a:lnTo>
                <a:lnTo>
                  <a:pt x="404" y="2488"/>
                </a:lnTo>
              </a:path>
            </a:pathLst>
          </a:custGeom>
          <a:noFill/>
          <a:ln w="127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1750" name="Line 4"/>
          <p:cNvSpPr>
            <a:spLocks noChangeShapeType="1"/>
          </p:cNvSpPr>
          <p:nvPr/>
        </p:nvSpPr>
        <p:spPr bwMode="auto">
          <a:xfrm>
            <a:off x="1141413" y="3732213"/>
            <a:ext cx="2901950"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1751" name="Group 5"/>
          <p:cNvGrpSpPr>
            <a:grpSpLocks/>
          </p:cNvGrpSpPr>
          <p:nvPr/>
        </p:nvGrpSpPr>
        <p:grpSpPr bwMode="auto">
          <a:xfrm>
            <a:off x="2265363" y="3371850"/>
            <a:ext cx="1358900" cy="720725"/>
            <a:chOff x="1471" y="2124"/>
            <a:chExt cx="856" cy="454"/>
          </a:xfrm>
        </p:grpSpPr>
        <p:sp>
          <p:nvSpPr>
            <p:cNvPr id="31803" name="Rectangle 6"/>
            <p:cNvSpPr>
              <a:spLocks noChangeArrowheads="1"/>
            </p:cNvSpPr>
            <p:nvPr/>
          </p:nvSpPr>
          <p:spPr bwMode="auto">
            <a:xfrm>
              <a:off x="1471" y="2124"/>
              <a:ext cx="856" cy="454"/>
            </a:xfrm>
            <a:prstGeom prst="rect">
              <a:avLst/>
            </a:prstGeom>
            <a:gradFill rotWithShape="1">
              <a:gsLst>
                <a:gs pos="0">
                  <a:srgbClr val="86BAB5"/>
                </a:gs>
                <a:gs pos="100000">
                  <a:srgbClr val="5B7E7B"/>
                </a:gs>
              </a:gsLst>
              <a:lin ang="2700000" scaled="1"/>
            </a:gradFill>
            <a:ln w="12700" algn="ctr">
              <a:solidFill>
                <a:srgbClr val="88B8B6"/>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1804" name="Text Box 7"/>
            <p:cNvSpPr txBox="1">
              <a:spLocks noChangeArrowheads="1"/>
            </p:cNvSpPr>
            <p:nvPr/>
          </p:nvSpPr>
          <p:spPr bwMode="auto">
            <a:xfrm>
              <a:off x="1593" y="2212"/>
              <a:ext cx="612" cy="278"/>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RAID</a:t>
              </a:r>
              <a:br>
                <a:rPr lang="en-US" sz="1600" b="1" smtClean="0">
                  <a:solidFill>
                    <a:prstClr val="black"/>
                  </a:solidFill>
                </a:rPr>
              </a:br>
              <a:r>
                <a:rPr lang="en-US" sz="1600" b="1" smtClean="0">
                  <a:solidFill>
                    <a:prstClr val="black"/>
                  </a:solidFill>
                </a:rPr>
                <a:t>Controller</a:t>
              </a:r>
            </a:p>
          </p:txBody>
        </p:sp>
      </p:grpSp>
      <p:grpSp>
        <p:nvGrpSpPr>
          <p:cNvPr id="3" name="Group 8"/>
          <p:cNvGrpSpPr>
            <a:grpSpLocks/>
          </p:cNvGrpSpPr>
          <p:nvPr/>
        </p:nvGrpSpPr>
        <p:grpSpPr bwMode="auto">
          <a:xfrm>
            <a:off x="5356225" y="4646613"/>
            <a:ext cx="981075" cy="325437"/>
            <a:chOff x="1607" y="3273"/>
            <a:chExt cx="618" cy="205"/>
          </a:xfrm>
        </p:grpSpPr>
        <p:sp>
          <p:nvSpPr>
            <p:cNvPr id="31801" name="Rectangle 9"/>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1802" name="Text Box 10"/>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3</a:t>
              </a:r>
            </a:p>
          </p:txBody>
        </p:sp>
      </p:grpSp>
      <p:grpSp>
        <p:nvGrpSpPr>
          <p:cNvPr id="4" name="Group 11"/>
          <p:cNvGrpSpPr>
            <a:grpSpLocks/>
          </p:cNvGrpSpPr>
          <p:nvPr/>
        </p:nvGrpSpPr>
        <p:grpSpPr bwMode="auto">
          <a:xfrm>
            <a:off x="5356225" y="2809875"/>
            <a:ext cx="981075" cy="325438"/>
            <a:chOff x="1607" y="3273"/>
            <a:chExt cx="618" cy="205"/>
          </a:xfrm>
        </p:grpSpPr>
        <p:sp>
          <p:nvSpPr>
            <p:cNvPr id="31799" name="Rectangle 12"/>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1800" name="Text Box 13"/>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2</a:t>
              </a:r>
            </a:p>
          </p:txBody>
        </p:sp>
      </p:grpSp>
      <p:grpSp>
        <p:nvGrpSpPr>
          <p:cNvPr id="5" name="Group 14"/>
          <p:cNvGrpSpPr>
            <a:grpSpLocks/>
          </p:cNvGrpSpPr>
          <p:nvPr/>
        </p:nvGrpSpPr>
        <p:grpSpPr bwMode="auto">
          <a:xfrm>
            <a:off x="5356225" y="4171950"/>
            <a:ext cx="981075" cy="325438"/>
            <a:chOff x="1607" y="3273"/>
            <a:chExt cx="618" cy="205"/>
          </a:xfrm>
        </p:grpSpPr>
        <p:sp>
          <p:nvSpPr>
            <p:cNvPr id="31797" name="Rectangle 15"/>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1798" name="Text Box 16"/>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1</a:t>
              </a:r>
            </a:p>
          </p:txBody>
        </p:sp>
      </p:grpSp>
      <p:grpSp>
        <p:nvGrpSpPr>
          <p:cNvPr id="31755" name="Group 17"/>
          <p:cNvGrpSpPr>
            <a:grpSpLocks/>
          </p:cNvGrpSpPr>
          <p:nvPr/>
        </p:nvGrpSpPr>
        <p:grpSpPr bwMode="auto">
          <a:xfrm>
            <a:off x="6400800" y="2344738"/>
            <a:ext cx="1206500" cy="2616200"/>
            <a:chOff x="3346" y="1477"/>
            <a:chExt cx="760" cy="1648"/>
          </a:xfrm>
        </p:grpSpPr>
        <p:sp>
          <p:nvSpPr>
            <p:cNvPr id="31795" name="AutoShape 18"/>
            <p:cNvSpPr>
              <a:spLocks/>
            </p:cNvSpPr>
            <p:nvPr/>
          </p:nvSpPr>
          <p:spPr bwMode="auto">
            <a:xfrm>
              <a:off x="3346" y="1477"/>
              <a:ext cx="225" cy="1648"/>
            </a:xfrm>
            <a:prstGeom prst="rightBrace">
              <a:avLst>
                <a:gd name="adj1" fmla="val 61037"/>
                <a:gd name="adj2" fmla="val 50000"/>
              </a:avLst>
            </a:prstGeom>
            <a:noFill/>
            <a:ln w="38100">
              <a:solidFill>
                <a:srgbClr val="00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1796" name="Text Box 19"/>
            <p:cNvSpPr txBox="1">
              <a:spLocks noChangeArrowheads="1"/>
            </p:cNvSpPr>
            <p:nvPr/>
          </p:nvSpPr>
          <p:spPr bwMode="auto">
            <a:xfrm>
              <a:off x="3659" y="2250"/>
              <a:ext cx="44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RAID 0</a:t>
              </a:r>
            </a:p>
          </p:txBody>
        </p:sp>
      </p:grpSp>
      <p:grpSp>
        <p:nvGrpSpPr>
          <p:cNvPr id="7" name="Group 20"/>
          <p:cNvGrpSpPr>
            <a:grpSpLocks/>
          </p:cNvGrpSpPr>
          <p:nvPr/>
        </p:nvGrpSpPr>
        <p:grpSpPr bwMode="auto">
          <a:xfrm>
            <a:off x="5356225" y="2347913"/>
            <a:ext cx="981075" cy="325437"/>
            <a:chOff x="1607" y="3273"/>
            <a:chExt cx="618" cy="205"/>
          </a:xfrm>
        </p:grpSpPr>
        <p:sp>
          <p:nvSpPr>
            <p:cNvPr id="31793" name="Rectangle 21"/>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1794" name="Text Box 22"/>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0</a:t>
              </a:r>
            </a:p>
          </p:txBody>
        </p:sp>
      </p:grpSp>
      <p:grpSp>
        <p:nvGrpSpPr>
          <p:cNvPr id="31757" name="Group 23"/>
          <p:cNvGrpSpPr>
            <a:grpSpLocks/>
          </p:cNvGrpSpPr>
          <p:nvPr/>
        </p:nvGrpSpPr>
        <p:grpSpPr bwMode="auto">
          <a:xfrm>
            <a:off x="4319588" y="1685925"/>
            <a:ext cx="4692650" cy="630238"/>
            <a:chOff x="2721" y="1062"/>
            <a:chExt cx="2956" cy="397"/>
          </a:xfrm>
        </p:grpSpPr>
        <p:sp>
          <p:nvSpPr>
            <p:cNvPr id="31791" name="AutoShape 24"/>
            <p:cNvSpPr>
              <a:spLocks/>
            </p:cNvSpPr>
            <p:nvPr/>
          </p:nvSpPr>
          <p:spPr bwMode="auto">
            <a:xfrm rot="-5400000">
              <a:off x="4086" y="-131"/>
              <a:ext cx="225" cy="2956"/>
            </a:xfrm>
            <a:prstGeom prst="rightBrace">
              <a:avLst>
                <a:gd name="adj1" fmla="val 48415"/>
                <a:gd name="adj2" fmla="val 50000"/>
              </a:avLst>
            </a:prstGeom>
            <a:noFill/>
            <a:ln w="38100">
              <a:solidFill>
                <a:srgbClr val="00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1792" name="Text Box 25"/>
            <p:cNvSpPr txBox="1">
              <a:spLocks noChangeArrowheads="1"/>
            </p:cNvSpPr>
            <p:nvPr/>
          </p:nvSpPr>
          <p:spPr bwMode="auto">
            <a:xfrm>
              <a:off x="3937" y="1062"/>
              <a:ext cx="44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RAID 1</a:t>
              </a:r>
            </a:p>
          </p:txBody>
        </p:sp>
      </p:grpSp>
      <p:grpSp>
        <p:nvGrpSpPr>
          <p:cNvPr id="31758" name="Group 26"/>
          <p:cNvGrpSpPr>
            <a:grpSpLocks/>
          </p:cNvGrpSpPr>
          <p:nvPr/>
        </p:nvGrpSpPr>
        <p:grpSpPr bwMode="auto">
          <a:xfrm>
            <a:off x="7908925" y="4646613"/>
            <a:ext cx="981075" cy="325437"/>
            <a:chOff x="1607" y="3273"/>
            <a:chExt cx="618" cy="205"/>
          </a:xfrm>
        </p:grpSpPr>
        <p:sp>
          <p:nvSpPr>
            <p:cNvPr id="31789" name="Rectangle 27"/>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1790" name="Text Box 28"/>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3</a:t>
              </a:r>
            </a:p>
          </p:txBody>
        </p:sp>
      </p:grpSp>
      <p:grpSp>
        <p:nvGrpSpPr>
          <p:cNvPr id="31759" name="Group 29"/>
          <p:cNvGrpSpPr>
            <a:grpSpLocks/>
          </p:cNvGrpSpPr>
          <p:nvPr/>
        </p:nvGrpSpPr>
        <p:grpSpPr bwMode="auto">
          <a:xfrm>
            <a:off x="7908925" y="2809875"/>
            <a:ext cx="981075" cy="325438"/>
            <a:chOff x="1607" y="3273"/>
            <a:chExt cx="618" cy="205"/>
          </a:xfrm>
        </p:grpSpPr>
        <p:sp>
          <p:nvSpPr>
            <p:cNvPr id="31787" name="Rectangle 30"/>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1788" name="Text Box 31"/>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2</a:t>
              </a:r>
            </a:p>
          </p:txBody>
        </p:sp>
      </p:grpSp>
      <p:grpSp>
        <p:nvGrpSpPr>
          <p:cNvPr id="31760" name="Group 32"/>
          <p:cNvGrpSpPr>
            <a:grpSpLocks/>
          </p:cNvGrpSpPr>
          <p:nvPr/>
        </p:nvGrpSpPr>
        <p:grpSpPr bwMode="auto">
          <a:xfrm>
            <a:off x="7908925" y="4171950"/>
            <a:ext cx="981075" cy="325438"/>
            <a:chOff x="1607" y="3273"/>
            <a:chExt cx="618" cy="205"/>
          </a:xfrm>
        </p:grpSpPr>
        <p:sp>
          <p:nvSpPr>
            <p:cNvPr id="31785" name="Rectangle 33"/>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1786" name="Text Box 34"/>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1</a:t>
              </a:r>
            </a:p>
          </p:txBody>
        </p:sp>
      </p:grpSp>
      <p:grpSp>
        <p:nvGrpSpPr>
          <p:cNvPr id="31761" name="Group 35"/>
          <p:cNvGrpSpPr>
            <a:grpSpLocks/>
          </p:cNvGrpSpPr>
          <p:nvPr/>
        </p:nvGrpSpPr>
        <p:grpSpPr bwMode="auto">
          <a:xfrm>
            <a:off x="7908925" y="2347913"/>
            <a:ext cx="981075" cy="325437"/>
            <a:chOff x="1607" y="3273"/>
            <a:chExt cx="618" cy="205"/>
          </a:xfrm>
        </p:grpSpPr>
        <p:sp>
          <p:nvSpPr>
            <p:cNvPr id="31783" name="Rectangle 36"/>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1784" name="Text Box 37"/>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0</a:t>
              </a:r>
            </a:p>
          </p:txBody>
        </p:sp>
      </p:grpSp>
      <p:grpSp>
        <p:nvGrpSpPr>
          <p:cNvPr id="13" name="Group 38"/>
          <p:cNvGrpSpPr>
            <a:grpSpLocks/>
          </p:cNvGrpSpPr>
          <p:nvPr/>
        </p:nvGrpSpPr>
        <p:grpSpPr bwMode="auto">
          <a:xfrm>
            <a:off x="7908925" y="4646613"/>
            <a:ext cx="981075" cy="325437"/>
            <a:chOff x="1607" y="3273"/>
            <a:chExt cx="618" cy="205"/>
          </a:xfrm>
        </p:grpSpPr>
        <p:sp>
          <p:nvSpPr>
            <p:cNvPr id="31781" name="Rectangle 39"/>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1782" name="Text Box 40"/>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3</a:t>
              </a:r>
            </a:p>
          </p:txBody>
        </p:sp>
      </p:grpSp>
      <p:grpSp>
        <p:nvGrpSpPr>
          <p:cNvPr id="14" name="Group 41"/>
          <p:cNvGrpSpPr>
            <a:grpSpLocks/>
          </p:cNvGrpSpPr>
          <p:nvPr/>
        </p:nvGrpSpPr>
        <p:grpSpPr bwMode="auto">
          <a:xfrm>
            <a:off x="7908925" y="2809875"/>
            <a:ext cx="981075" cy="325438"/>
            <a:chOff x="1607" y="3273"/>
            <a:chExt cx="618" cy="205"/>
          </a:xfrm>
        </p:grpSpPr>
        <p:sp>
          <p:nvSpPr>
            <p:cNvPr id="31779" name="Rectangle 42"/>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1780" name="Text Box 43"/>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2</a:t>
              </a:r>
            </a:p>
          </p:txBody>
        </p:sp>
      </p:grpSp>
      <p:grpSp>
        <p:nvGrpSpPr>
          <p:cNvPr id="15" name="Group 44"/>
          <p:cNvGrpSpPr>
            <a:grpSpLocks/>
          </p:cNvGrpSpPr>
          <p:nvPr/>
        </p:nvGrpSpPr>
        <p:grpSpPr bwMode="auto">
          <a:xfrm>
            <a:off x="7908925" y="4171950"/>
            <a:ext cx="981075" cy="325438"/>
            <a:chOff x="1607" y="3273"/>
            <a:chExt cx="618" cy="205"/>
          </a:xfrm>
        </p:grpSpPr>
        <p:sp>
          <p:nvSpPr>
            <p:cNvPr id="31777" name="Rectangle 45"/>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1778" name="Text Box 46"/>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1</a:t>
              </a:r>
            </a:p>
          </p:txBody>
        </p:sp>
      </p:grpSp>
      <p:grpSp>
        <p:nvGrpSpPr>
          <p:cNvPr id="16" name="Group 47"/>
          <p:cNvGrpSpPr>
            <a:grpSpLocks/>
          </p:cNvGrpSpPr>
          <p:nvPr/>
        </p:nvGrpSpPr>
        <p:grpSpPr bwMode="auto">
          <a:xfrm>
            <a:off x="7908925" y="2347913"/>
            <a:ext cx="981075" cy="325437"/>
            <a:chOff x="1607" y="3273"/>
            <a:chExt cx="618" cy="205"/>
          </a:xfrm>
        </p:grpSpPr>
        <p:sp>
          <p:nvSpPr>
            <p:cNvPr id="31775" name="Rectangle 48"/>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1776" name="Text Box 49"/>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0</a:t>
              </a:r>
            </a:p>
          </p:txBody>
        </p:sp>
      </p:grpSp>
      <p:grpSp>
        <p:nvGrpSpPr>
          <p:cNvPr id="31766" name="Group 50"/>
          <p:cNvGrpSpPr>
            <a:grpSpLocks/>
          </p:cNvGrpSpPr>
          <p:nvPr/>
        </p:nvGrpSpPr>
        <p:grpSpPr bwMode="auto">
          <a:xfrm>
            <a:off x="533400" y="2819400"/>
            <a:ext cx="1228725" cy="2133600"/>
            <a:chOff x="336" y="1776"/>
            <a:chExt cx="774" cy="1344"/>
          </a:xfrm>
        </p:grpSpPr>
        <p:pic>
          <p:nvPicPr>
            <p:cNvPr id="31773" name="Picture 51" descr="hos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1776"/>
              <a:ext cx="774"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4" name="Text Box 52"/>
            <p:cNvSpPr txBox="1">
              <a:spLocks noChangeArrowheads="1"/>
            </p:cNvSpPr>
            <p:nvPr/>
          </p:nvSpPr>
          <p:spPr bwMode="auto">
            <a:xfrm>
              <a:off x="672" y="2986"/>
              <a:ext cx="28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Host</a:t>
              </a:r>
            </a:p>
          </p:txBody>
        </p:sp>
      </p:grpSp>
      <p:pic>
        <p:nvPicPr>
          <p:cNvPr id="31767" name="Picture 53"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5146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8" name="Picture 54"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5146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9" name="Picture 55"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3434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0" name="Picture 56"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3434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8633" name="AutoShape 57"/>
          <p:cNvSpPr>
            <a:spLocks noChangeArrowheads="1"/>
          </p:cNvSpPr>
          <p:nvPr/>
        </p:nvSpPr>
        <p:spPr bwMode="auto">
          <a:xfrm>
            <a:off x="4124325" y="2581275"/>
            <a:ext cx="2181225" cy="21812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820" y="16642"/>
                </a:moveTo>
                <a:cubicBezTo>
                  <a:pt x="19186" y="15001"/>
                  <a:pt x="19934" y="12934"/>
                  <a:pt x="19934" y="10800"/>
                </a:cubicBezTo>
                <a:cubicBezTo>
                  <a:pt x="19934" y="5755"/>
                  <a:pt x="15844" y="1666"/>
                  <a:pt x="10800" y="1666"/>
                </a:cubicBezTo>
                <a:cubicBezTo>
                  <a:pt x="8665" y="1665"/>
                  <a:pt x="6598" y="2413"/>
                  <a:pt x="4957" y="3779"/>
                </a:cubicBezTo>
                <a:lnTo>
                  <a:pt x="17820" y="16642"/>
                </a:lnTo>
                <a:close/>
                <a:moveTo>
                  <a:pt x="3779" y="4957"/>
                </a:moveTo>
                <a:cubicBezTo>
                  <a:pt x="2413" y="6598"/>
                  <a:pt x="1666" y="8665"/>
                  <a:pt x="1666" y="10799"/>
                </a:cubicBezTo>
                <a:cubicBezTo>
                  <a:pt x="1666" y="15844"/>
                  <a:pt x="5755" y="19934"/>
                  <a:pt x="10800" y="19934"/>
                </a:cubicBezTo>
                <a:cubicBezTo>
                  <a:pt x="12934" y="19934"/>
                  <a:pt x="15001" y="19186"/>
                  <a:pt x="16642" y="17820"/>
                </a:cubicBezTo>
                <a:lnTo>
                  <a:pt x="3779" y="4957"/>
                </a:lnTo>
                <a:close/>
              </a:path>
            </a:pathLst>
          </a:custGeom>
          <a:solidFill>
            <a:srgbClr val="FF0000"/>
          </a:solidFill>
          <a:ln w="25400" algn="ctr">
            <a:solidFill>
              <a:schemeClr val="bg1"/>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68634" name="AutoShape 58"/>
          <p:cNvSpPr>
            <a:spLocks noChangeArrowheads="1"/>
          </p:cNvSpPr>
          <p:nvPr/>
        </p:nvSpPr>
        <p:spPr bwMode="auto">
          <a:xfrm>
            <a:off x="4762500" y="2295525"/>
            <a:ext cx="904875" cy="9048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25400" algn="ctr">
            <a:solidFill>
              <a:schemeClr val="bg1"/>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Tree>
    <p:extLst>
      <p:ext uri="{BB962C8B-B14F-4D97-AF65-F5344CB8AC3E}">
        <p14:creationId xmlns:p14="http://schemas.microsoft.com/office/powerpoint/2010/main" val="275981832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68634"/>
                                        </p:tgtEl>
                                        <p:attrNameLst>
                                          <p:attrName>style.visibility</p:attrName>
                                        </p:attrNameLst>
                                      </p:cBhvr>
                                      <p:to>
                                        <p:strVal val="visible"/>
                                      </p:to>
                                    </p:set>
                                    <p:animEffect transition="in" filter="fade">
                                      <p:cBhvr>
                                        <p:cTn id="7" dur="500"/>
                                        <p:tgtEl>
                                          <p:spTgt spid="2968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68633"/>
                                        </p:tgtEl>
                                        <p:attrNameLst>
                                          <p:attrName>style.visibility</p:attrName>
                                        </p:attrNameLst>
                                      </p:cBhvr>
                                      <p:to>
                                        <p:strVal val="visible"/>
                                      </p:to>
                                    </p:set>
                                    <p:animEffect transition="in" filter="fade">
                                      <p:cBhvr>
                                        <p:cTn id="12" dur="1000"/>
                                        <p:tgtEl>
                                          <p:spTgt spid="2968633"/>
                                        </p:tgtEl>
                                      </p:cBhvr>
                                    </p:animEffect>
                                  </p:childTnLst>
                                </p:cTn>
                              </p:par>
                              <p:par>
                                <p:cTn id="13" presetID="10" presetClass="exit" presetSubtype="0" fill="hold" grpId="1" nodeType="withEffect">
                                  <p:stCondLst>
                                    <p:cond delay="0"/>
                                  </p:stCondLst>
                                  <p:childTnLst>
                                    <p:animEffect transition="out" filter="fade">
                                      <p:cBhvr>
                                        <p:cTn id="14" dur="500"/>
                                        <p:tgtEl>
                                          <p:spTgt spid="2968634"/>
                                        </p:tgtEl>
                                      </p:cBhvr>
                                    </p:animEffect>
                                    <p:set>
                                      <p:cBhvr>
                                        <p:cTn id="15" dur="1" fill="hold">
                                          <p:stCondLst>
                                            <p:cond delay="499"/>
                                          </p:stCondLst>
                                        </p:cTn>
                                        <p:tgtEl>
                                          <p:spTgt spid="2968634"/>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grpId="1" nodeType="clickEffect">
                                  <p:stCondLst>
                                    <p:cond delay="0"/>
                                  </p:stCondLst>
                                  <p:childTnLst>
                                    <p:animEffect transition="out" filter="fade">
                                      <p:cBhvr>
                                        <p:cTn id="19" dur="1000"/>
                                        <p:tgtEl>
                                          <p:spTgt spid="2968633"/>
                                        </p:tgtEl>
                                      </p:cBhvr>
                                    </p:animEffect>
                                    <p:set>
                                      <p:cBhvr>
                                        <p:cTn id="20" dur="1" fill="hold">
                                          <p:stCondLst>
                                            <p:cond delay="999"/>
                                          </p:stCondLst>
                                        </p:cTn>
                                        <p:tgtEl>
                                          <p:spTgt spid="2968633"/>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1000"/>
                                        <p:tgtEl>
                                          <p:spTgt spid="7"/>
                                        </p:tgtEl>
                                      </p:cBhvr>
                                    </p:animEffect>
                                    <p:set>
                                      <p:cBhvr>
                                        <p:cTn id="23" dur="1" fill="hold">
                                          <p:stCondLst>
                                            <p:cond delay="999"/>
                                          </p:stCondLst>
                                        </p:cTn>
                                        <p:tgtEl>
                                          <p:spTgt spid="7"/>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1000"/>
                                        <p:tgtEl>
                                          <p:spTgt spid="4"/>
                                        </p:tgtEl>
                                      </p:cBhvr>
                                    </p:animEffect>
                                    <p:set>
                                      <p:cBhvr>
                                        <p:cTn id="26" dur="1" fill="hold">
                                          <p:stCondLst>
                                            <p:cond delay="999"/>
                                          </p:stCondLst>
                                        </p:cTn>
                                        <p:tgtEl>
                                          <p:spTgt spid="4"/>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1000"/>
                                        <p:tgtEl>
                                          <p:spTgt spid="5"/>
                                        </p:tgtEl>
                                      </p:cBhvr>
                                    </p:animEffect>
                                    <p:set>
                                      <p:cBhvr>
                                        <p:cTn id="29" dur="1" fill="hold">
                                          <p:stCondLst>
                                            <p:cond delay="999"/>
                                          </p:stCondLst>
                                        </p:cTn>
                                        <p:tgtEl>
                                          <p:spTgt spid="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1000"/>
                                        <p:tgtEl>
                                          <p:spTgt spid="3"/>
                                        </p:tgtEl>
                                      </p:cBhvr>
                                    </p:animEffect>
                                    <p:set>
                                      <p:cBhvr>
                                        <p:cTn id="32" dur="1" fill="hold">
                                          <p:stCondLst>
                                            <p:cond delay="999"/>
                                          </p:stCondLst>
                                        </p:cTn>
                                        <p:tgtEl>
                                          <p:spTgt spid="3"/>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35" presetClass="path" presetSubtype="0" accel="50000" decel="50000" fill="hold" nodeType="withEffect">
                                  <p:stCondLst>
                                    <p:cond delay="0"/>
                                  </p:stCondLst>
                                  <p:childTnLst>
                                    <p:animMotion origin="layout" path="M 3.61111E-6 -2.22222E-6 L -0.28021 -2.22222E-6 " pathEditMode="relative" rAng="0" ptsTypes="AA">
                                      <p:cBhvr>
                                        <p:cTn id="48" dur="1000" fill="hold"/>
                                        <p:tgtEl>
                                          <p:spTgt spid="16"/>
                                        </p:tgtEl>
                                        <p:attrNameLst>
                                          <p:attrName>ppt_x</p:attrName>
                                          <p:attrName>ppt_y</p:attrName>
                                        </p:attrNameLst>
                                      </p:cBhvr>
                                      <p:rCtr x="-14010" y="0"/>
                                    </p:animMotion>
                                  </p:childTnLst>
                                </p:cTn>
                              </p:par>
                              <p:par>
                                <p:cTn id="49" presetID="35" presetClass="path" presetSubtype="0" accel="50000" decel="50000" fill="hold" nodeType="withEffect">
                                  <p:stCondLst>
                                    <p:cond delay="0"/>
                                  </p:stCondLst>
                                  <p:childTnLst>
                                    <p:animMotion origin="layout" path="M 3.61111E-6 -3.33333E-6 L -0.27952 -3.33333E-6 " pathEditMode="relative" rAng="0" ptsTypes="AA">
                                      <p:cBhvr>
                                        <p:cTn id="50" dur="1000" fill="hold"/>
                                        <p:tgtEl>
                                          <p:spTgt spid="14"/>
                                        </p:tgtEl>
                                        <p:attrNameLst>
                                          <p:attrName>ppt_x</p:attrName>
                                          <p:attrName>ppt_y</p:attrName>
                                        </p:attrNameLst>
                                      </p:cBhvr>
                                      <p:rCtr x="-13976" y="0"/>
                                    </p:animMotion>
                                  </p:childTnLst>
                                </p:cTn>
                              </p:par>
                              <p:par>
                                <p:cTn id="51" presetID="35" presetClass="path" presetSubtype="0" accel="50000" decel="50000" fill="hold" nodeType="withEffect">
                                  <p:stCondLst>
                                    <p:cond delay="0"/>
                                  </p:stCondLst>
                                  <p:childTnLst>
                                    <p:animMotion origin="layout" path="M 3.61111E-6 -4.44444E-6 L -0.27952 -4.44444E-6 " pathEditMode="relative" rAng="0" ptsTypes="AA">
                                      <p:cBhvr>
                                        <p:cTn id="52" dur="1000" fill="hold"/>
                                        <p:tgtEl>
                                          <p:spTgt spid="15"/>
                                        </p:tgtEl>
                                        <p:attrNameLst>
                                          <p:attrName>ppt_x</p:attrName>
                                          <p:attrName>ppt_y</p:attrName>
                                        </p:attrNameLst>
                                      </p:cBhvr>
                                      <p:rCtr x="-13976" y="0"/>
                                    </p:animMotion>
                                  </p:childTnLst>
                                </p:cTn>
                              </p:par>
                              <p:par>
                                <p:cTn id="53" presetID="35" presetClass="path" presetSubtype="0" accel="50000" decel="50000" fill="hold" nodeType="withEffect">
                                  <p:stCondLst>
                                    <p:cond delay="0"/>
                                  </p:stCondLst>
                                  <p:childTnLst>
                                    <p:animMotion origin="layout" path="M 3.61111E-6 2.59259E-6 L -0.27917 2.59259E-6 " pathEditMode="relative" rAng="0" ptsTypes="AA">
                                      <p:cBhvr>
                                        <p:cTn id="54" dur="1000" fill="hold"/>
                                        <p:tgtEl>
                                          <p:spTgt spid="13"/>
                                        </p:tgtEl>
                                        <p:attrNameLst>
                                          <p:attrName>ppt_x</p:attrName>
                                          <p:attrName>ppt_y</p:attrName>
                                        </p:attrNameLst>
                                      </p:cBhvr>
                                      <p:rCtr x="-1395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8633" grpId="0" animBg="1"/>
      <p:bldP spid="2968633" grpId="1" animBg="1"/>
      <p:bldP spid="2968634" grpId="0" animBg="1"/>
      <p:bldP spid="296863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white"/>
                </a:solidFill>
              </a:rPr>
              <a:t>Data Protection: RAID</a:t>
            </a:r>
          </a:p>
        </p:txBody>
      </p:sp>
      <p:sp>
        <p:nvSpPr>
          <p:cNvPr id="3277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white"/>
                </a:solidFill>
              </a:rPr>
              <a:t> - </a:t>
            </a:r>
            <a:fld id="{C876809F-989E-4DDB-8DB0-8841B87E5A36}" type="slidenum">
              <a:rPr lang="en-US" sz="800" smtClean="0">
                <a:solidFill>
                  <a:prstClr val="white"/>
                </a:solidFill>
              </a:rPr>
              <a:pPr eaLnBrk="1" hangingPunct="1"/>
              <a:t>27</a:t>
            </a:fld>
            <a:endParaRPr lang="en-US" sz="800" smtClean="0">
              <a:solidFill>
                <a:prstClr val="white"/>
              </a:solidFill>
            </a:endParaRPr>
          </a:p>
        </p:txBody>
      </p:sp>
      <p:sp>
        <p:nvSpPr>
          <p:cNvPr id="24582" name="Rectangle 6"/>
          <p:cNvSpPr>
            <a:spLocks noGrp="1" noChangeArrowheads="1"/>
          </p:cNvSpPr>
          <p:nvPr>
            <p:ph type="title"/>
          </p:nvPr>
        </p:nvSpPr>
        <p:spPr/>
        <p:txBody>
          <a:bodyPr>
            <a:normAutofit fontScale="90000"/>
          </a:bodyPr>
          <a:lstStyle/>
          <a:p>
            <a:pPr eaLnBrk="1" fontAlgn="auto" hangingPunct="1">
              <a:spcAft>
                <a:spcPts val="0"/>
              </a:spcAft>
              <a:defRPr/>
            </a:pPr>
            <a:r>
              <a:rPr lang="en-US" smtClean="0"/>
              <a:t>Nested RAID – 1+0 (Mirroring and Striping)</a:t>
            </a:r>
          </a:p>
        </p:txBody>
      </p:sp>
      <p:sp>
        <p:nvSpPr>
          <p:cNvPr id="32773" name="Line 2"/>
          <p:cNvSpPr>
            <a:spLocks noChangeShapeType="1"/>
          </p:cNvSpPr>
          <p:nvPr/>
        </p:nvSpPr>
        <p:spPr bwMode="auto">
          <a:xfrm>
            <a:off x="1128713" y="3732213"/>
            <a:ext cx="2914650"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2774" name="Group 3"/>
          <p:cNvGrpSpPr>
            <a:grpSpLocks/>
          </p:cNvGrpSpPr>
          <p:nvPr/>
        </p:nvGrpSpPr>
        <p:grpSpPr bwMode="auto">
          <a:xfrm>
            <a:off x="533400" y="2819400"/>
            <a:ext cx="1228725" cy="2133600"/>
            <a:chOff x="336" y="1776"/>
            <a:chExt cx="774" cy="1344"/>
          </a:xfrm>
        </p:grpSpPr>
        <p:pic>
          <p:nvPicPr>
            <p:cNvPr id="32813" name="Picture 4" descr="hos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1776"/>
              <a:ext cx="774"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14" name="Text Box 5"/>
            <p:cNvSpPr txBox="1">
              <a:spLocks noChangeArrowheads="1"/>
            </p:cNvSpPr>
            <p:nvPr/>
          </p:nvSpPr>
          <p:spPr bwMode="auto">
            <a:xfrm>
              <a:off x="672" y="2986"/>
              <a:ext cx="28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Host</a:t>
              </a:r>
            </a:p>
          </p:txBody>
        </p:sp>
      </p:grpSp>
      <p:sp>
        <p:nvSpPr>
          <p:cNvPr id="32775" name="Freeform 7"/>
          <p:cNvSpPr>
            <a:spLocks/>
          </p:cNvSpPr>
          <p:nvPr/>
        </p:nvSpPr>
        <p:spPr bwMode="auto">
          <a:xfrm>
            <a:off x="4052888" y="2741613"/>
            <a:ext cx="3489325" cy="1825625"/>
          </a:xfrm>
          <a:custGeom>
            <a:avLst/>
            <a:gdLst>
              <a:gd name="T0" fmla="*/ 2147483647 w 404"/>
              <a:gd name="T1" fmla="*/ 0 h 2488"/>
              <a:gd name="T2" fmla="*/ 0 w 404"/>
              <a:gd name="T3" fmla="*/ 0 h 2488"/>
              <a:gd name="T4" fmla="*/ 0 w 404"/>
              <a:gd name="T5" fmla="*/ 2147483647 h 2488"/>
              <a:gd name="T6" fmla="*/ 2147483647 w 404"/>
              <a:gd name="T7" fmla="*/ 2147483647 h 2488"/>
              <a:gd name="T8" fmla="*/ 0 60000 65536"/>
              <a:gd name="T9" fmla="*/ 0 60000 65536"/>
              <a:gd name="T10" fmla="*/ 0 60000 65536"/>
              <a:gd name="T11" fmla="*/ 0 60000 65536"/>
              <a:gd name="T12" fmla="*/ 0 w 404"/>
              <a:gd name="T13" fmla="*/ 0 h 2488"/>
              <a:gd name="T14" fmla="*/ 404 w 404"/>
              <a:gd name="T15" fmla="*/ 2488 h 2488"/>
            </a:gdLst>
            <a:ahLst/>
            <a:cxnLst>
              <a:cxn ang="T8">
                <a:pos x="T0" y="T1"/>
              </a:cxn>
              <a:cxn ang="T9">
                <a:pos x="T2" y="T3"/>
              </a:cxn>
              <a:cxn ang="T10">
                <a:pos x="T4" y="T5"/>
              </a:cxn>
              <a:cxn ang="T11">
                <a:pos x="T6" y="T7"/>
              </a:cxn>
            </a:cxnLst>
            <a:rect l="T12" t="T13" r="T14" b="T15"/>
            <a:pathLst>
              <a:path w="404" h="2488">
                <a:moveTo>
                  <a:pt x="380" y="0"/>
                </a:moveTo>
                <a:lnTo>
                  <a:pt x="0" y="0"/>
                </a:lnTo>
                <a:lnTo>
                  <a:pt x="0" y="2488"/>
                </a:lnTo>
                <a:lnTo>
                  <a:pt x="404" y="2488"/>
                </a:lnTo>
              </a:path>
            </a:pathLst>
          </a:custGeom>
          <a:noFill/>
          <a:ln w="127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 name="Group 8"/>
          <p:cNvGrpSpPr>
            <a:grpSpLocks/>
          </p:cNvGrpSpPr>
          <p:nvPr/>
        </p:nvGrpSpPr>
        <p:grpSpPr bwMode="auto">
          <a:xfrm>
            <a:off x="5368925" y="2805113"/>
            <a:ext cx="981075" cy="325437"/>
            <a:chOff x="1607" y="3273"/>
            <a:chExt cx="618" cy="205"/>
          </a:xfrm>
        </p:grpSpPr>
        <p:sp>
          <p:nvSpPr>
            <p:cNvPr id="32811" name="Rectangle 9"/>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2812" name="Text Box 10"/>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3</a:t>
              </a:r>
            </a:p>
          </p:txBody>
        </p:sp>
      </p:grpSp>
      <p:grpSp>
        <p:nvGrpSpPr>
          <p:cNvPr id="4" name="Group 11"/>
          <p:cNvGrpSpPr>
            <a:grpSpLocks/>
          </p:cNvGrpSpPr>
          <p:nvPr/>
        </p:nvGrpSpPr>
        <p:grpSpPr bwMode="auto">
          <a:xfrm>
            <a:off x="5368925" y="4629150"/>
            <a:ext cx="981075" cy="325438"/>
            <a:chOff x="1607" y="3273"/>
            <a:chExt cx="618" cy="205"/>
          </a:xfrm>
        </p:grpSpPr>
        <p:sp>
          <p:nvSpPr>
            <p:cNvPr id="32809" name="Rectangle 12"/>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2810" name="Text Box 13"/>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3</a:t>
              </a:r>
            </a:p>
          </p:txBody>
        </p:sp>
      </p:grpSp>
      <p:grpSp>
        <p:nvGrpSpPr>
          <p:cNvPr id="5" name="Group 14"/>
          <p:cNvGrpSpPr>
            <a:grpSpLocks/>
          </p:cNvGrpSpPr>
          <p:nvPr/>
        </p:nvGrpSpPr>
        <p:grpSpPr bwMode="auto">
          <a:xfrm>
            <a:off x="5368925" y="2352675"/>
            <a:ext cx="981075" cy="325438"/>
            <a:chOff x="1607" y="3273"/>
            <a:chExt cx="618" cy="205"/>
          </a:xfrm>
        </p:grpSpPr>
        <p:sp>
          <p:nvSpPr>
            <p:cNvPr id="32807" name="Rectangle 15"/>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2808" name="Text Box 16"/>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1</a:t>
              </a:r>
            </a:p>
          </p:txBody>
        </p:sp>
      </p:grpSp>
      <p:grpSp>
        <p:nvGrpSpPr>
          <p:cNvPr id="6" name="Group 17"/>
          <p:cNvGrpSpPr>
            <a:grpSpLocks/>
          </p:cNvGrpSpPr>
          <p:nvPr/>
        </p:nvGrpSpPr>
        <p:grpSpPr bwMode="auto">
          <a:xfrm>
            <a:off x="6400800" y="2344738"/>
            <a:ext cx="1206500" cy="2616200"/>
            <a:chOff x="3346" y="1477"/>
            <a:chExt cx="760" cy="1648"/>
          </a:xfrm>
        </p:grpSpPr>
        <p:sp>
          <p:nvSpPr>
            <p:cNvPr id="32805" name="AutoShape 18"/>
            <p:cNvSpPr>
              <a:spLocks/>
            </p:cNvSpPr>
            <p:nvPr/>
          </p:nvSpPr>
          <p:spPr bwMode="auto">
            <a:xfrm>
              <a:off x="3346" y="1477"/>
              <a:ext cx="225" cy="1648"/>
            </a:xfrm>
            <a:prstGeom prst="rightBrace">
              <a:avLst>
                <a:gd name="adj1" fmla="val 61037"/>
                <a:gd name="adj2" fmla="val 50000"/>
              </a:avLst>
            </a:prstGeom>
            <a:noFill/>
            <a:ln w="38100">
              <a:solidFill>
                <a:srgbClr val="00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2806" name="Text Box 19"/>
            <p:cNvSpPr txBox="1">
              <a:spLocks noChangeArrowheads="1"/>
            </p:cNvSpPr>
            <p:nvPr/>
          </p:nvSpPr>
          <p:spPr bwMode="auto">
            <a:xfrm>
              <a:off x="3659" y="2250"/>
              <a:ext cx="44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RAID 1</a:t>
              </a:r>
            </a:p>
          </p:txBody>
        </p:sp>
      </p:grpSp>
      <p:grpSp>
        <p:nvGrpSpPr>
          <p:cNvPr id="7" name="Group 20"/>
          <p:cNvGrpSpPr>
            <a:grpSpLocks/>
          </p:cNvGrpSpPr>
          <p:nvPr/>
        </p:nvGrpSpPr>
        <p:grpSpPr bwMode="auto">
          <a:xfrm>
            <a:off x="517525" y="3563938"/>
            <a:ext cx="981075" cy="325437"/>
            <a:chOff x="1607" y="3273"/>
            <a:chExt cx="618" cy="205"/>
          </a:xfrm>
        </p:grpSpPr>
        <p:sp>
          <p:nvSpPr>
            <p:cNvPr id="32803" name="Rectangle 21"/>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2804" name="Text Box 22"/>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0</a:t>
              </a:r>
            </a:p>
          </p:txBody>
        </p:sp>
      </p:grpSp>
      <p:grpSp>
        <p:nvGrpSpPr>
          <p:cNvPr id="8" name="Group 23"/>
          <p:cNvGrpSpPr>
            <a:grpSpLocks/>
          </p:cNvGrpSpPr>
          <p:nvPr/>
        </p:nvGrpSpPr>
        <p:grpSpPr bwMode="auto">
          <a:xfrm>
            <a:off x="517525" y="3563938"/>
            <a:ext cx="981075" cy="325437"/>
            <a:chOff x="1607" y="3273"/>
            <a:chExt cx="618" cy="205"/>
          </a:xfrm>
        </p:grpSpPr>
        <p:sp>
          <p:nvSpPr>
            <p:cNvPr id="32801" name="Rectangle 24"/>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2802" name="Text Box 25"/>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0</a:t>
              </a:r>
            </a:p>
          </p:txBody>
        </p:sp>
      </p:grpSp>
      <p:grpSp>
        <p:nvGrpSpPr>
          <p:cNvPr id="9" name="Group 26"/>
          <p:cNvGrpSpPr>
            <a:grpSpLocks/>
          </p:cNvGrpSpPr>
          <p:nvPr/>
        </p:nvGrpSpPr>
        <p:grpSpPr bwMode="auto">
          <a:xfrm>
            <a:off x="5368925" y="4181475"/>
            <a:ext cx="981075" cy="325438"/>
            <a:chOff x="1607" y="3273"/>
            <a:chExt cx="618" cy="205"/>
          </a:xfrm>
        </p:grpSpPr>
        <p:sp>
          <p:nvSpPr>
            <p:cNvPr id="32799" name="Rectangle 27"/>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2800" name="Text Box 28"/>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1</a:t>
              </a:r>
            </a:p>
          </p:txBody>
        </p:sp>
      </p:grpSp>
      <p:grpSp>
        <p:nvGrpSpPr>
          <p:cNvPr id="10" name="Group 29"/>
          <p:cNvGrpSpPr>
            <a:grpSpLocks/>
          </p:cNvGrpSpPr>
          <p:nvPr/>
        </p:nvGrpSpPr>
        <p:grpSpPr bwMode="auto">
          <a:xfrm>
            <a:off x="4319588" y="1685925"/>
            <a:ext cx="4692650" cy="630238"/>
            <a:chOff x="2721" y="1062"/>
            <a:chExt cx="2956" cy="397"/>
          </a:xfrm>
        </p:grpSpPr>
        <p:sp>
          <p:nvSpPr>
            <p:cNvPr id="32797" name="AutoShape 30"/>
            <p:cNvSpPr>
              <a:spLocks/>
            </p:cNvSpPr>
            <p:nvPr/>
          </p:nvSpPr>
          <p:spPr bwMode="auto">
            <a:xfrm rot="-5400000">
              <a:off x="4086" y="-131"/>
              <a:ext cx="225" cy="2956"/>
            </a:xfrm>
            <a:prstGeom prst="rightBrace">
              <a:avLst>
                <a:gd name="adj1" fmla="val 48415"/>
                <a:gd name="adj2" fmla="val 50000"/>
              </a:avLst>
            </a:prstGeom>
            <a:noFill/>
            <a:ln w="38100">
              <a:solidFill>
                <a:srgbClr val="00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2798" name="Text Box 31"/>
            <p:cNvSpPr txBox="1">
              <a:spLocks noChangeArrowheads="1"/>
            </p:cNvSpPr>
            <p:nvPr/>
          </p:nvSpPr>
          <p:spPr bwMode="auto">
            <a:xfrm>
              <a:off x="3937" y="1062"/>
              <a:ext cx="44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RAID 0</a:t>
              </a:r>
            </a:p>
          </p:txBody>
        </p:sp>
      </p:grpSp>
      <p:grpSp>
        <p:nvGrpSpPr>
          <p:cNvPr id="11" name="Group 32"/>
          <p:cNvGrpSpPr>
            <a:grpSpLocks/>
          </p:cNvGrpSpPr>
          <p:nvPr/>
        </p:nvGrpSpPr>
        <p:grpSpPr bwMode="auto">
          <a:xfrm>
            <a:off x="517525" y="3560763"/>
            <a:ext cx="981075" cy="325437"/>
            <a:chOff x="1607" y="3273"/>
            <a:chExt cx="618" cy="205"/>
          </a:xfrm>
        </p:grpSpPr>
        <p:sp>
          <p:nvSpPr>
            <p:cNvPr id="32795" name="Rectangle 33"/>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2796" name="Text Box 34"/>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2</a:t>
              </a:r>
            </a:p>
          </p:txBody>
        </p:sp>
      </p:grpSp>
      <p:grpSp>
        <p:nvGrpSpPr>
          <p:cNvPr id="12" name="Group 35"/>
          <p:cNvGrpSpPr>
            <a:grpSpLocks/>
          </p:cNvGrpSpPr>
          <p:nvPr/>
        </p:nvGrpSpPr>
        <p:grpSpPr bwMode="auto">
          <a:xfrm>
            <a:off x="517525" y="3560763"/>
            <a:ext cx="981075" cy="325437"/>
            <a:chOff x="1607" y="3273"/>
            <a:chExt cx="618" cy="205"/>
          </a:xfrm>
        </p:grpSpPr>
        <p:sp>
          <p:nvSpPr>
            <p:cNvPr id="32793" name="Rectangle 36"/>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2794" name="Text Box 37"/>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2</a:t>
              </a:r>
            </a:p>
          </p:txBody>
        </p:sp>
      </p:grpSp>
      <p:pic>
        <p:nvPicPr>
          <p:cNvPr id="32786" name="Picture 38"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5146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7" name="Picture 39"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5146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8" name="Picture 40"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3434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9" name="Picture 41"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43434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90" name="Group 42"/>
          <p:cNvGrpSpPr>
            <a:grpSpLocks/>
          </p:cNvGrpSpPr>
          <p:nvPr/>
        </p:nvGrpSpPr>
        <p:grpSpPr bwMode="auto">
          <a:xfrm>
            <a:off x="2265363" y="3371850"/>
            <a:ext cx="1358900" cy="720725"/>
            <a:chOff x="1471" y="2124"/>
            <a:chExt cx="856" cy="454"/>
          </a:xfrm>
        </p:grpSpPr>
        <p:sp>
          <p:nvSpPr>
            <p:cNvPr id="32791" name="Rectangle 43"/>
            <p:cNvSpPr>
              <a:spLocks noChangeArrowheads="1"/>
            </p:cNvSpPr>
            <p:nvPr/>
          </p:nvSpPr>
          <p:spPr bwMode="auto">
            <a:xfrm>
              <a:off x="1471" y="2124"/>
              <a:ext cx="856" cy="454"/>
            </a:xfrm>
            <a:prstGeom prst="rect">
              <a:avLst/>
            </a:prstGeom>
            <a:gradFill rotWithShape="1">
              <a:gsLst>
                <a:gs pos="0">
                  <a:srgbClr val="86BAB5"/>
                </a:gs>
                <a:gs pos="100000">
                  <a:srgbClr val="5B7E7B"/>
                </a:gs>
              </a:gsLst>
              <a:lin ang="2700000" scaled="1"/>
            </a:gradFill>
            <a:ln w="12700" algn="ctr">
              <a:solidFill>
                <a:srgbClr val="88B8B6"/>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2792" name="Text Box 44"/>
            <p:cNvSpPr txBox="1">
              <a:spLocks noChangeArrowheads="1"/>
            </p:cNvSpPr>
            <p:nvPr/>
          </p:nvSpPr>
          <p:spPr bwMode="auto">
            <a:xfrm>
              <a:off x="1593" y="2212"/>
              <a:ext cx="612" cy="278"/>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RAID</a:t>
              </a:r>
              <a:br>
                <a:rPr lang="en-US" sz="1600" b="1" smtClean="0">
                  <a:solidFill>
                    <a:prstClr val="black"/>
                  </a:solidFill>
                </a:rPr>
              </a:br>
              <a:r>
                <a:rPr lang="en-US" sz="1600" b="1" smtClean="0">
                  <a:solidFill>
                    <a:prstClr val="black"/>
                  </a:solidFill>
                </a:rPr>
                <a:t>Controller</a:t>
              </a:r>
            </a:p>
          </p:txBody>
        </p:sp>
      </p:grpSp>
    </p:spTree>
    <p:extLst>
      <p:ext uri="{BB962C8B-B14F-4D97-AF65-F5344CB8AC3E}">
        <p14:creationId xmlns:p14="http://schemas.microsoft.com/office/powerpoint/2010/main" val="3178611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0034 0.00116 L 0.33247 0.00116 L 0.33247 -0.17534 L 0.53039 -0.17534 " pathEditMode="relative" rAng="0" ptsTypes="AAAA">
                                      <p:cBhvr>
                                        <p:cTn id="6" dur="2000" fill="hold"/>
                                        <p:tgtEl>
                                          <p:spTgt spid="8"/>
                                        </p:tgtEl>
                                        <p:attrNameLst>
                                          <p:attrName>ppt_x</p:attrName>
                                          <p:attrName>ppt_y</p:attrName>
                                        </p:attrNameLst>
                                      </p:cBhvr>
                                      <p:rCtr x="26528" y="-8836"/>
                                    </p:animMotion>
                                  </p:childTnLst>
                                </p:cTn>
                              </p:par>
                              <p:par>
                                <p:cTn id="7" presetID="10"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1000"/>
                                        <p:tgtEl>
                                          <p:spTgt spid="7"/>
                                        </p:tgtEl>
                                      </p:cBhvr>
                                    </p:animEffect>
                                  </p:childTnLst>
                                </p:cTn>
                              </p:par>
                              <p:par>
                                <p:cTn id="10" presetID="0" presetClass="path" presetSubtype="0" accel="50000" decel="50000" fill="hold" nodeType="withEffect">
                                  <p:stCondLst>
                                    <p:cond delay="0"/>
                                  </p:stCondLst>
                                  <p:childTnLst>
                                    <p:animMotion origin="layout" path="M -0.00034 -0.00023 L 0.33247 -0.00023 L 0.33247 0.08998 L 0.53039 0.08998 " pathEditMode="relative" rAng="0" ptsTypes="AAAA">
                                      <p:cBhvr>
                                        <p:cTn id="11" dur="2100" fill="hold"/>
                                        <p:tgtEl>
                                          <p:spTgt spid="7"/>
                                        </p:tgtEl>
                                        <p:attrNameLst>
                                          <p:attrName>ppt_x</p:attrName>
                                          <p:attrName>ppt_y</p:attrName>
                                        </p:attrNameLst>
                                      </p:cBhvr>
                                      <p:rCtr x="26528" y="4511"/>
                                    </p:animMotion>
                                  </p:childTnLst>
                                </p:cTn>
                              </p:par>
                            </p:childTnLst>
                          </p:cTn>
                        </p:par>
                      </p:childTnLst>
                    </p:cTn>
                  </p:par>
                  <p:par>
                    <p:cTn id="12" fill="hold" nodeType="clickPar">
                      <p:stCondLst>
                        <p:cond delay="indefinite"/>
                      </p:stCondLst>
                      <p:childTnLst>
                        <p:par>
                          <p:cTn id="13" fill="hold" nodeType="withGroup">
                            <p:stCondLst>
                              <p:cond delay="0"/>
                            </p:stCondLst>
                            <p:childTnLst>
                              <p:par>
                                <p:cTn id="14" presetID="53"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1000" fill="hold"/>
                                        <p:tgtEl>
                                          <p:spTgt spid="6"/>
                                        </p:tgtEl>
                                        <p:attrNameLst>
                                          <p:attrName>ppt_w</p:attrName>
                                        </p:attrNameLst>
                                      </p:cBhvr>
                                      <p:tavLst>
                                        <p:tav tm="0">
                                          <p:val>
                                            <p:fltVal val="0"/>
                                          </p:val>
                                        </p:tav>
                                        <p:tav tm="100000">
                                          <p:val>
                                            <p:strVal val="#ppt_w"/>
                                          </p:val>
                                        </p:tav>
                                      </p:tavLst>
                                    </p:anim>
                                    <p:anim calcmode="lin" valueType="num">
                                      <p:cBhvr>
                                        <p:cTn id="17" dur="1000" fill="hold"/>
                                        <p:tgtEl>
                                          <p:spTgt spid="6"/>
                                        </p:tgtEl>
                                        <p:attrNameLst>
                                          <p:attrName>ppt_h</p:attrName>
                                        </p:attrNameLst>
                                      </p:cBhvr>
                                      <p:tavLst>
                                        <p:tav tm="0">
                                          <p:val>
                                            <p:fltVal val="0"/>
                                          </p:val>
                                        </p:tav>
                                        <p:tav tm="100000">
                                          <p:val>
                                            <p:strVal val="#ppt_h"/>
                                          </p:val>
                                        </p:tav>
                                      </p:tavLst>
                                    </p:anim>
                                    <p:animEffect transition="in" filter="fade">
                                      <p:cBhvr>
                                        <p:cTn id="18" dur="10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childTnLst>
                                </p:cTn>
                              </p:par>
                              <p:par>
                                <p:cTn id="27" presetID="63" presetClass="path" presetSubtype="0" accel="50000" decel="50000" fill="hold" nodeType="withEffect">
                                  <p:stCondLst>
                                    <p:cond delay="0"/>
                                  </p:stCondLst>
                                  <p:childTnLst>
                                    <p:animMotion origin="layout" path="M -0.00017 3.33333E-6 L 0.27743 3.33333E-6 " pathEditMode="relative" rAng="0" ptsTypes="AA">
                                      <p:cBhvr>
                                        <p:cTn id="28" dur="1500" fill="hold"/>
                                        <p:tgtEl>
                                          <p:spTgt spid="5"/>
                                        </p:tgtEl>
                                        <p:attrNameLst>
                                          <p:attrName>ppt_x</p:attrName>
                                          <p:attrName>ppt_y</p:attrName>
                                        </p:attrNameLst>
                                      </p:cBhvr>
                                      <p:rCtr x="13872" y="0"/>
                                    </p:animMotion>
                                  </p:childTnLst>
                                </p:cTn>
                              </p:par>
                              <p:par>
                                <p:cTn id="29" presetID="63" presetClass="path" presetSubtype="0" accel="50000" decel="50000" fill="hold" nodeType="withEffect">
                                  <p:stCondLst>
                                    <p:cond delay="0"/>
                                  </p:stCondLst>
                                  <p:childTnLst>
                                    <p:animMotion origin="layout" path="M -0.00017 -3.33333E-6 L 0.27743 -0.00069 " pathEditMode="relative" rAng="0" ptsTypes="AA">
                                      <p:cBhvr>
                                        <p:cTn id="30" dur="1500" fill="hold"/>
                                        <p:tgtEl>
                                          <p:spTgt spid="9"/>
                                        </p:tgtEl>
                                        <p:attrNameLst>
                                          <p:attrName>ppt_x</p:attrName>
                                          <p:attrName>ppt_y</p:attrName>
                                        </p:attrNameLst>
                                      </p:cBhvr>
                                      <p:rCtr x="13872" y="-46"/>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Effect transition="in" filter="fade">
                                      <p:cBhvr>
                                        <p:cTn id="37" dur="10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par>
                                <p:cTn id="42" presetID="10"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childTnLst>
                                </p:cTn>
                              </p:par>
                              <p:par>
                                <p:cTn id="45" presetID="0" presetClass="path" presetSubtype="0" accel="50000" decel="50000" fill="hold" nodeType="withEffect">
                                  <p:stCondLst>
                                    <p:cond delay="0"/>
                                  </p:stCondLst>
                                  <p:childTnLst>
                                    <p:animMotion origin="layout" path="M -3.05556E-6 0.00162 L 0.33264 0.00162 L 0.33264 0.15706 L 0.53108 0.15706 " pathEditMode="relative" rAng="0" ptsTypes="AAAA">
                                      <p:cBhvr>
                                        <p:cTn id="46" dur="2000" fill="hold"/>
                                        <p:tgtEl>
                                          <p:spTgt spid="11"/>
                                        </p:tgtEl>
                                        <p:attrNameLst>
                                          <p:attrName>ppt_x</p:attrName>
                                          <p:attrName>ppt_y</p:attrName>
                                        </p:attrNameLst>
                                      </p:cBhvr>
                                      <p:rCtr x="26545" y="7772"/>
                                    </p:animMotion>
                                  </p:childTnLst>
                                </p:cTn>
                              </p:par>
                              <p:par>
                                <p:cTn id="47" presetID="0" presetClass="path" presetSubtype="0" accel="50000" decel="50000" fill="hold" nodeType="withEffect">
                                  <p:stCondLst>
                                    <p:cond delay="0"/>
                                  </p:stCondLst>
                                  <p:childTnLst>
                                    <p:animMotion origin="layout" path="M -3.05556E-6 0.00162 L 0.33264 0.00162 L 0.33264 -0.10942 L 0.53108 -0.10942 " pathEditMode="relative" rAng="0" ptsTypes="AAAA">
                                      <p:cBhvr>
                                        <p:cTn id="48" dur="2000" fill="hold"/>
                                        <p:tgtEl>
                                          <p:spTgt spid="12"/>
                                        </p:tgtEl>
                                        <p:attrNameLst>
                                          <p:attrName>ppt_x</p:attrName>
                                          <p:attrName>ppt_y</p:attrName>
                                        </p:attrNameLst>
                                      </p:cBhvr>
                                      <p:rCtr x="26545" y="-5552"/>
                                    </p:animMotion>
                                  </p:childTnLst>
                                </p:cTn>
                              </p:par>
                            </p:childTnLst>
                          </p:cTn>
                        </p:par>
                        <p:par>
                          <p:cTn id="49" fill="hold" nodeType="afterGroup">
                            <p:stCondLst>
                              <p:cond delay="2000"/>
                            </p:stCondLst>
                            <p:childTnLst>
                              <p:par>
                                <p:cTn id="50" presetID="10" presetClass="entr" presetSubtype="0" fill="hold" nodeType="after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childTnLst>
                                </p:cTn>
                              </p:par>
                              <p:par>
                                <p:cTn id="53" presetID="10"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1000"/>
                                        <p:tgtEl>
                                          <p:spTgt spid="4"/>
                                        </p:tgtEl>
                                      </p:cBhvr>
                                    </p:animEffect>
                                  </p:childTnLst>
                                </p:cTn>
                              </p:par>
                              <p:par>
                                <p:cTn id="56" presetID="63" presetClass="path" presetSubtype="0" accel="50000" decel="50000" fill="hold" nodeType="withEffect">
                                  <p:stCondLst>
                                    <p:cond delay="0"/>
                                  </p:stCondLst>
                                  <p:childTnLst>
                                    <p:animMotion origin="layout" path="M 0.00052 -0.00046 L 0.27708 -0.00046 " pathEditMode="relative" rAng="0" ptsTypes="AA">
                                      <p:cBhvr>
                                        <p:cTn id="57" dur="1500" fill="hold"/>
                                        <p:tgtEl>
                                          <p:spTgt spid="3"/>
                                        </p:tgtEl>
                                        <p:attrNameLst>
                                          <p:attrName>ppt_x</p:attrName>
                                          <p:attrName>ppt_y</p:attrName>
                                        </p:attrNameLst>
                                      </p:cBhvr>
                                      <p:rCtr x="13819" y="0"/>
                                    </p:animMotion>
                                  </p:childTnLst>
                                </p:cTn>
                              </p:par>
                              <p:par>
                                <p:cTn id="58" presetID="63" presetClass="path" presetSubtype="0" accel="50000" decel="50000" fill="hold" nodeType="withEffect">
                                  <p:stCondLst>
                                    <p:cond delay="0"/>
                                  </p:stCondLst>
                                  <p:childTnLst>
                                    <p:animMotion origin="layout" path="M 0.00052 0.00023 L 0.27708 0.00023 " pathEditMode="relative" rAng="0" ptsTypes="AA">
                                      <p:cBhvr>
                                        <p:cTn id="59" dur="1500" fill="hold"/>
                                        <p:tgtEl>
                                          <p:spTgt spid="4"/>
                                        </p:tgtEl>
                                        <p:attrNameLst>
                                          <p:attrName>ppt_x</p:attrName>
                                          <p:attrName>ppt_y</p:attrName>
                                        </p:attrNameLst>
                                      </p:cBhvr>
                                      <p:rCtr x="1381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white"/>
                </a:solidFill>
              </a:rPr>
              <a:t>Data Protection: RAID</a:t>
            </a:r>
          </a:p>
        </p:txBody>
      </p:sp>
      <p:sp>
        <p:nvSpPr>
          <p:cNvPr id="337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white"/>
                </a:solidFill>
              </a:rPr>
              <a:t> - </a:t>
            </a:r>
            <a:fld id="{99AA18BA-DDCE-46C6-9355-E3F92B80C62D}" type="slidenum">
              <a:rPr lang="en-US" sz="800" smtClean="0">
                <a:solidFill>
                  <a:prstClr val="white"/>
                </a:solidFill>
              </a:rPr>
              <a:pPr eaLnBrk="1" hangingPunct="1"/>
              <a:t>28</a:t>
            </a:fld>
            <a:endParaRPr lang="en-US" sz="800" smtClean="0">
              <a:solidFill>
                <a:prstClr val="white"/>
              </a:solidFill>
            </a:endParaRPr>
          </a:p>
        </p:txBody>
      </p:sp>
      <p:sp>
        <p:nvSpPr>
          <p:cNvPr id="25608" name="Rectangle 8"/>
          <p:cNvSpPr>
            <a:spLocks noGrp="1" noChangeArrowheads="1"/>
          </p:cNvSpPr>
          <p:nvPr>
            <p:ph type="title"/>
          </p:nvPr>
        </p:nvSpPr>
        <p:spPr/>
        <p:txBody>
          <a:bodyPr>
            <a:normAutofit fontScale="90000"/>
          </a:bodyPr>
          <a:lstStyle/>
          <a:p>
            <a:pPr eaLnBrk="1" fontAlgn="auto" hangingPunct="1">
              <a:spcAft>
                <a:spcPts val="0"/>
              </a:spcAft>
              <a:defRPr/>
            </a:pPr>
            <a:r>
              <a:rPr lang="en-US" smtClean="0"/>
              <a:t>Nested RAID – 1+0 (Mirroring and Striping)</a:t>
            </a:r>
          </a:p>
        </p:txBody>
      </p:sp>
      <p:sp>
        <p:nvSpPr>
          <p:cNvPr id="33797" name="Freeform 2"/>
          <p:cNvSpPr>
            <a:spLocks/>
          </p:cNvSpPr>
          <p:nvPr/>
        </p:nvSpPr>
        <p:spPr bwMode="auto">
          <a:xfrm>
            <a:off x="4052888" y="2741613"/>
            <a:ext cx="3489325" cy="1825625"/>
          </a:xfrm>
          <a:custGeom>
            <a:avLst/>
            <a:gdLst>
              <a:gd name="T0" fmla="*/ 2147483647 w 404"/>
              <a:gd name="T1" fmla="*/ 0 h 2488"/>
              <a:gd name="T2" fmla="*/ 0 w 404"/>
              <a:gd name="T3" fmla="*/ 0 h 2488"/>
              <a:gd name="T4" fmla="*/ 0 w 404"/>
              <a:gd name="T5" fmla="*/ 2147483647 h 2488"/>
              <a:gd name="T6" fmla="*/ 2147483647 w 404"/>
              <a:gd name="T7" fmla="*/ 2147483647 h 2488"/>
              <a:gd name="T8" fmla="*/ 0 60000 65536"/>
              <a:gd name="T9" fmla="*/ 0 60000 65536"/>
              <a:gd name="T10" fmla="*/ 0 60000 65536"/>
              <a:gd name="T11" fmla="*/ 0 60000 65536"/>
              <a:gd name="T12" fmla="*/ 0 w 404"/>
              <a:gd name="T13" fmla="*/ 0 h 2488"/>
              <a:gd name="T14" fmla="*/ 404 w 404"/>
              <a:gd name="T15" fmla="*/ 2488 h 2488"/>
            </a:gdLst>
            <a:ahLst/>
            <a:cxnLst>
              <a:cxn ang="T8">
                <a:pos x="T0" y="T1"/>
              </a:cxn>
              <a:cxn ang="T9">
                <a:pos x="T2" y="T3"/>
              </a:cxn>
              <a:cxn ang="T10">
                <a:pos x="T4" y="T5"/>
              </a:cxn>
              <a:cxn ang="T11">
                <a:pos x="T6" y="T7"/>
              </a:cxn>
            </a:cxnLst>
            <a:rect l="T12" t="T13" r="T14" b="T15"/>
            <a:pathLst>
              <a:path w="404" h="2488">
                <a:moveTo>
                  <a:pt x="380" y="0"/>
                </a:moveTo>
                <a:lnTo>
                  <a:pt x="0" y="0"/>
                </a:lnTo>
                <a:lnTo>
                  <a:pt x="0" y="2488"/>
                </a:lnTo>
                <a:lnTo>
                  <a:pt x="404" y="2488"/>
                </a:lnTo>
              </a:path>
            </a:pathLst>
          </a:custGeom>
          <a:noFill/>
          <a:ln w="127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pic>
        <p:nvPicPr>
          <p:cNvPr id="33798" name="Picture 3" descr="stripped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5146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Line 4"/>
          <p:cNvSpPr>
            <a:spLocks noChangeShapeType="1"/>
          </p:cNvSpPr>
          <p:nvPr/>
        </p:nvSpPr>
        <p:spPr bwMode="auto">
          <a:xfrm>
            <a:off x="1128713" y="3732213"/>
            <a:ext cx="2914650"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3800" name="Group 5"/>
          <p:cNvGrpSpPr>
            <a:grpSpLocks/>
          </p:cNvGrpSpPr>
          <p:nvPr/>
        </p:nvGrpSpPr>
        <p:grpSpPr bwMode="auto">
          <a:xfrm>
            <a:off x="533400" y="2819400"/>
            <a:ext cx="1228725" cy="2133600"/>
            <a:chOff x="336" y="1776"/>
            <a:chExt cx="774" cy="1344"/>
          </a:xfrm>
        </p:grpSpPr>
        <p:pic>
          <p:nvPicPr>
            <p:cNvPr id="33844" name="Picture 6" descr="host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776"/>
              <a:ext cx="774"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45" name="Text Box 7"/>
            <p:cNvSpPr txBox="1">
              <a:spLocks noChangeArrowheads="1"/>
            </p:cNvSpPr>
            <p:nvPr/>
          </p:nvSpPr>
          <p:spPr bwMode="auto">
            <a:xfrm>
              <a:off x="672" y="2986"/>
              <a:ext cx="28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Host</a:t>
              </a:r>
            </a:p>
          </p:txBody>
        </p:sp>
      </p:grpSp>
      <p:grpSp>
        <p:nvGrpSpPr>
          <p:cNvPr id="33801" name="Group 9"/>
          <p:cNvGrpSpPr>
            <a:grpSpLocks/>
          </p:cNvGrpSpPr>
          <p:nvPr/>
        </p:nvGrpSpPr>
        <p:grpSpPr bwMode="auto">
          <a:xfrm>
            <a:off x="2265363" y="3371850"/>
            <a:ext cx="1358900" cy="720725"/>
            <a:chOff x="1471" y="2124"/>
            <a:chExt cx="856" cy="454"/>
          </a:xfrm>
        </p:grpSpPr>
        <p:sp>
          <p:nvSpPr>
            <p:cNvPr id="33842" name="Rectangle 10"/>
            <p:cNvSpPr>
              <a:spLocks noChangeArrowheads="1"/>
            </p:cNvSpPr>
            <p:nvPr/>
          </p:nvSpPr>
          <p:spPr bwMode="auto">
            <a:xfrm>
              <a:off x="1471" y="2124"/>
              <a:ext cx="856" cy="454"/>
            </a:xfrm>
            <a:prstGeom prst="rect">
              <a:avLst/>
            </a:prstGeom>
            <a:gradFill rotWithShape="1">
              <a:gsLst>
                <a:gs pos="0">
                  <a:srgbClr val="86BAB5"/>
                </a:gs>
                <a:gs pos="100000">
                  <a:srgbClr val="5B7E7B"/>
                </a:gs>
              </a:gsLst>
              <a:lin ang="2700000" scaled="1"/>
            </a:gradFill>
            <a:ln w="12700" algn="ctr">
              <a:solidFill>
                <a:srgbClr val="88B8B6"/>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3843" name="Text Box 11"/>
            <p:cNvSpPr txBox="1">
              <a:spLocks noChangeArrowheads="1"/>
            </p:cNvSpPr>
            <p:nvPr/>
          </p:nvSpPr>
          <p:spPr bwMode="auto">
            <a:xfrm>
              <a:off x="1593" y="2212"/>
              <a:ext cx="612" cy="278"/>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RAID</a:t>
              </a:r>
              <a:br>
                <a:rPr lang="en-US" sz="1600" b="1" smtClean="0">
                  <a:solidFill>
                    <a:prstClr val="black"/>
                  </a:solidFill>
                </a:rPr>
              </a:br>
              <a:r>
                <a:rPr lang="en-US" sz="1600" b="1" smtClean="0">
                  <a:solidFill>
                    <a:prstClr val="black"/>
                  </a:solidFill>
                </a:rPr>
                <a:t>Controller</a:t>
              </a:r>
            </a:p>
          </p:txBody>
        </p:sp>
      </p:grpSp>
      <p:grpSp>
        <p:nvGrpSpPr>
          <p:cNvPr id="33802" name="Group 12"/>
          <p:cNvGrpSpPr>
            <a:grpSpLocks/>
          </p:cNvGrpSpPr>
          <p:nvPr/>
        </p:nvGrpSpPr>
        <p:grpSpPr bwMode="auto">
          <a:xfrm>
            <a:off x="6400800" y="2344738"/>
            <a:ext cx="1206500" cy="2616200"/>
            <a:chOff x="3346" y="1477"/>
            <a:chExt cx="760" cy="1648"/>
          </a:xfrm>
        </p:grpSpPr>
        <p:sp>
          <p:nvSpPr>
            <p:cNvPr id="33840" name="AutoShape 13"/>
            <p:cNvSpPr>
              <a:spLocks/>
            </p:cNvSpPr>
            <p:nvPr/>
          </p:nvSpPr>
          <p:spPr bwMode="auto">
            <a:xfrm>
              <a:off x="3346" y="1477"/>
              <a:ext cx="225" cy="1648"/>
            </a:xfrm>
            <a:prstGeom prst="rightBrace">
              <a:avLst>
                <a:gd name="adj1" fmla="val 61037"/>
                <a:gd name="adj2" fmla="val 50000"/>
              </a:avLst>
            </a:prstGeom>
            <a:noFill/>
            <a:ln w="38100">
              <a:solidFill>
                <a:srgbClr val="00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3841" name="Text Box 14"/>
            <p:cNvSpPr txBox="1">
              <a:spLocks noChangeArrowheads="1"/>
            </p:cNvSpPr>
            <p:nvPr/>
          </p:nvSpPr>
          <p:spPr bwMode="auto">
            <a:xfrm>
              <a:off x="3659" y="2250"/>
              <a:ext cx="44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RAID 1</a:t>
              </a:r>
            </a:p>
          </p:txBody>
        </p:sp>
      </p:grpSp>
      <p:grpSp>
        <p:nvGrpSpPr>
          <p:cNvPr id="33803" name="Group 15"/>
          <p:cNvGrpSpPr>
            <a:grpSpLocks/>
          </p:cNvGrpSpPr>
          <p:nvPr/>
        </p:nvGrpSpPr>
        <p:grpSpPr bwMode="auto">
          <a:xfrm>
            <a:off x="5368925" y="4181475"/>
            <a:ext cx="981075" cy="325438"/>
            <a:chOff x="1607" y="3273"/>
            <a:chExt cx="618" cy="205"/>
          </a:xfrm>
        </p:grpSpPr>
        <p:sp>
          <p:nvSpPr>
            <p:cNvPr id="33838" name="Rectangle 16"/>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3839" name="Text Box 17"/>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0</a:t>
              </a:r>
            </a:p>
          </p:txBody>
        </p:sp>
      </p:grpSp>
      <p:grpSp>
        <p:nvGrpSpPr>
          <p:cNvPr id="6" name="Group 18"/>
          <p:cNvGrpSpPr>
            <a:grpSpLocks/>
          </p:cNvGrpSpPr>
          <p:nvPr/>
        </p:nvGrpSpPr>
        <p:grpSpPr bwMode="auto">
          <a:xfrm>
            <a:off x="5368925" y="2352675"/>
            <a:ext cx="981075" cy="325438"/>
            <a:chOff x="1607" y="3273"/>
            <a:chExt cx="618" cy="205"/>
          </a:xfrm>
        </p:grpSpPr>
        <p:sp>
          <p:nvSpPr>
            <p:cNvPr id="33836" name="Rectangle 19"/>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3837" name="Text Box 20"/>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0</a:t>
              </a:r>
            </a:p>
          </p:txBody>
        </p:sp>
      </p:grpSp>
      <p:grpSp>
        <p:nvGrpSpPr>
          <p:cNvPr id="33805" name="Group 21"/>
          <p:cNvGrpSpPr>
            <a:grpSpLocks/>
          </p:cNvGrpSpPr>
          <p:nvPr/>
        </p:nvGrpSpPr>
        <p:grpSpPr bwMode="auto">
          <a:xfrm>
            <a:off x="4319588" y="1685925"/>
            <a:ext cx="4692650" cy="630238"/>
            <a:chOff x="2721" y="1062"/>
            <a:chExt cx="2956" cy="397"/>
          </a:xfrm>
        </p:grpSpPr>
        <p:sp>
          <p:nvSpPr>
            <p:cNvPr id="33834" name="AutoShape 22"/>
            <p:cNvSpPr>
              <a:spLocks/>
            </p:cNvSpPr>
            <p:nvPr/>
          </p:nvSpPr>
          <p:spPr bwMode="auto">
            <a:xfrm rot="-5400000">
              <a:off x="4086" y="-131"/>
              <a:ext cx="225" cy="2956"/>
            </a:xfrm>
            <a:prstGeom prst="rightBrace">
              <a:avLst>
                <a:gd name="adj1" fmla="val 48415"/>
                <a:gd name="adj2" fmla="val 50000"/>
              </a:avLst>
            </a:prstGeom>
            <a:noFill/>
            <a:ln w="38100">
              <a:solidFill>
                <a:srgbClr val="00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3835" name="Text Box 23"/>
            <p:cNvSpPr txBox="1">
              <a:spLocks noChangeArrowheads="1"/>
            </p:cNvSpPr>
            <p:nvPr/>
          </p:nvSpPr>
          <p:spPr bwMode="auto">
            <a:xfrm>
              <a:off x="3937" y="1062"/>
              <a:ext cx="44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RAID 0</a:t>
              </a:r>
            </a:p>
          </p:txBody>
        </p:sp>
      </p:grpSp>
      <p:grpSp>
        <p:nvGrpSpPr>
          <p:cNvPr id="33806" name="Group 24"/>
          <p:cNvGrpSpPr>
            <a:grpSpLocks/>
          </p:cNvGrpSpPr>
          <p:nvPr/>
        </p:nvGrpSpPr>
        <p:grpSpPr bwMode="auto">
          <a:xfrm>
            <a:off x="5368925" y="4629150"/>
            <a:ext cx="981075" cy="325438"/>
            <a:chOff x="1607" y="3273"/>
            <a:chExt cx="618" cy="205"/>
          </a:xfrm>
        </p:grpSpPr>
        <p:sp>
          <p:nvSpPr>
            <p:cNvPr id="33832" name="Rectangle 25"/>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3833" name="Text Box 26"/>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2</a:t>
              </a:r>
            </a:p>
          </p:txBody>
        </p:sp>
      </p:grpSp>
      <p:grpSp>
        <p:nvGrpSpPr>
          <p:cNvPr id="9" name="Group 27"/>
          <p:cNvGrpSpPr>
            <a:grpSpLocks/>
          </p:cNvGrpSpPr>
          <p:nvPr/>
        </p:nvGrpSpPr>
        <p:grpSpPr bwMode="auto">
          <a:xfrm>
            <a:off x="5368925" y="2805113"/>
            <a:ext cx="981075" cy="325437"/>
            <a:chOff x="1607" y="3273"/>
            <a:chExt cx="618" cy="205"/>
          </a:xfrm>
        </p:grpSpPr>
        <p:sp>
          <p:nvSpPr>
            <p:cNvPr id="33830" name="Rectangle 28"/>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3831" name="Text Box 29"/>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2</a:t>
              </a:r>
            </a:p>
          </p:txBody>
        </p:sp>
      </p:grpSp>
      <p:grpSp>
        <p:nvGrpSpPr>
          <p:cNvPr id="33808" name="Group 30"/>
          <p:cNvGrpSpPr>
            <a:grpSpLocks/>
          </p:cNvGrpSpPr>
          <p:nvPr/>
        </p:nvGrpSpPr>
        <p:grpSpPr bwMode="auto">
          <a:xfrm>
            <a:off x="7912100" y="2805113"/>
            <a:ext cx="981075" cy="325437"/>
            <a:chOff x="1607" y="3273"/>
            <a:chExt cx="618" cy="205"/>
          </a:xfrm>
        </p:grpSpPr>
        <p:sp>
          <p:nvSpPr>
            <p:cNvPr id="33828" name="Rectangle 31"/>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3829" name="Text Box 32"/>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3</a:t>
              </a:r>
            </a:p>
          </p:txBody>
        </p:sp>
      </p:grpSp>
      <p:grpSp>
        <p:nvGrpSpPr>
          <p:cNvPr id="33809" name="Group 33"/>
          <p:cNvGrpSpPr>
            <a:grpSpLocks/>
          </p:cNvGrpSpPr>
          <p:nvPr/>
        </p:nvGrpSpPr>
        <p:grpSpPr bwMode="auto">
          <a:xfrm>
            <a:off x="7912100" y="4629150"/>
            <a:ext cx="981075" cy="325438"/>
            <a:chOff x="1607" y="3273"/>
            <a:chExt cx="618" cy="205"/>
          </a:xfrm>
        </p:grpSpPr>
        <p:sp>
          <p:nvSpPr>
            <p:cNvPr id="33826" name="Rectangle 34"/>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3827" name="Text Box 35"/>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3</a:t>
              </a:r>
            </a:p>
          </p:txBody>
        </p:sp>
      </p:grpSp>
      <p:grpSp>
        <p:nvGrpSpPr>
          <p:cNvPr id="33810" name="Group 36"/>
          <p:cNvGrpSpPr>
            <a:grpSpLocks/>
          </p:cNvGrpSpPr>
          <p:nvPr/>
        </p:nvGrpSpPr>
        <p:grpSpPr bwMode="auto">
          <a:xfrm>
            <a:off x="7912100" y="2352675"/>
            <a:ext cx="981075" cy="325438"/>
            <a:chOff x="1607" y="3273"/>
            <a:chExt cx="618" cy="205"/>
          </a:xfrm>
        </p:grpSpPr>
        <p:sp>
          <p:nvSpPr>
            <p:cNvPr id="33824" name="Rectangle 37"/>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3825" name="Text Box 38"/>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1</a:t>
              </a:r>
            </a:p>
          </p:txBody>
        </p:sp>
      </p:grpSp>
      <p:grpSp>
        <p:nvGrpSpPr>
          <p:cNvPr id="33811" name="Group 39"/>
          <p:cNvGrpSpPr>
            <a:grpSpLocks/>
          </p:cNvGrpSpPr>
          <p:nvPr/>
        </p:nvGrpSpPr>
        <p:grpSpPr bwMode="auto">
          <a:xfrm>
            <a:off x="7912100" y="4181475"/>
            <a:ext cx="981075" cy="325438"/>
            <a:chOff x="1607" y="3273"/>
            <a:chExt cx="618" cy="205"/>
          </a:xfrm>
        </p:grpSpPr>
        <p:sp>
          <p:nvSpPr>
            <p:cNvPr id="33822" name="Rectangle 40"/>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3823" name="Text Box 41"/>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1</a:t>
              </a:r>
            </a:p>
          </p:txBody>
        </p:sp>
      </p:grpSp>
      <p:sp>
        <p:nvSpPr>
          <p:cNvPr id="2972714" name="AutoShape 42"/>
          <p:cNvSpPr>
            <a:spLocks noChangeArrowheads="1"/>
          </p:cNvSpPr>
          <p:nvPr/>
        </p:nvSpPr>
        <p:spPr bwMode="auto">
          <a:xfrm>
            <a:off x="4762500" y="2295525"/>
            <a:ext cx="904875" cy="90487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25400" algn="ctr">
            <a:solidFill>
              <a:schemeClr val="bg1"/>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14" name="Group 43"/>
          <p:cNvGrpSpPr>
            <a:grpSpLocks/>
          </p:cNvGrpSpPr>
          <p:nvPr/>
        </p:nvGrpSpPr>
        <p:grpSpPr bwMode="auto">
          <a:xfrm>
            <a:off x="5368925" y="4181475"/>
            <a:ext cx="981075" cy="325438"/>
            <a:chOff x="1607" y="3273"/>
            <a:chExt cx="618" cy="205"/>
          </a:xfrm>
        </p:grpSpPr>
        <p:sp>
          <p:nvSpPr>
            <p:cNvPr id="33820" name="Rectangle 44"/>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3821" name="Text Box 45"/>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0</a:t>
              </a:r>
            </a:p>
          </p:txBody>
        </p:sp>
      </p:grpSp>
      <p:grpSp>
        <p:nvGrpSpPr>
          <p:cNvPr id="15" name="Group 46"/>
          <p:cNvGrpSpPr>
            <a:grpSpLocks/>
          </p:cNvGrpSpPr>
          <p:nvPr/>
        </p:nvGrpSpPr>
        <p:grpSpPr bwMode="auto">
          <a:xfrm>
            <a:off x="5368925" y="4629150"/>
            <a:ext cx="981075" cy="325438"/>
            <a:chOff x="1607" y="3273"/>
            <a:chExt cx="618" cy="205"/>
          </a:xfrm>
        </p:grpSpPr>
        <p:sp>
          <p:nvSpPr>
            <p:cNvPr id="33818" name="Rectangle 47"/>
            <p:cNvSpPr>
              <a:spLocks noChangeArrowheads="1"/>
            </p:cNvSpPr>
            <p:nvPr/>
          </p:nvSpPr>
          <p:spPr bwMode="auto">
            <a:xfrm>
              <a:off x="1607" y="3273"/>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3819" name="Text Box 48"/>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2</a:t>
              </a:r>
            </a:p>
          </p:txBody>
        </p:sp>
      </p:grpSp>
      <p:pic>
        <p:nvPicPr>
          <p:cNvPr id="33815" name="Picture 49" descr="stripped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43434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6" name="Picture 50" descr="stripped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43434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7" name="Picture 51" descr="stripped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5146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9787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72714"/>
                                        </p:tgtEl>
                                        <p:attrNameLst>
                                          <p:attrName>style.visibility</p:attrName>
                                        </p:attrNameLst>
                                      </p:cBhvr>
                                      <p:to>
                                        <p:strVal val="visible"/>
                                      </p:to>
                                    </p:set>
                                    <p:animEffect transition="in" filter="fade">
                                      <p:cBhvr>
                                        <p:cTn id="7" dur="1000"/>
                                        <p:tgtEl>
                                          <p:spTgt spid="2972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1000"/>
                                        <p:tgtEl>
                                          <p:spTgt spid="2972714"/>
                                        </p:tgtEl>
                                      </p:cBhvr>
                                    </p:animEffect>
                                    <p:set>
                                      <p:cBhvr>
                                        <p:cTn id="12" dur="1" fill="hold">
                                          <p:stCondLst>
                                            <p:cond delay="999"/>
                                          </p:stCondLst>
                                        </p:cTn>
                                        <p:tgtEl>
                                          <p:spTgt spid="2972714"/>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2000"/>
                                        <p:tgtEl>
                                          <p:spTgt spid="6"/>
                                        </p:tgtEl>
                                      </p:cBhvr>
                                    </p:animEffect>
                                    <p:set>
                                      <p:cBhvr>
                                        <p:cTn id="15" dur="1" fill="hold">
                                          <p:stCondLst>
                                            <p:cond delay="1999"/>
                                          </p:stCondLst>
                                        </p:cTn>
                                        <p:tgtEl>
                                          <p:spTgt spid="6"/>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2000"/>
                                        <p:tgtEl>
                                          <p:spTgt spid="9"/>
                                        </p:tgtEl>
                                      </p:cBhvr>
                                    </p:animEffect>
                                    <p:set>
                                      <p:cBhvr>
                                        <p:cTn id="18" dur="1" fill="hold">
                                          <p:stCondLst>
                                            <p:cond delay="1999"/>
                                          </p:stCondLst>
                                        </p:cTn>
                                        <p:tgtEl>
                                          <p:spTgt spid="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childTnLst>
                                </p:cTn>
                              </p:par>
                              <p:par>
                                <p:cTn id="27" presetID="64" presetClass="path" presetSubtype="0" accel="50000" decel="50000" fill="hold" nodeType="withEffect">
                                  <p:stCondLst>
                                    <p:cond delay="0"/>
                                  </p:stCondLst>
                                  <p:childTnLst>
                                    <p:animMotion origin="layout" path="M 1.38889E-6 -3.33333E-6 L 1.38889E-6 -0.26805 " pathEditMode="relative" rAng="0" ptsTypes="AA">
                                      <p:cBhvr>
                                        <p:cTn id="28" dur="1500" fill="hold"/>
                                        <p:tgtEl>
                                          <p:spTgt spid="14"/>
                                        </p:tgtEl>
                                        <p:attrNameLst>
                                          <p:attrName>ppt_x</p:attrName>
                                          <p:attrName>ppt_y</p:attrName>
                                        </p:attrNameLst>
                                      </p:cBhvr>
                                      <p:rCtr x="0" y="-13403"/>
                                    </p:animMotion>
                                  </p:childTnLst>
                                </p:cTn>
                              </p:par>
                              <p:par>
                                <p:cTn id="29" presetID="64" presetClass="path" presetSubtype="0" accel="50000" decel="50000" fill="hold" nodeType="withEffect">
                                  <p:stCondLst>
                                    <p:cond delay="0"/>
                                  </p:stCondLst>
                                  <p:childTnLst>
                                    <p:animMotion origin="layout" path="M 1.38889E-6 -1.11111E-6 L 1.38889E-6 -0.26528 " pathEditMode="relative" rAng="0" ptsTypes="AA">
                                      <p:cBhvr>
                                        <p:cTn id="30" dur="1500" fill="hold"/>
                                        <p:tgtEl>
                                          <p:spTgt spid="15"/>
                                        </p:tgtEl>
                                        <p:attrNameLst>
                                          <p:attrName>ppt_x</p:attrName>
                                          <p:attrName>ppt_y</p:attrName>
                                        </p:attrNameLst>
                                      </p:cBhvr>
                                      <p:rCtr x="0" y="-132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2714" grpId="0" animBg="1"/>
      <p:bldP spid="297271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idx="1"/>
          </p:nvPr>
        </p:nvSpPr>
        <p:spPr/>
        <p:txBody>
          <a:bodyPr/>
          <a:lstStyle/>
          <a:p>
            <a:pPr eaLnBrk="1" hangingPunct="1"/>
            <a:r>
              <a:rPr lang="en-US" smtClean="0"/>
              <a:t>Benefits are identical under normal operations</a:t>
            </a:r>
          </a:p>
          <a:p>
            <a:pPr eaLnBrk="1" hangingPunct="1"/>
            <a:r>
              <a:rPr lang="en-US" smtClean="0"/>
              <a:t>Rebuild operations are very different</a:t>
            </a:r>
          </a:p>
          <a:p>
            <a:pPr lvl="1" eaLnBrk="1" hangingPunct="1"/>
            <a:r>
              <a:rPr lang="en-US" smtClean="0"/>
              <a:t>RAID 1+0 uses a mirrored pair – only 1 disk is rebuilt if a disk fails</a:t>
            </a:r>
          </a:p>
          <a:p>
            <a:pPr lvl="1" eaLnBrk="1" hangingPunct="1"/>
            <a:r>
              <a:rPr lang="en-US" smtClean="0"/>
              <a:t>RAID 0+1 if a single drive fails, the entire stripe is faulted</a:t>
            </a:r>
          </a:p>
          <a:p>
            <a:pPr lvl="2" eaLnBrk="1" hangingPunct="1"/>
            <a:r>
              <a:rPr lang="en-US" smtClean="0"/>
              <a:t>RAID is 0+1 is a poorer solution and is less common</a:t>
            </a:r>
          </a:p>
        </p:txBody>
      </p:sp>
      <p:sp>
        <p:nvSpPr>
          <p:cNvPr id="34819"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black"/>
                </a:solidFill>
              </a:rPr>
              <a:t>RAID Arrays</a:t>
            </a:r>
          </a:p>
        </p:txBody>
      </p:sp>
      <p:sp>
        <p:nvSpPr>
          <p:cNvPr id="348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black"/>
                </a:solidFill>
              </a:rPr>
              <a:t> - </a:t>
            </a:r>
            <a:fld id="{0AE29854-71B2-4174-BA48-3FF1CF1B4551}" type="slidenum">
              <a:rPr lang="en-US" sz="800" smtClean="0">
                <a:solidFill>
                  <a:prstClr val="black"/>
                </a:solidFill>
              </a:rPr>
              <a:pPr eaLnBrk="1" hangingPunct="1"/>
              <a:t>29</a:t>
            </a:fld>
            <a:endParaRPr lang="en-US" sz="800" smtClean="0">
              <a:solidFill>
                <a:prstClr val="black"/>
              </a:solidFill>
            </a:endParaRPr>
          </a:p>
        </p:txBody>
      </p:sp>
      <p:sp>
        <p:nvSpPr>
          <p:cNvPr id="26628" name="Rectangle 4"/>
          <p:cNvSpPr>
            <a:spLocks noGrp="1" noChangeArrowheads="1"/>
          </p:cNvSpPr>
          <p:nvPr>
            <p:ph type="title"/>
          </p:nvPr>
        </p:nvSpPr>
        <p:spPr/>
        <p:txBody>
          <a:bodyPr/>
          <a:lstStyle/>
          <a:p>
            <a:pPr eaLnBrk="1" fontAlgn="auto" hangingPunct="1">
              <a:spcAft>
                <a:spcPts val="0"/>
              </a:spcAft>
              <a:defRPr/>
            </a:pPr>
            <a:r>
              <a:rPr lang="en-US" smtClean="0"/>
              <a:t>RAID 0+1 vs. RAID 1+0</a:t>
            </a:r>
          </a:p>
        </p:txBody>
      </p:sp>
    </p:spTree>
    <p:extLst>
      <p:ext uri="{BB962C8B-B14F-4D97-AF65-F5344CB8AC3E}">
        <p14:creationId xmlns:p14="http://schemas.microsoft.com/office/powerpoint/2010/main" val="61437229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688975" y="282575"/>
            <a:ext cx="8340725" cy="457200"/>
          </a:xfrm>
        </p:spPr>
        <p:txBody>
          <a:bodyPr/>
          <a:lstStyle/>
          <a:p>
            <a:r>
              <a:rPr lang="en-US"/>
              <a:t>Classification of Physical Storage Media</a:t>
            </a:r>
          </a:p>
        </p:txBody>
      </p:sp>
      <p:sp>
        <p:nvSpPr>
          <p:cNvPr id="173059" name="Rectangle 3"/>
          <p:cNvSpPr>
            <a:spLocks noGrp="1" noChangeArrowheads="1"/>
          </p:cNvSpPr>
          <p:nvPr>
            <p:ph type="body" idx="1"/>
          </p:nvPr>
        </p:nvSpPr>
        <p:spPr>
          <a:xfrm>
            <a:off x="914400" y="1222375"/>
            <a:ext cx="7375525" cy="4884738"/>
          </a:xfrm>
        </p:spPr>
        <p:txBody>
          <a:bodyPr/>
          <a:lstStyle/>
          <a:p>
            <a:r>
              <a:rPr lang="en-US"/>
              <a:t>In the end, a database must be physically stored in computer(s)</a:t>
            </a:r>
          </a:p>
          <a:p>
            <a:r>
              <a:rPr lang="en-US"/>
              <a:t>Several aspect of storage media must be taken into account</a:t>
            </a:r>
          </a:p>
          <a:p>
            <a:pPr lvl="1"/>
            <a:r>
              <a:rPr lang="en-US"/>
              <a:t>Speed with which data can be accessed</a:t>
            </a:r>
          </a:p>
          <a:p>
            <a:pPr lvl="1"/>
            <a:r>
              <a:rPr lang="en-US"/>
              <a:t>Cost per unit of data</a:t>
            </a:r>
          </a:p>
          <a:p>
            <a:pPr lvl="1"/>
            <a:r>
              <a:rPr lang="en-US"/>
              <a:t>Reliability</a:t>
            </a:r>
          </a:p>
          <a:p>
            <a:pPr lvl="2"/>
            <a:r>
              <a:rPr lang="en-US"/>
              <a:t>data loss on power failure or system crash</a:t>
            </a:r>
          </a:p>
          <a:p>
            <a:pPr lvl="2"/>
            <a:r>
              <a:rPr lang="en-US"/>
              <a:t>physical failure of the storage device</a:t>
            </a:r>
          </a:p>
          <a:p>
            <a:pPr lvl="1"/>
            <a:r>
              <a:rPr lang="en-US"/>
              <a:t>Can differentiate storage into:</a:t>
            </a:r>
          </a:p>
          <a:p>
            <a:pPr lvl="2"/>
            <a:r>
              <a:rPr lang="en-US" b="1">
                <a:solidFill>
                  <a:schemeClr val="tx2"/>
                </a:solidFill>
              </a:rPr>
              <a:t>volatile storage</a:t>
            </a:r>
            <a:r>
              <a:rPr lang="en-US" b="1"/>
              <a:t>: </a:t>
            </a:r>
            <a:r>
              <a:rPr lang="en-US"/>
              <a:t>loses contents when power is switched off</a:t>
            </a:r>
          </a:p>
          <a:p>
            <a:pPr lvl="2"/>
            <a:r>
              <a:rPr lang="en-US" b="1">
                <a:solidFill>
                  <a:schemeClr val="tx2"/>
                </a:solidFill>
              </a:rPr>
              <a:t>non-volatile storage</a:t>
            </a:r>
            <a:r>
              <a:rPr lang="en-US"/>
              <a:t>: </a:t>
            </a:r>
          </a:p>
          <a:p>
            <a:pPr lvl="3"/>
            <a:r>
              <a:rPr lang="en-US"/>
              <a:t>Contents persist even when power is switched off. </a:t>
            </a:r>
          </a:p>
          <a:p>
            <a:pPr lvl="3"/>
            <a:r>
              <a:rPr lang="en-US"/>
              <a:t>Includes secondary and tertiary storage, as well as batter-    backed up main-memory.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white"/>
                </a:solidFill>
              </a:rPr>
              <a:t>RAID Arrays</a:t>
            </a:r>
          </a:p>
        </p:txBody>
      </p:sp>
      <p:sp>
        <p:nvSpPr>
          <p:cNvPr id="358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white"/>
                </a:solidFill>
              </a:rPr>
              <a:t> - </a:t>
            </a:r>
            <a:fld id="{94F84757-CBD9-47AA-8D72-618C350B1DB6}" type="slidenum">
              <a:rPr lang="en-US" sz="800" smtClean="0">
                <a:solidFill>
                  <a:prstClr val="white"/>
                </a:solidFill>
              </a:rPr>
              <a:pPr eaLnBrk="1" hangingPunct="1"/>
              <a:t>30</a:t>
            </a:fld>
            <a:endParaRPr lang="en-US" sz="800" smtClean="0">
              <a:solidFill>
                <a:prstClr val="white"/>
              </a:solidFill>
            </a:endParaRPr>
          </a:p>
        </p:txBody>
      </p:sp>
      <p:sp>
        <p:nvSpPr>
          <p:cNvPr id="27653" name="Rectangle 3"/>
          <p:cNvSpPr>
            <a:spLocks noGrp="1" noChangeArrowheads="1"/>
          </p:cNvSpPr>
          <p:nvPr>
            <p:ph type="title"/>
          </p:nvPr>
        </p:nvSpPr>
        <p:spPr/>
        <p:txBody>
          <a:bodyPr/>
          <a:lstStyle/>
          <a:p>
            <a:pPr eaLnBrk="1" fontAlgn="auto" hangingPunct="1">
              <a:spcAft>
                <a:spcPts val="0"/>
              </a:spcAft>
              <a:defRPr/>
            </a:pPr>
            <a:r>
              <a:rPr lang="en-US" smtClean="0"/>
              <a:t>RAID Redundancy: Parity </a:t>
            </a:r>
          </a:p>
        </p:txBody>
      </p:sp>
      <p:sp>
        <p:nvSpPr>
          <p:cNvPr id="35845" name="AutoShape 2"/>
          <p:cNvSpPr>
            <a:spLocks noChangeArrowheads="1"/>
          </p:cNvSpPr>
          <p:nvPr/>
        </p:nvSpPr>
        <p:spPr bwMode="auto">
          <a:xfrm>
            <a:off x="3197225" y="1292225"/>
            <a:ext cx="5483225" cy="5067300"/>
          </a:xfrm>
          <a:prstGeom prst="roundRect">
            <a:avLst>
              <a:gd name="adj" fmla="val 3338"/>
            </a:avLst>
          </a:prstGeom>
          <a:gradFill rotWithShape="1">
            <a:gsLst>
              <a:gs pos="0">
                <a:srgbClr val="EAF3F2"/>
              </a:gs>
              <a:gs pos="100000">
                <a:srgbClr val="D1E5E4"/>
              </a:gs>
            </a:gsLst>
            <a:lin ang="2700000" scaled="1"/>
          </a:gradFill>
          <a:ln w="12700" algn="ctr">
            <a:solidFill>
              <a:srgbClr val="88B8B6"/>
            </a:solidFill>
            <a:round/>
            <a:headEnd/>
            <a:tailEnd type="none" w="lg" len="med"/>
          </a:ln>
          <a:effectLst>
            <a:outerShdw dist="35921" dir="2700000" algn="ctr" rotWithShape="0">
              <a:srgbClr val="000000"/>
            </a:outerShdw>
          </a:effec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46" name="Line 4"/>
          <p:cNvSpPr>
            <a:spLocks noChangeShapeType="1"/>
          </p:cNvSpPr>
          <p:nvPr/>
        </p:nvSpPr>
        <p:spPr bwMode="auto">
          <a:xfrm>
            <a:off x="5421313" y="6610350"/>
            <a:ext cx="779462" cy="0"/>
          </a:xfrm>
          <a:prstGeom prst="line">
            <a:avLst/>
          </a:prstGeom>
          <a:noFill/>
          <a:ln w="9525">
            <a:solidFill>
              <a:srgbClr val="000610"/>
            </a:solidFill>
            <a:round/>
            <a:headEnd/>
            <a:tailEnd type="none" w="lg" len="med"/>
          </a:ln>
          <a:extLst>
            <a:ext uri="{909E8E84-426E-40DD-AFC4-6F175D3DCCD1}">
              <a14:hiddenFill xmlns:a14="http://schemas.microsoft.com/office/drawing/2010/main">
                <a:noFill/>
              </a14:hiddenFill>
            </a:ext>
          </a:extLst>
        </p:spPr>
        <p:txBody>
          <a:bodyPr lIns="0" tIns="0" rIns="0" bIns="0"/>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47" name="Line 5"/>
          <p:cNvSpPr>
            <a:spLocks noChangeShapeType="1"/>
          </p:cNvSpPr>
          <p:nvPr/>
        </p:nvSpPr>
        <p:spPr bwMode="auto">
          <a:xfrm flipV="1">
            <a:off x="6205538" y="6073775"/>
            <a:ext cx="128587" cy="536575"/>
          </a:xfrm>
          <a:prstGeom prst="line">
            <a:avLst/>
          </a:prstGeom>
          <a:noFill/>
          <a:ln w="9525">
            <a:solidFill>
              <a:srgbClr val="000610"/>
            </a:solidFill>
            <a:round/>
            <a:headEnd/>
            <a:tailEnd type="triangle" w="med" len="lg"/>
          </a:ln>
          <a:extLst>
            <a:ext uri="{909E8E84-426E-40DD-AFC4-6F175D3DCCD1}">
              <a14:hiddenFill xmlns:a14="http://schemas.microsoft.com/office/drawing/2010/main">
                <a:noFill/>
              </a14:hiddenFill>
            </a:ext>
          </a:extLst>
        </p:spPr>
        <p:txBody>
          <a:bodyPr lIns="0" tIns="0" rIns="0" bIns="0"/>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48" name="Text Box 6"/>
          <p:cNvSpPr txBox="1">
            <a:spLocks noChangeArrowheads="1"/>
          </p:cNvSpPr>
          <p:nvPr/>
        </p:nvSpPr>
        <p:spPr bwMode="auto">
          <a:xfrm>
            <a:off x="4211638" y="6469063"/>
            <a:ext cx="1181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800" b="1" smtClean="0">
                <a:solidFill>
                  <a:srgbClr val="000610"/>
                </a:solidFill>
              </a:rPr>
              <a:t>Parity Disk</a:t>
            </a:r>
          </a:p>
        </p:txBody>
      </p:sp>
      <p:sp>
        <p:nvSpPr>
          <p:cNvPr id="35849" name="Line 7"/>
          <p:cNvSpPr>
            <a:spLocks noChangeShapeType="1"/>
          </p:cNvSpPr>
          <p:nvPr/>
        </p:nvSpPr>
        <p:spPr bwMode="auto">
          <a:xfrm>
            <a:off x="1400175" y="3817938"/>
            <a:ext cx="4921250"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50" name="Freeform 8"/>
          <p:cNvSpPr>
            <a:spLocks/>
          </p:cNvSpPr>
          <p:nvPr/>
        </p:nvSpPr>
        <p:spPr bwMode="auto">
          <a:xfrm>
            <a:off x="5392738" y="1827213"/>
            <a:ext cx="641350" cy="3968750"/>
          </a:xfrm>
          <a:custGeom>
            <a:avLst/>
            <a:gdLst>
              <a:gd name="T0" fmla="*/ 2147483647 w 404"/>
              <a:gd name="T1" fmla="*/ 0 h 2488"/>
              <a:gd name="T2" fmla="*/ 0 w 404"/>
              <a:gd name="T3" fmla="*/ 0 h 2488"/>
              <a:gd name="T4" fmla="*/ 0 w 404"/>
              <a:gd name="T5" fmla="*/ 2147483647 h 2488"/>
              <a:gd name="T6" fmla="*/ 2147483647 w 404"/>
              <a:gd name="T7" fmla="*/ 2147483647 h 2488"/>
              <a:gd name="T8" fmla="*/ 0 60000 65536"/>
              <a:gd name="T9" fmla="*/ 0 60000 65536"/>
              <a:gd name="T10" fmla="*/ 0 60000 65536"/>
              <a:gd name="T11" fmla="*/ 0 60000 65536"/>
              <a:gd name="T12" fmla="*/ 0 w 404"/>
              <a:gd name="T13" fmla="*/ 0 h 2488"/>
              <a:gd name="T14" fmla="*/ 404 w 404"/>
              <a:gd name="T15" fmla="*/ 2488 h 2488"/>
            </a:gdLst>
            <a:ahLst/>
            <a:cxnLst>
              <a:cxn ang="T8">
                <a:pos x="T0" y="T1"/>
              </a:cxn>
              <a:cxn ang="T9">
                <a:pos x="T2" y="T3"/>
              </a:cxn>
              <a:cxn ang="T10">
                <a:pos x="T4" y="T5"/>
              </a:cxn>
              <a:cxn ang="T11">
                <a:pos x="T6" y="T7"/>
              </a:cxn>
            </a:cxnLst>
            <a:rect l="T12" t="T13" r="T14" b="T15"/>
            <a:pathLst>
              <a:path w="404" h="2488">
                <a:moveTo>
                  <a:pt x="380" y="0"/>
                </a:moveTo>
                <a:lnTo>
                  <a:pt x="0" y="0"/>
                </a:lnTo>
                <a:lnTo>
                  <a:pt x="0" y="2488"/>
                </a:lnTo>
                <a:lnTo>
                  <a:pt x="404" y="2488"/>
                </a:lnTo>
              </a:path>
            </a:pathLst>
          </a:custGeom>
          <a:noFill/>
          <a:ln w="127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51" name="Line 9"/>
          <p:cNvSpPr>
            <a:spLocks noChangeShapeType="1"/>
          </p:cNvSpPr>
          <p:nvPr/>
        </p:nvSpPr>
        <p:spPr bwMode="auto">
          <a:xfrm>
            <a:off x="5392738" y="2824163"/>
            <a:ext cx="55403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52" name="Line 10"/>
          <p:cNvSpPr>
            <a:spLocks noChangeShapeType="1"/>
          </p:cNvSpPr>
          <p:nvPr/>
        </p:nvSpPr>
        <p:spPr bwMode="auto">
          <a:xfrm>
            <a:off x="5392738" y="4810125"/>
            <a:ext cx="55403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5853" name="Group 11"/>
          <p:cNvGrpSpPr>
            <a:grpSpLocks/>
          </p:cNvGrpSpPr>
          <p:nvPr/>
        </p:nvGrpSpPr>
        <p:grpSpPr bwMode="auto">
          <a:xfrm>
            <a:off x="5954713" y="3475038"/>
            <a:ext cx="2433637" cy="744537"/>
            <a:chOff x="3755" y="1541"/>
            <a:chExt cx="1533" cy="469"/>
          </a:xfrm>
        </p:grpSpPr>
        <p:grpSp>
          <p:nvGrpSpPr>
            <p:cNvPr id="35995" name="Group 12"/>
            <p:cNvGrpSpPr>
              <a:grpSpLocks/>
            </p:cNvGrpSpPr>
            <p:nvPr/>
          </p:nvGrpSpPr>
          <p:grpSpPr bwMode="auto">
            <a:xfrm>
              <a:off x="3755" y="1755"/>
              <a:ext cx="470" cy="205"/>
              <a:chOff x="1594" y="3360"/>
              <a:chExt cx="364" cy="159"/>
            </a:xfrm>
          </p:grpSpPr>
          <p:sp>
            <p:nvSpPr>
              <p:cNvPr id="36020" name="Oval 13"/>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21" name="Rectangle 14"/>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22" name="Oval 15"/>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sp>
          <p:nvSpPr>
            <p:cNvPr id="2956304" name="Oval 16"/>
            <p:cNvSpPr>
              <a:spLocks noChangeArrowheads="1"/>
            </p:cNvSpPr>
            <p:nvPr/>
          </p:nvSpPr>
          <p:spPr bwMode="auto">
            <a:xfrm>
              <a:off x="3755" y="1748"/>
              <a:ext cx="470" cy="164"/>
            </a:xfrm>
            <a:prstGeom prst="ellipse">
              <a:avLst/>
            </a:prstGeom>
            <a:gradFill rotWithShape="1">
              <a:gsLst>
                <a:gs pos="0">
                  <a:schemeClr val="tx1">
                    <a:gamma/>
                    <a:shade val="59608"/>
                    <a:invGamma/>
                  </a:schemeClr>
                </a:gs>
                <a:gs pos="50000">
                  <a:schemeClr val="tx1"/>
                </a:gs>
                <a:gs pos="100000">
                  <a:schemeClr val="tx1">
                    <a:gamma/>
                    <a:shade val="59608"/>
                    <a:invGamma/>
                  </a:schemeClr>
                </a:gs>
              </a:gsLst>
              <a:lin ang="0" scaled="1"/>
            </a:gradFill>
            <a:ln w="12700" algn="ctr">
              <a:noFill/>
              <a:round/>
              <a:headEnd/>
              <a:tailEnd type="none" w="lg" len="med"/>
            </a:ln>
            <a:effectLst/>
          </p:spPr>
          <p:txBody>
            <a:bodyPr wrap="none" lIns="0" tIns="0" rIns="0" bIns="0" anchor="ctr"/>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cs typeface="Arial" charset="0"/>
              </a:endParaRPr>
            </a:p>
          </p:txBody>
        </p:sp>
        <p:sp>
          <p:nvSpPr>
            <p:cNvPr id="35997" name="Rectangle 17"/>
            <p:cNvSpPr>
              <a:spLocks noChangeArrowheads="1"/>
            </p:cNvSpPr>
            <p:nvPr/>
          </p:nvSpPr>
          <p:spPr bwMode="auto">
            <a:xfrm>
              <a:off x="3755" y="1790"/>
              <a:ext cx="470" cy="39"/>
            </a:xfrm>
            <a:prstGeom prst="rect">
              <a:avLst/>
            </a:prstGeom>
            <a:solidFill>
              <a:srgbClr val="0035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98" name="Oval 18"/>
            <p:cNvSpPr>
              <a:spLocks noChangeArrowheads="1"/>
            </p:cNvSpPr>
            <p:nvPr/>
          </p:nvSpPr>
          <p:spPr bwMode="auto">
            <a:xfrm>
              <a:off x="3755" y="1707"/>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99" name="Oval 19"/>
            <p:cNvSpPr>
              <a:spLocks noChangeArrowheads="1"/>
            </p:cNvSpPr>
            <p:nvPr/>
          </p:nvSpPr>
          <p:spPr bwMode="auto">
            <a:xfrm>
              <a:off x="3755" y="1699"/>
              <a:ext cx="470" cy="164"/>
            </a:xfrm>
            <a:prstGeom prst="ellipse">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00" name="Rectangle 20"/>
            <p:cNvSpPr>
              <a:spLocks noChangeArrowheads="1"/>
            </p:cNvSpPr>
            <p:nvPr/>
          </p:nvSpPr>
          <p:spPr bwMode="auto">
            <a:xfrm>
              <a:off x="3755" y="1741"/>
              <a:ext cx="470" cy="39"/>
            </a:xfrm>
            <a:prstGeom prst="rect">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01" name="Oval 21"/>
            <p:cNvSpPr>
              <a:spLocks noChangeArrowheads="1"/>
            </p:cNvSpPr>
            <p:nvPr/>
          </p:nvSpPr>
          <p:spPr bwMode="auto">
            <a:xfrm>
              <a:off x="3755" y="1658"/>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02" name="Oval 22"/>
            <p:cNvSpPr>
              <a:spLocks noChangeArrowheads="1"/>
            </p:cNvSpPr>
            <p:nvPr/>
          </p:nvSpPr>
          <p:spPr bwMode="auto">
            <a:xfrm>
              <a:off x="3755" y="1650"/>
              <a:ext cx="470" cy="164"/>
            </a:xfrm>
            <a:prstGeom prst="ellipse">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03" name="Rectangle 23"/>
            <p:cNvSpPr>
              <a:spLocks noChangeArrowheads="1"/>
            </p:cNvSpPr>
            <p:nvPr/>
          </p:nvSpPr>
          <p:spPr bwMode="auto">
            <a:xfrm>
              <a:off x="3755" y="1692"/>
              <a:ext cx="470" cy="39"/>
            </a:xfrm>
            <a:prstGeom prst="rect">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04" name="Oval 24"/>
            <p:cNvSpPr>
              <a:spLocks noChangeArrowheads="1"/>
            </p:cNvSpPr>
            <p:nvPr/>
          </p:nvSpPr>
          <p:spPr bwMode="auto">
            <a:xfrm>
              <a:off x="3755" y="1609"/>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6005" name="Group 25"/>
            <p:cNvGrpSpPr>
              <a:grpSpLocks/>
            </p:cNvGrpSpPr>
            <p:nvPr/>
          </p:nvGrpSpPr>
          <p:grpSpPr bwMode="auto">
            <a:xfrm>
              <a:off x="3755" y="1560"/>
              <a:ext cx="470" cy="205"/>
              <a:chOff x="1594" y="3360"/>
              <a:chExt cx="364" cy="159"/>
            </a:xfrm>
          </p:grpSpPr>
          <p:sp>
            <p:nvSpPr>
              <p:cNvPr id="36017" name="Oval 26"/>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18" name="Rectangle 27"/>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19" name="Oval 28"/>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grpSp>
          <p:nvGrpSpPr>
            <p:cNvPr id="36006" name="Group 29"/>
            <p:cNvGrpSpPr>
              <a:grpSpLocks/>
            </p:cNvGrpSpPr>
            <p:nvPr/>
          </p:nvGrpSpPr>
          <p:grpSpPr bwMode="auto">
            <a:xfrm>
              <a:off x="4228" y="1610"/>
              <a:ext cx="544" cy="116"/>
              <a:chOff x="4416" y="992"/>
              <a:chExt cx="544" cy="116"/>
            </a:xfrm>
          </p:grpSpPr>
          <p:sp>
            <p:nvSpPr>
              <p:cNvPr id="36014" name="Line 30"/>
              <p:cNvSpPr>
                <a:spLocks noChangeShapeType="1"/>
              </p:cNvSpPr>
              <p:nvPr/>
            </p:nvSpPr>
            <p:spPr bwMode="auto">
              <a:xfrm>
                <a:off x="4416" y="1108"/>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15" name="Line 31"/>
              <p:cNvSpPr>
                <a:spLocks noChangeShapeType="1"/>
              </p:cNvSpPr>
              <p:nvPr/>
            </p:nvSpPr>
            <p:spPr bwMode="auto">
              <a:xfrm>
                <a:off x="4684" y="992"/>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16" name="Line 32"/>
              <p:cNvSpPr>
                <a:spLocks noChangeShapeType="1"/>
              </p:cNvSpPr>
              <p:nvPr/>
            </p:nvSpPr>
            <p:spPr bwMode="auto">
              <a:xfrm flipV="1">
                <a:off x="4684" y="992"/>
                <a:ext cx="0" cy="116"/>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sp>
          <p:nvSpPr>
            <p:cNvPr id="36007" name="Line 33"/>
            <p:cNvSpPr>
              <a:spLocks noChangeShapeType="1"/>
            </p:cNvSpPr>
            <p:nvPr/>
          </p:nvSpPr>
          <p:spPr bwMode="auto">
            <a:xfrm rot="10800000" flipV="1">
              <a:off x="4502" y="1946"/>
              <a:ext cx="282"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08" name="Line 34"/>
            <p:cNvSpPr>
              <a:spLocks noChangeShapeType="1"/>
            </p:cNvSpPr>
            <p:nvPr/>
          </p:nvSpPr>
          <p:spPr bwMode="auto">
            <a:xfrm rot="10800000" flipV="1">
              <a:off x="4221" y="1838"/>
              <a:ext cx="286"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09" name="Line 35"/>
            <p:cNvSpPr>
              <a:spLocks noChangeShapeType="1"/>
            </p:cNvSpPr>
            <p:nvPr/>
          </p:nvSpPr>
          <p:spPr bwMode="auto">
            <a:xfrm rot="10800000">
              <a:off x="4507" y="1838"/>
              <a:ext cx="0" cy="108"/>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10" name="Line 36"/>
            <p:cNvSpPr>
              <a:spLocks noChangeShapeType="1"/>
            </p:cNvSpPr>
            <p:nvPr/>
          </p:nvSpPr>
          <p:spPr bwMode="auto">
            <a:xfrm>
              <a:off x="4228" y="1786"/>
              <a:ext cx="496" cy="0"/>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11" name="Rectangle 37"/>
            <p:cNvSpPr>
              <a:spLocks noChangeArrowheads="1"/>
            </p:cNvSpPr>
            <p:nvPr/>
          </p:nvSpPr>
          <p:spPr bwMode="auto">
            <a:xfrm>
              <a:off x="4728" y="1541"/>
              <a:ext cx="560" cy="156"/>
            </a:xfrm>
            <a:prstGeom prst="rect">
              <a:avLst/>
            </a:prstGeom>
            <a:solidFill>
              <a:srgbClr val="3D8B5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12" name="Rectangle 38"/>
            <p:cNvSpPr>
              <a:spLocks noChangeArrowheads="1"/>
            </p:cNvSpPr>
            <p:nvPr/>
          </p:nvSpPr>
          <p:spPr bwMode="auto">
            <a:xfrm>
              <a:off x="4728" y="1854"/>
              <a:ext cx="560" cy="156"/>
            </a:xfrm>
            <a:prstGeom prst="rect">
              <a:avLst/>
            </a:prstGeom>
            <a:gradFill rotWithShape="1">
              <a:gsLst>
                <a:gs pos="0">
                  <a:srgbClr val="003580"/>
                </a:gs>
                <a:gs pos="50000">
                  <a:srgbClr val="003580"/>
                </a:gs>
                <a:gs pos="100000">
                  <a:srgbClr val="00358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013" name="Rectangle 39"/>
            <p:cNvSpPr>
              <a:spLocks noChangeArrowheads="1"/>
            </p:cNvSpPr>
            <p:nvPr/>
          </p:nvSpPr>
          <p:spPr bwMode="auto">
            <a:xfrm>
              <a:off x="4728" y="1698"/>
              <a:ext cx="560" cy="156"/>
            </a:xfrm>
            <a:prstGeom prst="rect">
              <a:avLst/>
            </a:prstGeom>
            <a:solidFill>
              <a:srgbClr val="FF6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grpSp>
        <p:nvGrpSpPr>
          <p:cNvPr id="35854" name="Group 40"/>
          <p:cNvGrpSpPr>
            <a:grpSpLocks/>
          </p:cNvGrpSpPr>
          <p:nvPr/>
        </p:nvGrpSpPr>
        <p:grpSpPr bwMode="auto">
          <a:xfrm>
            <a:off x="5954713" y="4392613"/>
            <a:ext cx="2433637" cy="744537"/>
            <a:chOff x="3755" y="1541"/>
            <a:chExt cx="1533" cy="469"/>
          </a:xfrm>
        </p:grpSpPr>
        <p:grpSp>
          <p:nvGrpSpPr>
            <p:cNvPr id="35967" name="Group 41"/>
            <p:cNvGrpSpPr>
              <a:grpSpLocks/>
            </p:cNvGrpSpPr>
            <p:nvPr/>
          </p:nvGrpSpPr>
          <p:grpSpPr bwMode="auto">
            <a:xfrm>
              <a:off x="3755" y="1755"/>
              <a:ext cx="470" cy="205"/>
              <a:chOff x="1594" y="3360"/>
              <a:chExt cx="364" cy="159"/>
            </a:xfrm>
          </p:grpSpPr>
          <p:sp>
            <p:nvSpPr>
              <p:cNvPr id="35992" name="Oval 42"/>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93" name="Rectangle 43"/>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94" name="Oval 44"/>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sp>
          <p:nvSpPr>
            <p:cNvPr id="2956333" name="Oval 45"/>
            <p:cNvSpPr>
              <a:spLocks noChangeArrowheads="1"/>
            </p:cNvSpPr>
            <p:nvPr/>
          </p:nvSpPr>
          <p:spPr bwMode="auto">
            <a:xfrm>
              <a:off x="3755" y="1748"/>
              <a:ext cx="470" cy="164"/>
            </a:xfrm>
            <a:prstGeom prst="ellipse">
              <a:avLst/>
            </a:prstGeom>
            <a:gradFill rotWithShape="1">
              <a:gsLst>
                <a:gs pos="0">
                  <a:schemeClr val="tx1">
                    <a:gamma/>
                    <a:shade val="59608"/>
                    <a:invGamma/>
                  </a:schemeClr>
                </a:gs>
                <a:gs pos="50000">
                  <a:schemeClr val="tx1"/>
                </a:gs>
                <a:gs pos="100000">
                  <a:schemeClr val="tx1">
                    <a:gamma/>
                    <a:shade val="59608"/>
                    <a:invGamma/>
                  </a:schemeClr>
                </a:gs>
              </a:gsLst>
              <a:lin ang="0" scaled="1"/>
            </a:gradFill>
            <a:ln w="12700" algn="ctr">
              <a:noFill/>
              <a:round/>
              <a:headEnd/>
              <a:tailEnd type="none" w="lg" len="med"/>
            </a:ln>
            <a:effectLst/>
          </p:spPr>
          <p:txBody>
            <a:bodyPr wrap="none" lIns="0" tIns="0" rIns="0" bIns="0" anchor="ctr"/>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cs typeface="Arial" charset="0"/>
              </a:endParaRPr>
            </a:p>
          </p:txBody>
        </p:sp>
        <p:sp>
          <p:nvSpPr>
            <p:cNvPr id="35969" name="Rectangle 46"/>
            <p:cNvSpPr>
              <a:spLocks noChangeArrowheads="1"/>
            </p:cNvSpPr>
            <p:nvPr/>
          </p:nvSpPr>
          <p:spPr bwMode="auto">
            <a:xfrm>
              <a:off x="3755" y="1790"/>
              <a:ext cx="470" cy="39"/>
            </a:xfrm>
            <a:prstGeom prst="rect">
              <a:avLst/>
            </a:prstGeom>
            <a:solidFill>
              <a:srgbClr val="0035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70" name="Oval 47"/>
            <p:cNvSpPr>
              <a:spLocks noChangeArrowheads="1"/>
            </p:cNvSpPr>
            <p:nvPr/>
          </p:nvSpPr>
          <p:spPr bwMode="auto">
            <a:xfrm>
              <a:off x="3755" y="1707"/>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71" name="Oval 48"/>
            <p:cNvSpPr>
              <a:spLocks noChangeArrowheads="1"/>
            </p:cNvSpPr>
            <p:nvPr/>
          </p:nvSpPr>
          <p:spPr bwMode="auto">
            <a:xfrm>
              <a:off x="3755" y="1699"/>
              <a:ext cx="470" cy="164"/>
            </a:xfrm>
            <a:prstGeom prst="ellipse">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72" name="Rectangle 49"/>
            <p:cNvSpPr>
              <a:spLocks noChangeArrowheads="1"/>
            </p:cNvSpPr>
            <p:nvPr/>
          </p:nvSpPr>
          <p:spPr bwMode="auto">
            <a:xfrm>
              <a:off x="3755" y="1741"/>
              <a:ext cx="470" cy="39"/>
            </a:xfrm>
            <a:prstGeom prst="rect">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73" name="Oval 50"/>
            <p:cNvSpPr>
              <a:spLocks noChangeArrowheads="1"/>
            </p:cNvSpPr>
            <p:nvPr/>
          </p:nvSpPr>
          <p:spPr bwMode="auto">
            <a:xfrm>
              <a:off x="3755" y="1658"/>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74" name="Oval 51"/>
            <p:cNvSpPr>
              <a:spLocks noChangeArrowheads="1"/>
            </p:cNvSpPr>
            <p:nvPr/>
          </p:nvSpPr>
          <p:spPr bwMode="auto">
            <a:xfrm>
              <a:off x="3755" y="1650"/>
              <a:ext cx="470" cy="164"/>
            </a:xfrm>
            <a:prstGeom prst="ellipse">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75" name="Rectangle 52"/>
            <p:cNvSpPr>
              <a:spLocks noChangeArrowheads="1"/>
            </p:cNvSpPr>
            <p:nvPr/>
          </p:nvSpPr>
          <p:spPr bwMode="auto">
            <a:xfrm>
              <a:off x="3755" y="1692"/>
              <a:ext cx="470" cy="39"/>
            </a:xfrm>
            <a:prstGeom prst="rect">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76" name="Oval 53"/>
            <p:cNvSpPr>
              <a:spLocks noChangeArrowheads="1"/>
            </p:cNvSpPr>
            <p:nvPr/>
          </p:nvSpPr>
          <p:spPr bwMode="auto">
            <a:xfrm>
              <a:off x="3755" y="1609"/>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5977" name="Group 54"/>
            <p:cNvGrpSpPr>
              <a:grpSpLocks/>
            </p:cNvGrpSpPr>
            <p:nvPr/>
          </p:nvGrpSpPr>
          <p:grpSpPr bwMode="auto">
            <a:xfrm>
              <a:off x="3755" y="1560"/>
              <a:ext cx="470" cy="205"/>
              <a:chOff x="1594" y="3360"/>
              <a:chExt cx="364" cy="159"/>
            </a:xfrm>
          </p:grpSpPr>
          <p:sp>
            <p:nvSpPr>
              <p:cNvPr id="35989" name="Oval 55"/>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90" name="Rectangle 56"/>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91" name="Oval 57"/>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grpSp>
          <p:nvGrpSpPr>
            <p:cNvPr id="35978" name="Group 58"/>
            <p:cNvGrpSpPr>
              <a:grpSpLocks/>
            </p:cNvGrpSpPr>
            <p:nvPr/>
          </p:nvGrpSpPr>
          <p:grpSpPr bwMode="auto">
            <a:xfrm>
              <a:off x="4228" y="1610"/>
              <a:ext cx="544" cy="116"/>
              <a:chOff x="4416" y="992"/>
              <a:chExt cx="544" cy="116"/>
            </a:xfrm>
          </p:grpSpPr>
          <p:sp>
            <p:nvSpPr>
              <p:cNvPr id="35986" name="Line 59"/>
              <p:cNvSpPr>
                <a:spLocks noChangeShapeType="1"/>
              </p:cNvSpPr>
              <p:nvPr/>
            </p:nvSpPr>
            <p:spPr bwMode="auto">
              <a:xfrm>
                <a:off x="4416" y="1108"/>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87" name="Line 60"/>
              <p:cNvSpPr>
                <a:spLocks noChangeShapeType="1"/>
              </p:cNvSpPr>
              <p:nvPr/>
            </p:nvSpPr>
            <p:spPr bwMode="auto">
              <a:xfrm>
                <a:off x="4684" y="992"/>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88" name="Line 61"/>
              <p:cNvSpPr>
                <a:spLocks noChangeShapeType="1"/>
              </p:cNvSpPr>
              <p:nvPr/>
            </p:nvSpPr>
            <p:spPr bwMode="auto">
              <a:xfrm flipV="1">
                <a:off x="4684" y="992"/>
                <a:ext cx="0" cy="116"/>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sp>
          <p:nvSpPr>
            <p:cNvPr id="35979" name="Line 62"/>
            <p:cNvSpPr>
              <a:spLocks noChangeShapeType="1"/>
            </p:cNvSpPr>
            <p:nvPr/>
          </p:nvSpPr>
          <p:spPr bwMode="auto">
            <a:xfrm rot="10800000" flipV="1">
              <a:off x="4502" y="1946"/>
              <a:ext cx="282"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80" name="Line 63"/>
            <p:cNvSpPr>
              <a:spLocks noChangeShapeType="1"/>
            </p:cNvSpPr>
            <p:nvPr/>
          </p:nvSpPr>
          <p:spPr bwMode="auto">
            <a:xfrm rot="10800000" flipV="1">
              <a:off x="4221" y="1838"/>
              <a:ext cx="286"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81" name="Line 64"/>
            <p:cNvSpPr>
              <a:spLocks noChangeShapeType="1"/>
            </p:cNvSpPr>
            <p:nvPr/>
          </p:nvSpPr>
          <p:spPr bwMode="auto">
            <a:xfrm rot="10800000">
              <a:off x="4507" y="1838"/>
              <a:ext cx="0" cy="108"/>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82" name="Line 65"/>
            <p:cNvSpPr>
              <a:spLocks noChangeShapeType="1"/>
            </p:cNvSpPr>
            <p:nvPr/>
          </p:nvSpPr>
          <p:spPr bwMode="auto">
            <a:xfrm>
              <a:off x="4228" y="1786"/>
              <a:ext cx="496" cy="0"/>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83" name="Rectangle 66"/>
            <p:cNvSpPr>
              <a:spLocks noChangeArrowheads="1"/>
            </p:cNvSpPr>
            <p:nvPr/>
          </p:nvSpPr>
          <p:spPr bwMode="auto">
            <a:xfrm>
              <a:off x="4728" y="1541"/>
              <a:ext cx="560" cy="156"/>
            </a:xfrm>
            <a:prstGeom prst="rect">
              <a:avLst/>
            </a:prstGeom>
            <a:solidFill>
              <a:srgbClr val="3D8B5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84" name="Rectangle 67"/>
            <p:cNvSpPr>
              <a:spLocks noChangeArrowheads="1"/>
            </p:cNvSpPr>
            <p:nvPr/>
          </p:nvSpPr>
          <p:spPr bwMode="auto">
            <a:xfrm>
              <a:off x="4728" y="1854"/>
              <a:ext cx="560" cy="156"/>
            </a:xfrm>
            <a:prstGeom prst="rect">
              <a:avLst/>
            </a:prstGeom>
            <a:gradFill rotWithShape="1">
              <a:gsLst>
                <a:gs pos="0">
                  <a:srgbClr val="003580"/>
                </a:gs>
                <a:gs pos="50000">
                  <a:srgbClr val="003580"/>
                </a:gs>
                <a:gs pos="100000">
                  <a:srgbClr val="00358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85" name="Rectangle 68"/>
            <p:cNvSpPr>
              <a:spLocks noChangeArrowheads="1"/>
            </p:cNvSpPr>
            <p:nvPr/>
          </p:nvSpPr>
          <p:spPr bwMode="auto">
            <a:xfrm>
              <a:off x="4728" y="1698"/>
              <a:ext cx="560" cy="156"/>
            </a:xfrm>
            <a:prstGeom prst="rect">
              <a:avLst/>
            </a:prstGeom>
            <a:solidFill>
              <a:srgbClr val="FF6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grpSp>
        <p:nvGrpSpPr>
          <p:cNvPr id="35855" name="Group 69"/>
          <p:cNvGrpSpPr>
            <a:grpSpLocks/>
          </p:cNvGrpSpPr>
          <p:nvPr/>
        </p:nvGrpSpPr>
        <p:grpSpPr bwMode="auto">
          <a:xfrm>
            <a:off x="5954713" y="5389563"/>
            <a:ext cx="2433637" cy="744537"/>
            <a:chOff x="3755" y="1541"/>
            <a:chExt cx="1533" cy="469"/>
          </a:xfrm>
        </p:grpSpPr>
        <p:grpSp>
          <p:nvGrpSpPr>
            <p:cNvPr id="35939" name="Group 70"/>
            <p:cNvGrpSpPr>
              <a:grpSpLocks/>
            </p:cNvGrpSpPr>
            <p:nvPr/>
          </p:nvGrpSpPr>
          <p:grpSpPr bwMode="auto">
            <a:xfrm>
              <a:off x="3755" y="1755"/>
              <a:ext cx="470" cy="205"/>
              <a:chOff x="1594" y="3360"/>
              <a:chExt cx="364" cy="159"/>
            </a:xfrm>
          </p:grpSpPr>
          <p:sp>
            <p:nvSpPr>
              <p:cNvPr id="35964" name="Oval 71"/>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65" name="Rectangle 72"/>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66" name="Oval 73"/>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sp>
          <p:nvSpPr>
            <p:cNvPr id="2956362" name="Oval 74"/>
            <p:cNvSpPr>
              <a:spLocks noChangeArrowheads="1"/>
            </p:cNvSpPr>
            <p:nvPr/>
          </p:nvSpPr>
          <p:spPr bwMode="auto">
            <a:xfrm>
              <a:off x="3755" y="1748"/>
              <a:ext cx="470" cy="164"/>
            </a:xfrm>
            <a:prstGeom prst="ellipse">
              <a:avLst/>
            </a:prstGeom>
            <a:gradFill rotWithShape="1">
              <a:gsLst>
                <a:gs pos="0">
                  <a:schemeClr val="tx1">
                    <a:gamma/>
                    <a:shade val="59608"/>
                    <a:invGamma/>
                  </a:schemeClr>
                </a:gs>
                <a:gs pos="50000">
                  <a:schemeClr val="tx1"/>
                </a:gs>
                <a:gs pos="100000">
                  <a:schemeClr val="tx1">
                    <a:gamma/>
                    <a:shade val="59608"/>
                    <a:invGamma/>
                  </a:schemeClr>
                </a:gs>
              </a:gsLst>
              <a:lin ang="0" scaled="1"/>
            </a:gradFill>
            <a:ln w="12700" algn="ctr">
              <a:noFill/>
              <a:round/>
              <a:headEnd/>
              <a:tailEnd type="none" w="lg" len="med"/>
            </a:ln>
            <a:effectLst/>
          </p:spPr>
          <p:txBody>
            <a:bodyPr wrap="none" lIns="0" tIns="0" rIns="0" bIns="0" anchor="ctr"/>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cs typeface="Arial" charset="0"/>
              </a:endParaRPr>
            </a:p>
          </p:txBody>
        </p:sp>
        <p:sp>
          <p:nvSpPr>
            <p:cNvPr id="35941" name="Rectangle 75"/>
            <p:cNvSpPr>
              <a:spLocks noChangeArrowheads="1"/>
            </p:cNvSpPr>
            <p:nvPr/>
          </p:nvSpPr>
          <p:spPr bwMode="auto">
            <a:xfrm>
              <a:off x="3755" y="1790"/>
              <a:ext cx="470" cy="39"/>
            </a:xfrm>
            <a:prstGeom prst="rect">
              <a:avLst/>
            </a:prstGeom>
            <a:solidFill>
              <a:srgbClr val="0035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42" name="Oval 76"/>
            <p:cNvSpPr>
              <a:spLocks noChangeArrowheads="1"/>
            </p:cNvSpPr>
            <p:nvPr/>
          </p:nvSpPr>
          <p:spPr bwMode="auto">
            <a:xfrm>
              <a:off x="3755" y="1707"/>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43" name="Oval 77"/>
            <p:cNvSpPr>
              <a:spLocks noChangeArrowheads="1"/>
            </p:cNvSpPr>
            <p:nvPr/>
          </p:nvSpPr>
          <p:spPr bwMode="auto">
            <a:xfrm>
              <a:off x="3755" y="1699"/>
              <a:ext cx="470" cy="164"/>
            </a:xfrm>
            <a:prstGeom prst="ellipse">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44" name="Rectangle 78"/>
            <p:cNvSpPr>
              <a:spLocks noChangeArrowheads="1"/>
            </p:cNvSpPr>
            <p:nvPr/>
          </p:nvSpPr>
          <p:spPr bwMode="auto">
            <a:xfrm>
              <a:off x="3755" y="1741"/>
              <a:ext cx="470" cy="39"/>
            </a:xfrm>
            <a:prstGeom prst="rect">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45" name="Oval 79"/>
            <p:cNvSpPr>
              <a:spLocks noChangeArrowheads="1"/>
            </p:cNvSpPr>
            <p:nvPr/>
          </p:nvSpPr>
          <p:spPr bwMode="auto">
            <a:xfrm>
              <a:off x="3755" y="1658"/>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46" name="Oval 80"/>
            <p:cNvSpPr>
              <a:spLocks noChangeArrowheads="1"/>
            </p:cNvSpPr>
            <p:nvPr/>
          </p:nvSpPr>
          <p:spPr bwMode="auto">
            <a:xfrm>
              <a:off x="3755" y="1650"/>
              <a:ext cx="470" cy="164"/>
            </a:xfrm>
            <a:prstGeom prst="ellipse">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47" name="Rectangle 81"/>
            <p:cNvSpPr>
              <a:spLocks noChangeArrowheads="1"/>
            </p:cNvSpPr>
            <p:nvPr/>
          </p:nvSpPr>
          <p:spPr bwMode="auto">
            <a:xfrm>
              <a:off x="3755" y="1692"/>
              <a:ext cx="470" cy="39"/>
            </a:xfrm>
            <a:prstGeom prst="rect">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48" name="Oval 82"/>
            <p:cNvSpPr>
              <a:spLocks noChangeArrowheads="1"/>
            </p:cNvSpPr>
            <p:nvPr/>
          </p:nvSpPr>
          <p:spPr bwMode="auto">
            <a:xfrm>
              <a:off x="3755" y="1609"/>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5949" name="Group 83"/>
            <p:cNvGrpSpPr>
              <a:grpSpLocks/>
            </p:cNvGrpSpPr>
            <p:nvPr/>
          </p:nvGrpSpPr>
          <p:grpSpPr bwMode="auto">
            <a:xfrm>
              <a:off x="3755" y="1560"/>
              <a:ext cx="470" cy="205"/>
              <a:chOff x="1594" y="3360"/>
              <a:chExt cx="364" cy="159"/>
            </a:xfrm>
          </p:grpSpPr>
          <p:sp>
            <p:nvSpPr>
              <p:cNvPr id="35961" name="Oval 84"/>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62" name="Rectangle 85"/>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63" name="Oval 86"/>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grpSp>
          <p:nvGrpSpPr>
            <p:cNvPr id="35950" name="Group 87"/>
            <p:cNvGrpSpPr>
              <a:grpSpLocks/>
            </p:cNvGrpSpPr>
            <p:nvPr/>
          </p:nvGrpSpPr>
          <p:grpSpPr bwMode="auto">
            <a:xfrm>
              <a:off x="4228" y="1610"/>
              <a:ext cx="544" cy="116"/>
              <a:chOff x="4416" y="992"/>
              <a:chExt cx="544" cy="116"/>
            </a:xfrm>
          </p:grpSpPr>
          <p:sp>
            <p:nvSpPr>
              <p:cNvPr id="35958" name="Line 88"/>
              <p:cNvSpPr>
                <a:spLocks noChangeShapeType="1"/>
              </p:cNvSpPr>
              <p:nvPr/>
            </p:nvSpPr>
            <p:spPr bwMode="auto">
              <a:xfrm>
                <a:off x="4416" y="1108"/>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59" name="Line 89"/>
              <p:cNvSpPr>
                <a:spLocks noChangeShapeType="1"/>
              </p:cNvSpPr>
              <p:nvPr/>
            </p:nvSpPr>
            <p:spPr bwMode="auto">
              <a:xfrm>
                <a:off x="4684" y="992"/>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60" name="Line 90"/>
              <p:cNvSpPr>
                <a:spLocks noChangeShapeType="1"/>
              </p:cNvSpPr>
              <p:nvPr/>
            </p:nvSpPr>
            <p:spPr bwMode="auto">
              <a:xfrm flipV="1">
                <a:off x="4684" y="992"/>
                <a:ext cx="0" cy="116"/>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sp>
          <p:nvSpPr>
            <p:cNvPr id="35951" name="Line 91"/>
            <p:cNvSpPr>
              <a:spLocks noChangeShapeType="1"/>
            </p:cNvSpPr>
            <p:nvPr/>
          </p:nvSpPr>
          <p:spPr bwMode="auto">
            <a:xfrm rot="10800000" flipV="1">
              <a:off x="4502" y="1946"/>
              <a:ext cx="282"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52" name="Line 92"/>
            <p:cNvSpPr>
              <a:spLocks noChangeShapeType="1"/>
            </p:cNvSpPr>
            <p:nvPr/>
          </p:nvSpPr>
          <p:spPr bwMode="auto">
            <a:xfrm rot="10800000" flipV="1">
              <a:off x="4221" y="1838"/>
              <a:ext cx="286"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53" name="Line 93"/>
            <p:cNvSpPr>
              <a:spLocks noChangeShapeType="1"/>
            </p:cNvSpPr>
            <p:nvPr/>
          </p:nvSpPr>
          <p:spPr bwMode="auto">
            <a:xfrm rot="10800000">
              <a:off x="4507" y="1838"/>
              <a:ext cx="0" cy="108"/>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54" name="Line 94"/>
            <p:cNvSpPr>
              <a:spLocks noChangeShapeType="1"/>
            </p:cNvSpPr>
            <p:nvPr/>
          </p:nvSpPr>
          <p:spPr bwMode="auto">
            <a:xfrm>
              <a:off x="4228" y="1786"/>
              <a:ext cx="496" cy="0"/>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55" name="Rectangle 95"/>
            <p:cNvSpPr>
              <a:spLocks noChangeArrowheads="1"/>
            </p:cNvSpPr>
            <p:nvPr/>
          </p:nvSpPr>
          <p:spPr bwMode="auto">
            <a:xfrm>
              <a:off x="4728" y="1541"/>
              <a:ext cx="560" cy="156"/>
            </a:xfrm>
            <a:prstGeom prst="rect">
              <a:avLst/>
            </a:prstGeom>
            <a:solidFill>
              <a:srgbClr val="3D8B5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56" name="Rectangle 96"/>
            <p:cNvSpPr>
              <a:spLocks noChangeArrowheads="1"/>
            </p:cNvSpPr>
            <p:nvPr/>
          </p:nvSpPr>
          <p:spPr bwMode="auto">
            <a:xfrm>
              <a:off x="4728" y="1854"/>
              <a:ext cx="560" cy="156"/>
            </a:xfrm>
            <a:prstGeom prst="rect">
              <a:avLst/>
            </a:prstGeom>
            <a:gradFill rotWithShape="1">
              <a:gsLst>
                <a:gs pos="0">
                  <a:srgbClr val="003580"/>
                </a:gs>
                <a:gs pos="50000">
                  <a:srgbClr val="003580"/>
                </a:gs>
                <a:gs pos="100000">
                  <a:srgbClr val="00358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57" name="Rectangle 97"/>
            <p:cNvSpPr>
              <a:spLocks noChangeArrowheads="1"/>
            </p:cNvSpPr>
            <p:nvPr/>
          </p:nvSpPr>
          <p:spPr bwMode="auto">
            <a:xfrm>
              <a:off x="4728" y="1698"/>
              <a:ext cx="560" cy="156"/>
            </a:xfrm>
            <a:prstGeom prst="rect">
              <a:avLst/>
            </a:prstGeom>
            <a:solidFill>
              <a:srgbClr val="FF6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grpSp>
        <p:nvGrpSpPr>
          <p:cNvPr id="35856" name="Group 98"/>
          <p:cNvGrpSpPr>
            <a:grpSpLocks/>
          </p:cNvGrpSpPr>
          <p:nvPr/>
        </p:nvGrpSpPr>
        <p:grpSpPr bwMode="auto">
          <a:xfrm>
            <a:off x="5954713" y="2446338"/>
            <a:ext cx="2433637" cy="744537"/>
            <a:chOff x="3755" y="1541"/>
            <a:chExt cx="1533" cy="469"/>
          </a:xfrm>
        </p:grpSpPr>
        <p:grpSp>
          <p:nvGrpSpPr>
            <p:cNvPr id="35911" name="Group 99"/>
            <p:cNvGrpSpPr>
              <a:grpSpLocks/>
            </p:cNvGrpSpPr>
            <p:nvPr/>
          </p:nvGrpSpPr>
          <p:grpSpPr bwMode="auto">
            <a:xfrm>
              <a:off x="3755" y="1755"/>
              <a:ext cx="470" cy="205"/>
              <a:chOff x="1594" y="3360"/>
              <a:chExt cx="364" cy="159"/>
            </a:xfrm>
          </p:grpSpPr>
          <p:sp>
            <p:nvSpPr>
              <p:cNvPr id="35936" name="Oval 100"/>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37" name="Rectangle 101"/>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38" name="Oval 102"/>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sp>
          <p:nvSpPr>
            <p:cNvPr id="2956391" name="Oval 103"/>
            <p:cNvSpPr>
              <a:spLocks noChangeArrowheads="1"/>
            </p:cNvSpPr>
            <p:nvPr/>
          </p:nvSpPr>
          <p:spPr bwMode="auto">
            <a:xfrm>
              <a:off x="3755" y="1748"/>
              <a:ext cx="470" cy="164"/>
            </a:xfrm>
            <a:prstGeom prst="ellipse">
              <a:avLst/>
            </a:prstGeom>
            <a:gradFill rotWithShape="1">
              <a:gsLst>
                <a:gs pos="0">
                  <a:schemeClr val="tx1">
                    <a:gamma/>
                    <a:shade val="59608"/>
                    <a:invGamma/>
                  </a:schemeClr>
                </a:gs>
                <a:gs pos="50000">
                  <a:schemeClr val="tx1"/>
                </a:gs>
                <a:gs pos="100000">
                  <a:schemeClr val="tx1">
                    <a:gamma/>
                    <a:shade val="59608"/>
                    <a:invGamma/>
                  </a:schemeClr>
                </a:gs>
              </a:gsLst>
              <a:lin ang="0" scaled="1"/>
            </a:gradFill>
            <a:ln w="12700" algn="ctr">
              <a:noFill/>
              <a:round/>
              <a:headEnd/>
              <a:tailEnd type="none" w="lg" len="med"/>
            </a:ln>
            <a:effectLst/>
          </p:spPr>
          <p:txBody>
            <a:bodyPr wrap="none" lIns="0" tIns="0" rIns="0" bIns="0" anchor="ctr"/>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cs typeface="Arial" charset="0"/>
              </a:endParaRPr>
            </a:p>
          </p:txBody>
        </p:sp>
        <p:sp>
          <p:nvSpPr>
            <p:cNvPr id="35913" name="Rectangle 104"/>
            <p:cNvSpPr>
              <a:spLocks noChangeArrowheads="1"/>
            </p:cNvSpPr>
            <p:nvPr/>
          </p:nvSpPr>
          <p:spPr bwMode="auto">
            <a:xfrm>
              <a:off x="3755" y="1790"/>
              <a:ext cx="470" cy="39"/>
            </a:xfrm>
            <a:prstGeom prst="rect">
              <a:avLst/>
            </a:prstGeom>
            <a:solidFill>
              <a:srgbClr val="0035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14" name="Oval 105"/>
            <p:cNvSpPr>
              <a:spLocks noChangeArrowheads="1"/>
            </p:cNvSpPr>
            <p:nvPr/>
          </p:nvSpPr>
          <p:spPr bwMode="auto">
            <a:xfrm>
              <a:off x="3755" y="1707"/>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15" name="Oval 106"/>
            <p:cNvSpPr>
              <a:spLocks noChangeArrowheads="1"/>
            </p:cNvSpPr>
            <p:nvPr/>
          </p:nvSpPr>
          <p:spPr bwMode="auto">
            <a:xfrm>
              <a:off x="3755" y="1699"/>
              <a:ext cx="470" cy="164"/>
            </a:xfrm>
            <a:prstGeom prst="ellipse">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16" name="Rectangle 107"/>
            <p:cNvSpPr>
              <a:spLocks noChangeArrowheads="1"/>
            </p:cNvSpPr>
            <p:nvPr/>
          </p:nvSpPr>
          <p:spPr bwMode="auto">
            <a:xfrm>
              <a:off x="3755" y="1741"/>
              <a:ext cx="470" cy="39"/>
            </a:xfrm>
            <a:prstGeom prst="rect">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17" name="Oval 108"/>
            <p:cNvSpPr>
              <a:spLocks noChangeArrowheads="1"/>
            </p:cNvSpPr>
            <p:nvPr/>
          </p:nvSpPr>
          <p:spPr bwMode="auto">
            <a:xfrm>
              <a:off x="3755" y="1658"/>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18" name="Oval 109"/>
            <p:cNvSpPr>
              <a:spLocks noChangeArrowheads="1"/>
            </p:cNvSpPr>
            <p:nvPr/>
          </p:nvSpPr>
          <p:spPr bwMode="auto">
            <a:xfrm>
              <a:off x="3755" y="1650"/>
              <a:ext cx="470" cy="164"/>
            </a:xfrm>
            <a:prstGeom prst="ellipse">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19" name="Rectangle 110"/>
            <p:cNvSpPr>
              <a:spLocks noChangeArrowheads="1"/>
            </p:cNvSpPr>
            <p:nvPr/>
          </p:nvSpPr>
          <p:spPr bwMode="auto">
            <a:xfrm>
              <a:off x="3755" y="1692"/>
              <a:ext cx="470" cy="39"/>
            </a:xfrm>
            <a:prstGeom prst="rect">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20" name="Oval 111"/>
            <p:cNvSpPr>
              <a:spLocks noChangeArrowheads="1"/>
            </p:cNvSpPr>
            <p:nvPr/>
          </p:nvSpPr>
          <p:spPr bwMode="auto">
            <a:xfrm>
              <a:off x="3755" y="1609"/>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5921" name="Group 112"/>
            <p:cNvGrpSpPr>
              <a:grpSpLocks/>
            </p:cNvGrpSpPr>
            <p:nvPr/>
          </p:nvGrpSpPr>
          <p:grpSpPr bwMode="auto">
            <a:xfrm>
              <a:off x="3755" y="1560"/>
              <a:ext cx="470" cy="205"/>
              <a:chOff x="1594" y="3360"/>
              <a:chExt cx="364" cy="159"/>
            </a:xfrm>
          </p:grpSpPr>
          <p:sp>
            <p:nvSpPr>
              <p:cNvPr id="35933" name="Oval 113"/>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34" name="Rectangle 114"/>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35" name="Oval 115"/>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grpSp>
          <p:nvGrpSpPr>
            <p:cNvPr id="35922" name="Group 116"/>
            <p:cNvGrpSpPr>
              <a:grpSpLocks/>
            </p:cNvGrpSpPr>
            <p:nvPr/>
          </p:nvGrpSpPr>
          <p:grpSpPr bwMode="auto">
            <a:xfrm>
              <a:off x="4228" y="1610"/>
              <a:ext cx="544" cy="116"/>
              <a:chOff x="4416" y="992"/>
              <a:chExt cx="544" cy="116"/>
            </a:xfrm>
          </p:grpSpPr>
          <p:sp>
            <p:nvSpPr>
              <p:cNvPr id="35930" name="Line 117"/>
              <p:cNvSpPr>
                <a:spLocks noChangeShapeType="1"/>
              </p:cNvSpPr>
              <p:nvPr/>
            </p:nvSpPr>
            <p:spPr bwMode="auto">
              <a:xfrm>
                <a:off x="4416" y="1108"/>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31" name="Line 118"/>
              <p:cNvSpPr>
                <a:spLocks noChangeShapeType="1"/>
              </p:cNvSpPr>
              <p:nvPr/>
            </p:nvSpPr>
            <p:spPr bwMode="auto">
              <a:xfrm>
                <a:off x="4684" y="992"/>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32" name="Line 119"/>
              <p:cNvSpPr>
                <a:spLocks noChangeShapeType="1"/>
              </p:cNvSpPr>
              <p:nvPr/>
            </p:nvSpPr>
            <p:spPr bwMode="auto">
              <a:xfrm flipV="1">
                <a:off x="4684" y="992"/>
                <a:ext cx="0" cy="116"/>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sp>
          <p:nvSpPr>
            <p:cNvPr id="35923" name="Line 120"/>
            <p:cNvSpPr>
              <a:spLocks noChangeShapeType="1"/>
            </p:cNvSpPr>
            <p:nvPr/>
          </p:nvSpPr>
          <p:spPr bwMode="auto">
            <a:xfrm rot="10800000" flipV="1">
              <a:off x="4502" y="1946"/>
              <a:ext cx="282"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24" name="Line 121"/>
            <p:cNvSpPr>
              <a:spLocks noChangeShapeType="1"/>
            </p:cNvSpPr>
            <p:nvPr/>
          </p:nvSpPr>
          <p:spPr bwMode="auto">
            <a:xfrm rot="10800000" flipV="1">
              <a:off x="4221" y="1838"/>
              <a:ext cx="286"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25" name="Line 122"/>
            <p:cNvSpPr>
              <a:spLocks noChangeShapeType="1"/>
            </p:cNvSpPr>
            <p:nvPr/>
          </p:nvSpPr>
          <p:spPr bwMode="auto">
            <a:xfrm rot="10800000">
              <a:off x="4507" y="1838"/>
              <a:ext cx="0" cy="108"/>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26" name="Line 123"/>
            <p:cNvSpPr>
              <a:spLocks noChangeShapeType="1"/>
            </p:cNvSpPr>
            <p:nvPr/>
          </p:nvSpPr>
          <p:spPr bwMode="auto">
            <a:xfrm>
              <a:off x="4228" y="1786"/>
              <a:ext cx="496" cy="0"/>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27" name="Rectangle 124"/>
            <p:cNvSpPr>
              <a:spLocks noChangeArrowheads="1"/>
            </p:cNvSpPr>
            <p:nvPr/>
          </p:nvSpPr>
          <p:spPr bwMode="auto">
            <a:xfrm>
              <a:off x="4728" y="1541"/>
              <a:ext cx="560" cy="156"/>
            </a:xfrm>
            <a:prstGeom prst="rect">
              <a:avLst/>
            </a:prstGeom>
            <a:solidFill>
              <a:srgbClr val="3D8B5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28" name="Rectangle 125"/>
            <p:cNvSpPr>
              <a:spLocks noChangeArrowheads="1"/>
            </p:cNvSpPr>
            <p:nvPr/>
          </p:nvSpPr>
          <p:spPr bwMode="auto">
            <a:xfrm>
              <a:off x="4728" y="1854"/>
              <a:ext cx="560" cy="156"/>
            </a:xfrm>
            <a:prstGeom prst="rect">
              <a:avLst/>
            </a:prstGeom>
            <a:gradFill rotWithShape="1">
              <a:gsLst>
                <a:gs pos="0">
                  <a:srgbClr val="003580"/>
                </a:gs>
                <a:gs pos="50000">
                  <a:srgbClr val="003580"/>
                </a:gs>
                <a:gs pos="100000">
                  <a:srgbClr val="00358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29" name="Rectangle 126"/>
            <p:cNvSpPr>
              <a:spLocks noChangeArrowheads="1"/>
            </p:cNvSpPr>
            <p:nvPr/>
          </p:nvSpPr>
          <p:spPr bwMode="auto">
            <a:xfrm>
              <a:off x="4728" y="1698"/>
              <a:ext cx="560" cy="156"/>
            </a:xfrm>
            <a:prstGeom prst="rect">
              <a:avLst/>
            </a:prstGeom>
            <a:solidFill>
              <a:srgbClr val="FF6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grpSp>
        <p:nvGrpSpPr>
          <p:cNvPr id="35857" name="Group 127"/>
          <p:cNvGrpSpPr>
            <a:grpSpLocks/>
          </p:cNvGrpSpPr>
          <p:nvPr/>
        </p:nvGrpSpPr>
        <p:grpSpPr bwMode="auto">
          <a:xfrm>
            <a:off x="5954713" y="1465263"/>
            <a:ext cx="2433637" cy="744537"/>
            <a:chOff x="3751" y="923"/>
            <a:chExt cx="1533" cy="469"/>
          </a:xfrm>
        </p:grpSpPr>
        <p:grpSp>
          <p:nvGrpSpPr>
            <p:cNvPr id="35880" name="Group 128"/>
            <p:cNvGrpSpPr>
              <a:grpSpLocks/>
            </p:cNvGrpSpPr>
            <p:nvPr/>
          </p:nvGrpSpPr>
          <p:grpSpPr bwMode="auto">
            <a:xfrm>
              <a:off x="3751" y="1137"/>
              <a:ext cx="470" cy="205"/>
              <a:chOff x="1594" y="3360"/>
              <a:chExt cx="364" cy="159"/>
            </a:xfrm>
          </p:grpSpPr>
          <p:sp>
            <p:nvSpPr>
              <p:cNvPr id="35908" name="Oval 129"/>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09" name="Rectangle 130"/>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10" name="Oval 131"/>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sp>
          <p:nvSpPr>
            <p:cNvPr id="2956420" name="Oval 132"/>
            <p:cNvSpPr>
              <a:spLocks noChangeArrowheads="1"/>
            </p:cNvSpPr>
            <p:nvPr/>
          </p:nvSpPr>
          <p:spPr bwMode="auto">
            <a:xfrm>
              <a:off x="3751" y="1130"/>
              <a:ext cx="470" cy="164"/>
            </a:xfrm>
            <a:prstGeom prst="ellipse">
              <a:avLst/>
            </a:prstGeom>
            <a:gradFill rotWithShape="1">
              <a:gsLst>
                <a:gs pos="0">
                  <a:schemeClr val="tx1">
                    <a:gamma/>
                    <a:shade val="59608"/>
                    <a:invGamma/>
                  </a:schemeClr>
                </a:gs>
                <a:gs pos="50000">
                  <a:schemeClr val="tx1"/>
                </a:gs>
                <a:gs pos="100000">
                  <a:schemeClr val="tx1">
                    <a:gamma/>
                    <a:shade val="59608"/>
                    <a:invGamma/>
                  </a:schemeClr>
                </a:gs>
              </a:gsLst>
              <a:lin ang="0" scaled="1"/>
            </a:gradFill>
            <a:ln w="12700" algn="ctr">
              <a:noFill/>
              <a:round/>
              <a:headEnd/>
              <a:tailEnd type="none" w="lg" len="med"/>
            </a:ln>
            <a:effectLst/>
          </p:spPr>
          <p:txBody>
            <a:bodyPr wrap="none" lIns="0" tIns="0" rIns="0" bIns="0" anchor="ctr"/>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cs typeface="Arial" charset="0"/>
              </a:endParaRPr>
            </a:p>
          </p:txBody>
        </p:sp>
        <p:sp>
          <p:nvSpPr>
            <p:cNvPr id="35882" name="Rectangle 133"/>
            <p:cNvSpPr>
              <a:spLocks noChangeArrowheads="1"/>
            </p:cNvSpPr>
            <p:nvPr/>
          </p:nvSpPr>
          <p:spPr bwMode="auto">
            <a:xfrm>
              <a:off x="3751" y="1172"/>
              <a:ext cx="470" cy="39"/>
            </a:xfrm>
            <a:prstGeom prst="rect">
              <a:avLst/>
            </a:prstGeom>
            <a:solidFill>
              <a:srgbClr val="0035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83" name="Oval 134"/>
            <p:cNvSpPr>
              <a:spLocks noChangeArrowheads="1"/>
            </p:cNvSpPr>
            <p:nvPr/>
          </p:nvSpPr>
          <p:spPr bwMode="auto">
            <a:xfrm>
              <a:off x="3751" y="1089"/>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84" name="Oval 135"/>
            <p:cNvSpPr>
              <a:spLocks noChangeArrowheads="1"/>
            </p:cNvSpPr>
            <p:nvPr/>
          </p:nvSpPr>
          <p:spPr bwMode="auto">
            <a:xfrm>
              <a:off x="3751" y="1081"/>
              <a:ext cx="470" cy="164"/>
            </a:xfrm>
            <a:prstGeom prst="ellipse">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85" name="Rectangle 136"/>
            <p:cNvSpPr>
              <a:spLocks noChangeArrowheads="1"/>
            </p:cNvSpPr>
            <p:nvPr/>
          </p:nvSpPr>
          <p:spPr bwMode="auto">
            <a:xfrm>
              <a:off x="3751" y="1123"/>
              <a:ext cx="470" cy="39"/>
            </a:xfrm>
            <a:prstGeom prst="rect">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86" name="Oval 137"/>
            <p:cNvSpPr>
              <a:spLocks noChangeArrowheads="1"/>
            </p:cNvSpPr>
            <p:nvPr/>
          </p:nvSpPr>
          <p:spPr bwMode="auto">
            <a:xfrm>
              <a:off x="3751" y="1040"/>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87" name="Oval 138"/>
            <p:cNvSpPr>
              <a:spLocks noChangeArrowheads="1"/>
            </p:cNvSpPr>
            <p:nvPr/>
          </p:nvSpPr>
          <p:spPr bwMode="auto">
            <a:xfrm>
              <a:off x="3751" y="1032"/>
              <a:ext cx="470" cy="164"/>
            </a:xfrm>
            <a:prstGeom prst="ellipse">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88" name="Rectangle 139"/>
            <p:cNvSpPr>
              <a:spLocks noChangeArrowheads="1"/>
            </p:cNvSpPr>
            <p:nvPr/>
          </p:nvSpPr>
          <p:spPr bwMode="auto">
            <a:xfrm>
              <a:off x="3751" y="1074"/>
              <a:ext cx="470" cy="39"/>
            </a:xfrm>
            <a:prstGeom prst="rect">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89" name="Oval 140"/>
            <p:cNvSpPr>
              <a:spLocks noChangeArrowheads="1"/>
            </p:cNvSpPr>
            <p:nvPr/>
          </p:nvSpPr>
          <p:spPr bwMode="auto">
            <a:xfrm>
              <a:off x="3751" y="991"/>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5890" name="Group 141"/>
            <p:cNvGrpSpPr>
              <a:grpSpLocks/>
            </p:cNvGrpSpPr>
            <p:nvPr/>
          </p:nvGrpSpPr>
          <p:grpSpPr bwMode="auto">
            <a:xfrm>
              <a:off x="3751" y="942"/>
              <a:ext cx="470" cy="205"/>
              <a:chOff x="1594" y="3360"/>
              <a:chExt cx="364" cy="159"/>
            </a:xfrm>
          </p:grpSpPr>
          <p:sp>
            <p:nvSpPr>
              <p:cNvPr id="35905" name="Oval 142"/>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06" name="Rectangle 143"/>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07" name="Oval 144"/>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grpSp>
          <p:nvGrpSpPr>
            <p:cNvPr id="35891" name="Group 145"/>
            <p:cNvGrpSpPr>
              <a:grpSpLocks/>
            </p:cNvGrpSpPr>
            <p:nvPr/>
          </p:nvGrpSpPr>
          <p:grpSpPr bwMode="auto">
            <a:xfrm>
              <a:off x="4224" y="992"/>
              <a:ext cx="544" cy="116"/>
              <a:chOff x="4416" y="992"/>
              <a:chExt cx="544" cy="116"/>
            </a:xfrm>
          </p:grpSpPr>
          <p:sp>
            <p:nvSpPr>
              <p:cNvPr id="35902" name="Line 146"/>
              <p:cNvSpPr>
                <a:spLocks noChangeShapeType="1"/>
              </p:cNvSpPr>
              <p:nvPr/>
            </p:nvSpPr>
            <p:spPr bwMode="auto">
              <a:xfrm>
                <a:off x="4416" y="1108"/>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03" name="Line 147"/>
              <p:cNvSpPr>
                <a:spLocks noChangeShapeType="1"/>
              </p:cNvSpPr>
              <p:nvPr/>
            </p:nvSpPr>
            <p:spPr bwMode="auto">
              <a:xfrm>
                <a:off x="4684" y="992"/>
                <a:ext cx="276" cy="0"/>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04" name="Line 148"/>
              <p:cNvSpPr>
                <a:spLocks noChangeShapeType="1"/>
              </p:cNvSpPr>
              <p:nvPr/>
            </p:nvSpPr>
            <p:spPr bwMode="auto">
              <a:xfrm flipV="1">
                <a:off x="4684" y="992"/>
                <a:ext cx="0" cy="116"/>
              </a:xfrm>
              <a:prstGeom prst="line">
                <a:avLst/>
              </a:prstGeom>
              <a:noFill/>
              <a:ln w="12700">
                <a:solidFill>
                  <a:srgbClr val="3D8B59"/>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sp>
          <p:nvSpPr>
            <p:cNvPr id="35892" name="Line 149"/>
            <p:cNvSpPr>
              <a:spLocks noChangeShapeType="1"/>
            </p:cNvSpPr>
            <p:nvPr/>
          </p:nvSpPr>
          <p:spPr bwMode="auto">
            <a:xfrm rot="10800000" flipV="1">
              <a:off x="4498" y="1328"/>
              <a:ext cx="282"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93" name="Line 150"/>
            <p:cNvSpPr>
              <a:spLocks noChangeShapeType="1"/>
            </p:cNvSpPr>
            <p:nvPr/>
          </p:nvSpPr>
          <p:spPr bwMode="auto">
            <a:xfrm rot="10800000" flipV="1">
              <a:off x="4217" y="1220"/>
              <a:ext cx="286" cy="0"/>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94" name="Line 151"/>
            <p:cNvSpPr>
              <a:spLocks noChangeShapeType="1"/>
            </p:cNvSpPr>
            <p:nvPr/>
          </p:nvSpPr>
          <p:spPr bwMode="auto">
            <a:xfrm rot="10800000">
              <a:off x="4503" y="1220"/>
              <a:ext cx="0" cy="108"/>
            </a:xfrm>
            <a:prstGeom prst="line">
              <a:avLst/>
            </a:prstGeom>
            <a:noFill/>
            <a:ln w="12700">
              <a:solidFill>
                <a:srgbClr val="00358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95" name="Line 152"/>
            <p:cNvSpPr>
              <a:spLocks noChangeShapeType="1"/>
            </p:cNvSpPr>
            <p:nvPr/>
          </p:nvSpPr>
          <p:spPr bwMode="auto">
            <a:xfrm>
              <a:off x="4224" y="1168"/>
              <a:ext cx="496" cy="0"/>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96" name="Rectangle 153"/>
            <p:cNvSpPr>
              <a:spLocks noChangeArrowheads="1"/>
            </p:cNvSpPr>
            <p:nvPr/>
          </p:nvSpPr>
          <p:spPr bwMode="auto">
            <a:xfrm>
              <a:off x="4724" y="923"/>
              <a:ext cx="560" cy="156"/>
            </a:xfrm>
            <a:prstGeom prst="rect">
              <a:avLst/>
            </a:prstGeom>
            <a:solidFill>
              <a:srgbClr val="3D8B59"/>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97" name="Text Box 154"/>
            <p:cNvSpPr txBox="1">
              <a:spLocks noChangeArrowheads="1"/>
            </p:cNvSpPr>
            <p:nvPr/>
          </p:nvSpPr>
          <p:spPr bwMode="auto">
            <a:xfrm>
              <a:off x="4969" y="923"/>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0</a:t>
              </a:r>
            </a:p>
          </p:txBody>
        </p:sp>
        <p:sp>
          <p:nvSpPr>
            <p:cNvPr id="35898" name="Rectangle 155"/>
            <p:cNvSpPr>
              <a:spLocks noChangeArrowheads="1"/>
            </p:cNvSpPr>
            <p:nvPr/>
          </p:nvSpPr>
          <p:spPr bwMode="auto">
            <a:xfrm>
              <a:off x="4724" y="1236"/>
              <a:ext cx="560" cy="156"/>
            </a:xfrm>
            <a:prstGeom prst="rect">
              <a:avLst/>
            </a:prstGeom>
            <a:gradFill rotWithShape="1">
              <a:gsLst>
                <a:gs pos="0">
                  <a:srgbClr val="003580"/>
                </a:gs>
                <a:gs pos="50000">
                  <a:srgbClr val="003580"/>
                </a:gs>
                <a:gs pos="100000">
                  <a:srgbClr val="00358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99" name="Text Box 156"/>
            <p:cNvSpPr txBox="1">
              <a:spLocks noChangeArrowheads="1"/>
            </p:cNvSpPr>
            <p:nvPr/>
          </p:nvSpPr>
          <p:spPr bwMode="auto">
            <a:xfrm>
              <a:off x="4965" y="1233"/>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8</a:t>
              </a:r>
            </a:p>
          </p:txBody>
        </p:sp>
        <p:sp>
          <p:nvSpPr>
            <p:cNvPr id="35900" name="Rectangle 157"/>
            <p:cNvSpPr>
              <a:spLocks noChangeArrowheads="1"/>
            </p:cNvSpPr>
            <p:nvPr/>
          </p:nvSpPr>
          <p:spPr bwMode="auto">
            <a:xfrm>
              <a:off x="4724" y="1080"/>
              <a:ext cx="560" cy="156"/>
            </a:xfrm>
            <a:prstGeom prst="rect">
              <a:avLst/>
            </a:prstGeom>
            <a:solidFill>
              <a:srgbClr val="FF6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901" name="Text Box 158"/>
            <p:cNvSpPr txBox="1">
              <a:spLocks noChangeArrowheads="1"/>
            </p:cNvSpPr>
            <p:nvPr/>
          </p:nvSpPr>
          <p:spPr bwMode="auto">
            <a:xfrm>
              <a:off x="4969" y="1081"/>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4</a:t>
              </a:r>
            </a:p>
          </p:txBody>
        </p:sp>
      </p:grpSp>
      <p:pic>
        <p:nvPicPr>
          <p:cNvPr id="35858" name="Picture 159" descr="host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3048000"/>
            <a:ext cx="1617662"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9" name="Text Box 160"/>
          <p:cNvSpPr txBox="1">
            <a:spLocks noChangeArrowheads="1"/>
          </p:cNvSpPr>
          <p:nvPr/>
        </p:nvSpPr>
        <p:spPr bwMode="auto">
          <a:xfrm>
            <a:off x="7888288" y="2446338"/>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1</a:t>
            </a:r>
          </a:p>
        </p:txBody>
      </p:sp>
      <p:sp>
        <p:nvSpPr>
          <p:cNvPr id="35860" name="Text Box 161"/>
          <p:cNvSpPr txBox="1">
            <a:spLocks noChangeArrowheads="1"/>
          </p:cNvSpPr>
          <p:nvPr/>
        </p:nvSpPr>
        <p:spPr bwMode="auto">
          <a:xfrm>
            <a:off x="7878763" y="29384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9</a:t>
            </a:r>
          </a:p>
        </p:txBody>
      </p:sp>
      <p:sp>
        <p:nvSpPr>
          <p:cNvPr id="35861" name="Text Box 162"/>
          <p:cNvSpPr txBox="1">
            <a:spLocks noChangeArrowheads="1"/>
          </p:cNvSpPr>
          <p:nvPr/>
        </p:nvSpPr>
        <p:spPr bwMode="auto">
          <a:xfrm>
            <a:off x="7885113" y="26971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5</a:t>
            </a:r>
          </a:p>
        </p:txBody>
      </p:sp>
      <p:sp>
        <p:nvSpPr>
          <p:cNvPr id="35862" name="Text Box 163"/>
          <p:cNvSpPr txBox="1">
            <a:spLocks noChangeArrowheads="1"/>
          </p:cNvSpPr>
          <p:nvPr/>
        </p:nvSpPr>
        <p:spPr bwMode="auto">
          <a:xfrm>
            <a:off x="7888288" y="3475038"/>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2</a:t>
            </a:r>
          </a:p>
        </p:txBody>
      </p:sp>
      <p:sp>
        <p:nvSpPr>
          <p:cNvPr id="35863" name="Text Box 164"/>
          <p:cNvSpPr txBox="1">
            <a:spLocks noChangeArrowheads="1"/>
          </p:cNvSpPr>
          <p:nvPr/>
        </p:nvSpPr>
        <p:spPr bwMode="auto">
          <a:xfrm>
            <a:off x="7826375" y="3967163"/>
            <a:ext cx="225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10</a:t>
            </a:r>
          </a:p>
        </p:txBody>
      </p:sp>
      <p:sp>
        <p:nvSpPr>
          <p:cNvPr id="35864" name="Text Box 165"/>
          <p:cNvSpPr txBox="1">
            <a:spLocks noChangeArrowheads="1"/>
          </p:cNvSpPr>
          <p:nvPr/>
        </p:nvSpPr>
        <p:spPr bwMode="auto">
          <a:xfrm>
            <a:off x="7888288" y="37258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6</a:t>
            </a:r>
          </a:p>
        </p:txBody>
      </p:sp>
      <p:sp>
        <p:nvSpPr>
          <p:cNvPr id="35865" name="Text Box 166"/>
          <p:cNvSpPr txBox="1">
            <a:spLocks noChangeArrowheads="1"/>
          </p:cNvSpPr>
          <p:nvPr/>
        </p:nvSpPr>
        <p:spPr bwMode="auto">
          <a:xfrm>
            <a:off x="7888288" y="4389438"/>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3</a:t>
            </a:r>
          </a:p>
        </p:txBody>
      </p:sp>
      <p:sp>
        <p:nvSpPr>
          <p:cNvPr id="35866" name="Text Box 167"/>
          <p:cNvSpPr txBox="1">
            <a:spLocks noChangeArrowheads="1"/>
          </p:cNvSpPr>
          <p:nvPr/>
        </p:nvSpPr>
        <p:spPr bwMode="auto">
          <a:xfrm>
            <a:off x="7826375" y="4881563"/>
            <a:ext cx="225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11</a:t>
            </a:r>
          </a:p>
        </p:txBody>
      </p:sp>
      <p:sp>
        <p:nvSpPr>
          <p:cNvPr id="35867" name="Text Box 168"/>
          <p:cNvSpPr txBox="1">
            <a:spLocks noChangeArrowheads="1"/>
          </p:cNvSpPr>
          <p:nvPr/>
        </p:nvSpPr>
        <p:spPr bwMode="auto">
          <a:xfrm>
            <a:off x="7888288" y="46402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7</a:t>
            </a:r>
          </a:p>
        </p:txBody>
      </p:sp>
      <p:sp>
        <p:nvSpPr>
          <p:cNvPr id="35868" name="Text Box 169"/>
          <p:cNvSpPr txBox="1">
            <a:spLocks noChangeArrowheads="1"/>
          </p:cNvSpPr>
          <p:nvPr/>
        </p:nvSpPr>
        <p:spPr bwMode="auto">
          <a:xfrm>
            <a:off x="7637463" y="5389563"/>
            <a:ext cx="622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0 1 2 3</a:t>
            </a:r>
          </a:p>
        </p:txBody>
      </p:sp>
      <p:sp>
        <p:nvSpPr>
          <p:cNvPr id="35869" name="Text Box 170"/>
          <p:cNvSpPr txBox="1">
            <a:spLocks noChangeArrowheads="1"/>
          </p:cNvSpPr>
          <p:nvPr/>
        </p:nvSpPr>
        <p:spPr bwMode="auto">
          <a:xfrm>
            <a:off x="7575550" y="5908675"/>
            <a:ext cx="7381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400" smtClean="0">
                <a:solidFill>
                  <a:prstClr val="black"/>
                </a:solidFill>
              </a:rPr>
              <a:t>8 9 10 11</a:t>
            </a:r>
          </a:p>
        </p:txBody>
      </p:sp>
      <p:sp>
        <p:nvSpPr>
          <p:cNvPr id="35870" name="Text Box 171"/>
          <p:cNvSpPr txBox="1">
            <a:spLocks noChangeArrowheads="1"/>
          </p:cNvSpPr>
          <p:nvPr/>
        </p:nvSpPr>
        <p:spPr bwMode="auto">
          <a:xfrm>
            <a:off x="7639050" y="5640388"/>
            <a:ext cx="622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4 5 6 7</a:t>
            </a:r>
          </a:p>
        </p:txBody>
      </p:sp>
      <p:sp>
        <p:nvSpPr>
          <p:cNvPr id="2956460" name="AutoShape 172"/>
          <p:cNvSpPr>
            <a:spLocks noChangeArrowheads="1"/>
          </p:cNvSpPr>
          <p:nvPr/>
        </p:nvSpPr>
        <p:spPr bwMode="auto">
          <a:xfrm flipV="1">
            <a:off x="1284288" y="3505200"/>
            <a:ext cx="436562" cy="628650"/>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56461" name="AutoShape 173"/>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56462" name="AutoShape 174"/>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56463" name="AutoShape 175"/>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56464" name="AutoShape 176"/>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56465" name="AutoShape 177"/>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77" name="Rectangle 178"/>
          <p:cNvSpPr>
            <a:spLocks noChangeArrowheads="1"/>
          </p:cNvSpPr>
          <p:nvPr/>
        </p:nvSpPr>
        <p:spPr bwMode="auto">
          <a:xfrm>
            <a:off x="3438525" y="3454400"/>
            <a:ext cx="1358900" cy="720725"/>
          </a:xfrm>
          <a:prstGeom prst="rect">
            <a:avLst/>
          </a:prstGeom>
          <a:gradFill rotWithShape="1">
            <a:gsLst>
              <a:gs pos="0">
                <a:srgbClr val="86BAB5"/>
              </a:gs>
              <a:gs pos="100000">
                <a:srgbClr val="5B7E7B"/>
              </a:gs>
            </a:gsLst>
            <a:lin ang="2700000" scaled="1"/>
          </a:gradFill>
          <a:ln w="12700" algn="ctr">
            <a:solidFill>
              <a:srgbClr val="88B8B6"/>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5878" name="Text Box 179"/>
          <p:cNvSpPr txBox="1">
            <a:spLocks noChangeArrowheads="1"/>
          </p:cNvSpPr>
          <p:nvPr/>
        </p:nvSpPr>
        <p:spPr bwMode="auto">
          <a:xfrm>
            <a:off x="3632200" y="3594100"/>
            <a:ext cx="971550" cy="4413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RAID</a:t>
            </a:r>
            <a:br>
              <a:rPr lang="en-US" sz="1600" b="1" smtClean="0">
                <a:solidFill>
                  <a:prstClr val="black"/>
                </a:solidFill>
              </a:rPr>
            </a:br>
            <a:r>
              <a:rPr lang="en-US" sz="1600" b="1" smtClean="0">
                <a:solidFill>
                  <a:prstClr val="black"/>
                </a:solidFill>
              </a:rPr>
              <a:t>Controller</a:t>
            </a:r>
          </a:p>
        </p:txBody>
      </p:sp>
      <p:sp>
        <p:nvSpPr>
          <p:cNvPr id="35879" name="Text Box 180"/>
          <p:cNvSpPr txBox="1">
            <a:spLocks noChangeArrowheads="1"/>
          </p:cNvSpPr>
          <p:nvPr/>
        </p:nvSpPr>
        <p:spPr bwMode="auto">
          <a:xfrm>
            <a:off x="584200" y="4691063"/>
            <a:ext cx="1355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2000" b="1" smtClean="0">
                <a:solidFill>
                  <a:srgbClr val="000610"/>
                </a:solidFill>
              </a:rPr>
              <a:t>Host</a:t>
            </a:r>
          </a:p>
        </p:txBody>
      </p:sp>
    </p:spTree>
    <p:extLst>
      <p:ext uri="{BB962C8B-B14F-4D97-AF65-F5344CB8AC3E}">
        <p14:creationId xmlns:p14="http://schemas.microsoft.com/office/powerpoint/2010/main" val="4201247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56460"/>
                                        </p:tgtEl>
                                        <p:attrNameLst>
                                          <p:attrName>style.visibility</p:attrName>
                                        </p:attrNameLst>
                                      </p:cBhvr>
                                      <p:to>
                                        <p:strVal val="visible"/>
                                      </p:to>
                                    </p:set>
                                    <p:animEffect transition="in" filter="fade">
                                      <p:cBhvr>
                                        <p:cTn id="7" dur="500"/>
                                        <p:tgtEl>
                                          <p:spTgt spid="2956460"/>
                                        </p:tgtEl>
                                      </p:cBhvr>
                                    </p:animEffect>
                                  </p:childTnLst>
                                </p:cTn>
                              </p:par>
                            </p:childTnLst>
                          </p:cTn>
                        </p:par>
                        <p:par>
                          <p:cTn id="8" fill="hold" nodeType="afterGroup">
                            <p:stCondLst>
                              <p:cond delay="500"/>
                            </p:stCondLst>
                            <p:childTnLst>
                              <p:par>
                                <p:cTn id="9" presetID="63" presetClass="path" presetSubtype="0" accel="50000" decel="50000" fill="hold" grpId="1" nodeType="afterEffect">
                                  <p:stCondLst>
                                    <p:cond delay="0"/>
                                  </p:stCondLst>
                                  <p:childTnLst>
                                    <p:animMotion origin="layout" path="M 3.88889E-6 -4.44444E-6 L 0.24531 -4.44444E-6 " pathEditMode="relative" rAng="0" ptsTypes="AA">
                                      <p:cBhvr>
                                        <p:cTn id="10" dur="2000" fill="hold"/>
                                        <p:tgtEl>
                                          <p:spTgt spid="2956460"/>
                                        </p:tgtEl>
                                        <p:attrNameLst>
                                          <p:attrName>ppt_x</p:attrName>
                                          <p:attrName>ppt_y</p:attrName>
                                        </p:attrNameLst>
                                      </p:cBhvr>
                                      <p:rCtr x="12257" y="0"/>
                                    </p:animMotion>
                                  </p:childTnLst>
                                </p:cTn>
                              </p:par>
                            </p:childTnLst>
                          </p:cTn>
                        </p:par>
                        <p:par>
                          <p:cTn id="11" fill="hold" nodeType="afterGroup">
                            <p:stCondLst>
                              <p:cond delay="2500"/>
                            </p:stCondLst>
                            <p:childTnLst>
                              <p:par>
                                <p:cTn id="12" presetID="0" presetClass="path" presetSubtype="0" accel="50000" decel="50000" fill="hold" grpId="0" nodeType="afterEffect">
                                  <p:stCondLst>
                                    <p:cond delay="0"/>
                                  </p:stCondLst>
                                  <p:childTnLst>
                                    <p:animMotion origin="layout" path="M -1.11111E-6 4.44444E-6 L 0.07778 4.44444E-6 L 0.07778 -0.28935 L 0.17986 -0.28935 " pathEditMode="relative" ptsTypes="AAAA">
                                      <p:cBhvr>
                                        <p:cTn id="13" dur="2000" fill="hold"/>
                                        <p:tgtEl>
                                          <p:spTgt spid="2956461"/>
                                        </p:tgtEl>
                                        <p:attrNameLst>
                                          <p:attrName>ppt_x</p:attrName>
                                          <p:attrName>ppt_y</p:attrName>
                                        </p:attrNameLst>
                                      </p:cBhvr>
                                    </p:animMotion>
                                  </p:childTnLst>
                                </p:cTn>
                              </p:par>
                              <p:par>
                                <p:cTn id="14" presetID="0" presetClass="path" presetSubtype="0" accel="50000" decel="50000" fill="hold" grpId="0" nodeType="withEffect">
                                  <p:stCondLst>
                                    <p:cond delay="0"/>
                                  </p:stCondLst>
                                  <p:childTnLst>
                                    <p:animMotion origin="layout" path="M -8.33333E-7 -2.96296E-6 L 0.07778 -2.96296E-6 L 0.07778 -0.14537 L 0.17986 -0.14537 " pathEditMode="relative" rAng="0" ptsTypes="AAAA">
                                      <p:cBhvr>
                                        <p:cTn id="15" dur="2000" fill="hold"/>
                                        <p:tgtEl>
                                          <p:spTgt spid="2956462"/>
                                        </p:tgtEl>
                                        <p:attrNameLst>
                                          <p:attrName>ppt_x</p:attrName>
                                          <p:attrName>ppt_y</p:attrName>
                                        </p:attrNameLst>
                                      </p:cBhvr>
                                      <p:rCtr x="8993" y="-7269"/>
                                    </p:animMotion>
                                  </p:childTnLst>
                                </p:cTn>
                              </p:par>
                              <p:par>
                                <p:cTn id="16" presetID="0" presetClass="path" presetSubtype="0" accel="50000" decel="50000" fill="hold" grpId="0" nodeType="withEffect">
                                  <p:stCondLst>
                                    <p:cond delay="0"/>
                                  </p:stCondLst>
                                  <p:childTnLst>
                                    <p:animMotion origin="layout" path="M -8.33333E-7 -2.96296E-6 L 0.17691 -2.96296E-6 " pathEditMode="relative" rAng="0" ptsTypes="AA">
                                      <p:cBhvr>
                                        <p:cTn id="17" dur="2000" fill="hold"/>
                                        <p:tgtEl>
                                          <p:spTgt spid="2956463"/>
                                        </p:tgtEl>
                                        <p:attrNameLst>
                                          <p:attrName>ppt_x</p:attrName>
                                          <p:attrName>ppt_y</p:attrName>
                                        </p:attrNameLst>
                                      </p:cBhvr>
                                      <p:rCtr x="8837" y="0"/>
                                    </p:animMotion>
                                  </p:childTnLst>
                                </p:cTn>
                              </p:par>
                              <p:par>
                                <p:cTn id="18" presetID="0" presetClass="path" presetSubtype="0" accel="50000" decel="50000" fill="hold" grpId="0" nodeType="withEffect">
                                  <p:stCondLst>
                                    <p:cond delay="0"/>
                                  </p:stCondLst>
                                  <p:childTnLst>
                                    <p:animMotion origin="layout" path="M -8.33333E-7 -2.96296E-6 L 0.07778 -2.96296E-6 L 0.07778 0.1426 L 0.17986 0.1426 " pathEditMode="relative" rAng="0" ptsTypes="AAAA">
                                      <p:cBhvr>
                                        <p:cTn id="19" dur="2000" fill="hold"/>
                                        <p:tgtEl>
                                          <p:spTgt spid="2956464"/>
                                        </p:tgtEl>
                                        <p:attrNameLst>
                                          <p:attrName>ppt_x</p:attrName>
                                          <p:attrName>ppt_y</p:attrName>
                                        </p:attrNameLst>
                                      </p:cBhvr>
                                      <p:rCtr x="8993" y="7130"/>
                                    </p:animMotion>
                                  </p:childTnLst>
                                </p:cTn>
                              </p:par>
                              <p:par>
                                <p:cTn id="20" presetID="0" presetClass="path" presetSubtype="0" accel="50000" decel="50000" fill="hold" grpId="0" nodeType="withEffect">
                                  <p:stCondLst>
                                    <p:cond delay="0"/>
                                  </p:stCondLst>
                                  <p:childTnLst>
                                    <p:animMotion origin="layout" path="M -8.33333E-7 -2.96296E-6 L 0.07778 -2.96296E-6 L 0.07778 0.28727 L 0.17986 0.28727 " pathEditMode="relative" rAng="0" ptsTypes="AAAA">
                                      <p:cBhvr>
                                        <p:cTn id="21" dur="2000" fill="hold"/>
                                        <p:tgtEl>
                                          <p:spTgt spid="2956465"/>
                                        </p:tgtEl>
                                        <p:attrNameLst>
                                          <p:attrName>ppt_x</p:attrName>
                                          <p:attrName>ppt_y</p:attrName>
                                        </p:attrNameLst>
                                      </p:cBhvr>
                                      <p:rCtr x="8993" y="143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6460" grpId="0" animBg="1"/>
      <p:bldP spid="2956460" grpId="1" animBg="1"/>
      <p:bldP spid="2956461" grpId="0" animBg="1"/>
      <p:bldP spid="2956462" grpId="0" animBg="1"/>
      <p:bldP spid="2956463" grpId="0" animBg="1"/>
      <p:bldP spid="2956464" grpId="0" animBg="1"/>
      <p:bldP spid="295646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white"/>
                </a:solidFill>
              </a:rPr>
              <a:t>Data Protection: RAID</a:t>
            </a:r>
          </a:p>
        </p:txBody>
      </p:sp>
      <p:sp>
        <p:nvSpPr>
          <p:cNvPr id="368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white"/>
                </a:solidFill>
              </a:rPr>
              <a:t> - </a:t>
            </a:r>
            <a:fld id="{C3B03F53-D2A2-483F-BF16-AC208ACF2612}" type="slidenum">
              <a:rPr lang="en-US" sz="800" smtClean="0">
                <a:solidFill>
                  <a:prstClr val="white"/>
                </a:solidFill>
              </a:rPr>
              <a:pPr eaLnBrk="1" hangingPunct="1"/>
              <a:t>31</a:t>
            </a:fld>
            <a:endParaRPr lang="en-US" sz="800" smtClean="0">
              <a:solidFill>
                <a:prstClr val="white"/>
              </a:solidFill>
            </a:endParaRPr>
          </a:p>
        </p:txBody>
      </p:sp>
      <p:sp>
        <p:nvSpPr>
          <p:cNvPr id="28685" name="Rectangle 11"/>
          <p:cNvSpPr>
            <a:spLocks noGrp="1" noChangeArrowheads="1"/>
          </p:cNvSpPr>
          <p:nvPr>
            <p:ph type="title"/>
          </p:nvPr>
        </p:nvSpPr>
        <p:spPr>
          <a:xfrm>
            <a:off x="152400" y="609600"/>
            <a:ext cx="8229600" cy="609600"/>
          </a:xfrm>
        </p:spPr>
        <p:txBody>
          <a:bodyPr>
            <a:normAutofit fontScale="90000"/>
          </a:bodyPr>
          <a:lstStyle/>
          <a:p>
            <a:pPr eaLnBrk="1" fontAlgn="auto" hangingPunct="1">
              <a:spcAft>
                <a:spcPts val="0"/>
              </a:spcAft>
              <a:defRPr/>
            </a:pPr>
            <a:r>
              <a:rPr lang="en-US" smtClean="0"/>
              <a:t>RAID Redundancy: Parity </a:t>
            </a:r>
          </a:p>
        </p:txBody>
      </p:sp>
      <p:sp>
        <p:nvSpPr>
          <p:cNvPr id="36869" name="Line 2"/>
          <p:cNvSpPr>
            <a:spLocks noChangeShapeType="1"/>
          </p:cNvSpPr>
          <p:nvPr/>
        </p:nvSpPr>
        <p:spPr bwMode="auto">
          <a:xfrm>
            <a:off x="5392738" y="2824163"/>
            <a:ext cx="55403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870" name="Line 3"/>
          <p:cNvSpPr>
            <a:spLocks noChangeShapeType="1"/>
          </p:cNvSpPr>
          <p:nvPr/>
        </p:nvSpPr>
        <p:spPr bwMode="auto">
          <a:xfrm>
            <a:off x="1400175" y="3817938"/>
            <a:ext cx="4921250"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871" name="Line 4"/>
          <p:cNvSpPr>
            <a:spLocks noChangeShapeType="1"/>
          </p:cNvSpPr>
          <p:nvPr/>
        </p:nvSpPr>
        <p:spPr bwMode="auto">
          <a:xfrm>
            <a:off x="5392738" y="4810125"/>
            <a:ext cx="55403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872" name="Freeform 5"/>
          <p:cNvSpPr>
            <a:spLocks/>
          </p:cNvSpPr>
          <p:nvPr/>
        </p:nvSpPr>
        <p:spPr bwMode="auto">
          <a:xfrm>
            <a:off x="5392738" y="1827213"/>
            <a:ext cx="641350" cy="3968750"/>
          </a:xfrm>
          <a:custGeom>
            <a:avLst/>
            <a:gdLst>
              <a:gd name="T0" fmla="*/ 2147483647 w 404"/>
              <a:gd name="T1" fmla="*/ 0 h 2488"/>
              <a:gd name="T2" fmla="*/ 0 w 404"/>
              <a:gd name="T3" fmla="*/ 0 h 2488"/>
              <a:gd name="T4" fmla="*/ 0 w 404"/>
              <a:gd name="T5" fmla="*/ 2147483647 h 2488"/>
              <a:gd name="T6" fmla="*/ 2147483647 w 404"/>
              <a:gd name="T7" fmla="*/ 2147483647 h 2488"/>
              <a:gd name="T8" fmla="*/ 0 60000 65536"/>
              <a:gd name="T9" fmla="*/ 0 60000 65536"/>
              <a:gd name="T10" fmla="*/ 0 60000 65536"/>
              <a:gd name="T11" fmla="*/ 0 60000 65536"/>
              <a:gd name="T12" fmla="*/ 0 w 404"/>
              <a:gd name="T13" fmla="*/ 0 h 2488"/>
              <a:gd name="T14" fmla="*/ 404 w 404"/>
              <a:gd name="T15" fmla="*/ 2488 h 2488"/>
            </a:gdLst>
            <a:ahLst/>
            <a:cxnLst>
              <a:cxn ang="T8">
                <a:pos x="T0" y="T1"/>
              </a:cxn>
              <a:cxn ang="T9">
                <a:pos x="T2" y="T3"/>
              </a:cxn>
              <a:cxn ang="T10">
                <a:pos x="T4" y="T5"/>
              </a:cxn>
              <a:cxn ang="T11">
                <a:pos x="T6" y="T7"/>
              </a:cxn>
            </a:cxnLst>
            <a:rect l="T12" t="T13" r="T14" b="T15"/>
            <a:pathLst>
              <a:path w="404" h="2488">
                <a:moveTo>
                  <a:pt x="380" y="0"/>
                </a:moveTo>
                <a:lnTo>
                  <a:pt x="0" y="0"/>
                </a:lnTo>
                <a:lnTo>
                  <a:pt x="0" y="2488"/>
                </a:lnTo>
                <a:lnTo>
                  <a:pt x="404" y="2488"/>
                </a:lnTo>
              </a:path>
            </a:pathLst>
          </a:custGeom>
          <a:noFill/>
          <a:ln w="127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pic>
        <p:nvPicPr>
          <p:cNvPr id="36873" name="Picture 6" descr="stripped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54864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7" descr="stripped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4958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5" name="Picture 8" descr="stripped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5052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6" name="Picture 9" descr="stripped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5146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7" name="Picture 10" descr="strippedd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5240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8" name="Line 12"/>
          <p:cNvSpPr>
            <a:spLocks noChangeShapeType="1"/>
          </p:cNvSpPr>
          <p:nvPr/>
        </p:nvSpPr>
        <p:spPr bwMode="auto">
          <a:xfrm>
            <a:off x="5421313" y="6610350"/>
            <a:ext cx="779462" cy="0"/>
          </a:xfrm>
          <a:prstGeom prst="line">
            <a:avLst/>
          </a:prstGeom>
          <a:noFill/>
          <a:ln w="9525">
            <a:solidFill>
              <a:srgbClr val="000610"/>
            </a:solidFill>
            <a:round/>
            <a:headEnd/>
            <a:tailEnd type="none" w="lg" len="med"/>
          </a:ln>
          <a:extLst>
            <a:ext uri="{909E8E84-426E-40DD-AFC4-6F175D3DCCD1}">
              <a14:hiddenFill xmlns:a14="http://schemas.microsoft.com/office/drawing/2010/main">
                <a:noFill/>
              </a14:hiddenFill>
            </a:ext>
          </a:extLst>
        </p:spPr>
        <p:txBody>
          <a:bodyPr lIns="0" tIns="0" rIns="0" bIns="0"/>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879" name="Line 13"/>
          <p:cNvSpPr>
            <a:spLocks noChangeShapeType="1"/>
          </p:cNvSpPr>
          <p:nvPr/>
        </p:nvSpPr>
        <p:spPr bwMode="auto">
          <a:xfrm flipV="1">
            <a:off x="6205538" y="6073775"/>
            <a:ext cx="128587" cy="536575"/>
          </a:xfrm>
          <a:prstGeom prst="line">
            <a:avLst/>
          </a:prstGeom>
          <a:noFill/>
          <a:ln w="9525">
            <a:solidFill>
              <a:srgbClr val="000610"/>
            </a:solidFill>
            <a:round/>
            <a:headEnd/>
            <a:tailEnd type="triangle" w="med" len="lg"/>
          </a:ln>
          <a:extLst>
            <a:ext uri="{909E8E84-426E-40DD-AFC4-6F175D3DCCD1}">
              <a14:hiddenFill xmlns:a14="http://schemas.microsoft.com/office/drawing/2010/main">
                <a:noFill/>
              </a14:hiddenFill>
            </a:ext>
          </a:extLst>
        </p:spPr>
        <p:txBody>
          <a:bodyPr lIns="0" tIns="0" rIns="0" bIns="0"/>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880" name="Text Box 14"/>
          <p:cNvSpPr txBox="1">
            <a:spLocks noChangeArrowheads="1"/>
          </p:cNvSpPr>
          <p:nvPr/>
        </p:nvSpPr>
        <p:spPr bwMode="auto">
          <a:xfrm>
            <a:off x="4211638" y="6469063"/>
            <a:ext cx="11811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Parity Disk</a:t>
            </a:r>
          </a:p>
        </p:txBody>
      </p:sp>
      <p:sp>
        <p:nvSpPr>
          <p:cNvPr id="36881" name="Text Box 15"/>
          <p:cNvSpPr txBox="1">
            <a:spLocks noChangeArrowheads="1"/>
          </p:cNvSpPr>
          <p:nvPr/>
        </p:nvSpPr>
        <p:spPr bwMode="auto">
          <a:xfrm>
            <a:off x="7888288" y="2446338"/>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1</a:t>
            </a:r>
          </a:p>
        </p:txBody>
      </p:sp>
      <p:sp>
        <p:nvSpPr>
          <p:cNvPr id="36882" name="Text Box 16"/>
          <p:cNvSpPr txBox="1">
            <a:spLocks noChangeArrowheads="1"/>
          </p:cNvSpPr>
          <p:nvPr/>
        </p:nvSpPr>
        <p:spPr bwMode="auto">
          <a:xfrm>
            <a:off x="7878763" y="29384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9</a:t>
            </a:r>
          </a:p>
        </p:txBody>
      </p:sp>
      <p:sp>
        <p:nvSpPr>
          <p:cNvPr id="36883" name="Text Box 17"/>
          <p:cNvSpPr txBox="1">
            <a:spLocks noChangeArrowheads="1"/>
          </p:cNvSpPr>
          <p:nvPr/>
        </p:nvSpPr>
        <p:spPr bwMode="auto">
          <a:xfrm>
            <a:off x="7885113" y="26971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5</a:t>
            </a:r>
          </a:p>
        </p:txBody>
      </p:sp>
      <p:sp>
        <p:nvSpPr>
          <p:cNvPr id="36884" name="Text Box 18"/>
          <p:cNvSpPr txBox="1">
            <a:spLocks noChangeArrowheads="1"/>
          </p:cNvSpPr>
          <p:nvPr/>
        </p:nvSpPr>
        <p:spPr bwMode="auto">
          <a:xfrm>
            <a:off x="7888288" y="4389438"/>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3</a:t>
            </a:r>
          </a:p>
        </p:txBody>
      </p:sp>
      <p:sp>
        <p:nvSpPr>
          <p:cNvPr id="36885" name="Text Box 19"/>
          <p:cNvSpPr txBox="1">
            <a:spLocks noChangeArrowheads="1"/>
          </p:cNvSpPr>
          <p:nvPr/>
        </p:nvSpPr>
        <p:spPr bwMode="auto">
          <a:xfrm>
            <a:off x="7826375" y="4881563"/>
            <a:ext cx="225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11</a:t>
            </a:r>
          </a:p>
        </p:txBody>
      </p:sp>
      <p:sp>
        <p:nvSpPr>
          <p:cNvPr id="36886" name="Text Box 20"/>
          <p:cNvSpPr txBox="1">
            <a:spLocks noChangeArrowheads="1"/>
          </p:cNvSpPr>
          <p:nvPr/>
        </p:nvSpPr>
        <p:spPr bwMode="auto">
          <a:xfrm>
            <a:off x="7888288" y="46402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7</a:t>
            </a:r>
          </a:p>
        </p:txBody>
      </p:sp>
      <p:sp>
        <p:nvSpPr>
          <p:cNvPr id="2974741" name="AutoShape 21"/>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74742" name="AutoShape 22"/>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74743" name="AutoShape 23"/>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74744" name="AutoShape 24"/>
          <p:cNvSpPr>
            <a:spLocks noChangeAspect="1" noChangeArrowheads="1"/>
          </p:cNvSpPr>
          <p:nvPr/>
        </p:nvSpPr>
        <p:spPr bwMode="auto">
          <a:xfrm flipV="1">
            <a:off x="4605338" y="3694113"/>
            <a:ext cx="173037" cy="249237"/>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74745" name="AutoShape 25"/>
          <p:cNvSpPr>
            <a:spLocks noChangeAspect="1" noChangeArrowheads="1"/>
          </p:cNvSpPr>
          <p:nvPr/>
        </p:nvSpPr>
        <p:spPr bwMode="auto">
          <a:xfrm flipV="1">
            <a:off x="4605338" y="3694113"/>
            <a:ext cx="173037" cy="249237"/>
          </a:xfrm>
          <a:prstGeom prst="foldedCorner">
            <a:avLst>
              <a:gd name="adj" fmla="val 30912"/>
            </a:avLst>
          </a:prstGeom>
          <a:solidFill>
            <a:srgbClr val="993300"/>
          </a:solidFill>
          <a:ln w="28575">
            <a:solidFill>
              <a:srgbClr val="00000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892" name="Text Box 26"/>
          <p:cNvSpPr txBox="1">
            <a:spLocks noChangeArrowheads="1"/>
          </p:cNvSpPr>
          <p:nvPr/>
        </p:nvSpPr>
        <p:spPr bwMode="auto">
          <a:xfrm>
            <a:off x="2471738" y="1617663"/>
            <a:ext cx="1127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0</a:t>
            </a:r>
          </a:p>
        </p:txBody>
      </p:sp>
      <p:sp>
        <p:nvSpPr>
          <p:cNvPr id="36893" name="Text Box 27"/>
          <p:cNvSpPr txBox="1">
            <a:spLocks noChangeArrowheads="1"/>
          </p:cNvSpPr>
          <p:nvPr/>
        </p:nvSpPr>
        <p:spPr bwMode="auto">
          <a:xfrm>
            <a:off x="7332663" y="5389563"/>
            <a:ext cx="622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0 1 2 3</a:t>
            </a:r>
          </a:p>
        </p:txBody>
      </p:sp>
      <p:sp>
        <p:nvSpPr>
          <p:cNvPr id="36894" name="Text Box 28"/>
          <p:cNvSpPr txBox="1">
            <a:spLocks noChangeArrowheads="1"/>
          </p:cNvSpPr>
          <p:nvPr/>
        </p:nvSpPr>
        <p:spPr bwMode="auto">
          <a:xfrm>
            <a:off x="7334250" y="5640388"/>
            <a:ext cx="622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600" smtClean="0">
                <a:solidFill>
                  <a:prstClr val="black"/>
                </a:solidFill>
              </a:rPr>
              <a:t>4 5 6 7</a:t>
            </a:r>
          </a:p>
        </p:txBody>
      </p:sp>
      <p:sp>
        <p:nvSpPr>
          <p:cNvPr id="2974749" name="Rectangle 29"/>
          <p:cNvSpPr>
            <a:spLocks noChangeArrowheads="1"/>
          </p:cNvSpPr>
          <p:nvPr/>
        </p:nvSpPr>
        <p:spPr bwMode="auto">
          <a:xfrm>
            <a:off x="7264400" y="1685925"/>
            <a:ext cx="889000" cy="219075"/>
          </a:xfrm>
          <a:prstGeom prst="rect">
            <a:avLst/>
          </a:prstGeom>
          <a:solidFill>
            <a:srgbClr val="C08E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marL="354013" indent="-354013" algn="ctr" defTabSz="941388" eaLnBrk="1" hangingPunct="1">
              <a:spcBef>
                <a:spcPct val="50000"/>
              </a:spcBef>
              <a:buClr>
                <a:srgbClr val="003580"/>
              </a:buClr>
              <a:buFont typeface="Wingdings" pitchFamily="2" charset="2"/>
              <a:buNone/>
            </a:pPr>
            <a:r>
              <a:rPr lang="en-US" sz="1800" smtClean="0">
                <a:solidFill>
                  <a:srgbClr val="003580"/>
                </a:solidFill>
                <a:latin typeface="Arial" charset="0"/>
                <a:cs typeface="Arial" charset="0"/>
              </a:rPr>
              <a:t>4</a:t>
            </a:r>
          </a:p>
        </p:txBody>
      </p:sp>
      <p:sp>
        <p:nvSpPr>
          <p:cNvPr id="2974750" name="Line 30"/>
          <p:cNvSpPr>
            <a:spLocks noChangeShapeType="1"/>
          </p:cNvSpPr>
          <p:nvPr/>
        </p:nvSpPr>
        <p:spPr bwMode="auto">
          <a:xfrm>
            <a:off x="6400800" y="1792288"/>
            <a:ext cx="914400" cy="0"/>
          </a:xfrm>
          <a:prstGeom prst="line">
            <a:avLst/>
          </a:prstGeom>
          <a:noFill/>
          <a:ln w="15875">
            <a:solidFill>
              <a:srgbClr val="C08E00"/>
            </a:solidFill>
            <a:round/>
            <a:headEnd/>
            <a:tailEnd/>
          </a:ln>
          <a:extLst>
            <a:ext uri="{909E8E84-426E-40DD-AFC4-6F175D3DCCD1}">
              <a14:hiddenFill xmlns:a14="http://schemas.microsoft.com/office/drawing/2010/main">
                <a:noFill/>
              </a14:hiddenFill>
            </a:ext>
          </a:extLst>
        </p:spPr>
        <p:txBody>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74751" name="Rectangle 31"/>
          <p:cNvSpPr>
            <a:spLocks noChangeArrowheads="1"/>
          </p:cNvSpPr>
          <p:nvPr/>
        </p:nvSpPr>
        <p:spPr bwMode="auto">
          <a:xfrm>
            <a:off x="7264400" y="2676525"/>
            <a:ext cx="889000" cy="219075"/>
          </a:xfrm>
          <a:prstGeom prst="rect">
            <a:avLst/>
          </a:prstGeom>
          <a:solidFill>
            <a:srgbClr val="C08E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marL="354013" indent="-354013" algn="ctr" defTabSz="941388" eaLnBrk="1" hangingPunct="1">
              <a:spcBef>
                <a:spcPct val="50000"/>
              </a:spcBef>
              <a:buClr>
                <a:srgbClr val="003580"/>
              </a:buClr>
              <a:buFont typeface="Wingdings" pitchFamily="2" charset="2"/>
              <a:buNone/>
            </a:pPr>
            <a:r>
              <a:rPr lang="en-US" sz="1800" smtClean="0">
                <a:solidFill>
                  <a:srgbClr val="003580"/>
                </a:solidFill>
                <a:latin typeface="Arial" charset="0"/>
                <a:cs typeface="Arial" charset="0"/>
              </a:rPr>
              <a:t>6</a:t>
            </a:r>
          </a:p>
        </p:txBody>
      </p:sp>
      <p:sp>
        <p:nvSpPr>
          <p:cNvPr id="2974752" name="Line 32"/>
          <p:cNvSpPr>
            <a:spLocks noChangeShapeType="1"/>
          </p:cNvSpPr>
          <p:nvPr/>
        </p:nvSpPr>
        <p:spPr bwMode="auto">
          <a:xfrm>
            <a:off x="6400800" y="2795588"/>
            <a:ext cx="914400" cy="0"/>
          </a:xfrm>
          <a:prstGeom prst="line">
            <a:avLst/>
          </a:prstGeom>
          <a:noFill/>
          <a:ln w="15875">
            <a:solidFill>
              <a:srgbClr val="C08E00"/>
            </a:solidFill>
            <a:round/>
            <a:headEnd/>
            <a:tailEnd/>
          </a:ln>
          <a:extLst>
            <a:ext uri="{909E8E84-426E-40DD-AFC4-6F175D3DCCD1}">
              <a14:hiddenFill xmlns:a14="http://schemas.microsoft.com/office/drawing/2010/main">
                <a:noFill/>
              </a14:hiddenFill>
            </a:ext>
          </a:extLst>
        </p:spPr>
        <p:txBody>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74753" name="Rectangle 33"/>
          <p:cNvSpPr>
            <a:spLocks noChangeArrowheads="1"/>
          </p:cNvSpPr>
          <p:nvPr/>
        </p:nvSpPr>
        <p:spPr bwMode="auto">
          <a:xfrm>
            <a:off x="7264400" y="3654425"/>
            <a:ext cx="889000" cy="219075"/>
          </a:xfrm>
          <a:prstGeom prst="rect">
            <a:avLst/>
          </a:prstGeom>
          <a:solidFill>
            <a:srgbClr val="C08E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marL="354013" indent="-354013" algn="ctr" defTabSz="941388" eaLnBrk="1" hangingPunct="1">
              <a:spcBef>
                <a:spcPct val="50000"/>
              </a:spcBef>
              <a:buClr>
                <a:srgbClr val="003580"/>
              </a:buClr>
              <a:buFont typeface="Wingdings" pitchFamily="2" charset="2"/>
              <a:buNone/>
            </a:pPr>
            <a:r>
              <a:rPr lang="en-US" sz="1600" smtClean="0">
                <a:solidFill>
                  <a:srgbClr val="003580"/>
                </a:solidFill>
                <a:latin typeface="Arial" charset="0"/>
                <a:cs typeface="Arial" charset="0"/>
              </a:rPr>
              <a:t>1</a:t>
            </a:r>
          </a:p>
        </p:txBody>
      </p:sp>
      <p:sp>
        <p:nvSpPr>
          <p:cNvPr id="2974754" name="Line 34"/>
          <p:cNvSpPr>
            <a:spLocks noChangeShapeType="1"/>
          </p:cNvSpPr>
          <p:nvPr/>
        </p:nvSpPr>
        <p:spPr bwMode="auto">
          <a:xfrm>
            <a:off x="6400800" y="3786188"/>
            <a:ext cx="914400" cy="0"/>
          </a:xfrm>
          <a:prstGeom prst="line">
            <a:avLst/>
          </a:prstGeom>
          <a:noFill/>
          <a:ln w="15875">
            <a:solidFill>
              <a:srgbClr val="C08E00"/>
            </a:solidFill>
            <a:round/>
            <a:headEnd/>
            <a:tailEnd/>
          </a:ln>
          <a:extLst>
            <a:ext uri="{909E8E84-426E-40DD-AFC4-6F175D3DCCD1}">
              <a14:hiddenFill xmlns:a14="http://schemas.microsoft.com/office/drawing/2010/main">
                <a:noFill/>
              </a14:hiddenFill>
            </a:ext>
          </a:extLst>
        </p:spPr>
        <p:txBody>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74755" name="Rectangle 35"/>
          <p:cNvSpPr>
            <a:spLocks noChangeArrowheads="1"/>
          </p:cNvSpPr>
          <p:nvPr/>
        </p:nvSpPr>
        <p:spPr bwMode="auto">
          <a:xfrm>
            <a:off x="7264400" y="4657725"/>
            <a:ext cx="889000" cy="219075"/>
          </a:xfrm>
          <a:prstGeom prst="rect">
            <a:avLst/>
          </a:prstGeom>
          <a:solidFill>
            <a:srgbClr val="C08E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marL="354013" indent="-354013" algn="ctr" defTabSz="941388" eaLnBrk="1" hangingPunct="1">
              <a:spcBef>
                <a:spcPct val="50000"/>
              </a:spcBef>
              <a:buClr>
                <a:srgbClr val="003580"/>
              </a:buClr>
              <a:buFont typeface="Wingdings" pitchFamily="2" charset="2"/>
              <a:buNone/>
            </a:pPr>
            <a:r>
              <a:rPr lang="en-US" sz="1800" smtClean="0">
                <a:solidFill>
                  <a:srgbClr val="003580"/>
                </a:solidFill>
                <a:latin typeface="Arial" charset="0"/>
                <a:cs typeface="Arial" charset="0"/>
              </a:rPr>
              <a:t>7</a:t>
            </a:r>
          </a:p>
        </p:txBody>
      </p:sp>
      <p:sp>
        <p:nvSpPr>
          <p:cNvPr id="2974756" name="Line 36"/>
          <p:cNvSpPr>
            <a:spLocks noChangeShapeType="1"/>
          </p:cNvSpPr>
          <p:nvPr/>
        </p:nvSpPr>
        <p:spPr bwMode="auto">
          <a:xfrm>
            <a:off x="6400800" y="4776788"/>
            <a:ext cx="914400" cy="0"/>
          </a:xfrm>
          <a:prstGeom prst="line">
            <a:avLst/>
          </a:prstGeom>
          <a:noFill/>
          <a:ln w="15875">
            <a:solidFill>
              <a:srgbClr val="C08E00"/>
            </a:solidFill>
            <a:round/>
            <a:headEnd/>
            <a:tailEnd/>
          </a:ln>
          <a:extLst>
            <a:ext uri="{909E8E84-426E-40DD-AFC4-6F175D3DCCD1}">
              <a14:hiddenFill xmlns:a14="http://schemas.microsoft.com/office/drawing/2010/main">
                <a:noFill/>
              </a14:hiddenFill>
            </a:ext>
          </a:extLst>
        </p:spPr>
        <p:txBody>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2974757" name="Rectangle 37"/>
          <p:cNvSpPr>
            <a:spLocks noChangeArrowheads="1"/>
          </p:cNvSpPr>
          <p:nvPr/>
        </p:nvSpPr>
        <p:spPr bwMode="auto">
          <a:xfrm>
            <a:off x="7264400" y="5648325"/>
            <a:ext cx="889000" cy="219075"/>
          </a:xfrm>
          <a:prstGeom prst="rect">
            <a:avLst/>
          </a:prstGeom>
          <a:solidFill>
            <a:srgbClr val="C08E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marL="354013" indent="-354013" algn="ctr" defTabSz="941388" eaLnBrk="1" hangingPunct="1">
              <a:spcBef>
                <a:spcPct val="50000"/>
              </a:spcBef>
              <a:buClr>
                <a:srgbClr val="003580"/>
              </a:buClr>
              <a:buFont typeface="Wingdings" pitchFamily="2" charset="2"/>
              <a:buNone/>
            </a:pPr>
            <a:r>
              <a:rPr lang="en-US" sz="1800" smtClean="0">
                <a:solidFill>
                  <a:srgbClr val="003580"/>
                </a:solidFill>
                <a:latin typeface="Arial" charset="0"/>
                <a:cs typeface="Arial" charset="0"/>
              </a:rPr>
              <a:t>18</a:t>
            </a:r>
          </a:p>
        </p:txBody>
      </p:sp>
      <p:sp>
        <p:nvSpPr>
          <p:cNvPr id="2974758" name="Line 38"/>
          <p:cNvSpPr>
            <a:spLocks noChangeShapeType="1"/>
          </p:cNvSpPr>
          <p:nvPr/>
        </p:nvSpPr>
        <p:spPr bwMode="auto">
          <a:xfrm>
            <a:off x="6400800" y="5765800"/>
            <a:ext cx="914400" cy="0"/>
          </a:xfrm>
          <a:prstGeom prst="line">
            <a:avLst/>
          </a:prstGeom>
          <a:noFill/>
          <a:ln w="15875">
            <a:solidFill>
              <a:srgbClr val="C08E00"/>
            </a:solidFill>
            <a:round/>
            <a:headEnd/>
            <a:tailEnd/>
          </a:ln>
          <a:extLst>
            <a:ext uri="{909E8E84-426E-40DD-AFC4-6F175D3DCCD1}">
              <a14:hiddenFill xmlns:a14="http://schemas.microsoft.com/office/drawing/2010/main">
                <a:noFill/>
              </a14:hiddenFill>
            </a:ext>
          </a:extLst>
        </p:spPr>
        <p:txBody>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6905" name="Group 39"/>
          <p:cNvGrpSpPr>
            <a:grpSpLocks/>
          </p:cNvGrpSpPr>
          <p:nvPr/>
        </p:nvGrpSpPr>
        <p:grpSpPr bwMode="auto">
          <a:xfrm>
            <a:off x="533400" y="2819400"/>
            <a:ext cx="1228725" cy="2133600"/>
            <a:chOff x="336" y="1776"/>
            <a:chExt cx="774" cy="1344"/>
          </a:xfrm>
        </p:grpSpPr>
        <p:pic>
          <p:nvPicPr>
            <p:cNvPr id="36916" name="Picture 40" descr="host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1776"/>
              <a:ext cx="774"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17" name="Text Box 41"/>
            <p:cNvSpPr txBox="1">
              <a:spLocks noChangeArrowheads="1"/>
            </p:cNvSpPr>
            <p:nvPr/>
          </p:nvSpPr>
          <p:spPr bwMode="auto">
            <a:xfrm>
              <a:off x="672" y="2986"/>
              <a:ext cx="28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Host</a:t>
              </a:r>
            </a:p>
          </p:txBody>
        </p:sp>
      </p:grpSp>
      <p:sp>
        <p:nvSpPr>
          <p:cNvPr id="2974762" name="AutoShape 42"/>
          <p:cNvSpPr>
            <a:spLocks noChangeArrowheads="1"/>
          </p:cNvSpPr>
          <p:nvPr/>
        </p:nvSpPr>
        <p:spPr bwMode="auto">
          <a:xfrm flipV="1">
            <a:off x="1284288" y="3505200"/>
            <a:ext cx="436562" cy="628650"/>
          </a:xfrm>
          <a:prstGeom prst="foldedCorner">
            <a:avLst>
              <a:gd name="adj" fmla="val 30912"/>
            </a:avLst>
          </a:prstGeom>
          <a:solidFill>
            <a:schemeClr val="accent1"/>
          </a:solidFill>
          <a:ln w="28575">
            <a:solidFill>
              <a:srgbClr val="000610"/>
            </a:solidFill>
            <a:round/>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6907" name="Group 43"/>
          <p:cNvGrpSpPr>
            <a:grpSpLocks/>
          </p:cNvGrpSpPr>
          <p:nvPr/>
        </p:nvGrpSpPr>
        <p:grpSpPr bwMode="auto">
          <a:xfrm>
            <a:off x="3438525" y="3451225"/>
            <a:ext cx="1358900" cy="720725"/>
            <a:chOff x="2166" y="2174"/>
            <a:chExt cx="856" cy="454"/>
          </a:xfrm>
        </p:grpSpPr>
        <p:sp>
          <p:nvSpPr>
            <p:cNvPr id="36914" name="Rectangle 44"/>
            <p:cNvSpPr>
              <a:spLocks noChangeArrowheads="1"/>
            </p:cNvSpPr>
            <p:nvPr/>
          </p:nvSpPr>
          <p:spPr bwMode="auto">
            <a:xfrm>
              <a:off x="2166" y="2174"/>
              <a:ext cx="856" cy="454"/>
            </a:xfrm>
            <a:prstGeom prst="rect">
              <a:avLst/>
            </a:prstGeom>
            <a:gradFill rotWithShape="1">
              <a:gsLst>
                <a:gs pos="0">
                  <a:srgbClr val="86BAB5"/>
                </a:gs>
                <a:gs pos="100000">
                  <a:srgbClr val="5B7E7B"/>
                </a:gs>
              </a:gsLst>
              <a:lin ang="2700000" scaled="1"/>
            </a:gradFill>
            <a:ln w="12700" algn="ctr">
              <a:solidFill>
                <a:srgbClr val="88B8B6"/>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6915" name="Text Box 45"/>
            <p:cNvSpPr txBox="1">
              <a:spLocks noChangeArrowheads="1"/>
            </p:cNvSpPr>
            <p:nvPr/>
          </p:nvSpPr>
          <p:spPr bwMode="auto">
            <a:xfrm>
              <a:off x="2288" y="2264"/>
              <a:ext cx="612" cy="278"/>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RAID</a:t>
              </a:r>
              <a:br>
                <a:rPr lang="en-US" sz="1600" b="1" smtClean="0">
                  <a:solidFill>
                    <a:prstClr val="black"/>
                  </a:solidFill>
                </a:rPr>
              </a:br>
              <a:r>
                <a:rPr lang="en-US" sz="1600" b="1" smtClean="0">
                  <a:solidFill>
                    <a:prstClr val="black"/>
                  </a:solidFill>
                </a:rPr>
                <a:t>Controller</a:t>
              </a:r>
            </a:p>
          </p:txBody>
        </p:sp>
      </p:grpSp>
      <p:sp>
        <p:nvSpPr>
          <p:cNvPr id="2974766" name="Text Box 46"/>
          <p:cNvSpPr txBox="1">
            <a:spLocks noChangeArrowheads="1"/>
          </p:cNvSpPr>
          <p:nvPr/>
        </p:nvSpPr>
        <p:spPr bwMode="auto">
          <a:xfrm>
            <a:off x="609600" y="5334000"/>
            <a:ext cx="4419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spcBef>
                <a:spcPct val="50000"/>
              </a:spcBef>
              <a:buClr>
                <a:srgbClr val="003580"/>
              </a:buClr>
              <a:buFont typeface="Wingdings" pitchFamily="2" charset="2"/>
              <a:buNone/>
            </a:pPr>
            <a:r>
              <a:rPr lang="en-US" sz="1600" b="1" smtClean="0">
                <a:solidFill>
                  <a:srgbClr val="000610"/>
                </a:solidFill>
                <a:latin typeface="Verdana" pitchFamily="34" charset="0"/>
              </a:rPr>
              <a:t>Parity calculation  4 + 6 + 1 + 7 = 18</a:t>
            </a:r>
          </a:p>
        </p:txBody>
      </p:sp>
      <p:grpSp>
        <p:nvGrpSpPr>
          <p:cNvPr id="4" name="Group 47"/>
          <p:cNvGrpSpPr>
            <a:grpSpLocks/>
          </p:cNvGrpSpPr>
          <p:nvPr/>
        </p:nvGrpSpPr>
        <p:grpSpPr bwMode="auto">
          <a:xfrm>
            <a:off x="609600" y="3429000"/>
            <a:ext cx="5962650" cy="1920875"/>
            <a:chOff x="384" y="2160"/>
            <a:chExt cx="3756" cy="1210"/>
          </a:xfrm>
        </p:grpSpPr>
        <p:sp>
          <p:nvSpPr>
            <p:cNvPr id="36912" name="Text Box 48"/>
            <p:cNvSpPr txBox="1">
              <a:spLocks noChangeArrowheads="1"/>
            </p:cNvSpPr>
            <p:nvPr/>
          </p:nvSpPr>
          <p:spPr bwMode="auto">
            <a:xfrm>
              <a:off x="384" y="3216"/>
              <a:ext cx="23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spcBef>
                  <a:spcPct val="50000"/>
                </a:spcBef>
                <a:buClr>
                  <a:srgbClr val="003580"/>
                </a:buClr>
                <a:buFont typeface="Wingdings" pitchFamily="2" charset="2"/>
                <a:buNone/>
              </a:pPr>
              <a:r>
                <a:rPr lang="en-US" sz="1600" b="1" smtClean="0">
                  <a:solidFill>
                    <a:srgbClr val="000610"/>
                  </a:solidFill>
                  <a:latin typeface="Verdana" pitchFamily="34" charset="0"/>
                </a:rPr>
                <a:t>The middle drive fails:</a:t>
              </a:r>
            </a:p>
          </p:txBody>
        </p:sp>
        <p:sp>
          <p:nvSpPr>
            <p:cNvPr id="36913" name="AutoShape 49"/>
            <p:cNvSpPr>
              <a:spLocks noChangeAspect="1" noChangeArrowheads="1"/>
            </p:cNvSpPr>
            <p:nvPr/>
          </p:nvSpPr>
          <p:spPr bwMode="auto">
            <a:xfrm>
              <a:off x="3648" y="2160"/>
              <a:ext cx="492" cy="49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1 w 21600"/>
                <a:gd name="T25" fmla="*/ 3161 h 21600"/>
                <a:gd name="T26" fmla="*/ 18439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a:noFill/>
            </a:ln>
            <a:extLs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sp>
        <p:nvSpPr>
          <p:cNvPr id="2974770" name="Rectangle 50"/>
          <p:cNvSpPr>
            <a:spLocks noChangeArrowheads="1"/>
          </p:cNvSpPr>
          <p:nvPr/>
        </p:nvSpPr>
        <p:spPr bwMode="auto">
          <a:xfrm>
            <a:off x="1066800" y="5664200"/>
            <a:ext cx="27432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lIns="0" tIns="0" rIns="0" bIns="0">
            <a:spAutoFit/>
          </a:bodyPr>
          <a:lstStyle/>
          <a:p>
            <a:pPr marL="354013" indent="-354013" algn="ctr" defTabSz="941388" eaLnBrk="1" hangingPunct="1">
              <a:spcBef>
                <a:spcPct val="50000"/>
              </a:spcBef>
              <a:buClr>
                <a:srgbClr val="003580"/>
              </a:buClr>
              <a:buFont typeface="Wingdings" pitchFamily="2" charset="2"/>
              <a:buNone/>
            </a:pPr>
            <a:r>
              <a:rPr lang="en-US" sz="1800" smtClean="0">
                <a:solidFill>
                  <a:srgbClr val="000610"/>
                </a:solidFill>
                <a:latin typeface="Arial" charset="0"/>
                <a:cs typeface="Arial" charset="0"/>
              </a:rPr>
              <a:t>4 + 6 + ? + 7 = 18</a:t>
            </a:r>
          </a:p>
          <a:p>
            <a:pPr marL="354013" indent="-354013" algn="ctr" defTabSz="941388" eaLnBrk="1" hangingPunct="1">
              <a:spcBef>
                <a:spcPct val="50000"/>
              </a:spcBef>
              <a:buClr>
                <a:srgbClr val="003580"/>
              </a:buClr>
              <a:buFont typeface="Wingdings" pitchFamily="2" charset="2"/>
              <a:buNone/>
            </a:pPr>
            <a:r>
              <a:rPr lang="en-US" sz="1800" smtClean="0">
                <a:solidFill>
                  <a:srgbClr val="000610"/>
                </a:solidFill>
                <a:latin typeface="Arial" charset="0"/>
                <a:cs typeface="Arial" charset="0"/>
              </a:rPr>
              <a:t>? = 18 – 4 – 6 – 7</a:t>
            </a:r>
          </a:p>
          <a:p>
            <a:pPr marL="354013" indent="-354013" algn="ctr" defTabSz="941388" eaLnBrk="1" hangingPunct="1">
              <a:spcBef>
                <a:spcPct val="50000"/>
              </a:spcBef>
              <a:buClr>
                <a:srgbClr val="003580"/>
              </a:buClr>
              <a:buFont typeface="Wingdings" pitchFamily="2" charset="2"/>
              <a:buNone/>
            </a:pPr>
            <a:r>
              <a:rPr lang="en-US" sz="1800" smtClean="0">
                <a:solidFill>
                  <a:srgbClr val="000610"/>
                </a:solidFill>
                <a:latin typeface="Arial" charset="0"/>
                <a:cs typeface="Arial" charset="0"/>
              </a:rPr>
              <a:t>? = 1</a:t>
            </a:r>
          </a:p>
        </p:txBody>
      </p:sp>
      <p:sp>
        <p:nvSpPr>
          <p:cNvPr id="2974771" name="Rectangle 51"/>
          <p:cNvSpPr>
            <a:spLocks noChangeArrowheads="1"/>
          </p:cNvSpPr>
          <p:nvPr/>
        </p:nvSpPr>
        <p:spPr bwMode="auto">
          <a:xfrm>
            <a:off x="7264400" y="3657600"/>
            <a:ext cx="889000" cy="219075"/>
          </a:xfrm>
          <a:prstGeom prst="rect">
            <a:avLst/>
          </a:prstGeom>
          <a:solidFill>
            <a:srgbClr val="FF00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marL="354013" indent="-354013" algn="ctr" defTabSz="941388" eaLnBrk="1" hangingPunct="1">
              <a:spcBef>
                <a:spcPct val="50000"/>
              </a:spcBef>
              <a:buClr>
                <a:srgbClr val="003580"/>
              </a:buClr>
              <a:buFont typeface="Wingdings" pitchFamily="2" charset="2"/>
              <a:buNone/>
            </a:pPr>
            <a:r>
              <a:rPr lang="en-US" sz="1600" smtClean="0">
                <a:solidFill>
                  <a:srgbClr val="003580"/>
                </a:solidFill>
                <a:latin typeface="Arial" charset="0"/>
                <a:cs typeface="Arial" charset="0"/>
              </a:rPr>
              <a:t>?</a:t>
            </a:r>
          </a:p>
        </p:txBody>
      </p:sp>
    </p:spTree>
    <p:extLst>
      <p:ext uri="{BB962C8B-B14F-4D97-AF65-F5344CB8AC3E}">
        <p14:creationId xmlns:p14="http://schemas.microsoft.com/office/powerpoint/2010/main" val="1928675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74762"/>
                                        </p:tgtEl>
                                        <p:attrNameLst>
                                          <p:attrName>style.visibility</p:attrName>
                                        </p:attrNameLst>
                                      </p:cBhvr>
                                      <p:to>
                                        <p:strVal val="visible"/>
                                      </p:to>
                                    </p:set>
                                    <p:animEffect transition="in" filter="fade">
                                      <p:cBhvr>
                                        <p:cTn id="7" dur="500"/>
                                        <p:tgtEl>
                                          <p:spTgt spid="2974762"/>
                                        </p:tgtEl>
                                      </p:cBhvr>
                                    </p:animEffect>
                                  </p:childTnLst>
                                </p:cTn>
                              </p:par>
                            </p:childTnLst>
                          </p:cTn>
                        </p:par>
                        <p:par>
                          <p:cTn id="8" fill="hold" nodeType="afterGroup">
                            <p:stCondLst>
                              <p:cond delay="500"/>
                            </p:stCondLst>
                            <p:childTnLst>
                              <p:par>
                                <p:cTn id="9" presetID="63" presetClass="path" presetSubtype="0" accel="50000" decel="50000" fill="hold" grpId="1" nodeType="afterEffect">
                                  <p:stCondLst>
                                    <p:cond delay="0"/>
                                  </p:stCondLst>
                                  <p:childTnLst>
                                    <p:animMotion origin="layout" path="M 3.88889E-6 -4.44444E-6 L 0.24531 -4.44444E-6 " pathEditMode="relative" rAng="0" ptsTypes="AA">
                                      <p:cBhvr>
                                        <p:cTn id="10" dur="2000" fill="hold"/>
                                        <p:tgtEl>
                                          <p:spTgt spid="2974762"/>
                                        </p:tgtEl>
                                        <p:attrNameLst>
                                          <p:attrName>ppt_x</p:attrName>
                                          <p:attrName>ppt_y</p:attrName>
                                        </p:attrNameLst>
                                      </p:cBhvr>
                                      <p:rCtr x="12257" y="0"/>
                                    </p:animMotion>
                                  </p:childTnLst>
                                  <p:subTnLst>
                                    <p:set>
                                      <p:cBhvr override="childStyle">
                                        <p:cTn dur="1" fill="hold" display="0" masterRel="sameClick" afterEffect="1">
                                          <p:stCondLst>
                                            <p:cond evt="end" delay="0">
                                              <p:tn val="9"/>
                                            </p:cond>
                                          </p:stCondLst>
                                        </p:cTn>
                                        <p:tgtEl>
                                          <p:spTgt spid="2974762"/>
                                        </p:tgtEl>
                                        <p:attrNameLst>
                                          <p:attrName>style.visibility</p:attrName>
                                        </p:attrNameLst>
                                      </p:cBhvr>
                                      <p:to>
                                        <p:strVal val="hidden"/>
                                      </p:to>
                                    </p:set>
                                  </p:sub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2974766"/>
                                        </p:tgtEl>
                                        <p:attrNameLst>
                                          <p:attrName>style.visibility</p:attrName>
                                        </p:attrNameLst>
                                      </p:cBhvr>
                                      <p:to>
                                        <p:strVal val="visible"/>
                                      </p:to>
                                    </p:set>
                                  </p:childTnLst>
                                </p:cTn>
                              </p:par>
                            </p:childTnLst>
                          </p:cTn>
                        </p:par>
                        <p:par>
                          <p:cTn id="14" fill="hold" nodeType="afterGroup">
                            <p:stCondLst>
                              <p:cond delay="3000"/>
                            </p:stCondLst>
                            <p:childTnLst>
                              <p:par>
                                <p:cTn id="15" presetID="0" presetClass="path" presetSubtype="0" accel="50000" decel="50000" fill="hold" grpId="0" nodeType="afterEffect">
                                  <p:stCondLst>
                                    <p:cond delay="0"/>
                                  </p:stCondLst>
                                  <p:childTnLst>
                                    <p:animMotion origin="layout" path="M -8.33333E-7 -0.00116 L 0.07778 -0.00116 L 0.07778 -0.29054 L 0.17986 -0.29054 " pathEditMode="relative" rAng="0" ptsTypes="AAAA">
                                      <p:cBhvr>
                                        <p:cTn id="16" dur="2000" fill="hold"/>
                                        <p:tgtEl>
                                          <p:spTgt spid="2974741"/>
                                        </p:tgtEl>
                                        <p:attrNameLst>
                                          <p:attrName>ppt_x</p:attrName>
                                          <p:attrName>ppt_y</p:attrName>
                                        </p:attrNameLst>
                                      </p:cBhvr>
                                      <p:rCtr x="8993" y="-14481"/>
                                    </p:animMotion>
                                  </p:childTnLst>
                                </p:cTn>
                              </p:par>
                              <p:par>
                                <p:cTn id="17" presetID="0" presetClass="path" presetSubtype="0" accel="50000" decel="50000" fill="hold" grpId="0" nodeType="withEffect">
                                  <p:stCondLst>
                                    <p:cond delay="0"/>
                                  </p:stCondLst>
                                  <p:childTnLst>
                                    <p:animMotion origin="layout" path="M -8.33333E-7 -0.00116 L 0.07778 -0.00116 L 0.07778 -0.14643 L 0.17986 -0.14643 " pathEditMode="relative" rAng="0" ptsTypes="AAAA">
                                      <p:cBhvr>
                                        <p:cTn id="18" dur="2000" fill="hold"/>
                                        <p:tgtEl>
                                          <p:spTgt spid="2974742"/>
                                        </p:tgtEl>
                                        <p:attrNameLst>
                                          <p:attrName>ppt_x</p:attrName>
                                          <p:attrName>ppt_y</p:attrName>
                                        </p:attrNameLst>
                                      </p:cBhvr>
                                      <p:rCtr x="8993" y="-7263"/>
                                    </p:animMotion>
                                  </p:childTnLst>
                                </p:cTn>
                              </p:par>
                              <p:par>
                                <p:cTn id="19" presetID="0" presetClass="path" presetSubtype="0" accel="50000" decel="50000" fill="hold" grpId="0" nodeType="withEffect">
                                  <p:stCondLst>
                                    <p:cond delay="0"/>
                                  </p:stCondLst>
                                  <p:childTnLst>
                                    <p:animMotion origin="layout" path="M -8.33333E-7 -0.00116 L 0.17691 -0.00116 " pathEditMode="relative" rAng="0" ptsTypes="AA">
                                      <p:cBhvr>
                                        <p:cTn id="20" dur="2000" fill="hold"/>
                                        <p:tgtEl>
                                          <p:spTgt spid="2974743"/>
                                        </p:tgtEl>
                                        <p:attrNameLst>
                                          <p:attrName>ppt_x</p:attrName>
                                          <p:attrName>ppt_y</p:attrName>
                                        </p:attrNameLst>
                                      </p:cBhvr>
                                      <p:rCtr x="8837" y="0"/>
                                    </p:animMotion>
                                  </p:childTnLst>
                                </p:cTn>
                              </p:par>
                              <p:par>
                                <p:cTn id="21" presetID="0" presetClass="path" presetSubtype="0" accel="50000" decel="50000" fill="hold" grpId="0" nodeType="withEffect">
                                  <p:stCondLst>
                                    <p:cond delay="0"/>
                                  </p:stCondLst>
                                  <p:childTnLst>
                                    <p:animMotion origin="layout" path="M -8.33333E-7 0.00069 L 0.07778 0.00069 L 0.07778 0.14318 L 0.17986 0.14318 " pathEditMode="relative" rAng="0" ptsTypes="AAAA">
                                      <p:cBhvr>
                                        <p:cTn id="22" dur="2000" fill="hold"/>
                                        <p:tgtEl>
                                          <p:spTgt spid="2974744"/>
                                        </p:tgtEl>
                                        <p:attrNameLst>
                                          <p:attrName>ppt_x</p:attrName>
                                          <p:attrName>ppt_y</p:attrName>
                                        </p:attrNameLst>
                                      </p:cBhvr>
                                      <p:rCtr x="8993" y="7125"/>
                                    </p:animMotion>
                                  </p:childTnLst>
                                </p:cTn>
                              </p:par>
                              <p:par>
                                <p:cTn id="23" presetID="0" presetClass="path" presetSubtype="0" accel="50000" decel="50000" fill="hold" grpId="0" nodeType="withEffect">
                                  <p:stCondLst>
                                    <p:cond delay="0"/>
                                  </p:stCondLst>
                                  <p:childTnLst>
                                    <p:animMotion origin="layout" path="M -8.33333E-7 0.00023 L 0.07778 0.00023 L 0.07778 0.28753 L 0.17986 0.28753 " pathEditMode="relative" rAng="0" ptsTypes="AAAA">
                                      <p:cBhvr>
                                        <p:cTn id="24" dur="2000" fill="hold"/>
                                        <p:tgtEl>
                                          <p:spTgt spid="2974745"/>
                                        </p:tgtEl>
                                        <p:attrNameLst>
                                          <p:attrName>ppt_x</p:attrName>
                                          <p:attrName>ppt_y</p:attrName>
                                        </p:attrNameLst>
                                      </p:cBhvr>
                                      <p:rCtr x="8993" y="14365"/>
                                    </p:animMotion>
                                  </p:childTnLst>
                                </p:cTn>
                              </p:par>
                            </p:childTnLst>
                          </p:cTn>
                        </p:par>
                        <p:par>
                          <p:cTn id="25" fill="hold" nodeType="afterGroup">
                            <p:stCondLst>
                              <p:cond delay="5000"/>
                            </p:stCondLst>
                            <p:childTnLst>
                              <p:par>
                                <p:cTn id="26" presetID="1" presetClass="exit" presetSubtype="0" fill="hold" grpId="1" nodeType="afterEffect">
                                  <p:stCondLst>
                                    <p:cond delay="0"/>
                                  </p:stCondLst>
                                  <p:childTnLst>
                                    <p:set>
                                      <p:cBhvr>
                                        <p:cTn id="27" dur="1" fill="hold">
                                          <p:stCondLst>
                                            <p:cond delay="0"/>
                                          </p:stCondLst>
                                        </p:cTn>
                                        <p:tgtEl>
                                          <p:spTgt spid="2974766"/>
                                        </p:tgtEl>
                                        <p:attrNameLst>
                                          <p:attrName>style.visibility</p:attrName>
                                        </p:attrNameLst>
                                      </p:cBhvr>
                                      <p:to>
                                        <p:strVal val="hidden"/>
                                      </p:to>
                                    </p:set>
                                  </p:childTnLst>
                                </p:cTn>
                              </p:par>
                            </p:childTnLst>
                          </p:cTn>
                        </p:par>
                        <p:par>
                          <p:cTn id="28" fill="hold" nodeType="afterGroup">
                            <p:stCondLst>
                              <p:cond delay="5000"/>
                            </p:stCondLst>
                            <p:childTnLst>
                              <p:par>
                                <p:cTn id="29" presetID="1" presetClass="entr" presetSubtype="0" fill="hold" grpId="0" nodeType="afterEffect">
                                  <p:stCondLst>
                                    <p:cond delay="0"/>
                                  </p:stCondLst>
                                  <p:childTnLst>
                                    <p:set>
                                      <p:cBhvr>
                                        <p:cTn id="30" dur="1" fill="hold">
                                          <p:stCondLst>
                                            <p:cond delay="0"/>
                                          </p:stCondLst>
                                        </p:cTn>
                                        <p:tgtEl>
                                          <p:spTgt spid="2974749"/>
                                        </p:tgtEl>
                                        <p:attrNameLst>
                                          <p:attrName>style.visibility</p:attrName>
                                        </p:attrNameLst>
                                      </p:cBhvr>
                                      <p:to>
                                        <p:strVal val="visible"/>
                                      </p:to>
                                    </p:set>
                                  </p:childTnLst>
                                </p:cTn>
                              </p:par>
                            </p:childTnLst>
                          </p:cTn>
                        </p:par>
                        <p:par>
                          <p:cTn id="31" fill="hold" nodeType="afterGroup">
                            <p:stCondLst>
                              <p:cond delay="5000"/>
                            </p:stCondLst>
                            <p:childTnLst>
                              <p:par>
                                <p:cTn id="32" presetID="1" presetClass="entr" presetSubtype="0" fill="hold" grpId="0" nodeType="afterEffect">
                                  <p:stCondLst>
                                    <p:cond delay="0"/>
                                  </p:stCondLst>
                                  <p:childTnLst>
                                    <p:set>
                                      <p:cBhvr>
                                        <p:cTn id="33" dur="1" fill="hold">
                                          <p:stCondLst>
                                            <p:cond delay="0"/>
                                          </p:stCondLst>
                                        </p:cTn>
                                        <p:tgtEl>
                                          <p:spTgt spid="2974750"/>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0"/>
                                          </p:stCondLst>
                                        </p:cTn>
                                        <p:tgtEl>
                                          <p:spTgt spid="2974752"/>
                                        </p:tgtEl>
                                        <p:attrNameLst>
                                          <p:attrName>style.visibility</p:attrName>
                                        </p:attrNameLst>
                                      </p:cBhvr>
                                      <p:to>
                                        <p:strVal val="visible"/>
                                      </p:to>
                                    </p:set>
                                  </p:childTnLst>
                                </p:cTn>
                              </p:par>
                            </p:childTnLst>
                          </p:cTn>
                        </p:par>
                        <p:par>
                          <p:cTn id="37" fill="hold" nodeType="afterGroup">
                            <p:stCondLst>
                              <p:cond delay="5000"/>
                            </p:stCondLst>
                            <p:childTnLst>
                              <p:par>
                                <p:cTn id="38" presetID="1" presetClass="entr" presetSubtype="0" fill="hold" grpId="0" nodeType="afterEffect">
                                  <p:stCondLst>
                                    <p:cond delay="0"/>
                                  </p:stCondLst>
                                  <p:childTnLst>
                                    <p:set>
                                      <p:cBhvr>
                                        <p:cTn id="39" dur="1" fill="hold">
                                          <p:stCondLst>
                                            <p:cond delay="0"/>
                                          </p:stCondLst>
                                        </p:cTn>
                                        <p:tgtEl>
                                          <p:spTgt spid="2974751"/>
                                        </p:tgtEl>
                                        <p:attrNameLst>
                                          <p:attrName>style.visibility</p:attrName>
                                        </p:attrNameLst>
                                      </p:cBhvr>
                                      <p:to>
                                        <p:strVal val="visible"/>
                                      </p:to>
                                    </p:set>
                                  </p:childTnLst>
                                </p:cTn>
                              </p:par>
                            </p:childTnLst>
                          </p:cTn>
                        </p:par>
                        <p:par>
                          <p:cTn id="40" fill="hold" nodeType="afterGroup">
                            <p:stCondLst>
                              <p:cond delay="5000"/>
                            </p:stCondLst>
                            <p:childTnLst>
                              <p:par>
                                <p:cTn id="41" presetID="1" presetClass="entr" presetSubtype="0" fill="hold" grpId="0" nodeType="afterEffect">
                                  <p:stCondLst>
                                    <p:cond delay="0"/>
                                  </p:stCondLst>
                                  <p:childTnLst>
                                    <p:set>
                                      <p:cBhvr>
                                        <p:cTn id="42" dur="1" fill="hold">
                                          <p:stCondLst>
                                            <p:cond delay="0"/>
                                          </p:stCondLst>
                                        </p:cTn>
                                        <p:tgtEl>
                                          <p:spTgt spid="2974754"/>
                                        </p:tgtEl>
                                        <p:attrNameLst>
                                          <p:attrName>style.visibility</p:attrName>
                                        </p:attrNameLst>
                                      </p:cBhvr>
                                      <p:to>
                                        <p:strVal val="visible"/>
                                      </p:to>
                                    </p:set>
                                  </p:childTnLst>
                                </p:cTn>
                              </p:par>
                            </p:childTnLst>
                          </p:cTn>
                        </p:par>
                        <p:par>
                          <p:cTn id="43" fill="hold" nodeType="afterGroup">
                            <p:stCondLst>
                              <p:cond delay="5000"/>
                            </p:stCondLst>
                            <p:childTnLst>
                              <p:par>
                                <p:cTn id="44" presetID="1" presetClass="entr" presetSubtype="0" fill="hold" grpId="0" nodeType="afterEffect">
                                  <p:stCondLst>
                                    <p:cond delay="0"/>
                                  </p:stCondLst>
                                  <p:childTnLst>
                                    <p:set>
                                      <p:cBhvr>
                                        <p:cTn id="45" dur="1" fill="hold">
                                          <p:stCondLst>
                                            <p:cond delay="0"/>
                                          </p:stCondLst>
                                        </p:cTn>
                                        <p:tgtEl>
                                          <p:spTgt spid="2974753"/>
                                        </p:tgtEl>
                                        <p:attrNameLst>
                                          <p:attrName>style.visibility</p:attrName>
                                        </p:attrNameLst>
                                      </p:cBhvr>
                                      <p:to>
                                        <p:strVal val="visible"/>
                                      </p:to>
                                    </p:set>
                                  </p:childTnLst>
                                </p:cTn>
                              </p:par>
                            </p:childTnLst>
                          </p:cTn>
                        </p:par>
                        <p:par>
                          <p:cTn id="46" fill="hold" nodeType="afterGroup">
                            <p:stCondLst>
                              <p:cond delay="5000"/>
                            </p:stCondLst>
                            <p:childTnLst>
                              <p:par>
                                <p:cTn id="47" presetID="1" presetClass="entr" presetSubtype="0" fill="hold" grpId="0" nodeType="afterEffect">
                                  <p:stCondLst>
                                    <p:cond delay="0"/>
                                  </p:stCondLst>
                                  <p:childTnLst>
                                    <p:set>
                                      <p:cBhvr>
                                        <p:cTn id="48" dur="1" fill="hold">
                                          <p:stCondLst>
                                            <p:cond delay="0"/>
                                          </p:stCondLst>
                                        </p:cTn>
                                        <p:tgtEl>
                                          <p:spTgt spid="2974756"/>
                                        </p:tgtEl>
                                        <p:attrNameLst>
                                          <p:attrName>style.visibility</p:attrName>
                                        </p:attrNameLst>
                                      </p:cBhvr>
                                      <p:to>
                                        <p:strVal val="visible"/>
                                      </p:to>
                                    </p:set>
                                  </p:childTnLst>
                                </p:cTn>
                              </p:par>
                            </p:childTnLst>
                          </p:cTn>
                        </p:par>
                        <p:par>
                          <p:cTn id="49" fill="hold" nodeType="afterGroup">
                            <p:stCondLst>
                              <p:cond delay="5000"/>
                            </p:stCondLst>
                            <p:childTnLst>
                              <p:par>
                                <p:cTn id="50" presetID="1" presetClass="entr" presetSubtype="0" fill="hold" grpId="0" nodeType="afterEffect">
                                  <p:stCondLst>
                                    <p:cond delay="0"/>
                                  </p:stCondLst>
                                  <p:childTnLst>
                                    <p:set>
                                      <p:cBhvr>
                                        <p:cTn id="51" dur="1" fill="hold">
                                          <p:stCondLst>
                                            <p:cond delay="0"/>
                                          </p:stCondLst>
                                        </p:cTn>
                                        <p:tgtEl>
                                          <p:spTgt spid="2974755"/>
                                        </p:tgtEl>
                                        <p:attrNameLst>
                                          <p:attrName>style.visibility</p:attrName>
                                        </p:attrNameLst>
                                      </p:cBhvr>
                                      <p:to>
                                        <p:strVal val="visible"/>
                                      </p:to>
                                    </p:set>
                                  </p:childTnLst>
                                </p:cTn>
                              </p:par>
                            </p:childTnLst>
                          </p:cTn>
                        </p:par>
                        <p:par>
                          <p:cTn id="52" fill="hold" nodeType="afterGroup">
                            <p:stCondLst>
                              <p:cond delay="5000"/>
                            </p:stCondLst>
                            <p:childTnLst>
                              <p:par>
                                <p:cTn id="53" presetID="1" presetClass="entr" presetSubtype="0" fill="hold" grpId="0" nodeType="afterEffect">
                                  <p:stCondLst>
                                    <p:cond delay="0"/>
                                  </p:stCondLst>
                                  <p:childTnLst>
                                    <p:set>
                                      <p:cBhvr>
                                        <p:cTn id="54" dur="1" fill="hold">
                                          <p:stCondLst>
                                            <p:cond delay="0"/>
                                          </p:stCondLst>
                                        </p:cTn>
                                        <p:tgtEl>
                                          <p:spTgt spid="2974758"/>
                                        </p:tgtEl>
                                        <p:attrNameLst>
                                          <p:attrName>style.visibility</p:attrName>
                                        </p:attrNameLst>
                                      </p:cBhvr>
                                      <p:to>
                                        <p:strVal val="visible"/>
                                      </p:to>
                                    </p:set>
                                  </p:childTnLst>
                                </p:cTn>
                              </p:par>
                            </p:childTnLst>
                          </p:cTn>
                        </p:par>
                        <p:par>
                          <p:cTn id="55" fill="hold" nodeType="afterGroup">
                            <p:stCondLst>
                              <p:cond delay="5000"/>
                            </p:stCondLst>
                            <p:childTnLst>
                              <p:par>
                                <p:cTn id="56" presetID="1" presetClass="entr" presetSubtype="0" fill="hold" grpId="0" nodeType="afterEffect">
                                  <p:stCondLst>
                                    <p:cond delay="0"/>
                                  </p:stCondLst>
                                  <p:childTnLst>
                                    <p:set>
                                      <p:cBhvr>
                                        <p:cTn id="57" dur="1" fill="hold">
                                          <p:stCondLst>
                                            <p:cond delay="0"/>
                                          </p:stCondLst>
                                        </p:cTn>
                                        <p:tgtEl>
                                          <p:spTgt spid="2974757"/>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childTnLst>
                                </p:cTn>
                              </p:par>
                            </p:childTnLst>
                          </p:cTn>
                        </p:par>
                        <p:par>
                          <p:cTn id="62" fill="hold" nodeType="afterGroup">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2974771"/>
                                        </p:tgtEl>
                                        <p:attrNameLst>
                                          <p:attrName>style.visibility</p:attrName>
                                        </p:attrNameLst>
                                      </p:cBhvr>
                                      <p:to>
                                        <p:strVal val="visible"/>
                                      </p:to>
                                    </p:set>
                                  </p:childTnLst>
                                </p:cTn>
                              </p:par>
                            </p:childTnLst>
                          </p:cTn>
                        </p:par>
                        <p:par>
                          <p:cTn id="65" fill="hold" nodeType="afterGroup">
                            <p:stCondLst>
                              <p:cond delay="0"/>
                            </p:stCondLst>
                            <p:childTnLst>
                              <p:par>
                                <p:cTn id="66" presetID="1" presetClass="entr" presetSubtype="0" fill="hold" grpId="0" nodeType="afterEffect">
                                  <p:stCondLst>
                                    <p:cond delay="1500"/>
                                  </p:stCondLst>
                                  <p:childTnLst>
                                    <p:set>
                                      <p:cBhvr>
                                        <p:cTn id="67" dur="1" fill="hold">
                                          <p:stCondLst>
                                            <p:cond delay="0"/>
                                          </p:stCondLst>
                                        </p:cTn>
                                        <p:tgtEl>
                                          <p:spTgt spid="2974770"/>
                                        </p:tgtEl>
                                        <p:attrNameLst>
                                          <p:attrName>style.visibility</p:attrName>
                                        </p:attrNameLst>
                                      </p:cBhvr>
                                      <p:to>
                                        <p:strVal val="visible"/>
                                      </p:to>
                                    </p:set>
                                  </p:childTnLst>
                                </p:cTn>
                              </p:par>
                            </p:childTnLst>
                          </p:cTn>
                        </p:par>
                        <p:par>
                          <p:cTn id="68" fill="hold" nodeType="afterGroup">
                            <p:stCondLst>
                              <p:cond delay="1500"/>
                            </p:stCondLst>
                            <p:childTnLst>
                              <p:par>
                                <p:cTn id="69" presetID="1" presetClass="exit" presetSubtype="0" fill="hold" grpId="1" nodeType="afterEffect">
                                  <p:stCondLst>
                                    <p:cond delay="1000"/>
                                  </p:stCondLst>
                                  <p:childTnLst>
                                    <p:set>
                                      <p:cBhvr>
                                        <p:cTn id="70" dur="1" fill="hold">
                                          <p:stCondLst>
                                            <p:cond delay="0"/>
                                          </p:stCondLst>
                                        </p:cTn>
                                        <p:tgtEl>
                                          <p:spTgt spid="29747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4741" grpId="0" animBg="1"/>
      <p:bldP spid="2974742" grpId="0" animBg="1"/>
      <p:bldP spid="2974743" grpId="0" animBg="1"/>
      <p:bldP spid="2974744" grpId="0" animBg="1"/>
      <p:bldP spid="2974745" grpId="0" animBg="1"/>
      <p:bldP spid="2974749" grpId="0" animBg="1"/>
      <p:bldP spid="2974750" grpId="0" animBg="1"/>
      <p:bldP spid="2974751" grpId="0" animBg="1"/>
      <p:bldP spid="2974752" grpId="0" animBg="1"/>
      <p:bldP spid="2974753" grpId="0" animBg="1"/>
      <p:bldP spid="2974754" grpId="0" animBg="1"/>
      <p:bldP spid="2974755" grpId="0" animBg="1"/>
      <p:bldP spid="2974756" grpId="0" animBg="1"/>
      <p:bldP spid="2974757" grpId="0" animBg="1"/>
      <p:bldP spid="2974758" grpId="0" animBg="1"/>
      <p:bldP spid="2974762" grpId="0" animBg="1"/>
      <p:bldP spid="2974762" grpId="1" animBg="1"/>
      <p:bldP spid="2974766" grpId="0"/>
      <p:bldP spid="2974766" grpId="1"/>
      <p:bldP spid="2974770" grpId="0"/>
      <p:bldP spid="2974771" grpId="0" animBg="1"/>
      <p:bldP spid="2974771"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white"/>
                </a:solidFill>
              </a:rPr>
              <a:t>Data Protection: RAID</a:t>
            </a:r>
          </a:p>
        </p:txBody>
      </p:sp>
      <p:sp>
        <p:nvSpPr>
          <p:cNvPr id="378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white"/>
                </a:solidFill>
              </a:rPr>
              <a:t> - </a:t>
            </a:r>
            <a:fld id="{DFAD590B-0338-4923-B76A-22F77A51887B}" type="slidenum">
              <a:rPr lang="en-US" sz="800" smtClean="0">
                <a:solidFill>
                  <a:prstClr val="white"/>
                </a:solidFill>
              </a:rPr>
              <a:pPr eaLnBrk="1" hangingPunct="1"/>
              <a:t>32</a:t>
            </a:fld>
            <a:endParaRPr lang="en-US" sz="800" smtClean="0">
              <a:solidFill>
                <a:prstClr val="white"/>
              </a:solidFill>
            </a:endParaRPr>
          </a:p>
        </p:txBody>
      </p:sp>
      <p:sp>
        <p:nvSpPr>
          <p:cNvPr id="29716" name="Rectangle 42"/>
          <p:cNvSpPr>
            <a:spLocks noGrp="1" noChangeArrowheads="1"/>
          </p:cNvSpPr>
          <p:nvPr>
            <p:ph type="title"/>
          </p:nvPr>
        </p:nvSpPr>
        <p:spPr/>
        <p:txBody>
          <a:bodyPr>
            <a:normAutofit fontScale="90000"/>
          </a:bodyPr>
          <a:lstStyle/>
          <a:p>
            <a:pPr eaLnBrk="1" fontAlgn="auto" hangingPunct="1">
              <a:spcAft>
                <a:spcPts val="0"/>
              </a:spcAft>
              <a:defRPr/>
            </a:pPr>
            <a:r>
              <a:rPr lang="en-US" smtClean="0"/>
              <a:t>RAID 3 – Parallel Transfer with Dedicated Parity Disk</a:t>
            </a:r>
          </a:p>
        </p:txBody>
      </p:sp>
      <p:sp>
        <p:nvSpPr>
          <p:cNvPr id="37893" name="Line 2"/>
          <p:cNvSpPr>
            <a:spLocks noChangeShapeType="1"/>
          </p:cNvSpPr>
          <p:nvPr/>
        </p:nvSpPr>
        <p:spPr bwMode="auto">
          <a:xfrm>
            <a:off x="1400175" y="3765550"/>
            <a:ext cx="4921250"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7894" name="Group 3"/>
          <p:cNvGrpSpPr>
            <a:grpSpLocks/>
          </p:cNvGrpSpPr>
          <p:nvPr/>
        </p:nvGrpSpPr>
        <p:grpSpPr bwMode="auto">
          <a:xfrm>
            <a:off x="533400" y="2819400"/>
            <a:ext cx="1228725" cy="2133600"/>
            <a:chOff x="336" y="1776"/>
            <a:chExt cx="774" cy="1344"/>
          </a:xfrm>
        </p:grpSpPr>
        <p:pic>
          <p:nvPicPr>
            <p:cNvPr id="37936" name="Picture 4" descr="hos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1776"/>
              <a:ext cx="774"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7" name="Text Box 5"/>
            <p:cNvSpPr txBox="1">
              <a:spLocks noChangeArrowheads="1"/>
            </p:cNvSpPr>
            <p:nvPr/>
          </p:nvSpPr>
          <p:spPr bwMode="auto">
            <a:xfrm>
              <a:off x="672" y="2986"/>
              <a:ext cx="28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Host</a:t>
              </a:r>
            </a:p>
          </p:txBody>
        </p:sp>
      </p:grpSp>
      <p:sp>
        <p:nvSpPr>
          <p:cNvPr id="37895" name="Line 6"/>
          <p:cNvSpPr>
            <a:spLocks noChangeShapeType="1"/>
          </p:cNvSpPr>
          <p:nvPr/>
        </p:nvSpPr>
        <p:spPr bwMode="auto">
          <a:xfrm>
            <a:off x="5392738" y="4756150"/>
            <a:ext cx="55403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7896" name="Line 7"/>
          <p:cNvSpPr>
            <a:spLocks noChangeShapeType="1"/>
          </p:cNvSpPr>
          <p:nvPr/>
        </p:nvSpPr>
        <p:spPr bwMode="auto">
          <a:xfrm>
            <a:off x="5392738" y="2794000"/>
            <a:ext cx="55403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7897" name="Freeform 8"/>
          <p:cNvSpPr>
            <a:spLocks/>
          </p:cNvSpPr>
          <p:nvPr/>
        </p:nvSpPr>
        <p:spPr bwMode="auto">
          <a:xfrm>
            <a:off x="5392738" y="1817688"/>
            <a:ext cx="641350" cy="3919537"/>
          </a:xfrm>
          <a:custGeom>
            <a:avLst/>
            <a:gdLst>
              <a:gd name="T0" fmla="*/ 2147483647 w 404"/>
              <a:gd name="T1" fmla="*/ 0 h 2488"/>
              <a:gd name="T2" fmla="*/ 0 w 404"/>
              <a:gd name="T3" fmla="*/ 0 h 2488"/>
              <a:gd name="T4" fmla="*/ 0 w 404"/>
              <a:gd name="T5" fmla="*/ 2147483647 h 2488"/>
              <a:gd name="T6" fmla="*/ 2147483647 w 404"/>
              <a:gd name="T7" fmla="*/ 2147483647 h 2488"/>
              <a:gd name="T8" fmla="*/ 0 60000 65536"/>
              <a:gd name="T9" fmla="*/ 0 60000 65536"/>
              <a:gd name="T10" fmla="*/ 0 60000 65536"/>
              <a:gd name="T11" fmla="*/ 0 60000 65536"/>
              <a:gd name="T12" fmla="*/ 0 w 404"/>
              <a:gd name="T13" fmla="*/ 0 h 2488"/>
              <a:gd name="T14" fmla="*/ 404 w 404"/>
              <a:gd name="T15" fmla="*/ 2488 h 2488"/>
            </a:gdLst>
            <a:ahLst/>
            <a:cxnLst>
              <a:cxn ang="T8">
                <a:pos x="T0" y="T1"/>
              </a:cxn>
              <a:cxn ang="T9">
                <a:pos x="T2" y="T3"/>
              </a:cxn>
              <a:cxn ang="T10">
                <a:pos x="T4" y="T5"/>
              </a:cxn>
              <a:cxn ang="T11">
                <a:pos x="T6" y="T7"/>
              </a:cxn>
            </a:cxnLst>
            <a:rect l="T12" t="T13" r="T14" b="T15"/>
            <a:pathLst>
              <a:path w="404" h="2488">
                <a:moveTo>
                  <a:pt x="380" y="0"/>
                </a:moveTo>
                <a:lnTo>
                  <a:pt x="0" y="0"/>
                </a:lnTo>
                <a:lnTo>
                  <a:pt x="0" y="2488"/>
                </a:lnTo>
                <a:lnTo>
                  <a:pt x="404" y="2488"/>
                </a:lnTo>
              </a:path>
            </a:pathLst>
          </a:custGeom>
          <a:noFill/>
          <a:ln w="127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7898" name="Group 9"/>
          <p:cNvGrpSpPr>
            <a:grpSpLocks/>
          </p:cNvGrpSpPr>
          <p:nvPr/>
        </p:nvGrpSpPr>
        <p:grpSpPr bwMode="auto">
          <a:xfrm>
            <a:off x="2955925" y="3425825"/>
            <a:ext cx="1358900" cy="720725"/>
            <a:chOff x="2166" y="2158"/>
            <a:chExt cx="856" cy="454"/>
          </a:xfrm>
        </p:grpSpPr>
        <p:sp>
          <p:nvSpPr>
            <p:cNvPr id="37934" name="Rectangle 10"/>
            <p:cNvSpPr>
              <a:spLocks noChangeArrowheads="1"/>
            </p:cNvSpPr>
            <p:nvPr/>
          </p:nvSpPr>
          <p:spPr bwMode="auto">
            <a:xfrm>
              <a:off x="2166" y="2158"/>
              <a:ext cx="856" cy="454"/>
            </a:xfrm>
            <a:prstGeom prst="rect">
              <a:avLst/>
            </a:prstGeom>
            <a:gradFill rotWithShape="1">
              <a:gsLst>
                <a:gs pos="0">
                  <a:srgbClr val="86BAB5"/>
                </a:gs>
                <a:gs pos="100000">
                  <a:srgbClr val="5B7E7B"/>
                </a:gs>
              </a:gsLst>
              <a:lin ang="2700000" scaled="1"/>
            </a:gradFill>
            <a:ln w="12700" algn="ctr">
              <a:solidFill>
                <a:srgbClr val="88B8B6"/>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7935" name="Text Box 11"/>
            <p:cNvSpPr txBox="1">
              <a:spLocks noChangeArrowheads="1"/>
            </p:cNvSpPr>
            <p:nvPr/>
          </p:nvSpPr>
          <p:spPr bwMode="auto">
            <a:xfrm>
              <a:off x="2288" y="2246"/>
              <a:ext cx="612" cy="278"/>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RAID</a:t>
              </a:r>
              <a:br>
                <a:rPr lang="en-US" sz="1600" b="1" smtClean="0">
                  <a:solidFill>
                    <a:prstClr val="black"/>
                  </a:solidFill>
                </a:rPr>
              </a:br>
              <a:r>
                <a:rPr lang="en-US" sz="1600" b="1" smtClean="0">
                  <a:solidFill>
                    <a:prstClr val="black"/>
                  </a:solidFill>
                </a:rPr>
                <a:t>Controller</a:t>
              </a:r>
            </a:p>
          </p:txBody>
        </p:sp>
      </p:grpSp>
      <p:grpSp>
        <p:nvGrpSpPr>
          <p:cNvPr id="4" name="Group 12"/>
          <p:cNvGrpSpPr>
            <a:grpSpLocks/>
          </p:cNvGrpSpPr>
          <p:nvPr/>
        </p:nvGrpSpPr>
        <p:grpSpPr bwMode="auto">
          <a:xfrm>
            <a:off x="3144838" y="4010025"/>
            <a:ext cx="981075" cy="325438"/>
            <a:chOff x="1607" y="3273"/>
            <a:chExt cx="618" cy="205"/>
          </a:xfrm>
        </p:grpSpPr>
        <p:sp>
          <p:nvSpPr>
            <p:cNvPr id="37932" name="Rectangle 13"/>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7933" name="Text Box 14"/>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1</a:t>
              </a:r>
            </a:p>
          </p:txBody>
        </p:sp>
      </p:grpSp>
      <p:grpSp>
        <p:nvGrpSpPr>
          <p:cNvPr id="5" name="Group 15"/>
          <p:cNvGrpSpPr>
            <a:grpSpLocks/>
          </p:cNvGrpSpPr>
          <p:nvPr/>
        </p:nvGrpSpPr>
        <p:grpSpPr bwMode="auto">
          <a:xfrm>
            <a:off x="3144838" y="4406900"/>
            <a:ext cx="981075" cy="325438"/>
            <a:chOff x="1607" y="3273"/>
            <a:chExt cx="618" cy="205"/>
          </a:xfrm>
        </p:grpSpPr>
        <p:sp>
          <p:nvSpPr>
            <p:cNvPr id="37930" name="Rectangle 16"/>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7931" name="Text Box 17"/>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2</a:t>
              </a:r>
            </a:p>
          </p:txBody>
        </p:sp>
      </p:grpSp>
      <p:grpSp>
        <p:nvGrpSpPr>
          <p:cNvPr id="6" name="Group 18"/>
          <p:cNvGrpSpPr>
            <a:grpSpLocks/>
          </p:cNvGrpSpPr>
          <p:nvPr/>
        </p:nvGrpSpPr>
        <p:grpSpPr bwMode="auto">
          <a:xfrm>
            <a:off x="3144838" y="4803775"/>
            <a:ext cx="981075" cy="325438"/>
            <a:chOff x="1607" y="3273"/>
            <a:chExt cx="618" cy="205"/>
          </a:xfrm>
        </p:grpSpPr>
        <p:sp>
          <p:nvSpPr>
            <p:cNvPr id="37928" name="Rectangle 19"/>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7929" name="Text Box 20"/>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3</a:t>
              </a:r>
            </a:p>
          </p:txBody>
        </p:sp>
      </p:grpSp>
      <p:grpSp>
        <p:nvGrpSpPr>
          <p:cNvPr id="7" name="Group 21"/>
          <p:cNvGrpSpPr>
            <a:grpSpLocks/>
          </p:cNvGrpSpPr>
          <p:nvPr/>
        </p:nvGrpSpPr>
        <p:grpSpPr bwMode="auto">
          <a:xfrm>
            <a:off x="3144838" y="5202238"/>
            <a:ext cx="981075" cy="325437"/>
            <a:chOff x="1981" y="3277"/>
            <a:chExt cx="618" cy="205"/>
          </a:xfrm>
        </p:grpSpPr>
        <p:sp>
          <p:nvSpPr>
            <p:cNvPr id="37926" name="Rectangle 22"/>
            <p:cNvSpPr>
              <a:spLocks noChangeArrowheads="1"/>
            </p:cNvSpPr>
            <p:nvPr/>
          </p:nvSpPr>
          <p:spPr bwMode="auto">
            <a:xfrm>
              <a:off x="1981" y="3277"/>
              <a:ext cx="618" cy="205"/>
            </a:xfrm>
            <a:prstGeom prst="rect">
              <a:avLst/>
            </a:prstGeom>
            <a:solidFill>
              <a:srgbClr val="B2DEC7"/>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7927" name="Text Box 23"/>
            <p:cNvSpPr txBox="1">
              <a:spLocks noChangeArrowheads="1"/>
            </p:cNvSpPr>
            <p:nvPr/>
          </p:nvSpPr>
          <p:spPr bwMode="auto">
            <a:xfrm>
              <a:off x="2035" y="3310"/>
              <a:ext cx="51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lnSpc>
                  <a:spcPct val="90000"/>
                </a:lnSpc>
                <a:spcBef>
                  <a:spcPct val="50000"/>
                </a:spcBef>
                <a:buClr>
                  <a:srgbClr val="003580"/>
                </a:buClr>
                <a:buFont typeface="Wingdings" pitchFamily="2" charset="2"/>
                <a:buNone/>
              </a:pPr>
              <a:r>
                <a:rPr lang="en-US" sz="1600" b="1" smtClean="0">
                  <a:solidFill>
                    <a:srgbClr val="000000"/>
                  </a:solidFill>
                </a:rPr>
                <a:t>P 0 1 2 3</a:t>
              </a:r>
            </a:p>
          </p:txBody>
        </p:sp>
      </p:grpSp>
      <p:grpSp>
        <p:nvGrpSpPr>
          <p:cNvPr id="8" name="Group 24"/>
          <p:cNvGrpSpPr>
            <a:grpSpLocks/>
          </p:cNvGrpSpPr>
          <p:nvPr/>
        </p:nvGrpSpPr>
        <p:grpSpPr bwMode="auto">
          <a:xfrm>
            <a:off x="3144838" y="3613150"/>
            <a:ext cx="981075" cy="325438"/>
            <a:chOff x="1607" y="3273"/>
            <a:chExt cx="618" cy="205"/>
          </a:xfrm>
        </p:grpSpPr>
        <p:sp>
          <p:nvSpPr>
            <p:cNvPr id="37924" name="Rectangle 25"/>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7925" name="Text Box 26"/>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0</a:t>
              </a:r>
            </a:p>
          </p:txBody>
        </p:sp>
      </p:grpSp>
      <p:grpSp>
        <p:nvGrpSpPr>
          <p:cNvPr id="9" name="Group 27"/>
          <p:cNvGrpSpPr>
            <a:grpSpLocks/>
          </p:cNvGrpSpPr>
          <p:nvPr/>
        </p:nvGrpSpPr>
        <p:grpSpPr bwMode="auto">
          <a:xfrm>
            <a:off x="698500" y="3613150"/>
            <a:ext cx="981075" cy="325438"/>
            <a:chOff x="1607" y="3273"/>
            <a:chExt cx="618" cy="205"/>
          </a:xfrm>
        </p:grpSpPr>
        <p:sp>
          <p:nvSpPr>
            <p:cNvPr id="37922" name="Rectangle 28"/>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7923" name="Text Box 29"/>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3</a:t>
              </a:r>
            </a:p>
          </p:txBody>
        </p:sp>
      </p:grpSp>
      <p:grpSp>
        <p:nvGrpSpPr>
          <p:cNvPr id="10" name="Group 30"/>
          <p:cNvGrpSpPr>
            <a:grpSpLocks/>
          </p:cNvGrpSpPr>
          <p:nvPr/>
        </p:nvGrpSpPr>
        <p:grpSpPr bwMode="auto">
          <a:xfrm>
            <a:off x="698500" y="3613150"/>
            <a:ext cx="981075" cy="325438"/>
            <a:chOff x="1607" y="3273"/>
            <a:chExt cx="618" cy="205"/>
          </a:xfrm>
        </p:grpSpPr>
        <p:sp>
          <p:nvSpPr>
            <p:cNvPr id="37920" name="Rectangle 31"/>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7921" name="Text Box 32"/>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2</a:t>
              </a:r>
            </a:p>
          </p:txBody>
        </p:sp>
      </p:grpSp>
      <p:grpSp>
        <p:nvGrpSpPr>
          <p:cNvPr id="11" name="Group 33"/>
          <p:cNvGrpSpPr>
            <a:grpSpLocks/>
          </p:cNvGrpSpPr>
          <p:nvPr/>
        </p:nvGrpSpPr>
        <p:grpSpPr bwMode="auto">
          <a:xfrm>
            <a:off x="698500" y="3613150"/>
            <a:ext cx="981075" cy="325438"/>
            <a:chOff x="1607" y="3273"/>
            <a:chExt cx="618" cy="205"/>
          </a:xfrm>
        </p:grpSpPr>
        <p:sp>
          <p:nvSpPr>
            <p:cNvPr id="37918" name="Rectangle 34"/>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7919" name="Text Box 35"/>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1</a:t>
              </a:r>
            </a:p>
          </p:txBody>
        </p:sp>
      </p:grpSp>
      <p:grpSp>
        <p:nvGrpSpPr>
          <p:cNvPr id="12" name="Group 36"/>
          <p:cNvGrpSpPr>
            <a:grpSpLocks/>
          </p:cNvGrpSpPr>
          <p:nvPr/>
        </p:nvGrpSpPr>
        <p:grpSpPr bwMode="auto">
          <a:xfrm>
            <a:off x="698500" y="3613150"/>
            <a:ext cx="981075" cy="325438"/>
            <a:chOff x="1607" y="3273"/>
            <a:chExt cx="618" cy="205"/>
          </a:xfrm>
        </p:grpSpPr>
        <p:sp>
          <p:nvSpPr>
            <p:cNvPr id="37916" name="Rectangle 37"/>
            <p:cNvSpPr>
              <a:spLocks noChangeArrowheads="1"/>
            </p:cNvSpPr>
            <p:nvPr/>
          </p:nvSpPr>
          <p:spPr bwMode="auto">
            <a:xfrm>
              <a:off x="1607" y="3273"/>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7917" name="Text Box 38"/>
            <p:cNvSpPr txBox="1">
              <a:spLocks noChangeArrowheads="1"/>
            </p:cNvSpPr>
            <p:nvPr/>
          </p:nvSpPr>
          <p:spPr bwMode="auto">
            <a:xfrm>
              <a:off x="1689" y="3306"/>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black"/>
                  </a:solidFill>
                </a:rPr>
                <a:t>Block 0</a:t>
              </a:r>
            </a:p>
          </p:txBody>
        </p:sp>
      </p:grpSp>
      <p:grpSp>
        <p:nvGrpSpPr>
          <p:cNvPr id="13" name="Group 39"/>
          <p:cNvGrpSpPr>
            <a:grpSpLocks/>
          </p:cNvGrpSpPr>
          <p:nvPr/>
        </p:nvGrpSpPr>
        <p:grpSpPr bwMode="auto">
          <a:xfrm>
            <a:off x="2994025" y="3536950"/>
            <a:ext cx="1281113" cy="1630363"/>
            <a:chOff x="1886" y="2228"/>
            <a:chExt cx="807" cy="1027"/>
          </a:xfrm>
        </p:grpSpPr>
        <p:sp>
          <p:nvSpPr>
            <p:cNvPr id="37914" name="AutoShape 40"/>
            <p:cNvSpPr>
              <a:spLocks noChangeArrowheads="1"/>
            </p:cNvSpPr>
            <p:nvPr/>
          </p:nvSpPr>
          <p:spPr bwMode="auto">
            <a:xfrm>
              <a:off x="1886" y="2228"/>
              <a:ext cx="807" cy="1027"/>
            </a:xfrm>
            <a:prstGeom prst="roundRect">
              <a:avLst>
                <a:gd name="adj" fmla="val 12019"/>
              </a:avLst>
            </a:prstGeom>
            <a:solidFill>
              <a:srgbClr val="B2DEC7"/>
            </a:solidFill>
            <a:ln w="9525" algn="ctr">
              <a:solidFill>
                <a:srgbClr val="000000"/>
              </a:solidFill>
              <a:round/>
              <a:headEnd/>
              <a:tailEn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7915" name="Text Box 41"/>
            <p:cNvSpPr txBox="1">
              <a:spLocks noChangeArrowheads="1"/>
            </p:cNvSpPr>
            <p:nvPr/>
          </p:nvSpPr>
          <p:spPr bwMode="auto">
            <a:xfrm>
              <a:off x="1973" y="2603"/>
              <a:ext cx="63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000000"/>
                  </a:solidFill>
                </a:rPr>
                <a:t>Parity</a:t>
              </a:r>
              <a:br>
                <a:rPr lang="en-US" sz="1600" b="1" smtClean="0">
                  <a:solidFill>
                    <a:srgbClr val="000000"/>
                  </a:solidFill>
                </a:rPr>
              </a:br>
              <a:r>
                <a:rPr lang="en-US" sz="1600" b="1" smtClean="0">
                  <a:solidFill>
                    <a:srgbClr val="000000"/>
                  </a:solidFill>
                </a:rPr>
                <a:t>Generated</a:t>
              </a:r>
            </a:p>
          </p:txBody>
        </p:sp>
      </p:grpSp>
      <p:pic>
        <p:nvPicPr>
          <p:cNvPr id="37909" name="Picture 43"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5240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0" name="Picture 44"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5146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1" name="Picture 45"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5052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2" name="Picture 46"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4958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3" name="Picture 47"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54864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2960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4.72222E-6 -0.00601 L 0.26841 -0.00601 " pathEditMode="relative" rAng="0" ptsTypes="AA">
                                      <p:cBhvr>
                                        <p:cTn id="6" dur="1000" fill="hold"/>
                                        <p:tgtEl>
                                          <p:spTgt spid="12"/>
                                        </p:tgtEl>
                                        <p:attrNameLst>
                                          <p:attrName>ppt_x</p:attrName>
                                          <p:attrName>ppt_y</p:attrName>
                                        </p:attrNameLst>
                                      </p:cBhvr>
                                      <p:rCtr x="13420" y="0"/>
                                    </p:animMotion>
                                  </p:childTnLst>
                                </p:cTn>
                              </p:par>
                            </p:childTnLst>
                          </p:cTn>
                        </p:par>
                        <p:par>
                          <p:cTn id="7" fill="hold" nodeType="afterGroup">
                            <p:stCondLst>
                              <p:cond delay="1000"/>
                            </p:stCondLst>
                            <p:childTnLst>
                              <p:par>
                                <p:cTn id="8" presetID="1" presetClass="exit" presetSubtype="0" fill="hold" nodeType="afterEffect">
                                  <p:stCondLst>
                                    <p:cond delay="0"/>
                                  </p:stCondLst>
                                  <p:childTnLst>
                                    <p:set>
                                      <p:cBhvr>
                                        <p:cTn id="9" dur="1" fill="hold">
                                          <p:stCondLst>
                                            <p:cond delay="0"/>
                                          </p:stCondLst>
                                        </p:cTn>
                                        <p:tgtEl>
                                          <p:spTgt spid="12"/>
                                        </p:tgtEl>
                                        <p:attrNameLst>
                                          <p:attrName>style.visibility</p:attrName>
                                        </p:attrNameLst>
                                      </p:cBhvr>
                                      <p:to>
                                        <p:strVal val="hidden"/>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nodeType="afterGroup">
                            <p:stCondLst>
                              <p:cond delay="1000"/>
                            </p:stCondLst>
                            <p:childTnLst>
                              <p:par>
                                <p:cTn id="14" presetID="0" presetClass="path" presetSubtype="0" accel="50000" decel="50000" fill="hold" nodeType="afterEffect">
                                  <p:stCondLst>
                                    <p:cond delay="0"/>
                                  </p:stCondLst>
                                  <p:childTnLst>
                                    <p:animMotion origin="layout" path="M -4.72222E-6 0.00046 L 0.26928 0.00046 L 0.26928 0.06061 " pathEditMode="relative" rAng="0" ptsTypes="AAA">
                                      <p:cBhvr>
                                        <p:cTn id="15" dur="1000" fill="hold"/>
                                        <p:tgtEl>
                                          <p:spTgt spid="11"/>
                                        </p:tgtEl>
                                        <p:attrNameLst>
                                          <p:attrName>ppt_x</p:attrName>
                                          <p:attrName>ppt_y</p:attrName>
                                        </p:attrNameLst>
                                      </p:cBhvr>
                                      <p:rCtr x="13455" y="3007"/>
                                    </p:animMotion>
                                  </p:childTnLst>
                                </p:cTn>
                              </p:par>
                            </p:childTnLst>
                          </p:cTn>
                        </p:par>
                        <p:par>
                          <p:cTn id="16" fill="hold" nodeType="afterGroup">
                            <p:stCondLst>
                              <p:cond delay="2000"/>
                            </p:stCondLst>
                            <p:childTnLst>
                              <p:par>
                                <p:cTn id="17" presetID="1" presetClass="exit" presetSubtype="0" fill="hold"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par>
                          <p:cTn id="19" fill="hold" nodeType="afterGroup">
                            <p:stCondLst>
                              <p:cond delay="2000"/>
                            </p:stCondLst>
                            <p:childTnLst>
                              <p:par>
                                <p:cTn id="20" presetID="1" presetClass="entr" presetSubtype="0"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par>
                          <p:cTn id="22" fill="hold" nodeType="afterGroup">
                            <p:stCondLst>
                              <p:cond delay="2000"/>
                            </p:stCondLst>
                            <p:childTnLst>
                              <p:par>
                                <p:cTn id="23" presetID="0" presetClass="path" presetSubtype="0" accel="50000" decel="50000" fill="hold" nodeType="afterEffect">
                                  <p:stCondLst>
                                    <p:cond delay="0"/>
                                  </p:stCondLst>
                                  <p:childTnLst>
                                    <p:animMotion origin="layout" path="M -0.00086 -0.00046 L 0.26754 -0.00046 L 0.26754 0.11612 " pathEditMode="relative" rAng="0" ptsTypes="AAA">
                                      <p:cBhvr>
                                        <p:cTn id="24" dur="1000" fill="hold"/>
                                        <p:tgtEl>
                                          <p:spTgt spid="10"/>
                                        </p:tgtEl>
                                        <p:attrNameLst>
                                          <p:attrName>ppt_x</p:attrName>
                                          <p:attrName>ppt_y</p:attrName>
                                        </p:attrNameLst>
                                      </p:cBhvr>
                                      <p:rCtr x="13420" y="5829"/>
                                    </p:animMotion>
                                  </p:childTnLst>
                                </p:cTn>
                              </p:par>
                            </p:childTnLst>
                          </p:cTn>
                        </p:par>
                        <p:par>
                          <p:cTn id="25" fill="hold" nodeType="afterGroup">
                            <p:stCondLst>
                              <p:cond delay="3000"/>
                            </p:stCondLst>
                            <p:childTnLst>
                              <p:par>
                                <p:cTn id="26" presetID="1" presetClass="exit" presetSubtype="0" fill="hold" nodeType="afterEffect">
                                  <p:stCondLst>
                                    <p:cond delay="0"/>
                                  </p:stCondLst>
                                  <p:childTnLst>
                                    <p:set>
                                      <p:cBhvr>
                                        <p:cTn id="27" dur="1" fill="hold">
                                          <p:stCondLst>
                                            <p:cond delay="0"/>
                                          </p:stCondLst>
                                        </p:cTn>
                                        <p:tgtEl>
                                          <p:spTgt spid="10"/>
                                        </p:tgtEl>
                                        <p:attrNameLst>
                                          <p:attrName>style.visibility</p:attrName>
                                        </p:attrNameLst>
                                      </p:cBhvr>
                                      <p:to>
                                        <p:strVal val="hidden"/>
                                      </p:to>
                                    </p:set>
                                  </p:childTnLst>
                                </p:cTn>
                              </p:par>
                            </p:childTnLst>
                          </p:cTn>
                        </p:par>
                        <p:par>
                          <p:cTn id="28" fill="hold" nodeType="afterGroup">
                            <p:stCondLst>
                              <p:cond delay="3000"/>
                            </p:stCondLst>
                            <p:childTnLst>
                              <p:par>
                                <p:cTn id="29" presetID="1"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par>
                          <p:cTn id="31" fill="hold" nodeType="afterGroup">
                            <p:stCondLst>
                              <p:cond delay="3000"/>
                            </p:stCondLst>
                            <p:childTnLst>
                              <p:par>
                                <p:cTn id="32" presetID="0" presetClass="path" presetSubtype="0" accel="50000" decel="50000" fill="hold" nodeType="afterEffect">
                                  <p:stCondLst>
                                    <p:cond delay="0"/>
                                  </p:stCondLst>
                                  <p:childTnLst>
                                    <p:animMotion origin="layout" path="M -4.72222E-6 -0.00301 L 0.26841 -0.00185 L 0.26841 0.17164 " pathEditMode="relative" rAng="0" ptsTypes="AAA">
                                      <p:cBhvr>
                                        <p:cTn id="33" dur="1000" fill="hold"/>
                                        <p:tgtEl>
                                          <p:spTgt spid="9"/>
                                        </p:tgtEl>
                                        <p:attrNameLst>
                                          <p:attrName>ppt_x</p:attrName>
                                          <p:attrName>ppt_y</p:attrName>
                                        </p:attrNameLst>
                                      </p:cBhvr>
                                      <p:rCtr x="13420" y="8721"/>
                                    </p:animMotion>
                                  </p:childTnLst>
                                </p:cTn>
                              </p:par>
                            </p:childTnLst>
                          </p:cTn>
                        </p:par>
                        <p:par>
                          <p:cTn id="34" fill="hold" nodeType="afterGroup">
                            <p:stCondLst>
                              <p:cond delay="4000"/>
                            </p:stCondLst>
                            <p:childTnLst>
                              <p:par>
                                <p:cTn id="35" presetID="1" presetClass="exit" presetSubtype="0" fill="hold" nodeType="afterEffect">
                                  <p:stCondLst>
                                    <p:cond delay="0"/>
                                  </p:stCondLst>
                                  <p:childTnLst>
                                    <p:set>
                                      <p:cBhvr>
                                        <p:cTn id="36" dur="1" fill="hold">
                                          <p:stCondLst>
                                            <p:cond delay="0"/>
                                          </p:stCondLst>
                                        </p:cTn>
                                        <p:tgtEl>
                                          <p:spTgt spid="9"/>
                                        </p:tgtEl>
                                        <p:attrNameLst>
                                          <p:attrName>style.visibility</p:attrName>
                                        </p:attrNameLst>
                                      </p:cBhvr>
                                      <p:to>
                                        <p:strVal val="hidden"/>
                                      </p:to>
                                    </p:set>
                                  </p:childTnLst>
                                </p:cTn>
                              </p:par>
                            </p:childTnLst>
                          </p:cTn>
                        </p:par>
                        <p:par>
                          <p:cTn id="37" fill="hold" nodeType="afterGroup">
                            <p:stCondLst>
                              <p:cond delay="4000"/>
                            </p:stCondLst>
                            <p:childTnLst>
                              <p:par>
                                <p:cTn id="38" presetID="1" presetClass="entr" presetSubtype="0"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xit" presetSubtype="0" fill="hold" nodeType="clickEffect">
                                  <p:stCondLst>
                                    <p:cond delay="0"/>
                                  </p:stCondLst>
                                  <p:childTnLst>
                                    <p:animEffect transition="out" filter="fade">
                                      <p:cBhvr>
                                        <p:cTn id="48" dur="1000"/>
                                        <p:tgtEl>
                                          <p:spTgt spid="13"/>
                                        </p:tgtEl>
                                      </p:cBhvr>
                                    </p:animEffect>
                                    <p:set>
                                      <p:cBhvr>
                                        <p:cTn id="49" dur="1" fill="hold">
                                          <p:stCondLst>
                                            <p:cond delay="999"/>
                                          </p:stCondLst>
                                        </p:cTn>
                                        <p:tgtEl>
                                          <p:spTgt spid="13"/>
                                        </p:tgtEl>
                                        <p:attrNameLst>
                                          <p:attrName>style.visibility</p:attrName>
                                        </p:attrNameLst>
                                      </p:cBhvr>
                                      <p:to>
                                        <p:strVal val="hidden"/>
                                      </p:to>
                                    </p:set>
                                  </p:childTnLst>
                                </p:cTn>
                              </p:par>
                            </p:childTnLst>
                          </p:cTn>
                        </p:par>
                        <p:par>
                          <p:cTn id="50" fill="hold" nodeType="afterGroup">
                            <p:stCondLst>
                              <p:cond delay="1000"/>
                            </p:stCondLst>
                            <p:childTnLst>
                              <p:par>
                                <p:cTn id="51" presetID="10" presetClass="entr" presetSubtype="0"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1000"/>
                                        <p:tgtEl>
                                          <p:spTgt spid="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0" presetClass="path" presetSubtype="0" accel="50000" decel="50000" fill="hold" nodeType="clickEffect">
                                  <p:stCondLst>
                                    <p:cond delay="0"/>
                                  </p:stCondLst>
                                  <p:childTnLst>
                                    <p:animMotion origin="layout" path="M 0.00087 -0.00602 L 0.18333 -0.00602 L 0.18333 -0.29031 L 0.38663 -0.29031 " pathEditMode="relative" rAng="0" ptsTypes="AAAA">
                                      <p:cBhvr>
                                        <p:cTn id="57" dur="1000" fill="hold"/>
                                        <p:tgtEl>
                                          <p:spTgt spid="8"/>
                                        </p:tgtEl>
                                        <p:attrNameLst>
                                          <p:attrName>ppt_x</p:attrName>
                                          <p:attrName>ppt_y</p:attrName>
                                        </p:attrNameLst>
                                      </p:cBhvr>
                                      <p:rCtr x="19288" y="-14226"/>
                                    </p:animMotion>
                                  </p:childTnLst>
                                </p:cTn>
                              </p:par>
                              <p:par>
                                <p:cTn id="58" presetID="0" presetClass="path" presetSubtype="0" accel="50000" decel="50000" fill="hold" nodeType="withEffect">
                                  <p:stCondLst>
                                    <p:cond delay="0"/>
                                  </p:stCondLst>
                                  <p:childTnLst>
                                    <p:animMotion origin="layout" path="M 0.00174 0.00277 L 0.1842 0.00277 L 0.1842 -0.19431 L 0.3875 -0.19431 " pathEditMode="relative" rAng="0" ptsTypes="AAAA">
                                      <p:cBhvr>
                                        <p:cTn id="59" dur="1000" fill="hold"/>
                                        <p:tgtEl>
                                          <p:spTgt spid="4"/>
                                        </p:tgtEl>
                                        <p:attrNameLst>
                                          <p:attrName>ppt_x</p:attrName>
                                          <p:attrName>ppt_y</p:attrName>
                                        </p:attrNameLst>
                                      </p:cBhvr>
                                      <p:rCtr x="19288" y="-9854"/>
                                    </p:animMotion>
                                  </p:childTnLst>
                                </p:cTn>
                              </p:par>
                              <p:par>
                                <p:cTn id="60" presetID="0" presetClass="path" presetSubtype="0" accel="50000" decel="50000" fill="hold" nodeType="withEffect">
                                  <p:stCondLst>
                                    <p:cond delay="0"/>
                                  </p:stCondLst>
                                  <p:childTnLst>
                                    <p:animMotion origin="layout" path="M 5.55556E-7 0.00046 L 0.18646 0.00046 L 0.18646 -0.12167 L 0.3941 -0.12167 " pathEditMode="relative" rAng="0" ptsTypes="AAAA">
                                      <p:cBhvr>
                                        <p:cTn id="61" dur="1000" fill="hold"/>
                                        <p:tgtEl>
                                          <p:spTgt spid="5"/>
                                        </p:tgtEl>
                                        <p:attrNameLst>
                                          <p:attrName>ppt_x</p:attrName>
                                          <p:attrName>ppt_y</p:attrName>
                                        </p:attrNameLst>
                                      </p:cBhvr>
                                      <p:rCtr x="19705" y="-6107"/>
                                    </p:animMotion>
                                  </p:childTnLst>
                                </p:cTn>
                              </p:par>
                              <p:par>
                                <p:cTn id="62" presetID="0" presetClass="path" presetSubtype="0" accel="50000" decel="50000" fill="hold" nodeType="withEffect">
                                  <p:stCondLst>
                                    <p:cond delay="0"/>
                                  </p:stCondLst>
                                  <p:childTnLst>
                                    <p:animMotion origin="layout" path="M 5.55556E-7 -1.02706E-6 L 0.18715 -1.02706E-6 L 0.18715 -0.03331 L 0.3941 -0.03331 " pathEditMode="relative" rAng="0" ptsTypes="AAAA">
                                      <p:cBhvr>
                                        <p:cTn id="63" dur="1000" fill="hold"/>
                                        <p:tgtEl>
                                          <p:spTgt spid="6"/>
                                        </p:tgtEl>
                                        <p:attrNameLst>
                                          <p:attrName>ppt_x</p:attrName>
                                          <p:attrName>ppt_y</p:attrName>
                                        </p:attrNameLst>
                                      </p:cBhvr>
                                      <p:rCtr x="19705" y="-1666"/>
                                    </p:animMotion>
                                  </p:childTnLst>
                                </p:cTn>
                              </p:par>
                              <p:par>
                                <p:cTn id="64" presetID="0" presetClass="path" presetSubtype="0" accel="50000" decel="50000" fill="hold" nodeType="withEffect">
                                  <p:stCondLst>
                                    <p:cond delay="0"/>
                                  </p:stCondLst>
                                  <p:childTnLst>
                                    <p:animMotion origin="layout" path="M 5.55556E-7 -3.31251E-6 L 0.18889 -3.31251E-6 L 0.18889 0.0546 L 0.3941 0.0546 " pathEditMode="relative" rAng="0" ptsTypes="AAAA">
                                      <p:cBhvr>
                                        <p:cTn id="65" dur="1000" fill="hold"/>
                                        <p:tgtEl>
                                          <p:spTgt spid="7"/>
                                        </p:tgtEl>
                                        <p:attrNameLst>
                                          <p:attrName>ppt_x</p:attrName>
                                          <p:attrName>ppt_y</p:attrName>
                                        </p:attrNameLst>
                                      </p:cBhvr>
                                      <p:rCtr x="19705" y="27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800" smtClean="0"/>
              <a:t>RAID Arrays</a:t>
            </a:r>
          </a:p>
        </p:txBody>
      </p:sp>
      <p:sp>
        <p:nvSpPr>
          <p:cNvPr id="389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900" smtClean="0"/>
              <a:t> - </a:t>
            </a:r>
            <a:fld id="{A04EB7AF-6154-48A1-BC7D-129A8C25C7BB}" type="slidenum">
              <a:rPr lang="en-US" sz="800" smtClean="0"/>
              <a:pPr eaLnBrk="1" hangingPunct="1"/>
              <a:t>33</a:t>
            </a:fld>
            <a:endParaRPr lang="en-US" sz="800" smtClean="0"/>
          </a:p>
        </p:txBody>
      </p:sp>
      <p:sp>
        <p:nvSpPr>
          <p:cNvPr id="38916" name="Rectangle 2"/>
          <p:cNvSpPr>
            <a:spLocks noGrp="1" noChangeArrowheads="1"/>
          </p:cNvSpPr>
          <p:nvPr>
            <p:ph type="title"/>
          </p:nvPr>
        </p:nvSpPr>
        <p:spPr/>
        <p:txBody>
          <a:bodyPr/>
          <a:lstStyle/>
          <a:p>
            <a:pPr eaLnBrk="1" hangingPunct="1"/>
            <a:r>
              <a:rPr lang="en-US" smtClean="0"/>
              <a:t>RAID 4 – Striping with Dedicated Parity Disk</a:t>
            </a:r>
          </a:p>
        </p:txBody>
      </p:sp>
      <p:sp>
        <p:nvSpPr>
          <p:cNvPr id="38917" name="Line 3"/>
          <p:cNvSpPr>
            <a:spLocks noChangeShapeType="1"/>
          </p:cNvSpPr>
          <p:nvPr/>
        </p:nvSpPr>
        <p:spPr bwMode="auto">
          <a:xfrm>
            <a:off x="1400175" y="3765550"/>
            <a:ext cx="4921250"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18" name="Freeform 4"/>
          <p:cNvSpPr>
            <a:spLocks/>
          </p:cNvSpPr>
          <p:nvPr/>
        </p:nvSpPr>
        <p:spPr bwMode="auto">
          <a:xfrm>
            <a:off x="5392738" y="1817688"/>
            <a:ext cx="641350" cy="3919537"/>
          </a:xfrm>
          <a:custGeom>
            <a:avLst/>
            <a:gdLst>
              <a:gd name="T0" fmla="*/ 2147483647 w 404"/>
              <a:gd name="T1" fmla="*/ 0 h 2488"/>
              <a:gd name="T2" fmla="*/ 0 w 404"/>
              <a:gd name="T3" fmla="*/ 0 h 2488"/>
              <a:gd name="T4" fmla="*/ 0 w 404"/>
              <a:gd name="T5" fmla="*/ 2147483647 h 2488"/>
              <a:gd name="T6" fmla="*/ 2147483647 w 404"/>
              <a:gd name="T7" fmla="*/ 2147483647 h 2488"/>
              <a:gd name="T8" fmla="*/ 0 60000 65536"/>
              <a:gd name="T9" fmla="*/ 0 60000 65536"/>
              <a:gd name="T10" fmla="*/ 0 60000 65536"/>
              <a:gd name="T11" fmla="*/ 0 60000 65536"/>
              <a:gd name="T12" fmla="*/ 0 w 404"/>
              <a:gd name="T13" fmla="*/ 0 h 2488"/>
              <a:gd name="T14" fmla="*/ 404 w 404"/>
              <a:gd name="T15" fmla="*/ 2488 h 2488"/>
            </a:gdLst>
            <a:ahLst/>
            <a:cxnLst>
              <a:cxn ang="T8">
                <a:pos x="T0" y="T1"/>
              </a:cxn>
              <a:cxn ang="T9">
                <a:pos x="T2" y="T3"/>
              </a:cxn>
              <a:cxn ang="T10">
                <a:pos x="T4" y="T5"/>
              </a:cxn>
              <a:cxn ang="T11">
                <a:pos x="T6" y="T7"/>
              </a:cxn>
            </a:cxnLst>
            <a:rect l="T12" t="T13" r="T14" b="T15"/>
            <a:pathLst>
              <a:path w="404" h="2488">
                <a:moveTo>
                  <a:pt x="380" y="0"/>
                </a:moveTo>
                <a:lnTo>
                  <a:pt x="0" y="0"/>
                </a:lnTo>
                <a:lnTo>
                  <a:pt x="0" y="2488"/>
                </a:lnTo>
                <a:lnTo>
                  <a:pt x="404" y="2488"/>
                </a:lnTo>
              </a:path>
            </a:pathLst>
          </a:custGeom>
          <a:noFill/>
          <a:ln w="127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19" name="Line 5"/>
          <p:cNvSpPr>
            <a:spLocks noChangeShapeType="1"/>
          </p:cNvSpPr>
          <p:nvPr/>
        </p:nvSpPr>
        <p:spPr bwMode="auto">
          <a:xfrm>
            <a:off x="5392738" y="2794000"/>
            <a:ext cx="55403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20" name="Line 6"/>
          <p:cNvSpPr>
            <a:spLocks noChangeShapeType="1"/>
          </p:cNvSpPr>
          <p:nvPr/>
        </p:nvSpPr>
        <p:spPr bwMode="auto">
          <a:xfrm>
            <a:off x="5392738" y="4756150"/>
            <a:ext cx="55403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38921" name="Group 7"/>
          <p:cNvGrpSpPr>
            <a:grpSpLocks/>
          </p:cNvGrpSpPr>
          <p:nvPr/>
        </p:nvGrpSpPr>
        <p:grpSpPr bwMode="auto">
          <a:xfrm>
            <a:off x="5867400" y="3382963"/>
            <a:ext cx="920750" cy="784225"/>
            <a:chOff x="3751" y="2208"/>
            <a:chExt cx="470" cy="400"/>
          </a:xfrm>
        </p:grpSpPr>
        <p:grpSp>
          <p:nvGrpSpPr>
            <p:cNvPr id="39047" name="Group 8"/>
            <p:cNvGrpSpPr>
              <a:grpSpLocks/>
            </p:cNvGrpSpPr>
            <p:nvPr/>
          </p:nvGrpSpPr>
          <p:grpSpPr bwMode="auto">
            <a:xfrm>
              <a:off x="3751" y="2403"/>
              <a:ext cx="470" cy="205"/>
              <a:chOff x="1594" y="3360"/>
              <a:chExt cx="364" cy="159"/>
            </a:xfrm>
          </p:grpSpPr>
          <p:sp>
            <p:nvSpPr>
              <p:cNvPr id="39061" name="Oval 9"/>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62" name="Rectangle 10"/>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63" name="Oval 11"/>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sp>
          <p:nvSpPr>
            <p:cNvPr id="2962444" name="Oval 12"/>
            <p:cNvSpPr>
              <a:spLocks noChangeArrowheads="1"/>
            </p:cNvSpPr>
            <p:nvPr/>
          </p:nvSpPr>
          <p:spPr bwMode="auto">
            <a:xfrm>
              <a:off x="3751" y="2396"/>
              <a:ext cx="470" cy="164"/>
            </a:xfrm>
            <a:prstGeom prst="ellipse">
              <a:avLst/>
            </a:prstGeom>
            <a:gradFill rotWithShape="1">
              <a:gsLst>
                <a:gs pos="0">
                  <a:schemeClr val="tx1">
                    <a:gamma/>
                    <a:shade val="59608"/>
                    <a:invGamma/>
                  </a:schemeClr>
                </a:gs>
                <a:gs pos="50000">
                  <a:schemeClr val="tx1"/>
                </a:gs>
                <a:gs pos="100000">
                  <a:schemeClr val="tx1">
                    <a:gamma/>
                    <a:shade val="59608"/>
                    <a:invGamma/>
                  </a:schemeClr>
                </a:gs>
              </a:gsLst>
              <a:lin ang="0" scaled="1"/>
            </a:gradFill>
            <a:ln w="12700" algn="ctr">
              <a:noFill/>
              <a:round/>
              <a:headEnd/>
              <a:tailEnd type="none" w="lg" len="med"/>
            </a:ln>
            <a:effectLst/>
          </p:spPr>
          <p:txBody>
            <a:bodyPr wrap="none" lIns="0" tIns="0" rIns="0" bIns="0" anchor="ctr"/>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endParaRPr>
            </a:p>
          </p:txBody>
        </p:sp>
        <p:sp>
          <p:nvSpPr>
            <p:cNvPr id="39049" name="Rectangle 13"/>
            <p:cNvSpPr>
              <a:spLocks noChangeArrowheads="1"/>
            </p:cNvSpPr>
            <p:nvPr/>
          </p:nvSpPr>
          <p:spPr bwMode="auto">
            <a:xfrm>
              <a:off x="3751" y="2438"/>
              <a:ext cx="470" cy="39"/>
            </a:xfrm>
            <a:prstGeom prst="rect">
              <a:avLst/>
            </a:prstGeom>
            <a:solidFill>
              <a:srgbClr val="0035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50" name="Oval 14"/>
            <p:cNvSpPr>
              <a:spLocks noChangeArrowheads="1"/>
            </p:cNvSpPr>
            <p:nvPr/>
          </p:nvSpPr>
          <p:spPr bwMode="auto">
            <a:xfrm>
              <a:off x="3751" y="2355"/>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51" name="Oval 15"/>
            <p:cNvSpPr>
              <a:spLocks noChangeArrowheads="1"/>
            </p:cNvSpPr>
            <p:nvPr/>
          </p:nvSpPr>
          <p:spPr bwMode="auto">
            <a:xfrm>
              <a:off x="3751" y="2347"/>
              <a:ext cx="470" cy="164"/>
            </a:xfrm>
            <a:prstGeom prst="ellipse">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52" name="Rectangle 16"/>
            <p:cNvSpPr>
              <a:spLocks noChangeArrowheads="1"/>
            </p:cNvSpPr>
            <p:nvPr/>
          </p:nvSpPr>
          <p:spPr bwMode="auto">
            <a:xfrm>
              <a:off x="3751" y="2389"/>
              <a:ext cx="470" cy="39"/>
            </a:xfrm>
            <a:prstGeom prst="rect">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53" name="Oval 17"/>
            <p:cNvSpPr>
              <a:spLocks noChangeArrowheads="1"/>
            </p:cNvSpPr>
            <p:nvPr/>
          </p:nvSpPr>
          <p:spPr bwMode="auto">
            <a:xfrm>
              <a:off x="3751" y="2306"/>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54" name="Oval 18"/>
            <p:cNvSpPr>
              <a:spLocks noChangeArrowheads="1"/>
            </p:cNvSpPr>
            <p:nvPr/>
          </p:nvSpPr>
          <p:spPr bwMode="auto">
            <a:xfrm>
              <a:off x="3751" y="2298"/>
              <a:ext cx="470" cy="164"/>
            </a:xfrm>
            <a:prstGeom prst="ellipse">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55" name="Rectangle 19"/>
            <p:cNvSpPr>
              <a:spLocks noChangeArrowheads="1"/>
            </p:cNvSpPr>
            <p:nvPr/>
          </p:nvSpPr>
          <p:spPr bwMode="auto">
            <a:xfrm>
              <a:off x="3751" y="2340"/>
              <a:ext cx="470" cy="39"/>
            </a:xfrm>
            <a:prstGeom prst="rect">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56" name="Oval 20"/>
            <p:cNvSpPr>
              <a:spLocks noChangeArrowheads="1"/>
            </p:cNvSpPr>
            <p:nvPr/>
          </p:nvSpPr>
          <p:spPr bwMode="auto">
            <a:xfrm>
              <a:off x="3751" y="2257"/>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39057" name="Group 21"/>
            <p:cNvGrpSpPr>
              <a:grpSpLocks/>
            </p:cNvGrpSpPr>
            <p:nvPr/>
          </p:nvGrpSpPr>
          <p:grpSpPr bwMode="auto">
            <a:xfrm>
              <a:off x="3751" y="2208"/>
              <a:ext cx="470" cy="205"/>
              <a:chOff x="1594" y="3360"/>
              <a:chExt cx="364" cy="159"/>
            </a:xfrm>
          </p:grpSpPr>
          <p:sp>
            <p:nvSpPr>
              <p:cNvPr id="39058" name="Oval 22"/>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59" name="Rectangle 23"/>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60" name="Oval 24"/>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grpSp>
        <p:nvGrpSpPr>
          <p:cNvPr id="38922" name="Group 25"/>
          <p:cNvGrpSpPr>
            <a:grpSpLocks/>
          </p:cNvGrpSpPr>
          <p:nvPr/>
        </p:nvGrpSpPr>
        <p:grpSpPr bwMode="auto">
          <a:xfrm>
            <a:off x="5867400" y="4364038"/>
            <a:ext cx="920750" cy="784225"/>
            <a:chOff x="3751" y="2786"/>
            <a:chExt cx="470" cy="400"/>
          </a:xfrm>
        </p:grpSpPr>
        <p:grpSp>
          <p:nvGrpSpPr>
            <p:cNvPr id="39030" name="Group 26"/>
            <p:cNvGrpSpPr>
              <a:grpSpLocks/>
            </p:cNvGrpSpPr>
            <p:nvPr/>
          </p:nvGrpSpPr>
          <p:grpSpPr bwMode="auto">
            <a:xfrm>
              <a:off x="3751" y="2981"/>
              <a:ext cx="470" cy="205"/>
              <a:chOff x="1594" y="3360"/>
              <a:chExt cx="364" cy="159"/>
            </a:xfrm>
          </p:grpSpPr>
          <p:sp>
            <p:nvSpPr>
              <p:cNvPr id="39044" name="Oval 27"/>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45" name="Rectangle 28"/>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46" name="Oval 29"/>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sp>
          <p:nvSpPr>
            <p:cNvPr id="2962462" name="Oval 30"/>
            <p:cNvSpPr>
              <a:spLocks noChangeArrowheads="1"/>
            </p:cNvSpPr>
            <p:nvPr/>
          </p:nvSpPr>
          <p:spPr bwMode="auto">
            <a:xfrm>
              <a:off x="3751" y="2974"/>
              <a:ext cx="470" cy="164"/>
            </a:xfrm>
            <a:prstGeom prst="ellipse">
              <a:avLst/>
            </a:prstGeom>
            <a:gradFill rotWithShape="1">
              <a:gsLst>
                <a:gs pos="0">
                  <a:schemeClr val="tx1">
                    <a:gamma/>
                    <a:shade val="59608"/>
                    <a:invGamma/>
                  </a:schemeClr>
                </a:gs>
                <a:gs pos="50000">
                  <a:schemeClr val="tx1"/>
                </a:gs>
                <a:gs pos="100000">
                  <a:schemeClr val="tx1">
                    <a:gamma/>
                    <a:shade val="59608"/>
                    <a:invGamma/>
                  </a:schemeClr>
                </a:gs>
              </a:gsLst>
              <a:lin ang="0" scaled="1"/>
            </a:gradFill>
            <a:ln w="12700" algn="ctr">
              <a:noFill/>
              <a:round/>
              <a:headEnd/>
              <a:tailEnd type="none" w="lg" len="med"/>
            </a:ln>
            <a:effectLst/>
          </p:spPr>
          <p:txBody>
            <a:bodyPr wrap="none" lIns="0" tIns="0" rIns="0" bIns="0" anchor="ctr"/>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endParaRPr>
            </a:p>
          </p:txBody>
        </p:sp>
        <p:sp>
          <p:nvSpPr>
            <p:cNvPr id="39032" name="Rectangle 31"/>
            <p:cNvSpPr>
              <a:spLocks noChangeArrowheads="1"/>
            </p:cNvSpPr>
            <p:nvPr/>
          </p:nvSpPr>
          <p:spPr bwMode="auto">
            <a:xfrm>
              <a:off x="3751" y="3016"/>
              <a:ext cx="470" cy="39"/>
            </a:xfrm>
            <a:prstGeom prst="rect">
              <a:avLst/>
            </a:prstGeom>
            <a:solidFill>
              <a:srgbClr val="0035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33" name="Oval 32"/>
            <p:cNvSpPr>
              <a:spLocks noChangeArrowheads="1"/>
            </p:cNvSpPr>
            <p:nvPr/>
          </p:nvSpPr>
          <p:spPr bwMode="auto">
            <a:xfrm>
              <a:off x="3751" y="2933"/>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34" name="Oval 33"/>
            <p:cNvSpPr>
              <a:spLocks noChangeArrowheads="1"/>
            </p:cNvSpPr>
            <p:nvPr/>
          </p:nvSpPr>
          <p:spPr bwMode="auto">
            <a:xfrm>
              <a:off x="3751" y="2925"/>
              <a:ext cx="470" cy="164"/>
            </a:xfrm>
            <a:prstGeom prst="ellipse">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35" name="Rectangle 34"/>
            <p:cNvSpPr>
              <a:spLocks noChangeArrowheads="1"/>
            </p:cNvSpPr>
            <p:nvPr/>
          </p:nvSpPr>
          <p:spPr bwMode="auto">
            <a:xfrm>
              <a:off x="3751" y="2967"/>
              <a:ext cx="470" cy="39"/>
            </a:xfrm>
            <a:prstGeom prst="rect">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36" name="Oval 35"/>
            <p:cNvSpPr>
              <a:spLocks noChangeArrowheads="1"/>
            </p:cNvSpPr>
            <p:nvPr/>
          </p:nvSpPr>
          <p:spPr bwMode="auto">
            <a:xfrm>
              <a:off x="3751" y="2884"/>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37" name="Oval 36"/>
            <p:cNvSpPr>
              <a:spLocks noChangeArrowheads="1"/>
            </p:cNvSpPr>
            <p:nvPr/>
          </p:nvSpPr>
          <p:spPr bwMode="auto">
            <a:xfrm>
              <a:off x="3751" y="2876"/>
              <a:ext cx="470" cy="164"/>
            </a:xfrm>
            <a:prstGeom prst="ellipse">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38" name="Rectangle 37"/>
            <p:cNvSpPr>
              <a:spLocks noChangeArrowheads="1"/>
            </p:cNvSpPr>
            <p:nvPr/>
          </p:nvSpPr>
          <p:spPr bwMode="auto">
            <a:xfrm>
              <a:off x="3751" y="2918"/>
              <a:ext cx="470" cy="39"/>
            </a:xfrm>
            <a:prstGeom prst="rect">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39" name="Oval 38"/>
            <p:cNvSpPr>
              <a:spLocks noChangeArrowheads="1"/>
            </p:cNvSpPr>
            <p:nvPr/>
          </p:nvSpPr>
          <p:spPr bwMode="auto">
            <a:xfrm>
              <a:off x="3751" y="2835"/>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39040" name="Group 39"/>
            <p:cNvGrpSpPr>
              <a:grpSpLocks/>
            </p:cNvGrpSpPr>
            <p:nvPr/>
          </p:nvGrpSpPr>
          <p:grpSpPr bwMode="auto">
            <a:xfrm>
              <a:off x="3751" y="2786"/>
              <a:ext cx="470" cy="205"/>
              <a:chOff x="1594" y="3360"/>
              <a:chExt cx="364" cy="159"/>
            </a:xfrm>
          </p:grpSpPr>
          <p:sp>
            <p:nvSpPr>
              <p:cNvPr id="39041" name="Oval 40"/>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42" name="Rectangle 41"/>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43" name="Oval 42"/>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grpSp>
        <p:nvGrpSpPr>
          <p:cNvPr id="38923" name="Group 43"/>
          <p:cNvGrpSpPr>
            <a:grpSpLocks/>
          </p:cNvGrpSpPr>
          <p:nvPr/>
        </p:nvGrpSpPr>
        <p:grpSpPr bwMode="auto">
          <a:xfrm>
            <a:off x="5867400" y="5345113"/>
            <a:ext cx="920750" cy="784225"/>
            <a:chOff x="3751" y="3414"/>
            <a:chExt cx="470" cy="400"/>
          </a:xfrm>
        </p:grpSpPr>
        <p:grpSp>
          <p:nvGrpSpPr>
            <p:cNvPr id="2" name="Group 44"/>
            <p:cNvGrpSpPr>
              <a:grpSpLocks/>
            </p:cNvGrpSpPr>
            <p:nvPr/>
          </p:nvGrpSpPr>
          <p:grpSpPr bwMode="auto">
            <a:xfrm>
              <a:off x="3751" y="3609"/>
              <a:ext cx="470" cy="205"/>
              <a:chOff x="1594" y="3360"/>
              <a:chExt cx="364" cy="159"/>
            </a:xfrm>
          </p:grpSpPr>
          <p:sp>
            <p:nvSpPr>
              <p:cNvPr id="39027" name="Oval 45"/>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28" name="Rectangle 46"/>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29" name="Oval 47"/>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sp>
          <p:nvSpPr>
            <p:cNvPr id="2962480" name="Oval 48"/>
            <p:cNvSpPr>
              <a:spLocks noChangeArrowheads="1"/>
            </p:cNvSpPr>
            <p:nvPr/>
          </p:nvSpPr>
          <p:spPr bwMode="auto">
            <a:xfrm>
              <a:off x="3751" y="3602"/>
              <a:ext cx="470" cy="164"/>
            </a:xfrm>
            <a:prstGeom prst="ellipse">
              <a:avLst/>
            </a:prstGeom>
            <a:gradFill rotWithShape="1">
              <a:gsLst>
                <a:gs pos="0">
                  <a:schemeClr val="tx1">
                    <a:gamma/>
                    <a:shade val="59608"/>
                    <a:invGamma/>
                  </a:schemeClr>
                </a:gs>
                <a:gs pos="50000">
                  <a:schemeClr val="tx1"/>
                </a:gs>
                <a:gs pos="100000">
                  <a:schemeClr val="tx1">
                    <a:gamma/>
                    <a:shade val="59608"/>
                    <a:invGamma/>
                  </a:schemeClr>
                </a:gs>
              </a:gsLst>
              <a:lin ang="0" scaled="1"/>
            </a:gradFill>
            <a:ln w="12700" algn="ctr">
              <a:noFill/>
              <a:round/>
              <a:headEnd/>
              <a:tailEnd type="none" w="lg" len="med"/>
            </a:ln>
            <a:effectLst/>
          </p:spPr>
          <p:txBody>
            <a:bodyPr wrap="none" lIns="0" tIns="0" rIns="0" bIns="0" anchor="ctr"/>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endParaRPr>
            </a:p>
          </p:txBody>
        </p:sp>
        <p:sp>
          <p:nvSpPr>
            <p:cNvPr id="39015" name="Rectangle 49"/>
            <p:cNvSpPr>
              <a:spLocks noChangeArrowheads="1"/>
            </p:cNvSpPr>
            <p:nvPr/>
          </p:nvSpPr>
          <p:spPr bwMode="auto">
            <a:xfrm>
              <a:off x="3751" y="3644"/>
              <a:ext cx="470" cy="39"/>
            </a:xfrm>
            <a:prstGeom prst="rect">
              <a:avLst/>
            </a:prstGeom>
            <a:solidFill>
              <a:srgbClr val="0035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16" name="Oval 50"/>
            <p:cNvSpPr>
              <a:spLocks noChangeArrowheads="1"/>
            </p:cNvSpPr>
            <p:nvPr/>
          </p:nvSpPr>
          <p:spPr bwMode="auto">
            <a:xfrm>
              <a:off x="3751" y="3561"/>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17" name="Oval 51"/>
            <p:cNvSpPr>
              <a:spLocks noChangeArrowheads="1"/>
            </p:cNvSpPr>
            <p:nvPr/>
          </p:nvSpPr>
          <p:spPr bwMode="auto">
            <a:xfrm>
              <a:off x="3751" y="3553"/>
              <a:ext cx="470" cy="164"/>
            </a:xfrm>
            <a:prstGeom prst="ellipse">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18" name="Rectangle 52"/>
            <p:cNvSpPr>
              <a:spLocks noChangeArrowheads="1"/>
            </p:cNvSpPr>
            <p:nvPr/>
          </p:nvSpPr>
          <p:spPr bwMode="auto">
            <a:xfrm>
              <a:off x="3751" y="3595"/>
              <a:ext cx="470" cy="39"/>
            </a:xfrm>
            <a:prstGeom prst="rect">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19" name="Oval 53"/>
            <p:cNvSpPr>
              <a:spLocks noChangeArrowheads="1"/>
            </p:cNvSpPr>
            <p:nvPr/>
          </p:nvSpPr>
          <p:spPr bwMode="auto">
            <a:xfrm>
              <a:off x="3751" y="3512"/>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20" name="Oval 54"/>
            <p:cNvSpPr>
              <a:spLocks noChangeArrowheads="1"/>
            </p:cNvSpPr>
            <p:nvPr/>
          </p:nvSpPr>
          <p:spPr bwMode="auto">
            <a:xfrm>
              <a:off x="3751" y="3504"/>
              <a:ext cx="470" cy="164"/>
            </a:xfrm>
            <a:prstGeom prst="ellipse">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21" name="Rectangle 55"/>
            <p:cNvSpPr>
              <a:spLocks noChangeArrowheads="1"/>
            </p:cNvSpPr>
            <p:nvPr/>
          </p:nvSpPr>
          <p:spPr bwMode="auto">
            <a:xfrm>
              <a:off x="3751" y="3546"/>
              <a:ext cx="470" cy="39"/>
            </a:xfrm>
            <a:prstGeom prst="rect">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22" name="Oval 56"/>
            <p:cNvSpPr>
              <a:spLocks noChangeArrowheads="1"/>
            </p:cNvSpPr>
            <p:nvPr/>
          </p:nvSpPr>
          <p:spPr bwMode="auto">
            <a:xfrm>
              <a:off x="3751" y="3463"/>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39023" name="Group 57"/>
            <p:cNvGrpSpPr>
              <a:grpSpLocks/>
            </p:cNvGrpSpPr>
            <p:nvPr/>
          </p:nvGrpSpPr>
          <p:grpSpPr bwMode="auto">
            <a:xfrm>
              <a:off x="3751" y="3414"/>
              <a:ext cx="470" cy="205"/>
              <a:chOff x="1594" y="3360"/>
              <a:chExt cx="364" cy="159"/>
            </a:xfrm>
          </p:grpSpPr>
          <p:sp>
            <p:nvSpPr>
              <p:cNvPr id="39024" name="Oval 58"/>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25" name="Rectangle 59"/>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26" name="Oval 60"/>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grpSp>
        <p:nvGrpSpPr>
          <p:cNvPr id="38924" name="Group 61"/>
          <p:cNvGrpSpPr>
            <a:grpSpLocks/>
          </p:cNvGrpSpPr>
          <p:nvPr/>
        </p:nvGrpSpPr>
        <p:grpSpPr bwMode="auto">
          <a:xfrm>
            <a:off x="5867400" y="2401888"/>
            <a:ext cx="920750" cy="784225"/>
            <a:chOff x="3751" y="1560"/>
            <a:chExt cx="470" cy="400"/>
          </a:xfrm>
        </p:grpSpPr>
        <p:grpSp>
          <p:nvGrpSpPr>
            <p:cNvPr id="38996" name="Group 62"/>
            <p:cNvGrpSpPr>
              <a:grpSpLocks/>
            </p:cNvGrpSpPr>
            <p:nvPr/>
          </p:nvGrpSpPr>
          <p:grpSpPr bwMode="auto">
            <a:xfrm>
              <a:off x="3751" y="1755"/>
              <a:ext cx="470" cy="205"/>
              <a:chOff x="1594" y="3360"/>
              <a:chExt cx="364" cy="159"/>
            </a:xfrm>
          </p:grpSpPr>
          <p:sp>
            <p:nvSpPr>
              <p:cNvPr id="39010" name="Oval 63"/>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11" name="Rectangle 64"/>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12" name="Oval 65"/>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sp>
          <p:nvSpPr>
            <p:cNvPr id="2962498" name="Oval 66"/>
            <p:cNvSpPr>
              <a:spLocks noChangeArrowheads="1"/>
            </p:cNvSpPr>
            <p:nvPr/>
          </p:nvSpPr>
          <p:spPr bwMode="auto">
            <a:xfrm>
              <a:off x="3751" y="1748"/>
              <a:ext cx="470" cy="164"/>
            </a:xfrm>
            <a:prstGeom prst="ellipse">
              <a:avLst/>
            </a:prstGeom>
            <a:gradFill rotWithShape="1">
              <a:gsLst>
                <a:gs pos="0">
                  <a:schemeClr val="tx1">
                    <a:gamma/>
                    <a:shade val="59608"/>
                    <a:invGamma/>
                  </a:schemeClr>
                </a:gs>
                <a:gs pos="50000">
                  <a:schemeClr val="tx1"/>
                </a:gs>
                <a:gs pos="100000">
                  <a:schemeClr val="tx1">
                    <a:gamma/>
                    <a:shade val="59608"/>
                    <a:invGamma/>
                  </a:schemeClr>
                </a:gs>
              </a:gsLst>
              <a:lin ang="0" scaled="1"/>
            </a:gradFill>
            <a:ln w="12700" algn="ctr">
              <a:noFill/>
              <a:round/>
              <a:headEnd/>
              <a:tailEnd type="none" w="lg" len="med"/>
            </a:ln>
            <a:effectLst/>
          </p:spPr>
          <p:txBody>
            <a:bodyPr wrap="none" lIns="0" tIns="0" rIns="0" bIns="0" anchor="ctr"/>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endParaRPr>
            </a:p>
          </p:txBody>
        </p:sp>
        <p:sp>
          <p:nvSpPr>
            <p:cNvPr id="38998" name="Rectangle 67"/>
            <p:cNvSpPr>
              <a:spLocks noChangeArrowheads="1"/>
            </p:cNvSpPr>
            <p:nvPr/>
          </p:nvSpPr>
          <p:spPr bwMode="auto">
            <a:xfrm>
              <a:off x="3751" y="1790"/>
              <a:ext cx="470" cy="39"/>
            </a:xfrm>
            <a:prstGeom prst="rect">
              <a:avLst/>
            </a:prstGeom>
            <a:solidFill>
              <a:srgbClr val="0035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99" name="Oval 68"/>
            <p:cNvSpPr>
              <a:spLocks noChangeArrowheads="1"/>
            </p:cNvSpPr>
            <p:nvPr/>
          </p:nvSpPr>
          <p:spPr bwMode="auto">
            <a:xfrm>
              <a:off x="3751" y="1707"/>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00" name="Oval 69"/>
            <p:cNvSpPr>
              <a:spLocks noChangeArrowheads="1"/>
            </p:cNvSpPr>
            <p:nvPr/>
          </p:nvSpPr>
          <p:spPr bwMode="auto">
            <a:xfrm>
              <a:off x="3751" y="1699"/>
              <a:ext cx="470" cy="164"/>
            </a:xfrm>
            <a:prstGeom prst="ellipse">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01" name="Rectangle 70"/>
            <p:cNvSpPr>
              <a:spLocks noChangeArrowheads="1"/>
            </p:cNvSpPr>
            <p:nvPr/>
          </p:nvSpPr>
          <p:spPr bwMode="auto">
            <a:xfrm>
              <a:off x="3751" y="1741"/>
              <a:ext cx="470" cy="39"/>
            </a:xfrm>
            <a:prstGeom prst="rect">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02" name="Oval 71"/>
            <p:cNvSpPr>
              <a:spLocks noChangeArrowheads="1"/>
            </p:cNvSpPr>
            <p:nvPr/>
          </p:nvSpPr>
          <p:spPr bwMode="auto">
            <a:xfrm>
              <a:off x="3751" y="1658"/>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03" name="Oval 72"/>
            <p:cNvSpPr>
              <a:spLocks noChangeArrowheads="1"/>
            </p:cNvSpPr>
            <p:nvPr/>
          </p:nvSpPr>
          <p:spPr bwMode="auto">
            <a:xfrm>
              <a:off x="3751" y="1650"/>
              <a:ext cx="470" cy="164"/>
            </a:xfrm>
            <a:prstGeom prst="ellipse">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04" name="Rectangle 73"/>
            <p:cNvSpPr>
              <a:spLocks noChangeArrowheads="1"/>
            </p:cNvSpPr>
            <p:nvPr/>
          </p:nvSpPr>
          <p:spPr bwMode="auto">
            <a:xfrm>
              <a:off x="3751" y="1692"/>
              <a:ext cx="470" cy="39"/>
            </a:xfrm>
            <a:prstGeom prst="rect">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05" name="Oval 74"/>
            <p:cNvSpPr>
              <a:spLocks noChangeArrowheads="1"/>
            </p:cNvSpPr>
            <p:nvPr/>
          </p:nvSpPr>
          <p:spPr bwMode="auto">
            <a:xfrm>
              <a:off x="3751" y="1609"/>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39006" name="Group 75"/>
            <p:cNvGrpSpPr>
              <a:grpSpLocks/>
            </p:cNvGrpSpPr>
            <p:nvPr/>
          </p:nvGrpSpPr>
          <p:grpSpPr bwMode="auto">
            <a:xfrm>
              <a:off x="3751" y="1560"/>
              <a:ext cx="470" cy="205"/>
              <a:chOff x="1594" y="3360"/>
              <a:chExt cx="364" cy="159"/>
            </a:xfrm>
          </p:grpSpPr>
          <p:sp>
            <p:nvSpPr>
              <p:cNvPr id="39007" name="Oval 76"/>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08" name="Rectangle 77"/>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9009" name="Oval 78"/>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grpSp>
        <p:nvGrpSpPr>
          <p:cNvPr id="38925" name="Group 79"/>
          <p:cNvGrpSpPr>
            <a:grpSpLocks/>
          </p:cNvGrpSpPr>
          <p:nvPr/>
        </p:nvGrpSpPr>
        <p:grpSpPr bwMode="auto">
          <a:xfrm>
            <a:off x="5867400" y="1420813"/>
            <a:ext cx="920750" cy="784225"/>
            <a:chOff x="3751" y="942"/>
            <a:chExt cx="470" cy="400"/>
          </a:xfrm>
        </p:grpSpPr>
        <p:grpSp>
          <p:nvGrpSpPr>
            <p:cNvPr id="38979" name="Group 80"/>
            <p:cNvGrpSpPr>
              <a:grpSpLocks/>
            </p:cNvGrpSpPr>
            <p:nvPr/>
          </p:nvGrpSpPr>
          <p:grpSpPr bwMode="auto">
            <a:xfrm>
              <a:off x="3751" y="1137"/>
              <a:ext cx="470" cy="205"/>
              <a:chOff x="1594" y="3360"/>
              <a:chExt cx="364" cy="159"/>
            </a:xfrm>
          </p:grpSpPr>
          <p:sp>
            <p:nvSpPr>
              <p:cNvPr id="38993" name="Oval 81"/>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94" name="Rectangle 82"/>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95" name="Oval 83"/>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sp>
          <p:nvSpPr>
            <p:cNvPr id="2962516" name="Oval 84"/>
            <p:cNvSpPr>
              <a:spLocks noChangeArrowheads="1"/>
            </p:cNvSpPr>
            <p:nvPr/>
          </p:nvSpPr>
          <p:spPr bwMode="auto">
            <a:xfrm>
              <a:off x="3751" y="1130"/>
              <a:ext cx="470" cy="164"/>
            </a:xfrm>
            <a:prstGeom prst="ellipse">
              <a:avLst/>
            </a:prstGeom>
            <a:gradFill rotWithShape="1">
              <a:gsLst>
                <a:gs pos="0">
                  <a:schemeClr val="tx1">
                    <a:gamma/>
                    <a:shade val="59608"/>
                    <a:invGamma/>
                  </a:schemeClr>
                </a:gs>
                <a:gs pos="50000">
                  <a:schemeClr val="tx1"/>
                </a:gs>
                <a:gs pos="100000">
                  <a:schemeClr val="tx1">
                    <a:gamma/>
                    <a:shade val="59608"/>
                    <a:invGamma/>
                  </a:schemeClr>
                </a:gs>
              </a:gsLst>
              <a:lin ang="0" scaled="1"/>
            </a:gradFill>
            <a:ln w="12700" algn="ctr">
              <a:noFill/>
              <a:round/>
              <a:headEnd/>
              <a:tailEnd type="none" w="lg" len="med"/>
            </a:ln>
            <a:effectLst/>
          </p:spPr>
          <p:txBody>
            <a:bodyPr wrap="none" lIns="0" tIns="0" rIns="0" bIns="0" anchor="ctr"/>
            <a:lstStyle/>
            <a:p>
              <a:pPr algn="ctr" eaLnBrk="1" hangingPunct="1">
                <a:spcBef>
                  <a:spcPct val="50000"/>
                </a:spcBef>
                <a:buClr>
                  <a:srgbClr val="003580"/>
                </a:buClr>
                <a:buFont typeface="Wingdings" pitchFamily="2" charset="2"/>
                <a:buNone/>
                <a:defRPr/>
              </a:pPr>
              <a:endParaRPr lang="en-US" sz="2600">
                <a:solidFill>
                  <a:srgbClr val="003580"/>
                </a:solidFill>
                <a:latin typeface="Arial" charset="0"/>
              </a:endParaRPr>
            </a:p>
          </p:txBody>
        </p:sp>
        <p:sp>
          <p:nvSpPr>
            <p:cNvPr id="38981" name="Rectangle 85"/>
            <p:cNvSpPr>
              <a:spLocks noChangeArrowheads="1"/>
            </p:cNvSpPr>
            <p:nvPr/>
          </p:nvSpPr>
          <p:spPr bwMode="auto">
            <a:xfrm>
              <a:off x="3751" y="1172"/>
              <a:ext cx="470" cy="39"/>
            </a:xfrm>
            <a:prstGeom prst="rect">
              <a:avLst/>
            </a:prstGeom>
            <a:solidFill>
              <a:srgbClr val="0035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82" name="Oval 86"/>
            <p:cNvSpPr>
              <a:spLocks noChangeArrowheads="1"/>
            </p:cNvSpPr>
            <p:nvPr/>
          </p:nvSpPr>
          <p:spPr bwMode="auto">
            <a:xfrm>
              <a:off x="3751" y="1089"/>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83" name="Oval 87"/>
            <p:cNvSpPr>
              <a:spLocks noChangeArrowheads="1"/>
            </p:cNvSpPr>
            <p:nvPr/>
          </p:nvSpPr>
          <p:spPr bwMode="auto">
            <a:xfrm>
              <a:off x="3751" y="1081"/>
              <a:ext cx="470" cy="164"/>
            </a:xfrm>
            <a:prstGeom prst="ellipse">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84" name="Rectangle 88"/>
            <p:cNvSpPr>
              <a:spLocks noChangeArrowheads="1"/>
            </p:cNvSpPr>
            <p:nvPr/>
          </p:nvSpPr>
          <p:spPr bwMode="auto">
            <a:xfrm>
              <a:off x="3751" y="1123"/>
              <a:ext cx="470" cy="39"/>
            </a:xfrm>
            <a:prstGeom prst="rect">
              <a:avLst/>
            </a:prstGeom>
            <a:gradFill rotWithShape="1">
              <a:gsLst>
                <a:gs pos="0">
                  <a:srgbClr val="983D00"/>
                </a:gs>
                <a:gs pos="50000">
                  <a:srgbClr val="FF6600"/>
                </a:gs>
                <a:gs pos="100000">
                  <a:srgbClr val="983D00"/>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85" name="Oval 89"/>
            <p:cNvSpPr>
              <a:spLocks noChangeArrowheads="1"/>
            </p:cNvSpPr>
            <p:nvPr/>
          </p:nvSpPr>
          <p:spPr bwMode="auto">
            <a:xfrm>
              <a:off x="3751" y="1040"/>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86" name="Oval 90"/>
            <p:cNvSpPr>
              <a:spLocks noChangeArrowheads="1"/>
            </p:cNvSpPr>
            <p:nvPr/>
          </p:nvSpPr>
          <p:spPr bwMode="auto">
            <a:xfrm>
              <a:off x="3751" y="1032"/>
              <a:ext cx="470" cy="164"/>
            </a:xfrm>
            <a:prstGeom prst="ellipse">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87" name="Rectangle 91"/>
            <p:cNvSpPr>
              <a:spLocks noChangeArrowheads="1"/>
            </p:cNvSpPr>
            <p:nvPr/>
          </p:nvSpPr>
          <p:spPr bwMode="auto">
            <a:xfrm>
              <a:off x="3751" y="1074"/>
              <a:ext cx="470" cy="39"/>
            </a:xfrm>
            <a:prstGeom prst="rect">
              <a:avLst/>
            </a:prstGeom>
            <a:gradFill rotWithShape="1">
              <a:gsLst>
                <a:gs pos="0">
                  <a:srgbClr val="245335"/>
                </a:gs>
                <a:gs pos="50000">
                  <a:srgbClr val="3D8B59"/>
                </a:gs>
                <a:gs pos="100000">
                  <a:srgbClr val="245335"/>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88" name="Oval 92"/>
            <p:cNvSpPr>
              <a:spLocks noChangeArrowheads="1"/>
            </p:cNvSpPr>
            <p:nvPr/>
          </p:nvSpPr>
          <p:spPr bwMode="auto">
            <a:xfrm>
              <a:off x="3751" y="991"/>
              <a:ext cx="470" cy="164"/>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nvGrpSpPr>
            <p:cNvPr id="38989" name="Group 93"/>
            <p:cNvGrpSpPr>
              <a:grpSpLocks/>
            </p:cNvGrpSpPr>
            <p:nvPr/>
          </p:nvGrpSpPr>
          <p:grpSpPr bwMode="auto">
            <a:xfrm>
              <a:off x="3751" y="942"/>
              <a:ext cx="470" cy="205"/>
              <a:chOff x="1594" y="3360"/>
              <a:chExt cx="364" cy="159"/>
            </a:xfrm>
          </p:grpSpPr>
          <p:sp>
            <p:nvSpPr>
              <p:cNvPr id="38990" name="Oval 94"/>
              <p:cNvSpPr>
                <a:spLocks noChangeArrowheads="1"/>
              </p:cNvSpPr>
              <p:nvPr/>
            </p:nvSpPr>
            <p:spPr bwMode="auto">
              <a:xfrm>
                <a:off x="1594" y="3392"/>
                <a:ext cx="364" cy="127"/>
              </a:xfrm>
              <a:prstGeom prst="ellipse">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91" name="Rectangle 95"/>
              <p:cNvSpPr>
                <a:spLocks noChangeArrowheads="1"/>
              </p:cNvSpPr>
              <p:nvPr/>
            </p:nvSpPr>
            <p:spPr bwMode="auto">
              <a:xfrm>
                <a:off x="1594" y="3424"/>
                <a:ext cx="364" cy="31"/>
              </a:xfrm>
              <a:prstGeom prst="rect">
                <a:avLst/>
              </a:prstGeom>
              <a:gradFill rotWithShape="1">
                <a:gsLst>
                  <a:gs pos="0">
                    <a:srgbClr val="79372E"/>
                  </a:gs>
                  <a:gs pos="50000">
                    <a:srgbClr val="CB5C4D"/>
                  </a:gs>
                  <a:gs pos="100000">
                    <a:srgbClr val="79372E"/>
                  </a:gs>
                </a:gsLst>
                <a:lin ang="0" scaled="1"/>
              </a:gra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92" name="Oval 96"/>
              <p:cNvSpPr>
                <a:spLocks noChangeArrowheads="1"/>
              </p:cNvSpPr>
              <p:nvPr/>
            </p:nvSpPr>
            <p:spPr bwMode="auto">
              <a:xfrm>
                <a:off x="1594" y="3360"/>
                <a:ext cx="364" cy="127"/>
              </a:xfrm>
              <a:prstGeom prst="ellipse">
                <a:avLst/>
              </a:prstGeom>
              <a:gradFill rotWithShape="1">
                <a:gsLst>
                  <a:gs pos="0">
                    <a:srgbClr val="D4786C"/>
                  </a:gs>
                  <a:gs pos="100000">
                    <a:srgbClr val="E5ACA5"/>
                  </a:gs>
                </a:gsLst>
                <a:lin ang="5400000" scaled="1"/>
              </a:gradFill>
              <a:ln>
                <a:noFill/>
              </a:ln>
              <a:extLst>
                <a:ext uri="{91240B29-F687-4F45-9708-019B960494DF}">
                  <a14:hiddenLine xmlns:a14="http://schemas.microsoft.com/office/drawing/2010/main" w="12700" algn="ctr">
                    <a:solidFill>
                      <a:srgbClr val="000000"/>
                    </a:solidFill>
                    <a:round/>
                    <a:headEnd/>
                    <a:tailEnd type="none" w="lg" len="med"/>
                  </a14:hiddenLine>
                </a:ext>
              </a:extLst>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grpSp>
      </p:grpSp>
      <p:pic>
        <p:nvPicPr>
          <p:cNvPr id="38926" name="Picture 97" descr="host_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3009900"/>
            <a:ext cx="1617662"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927" name="Group 98"/>
          <p:cNvGrpSpPr>
            <a:grpSpLocks/>
          </p:cNvGrpSpPr>
          <p:nvPr/>
        </p:nvGrpSpPr>
        <p:grpSpPr bwMode="auto">
          <a:xfrm>
            <a:off x="2955925" y="3425825"/>
            <a:ext cx="1358900" cy="720725"/>
            <a:chOff x="2166" y="2158"/>
            <a:chExt cx="856" cy="454"/>
          </a:xfrm>
        </p:grpSpPr>
        <p:sp>
          <p:nvSpPr>
            <p:cNvPr id="38977" name="Rectangle 99"/>
            <p:cNvSpPr>
              <a:spLocks noChangeArrowheads="1"/>
            </p:cNvSpPr>
            <p:nvPr/>
          </p:nvSpPr>
          <p:spPr bwMode="auto">
            <a:xfrm>
              <a:off x="2166" y="2158"/>
              <a:ext cx="856" cy="454"/>
            </a:xfrm>
            <a:prstGeom prst="rect">
              <a:avLst/>
            </a:prstGeom>
            <a:gradFill rotWithShape="1">
              <a:gsLst>
                <a:gs pos="0">
                  <a:srgbClr val="86BAB5"/>
                </a:gs>
                <a:gs pos="100000">
                  <a:srgbClr val="5B7E7B"/>
                </a:gs>
              </a:gsLst>
              <a:lin ang="2700000" scaled="1"/>
            </a:gradFill>
            <a:ln w="12700" algn="ctr">
              <a:solidFill>
                <a:srgbClr val="88B8B6"/>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78" name="Text Box 100"/>
            <p:cNvSpPr txBox="1">
              <a:spLocks noChangeArrowheads="1"/>
            </p:cNvSpPr>
            <p:nvPr/>
          </p:nvSpPr>
          <p:spPr bwMode="auto">
            <a:xfrm>
              <a:off x="2288" y="2246"/>
              <a:ext cx="612" cy="278"/>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FFFFFF"/>
                  </a:solidFill>
                </a:rPr>
                <a:t>RAID</a:t>
              </a:r>
              <a:br>
                <a:rPr lang="en-US" sz="1600" b="1" smtClean="0">
                  <a:solidFill>
                    <a:srgbClr val="FFFFFF"/>
                  </a:solidFill>
                </a:rPr>
              </a:br>
              <a:r>
                <a:rPr lang="en-US" sz="1600" b="1" smtClean="0">
                  <a:solidFill>
                    <a:srgbClr val="FFFFFF"/>
                  </a:solidFill>
                </a:rPr>
                <a:t>Controller</a:t>
              </a:r>
            </a:p>
          </p:txBody>
        </p:sp>
      </p:grpSp>
      <p:grpSp>
        <p:nvGrpSpPr>
          <p:cNvPr id="18" name="Group 101"/>
          <p:cNvGrpSpPr>
            <a:grpSpLocks/>
          </p:cNvGrpSpPr>
          <p:nvPr/>
        </p:nvGrpSpPr>
        <p:grpSpPr bwMode="auto">
          <a:xfrm>
            <a:off x="3144838" y="4046538"/>
            <a:ext cx="981075" cy="325437"/>
            <a:chOff x="1981" y="3277"/>
            <a:chExt cx="618" cy="205"/>
          </a:xfrm>
        </p:grpSpPr>
        <p:sp>
          <p:nvSpPr>
            <p:cNvPr id="38975" name="Rectangle 102"/>
            <p:cNvSpPr>
              <a:spLocks noChangeArrowheads="1"/>
            </p:cNvSpPr>
            <p:nvPr/>
          </p:nvSpPr>
          <p:spPr bwMode="auto">
            <a:xfrm>
              <a:off x="1981" y="3277"/>
              <a:ext cx="618" cy="205"/>
            </a:xfrm>
            <a:prstGeom prst="rect">
              <a:avLst/>
            </a:prstGeom>
            <a:solidFill>
              <a:srgbClr val="B2DEC7"/>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76" name="Text Box 103"/>
            <p:cNvSpPr txBox="1">
              <a:spLocks noChangeArrowheads="1"/>
            </p:cNvSpPr>
            <p:nvPr/>
          </p:nvSpPr>
          <p:spPr bwMode="auto">
            <a:xfrm>
              <a:off x="2035" y="3310"/>
              <a:ext cx="51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lnSpc>
                  <a:spcPct val="90000"/>
                </a:lnSpc>
                <a:spcBef>
                  <a:spcPct val="50000"/>
                </a:spcBef>
                <a:buClr>
                  <a:srgbClr val="003580"/>
                </a:buClr>
                <a:buFont typeface="Wingdings" pitchFamily="2" charset="2"/>
                <a:buNone/>
              </a:pPr>
              <a:r>
                <a:rPr lang="en-US" sz="1600" b="1" smtClean="0">
                  <a:solidFill>
                    <a:srgbClr val="000000"/>
                  </a:solidFill>
                </a:rPr>
                <a:t>P 0 1 2 3</a:t>
              </a:r>
            </a:p>
          </p:txBody>
        </p:sp>
      </p:grpSp>
      <p:grpSp>
        <p:nvGrpSpPr>
          <p:cNvPr id="19" name="Group 104"/>
          <p:cNvGrpSpPr>
            <a:grpSpLocks/>
          </p:cNvGrpSpPr>
          <p:nvPr/>
        </p:nvGrpSpPr>
        <p:grpSpPr bwMode="auto">
          <a:xfrm>
            <a:off x="3144838" y="3613150"/>
            <a:ext cx="981075" cy="325438"/>
            <a:chOff x="1981" y="2276"/>
            <a:chExt cx="618" cy="205"/>
          </a:xfrm>
        </p:grpSpPr>
        <p:sp>
          <p:nvSpPr>
            <p:cNvPr id="38973" name="Rectangle 105"/>
            <p:cNvSpPr>
              <a:spLocks noChangeArrowheads="1"/>
            </p:cNvSpPr>
            <p:nvPr/>
          </p:nvSpPr>
          <p:spPr bwMode="auto">
            <a:xfrm>
              <a:off x="1981" y="2276"/>
              <a:ext cx="618" cy="205"/>
            </a:xfrm>
            <a:prstGeom prst="rect">
              <a:avLst/>
            </a:prstGeom>
            <a:solidFill>
              <a:srgbClr val="B2DEC7"/>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74" name="Text Box 106"/>
            <p:cNvSpPr txBox="1">
              <a:spLocks noChangeArrowheads="1"/>
            </p:cNvSpPr>
            <p:nvPr/>
          </p:nvSpPr>
          <p:spPr bwMode="auto">
            <a:xfrm>
              <a:off x="2063" y="2309"/>
              <a:ext cx="45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lnSpc>
                  <a:spcPct val="90000"/>
                </a:lnSpc>
                <a:spcBef>
                  <a:spcPct val="50000"/>
                </a:spcBef>
                <a:buClr>
                  <a:srgbClr val="003580"/>
                </a:buClr>
                <a:buFont typeface="Wingdings" pitchFamily="2" charset="2"/>
                <a:buNone/>
              </a:pPr>
              <a:r>
                <a:rPr lang="en-US" sz="1600" b="1" smtClean="0">
                  <a:solidFill>
                    <a:srgbClr val="000000"/>
                  </a:solidFill>
                </a:rPr>
                <a:t>Block 0</a:t>
              </a:r>
            </a:p>
          </p:txBody>
        </p:sp>
      </p:grpSp>
      <p:grpSp>
        <p:nvGrpSpPr>
          <p:cNvPr id="20" name="Group 107"/>
          <p:cNvGrpSpPr>
            <a:grpSpLocks/>
          </p:cNvGrpSpPr>
          <p:nvPr/>
        </p:nvGrpSpPr>
        <p:grpSpPr bwMode="auto">
          <a:xfrm>
            <a:off x="698500" y="3613150"/>
            <a:ext cx="981075" cy="325438"/>
            <a:chOff x="440" y="2276"/>
            <a:chExt cx="618" cy="205"/>
          </a:xfrm>
        </p:grpSpPr>
        <p:sp>
          <p:nvSpPr>
            <p:cNvPr id="38971" name="Rectangle 108"/>
            <p:cNvSpPr>
              <a:spLocks noChangeArrowheads="1"/>
            </p:cNvSpPr>
            <p:nvPr/>
          </p:nvSpPr>
          <p:spPr bwMode="auto">
            <a:xfrm>
              <a:off x="440" y="2276"/>
              <a:ext cx="618" cy="205"/>
            </a:xfrm>
            <a:prstGeom prst="rect">
              <a:avLst/>
            </a:prstGeom>
            <a:solidFill>
              <a:srgbClr val="B2DEC7"/>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72" name="Text Box 109"/>
            <p:cNvSpPr txBox="1">
              <a:spLocks noChangeArrowheads="1"/>
            </p:cNvSpPr>
            <p:nvPr/>
          </p:nvSpPr>
          <p:spPr bwMode="auto">
            <a:xfrm>
              <a:off x="522" y="2309"/>
              <a:ext cx="45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lnSpc>
                  <a:spcPct val="90000"/>
                </a:lnSpc>
                <a:spcBef>
                  <a:spcPct val="50000"/>
                </a:spcBef>
                <a:buClr>
                  <a:srgbClr val="003580"/>
                </a:buClr>
                <a:buFont typeface="Wingdings" pitchFamily="2" charset="2"/>
                <a:buNone/>
              </a:pPr>
              <a:r>
                <a:rPr lang="en-US" sz="1600" b="1" smtClean="0">
                  <a:solidFill>
                    <a:srgbClr val="000000"/>
                  </a:solidFill>
                </a:rPr>
                <a:t>Block 0</a:t>
              </a:r>
            </a:p>
          </p:txBody>
        </p:sp>
      </p:grpSp>
      <p:grpSp>
        <p:nvGrpSpPr>
          <p:cNvPr id="21" name="Group 110"/>
          <p:cNvGrpSpPr>
            <a:grpSpLocks/>
          </p:cNvGrpSpPr>
          <p:nvPr/>
        </p:nvGrpSpPr>
        <p:grpSpPr bwMode="auto">
          <a:xfrm>
            <a:off x="6927850" y="1460500"/>
            <a:ext cx="981075" cy="325438"/>
            <a:chOff x="4364" y="926"/>
            <a:chExt cx="618" cy="205"/>
          </a:xfrm>
        </p:grpSpPr>
        <p:sp>
          <p:nvSpPr>
            <p:cNvPr id="38969" name="Rectangle 111"/>
            <p:cNvSpPr>
              <a:spLocks noChangeArrowheads="1"/>
            </p:cNvSpPr>
            <p:nvPr/>
          </p:nvSpPr>
          <p:spPr bwMode="auto">
            <a:xfrm>
              <a:off x="4364" y="926"/>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70" name="Text Box 112"/>
            <p:cNvSpPr txBox="1">
              <a:spLocks noChangeArrowheads="1"/>
            </p:cNvSpPr>
            <p:nvPr/>
          </p:nvSpPr>
          <p:spPr bwMode="auto">
            <a:xfrm>
              <a:off x="4446" y="959"/>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FFFFFF"/>
                  </a:solidFill>
                </a:rPr>
                <a:t>Block 0</a:t>
              </a:r>
            </a:p>
          </p:txBody>
        </p:sp>
      </p:grpSp>
      <p:grpSp>
        <p:nvGrpSpPr>
          <p:cNvPr id="38932" name="Group 113"/>
          <p:cNvGrpSpPr>
            <a:grpSpLocks/>
          </p:cNvGrpSpPr>
          <p:nvPr/>
        </p:nvGrpSpPr>
        <p:grpSpPr bwMode="auto">
          <a:xfrm>
            <a:off x="6927850" y="1841500"/>
            <a:ext cx="981075" cy="325438"/>
            <a:chOff x="4364" y="1154"/>
            <a:chExt cx="618" cy="205"/>
          </a:xfrm>
        </p:grpSpPr>
        <p:sp>
          <p:nvSpPr>
            <p:cNvPr id="38967" name="Rectangle 114"/>
            <p:cNvSpPr>
              <a:spLocks noChangeArrowheads="1"/>
            </p:cNvSpPr>
            <p:nvPr/>
          </p:nvSpPr>
          <p:spPr bwMode="auto">
            <a:xfrm>
              <a:off x="4364" y="1154"/>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68" name="Text Box 115"/>
            <p:cNvSpPr txBox="1">
              <a:spLocks noChangeArrowheads="1"/>
            </p:cNvSpPr>
            <p:nvPr/>
          </p:nvSpPr>
          <p:spPr bwMode="auto">
            <a:xfrm>
              <a:off x="4446" y="1187"/>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FFFFFF"/>
                  </a:solidFill>
                </a:rPr>
                <a:t>Block 4</a:t>
              </a:r>
            </a:p>
          </p:txBody>
        </p:sp>
      </p:grpSp>
      <p:grpSp>
        <p:nvGrpSpPr>
          <p:cNvPr id="38933" name="Group 116"/>
          <p:cNvGrpSpPr>
            <a:grpSpLocks/>
          </p:cNvGrpSpPr>
          <p:nvPr/>
        </p:nvGrpSpPr>
        <p:grpSpPr bwMode="auto">
          <a:xfrm>
            <a:off x="6927850" y="2441575"/>
            <a:ext cx="981075" cy="325438"/>
            <a:chOff x="4364" y="926"/>
            <a:chExt cx="618" cy="205"/>
          </a:xfrm>
        </p:grpSpPr>
        <p:sp>
          <p:nvSpPr>
            <p:cNvPr id="38965" name="Rectangle 117"/>
            <p:cNvSpPr>
              <a:spLocks noChangeArrowheads="1"/>
            </p:cNvSpPr>
            <p:nvPr/>
          </p:nvSpPr>
          <p:spPr bwMode="auto">
            <a:xfrm>
              <a:off x="4364" y="926"/>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66" name="Text Box 118"/>
            <p:cNvSpPr txBox="1">
              <a:spLocks noChangeArrowheads="1"/>
            </p:cNvSpPr>
            <p:nvPr/>
          </p:nvSpPr>
          <p:spPr bwMode="auto">
            <a:xfrm>
              <a:off x="4446" y="959"/>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FFFFFF"/>
                  </a:solidFill>
                </a:rPr>
                <a:t>Block 1</a:t>
              </a:r>
            </a:p>
          </p:txBody>
        </p:sp>
      </p:grpSp>
      <p:grpSp>
        <p:nvGrpSpPr>
          <p:cNvPr id="38934" name="Group 119"/>
          <p:cNvGrpSpPr>
            <a:grpSpLocks/>
          </p:cNvGrpSpPr>
          <p:nvPr/>
        </p:nvGrpSpPr>
        <p:grpSpPr bwMode="auto">
          <a:xfrm>
            <a:off x="6927850" y="2822575"/>
            <a:ext cx="981075" cy="325438"/>
            <a:chOff x="4364" y="1154"/>
            <a:chExt cx="618" cy="205"/>
          </a:xfrm>
        </p:grpSpPr>
        <p:sp>
          <p:nvSpPr>
            <p:cNvPr id="38963" name="Rectangle 120"/>
            <p:cNvSpPr>
              <a:spLocks noChangeArrowheads="1"/>
            </p:cNvSpPr>
            <p:nvPr/>
          </p:nvSpPr>
          <p:spPr bwMode="auto">
            <a:xfrm>
              <a:off x="4364" y="1154"/>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64" name="Text Box 121"/>
            <p:cNvSpPr txBox="1">
              <a:spLocks noChangeArrowheads="1"/>
            </p:cNvSpPr>
            <p:nvPr/>
          </p:nvSpPr>
          <p:spPr bwMode="auto">
            <a:xfrm>
              <a:off x="4446" y="1187"/>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FFFFFF"/>
                  </a:solidFill>
                </a:rPr>
                <a:t>Block 5</a:t>
              </a:r>
            </a:p>
          </p:txBody>
        </p:sp>
      </p:grpSp>
      <p:grpSp>
        <p:nvGrpSpPr>
          <p:cNvPr id="38935" name="Group 122"/>
          <p:cNvGrpSpPr>
            <a:grpSpLocks/>
          </p:cNvGrpSpPr>
          <p:nvPr/>
        </p:nvGrpSpPr>
        <p:grpSpPr bwMode="auto">
          <a:xfrm>
            <a:off x="6927850" y="3422650"/>
            <a:ext cx="981075" cy="325438"/>
            <a:chOff x="4364" y="926"/>
            <a:chExt cx="618" cy="205"/>
          </a:xfrm>
        </p:grpSpPr>
        <p:sp>
          <p:nvSpPr>
            <p:cNvPr id="38961" name="Rectangle 123"/>
            <p:cNvSpPr>
              <a:spLocks noChangeArrowheads="1"/>
            </p:cNvSpPr>
            <p:nvPr/>
          </p:nvSpPr>
          <p:spPr bwMode="auto">
            <a:xfrm>
              <a:off x="4364" y="926"/>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62" name="Text Box 124"/>
            <p:cNvSpPr txBox="1">
              <a:spLocks noChangeArrowheads="1"/>
            </p:cNvSpPr>
            <p:nvPr/>
          </p:nvSpPr>
          <p:spPr bwMode="auto">
            <a:xfrm>
              <a:off x="4446" y="959"/>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FFFFFF"/>
                  </a:solidFill>
                </a:rPr>
                <a:t>Block 2</a:t>
              </a:r>
            </a:p>
          </p:txBody>
        </p:sp>
      </p:grpSp>
      <p:grpSp>
        <p:nvGrpSpPr>
          <p:cNvPr id="38936" name="Group 125"/>
          <p:cNvGrpSpPr>
            <a:grpSpLocks/>
          </p:cNvGrpSpPr>
          <p:nvPr/>
        </p:nvGrpSpPr>
        <p:grpSpPr bwMode="auto">
          <a:xfrm>
            <a:off x="6927850" y="3803650"/>
            <a:ext cx="981075" cy="325438"/>
            <a:chOff x="4364" y="1154"/>
            <a:chExt cx="618" cy="205"/>
          </a:xfrm>
        </p:grpSpPr>
        <p:sp>
          <p:nvSpPr>
            <p:cNvPr id="38959" name="Rectangle 126"/>
            <p:cNvSpPr>
              <a:spLocks noChangeArrowheads="1"/>
            </p:cNvSpPr>
            <p:nvPr/>
          </p:nvSpPr>
          <p:spPr bwMode="auto">
            <a:xfrm>
              <a:off x="4364" y="1154"/>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60" name="Text Box 127"/>
            <p:cNvSpPr txBox="1">
              <a:spLocks noChangeArrowheads="1"/>
            </p:cNvSpPr>
            <p:nvPr/>
          </p:nvSpPr>
          <p:spPr bwMode="auto">
            <a:xfrm>
              <a:off x="4446" y="1187"/>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FFFFFF"/>
                  </a:solidFill>
                </a:rPr>
                <a:t>Block 6</a:t>
              </a:r>
            </a:p>
          </p:txBody>
        </p:sp>
      </p:grpSp>
      <p:grpSp>
        <p:nvGrpSpPr>
          <p:cNvPr id="38937" name="Group 128"/>
          <p:cNvGrpSpPr>
            <a:grpSpLocks/>
          </p:cNvGrpSpPr>
          <p:nvPr/>
        </p:nvGrpSpPr>
        <p:grpSpPr bwMode="auto">
          <a:xfrm>
            <a:off x="6927850" y="4403725"/>
            <a:ext cx="981075" cy="325438"/>
            <a:chOff x="4364" y="926"/>
            <a:chExt cx="618" cy="205"/>
          </a:xfrm>
        </p:grpSpPr>
        <p:sp>
          <p:nvSpPr>
            <p:cNvPr id="38957" name="Rectangle 129"/>
            <p:cNvSpPr>
              <a:spLocks noChangeArrowheads="1"/>
            </p:cNvSpPr>
            <p:nvPr/>
          </p:nvSpPr>
          <p:spPr bwMode="auto">
            <a:xfrm>
              <a:off x="4364" y="926"/>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58" name="Text Box 130"/>
            <p:cNvSpPr txBox="1">
              <a:spLocks noChangeArrowheads="1"/>
            </p:cNvSpPr>
            <p:nvPr/>
          </p:nvSpPr>
          <p:spPr bwMode="auto">
            <a:xfrm>
              <a:off x="4446" y="959"/>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FFFFFF"/>
                  </a:solidFill>
                </a:rPr>
                <a:t>Block 3</a:t>
              </a:r>
            </a:p>
          </p:txBody>
        </p:sp>
      </p:grpSp>
      <p:grpSp>
        <p:nvGrpSpPr>
          <p:cNvPr id="38938" name="Group 131"/>
          <p:cNvGrpSpPr>
            <a:grpSpLocks/>
          </p:cNvGrpSpPr>
          <p:nvPr/>
        </p:nvGrpSpPr>
        <p:grpSpPr bwMode="auto">
          <a:xfrm>
            <a:off x="6927850" y="4784725"/>
            <a:ext cx="981075" cy="325438"/>
            <a:chOff x="4364" y="1154"/>
            <a:chExt cx="618" cy="205"/>
          </a:xfrm>
        </p:grpSpPr>
        <p:sp>
          <p:nvSpPr>
            <p:cNvPr id="38955" name="Rectangle 132"/>
            <p:cNvSpPr>
              <a:spLocks noChangeArrowheads="1"/>
            </p:cNvSpPr>
            <p:nvPr/>
          </p:nvSpPr>
          <p:spPr bwMode="auto">
            <a:xfrm>
              <a:off x="4364" y="1154"/>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56" name="Text Box 133"/>
            <p:cNvSpPr txBox="1">
              <a:spLocks noChangeArrowheads="1"/>
            </p:cNvSpPr>
            <p:nvPr/>
          </p:nvSpPr>
          <p:spPr bwMode="auto">
            <a:xfrm>
              <a:off x="4446" y="1187"/>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FFFFFF"/>
                  </a:solidFill>
                </a:rPr>
                <a:t>Block 7</a:t>
              </a:r>
            </a:p>
          </p:txBody>
        </p:sp>
      </p:grpSp>
      <p:grpSp>
        <p:nvGrpSpPr>
          <p:cNvPr id="29" name="Group 134"/>
          <p:cNvGrpSpPr>
            <a:grpSpLocks/>
          </p:cNvGrpSpPr>
          <p:nvPr/>
        </p:nvGrpSpPr>
        <p:grpSpPr bwMode="auto">
          <a:xfrm>
            <a:off x="6927850" y="5384800"/>
            <a:ext cx="981075" cy="325438"/>
            <a:chOff x="4364" y="926"/>
            <a:chExt cx="618" cy="205"/>
          </a:xfrm>
        </p:grpSpPr>
        <p:sp>
          <p:nvSpPr>
            <p:cNvPr id="38953" name="Rectangle 135"/>
            <p:cNvSpPr>
              <a:spLocks noChangeArrowheads="1"/>
            </p:cNvSpPr>
            <p:nvPr/>
          </p:nvSpPr>
          <p:spPr bwMode="auto">
            <a:xfrm>
              <a:off x="4364" y="926"/>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54" name="Text Box 136"/>
            <p:cNvSpPr txBox="1">
              <a:spLocks noChangeArrowheads="1"/>
            </p:cNvSpPr>
            <p:nvPr/>
          </p:nvSpPr>
          <p:spPr bwMode="auto">
            <a:xfrm>
              <a:off x="4419" y="959"/>
              <a:ext cx="513"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FFFFFF"/>
                  </a:solidFill>
                </a:rPr>
                <a:t>P 0 1 2 3</a:t>
              </a:r>
            </a:p>
          </p:txBody>
        </p:sp>
      </p:grpSp>
      <p:grpSp>
        <p:nvGrpSpPr>
          <p:cNvPr id="38940" name="Group 137"/>
          <p:cNvGrpSpPr>
            <a:grpSpLocks/>
          </p:cNvGrpSpPr>
          <p:nvPr/>
        </p:nvGrpSpPr>
        <p:grpSpPr bwMode="auto">
          <a:xfrm>
            <a:off x="6927850" y="5765800"/>
            <a:ext cx="981075" cy="325438"/>
            <a:chOff x="4364" y="1154"/>
            <a:chExt cx="618" cy="205"/>
          </a:xfrm>
        </p:grpSpPr>
        <p:sp>
          <p:nvSpPr>
            <p:cNvPr id="38951" name="Rectangle 138"/>
            <p:cNvSpPr>
              <a:spLocks noChangeArrowheads="1"/>
            </p:cNvSpPr>
            <p:nvPr/>
          </p:nvSpPr>
          <p:spPr bwMode="auto">
            <a:xfrm>
              <a:off x="4364" y="1154"/>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52" name="Text Box 139"/>
            <p:cNvSpPr txBox="1">
              <a:spLocks noChangeArrowheads="1"/>
            </p:cNvSpPr>
            <p:nvPr/>
          </p:nvSpPr>
          <p:spPr bwMode="auto">
            <a:xfrm>
              <a:off x="4418" y="1187"/>
              <a:ext cx="513"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FFFFFF"/>
                  </a:solidFill>
                </a:rPr>
                <a:t>P 4 5 6 7</a:t>
              </a:r>
            </a:p>
          </p:txBody>
        </p:sp>
      </p:grpSp>
      <p:grpSp>
        <p:nvGrpSpPr>
          <p:cNvPr id="31" name="Group 140"/>
          <p:cNvGrpSpPr>
            <a:grpSpLocks/>
          </p:cNvGrpSpPr>
          <p:nvPr/>
        </p:nvGrpSpPr>
        <p:grpSpPr bwMode="auto">
          <a:xfrm>
            <a:off x="2994025" y="2965450"/>
            <a:ext cx="1281113" cy="1630363"/>
            <a:chOff x="1886" y="2228"/>
            <a:chExt cx="807" cy="1027"/>
          </a:xfrm>
        </p:grpSpPr>
        <p:sp>
          <p:nvSpPr>
            <p:cNvPr id="38949" name="AutoShape 141"/>
            <p:cNvSpPr>
              <a:spLocks noChangeArrowheads="1"/>
            </p:cNvSpPr>
            <p:nvPr/>
          </p:nvSpPr>
          <p:spPr bwMode="auto">
            <a:xfrm>
              <a:off x="1886" y="2228"/>
              <a:ext cx="807" cy="1027"/>
            </a:xfrm>
            <a:prstGeom prst="roundRect">
              <a:avLst>
                <a:gd name="adj" fmla="val 12019"/>
              </a:avLst>
            </a:prstGeom>
            <a:solidFill>
              <a:srgbClr val="B2DEC7"/>
            </a:solidFill>
            <a:ln w="9525" algn="ctr">
              <a:solidFill>
                <a:srgbClr val="000000"/>
              </a:solidFill>
              <a:round/>
              <a:headEnd/>
              <a:tailEn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50" name="Text Box 142"/>
            <p:cNvSpPr txBox="1">
              <a:spLocks noChangeArrowheads="1"/>
            </p:cNvSpPr>
            <p:nvPr/>
          </p:nvSpPr>
          <p:spPr bwMode="auto">
            <a:xfrm>
              <a:off x="1973" y="2603"/>
              <a:ext cx="63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000000"/>
                  </a:solidFill>
                </a:rPr>
                <a:t>Parity</a:t>
              </a:r>
              <a:br>
                <a:rPr lang="en-US" sz="1600" b="1" smtClean="0">
                  <a:solidFill>
                    <a:srgbClr val="000000"/>
                  </a:solidFill>
                </a:rPr>
              </a:br>
              <a:r>
                <a:rPr lang="en-US" sz="1600" b="1" smtClean="0">
                  <a:solidFill>
                    <a:srgbClr val="000000"/>
                  </a:solidFill>
                </a:rPr>
                <a:t>Generated</a:t>
              </a:r>
            </a:p>
          </p:txBody>
        </p:sp>
      </p:grpSp>
      <p:grpSp>
        <p:nvGrpSpPr>
          <p:cNvPr id="39013" name="Group 143"/>
          <p:cNvGrpSpPr>
            <a:grpSpLocks/>
          </p:cNvGrpSpPr>
          <p:nvPr/>
        </p:nvGrpSpPr>
        <p:grpSpPr bwMode="auto">
          <a:xfrm>
            <a:off x="6927850" y="1460500"/>
            <a:ext cx="981075" cy="325438"/>
            <a:chOff x="4364" y="926"/>
            <a:chExt cx="618" cy="205"/>
          </a:xfrm>
        </p:grpSpPr>
        <p:sp>
          <p:nvSpPr>
            <p:cNvPr id="38947" name="Rectangle 144"/>
            <p:cNvSpPr>
              <a:spLocks noChangeArrowheads="1"/>
            </p:cNvSpPr>
            <p:nvPr/>
          </p:nvSpPr>
          <p:spPr bwMode="auto">
            <a:xfrm>
              <a:off x="4364" y="926"/>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48" name="Text Box 145"/>
            <p:cNvSpPr txBox="1">
              <a:spLocks noChangeArrowheads="1"/>
            </p:cNvSpPr>
            <p:nvPr/>
          </p:nvSpPr>
          <p:spPr bwMode="auto">
            <a:xfrm>
              <a:off x="4446" y="959"/>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FFFFFF"/>
                  </a:solidFill>
                </a:rPr>
                <a:t>Block 0</a:t>
              </a:r>
            </a:p>
          </p:txBody>
        </p:sp>
      </p:grpSp>
      <p:grpSp>
        <p:nvGrpSpPr>
          <p:cNvPr id="39014" name="Group 146"/>
          <p:cNvGrpSpPr>
            <a:grpSpLocks/>
          </p:cNvGrpSpPr>
          <p:nvPr/>
        </p:nvGrpSpPr>
        <p:grpSpPr bwMode="auto">
          <a:xfrm>
            <a:off x="6927850" y="5384800"/>
            <a:ext cx="981075" cy="325438"/>
            <a:chOff x="4364" y="926"/>
            <a:chExt cx="618" cy="205"/>
          </a:xfrm>
        </p:grpSpPr>
        <p:sp>
          <p:nvSpPr>
            <p:cNvPr id="38945" name="Rectangle 147"/>
            <p:cNvSpPr>
              <a:spLocks noChangeArrowheads="1"/>
            </p:cNvSpPr>
            <p:nvPr/>
          </p:nvSpPr>
          <p:spPr bwMode="auto">
            <a:xfrm>
              <a:off x="4364" y="926"/>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endParaRPr>
            </a:p>
          </p:txBody>
        </p:sp>
        <p:sp>
          <p:nvSpPr>
            <p:cNvPr id="38946" name="Text Box 148"/>
            <p:cNvSpPr txBox="1">
              <a:spLocks noChangeArrowheads="1"/>
            </p:cNvSpPr>
            <p:nvPr/>
          </p:nvSpPr>
          <p:spPr bwMode="auto">
            <a:xfrm>
              <a:off x="4419" y="959"/>
              <a:ext cx="513"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FFFFFF"/>
                  </a:solidFill>
                </a:rPr>
                <a:t>P 0 1 2 3</a:t>
              </a:r>
            </a:p>
          </p:txBody>
        </p:sp>
      </p:grpSp>
      <p:sp>
        <p:nvSpPr>
          <p:cNvPr id="38944" name="Text Box 149"/>
          <p:cNvSpPr txBox="1">
            <a:spLocks noChangeArrowheads="1"/>
          </p:cNvSpPr>
          <p:nvPr/>
        </p:nvSpPr>
        <p:spPr bwMode="auto">
          <a:xfrm>
            <a:off x="933450" y="4705350"/>
            <a:ext cx="565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2000" b="1" smtClean="0">
                <a:solidFill>
                  <a:srgbClr val="000610"/>
                </a:solidFill>
              </a:rPr>
              <a:t>Host</a:t>
            </a:r>
          </a:p>
        </p:txBody>
      </p:sp>
    </p:spTree>
    <p:extLst>
      <p:ext uri="{BB962C8B-B14F-4D97-AF65-F5344CB8AC3E}">
        <p14:creationId xmlns:p14="http://schemas.microsoft.com/office/powerpoint/2010/main" val="2949260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4.72222E-6 -2.96296E-6 L 0.26789 -2.96296E-6 " pathEditMode="relative" rAng="0" ptsTypes="AA">
                                      <p:cBhvr>
                                        <p:cTn id="6" dur="1000" fill="hold"/>
                                        <p:tgtEl>
                                          <p:spTgt spid="20"/>
                                        </p:tgtEl>
                                        <p:attrNameLst>
                                          <p:attrName>ppt_x</p:attrName>
                                          <p:attrName>ppt_y</p:attrName>
                                        </p:attrNameLst>
                                      </p:cBhvr>
                                      <p:rCtr x="13385" y="0"/>
                                    </p:animMotion>
                                  </p:childTnLst>
                                </p:cTn>
                              </p:par>
                            </p:childTnLst>
                          </p:cTn>
                        </p:par>
                        <p:par>
                          <p:cTn id="7" fill="hold" nodeType="afterGroup">
                            <p:stCondLst>
                              <p:cond delay="1000"/>
                            </p:stCondLst>
                            <p:childTnLst>
                              <p:par>
                                <p:cTn id="8" presetID="0" presetClass="path" presetSubtype="0" accel="50000" decel="50000" fill="hold" nodeType="afterEffect">
                                  <p:stCondLst>
                                    <p:cond delay="0"/>
                                  </p:stCondLst>
                                  <p:childTnLst>
                                    <p:animMotion origin="layout" path="M 0.00018 -0.00047 L -0.2217 -0.00047 L -0.2217 -0.19491 L -0.4144 -0.19491 " pathEditMode="relative" rAng="0" ptsTypes="AAAA">
                                      <p:cBhvr>
                                        <p:cTn id="9" dur="2000" fill="hold"/>
                                        <p:tgtEl>
                                          <p:spTgt spid="39014"/>
                                        </p:tgtEl>
                                        <p:attrNameLst>
                                          <p:attrName>ppt_x</p:attrName>
                                          <p:attrName>ppt_y</p:attrName>
                                        </p:attrNameLst>
                                      </p:cBhvr>
                                      <p:rCtr x="-20729" y="-9722"/>
                                    </p:animMotion>
                                  </p:childTnLst>
                                </p:cTn>
                              </p:par>
                            </p:childTnLst>
                          </p:cTn>
                        </p:par>
                        <p:par>
                          <p:cTn id="10" fill="hold" nodeType="afterGroup">
                            <p:stCondLst>
                              <p:cond delay="3000"/>
                            </p:stCondLst>
                            <p:childTnLst>
                              <p:par>
                                <p:cTn id="11" presetID="0" presetClass="path" presetSubtype="0" accel="50000" decel="50000" fill="hold" nodeType="afterEffect">
                                  <p:stCondLst>
                                    <p:cond delay="0"/>
                                  </p:stCondLst>
                                  <p:childTnLst>
                                    <p:animMotion origin="layout" path="M -0.00086 -0.00046 L -0.2217 -0.00046 L -0.2217 0.25093 L -0.4144 0.25093 " pathEditMode="relative" ptsTypes="AAAA">
                                      <p:cBhvr>
                                        <p:cTn id="12" dur="2000" fill="hold"/>
                                        <p:tgtEl>
                                          <p:spTgt spid="39013"/>
                                        </p:tgtEl>
                                        <p:attrNameLst>
                                          <p:attrName>ppt_x</p:attrName>
                                          <p:attrName>ppt_y</p:attrName>
                                        </p:attrNameLst>
                                      </p:cBhvr>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childTnLst>
                                </p:cTn>
                              </p:par>
                            </p:childTnLst>
                          </p:cTn>
                        </p:par>
                        <p:par>
                          <p:cTn id="18" fill="hold" nodeType="afterGroup">
                            <p:stCondLst>
                              <p:cond delay="1000"/>
                            </p:stCondLst>
                            <p:childTnLst>
                              <p:par>
                                <p:cTn id="19" presetID="1" presetClass="exit" presetSubtype="0" fill="hold" nodeType="afterEffect">
                                  <p:stCondLst>
                                    <p:cond delay="0"/>
                                  </p:stCondLst>
                                  <p:childTnLst>
                                    <p:set>
                                      <p:cBhvr>
                                        <p:cTn id="20" dur="1" fill="hold">
                                          <p:stCondLst>
                                            <p:cond delay="0"/>
                                          </p:stCondLst>
                                        </p:cTn>
                                        <p:tgtEl>
                                          <p:spTgt spid="39013"/>
                                        </p:tgtEl>
                                        <p:attrNameLst>
                                          <p:attrName>style.visibility</p:attrName>
                                        </p:attrNameLst>
                                      </p:cBhvr>
                                      <p:to>
                                        <p:strVal val="hidden"/>
                                      </p:to>
                                    </p:set>
                                  </p:childTnLst>
                                </p:cTn>
                              </p:par>
                            </p:childTnLst>
                          </p:cTn>
                        </p:par>
                        <p:par>
                          <p:cTn id="21" fill="hold" nodeType="afterGroup">
                            <p:stCondLst>
                              <p:cond delay="1000"/>
                            </p:stCondLst>
                            <p:childTnLst>
                              <p:par>
                                <p:cTn id="22" presetID="1" presetClass="exit" presetSubtype="0" fill="hold" nodeType="afterEffect">
                                  <p:stCondLst>
                                    <p:cond delay="0"/>
                                  </p:stCondLst>
                                  <p:childTnLst>
                                    <p:set>
                                      <p:cBhvr>
                                        <p:cTn id="23" dur="1" fill="hold">
                                          <p:stCondLst>
                                            <p:cond delay="0"/>
                                          </p:stCondLst>
                                        </p:cTn>
                                        <p:tgtEl>
                                          <p:spTgt spid="39014"/>
                                        </p:tgtEl>
                                        <p:attrNameLst>
                                          <p:attrName>style.visibility</p:attrName>
                                        </p:attrNameLst>
                                      </p:cBhvr>
                                      <p:to>
                                        <p:strVal val="hidden"/>
                                      </p:to>
                                    </p:set>
                                  </p:childTnLst>
                                </p:cTn>
                              </p:par>
                            </p:childTnLst>
                          </p:cTn>
                        </p:par>
                        <p:par>
                          <p:cTn id="24" fill="hold" nodeType="afterGroup">
                            <p:stCondLst>
                              <p:cond delay="1000"/>
                            </p:stCondLst>
                            <p:childTnLst>
                              <p:par>
                                <p:cTn id="25" presetID="1" presetClass="exit" presetSubtype="0" fill="hold" nodeType="afterEffect">
                                  <p:stCondLst>
                                    <p:cond delay="0"/>
                                  </p:stCondLst>
                                  <p:childTnLst>
                                    <p:set>
                                      <p:cBhvr>
                                        <p:cTn id="26" dur="1" fill="hold">
                                          <p:stCondLst>
                                            <p:cond delay="0"/>
                                          </p:stCondLst>
                                        </p:cTn>
                                        <p:tgtEl>
                                          <p:spTgt spid="20"/>
                                        </p:tgtEl>
                                        <p:attrNameLst>
                                          <p:attrName>style.visibility</p:attrName>
                                        </p:attrNameLst>
                                      </p:cBhvr>
                                      <p:to>
                                        <p:strVal val="hidden"/>
                                      </p:to>
                                    </p:set>
                                  </p:childTnLst>
                                </p:cTn>
                              </p:par>
                            </p:childTnLst>
                          </p:cTn>
                        </p:par>
                        <p:par>
                          <p:cTn id="27" fill="hold" nodeType="afterGroup">
                            <p:stCondLst>
                              <p:cond delay="1000"/>
                            </p:stCondLst>
                            <p:childTnLst>
                              <p:par>
                                <p:cTn id="28" presetID="1" presetClass="entr" presetSubtype="0"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nodeType="clickEffect">
                                  <p:stCondLst>
                                    <p:cond delay="0"/>
                                  </p:stCondLst>
                                  <p:childTnLst>
                                    <p:animEffect transition="out" filter="fade">
                                      <p:cBhvr>
                                        <p:cTn id="35" dur="1000"/>
                                        <p:tgtEl>
                                          <p:spTgt spid="31"/>
                                        </p:tgtEl>
                                      </p:cBhvr>
                                    </p:animEffect>
                                    <p:set>
                                      <p:cBhvr>
                                        <p:cTn id="36" dur="1" fill="hold">
                                          <p:stCondLst>
                                            <p:cond delay="999"/>
                                          </p:stCondLst>
                                        </p:cTn>
                                        <p:tgtEl>
                                          <p:spTgt spid="31"/>
                                        </p:tgtEl>
                                        <p:attrNameLst>
                                          <p:attrName>style.visibility</p:attrName>
                                        </p:attrNameLst>
                                      </p:cBhvr>
                                      <p:to>
                                        <p:strVal val="hidden"/>
                                      </p:to>
                                    </p:set>
                                  </p:childTnLst>
                                </p:cTn>
                              </p:par>
                            </p:childTnLst>
                          </p:cTn>
                        </p:par>
                        <p:par>
                          <p:cTn id="37" fill="hold" nodeType="afterGroup">
                            <p:stCondLst>
                              <p:cond delay="1000"/>
                            </p:stCondLst>
                            <p:childTnLst>
                              <p:par>
                                <p:cTn id="38" presetID="0" presetClass="path" presetSubtype="0" accel="50000" decel="50000" fill="hold" nodeType="afterEffect">
                                  <p:stCondLst>
                                    <p:cond delay="0"/>
                                  </p:stCondLst>
                                  <p:childTnLst>
                                    <p:animMotion origin="layout" path="M -0.00069 0.00023 L 0.19201 0.00023 L 0.19201 0.19467 L 0.41371 0.19467 " pathEditMode="relative" rAng="0" ptsTypes="AAAA">
                                      <p:cBhvr>
                                        <p:cTn id="39" dur="2000" fill="hold"/>
                                        <p:tgtEl>
                                          <p:spTgt spid="18"/>
                                        </p:tgtEl>
                                        <p:attrNameLst>
                                          <p:attrName>ppt_x</p:attrName>
                                          <p:attrName>ppt_y</p:attrName>
                                        </p:attrNameLst>
                                      </p:cBhvr>
                                      <p:rCtr x="20712" y="9722"/>
                                    </p:animMotion>
                                  </p:childTnLst>
                                </p:cTn>
                              </p:par>
                              <p:par>
                                <p:cTn id="40" presetID="1" presetClass="exit" presetSubtype="0" fill="hold" nodeType="withEffect">
                                  <p:stCondLst>
                                    <p:cond delay="1900"/>
                                  </p:stCondLst>
                                  <p:childTnLst>
                                    <p:set>
                                      <p:cBhvr>
                                        <p:cTn id="41" dur="1" fill="hold">
                                          <p:stCondLst>
                                            <p:cond delay="0"/>
                                          </p:stCondLst>
                                        </p:cTn>
                                        <p:tgtEl>
                                          <p:spTgt spid="29"/>
                                        </p:tgtEl>
                                        <p:attrNameLst>
                                          <p:attrName>style.visibility</p:attrName>
                                        </p:attrNameLst>
                                      </p:cBhvr>
                                      <p:to>
                                        <p:strVal val="hidden"/>
                                      </p:to>
                                    </p:set>
                                  </p:childTnLst>
                                </p:cTn>
                              </p:par>
                            </p:childTnLst>
                          </p:cTn>
                        </p:par>
                        <p:par>
                          <p:cTn id="42" fill="hold" nodeType="afterGroup">
                            <p:stCondLst>
                              <p:cond delay="3000"/>
                            </p:stCondLst>
                            <p:childTnLst>
                              <p:par>
                                <p:cTn id="43" presetID="0" presetClass="path" presetSubtype="0" accel="50000" decel="50000" fill="hold" nodeType="afterEffect">
                                  <p:stCondLst>
                                    <p:cond delay="0"/>
                                  </p:stCondLst>
                                  <p:childTnLst>
                                    <p:animMotion origin="layout" path="M 0.00035 2.96296E-6 L 0.19305 2.96296E-6 L 0.19305 -0.31389 L 0.41389 -0.31389 " pathEditMode="relative" ptsTypes="AAAA">
                                      <p:cBhvr>
                                        <p:cTn id="44" dur="2000" fill="hold"/>
                                        <p:tgtEl>
                                          <p:spTgt spid="19"/>
                                        </p:tgtEl>
                                        <p:attrNameLst>
                                          <p:attrName>ppt_x</p:attrName>
                                          <p:attrName>ppt_y</p:attrName>
                                        </p:attrNameLst>
                                      </p:cBhvr>
                                    </p:animMotion>
                                  </p:childTnLst>
                                </p:cTn>
                              </p:par>
                              <p:par>
                                <p:cTn id="45" presetID="1" presetClass="exit" presetSubtype="0" fill="hold" nodeType="withEffect">
                                  <p:stCondLst>
                                    <p:cond delay="1900"/>
                                  </p:stCondLst>
                                  <p:childTnLst>
                                    <p:set>
                                      <p:cBhvr>
                                        <p:cTn id="46" dur="1" fill="hold">
                                          <p:stCondLst>
                                            <p:cond delay="0"/>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black"/>
                </a:solidFill>
              </a:rPr>
              <a:t>Data Protection: RAID</a:t>
            </a:r>
          </a:p>
        </p:txBody>
      </p:sp>
      <p:sp>
        <p:nvSpPr>
          <p:cNvPr id="399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2600">
                <a:solidFill>
                  <a:srgbClr val="003580"/>
                </a:solidFill>
                <a:latin typeface="Arial" charset="0"/>
                <a:cs typeface="Arial" charset="0"/>
              </a:defRPr>
            </a:lvl1pPr>
            <a:lvl2pPr marL="742950" indent="-285750" eaLnBrk="0" hangingPunct="0">
              <a:defRPr sz="2600">
                <a:solidFill>
                  <a:srgbClr val="003580"/>
                </a:solidFill>
                <a:latin typeface="Arial" charset="0"/>
                <a:cs typeface="Arial" charset="0"/>
              </a:defRPr>
            </a:lvl2pPr>
            <a:lvl3pPr marL="1143000" indent="-228600" eaLnBrk="0" hangingPunct="0">
              <a:defRPr sz="2600">
                <a:solidFill>
                  <a:srgbClr val="003580"/>
                </a:solidFill>
                <a:latin typeface="Arial" charset="0"/>
                <a:cs typeface="Arial" charset="0"/>
              </a:defRPr>
            </a:lvl3pPr>
            <a:lvl4pPr marL="1600200" indent="-228600" eaLnBrk="0" hangingPunct="0">
              <a:defRPr sz="2600">
                <a:solidFill>
                  <a:srgbClr val="003580"/>
                </a:solidFill>
                <a:latin typeface="Arial" charset="0"/>
                <a:cs typeface="Arial" charset="0"/>
              </a:defRPr>
            </a:lvl4pPr>
            <a:lvl5pPr marL="2057400" indent="-228600" eaLnBrk="0" hangingPunct="0">
              <a:defRPr sz="2600">
                <a:solidFill>
                  <a:srgbClr val="003580"/>
                </a:solidFill>
                <a:latin typeface="Arial" charset="0"/>
                <a:cs typeface="Arial" charset="0"/>
              </a:defRPr>
            </a:lvl5pPr>
            <a:lvl6pPr marL="25146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r>
              <a:rPr lang="en-US" sz="1000" smtClean="0">
                <a:solidFill>
                  <a:prstClr val="black"/>
                </a:solidFill>
              </a:rPr>
              <a:t> - </a:t>
            </a:r>
            <a:fld id="{41D8116D-33E3-4FE5-8F6D-C1E0345054A8}" type="slidenum">
              <a:rPr lang="en-US" sz="800" smtClean="0">
                <a:solidFill>
                  <a:prstClr val="black"/>
                </a:solidFill>
              </a:rPr>
              <a:pPr eaLnBrk="1" hangingPunct="1"/>
              <a:t>34</a:t>
            </a:fld>
            <a:endParaRPr lang="en-US" sz="800" smtClean="0">
              <a:solidFill>
                <a:prstClr val="black"/>
              </a:solidFill>
            </a:endParaRPr>
          </a:p>
        </p:txBody>
      </p:sp>
      <p:sp>
        <p:nvSpPr>
          <p:cNvPr id="31776" name="Rectangle 78"/>
          <p:cNvSpPr>
            <a:spLocks noGrp="1" noChangeArrowheads="1"/>
          </p:cNvSpPr>
          <p:nvPr>
            <p:ph type="title"/>
          </p:nvPr>
        </p:nvSpPr>
        <p:spPr/>
        <p:txBody>
          <a:bodyPr>
            <a:normAutofit fontScale="90000"/>
          </a:bodyPr>
          <a:lstStyle/>
          <a:p>
            <a:pPr eaLnBrk="1" fontAlgn="auto" hangingPunct="1">
              <a:spcAft>
                <a:spcPts val="0"/>
              </a:spcAft>
              <a:defRPr/>
            </a:pPr>
            <a:r>
              <a:rPr lang="en-US" smtClean="0"/>
              <a:t>RAID 5 – Independent Disks with Distributed Parity</a:t>
            </a:r>
          </a:p>
        </p:txBody>
      </p:sp>
      <p:sp>
        <p:nvSpPr>
          <p:cNvPr id="39941" name="Line 2"/>
          <p:cNvSpPr>
            <a:spLocks noChangeShapeType="1"/>
          </p:cNvSpPr>
          <p:nvPr/>
        </p:nvSpPr>
        <p:spPr bwMode="auto">
          <a:xfrm>
            <a:off x="1400175" y="3765550"/>
            <a:ext cx="4921250" cy="0"/>
          </a:xfrm>
          <a:prstGeom prst="line">
            <a:avLst/>
          </a:prstGeom>
          <a:noFill/>
          <a:ln w="12700">
            <a:solidFill>
              <a:srgbClr val="000000"/>
            </a:solidFill>
            <a:round/>
            <a:headEnd type="none" w="med" len="lg"/>
            <a:tailEnd type="none" w="med" len="lg"/>
          </a:ln>
          <a:extLst>
            <a:ext uri="{909E8E84-426E-40DD-AFC4-6F175D3DCCD1}">
              <a14:hiddenFill xmlns:a14="http://schemas.microsoft.com/office/drawing/2010/main">
                <a:no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9942" name="Group 3"/>
          <p:cNvGrpSpPr>
            <a:grpSpLocks/>
          </p:cNvGrpSpPr>
          <p:nvPr/>
        </p:nvGrpSpPr>
        <p:grpSpPr bwMode="auto">
          <a:xfrm>
            <a:off x="533400" y="2819400"/>
            <a:ext cx="1228725" cy="2133600"/>
            <a:chOff x="336" y="1776"/>
            <a:chExt cx="774" cy="1344"/>
          </a:xfrm>
        </p:grpSpPr>
        <p:pic>
          <p:nvPicPr>
            <p:cNvPr id="40020" name="Picture 4" descr="hos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1776"/>
              <a:ext cx="774"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21" name="Text Box 5"/>
            <p:cNvSpPr txBox="1">
              <a:spLocks noChangeArrowheads="1"/>
            </p:cNvSpPr>
            <p:nvPr/>
          </p:nvSpPr>
          <p:spPr bwMode="auto">
            <a:xfrm>
              <a:off x="672" y="2986"/>
              <a:ext cx="28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marL="354013" indent="-354013"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spcBef>
                  <a:spcPct val="50000"/>
                </a:spcBef>
                <a:buClr>
                  <a:srgbClr val="003580"/>
                </a:buClr>
                <a:buFont typeface="Wingdings" pitchFamily="2" charset="2"/>
                <a:buNone/>
              </a:pPr>
              <a:r>
                <a:rPr lang="en-US" sz="1400" b="1" smtClean="0">
                  <a:solidFill>
                    <a:srgbClr val="000610"/>
                  </a:solidFill>
                  <a:latin typeface="Verdana" pitchFamily="34" charset="0"/>
                </a:rPr>
                <a:t>Host</a:t>
              </a:r>
            </a:p>
          </p:txBody>
        </p:sp>
      </p:grpSp>
      <p:sp>
        <p:nvSpPr>
          <p:cNvPr id="39943" name="Freeform 6"/>
          <p:cNvSpPr>
            <a:spLocks/>
          </p:cNvSpPr>
          <p:nvPr/>
        </p:nvSpPr>
        <p:spPr bwMode="auto">
          <a:xfrm>
            <a:off x="5392738" y="1817688"/>
            <a:ext cx="641350" cy="3919537"/>
          </a:xfrm>
          <a:custGeom>
            <a:avLst/>
            <a:gdLst>
              <a:gd name="T0" fmla="*/ 2147483647 w 404"/>
              <a:gd name="T1" fmla="*/ 0 h 2488"/>
              <a:gd name="T2" fmla="*/ 0 w 404"/>
              <a:gd name="T3" fmla="*/ 0 h 2488"/>
              <a:gd name="T4" fmla="*/ 0 w 404"/>
              <a:gd name="T5" fmla="*/ 2147483647 h 2488"/>
              <a:gd name="T6" fmla="*/ 2147483647 w 404"/>
              <a:gd name="T7" fmla="*/ 2147483647 h 2488"/>
              <a:gd name="T8" fmla="*/ 0 60000 65536"/>
              <a:gd name="T9" fmla="*/ 0 60000 65536"/>
              <a:gd name="T10" fmla="*/ 0 60000 65536"/>
              <a:gd name="T11" fmla="*/ 0 60000 65536"/>
              <a:gd name="T12" fmla="*/ 0 w 404"/>
              <a:gd name="T13" fmla="*/ 0 h 2488"/>
              <a:gd name="T14" fmla="*/ 404 w 404"/>
              <a:gd name="T15" fmla="*/ 2488 h 2488"/>
            </a:gdLst>
            <a:ahLst/>
            <a:cxnLst>
              <a:cxn ang="T8">
                <a:pos x="T0" y="T1"/>
              </a:cxn>
              <a:cxn ang="T9">
                <a:pos x="T2" y="T3"/>
              </a:cxn>
              <a:cxn ang="T10">
                <a:pos x="T4" y="T5"/>
              </a:cxn>
              <a:cxn ang="T11">
                <a:pos x="T6" y="T7"/>
              </a:cxn>
            </a:cxnLst>
            <a:rect l="T12" t="T13" r="T14" b="T15"/>
            <a:pathLst>
              <a:path w="404" h="2488">
                <a:moveTo>
                  <a:pt x="380" y="0"/>
                </a:moveTo>
                <a:lnTo>
                  <a:pt x="0" y="0"/>
                </a:lnTo>
                <a:lnTo>
                  <a:pt x="0" y="2488"/>
                </a:lnTo>
                <a:lnTo>
                  <a:pt x="404" y="2488"/>
                </a:lnTo>
              </a:path>
            </a:pathLst>
          </a:custGeom>
          <a:noFill/>
          <a:ln w="12700">
            <a:solidFill>
              <a:srgbClr val="000000"/>
            </a:solidFill>
            <a:round/>
            <a:headEnd type="none" w="med" len="lg"/>
            <a:tailEnd type="none" w="med"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 name="Group 7"/>
          <p:cNvGrpSpPr>
            <a:grpSpLocks/>
          </p:cNvGrpSpPr>
          <p:nvPr/>
        </p:nvGrpSpPr>
        <p:grpSpPr bwMode="auto">
          <a:xfrm>
            <a:off x="6927850" y="1460500"/>
            <a:ext cx="981075" cy="325438"/>
            <a:chOff x="4364" y="926"/>
            <a:chExt cx="618" cy="205"/>
          </a:xfrm>
        </p:grpSpPr>
        <p:sp>
          <p:nvSpPr>
            <p:cNvPr id="40018" name="Rectangle 8"/>
            <p:cNvSpPr>
              <a:spLocks noChangeArrowheads="1"/>
            </p:cNvSpPr>
            <p:nvPr/>
          </p:nvSpPr>
          <p:spPr bwMode="auto">
            <a:xfrm>
              <a:off x="4364" y="926"/>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40019" name="Text Box 9"/>
            <p:cNvSpPr txBox="1">
              <a:spLocks noChangeArrowheads="1"/>
            </p:cNvSpPr>
            <p:nvPr/>
          </p:nvSpPr>
          <p:spPr bwMode="auto">
            <a:xfrm>
              <a:off x="4446" y="959"/>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Block 0</a:t>
              </a:r>
            </a:p>
          </p:txBody>
        </p:sp>
      </p:grpSp>
      <p:grpSp>
        <p:nvGrpSpPr>
          <p:cNvPr id="4" name="Group 10"/>
          <p:cNvGrpSpPr>
            <a:grpSpLocks/>
          </p:cNvGrpSpPr>
          <p:nvPr/>
        </p:nvGrpSpPr>
        <p:grpSpPr bwMode="auto">
          <a:xfrm>
            <a:off x="6927850" y="5384800"/>
            <a:ext cx="981075" cy="325438"/>
            <a:chOff x="4364" y="926"/>
            <a:chExt cx="618" cy="205"/>
          </a:xfrm>
        </p:grpSpPr>
        <p:sp>
          <p:nvSpPr>
            <p:cNvPr id="40016" name="Rectangle 11"/>
            <p:cNvSpPr>
              <a:spLocks noChangeArrowheads="1"/>
            </p:cNvSpPr>
            <p:nvPr/>
          </p:nvSpPr>
          <p:spPr bwMode="auto">
            <a:xfrm>
              <a:off x="4364" y="926"/>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40017" name="Text Box 12"/>
            <p:cNvSpPr txBox="1">
              <a:spLocks noChangeArrowheads="1"/>
            </p:cNvSpPr>
            <p:nvPr/>
          </p:nvSpPr>
          <p:spPr bwMode="auto">
            <a:xfrm>
              <a:off x="4419" y="959"/>
              <a:ext cx="513"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P 0 1 2 3</a:t>
              </a:r>
            </a:p>
          </p:txBody>
        </p:sp>
      </p:grpSp>
      <p:grpSp>
        <p:nvGrpSpPr>
          <p:cNvPr id="39946" name="Group 13"/>
          <p:cNvGrpSpPr>
            <a:grpSpLocks/>
          </p:cNvGrpSpPr>
          <p:nvPr/>
        </p:nvGrpSpPr>
        <p:grpSpPr bwMode="auto">
          <a:xfrm>
            <a:off x="6927850" y="5765800"/>
            <a:ext cx="981075" cy="325438"/>
            <a:chOff x="4364" y="1154"/>
            <a:chExt cx="618" cy="205"/>
          </a:xfrm>
        </p:grpSpPr>
        <p:sp>
          <p:nvSpPr>
            <p:cNvPr id="40014" name="Rectangle 14"/>
            <p:cNvSpPr>
              <a:spLocks noChangeArrowheads="1"/>
            </p:cNvSpPr>
            <p:nvPr/>
          </p:nvSpPr>
          <p:spPr bwMode="auto">
            <a:xfrm>
              <a:off x="4364" y="1154"/>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40015" name="Text Box 15"/>
            <p:cNvSpPr txBox="1">
              <a:spLocks noChangeArrowheads="1"/>
            </p:cNvSpPr>
            <p:nvPr/>
          </p:nvSpPr>
          <p:spPr bwMode="auto">
            <a:xfrm>
              <a:off x="4448" y="1187"/>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Block 7</a:t>
              </a:r>
            </a:p>
          </p:txBody>
        </p:sp>
      </p:grpSp>
      <p:sp>
        <p:nvSpPr>
          <p:cNvPr id="39947" name="Line 16"/>
          <p:cNvSpPr>
            <a:spLocks noChangeShapeType="1"/>
          </p:cNvSpPr>
          <p:nvPr/>
        </p:nvSpPr>
        <p:spPr bwMode="auto">
          <a:xfrm>
            <a:off x="5392738" y="2794000"/>
            <a:ext cx="55403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9948" name="Line 17"/>
          <p:cNvSpPr>
            <a:spLocks noChangeShapeType="1"/>
          </p:cNvSpPr>
          <p:nvPr/>
        </p:nvSpPr>
        <p:spPr bwMode="auto">
          <a:xfrm>
            <a:off x="5392738" y="4756150"/>
            <a:ext cx="55403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grpSp>
        <p:nvGrpSpPr>
          <p:cNvPr id="39949" name="Group 18"/>
          <p:cNvGrpSpPr>
            <a:grpSpLocks/>
          </p:cNvGrpSpPr>
          <p:nvPr/>
        </p:nvGrpSpPr>
        <p:grpSpPr bwMode="auto">
          <a:xfrm>
            <a:off x="2955925" y="3425825"/>
            <a:ext cx="1358900" cy="720725"/>
            <a:chOff x="2166" y="2158"/>
            <a:chExt cx="856" cy="454"/>
          </a:xfrm>
        </p:grpSpPr>
        <p:sp>
          <p:nvSpPr>
            <p:cNvPr id="40012" name="Rectangle 19"/>
            <p:cNvSpPr>
              <a:spLocks noChangeArrowheads="1"/>
            </p:cNvSpPr>
            <p:nvPr/>
          </p:nvSpPr>
          <p:spPr bwMode="auto">
            <a:xfrm>
              <a:off x="2166" y="2158"/>
              <a:ext cx="856" cy="454"/>
            </a:xfrm>
            <a:prstGeom prst="rect">
              <a:avLst/>
            </a:prstGeom>
            <a:gradFill rotWithShape="1">
              <a:gsLst>
                <a:gs pos="0">
                  <a:srgbClr val="86BAB5"/>
                </a:gs>
                <a:gs pos="100000">
                  <a:srgbClr val="5B7E7B"/>
                </a:gs>
              </a:gsLst>
              <a:lin ang="2700000" scaled="1"/>
            </a:gradFill>
            <a:ln w="12700" algn="ctr">
              <a:solidFill>
                <a:srgbClr val="88B8B6"/>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40013" name="Text Box 20"/>
            <p:cNvSpPr txBox="1">
              <a:spLocks noChangeArrowheads="1"/>
            </p:cNvSpPr>
            <p:nvPr/>
          </p:nvSpPr>
          <p:spPr bwMode="auto">
            <a:xfrm>
              <a:off x="2288" y="2246"/>
              <a:ext cx="612" cy="278"/>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RAID</a:t>
              </a:r>
              <a:br>
                <a:rPr lang="en-US" sz="1600" b="1" smtClean="0">
                  <a:solidFill>
                    <a:prstClr val="white"/>
                  </a:solidFill>
                </a:rPr>
              </a:br>
              <a:r>
                <a:rPr lang="en-US" sz="1600" b="1" smtClean="0">
                  <a:solidFill>
                    <a:prstClr val="white"/>
                  </a:solidFill>
                </a:rPr>
                <a:t>Controller</a:t>
              </a:r>
            </a:p>
          </p:txBody>
        </p:sp>
      </p:grpSp>
      <p:grpSp>
        <p:nvGrpSpPr>
          <p:cNvPr id="7" name="Group 21"/>
          <p:cNvGrpSpPr>
            <a:grpSpLocks/>
          </p:cNvGrpSpPr>
          <p:nvPr/>
        </p:nvGrpSpPr>
        <p:grpSpPr bwMode="auto">
          <a:xfrm>
            <a:off x="3144838" y="4046538"/>
            <a:ext cx="981075" cy="325437"/>
            <a:chOff x="1981" y="3277"/>
            <a:chExt cx="618" cy="205"/>
          </a:xfrm>
        </p:grpSpPr>
        <p:sp>
          <p:nvSpPr>
            <p:cNvPr id="40010" name="Rectangle 22"/>
            <p:cNvSpPr>
              <a:spLocks noChangeArrowheads="1"/>
            </p:cNvSpPr>
            <p:nvPr/>
          </p:nvSpPr>
          <p:spPr bwMode="auto">
            <a:xfrm>
              <a:off x="1981" y="3277"/>
              <a:ext cx="618" cy="205"/>
            </a:xfrm>
            <a:prstGeom prst="rect">
              <a:avLst/>
            </a:prstGeom>
            <a:solidFill>
              <a:srgbClr val="B2DEC7"/>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40011" name="Text Box 23"/>
            <p:cNvSpPr txBox="1">
              <a:spLocks noChangeArrowheads="1"/>
            </p:cNvSpPr>
            <p:nvPr/>
          </p:nvSpPr>
          <p:spPr bwMode="auto">
            <a:xfrm>
              <a:off x="2035" y="3310"/>
              <a:ext cx="51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lnSpc>
                  <a:spcPct val="90000"/>
                </a:lnSpc>
                <a:spcBef>
                  <a:spcPct val="50000"/>
                </a:spcBef>
                <a:buClr>
                  <a:srgbClr val="003580"/>
                </a:buClr>
                <a:buFont typeface="Wingdings" pitchFamily="2" charset="2"/>
                <a:buNone/>
              </a:pPr>
              <a:r>
                <a:rPr lang="en-US" sz="1600" b="1" smtClean="0">
                  <a:solidFill>
                    <a:srgbClr val="000000"/>
                  </a:solidFill>
                </a:rPr>
                <a:t>P 0 1 2 3</a:t>
              </a:r>
            </a:p>
          </p:txBody>
        </p:sp>
      </p:grpSp>
      <p:grpSp>
        <p:nvGrpSpPr>
          <p:cNvPr id="8" name="Group 24"/>
          <p:cNvGrpSpPr>
            <a:grpSpLocks/>
          </p:cNvGrpSpPr>
          <p:nvPr/>
        </p:nvGrpSpPr>
        <p:grpSpPr bwMode="auto">
          <a:xfrm>
            <a:off x="3144838" y="3613150"/>
            <a:ext cx="981075" cy="325438"/>
            <a:chOff x="1981" y="2276"/>
            <a:chExt cx="618" cy="205"/>
          </a:xfrm>
        </p:grpSpPr>
        <p:sp>
          <p:nvSpPr>
            <p:cNvPr id="40008" name="Rectangle 25"/>
            <p:cNvSpPr>
              <a:spLocks noChangeArrowheads="1"/>
            </p:cNvSpPr>
            <p:nvPr/>
          </p:nvSpPr>
          <p:spPr bwMode="auto">
            <a:xfrm>
              <a:off x="1981" y="2276"/>
              <a:ext cx="618" cy="205"/>
            </a:xfrm>
            <a:prstGeom prst="rect">
              <a:avLst/>
            </a:prstGeom>
            <a:solidFill>
              <a:srgbClr val="B2DEC7"/>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40009" name="Text Box 26"/>
            <p:cNvSpPr txBox="1">
              <a:spLocks noChangeArrowheads="1"/>
            </p:cNvSpPr>
            <p:nvPr/>
          </p:nvSpPr>
          <p:spPr bwMode="auto">
            <a:xfrm>
              <a:off x="2063" y="2309"/>
              <a:ext cx="45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lnSpc>
                  <a:spcPct val="90000"/>
                </a:lnSpc>
                <a:spcBef>
                  <a:spcPct val="50000"/>
                </a:spcBef>
                <a:buClr>
                  <a:srgbClr val="003580"/>
                </a:buClr>
                <a:buFont typeface="Wingdings" pitchFamily="2" charset="2"/>
                <a:buNone/>
              </a:pPr>
              <a:r>
                <a:rPr lang="en-US" sz="1600" b="1" smtClean="0">
                  <a:solidFill>
                    <a:srgbClr val="000000"/>
                  </a:solidFill>
                </a:rPr>
                <a:t>Block 0</a:t>
              </a:r>
            </a:p>
          </p:txBody>
        </p:sp>
      </p:grpSp>
      <p:grpSp>
        <p:nvGrpSpPr>
          <p:cNvPr id="9" name="Group 27"/>
          <p:cNvGrpSpPr>
            <a:grpSpLocks/>
          </p:cNvGrpSpPr>
          <p:nvPr/>
        </p:nvGrpSpPr>
        <p:grpSpPr bwMode="auto">
          <a:xfrm>
            <a:off x="698500" y="3613150"/>
            <a:ext cx="981075" cy="325438"/>
            <a:chOff x="440" y="2276"/>
            <a:chExt cx="618" cy="205"/>
          </a:xfrm>
        </p:grpSpPr>
        <p:sp>
          <p:nvSpPr>
            <p:cNvPr id="40006" name="Rectangle 28"/>
            <p:cNvSpPr>
              <a:spLocks noChangeArrowheads="1"/>
            </p:cNvSpPr>
            <p:nvPr/>
          </p:nvSpPr>
          <p:spPr bwMode="auto">
            <a:xfrm>
              <a:off x="440" y="2276"/>
              <a:ext cx="618" cy="205"/>
            </a:xfrm>
            <a:prstGeom prst="rect">
              <a:avLst/>
            </a:prstGeom>
            <a:solidFill>
              <a:srgbClr val="FCB994"/>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40007" name="Text Box 29"/>
            <p:cNvSpPr txBox="1">
              <a:spLocks noChangeArrowheads="1"/>
            </p:cNvSpPr>
            <p:nvPr/>
          </p:nvSpPr>
          <p:spPr bwMode="auto">
            <a:xfrm>
              <a:off x="522" y="2309"/>
              <a:ext cx="45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lnSpc>
                  <a:spcPct val="90000"/>
                </a:lnSpc>
                <a:spcBef>
                  <a:spcPct val="50000"/>
                </a:spcBef>
                <a:buClr>
                  <a:srgbClr val="003580"/>
                </a:buClr>
                <a:buFont typeface="Wingdings" pitchFamily="2" charset="2"/>
                <a:buNone/>
              </a:pPr>
              <a:r>
                <a:rPr lang="en-US" sz="1600" b="1" smtClean="0">
                  <a:solidFill>
                    <a:srgbClr val="000000"/>
                  </a:solidFill>
                </a:rPr>
                <a:t>Block 4</a:t>
              </a:r>
            </a:p>
          </p:txBody>
        </p:sp>
      </p:grpSp>
      <p:grpSp>
        <p:nvGrpSpPr>
          <p:cNvPr id="10" name="Group 30"/>
          <p:cNvGrpSpPr>
            <a:grpSpLocks/>
          </p:cNvGrpSpPr>
          <p:nvPr/>
        </p:nvGrpSpPr>
        <p:grpSpPr bwMode="auto">
          <a:xfrm>
            <a:off x="698500" y="3613150"/>
            <a:ext cx="981075" cy="325438"/>
            <a:chOff x="440" y="2276"/>
            <a:chExt cx="618" cy="205"/>
          </a:xfrm>
        </p:grpSpPr>
        <p:sp>
          <p:nvSpPr>
            <p:cNvPr id="40004" name="Rectangle 31"/>
            <p:cNvSpPr>
              <a:spLocks noChangeArrowheads="1"/>
            </p:cNvSpPr>
            <p:nvPr/>
          </p:nvSpPr>
          <p:spPr bwMode="auto">
            <a:xfrm>
              <a:off x="440" y="2276"/>
              <a:ext cx="618" cy="205"/>
            </a:xfrm>
            <a:prstGeom prst="rect">
              <a:avLst/>
            </a:prstGeom>
            <a:solidFill>
              <a:srgbClr val="B2DEC7"/>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40005" name="Text Box 32"/>
            <p:cNvSpPr txBox="1">
              <a:spLocks noChangeArrowheads="1"/>
            </p:cNvSpPr>
            <p:nvPr/>
          </p:nvSpPr>
          <p:spPr bwMode="auto">
            <a:xfrm>
              <a:off x="522" y="2309"/>
              <a:ext cx="45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lnSpc>
                  <a:spcPct val="90000"/>
                </a:lnSpc>
                <a:spcBef>
                  <a:spcPct val="50000"/>
                </a:spcBef>
                <a:buClr>
                  <a:srgbClr val="003580"/>
                </a:buClr>
                <a:buFont typeface="Wingdings" pitchFamily="2" charset="2"/>
                <a:buNone/>
              </a:pPr>
              <a:r>
                <a:rPr lang="en-US" sz="1600" b="1" smtClean="0">
                  <a:solidFill>
                    <a:srgbClr val="000000"/>
                  </a:solidFill>
                </a:rPr>
                <a:t>Block 0</a:t>
              </a:r>
            </a:p>
          </p:txBody>
        </p:sp>
      </p:grpSp>
      <p:grpSp>
        <p:nvGrpSpPr>
          <p:cNvPr id="39954" name="Group 33"/>
          <p:cNvGrpSpPr>
            <a:grpSpLocks/>
          </p:cNvGrpSpPr>
          <p:nvPr/>
        </p:nvGrpSpPr>
        <p:grpSpPr bwMode="auto">
          <a:xfrm>
            <a:off x="6927850" y="2441575"/>
            <a:ext cx="981075" cy="325438"/>
            <a:chOff x="4364" y="926"/>
            <a:chExt cx="618" cy="205"/>
          </a:xfrm>
        </p:grpSpPr>
        <p:sp>
          <p:nvSpPr>
            <p:cNvPr id="40002" name="Rectangle 34"/>
            <p:cNvSpPr>
              <a:spLocks noChangeArrowheads="1"/>
            </p:cNvSpPr>
            <p:nvPr/>
          </p:nvSpPr>
          <p:spPr bwMode="auto">
            <a:xfrm>
              <a:off x="4364" y="926"/>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40003" name="Text Box 35"/>
            <p:cNvSpPr txBox="1">
              <a:spLocks noChangeArrowheads="1"/>
            </p:cNvSpPr>
            <p:nvPr/>
          </p:nvSpPr>
          <p:spPr bwMode="auto">
            <a:xfrm>
              <a:off x="4446" y="959"/>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Block 1</a:t>
              </a:r>
            </a:p>
          </p:txBody>
        </p:sp>
      </p:grpSp>
      <p:grpSp>
        <p:nvGrpSpPr>
          <p:cNvPr id="39955" name="Group 36"/>
          <p:cNvGrpSpPr>
            <a:grpSpLocks/>
          </p:cNvGrpSpPr>
          <p:nvPr/>
        </p:nvGrpSpPr>
        <p:grpSpPr bwMode="auto">
          <a:xfrm>
            <a:off x="6927850" y="2822575"/>
            <a:ext cx="981075" cy="325438"/>
            <a:chOff x="4364" y="1154"/>
            <a:chExt cx="618" cy="205"/>
          </a:xfrm>
        </p:grpSpPr>
        <p:sp>
          <p:nvSpPr>
            <p:cNvPr id="40000" name="Rectangle 37"/>
            <p:cNvSpPr>
              <a:spLocks noChangeArrowheads="1"/>
            </p:cNvSpPr>
            <p:nvPr/>
          </p:nvSpPr>
          <p:spPr bwMode="auto">
            <a:xfrm>
              <a:off x="4364" y="1154"/>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40001" name="Text Box 38"/>
            <p:cNvSpPr txBox="1">
              <a:spLocks noChangeArrowheads="1"/>
            </p:cNvSpPr>
            <p:nvPr/>
          </p:nvSpPr>
          <p:spPr bwMode="auto">
            <a:xfrm>
              <a:off x="4446" y="1187"/>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Block 5</a:t>
              </a:r>
            </a:p>
          </p:txBody>
        </p:sp>
      </p:grpSp>
      <p:grpSp>
        <p:nvGrpSpPr>
          <p:cNvPr id="39956" name="Group 39"/>
          <p:cNvGrpSpPr>
            <a:grpSpLocks/>
          </p:cNvGrpSpPr>
          <p:nvPr/>
        </p:nvGrpSpPr>
        <p:grpSpPr bwMode="auto">
          <a:xfrm>
            <a:off x="6927850" y="3422650"/>
            <a:ext cx="981075" cy="325438"/>
            <a:chOff x="4364" y="926"/>
            <a:chExt cx="618" cy="205"/>
          </a:xfrm>
        </p:grpSpPr>
        <p:sp>
          <p:nvSpPr>
            <p:cNvPr id="39998" name="Rectangle 40"/>
            <p:cNvSpPr>
              <a:spLocks noChangeArrowheads="1"/>
            </p:cNvSpPr>
            <p:nvPr/>
          </p:nvSpPr>
          <p:spPr bwMode="auto">
            <a:xfrm>
              <a:off x="4364" y="926"/>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9999" name="Text Box 41"/>
            <p:cNvSpPr txBox="1">
              <a:spLocks noChangeArrowheads="1"/>
            </p:cNvSpPr>
            <p:nvPr/>
          </p:nvSpPr>
          <p:spPr bwMode="auto">
            <a:xfrm>
              <a:off x="4446" y="959"/>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Block 2</a:t>
              </a:r>
            </a:p>
          </p:txBody>
        </p:sp>
      </p:grpSp>
      <p:grpSp>
        <p:nvGrpSpPr>
          <p:cNvPr id="39957" name="Group 42"/>
          <p:cNvGrpSpPr>
            <a:grpSpLocks/>
          </p:cNvGrpSpPr>
          <p:nvPr/>
        </p:nvGrpSpPr>
        <p:grpSpPr bwMode="auto">
          <a:xfrm>
            <a:off x="6927850" y="3803650"/>
            <a:ext cx="981075" cy="325438"/>
            <a:chOff x="4364" y="1154"/>
            <a:chExt cx="618" cy="205"/>
          </a:xfrm>
        </p:grpSpPr>
        <p:sp>
          <p:nvSpPr>
            <p:cNvPr id="39996" name="Rectangle 43"/>
            <p:cNvSpPr>
              <a:spLocks noChangeArrowheads="1"/>
            </p:cNvSpPr>
            <p:nvPr/>
          </p:nvSpPr>
          <p:spPr bwMode="auto">
            <a:xfrm>
              <a:off x="4364" y="1154"/>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9997" name="Text Box 44"/>
            <p:cNvSpPr txBox="1">
              <a:spLocks noChangeArrowheads="1"/>
            </p:cNvSpPr>
            <p:nvPr/>
          </p:nvSpPr>
          <p:spPr bwMode="auto">
            <a:xfrm>
              <a:off x="4446" y="1187"/>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Block 6</a:t>
              </a:r>
            </a:p>
          </p:txBody>
        </p:sp>
      </p:grpSp>
      <p:grpSp>
        <p:nvGrpSpPr>
          <p:cNvPr id="39958" name="Group 45"/>
          <p:cNvGrpSpPr>
            <a:grpSpLocks/>
          </p:cNvGrpSpPr>
          <p:nvPr/>
        </p:nvGrpSpPr>
        <p:grpSpPr bwMode="auto">
          <a:xfrm>
            <a:off x="6927850" y="4403725"/>
            <a:ext cx="981075" cy="325438"/>
            <a:chOff x="4364" y="926"/>
            <a:chExt cx="618" cy="205"/>
          </a:xfrm>
        </p:grpSpPr>
        <p:sp>
          <p:nvSpPr>
            <p:cNvPr id="39994" name="Rectangle 46"/>
            <p:cNvSpPr>
              <a:spLocks noChangeArrowheads="1"/>
            </p:cNvSpPr>
            <p:nvPr/>
          </p:nvSpPr>
          <p:spPr bwMode="auto">
            <a:xfrm>
              <a:off x="4364" y="926"/>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9995" name="Text Box 47"/>
            <p:cNvSpPr txBox="1">
              <a:spLocks noChangeArrowheads="1"/>
            </p:cNvSpPr>
            <p:nvPr/>
          </p:nvSpPr>
          <p:spPr bwMode="auto">
            <a:xfrm>
              <a:off x="4446" y="959"/>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Block 3</a:t>
              </a:r>
            </a:p>
          </p:txBody>
        </p:sp>
      </p:grpSp>
      <p:grpSp>
        <p:nvGrpSpPr>
          <p:cNvPr id="16" name="Group 48"/>
          <p:cNvGrpSpPr>
            <a:grpSpLocks/>
          </p:cNvGrpSpPr>
          <p:nvPr/>
        </p:nvGrpSpPr>
        <p:grpSpPr bwMode="auto">
          <a:xfrm>
            <a:off x="2994025" y="2965450"/>
            <a:ext cx="1281113" cy="1630363"/>
            <a:chOff x="1886" y="2228"/>
            <a:chExt cx="807" cy="1027"/>
          </a:xfrm>
        </p:grpSpPr>
        <p:sp>
          <p:nvSpPr>
            <p:cNvPr id="39992" name="AutoShape 49"/>
            <p:cNvSpPr>
              <a:spLocks noChangeArrowheads="1"/>
            </p:cNvSpPr>
            <p:nvPr/>
          </p:nvSpPr>
          <p:spPr bwMode="auto">
            <a:xfrm>
              <a:off x="1886" y="2228"/>
              <a:ext cx="807" cy="1027"/>
            </a:xfrm>
            <a:prstGeom prst="roundRect">
              <a:avLst>
                <a:gd name="adj" fmla="val 12019"/>
              </a:avLst>
            </a:prstGeom>
            <a:solidFill>
              <a:srgbClr val="B2DEC7"/>
            </a:solidFill>
            <a:ln w="9525" algn="ctr">
              <a:solidFill>
                <a:srgbClr val="000000"/>
              </a:solidFill>
              <a:round/>
              <a:headEnd/>
              <a:tailEn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9993" name="Text Box 50"/>
            <p:cNvSpPr txBox="1">
              <a:spLocks noChangeArrowheads="1"/>
            </p:cNvSpPr>
            <p:nvPr/>
          </p:nvSpPr>
          <p:spPr bwMode="auto">
            <a:xfrm>
              <a:off x="1973" y="2603"/>
              <a:ext cx="63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000000"/>
                  </a:solidFill>
                </a:rPr>
                <a:t>Parity</a:t>
              </a:r>
              <a:br>
                <a:rPr lang="en-US" sz="1600" b="1" smtClean="0">
                  <a:solidFill>
                    <a:srgbClr val="000000"/>
                  </a:solidFill>
                </a:rPr>
              </a:br>
              <a:r>
                <a:rPr lang="en-US" sz="1600" b="1" smtClean="0">
                  <a:solidFill>
                    <a:srgbClr val="000000"/>
                  </a:solidFill>
                </a:rPr>
                <a:t>Generated</a:t>
              </a:r>
            </a:p>
          </p:txBody>
        </p:sp>
      </p:grpSp>
      <p:grpSp>
        <p:nvGrpSpPr>
          <p:cNvPr id="17" name="Group 51"/>
          <p:cNvGrpSpPr>
            <a:grpSpLocks/>
          </p:cNvGrpSpPr>
          <p:nvPr/>
        </p:nvGrpSpPr>
        <p:grpSpPr bwMode="auto">
          <a:xfrm>
            <a:off x="6927850" y="1460500"/>
            <a:ext cx="981075" cy="325438"/>
            <a:chOff x="4364" y="926"/>
            <a:chExt cx="618" cy="205"/>
          </a:xfrm>
        </p:grpSpPr>
        <p:sp>
          <p:nvSpPr>
            <p:cNvPr id="39990" name="Rectangle 52"/>
            <p:cNvSpPr>
              <a:spLocks noChangeArrowheads="1"/>
            </p:cNvSpPr>
            <p:nvPr/>
          </p:nvSpPr>
          <p:spPr bwMode="auto">
            <a:xfrm>
              <a:off x="4364" y="926"/>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9991" name="Text Box 53"/>
            <p:cNvSpPr txBox="1">
              <a:spLocks noChangeArrowheads="1"/>
            </p:cNvSpPr>
            <p:nvPr/>
          </p:nvSpPr>
          <p:spPr bwMode="auto">
            <a:xfrm>
              <a:off x="4446" y="959"/>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Block 0</a:t>
              </a:r>
            </a:p>
          </p:txBody>
        </p:sp>
      </p:grpSp>
      <p:grpSp>
        <p:nvGrpSpPr>
          <p:cNvPr id="18" name="Group 54"/>
          <p:cNvGrpSpPr>
            <a:grpSpLocks/>
          </p:cNvGrpSpPr>
          <p:nvPr/>
        </p:nvGrpSpPr>
        <p:grpSpPr bwMode="auto">
          <a:xfrm>
            <a:off x="6927850" y="5384800"/>
            <a:ext cx="981075" cy="325438"/>
            <a:chOff x="4364" y="926"/>
            <a:chExt cx="618" cy="205"/>
          </a:xfrm>
        </p:grpSpPr>
        <p:sp>
          <p:nvSpPr>
            <p:cNvPr id="39988" name="Rectangle 55"/>
            <p:cNvSpPr>
              <a:spLocks noChangeArrowheads="1"/>
            </p:cNvSpPr>
            <p:nvPr/>
          </p:nvSpPr>
          <p:spPr bwMode="auto">
            <a:xfrm>
              <a:off x="4364" y="926"/>
              <a:ext cx="618" cy="205"/>
            </a:xfrm>
            <a:prstGeom prst="rect">
              <a:avLst/>
            </a:prstGeom>
            <a:solidFill>
              <a:srgbClr val="43996C"/>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9989" name="Text Box 56"/>
            <p:cNvSpPr txBox="1">
              <a:spLocks noChangeArrowheads="1"/>
            </p:cNvSpPr>
            <p:nvPr/>
          </p:nvSpPr>
          <p:spPr bwMode="auto">
            <a:xfrm>
              <a:off x="4419" y="959"/>
              <a:ext cx="513"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P 0 1 2 3</a:t>
              </a:r>
            </a:p>
          </p:txBody>
        </p:sp>
      </p:grpSp>
      <p:grpSp>
        <p:nvGrpSpPr>
          <p:cNvPr id="19" name="Group 57"/>
          <p:cNvGrpSpPr>
            <a:grpSpLocks/>
          </p:cNvGrpSpPr>
          <p:nvPr/>
        </p:nvGrpSpPr>
        <p:grpSpPr bwMode="auto">
          <a:xfrm>
            <a:off x="6927850" y="1841500"/>
            <a:ext cx="981075" cy="325438"/>
            <a:chOff x="4364" y="1154"/>
            <a:chExt cx="618" cy="205"/>
          </a:xfrm>
        </p:grpSpPr>
        <p:sp>
          <p:nvSpPr>
            <p:cNvPr id="39986" name="Rectangle 58"/>
            <p:cNvSpPr>
              <a:spLocks noChangeArrowheads="1"/>
            </p:cNvSpPr>
            <p:nvPr/>
          </p:nvSpPr>
          <p:spPr bwMode="auto">
            <a:xfrm>
              <a:off x="4364" y="1154"/>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9987" name="Text Box 59"/>
            <p:cNvSpPr txBox="1">
              <a:spLocks noChangeArrowheads="1"/>
            </p:cNvSpPr>
            <p:nvPr/>
          </p:nvSpPr>
          <p:spPr bwMode="auto">
            <a:xfrm>
              <a:off x="4446" y="1187"/>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Block 4</a:t>
              </a:r>
            </a:p>
          </p:txBody>
        </p:sp>
      </p:grpSp>
      <p:grpSp>
        <p:nvGrpSpPr>
          <p:cNvPr id="20" name="Group 60"/>
          <p:cNvGrpSpPr>
            <a:grpSpLocks/>
          </p:cNvGrpSpPr>
          <p:nvPr/>
        </p:nvGrpSpPr>
        <p:grpSpPr bwMode="auto">
          <a:xfrm>
            <a:off x="6927850" y="4784725"/>
            <a:ext cx="981075" cy="325438"/>
            <a:chOff x="4364" y="1154"/>
            <a:chExt cx="618" cy="205"/>
          </a:xfrm>
        </p:grpSpPr>
        <p:sp>
          <p:nvSpPr>
            <p:cNvPr id="39984" name="Rectangle 61"/>
            <p:cNvSpPr>
              <a:spLocks noChangeArrowheads="1"/>
            </p:cNvSpPr>
            <p:nvPr/>
          </p:nvSpPr>
          <p:spPr bwMode="auto">
            <a:xfrm>
              <a:off x="4364" y="1154"/>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9985" name="Text Box 62"/>
            <p:cNvSpPr txBox="1">
              <a:spLocks noChangeArrowheads="1"/>
            </p:cNvSpPr>
            <p:nvPr/>
          </p:nvSpPr>
          <p:spPr bwMode="auto">
            <a:xfrm>
              <a:off x="4417" y="1187"/>
              <a:ext cx="513"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P 4 5 6 7</a:t>
              </a:r>
            </a:p>
          </p:txBody>
        </p:sp>
      </p:grpSp>
      <p:grpSp>
        <p:nvGrpSpPr>
          <p:cNvPr id="21" name="Group 63"/>
          <p:cNvGrpSpPr>
            <a:grpSpLocks/>
          </p:cNvGrpSpPr>
          <p:nvPr/>
        </p:nvGrpSpPr>
        <p:grpSpPr bwMode="auto">
          <a:xfrm>
            <a:off x="6927850" y="4784725"/>
            <a:ext cx="981075" cy="325438"/>
            <a:chOff x="4364" y="1154"/>
            <a:chExt cx="618" cy="205"/>
          </a:xfrm>
        </p:grpSpPr>
        <p:sp>
          <p:nvSpPr>
            <p:cNvPr id="39982" name="Rectangle 64"/>
            <p:cNvSpPr>
              <a:spLocks noChangeArrowheads="1"/>
            </p:cNvSpPr>
            <p:nvPr/>
          </p:nvSpPr>
          <p:spPr bwMode="auto">
            <a:xfrm>
              <a:off x="4364" y="1154"/>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9983" name="Text Box 65"/>
            <p:cNvSpPr txBox="1">
              <a:spLocks noChangeArrowheads="1"/>
            </p:cNvSpPr>
            <p:nvPr/>
          </p:nvSpPr>
          <p:spPr bwMode="auto">
            <a:xfrm>
              <a:off x="4417" y="1187"/>
              <a:ext cx="513"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P 4 5 6 7</a:t>
              </a:r>
            </a:p>
          </p:txBody>
        </p:sp>
      </p:grpSp>
      <p:grpSp>
        <p:nvGrpSpPr>
          <p:cNvPr id="22" name="Group 66"/>
          <p:cNvGrpSpPr>
            <a:grpSpLocks/>
          </p:cNvGrpSpPr>
          <p:nvPr/>
        </p:nvGrpSpPr>
        <p:grpSpPr bwMode="auto">
          <a:xfrm>
            <a:off x="6927850" y="1841500"/>
            <a:ext cx="981075" cy="325438"/>
            <a:chOff x="4364" y="1154"/>
            <a:chExt cx="618" cy="205"/>
          </a:xfrm>
        </p:grpSpPr>
        <p:sp>
          <p:nvSpPr>
            <p:cNvPr id="39980" name="Rectangle 67"/>
            <p:cNvSpPr>
              <a:spLocks noChangeArrowheads="1"/>
            </p:cNvSpPr>
            <p:nvPr/>
          </p:nvSpPr>
          <p:spPr bwMode="auto">
            <a:xfrm>
              <a:off x="4364" y="1154"/>
              <a:ext cx="618" cy="205"/>
            </a:xfrm>
            <a:prstGeom prst="rect">
              <a:avLst/>
            </a:prstGeom>
            <a:solidFill>
              <a:srgbClr val="E46620"/>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9981" name="Text Box 68"/>
            <p:cNvSpPr txBox="1">
              <a:spLocks noChangeArrowheads="1"/>
            </p:cNvSpPr>
            <p:nvPr/>
          </p:nvSpPr>
          <p:spPr bwMode="auto">
            <a:xfrm>
              <a:off x="4446" y="1187"/>
              <a:ext cx="455" cy="139"/>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prstClr val="white"/>
                  </a:solidFill>
                </a:rPr>
                <a:t>Block 4</a:t>
              </a:r>
            </a:p>
          </p:txBody>
        </p:sp>
      </p:grpSp>
      <p:grpSp>
        <p:nvGrpSpPr>
          <p:cNvPr id="23" name="Group 69"/>
          <p:cNvGrpSpPr>
            <a:grpSpLocks/>
          </p:cNvGrpSpPr>
          <p:nvPr/>
        </p:nvGrpSpPr>
        <p:grpSpPr bwMode="auto">
          <a:xfrm>
            <a:off x="3144838" y="4046538"/>
            <a:ext cx="981075" cy="325437"/>
            <a:chOff x="1981" y="2549"/>
            <a:chExt cx="618" cy="205"/>
          </a:xfrm>
        </p:grpSpPr>
        <p:sp>
          <p:nvSpPr>
            <p:cNvPr id="39978" name="Rectangle 70"/>
            <p:cNvSpPr>
              <a:spLocks noChangeArrowheads="1"/>
            </p:cNvSpPr>
            <p:nvPr/>
          </p:nvSpPr>
          <p:spPr bwMode="auto">
            <a:xfrm>
              <a:off x="1981" y="2549"/>
              <a:ext cx="618" cy="205"/>
            </a:xfrm>
            <a:prstGeom prst="rect">
              <a:avLst/>
            </a:prstGeom>
            <a:solidFill>
              <a:srgbClr val="FCB994"/>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9979" name="Text Box 71"/>
            <p:cNvSpPr txBox="1">
              <a:spLocks noChangeArrowheads="1"/>
            </p:cNvSpPr>
            <p:nvPr/>
          </p:nvSpPr>
          <p:spPr bwMode="auto">
            <a:xfrm>
              <a:off x="2035" y="2582"/>
              <a:ext cx="513"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lnSpc>
                  <a:spcPct val="90000"/>
                </a:lnSpc>
                <a:spcBef>
                  <a:spcPct val="50000"/>
                </a:spcBef>
                <a:buClr>
                  <a:srgbClr val="003580"/>
                </a:buClr>
                <a:buFont typeface="Wingdings" pitchFamily="2" charset="2"/>
                <a:buNone/>
              </a:pPr>
              <a:r>
                <a:rPr lang="en-US" sz="1600" b="1" smtClean="0">
                  <a:solidFill>
                    <a:srgbClr val="000000"/>
                  </a:solidFill>
                </a:rPr>
                <a:t>P 4 5 6 7</a:t>
              </a:r>
            </a:p>
          </p:txBody>
        </p:sp>
      </p:grpSp>
      <p:grpSp>
        <p:nvGrpSpPr>
          <p:cNvPr id="24" name="Group 72"/>
          <p:cNvGrpSpPr>
            <a:grpSpLocks/>
          </p:cNvGrpSpPr>
          <p:nvPr/>
        </p:nvGrpSpPr>
        <p:grpSpPr bwMode="auto">
          <a:xfrm>
            <a:off x="3144838" y="3613150"/>
            <a:ext cx="981075" cy="325438"/>
            <a:chOff x="1981" y="2276"/>
            <a:chExt cx="618" cy="205"/>
          </a:xfrm>
        </p:grpSpPr>
        <p:sp>
          <p:nvSpPr>
            <p:cNvPr id="39976" name="Rectangle 73"/>
            <p:cNvSpPr>
              <a:spLocks noChangeArrowheads="1"/>
            </p:cNvSpPr>
            <p:nvPr/>
          </p:nvSpPr>
          <p:spPr bwMode="auto">
            <a:xfrm>
              <a:off x="1981" y="2276"/>
              <a:ext cx="618" cy="205"/>
            </a:xfrm>
            <a:prstGeom prst="rect">
              <a:avLst/>
            </a:prstGeom>
            <a:solidFill>
              <a:srgbClr val="FCB994"/>
            </a:solidFill>
            <a:ln w="28575" algn="ctr">
              <a:solidFill>
                <a:srgbClr val="000610"/>
              </a:solidFill>
              <a:miter lim="800000"/>
              <a:headEnd/>
              <a:tailEnd type="none" w="lg" len="me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9977" name="Text Box 74"/>
            <p:cNvSpPr txBox="1">
              <a:spLocks noChangeArrowheads="1"/>
            </p:cNvSpPr>
            <p:nvPr/>
          </p:nvSpPr>
          <p:spPr bwMode="auto">
            <a:xfrm>
              <a:off x="2063" y="2309"/>
              <a:ext cx="455"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eaLnBrk="1" hangingPunct="1">
                <a:lnSpc>
                  <a:spcPct val="90000"/>
                </a:lnSpc>
                <a:spcBef>
                  <a:spcPct val="50000"/>
                </a:spcBef>
                <a:buClr>
                  <a:srgbClr val="003580"/>
                </a:buClr>
                <a:buFont typeface="Wingdings" pitchFamily="2" charset="2"/>
                <a:buNone/>
              </a:pPr>
              <a:r>
                <a:rPr lang="en-US" sz="1600" b="1" smtClean="0">
                  <a:solidFill>
                    <a:srgbClr val="000000"/>
                  </a:solidFill>
                </a:rPr>
                <a:t>Block 4</a:t>
              </a:r>
            </a:p>
          </p:txBody>
        </p:sp>
      </p:grpSp>
      <p:grpSp>
        <p:nvGrpSpPr>
          <p:cNvPr id="25" name="Group 75"/>
          <p:cNvGrpSpPr>
            <a:grpSpLocks/>
          </p:cNvGrpSpPr>
          <p:nvPr/>
        </p:nvGrpSpPr>
        <p:grpSpPr bwMode="auto">
          <a:xfrm>
            <a:off x="2994025" y="2965450"/>
            <a:ext cx="1281113" cy="1630363"/>
            <a:chOff x="1886" y="770"/>
            <a:chExt cx="807" cy="1027"/>
          </a:xfrm>
        </p:grpSpPr>
        <p:sp>
          <p:nvSpPr>
            <p:cNvPr id="39974" name="AutoShape 76"/>
            <p:cNvSpPr>
              <a:spLocks noChangeArrowheads="1"/>
            </p:cNvSpPr>
            <p:nvPr/>
          </p:nvSpPr>
          <p:spPr bwMode="auto">
            <a:xfrm>
              <a:off x="1886" y="770"/>
              <a:ext cx="807" cy="1027"/>
            </a:xfrm>
            <a:prstGeom prst="roundRect">
              <a:avLst>
                <a:gd name="adj" fmla="val 12019"/>
              </a:avLst>
            </a:prstGeom>
            <a:solidFill>
              <a:srgbClr val="FCB994"/>
            </a:solidFill>
            <a:ln w="9525" algn="ctr">
              <a:solidFill>
                <a:srgbClr val="000000"/>
              </a:solidFill>
              <a:round/>
              <a:headEnd/>
              <a:tailEnd/>
            </a:ln>
          </p:spPr>
          <p:txBody>
            <a:bodyPr wrap="none" lIns="0" tIns="0" rIns="0" bIns="0" anchor="ctr"/>
            <a:lstStyle/>
            <a:p>
              <a:pPr algn="ctr" eaLnBrk="1" hangingPunct="1">
                <a:spcBef>
                  <a:spcPct val="50000"/>
                </a:spcBef>
                <a:buClr>
                  <a:srgbClr val="003580"/>
                </a:buClr>
                <a:buFont typeface="Wingdings" pitchFamily="2" charset="2"/>
                <a:buNone/>
              </a:pPr>
              <a:endParaRPr lang="en-US" sz="2600" smtClean="0">
                <a:solidFill>
                  <a:srgbClr val="003580"/>
                </a:solidFill>
                <a:latin typeface="Arial" charset="0"/>
                <a:cs typeface="Arial" charset="0"/>
              </a:endParaRPr>
            </a:p>
          </p:txBody>
        </p:sp>
        <p:sp>
          <p:nvSpPr>
            <p:cNvPr id="39975" name="Text Box 77"/>
            <p:cNvSpPr txBox="1">
              <a:spLocks noChangeArrowheads="1"/>
            </p:cNvSpPr>
            <p:nvPr/>
          </p:nvSpPr>
          <p:spPr bwMode="auto">
            <a:xfrm>
              <a:off x="1973" y="1145"/>
              <a:ext cx="63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0" tIns="0" rIns="0" bIns="0">
              <a:spAutoFit/>
            </a:bodyPr>
            <a:lstStyle>
              <a:lvl1pPr defTabSz="941388" eaLnBrk="0" hangingPunct="0">
                <a:defRPr sz="2600">
                  <a:solidFill>
                    <a:srgbClr val="003580"/>
                  </a:solidFill>
                  <a:latin typeface="Arial" charset="0"/>
                  <a:cs typeface="Arial" charset="0"/>
                </a:defRPr>
              </a:lvl1pPr>
              <a:lvl2pPr marL="742950" indent="-285750" defTabSz="941388" eaLnBrk="0" hangingPunct="0">
                <a:defRPr sz="2600">
                  <a:solidFill>
                    <a:srgbClr val="003580"/>
                  </a:solidFill>
                  <a:latin typeface="Arial" charset="0"/>
                  <a:cs typeface="Arial" charset="0"/>
                </a:defRPr>
              </a:lvl2pPr>
              <a:lvl3pPr marL="1143000" indent="-228600" defTabSz="941388" eaLnBrk="0" hangingPunct="0">
                <a:defRPr sz="2600">
                  <a:solidFill>
                    <a:srgbClr val="003580"/>
                  </a:solidFill>
                  <a:latin typeface="Arial" charset="0"/>
                  <a:cs typeface="Arial" charset="0"/>
                </a:defRPr>
              </a:lvl3pPr>
              <a:lvl4pPr marL="1600200" indent="-228600" defTabSz="941388" eaLnBrk="0" hangingPunct="0">
                <a:defRPr sz="2600">
                  <a:solidFill>
                    <a:srgbClr val="003580"/>
                  </a:solidFill>
                  <a:latin typeface="Arial" charset="0"/>
                  <a:cs typeface="Arial" charset="0"/>
                </a:defRPr>
              </a:lvl4pPr>
              <a:lvl5pPr marL="2057400" indent="-228600" defTabSz="941388" eaLnBrk="0" hangingPunct="0">
                <a:defRPr sz="2600">
                  <a:solidFill>
                    <a:srgbClr val="003580"/>
                  </a:solidFill>
                  <a:latin typeface="Arial" charset="0"/>
                  <a:cs typeface="Arial" charset="0"/>
                </a:defRPr>
              </a:lvl5pPr>
              <a:lvl6pPr marL="25146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6pPr>
              <a:lvl7pPr marL="29718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7pPr>
              <a:lvl8pPr marL="34290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8pPr>
              <a:lvl9pPr marL="3886200" indent="-228600" algn="ctr" defTabSz="941388" eaLnBrk="0" fontAlgn="base" hangingPunct="0">
                <a:spcBef>
                  <a:spcPct val="50000"/>
                </a:spcBef>
                <a:spcAft>
                  <a:spcPct val="0"/>
                </a:spcAft>
                <a:buClr>
                  <a:srgbClr val="003580"/>
                </a:buClr>
                <a:buFont typeface="Wingdings" pitchFamily="2" charset="2"/>
                <a:defRPr sz="2600">
                  <a:solidFill>
                    <a:srgbClr val="003580"/>
                  </a:solidFill>
                  <a:latin typeface="Arial" charset="0"/>
                  <a:cs typeface="Arial" charset="0"/>
                </a:defRPr>
              </a:lvl9pPr>
            </a:lstStyle>
            <a:p>
              <a:pPr algn="ctr" eaLnBrk="1" hangingPunct="1">
                <a:lnSpc>
                  <a:spcPct val="90000"/>
                </a:lnSpc>
                <a:spcBef>
                  <a:spcPct val="50000"/>
                </a:spcBef>
                <a:buClr>
                  <a:srgbClr val="003580"/>
                </a:buClr>
                <a:buFont typeface="Wingdings" pitchFamily="2" charset="2"/>
                <a:buNone/>
              </a:pPr>
              <a:r>
                <a:rPr lang="en-US" sz="1600" b="1" smtClean="0">
                  <a:solidFill>
                    <a:srgbClr val="000000"/>
                  </a:solidFill>
                </a:rPr>
                <a:t>Parity</a:t>
              </a:r>
              <a:br>
                <a:rPr lang="en-US" sz="1600" b="1" smtClean="0">
                  <a:solidFill>
                    <a:srgbClr val="000000"/>
                  </a:solidFill>
                </a:rPr>
              </a:br>
              <a:r>
                <a:rPr lang="en-US" sz="1600" b="1" smtClean="0">
                  <a:solidFill>
                    <a:srgbClr val="000000"/>
                  </a:solidFill>
                </a:rPr>
                <a:t>Generated</a:t>
              </a:r>
            </a:p>
          </p:txBody>
        </p:sp>
      </p:grpSp>
      <p:pic>
        <p:nvPicPr>
          <p:cNvPr id="39969" name="Picture 79"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5240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70" name="Picture 80"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5146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71" name="Picture 81"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5052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72" name="Picture 82"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4958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73" name="Picture 83" descr="strippeddis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5486400"/>
            <a:ext cx="53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5398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4.72222E-6 0.00509 L 0.26789 0.00509 " pathEditMode="relative" rAng="0" ptsTypes="AA">
                                      <p:cBhvr>
                                        <p:cTn id="6" dur="1000" fill="hold"/>
                                        <p:tgtEl>
                                          <p:spTgt spid="10"/>
                                        </p:tgtEl>
                                        <p:attrNameLst>
                                          <p:attrName>ppt_x</p:attrName>
                                          <p:attrName>ppt_y</p:attrName>
                                        </p:attrNameLst>
                                      </p:cBhvr>
                                      <p:rCtr x="13385" y="0"/>
                                    </p:animMotion>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par>
                          <p:cTn id="9" fill="hold" nodeType="afterGroup">
                            <p:stCondLst>
                              <p:cond delay="1000"/>
                            </p:stCondLst>
                            <p:childTnLst>
                              <p:par>
                                <p:cTn id="10" presetID="0" presetClass="path" presetSubtype="0" accel="50000" decel="50000" fill="hold" nodeType="afterEffect">
                                  <p:stCondLst>
                                    <p:cond delay="0"/>
                                  </p:stCondLst>
                                  <p:childTnLst>
                                    <p:animMotion origin="layout" path="M 0.00018 -0.00047 L -0.2217 -0.00047 L -0.2217 -0.19491 L -0.4144 -0.19491 " pathEditMode="relative" rAng="0" ptsTypes="AAAA">
                                      <p:cBhvr>
                                        <p:cTn id="11" dur="2000" fill="hold"/>
                                        <p:tgtEl>
                                          <p:spTgt spid="18"/>
                                        </p:tgtEl>
                                        <p:attrNameLst>
                                          <p:attrName>ppt_x</p:attrName>
                                          <p:attrName>ppt_y</p:attrName>
                                        </p:attrNameLst>
                                      </p:cBhvr>
                                      <p:rCtr x="-20729" y="-9722"/>
                                    </p:animMotion>
                                  </p:childTnLst>
                                </p:cTn>
                              </p:par>
                            </p:childTnLst>
                          </p:cTn>
                        </p:par>
                        <p:par>
                          <p:cTn id="12" fill="hold" nodeType="afterGroup">
                            <p:stCondLst>
                              <p:cond delay="3000"/>
                            </p:stCondLst>
                            <p:childTnLst>
                              <p:par>
                                <p:cTn id="13" presetID="0" presetClass="path" presetSubtype="0" accel="50000" decel="50000" fill="hold" nodeType="afterEffect">
                                  <p:stCondLst>
                                    <p:cond delay="0"/>
                                  </p:stCondLst>
                                  <p:childTnLst>
                                    <p:animMotion origin="layout" path="M 0.00018 0 L -0.22066 0 L -0.22066 0.25 L -0.41336 0.25 " pathEditMode="relative" rAng="0" ptsTypes="AAAA">
                                      <p:cBhvr>
                                        <p:cTn id="14" dur="2000" fill="hold"/>
                                        <p:tgtEl>
                                          <p:spTgt spid="17"/>
                                        </p:tgtEl>
                                        <p:attrNameLst>
                                          <p:attrName>ppt_x</p:attrName>
                                          <p:attrName>ppt_y</p:attrName>
                                        </p:attrNameLst>
                                      </p:cBhvr>
                                      <p:rCtr x="-20677" y="12500"/>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childTnLst>
                          </p:cTn>
                        </p:par>
                        <p:par>
                          <p:cTn id="20" fill="hold" nodeType="afterGroup">
                            <p:stCondLst>
                              <p:cond delay="1000"/>
                            </p:stCondLst>
                            <p:childTnLst>
                              <p:par>
                                <p:cTn id="21" presetID="1" presetClass="exit" presetSubtype="0" fill="hold" nodeType="after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nodeType="afterGroup">
                            <p:stCondLst>
                              <p:cond delay="1000"/>
                            </p:stCondLst>
                            <p:childTnLst>
                              <p:par>
                                <p:cTn id="24" presetID="1" presetClass="exit" presetSubtype="0" fill="hold" nodeType="afterEffect">
                                  <p:stCondLst>
                                    <p:cond delay="0"/>
                                  </p:stCondLst>
                                  <p:childTnLst>
                                    <p:set>
                                      <p:cBhvr>
                                        <p:cTn id="25" dur="1" fill="hold">
                                          <p:stCondLst>
                                            <p:cond delay="0"/>
                                          </p:stCondLst>
                                        </p:cTn>
                                        <p:tgtEl>
                                          <p:spTgt spid="18"/>
                                        </p:tgtEl>
                                        <p:attrNameLst>
                                          <p:attrName>style.visibility</p:attrName>
                                        </p:attrNameLst>
                                      </p:cBhvr>
                                      <p:to>
                                        <p:strVal val="hidden"/>
                                      </p:to>
                                    </p:set>
                                  </p:childTnLst>
                                </p:cTn>
                              </p:par>
                            </p:childTnLst>
                          </p:cTn>
                        </p:par>
                        <p:par>
                          <p:cTn id="26" fill="hold" nodeType="afterGroup">
                            <p:stCondLst>
                              <p:cond delay="1000"/>
                            </p:stCondLst>
                            <p:childTnLst>
                              <p:par>
                                <p:cTn id="27" presetID="1" presetClass="exit" presetSubtype="0" fill="hold" nodeType="afterEffect">
                                  <p:stCondLst>
                                    <p:cond delay="0"/>
                                  </p:stCondLst>
                                  <p:childTnLst>
                                    <p:set>
                                      <p:cBhvr>
                                        <p:cTn id="28" dur="1" fill="hold">
                                          <p:stCondLst>
                                            <p:cond delay="0"/>
                                          </p:stCondLst>
                                        </p:cTn>
                                        <p:tgtEl>
                                          <p:spTgt spid="10"/>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par>
                          <p:cTn id="35" fill="hold" nodeType="afterGroup">
                            <p:stCondLst>
                              <p:cond delay="0"/>
                            </p:stCondLst>
                            <p:childTnLst>
                              <p:par>
                                <p:cTn id="36" presetID="10" presetClass="exit" presetSubtype="0" fill="hold" nodeType="afterEffect">
                                  <p:stCondLst>
                                    <p:cond delay="1000"/>
                                  </p:stCondLst>
                                  <p:childTnLst>
                                    <p:animEffect transition="out" filter="fade">
                                      <p:cBhvr>
                                        <p:cTn id="37" dur="1000"/>
                                        <p:tgtEl>
                                          <p:spTgt spid="16"/>
                                        </p:tgtEl>
                                      </p:cBhvr>
                                    </p:animEffect>
                                    <p:set>
                                      <p:cBhvr>
                                        <p:cTn id="38" dur="1" fill="hold">
                                          <p:stCondLst>
                                            <p:cond delay="999"/>
                                          </p:stCondLst>
                                        </p:cTn>
                                        <p:tgtEl>
                                          <p:spTgt spid="16"/>
                                        </p:tgtEl>
                                        <p:attrNameLst>
                                          <p:attrName>style.visibility</p:attrName>
                                        </p:attrNameLst>
                                      </p:cBhvr>
                                      <p:to>
                                        <p:strVal val="hidden"/>
                                      </p:to>
                                    </p:set>
                                  </p:childTnLst>
                                </p:cTn>
                              </p:par>
                            </p:childTnLst>
                          </p:cTn>
                        </p:par>
                        <p:par>
                          <p:cTn id="39" fill="hold" nodeType="afterGroup">
                            <p:stCondLst>
                              <p:cond delay="2000"/>
                            </p:stCondLst>
                            <p:childTnLst>
                              <p:par>
                                <p:cTn id="40" presetID="0" presetClass="path" presetSubtype="0" accel="50000" decel="50000" fill="hold" nodeType="afterEffect">
                                  <p:stCondLst>
                                    <p:cond delay="0"/>
                                  </p:stCondLst>
                                  <p:childTnLst>
                                    <p:animMotion origin="layout" path="M -0.00069 0.00023 L 0.19201 0.00023 L 0.19201 0.19467 L 0.41371 0.19467 " pathEditMode="relative" rAng="0" ptsTypes="AAAA">
                                      <p:cBhvr>
                                        <p:cTn id="41" dur="2000" fill="hold"/>
                                        <p:tgtEl>
                                          <p:spTgt spid="7"/>
                                        </p:tgtEl>
                                        <p:attrNameLst>
                                          <p:attrName>ppt_x</p:attrName>
                                          <p:attrName>ppt_y</p:attrName>
                                        </p:attrNameLst>
                                      </p:cBhvr>
                                      <p:rCtr x="20712" y="9722"/>
                                    </p:animMotion>
                                  </p:childTnLst>
                                </p:cTn>
                              </p:par>
                              <p:par>
                                <p:cTn id="42" presetID="1" presetClass="exit" presetSubtype="0" fill="hold" nodeType="withEffect">
                                  <p:stCondLst>
                                    <p:cond delay="1900"/>
                                  </p:stCondLst>
                                  <p:childTnLst>
                                    <p:set>
                                      <p:cBhvr>
                                        <p:cTn id="43" dur="1" fill="hold">
                                          <p:stCondLst>
                                            <p:cond delay="0"/>
                                          </p:stCondLst>
                                        </p:cTn>
                                        <p:tgtEl>
                                          <p:spTgt spid="4"/>
                                        </p:tgtEl>
                                        <p:attrNameLst>
                                          <p:attrName>style.visibility</p:attrName>
                                        </p:attrNameLst>
                                      </p:cBhvr>
                                      <p:to>
                                        <p:strVal val="hidden"/>
                                      </p:to>
                                    </p:set>
                                  </p:childTnLst>
                                </p:cTn>
                              </p:par>
                            </p:childTnLst>
                          </p:cTn>
                        </p:par>
                        <p:par>
                          <p:cTn id="44" fill="hold" nodeType="afterGroup">
                            <p:stCondLst>
                              <p:cond delay="4000"/>
                            </p:stCondLst>
                            <p:childTnLst>
                              <p:par>
                                <p:cTn id="45" presetID="0" presetClass="path" presetSubtype="0" accel="50000" decel="50000" fill="hold" nodeType="afterEffect">
                                  <p:stCondLst>
                                    <p:cond delay="0"/>
                                  </p:stCondLst>
                                  <p:childTnLst>
                                    <p:animMotion origin="layout" path="M 0.00035 2.96296E-6 L 0.19305 2.96296E-6 L 0.19305 -0.31389 L 0.41389 -0.31389 " pathEditMode="relative" ptsTypes="AAAA">
                                      <p:cBhvr>
                                        <p:cTn id="46" dur="2000" fill="hold"/>
                                        <p:tgtEl>
                                          <p:spTgt spid="8"/>
                                        </p:tgtEl>
                                        <p:attrNameLst>
                                          <p:attrName>ppt_x</p:attrName>
                                          <p:attrName>ppt_y</p:attrName>
                                        </p:attrNameLst>
                                      </p:cBhvr>
                                    </p:animMotion>
                                  </p:childTnLst>
                                </p:cTn>
                              </p:par>
                              <p:par>
                                <p:cTn id="47" presetID="1" presetClass="exit" presetSubtype="0" fill="hold" nodeType="withEffect">
                                  <p:stCondLst>
                                    <p:cond delay="1900"/>
                                  </p:stCondLst>
                                  <p:childTnLst>
                                    <p:set>
                                      <p:cBhvr>
                                        <p:cTn id="48" dur="1" fill="hold">
                                          <p:stCondLst>
                                            <p:cond delay="0"/>
                                          </p:stCondLst>
                                        </p:cTn>
                                        <p:tgtEl>
                                          <p:spTgt spid="3"/>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63" presetClass="path" presetSubtype="0" accel="50000" decel="50000" fill="hold" nodeType="clickEffect">
                                  <p:stCondLst>
                                    <p:cond delay="0"/>
                                  </p:stCondLst>
                                  <p:childTnLst>
                                    <p:animMotion origin="layout" path="M -4.72222E-6 0.00509 L 0.26875 0.00509 " pathEditMode="relative" rAng="0" ptsTypes="AA">
                                      <p:cBhvr>
                                        <p:cTn id="52" dur="1000" fill="hold"/>
                                        <p:tgtEl>
                                          <p:spTgt spid="9"/>
                                        </p:tgtEl>
                                        <p:attrNameLst>
                                          <p:attrName>ppt_x</p:attrName>
                                          <p:attrName>ppt_y</p:attrName>
                                        </p:attrNameLst>
                                      </p:cBhvr>
                                      <p:rCtr x="13438" y="0"/>
                                    </p:animMotion>
                                  </p:childTnLst>
                                </p:cTn>
                              </p:par>
                            </p:childTnLst>
                          </p:cTn>
                        </p:par>
                        <p:par>
                          <p:cTn id="53" fill="hold" nodeType="afterGroup">
                            <p:stCondLst>
                              <p:cond delay="1000"/>
                            </p:stCondLst>
                            <p:childTnLst>
                              <p:par>
                                <p:cTn id="54" presetID="0" presetClass="path" presetSubtype="0" accel="50000" decel="50000" fill="hold" nodeType="afterEffect">
                                  <p:stCondLst>
                                    <p:cond delay="0"/>
                                  </p:stCondLst>
                                  <p:childTnLst>
                                    <p:animMotion origin="layout" path="M -0.00086 -0.00047 L -0.2217 -0.00047 L -0.2217 -0.1088 L -0.4144 -0.1088 " pathEditMode="relative" ptsTypes="AAAA">
                                      <p:cBhvr>
                                        <p:cTn id="55" dur="2000" fill="hold"/>
                                        <p:tgtEl>
                                          <p:spTgt spid="21"/>
                                        </p:tgtEl>
                                        <p:attrNameLst>
                                          <p:attrName>ppt_x</p:attrName>
                                          <p:attrName>ppt_y</p:attrName>
                                        </p:attrNameLst>
                                      </p:cBhvr>
                                    </p:animMotion>
                                  </p:childTnLst>
                                </p:cTn>
                              </p:par>
                            </p:childTnLst>
                          </p:cTn>
                        </p:par>
                        <p:par>
                          <p:cTn id="56" fill="hold" nodeType="afterGroup">
                            <p:stCondLst>
                              <p:cond delay="3000"/>
                            </p:stCondLst>
                            <p:childTnLst>
                              <p:par>
                                <p:cTn id="57" presetID="0" presetClass="path" presetSubtype="0" accel="50000" decel="50000" fill="hold" nodeType="afterEffect">
                                  <p:stCondLst>
                                    <p:cond delay="0"/>
                                  </p:stCondLst>
                                  <p:childTnLst>
                                    <p:animMotion origin="layout" path="M 0.00104 4.44444E-6 L -0.2198 4.44444E-6 L -0.2198 0.19583 L -0.4125 0.19583 " pathEditMode="relative" rAng="0" ptsTypes="AAAA">
                                      <p:cBhvr>
                                        <p:cTn id="58" dur="2000" fill="hold"/>
                                        <p:tgtEl>
                                          <p:spTgt spid="22"/>
                                        </p:tgtEl>
                                        <p:attrNameLst>
                                          <p:attrName>ppt_x</p:attrName>
                                          <p:attrName>ppt_y</p:attrName>
                                        </p:attrNameLst>
                                      </p:cBhvr>
                                      <p:rCtr x="-20677" y="9792"/>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childTnLst>
                                </p:cTn>
                              </p:par>
                            </p:childTnLst>
                          </p:cTn>
                        </p:par>
                        <p:par>
                          <p:cTn id="64" fill="hold" nodeType="afterGroup">
                            <p:stCondLst>
                              <p:cond delay="1000"/>
                            </p:stCondLst>
                            <p:childTnLst>
                              <p:par>
                                <p:cTn id="65" presetID="1" presetClass="exit" presetSubtype="0" fill="hold" nodeType="afterEffect">
                                  <p:stCondLst>
                                    <p:cond delay="0"/>
                                  </p:stCondLst>
                                  <p:childTnLst>
                                    <p:set>
                                      <p:cBhvr>
                                        <p:cTn id="66" dur="1" fill="hold">
                                          <p:stCondLst>
                                            <p:cond delay="0"/>
                                          </p:stCondLst>
                                        </p:cTn>
                                        <p:tgtEl>
                                          <p:spTgt spid="22"/>
                                        </p:tgtEl>
                                        <p:attrNameLst>
                                          <p:attrName>style.visibility</p:attrName>
                                        </p:attrNameLst>
                                      </p:cBhvr>
                                      <p:to>
                                        <p:strVal val="hidden"/>
                                      </p:to>
                                    </p:set>
                                  </p:childTnLst>
                                </p:cTn>
                              </p:par>
                            </p:childTnLst>
                          </p:cTn>
                        </p:par>
                        <p:par>
                          <p:cTn id="67" fill="hold" nodeType="afterGroup">
                            <p:stCondLst>
                              <p:cond delay="1000"/>
                            </p:stCondLst>
                            <p:childTnLst>
                              <p:par>
                                <p:cTn id="68" presetID="1" presetClass="exit" presetSubtype="0" fill="hold" nodeType="afterEffect">
                                  <p:stCondLst>
                                    <p:cond delay="0"/>
                                  </p:stCondLst>
                                  <p:childTnLst>
                                    <p:set>
                                      <p:cBhvr>
                                        <p:cTn id="69" dur="1" fill="hold">
                                          <p:stCondLst>
                                            <p:cond delay="0"/>
                                          </p:stCondLst>
                                        </p:cTn>
                                        <p:tgtEl>
                                          <p:spTgt spid="21"/>
                                        </p:tgtEl>
                                        <p:attrNameLst>
                                          <p:attrName>style.visibility</p:attrName>
                                        </p:attrNameLst>
                                      </p:cBhvr>
                                      <p:to>
                                        <p:strVal val="hidden"/>
                                      </p:to>
                                    </p:set>
                                  </p:childTnLst>
                                </p:cTn>
                              </p:par>
                            </p:childTnLst>
                          </p:cTn>
                        </p:par>
                        <p:par>
                          <p:cTn id="70" fill="hold" nodeType="afterGroup">
                            <p:stCondLst>
                              <p:cond delay="1000"/>
                            </p:stCondLst>
                            <p:childTnLst>
                              <p:par>
                                <p:cTn id="71" presetID="1" presetClass="exit" presetSubtype="0" fill="hold" nodeType="afterEffect">
                                  <p:stCondLst>
                                    <p:cond delay="0"/>
                                  </p:stCondLst>
                                  <p:childTnLst>
                                    <p:set>
                                      <p:cBhvr>
                                        <p:cTn id="72" dur="1" fill="hold">
                                          <p:stCondLst>
                                            <p:cond delay="0"/>
                                          </p:stCondLst>
                                        </p:cTn>
                                        <p:tgtEl>
                                          <p:spTgt spid="9"/>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childTnLst>
                          </p:cTn>
                        </p:par>
                        <p:par>
                          <p:cTn id="79" fill="hold" nodeType="afterGroup">
                            <p:stCondLst>
                              <p:cond delay="0"/>
                            </p:stCondLst>
                            <p:childTnLst>
                              <p:par>
                                <p:cTn id="80" presetID="10" presetClass="exit" presetSubtype="0" fill="hold" nodeType="afterEffect">
                                  <p:stCondLst>
                                    <p:cond delay="0"/>
                                  </p:stCondLst>
                                  <p:childTnLst>
                                    <p:animEffect transition="out" filter="fade">
                                      <p:cBhvr>
                                        <p:cTn id="81" dur="1000"/>
                                        <p:tgtEl>
                                          <p:spTgt spid="25"/>
                                        </p:tgtEl>
                                      </p:cBhvr>
                                    </p:animEffect>
                                    <p:set>
                                      <p:cBhvr>
                                        <p:cTn id="82" dur="1" fill="hold">
                                          <p:stCondLst>
                                            <p:cond delay="999"/>
                                          </p:stCondLst>
                                        </p:cTn>
                                        <p:tgtEl>
                                          <p:spTgt spid="25"/>
                                        </p:tgtEl>
                                        <p:attrNameLst>
                                          <p:attrName>style.visibility</p:attrName>
                                        </p:attrNameLst>
                                      </p:cBhvr>
                                      <p:to>
                                        <p:strVal val="hidden"/>
                                      </p:to>
                                    </p:set>
                                  </p:childTnLst>
                                </p:cTn>
                              </p:par>
                            </p:childTnLst>
                          </p:cTn>
                        </p:par>
                        <p:par>
                          <p:cTn id="83" fill="hold" nodeType="afterGroup">
                            <p:stCondLst>
                              <p:cond delay="1000"/>
                            </p:stCondLst>
                            <p:childTnLst>
                              <p:par>
                                <p:cTn id="84" presetID="0" presetClass="path" presetSubtype="0" accel="50000" decel="50000" fill="hold" nodeType="afterEffect">
                                  <p:stCondLst>
                                    <p:cond delay="0"/>
                                  </p:stCondLst>
                                  <p:childTnLst>
                                    <p:animMotion origin="layout" path="M 4.44444E-6 -2.59259E-6 L 0.1927 -2.59259E-6 L 0.1927 0.10833 L 0.41354 0.10833 " pathEditMode="relative" ptsTypes="AAAA">
                                      <p:cBhvr>
                                        <p:cTn id="85" dur="2000" fill="hold"/>
                                        <p:tgtEl>
                                          <p:spTgt spid="23"/>
                                        </p:tgtEl>
                                        <p:attrNameLst>
                                          <p:attrName>ppt_x</p:attrName>
                                          <p:attrName>ppt_y</p:attrName>
                                        </p:attrNameLst>
                                      </p:cBhvr>
                                    </p:animMotion>
                                  </p:childTnLst>
                                </p:cTn>
                              </p:par>
                              <p:par>
                                <p:cTn id="86" presetID="1" presetClass="exit" presetSubtype="0" fill="hold" nodeType="withEffect">
                                  <p:stCondLst>
                                    <p:cond delay="1900"/>
                                  </p:stCondLst>
                                  <p:childTnLst>
                                    <p:set>
                                      <p:cBhvr>
                                        <p:cTn id="87" dur="1" fill="hold">
                                          <p:stCondLst>
                                            <p:cond delay="0"/>
                                          </p:stCondLst>
                                        </p:cTn>
                                        <p:tgtEl>
                                          <p:spTgt spid="20"/>
                                        </p:tgtEl>
                                        <p:attrNameLst>
                                          <p:attrName>style.visibility</p:attrName>
                                        </p:attrNameLst>
                                      </p:cBhvr>
                                      <p:to>
                                        <p:strVal val="hidden"/>
                                      </p:to>
                                    </p:set>
                                  </p:childTnLst>
                                </p:cTn>
                              </p:par>
                            </p:childTnLst>
                          </p:cTn>
                        </p:par>
                        <p:par>
                          <p:cTn id="88" fill="hold" nodeType="afterGroup">
                            <p:stCondLst>
                              <p:cond delay="3000"/>
                            </p:stCondLst>
                            <p:childTnLst>
                              <p:par>
                                <p:cTn id="89" presetID="0" presetClass="path" presetSubtype="0" accel="50000" decel="50000" fill="hold" nodeType="afterEffect">
                                  <p:stCondLst>
                                    <p:cond delay="0"/>
                                  </p:stCondLst>
                                  <p:childTnLst>
                                    <p:animMotion origin="layout" path="M 0.00121 0.00139 L 0.19392 0.00139 L 0.19392 -0.25833 L 0.41476 -0.25833 " pathEditMode="relative" rAng="0" ptsTypes="AAAA">
                                      <p:cBhvr>
                                        <p:cTn id="90" dur="2000" fill="hold"/>
                                        <p:tgtEl>
                                          <p:spTgt spid="24"/>
                                        </p:tgtEl>
                                        <p:attrNameLst>
                                          <p:attrName>ppt_x</p:attrName>
                                          <p:attrName>ppt_y</p:attrName>
                                        </p:attrNameLst>
                                      </p:cBhvr>
                                      <p:rCtr x="20677" y="-12986"/>
                                    </p:animMotion>
                                  </p:childTnLst>
                                </p:cTn>
                              </p:par>
                              <p:par>
                                <p:cTn id="91" presetID="1" presetClass="exit" presetSubtype="0" fill="hold" nodeType="withEffect">
                                  <p:stCondLst>
                                    <p:cond delay="1900"/>
                                  </p:stCondLst>
                                  <p:childTnLst>
                                    <p:set>
                                      <p:cBhvr>
                                        <p:cTn id="92"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Buffer-Replacement Policies (Cont.)</a:t>
            </a:r>
          </a:p>
        </p:txBody>
      </p:sp>
      <p:sp>
        <p:nvSpPr>
          <p:cNvPr id="198659" name="Rectangle 3"/>
          <p:cNvSpPr>
            <a:spLocks noGrp="1" noChangeArrowheads="1"/>
          </p:cNvSpPr>
          <p:nvPr>
            <p:ph type="body" idx="1"/>
          </p:nvPr>
        </p:nvSpPr>
        <p:spPr>
          <a:xfrm>
            <a:off x="914400" y="1122363"/>
            <a:ext cx="7197725" cy="5019675"/>
          </a:xfrm>
        </p:spPr>
        <p:txBody>
          <a:bodyPr/>
          <a:lstStyle/>
          <a:p>
            <a:r>
              <a:rPr lang="en-US" b="1">
                <a:solidFill>
                  <a:schemeClr val="tx2"/>
                </a:solidFill>
              </a:rPr>
              <a:t>Pinned block</a:t>
            </a:r>
            <a:r>
              <a:rPr lang="en-US"/>
              <a:t> – memory block that is not allowed to be written back to disk.</a:t>
            </a:r>
          </a:p>
          <a:p>
            <a:r>
              <a:rPr lang="en-US" b="1">
                <a:solidFill>
                  <a:schemeClr val="tx2"/>
                </a:solidFill>
              </a:rPr>
              <a:t>Toss-immediate</a:t>
            </a:r>
            <a:r>
              <a:rPr lang="en-US"/>
              <a:t> strategy – frees the space occupied by a block as soon as the final tuple of that block has been processed</a:t>
            </a:r>
          </a:p>
          <a:p>
            <a:r>
              <a:rPr lang="en-US">
                <a:solidFill>
                  <a:schemeClr val="tx2"/>
                </a:solidFill>
              </a:rPr>
              <a:t>Most recently used (MRU) strategy</a:t>
            </a:r>
            <a:r>
              <a:rPr lang="en-US"/>
              <a:t> –  system must pin the block currently being processed.  After the final tuple of that block has been processed, the block is unpinned, and it becomes the most recently used block.</a:t>
            </a:r>
          </a:p>
          <a:p>
            <a:r>
              <a:rPr lang="en-US"/>
              <a:t>Buffer managers also support </a:t>
            </a:r>
            <a:r>
              <a:rPr lang="en-US">
                <a:solidFill>
                  <a:schemeClr val="tx2"/>
                </a:solidFill>
              </a:rPr>
              <a:t>forced output</a:t>
            </a:r>
            <a:r>
              <a:rPr lang="en-US"/>
              <a:t> of blocks for the purpose of recover</a:t>
            </a:r>
          </a:p>
          <a:p>
            <a:endParaRPr lang="en-US"/>
          </a:p>
          <a:p>
            <a:r>
              <a:rPr lang="en-US"/>
              <a:t>To implement such specific policies a (good) database management system must usually implement its own buffer replacement policy (not relying in that of the operating system!)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File Organization</a:t>
            </a:r>
          </a:p>
        </p:txBody>
      </p:sp>
      <p:sp>
        <p:nvSpPr>
          <p:cNvPr id="199683" name="Rectangle 3"/>
          <p:cNvSpPr>
            <a:spLocks noGrp="1" noChangeArrowheads="1"/>
          </p:cNvSpPr>
          <p:nvPr>
            <p:ph type="body" idx="1"/>
          </p:nvPr>
        </p:nvSpPr>
        <p:spPr>
          <a:xfrm>
            <a:off x="914400" y="1250950"/>
            <a:ext cx="7210425" cy="4887913"/>
          </a:xfrm>
        </p:spPr>
        <p:txBody>
          <a:bodyPr/>
          <a:lstStyle/>
          <a:p>
            <a:r>
              <a:rPr lang="en-US"/>
              <a:t>The database is stored as a collection of </a:t>
            </a:r>
            <a:r>
              <a:rPr lang="en-US" i="1"/>
              <a:t>files</a:t>
            </a:r>
            <a:r>
              <a:rPr lang="en-US"/>
              <a:t>.  Each file is a sequence of </a:t>
            </a:r>
            <a:r>
              <a:rPr lang="en-US" i="1"/>
              <a:t>records.  </a:t>
            </a:r>
            <a:r>
              <a:rPr lang="en-US"/>
              <a:t>A record is a sequence of fields.</a:t>
            </a:r>
          </a:p>
          <a:p>
            <a:r>
              <a:rPr lang="en-US"/>
              <a:t>First approach:</a:t>
            </a:r>
          </a:p>
          <a:p>
            <a:pPr marL="465138" lvl="1" indent="-7938"/>
            <a:r>
              <a:rPr lang="en-US"/>
              <a:t> assume record size is fixed</a:t>
            </a:r>
          </a:p>
          <a:p>
            <a:pPr marL="465138" lvl="1" indent="-7938"/>
            <a:r>
              <a:rPr lang="en-US"/>
              <a:t> each file has records of one particular type only </a:t>
            </a:r>
          </a:p>
          <a:p>
            <a:pPr marL="465138" lvl="1" indent="-7938"/>
            <a:r>
              <a:rPr lang="en-US"/>
              <a:t> different files are used for different relations</a:t>
            </a:r>
          </a:p>
          <a:p>
            <a:pPr marL="465138" lvl="1" indent="-7938">
              <a:buFont typeface="Monotype Sorts" pitchFamily="2" charset="2"/>
              <a:buNone/>
            </a:pPr>
            <a:r>
              <a:rPr lang="en-US"/>
              <a:t>This case is the easiest to implement.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Fixed-Length Records</a:t>
            </a:r>
          </a:p>
        </p:txBody>
      </p:sp>
      <p:sp>
        <p:nvSpPr>
          <p:cNvPr id="200707" name="Rectangle 3"/>
          <p:cNvSpPr>
            <a:spLocks noGrp="1" noChangeArrowheads="1"/>
          </p:cNvSpPr>
          <p:nvPr>
            <p:ph type="body" idx="1"/>
          </p:nvPr>
        </p:nvSpPr>
        <p:spPr>
          <a:xfrm>
            <a:off x="914400" y="1122363"/>
            <a:ext cx="7848600" cy="4876800"/>
          </a:xfrm>
        </p:spPr>
        <p:txBody>
          <a:bodyPr/>
          <a:lstStyle/>
          <a:p>
            <a:r>
              <a:rPr lang="en-US"/>
              <a:t>Simple approach:</a:t>
            </a:r>
          </a:p>
          <a:p>
            <a:pPr lvl="1"/>
            <a:r>
              <a:rPr lang="en-US"/>
              <a:t>Store record </a:t>
            </a:r>
            <a:r>
              <a:rPr lang="en-US" i="1"/>
              <a:t>i</a:t>
            </a:r>
            <a:r>
              <a:rPr lang="en-US"/>
              <a:t> starting from byte </a:t>
            </a:r>
            <a:r>
              <a:rPr lang="en-US" i="1">
                <a:sym typeface="Greek Symbols" pitchFamily="18" charset="2"/>
              </a:rPr>
              <a:t>n </a:t>
            </a:r>
            <a:r>
              <a:rPr lang="en-US" i="1">
                <a:sym typeface="Symbol" pitchFamily="18" charset="2"/>
              </a:rPr>
              <a:t> (i – </a:t>
            </a:r>
            <a:r>
              <a:rPr lang="en-US">
                <a:sym typeface="Symbol" pitchFamily="18" charset="2"/>
              </a:rPr>
              <a:t>1), where </a:t>
            </a:r>
            <a:r>
              <a:rPr lang="en-US" i="1">
                <a:sym typeface="Symbol" pitchFamily="18" charset="2"/>
              </a:rPr>
              <a:t>n </a:t>
            </a:r>
            <a:r>
              <a:rPr lang="en-US">
                <a:sym typeface="Symbol" pitchFamily="18" charset="2"/>
              </a:rPr>
              <a:t>is the size of each record.</a:t>
            </a:r>
          </a:p>
          <a:p>
            <a:pPr lvl="1"/>
            <a:r>
              <a:rPr lang="en-US">
                <a:sym typeface="Symbol" pitchFamily="18" charset="2"/>
              </a:rPr>
              <a:t>Record access is simple but records may cross blocks!</a:t>
            </a:r>
          </a:p>
          <a:p>
            <a:pPr lvl="2"/>
            <a:r>
              <a:rPr lang="en-US">
                <a:sym typeface="Symbol" pitchFamily="18" charset="2"/>
              </a:rPr>
              <a:t>Modification: do not allow records to cross block boundaries</a:t>
            </a:r>
          </a:p>
          <a:p>
            <a:pPr lvl="2">
              <a:buFont typeface="Webdings" pitchFamily="18" charset="2"/>
              <a:buNone/>
            </a:pPr>
            <a:endParaRPr lang="en-US">
              <a:sym typeface="Symbol" pitchFamily="18" charset="2"/>
            </a:endParaRPr>
          </a:p>
          <a:p>
            <a:r>
              <a:rPr lang="en-US"/>
              <a:t>Deletion of record </a:t>
            </a:r>
            <a:r>
              <a:rPr lang="en-US" i="1"/>
              <a:t>i: </a:t>
            </a:r>
            <a:br>
              <a:rPr lang="en-US" i="1"/>
            </a:br>
            <a:r>
              <a:rPr lang="en-US"/>
              <a:t>alternatives</a:t>
            </a:r>
            <a:r>
              <a:rPr lang="en-US" i="1"/>
              <a:t>:</a:t>
            </a:r>
          </a:p>
          <a:p>
            <a:pPr lvl="1"/>
            <a:r>
              <a:rPr lang="en-US"/>
              <a:t>move records </a:t>
            </a:r>
            <a:r>
              <a:rPr lang="en-US" i="1"/>
              <a:t>i</a:t>
            </a:r>
            <a:r>
              <a:rPr lang="en-US"/>
              <a:t> + 1, . . ., </a:t>
            </a:r>
            <a:r>
              <a:rPr lang="en-US" i="1"/>
              <a:t>n</a:t>
            </a:r>
            <a:r>
              <a:rPr lang="en-US"/>
              <a:t> </a:t>
            </a:r>
            <a:br>
              <a:rPr lang="en-US"/>
            </a:br>
            <a:r>
              <a:rPr lang="en-US"/>
              <a:t>to </a:t>
            </a:r>
            <a:r>
              <a:rPr lang="en-US" i="1"/>
              <a:t>i, . . . , n </a:t>
            </a:r>
            <a:r>
              <a:rPr lang="en-US" i="1">
                <a:sym typeface="Symbol" pitchFamily="18" charset="2"/>
              </a:rPr>
              <a:t>– </a:t>
            </a:r>
            <a:r>
              <a:rPr lang="en-US">
                <a:sym typeface="Symbol" pitchFamily="18" charset="2"/>
              </a:rPr>
              <a:t>1</a:t>
            </a:r>
          </a:p>
          <a:p>
            <a:pPr lvl="1"/>
            <a:r>
              <a:rPr lang="en-US">
                <a:sym typeface="Symbol" pitchFamily="18" charset="2"/>
              </a:rPr>
              <a:t>move record </a:t>
            </a:r>
            <a:r>
              <a:rPr lang="en-US" i="1">
                <a:sym typeface="Symbol" pitchFamily="18" charset="2"/>
              </a:rPr>
              <a:t>n </a:t>
            </a:r>
            <a:r>
              <a:rPr lang="en-US">
                <a:sym typeface="Symbol" pitchFamily="18" charset="2"/>
              </a:rPr>
              <a:t> to </a:t>
            </a:r>
            <a:r>
              <a:rPr lang="en-US" i="1">
                <a:sym typeface="Symbol" pitchFamily="18" charset="2"/>
              </a:rPr>
              <a:t>i</a:t>
            </a:r>
            <a:endParaRPr lang="en-US">
              <a:sym typeface="Symbol" pitchFamily="18" charset="2"/>
            </a:endParaRPr>
          </a:p>
          <a:p>
            <a:pPr lvl="1"/>
            <a:r>
              <a:rPr lang="en-US">
                <a:sym typeface="Symbol" pitchFamily="18" charset="2"/>
              </a:rPr>
              <a:t>do not move records, but </a:t>
            </a:r>
            <a:br>
              <a:rPr lang="en-US">
                <a:sym typeface="Symbol" pitchFamily="18" charset="2"/>
              </a:rPr>
            </a:br>
            <a:r>
              <a:rPr lang="en-US">
                <a:sym typeface="Symbol" pitchFamily="18" charset="2"/>
              </a:rPr>
              <a:t>link all free records on a</a:t>
            </a:r>
            <a:br>
              <a:rPr lang="en-US">
                <a:sym typeface="Symbol" pitchFamily="18" charset="2"/>
              </a:rPr>
            </a:br>
            <a:r>
              <a:rPr lang="en-US" i="1">
                <a:sym typeface="Symbol" pitchFamily="18" charset="2"/>
              </a:rPr>
              <a:t>free list</a:t>
            </a:r>
            <a:endParaRPr lang="en-US">
              <a:sym typeface="Symbol" pitchFamily="18" charset="2"/>
            </a:endParaRPr>
          </a:p>
        </p:txBody>
      </p:sp>
      <p:pic>
        <p:nvPicPr>
          <p:cNvPr id="200710" name="Picture 6"/>
          <p:cNvPicPr>
            <a:picLocks noChangeAspect="1" noChangeArrowheads="1"/>
          </p:cNvPicPr>
          <p:nvPr/>
        </p:nvPicPr>
        <p:blipFill>
          <a:blip r:embed="rId3"/>
          <a:srcRect l="1605" t="607" r="2061" b="926"/>
          <a:stretch>
            <a:fillRect/>
          </a:stretch>
        </p:blipFill>
        <p:spPr bwMode="auto">
          <a:xfrm>
            <a:off x="4789488" y="3267075"/>
            <a:ext cx="3484562" cy="2670175"/>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Free Lists</a:t>
            </a:r>
          </a:p>
        </p:txBody>
      </p:sp>
      <p:sp>
        <p:nvSpPr>
          <p:cNvPr id="201731" name="Rectangle 3"/>
          <p:cNvSpPr>
            <a:spLocks noGrp="1" noChangeArrowheads="1"/>
          </p:cNvSpPr>
          <p:nvPr>
            <p:ph type="body" idx="1"/>
          </p:nvPr>
        </p:nvSpPr>
        <p:spPr>
          <a:xfrm>
            <a:off x="914400" y="1122363"/>
            <a:ext cx="7754938" cy="2438400"/>
          </a:xfrm>
        </p:spPr>
        <p:txBody>
          <a:bodyPr/>
          <a:lstStyle/>
          <a:p>
            <a:r>
              <a:rPr lang="en-US"/>
              <a:t>Store the address of the first deleted record in the file header.</a:t>
            </a:r>
          </a:p>
          <a:p>
            <a:r>
              <a:rPr lang="en-US"/>
              <a:t>Use this first record to store the address of the second deleted record, and so on</a:t>
            </a:r>
          </a:p>
          <a:p>
            <a:r>
              <a:rPr lang="en-US"/>
              <a:t>Can think of these stored addresses as </a:t>
            </a:r>
            <a:r>
              <a:rPr lang="en-US">
                <a:solidFill>
                  <a:schemeClr val="tx2"/>
                </a:solidFill>
              </a:rPr>
              <a:t>pointers</a:t>
            </a:r>
            <a:r>
              <a:rPr lang="en-US" i="1"/>
              <a:t> </a:t>
            </a:r>
            <a:r>
              <a:rPr lang="en-US"/>
              <a:t>since they “point” to the location of a record.</a:t>
            </a:r>
          </a:p>
          <a:p>
            <a:r>
              <a:rPr lang="en-US"/>
              <a:t>More space efficient representation:  reuse space for normal attributes of free records to store pointers.  (No pointers stored in in-use records.)</a:t>
            </a:r>
          </a:p>
          <a:p>
            <a:endParaRPr lang="en-US"/>
          </a:p>
        </p:txBody>
      </p:sp>
      <p:pic>
        <p:nvPicPr>
          <p:cNvPr id="201735" name="Picture 7"/>
          <p:cNvPicPr>
            <a:picLocks noChangeAspect="1" noChangeArrowheads="1"/>
          </p:cNvPicPr>
          <p:nvPr/>
        </p:nvPicPr>
        <p:blipFill>
          <a:blip r:embed="rId3"/>
          <a:srcRect l="616" t="6851" r="822" b="6851"/>
          <a:stretch>
            <a:fillRect/>
          </a:stretch>
        </p:blipFill>
        <p:spPr bwMode="auto">
          <a:xfrm>
            <a:off x="2747963" y="3703638"/>
            <a:ext cx="3849687" cy="2528887"/>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563563" y="223838"/>
            <a:ext cx="8694737" cy="457200"/>
          </a:xfrm>
        </p:spPr>
        <p:txBody>
          <a:bodyPr/>
          <a:lstStyle/>
          <a:p>
            <a:r>
              <a:rPr lang="en-US" sz="2800"/>
              <a:t>Variable-Length Records: Slotted Page Structure</a:t>
            </a:r>
          </a:p>
        </p:txBody>
      </p:sp>
      <p:sp>
        <p:nvSpPr>
          <p:cNvPr id="208899" name="Rectangle 3"/>
          <p:cNvSpPr>
            <a:spLocks noGrp="1" noChangeArrowheads="1"/>
          </p:cNvSpPr>
          <p:nvPr>
            <p:ph type="body" idx="1"/>
          </p:nvPr>
        </p:nvSpPr>
        <p:spPr>
          <a:xfrm>
            <a:off x="857250" y="2978150"/>
            <a:ext cx="7615238" cy="3438525"/>
          </a:xfrm>
        </p:spPr>
        <p:txBody>
          <a:bodyPr/>
          <a:lstStyle/>
          <a:p>
            <a:r>
              <a:rPr lang="en-US">
                <a:solidFill>
                  <a:schemeClr val="tx2"/>
                </a:solidFill>
              </a:rPr>
              <a:t>Slotted page</a:t>
            </a:r>
            <a:r>
              <a:rPr lang="en-US"/>
              <a:t> are usually the size of a block</a:t>
            </a:r>
          </a:p>
          <a:p>
            <a:r>
              <a:rPr lang="en-US"/>
              <a:t>Header contains:</a:t>
            </a:r>
          </a:p>
          <a:p>
            <a:pPr lvl="1"/>
            <a:r>
              <a:rPr lang="en-US"/>
              <a:t>number of record entries</a:t>
            </a:r>
          </a:p>
          <a:p>
            <a:pPr lvl="1"/>
            <a:r>
              <a:rPr lang="en-US"/>
              <a:t>end of free space in the block</a:t>
            </a:r>
          </a:p>
          <a:p>
            <a:pPr lvl="1"/>
            <a:r>
              <a:rPr lang="en-US"/>
              <a:t>location and size of each record</a:t>
            </a:r>
          </a:p>
          <a:p>
            <a:r>
              <a:rPr lang="en-US"/>
              <a:t>Records can be moved around within a page to keep them contiguous with no empty space between them; entry in the header must be updated.</a:t>
            </a:r>
          </a:p>
          <a:p>
            <a:r>
              <a:rPr lang="en-US"/>
              <a:t>(Other) pointers should not point directly to record — instead they should point to the entry for the record in header.</a:t>
            </a:r>
          </a:p>
        </p:txBody>
      </p:sp>
      <p:pic>
        <p:nvPicPr>
          <p:cNvPr id="208903" name="Picture 7"/>
          <p:cNvPicPr>
            <a:picLocks noChangeAspect="1" noChangeArrowheads="1"/>
          </p:cNvPicPr>
          <p:nvPr/>
        </p:nvPicPr>
        <p:blipFill>
          <a:blip r:embed="rId3"/>
          <a:srcRect l="330" t="31580" r="822" b="31798"/>
          <a:stretch>
            <a:fillRect/>
          </a:stretch>
        </p:blipFill>
        <p:spPr bwMode="auto">
          <a:xfrm>
            <a:off x="1889125" y="1216025"/>
            <a:ext cx="5673725" cy="1576388"/>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t>Physical Storage Media for DBMSs</a:t>
            </a:r>
          </a:p>
        </p:txBody>
      </p:sp>
      <p:sp>
        <p:nvSpPr>
          <p:cNvPr id="174083" name="Rectangle 3"/>
          <p:cNvSpPr>
            <a:spLocks noGrp="1" noChangeArrowheads="1"/>
          </p:cNvSpPr>
          <p:nvPr>
            <p:ph type="body" idx="1"/>
          </p:nvPr>
        </p:nvSpPr>
        <p:spPr>
          <a:xfrm>
            <a:off x="914400" y="1019175"/>
            <a:ext cx="7342188" cy="5294313"/>
          </a:xfrm>
        </p:spPr>
        <p:txBody>
          <a:bodyPr/>
          <a:lstStyle/>
          <a:p>
            <a:r>
              <a:rPr lang="en-US" sz="1600" b="1" dirty="0">
                <a:solidFill>
                  <a:schemeClr val="tx2"/>
                </a:solidFill>
              </a:rPr>
              <a:t>Main memory</a:t>
            </a:r>
            <a:r>
              <a:rPr lang="en-US" sz="1600" dirty="0">
                <a:solidFill>
                  <a:schemeClr val="tx2"/>
                </a:solidFill>
              </a:rPr>
              <a:t>:</a:t>
            </a:r>
          </a:p>
          <a:p>
            <a:pPr lvl="1"/>
            <a:r>
              <a:rPr lang="en-US" sz="1600" dirty="0"/>
              <a:t>fast access (10s to 100s of nanoseconds; 1 nanosecond = 10</a:t>
            </a:r>
            <a:r>
              <a:rPr lang="en-US" baseline="30000" dirty="0"/>
              <a:t>–9</a:t>
            </a:r>
            <a:r>
              <a:rPr lang="en-US" sz="1600" dirty="0"/>
              <a:t> seconds)</a:t>
            </a:r>
          </a:p>
          <a:p>
            <a:pPr lvl="1"/>
            <a:r>
              <a:rPr lang="en-US" sz="1600" dirty="0"/>
              <a:t>generally too small (or too expensive) to store the entire database</a:t>
            </a:r>
          </a:p>
          <a:p>
            <a:pPr lvl="1"/>
            <a:r>
              <a:rPr lang="en-US" sz="1600" b="1" dirty="0">
                <a:solidFill>
                  <a:schemeClr val="tx2"/>
                </a:solidFill>
              </a:rPr>
              <a:t>Volatile</a:t>
            </a:r>
            <a:r>
              <a:rPr lang="en-US" sz="1600" dirty="0"/>
              <a:t> — contents of main memory are usually lost if a power failure or system crash occurs.</a:t>
            </a:r>
          </a:p>
          <a:p>
            <a:r>
              <a:rPr lang="en-US" sz="1600" b="1" dirty="0">
                <a:solidFill>
                  <a:schemeClr val="tx2"/>
                </a:solidFill>
              </a:rPr>
              <a:t>Magnetic-disk</a:t>
            </a:r>
          </a:p>
          <a:p>
            <a:pPr lvl="1"/>
            <a:r>
              <a:rPr lang="en-US" sz="1600" dirty="0"/>
              <a:t>Primary medium for the long-term non-volatile online storage of data; typically stores entire database.</a:t>
            </a:r>
          </a:p>
          <a:p>
            <a:pPr lvl="1"/>
            <a:r>
              <a:rPr lang="en-US" sz="1600" dirty="0"/>
              <a:t>Data must be moved from disk to main memory for access, and written back for storage</a:t>
            </a:r>
          </a:p>
          <a:p>
            <a:pPr lvl="2"/>
            <a:r>
              <a:rPr lang="en-US" sz="1600" dirty="0"/>
              <a:t>Much slower access than main memory</a:t>
            </a:r>
          </a:p>
          <a:p>
            <a:pPr lvl="1"/>
            <a:r>
              <a:rPr lang="en-US" sz="1600" b="1" dirty="0">
                <a:solidFill>
                  <a:schemeClr val="tx2"/>
                </a:solidFill>
              </a:rPr>
              <a:t>direct-access</a:t>
            </a:r>
            <a:r>
              <a:rPr lang="en-US" sz="1600" dirty="0"/>
              <a:t> –  possible to read data on disk in any order</a:t>
            </a:r>
          </a:p>
          <a:p>
            <a:pPr lvl="1"/>
            <a:r>
              <a:rPr lang="en-US" sz="1600" dirty="0"/>
              <a:t>Reliable: usual mean time to failure is now of </a:t>
            </a:r>
            <a:r>
              <a:rPr lang="en-US" sz="1600" b="1" dirty="0"/>
              <a:t>about 3 to 5 years</a:t>
            </a:r>
          </a:p>
          <a:p>
            <a:r>
              <a:rPr lang="en-US" sz="1600" b="1" dirty="0">
                <a:solidFill>
                  <a:schemeClr val="tx2"/>
                </a:solidFill>
              </a:rPr>
              <a:t>Optical and tape storage</a:t>
            </a:r>
            <a:r>
              <a:rPr lang="en-US" sz="1600" dirty="0"/>
              <a:t> </a:t>
            </a:r>
          </a:p>
          <a:p>
            <a:pPr lvl="1"/>
            <a:r>
              <a:rPr lang="en-US" sz="1600" dirty="0"/>
              <a:t>Mainly backups (offline storage)</a:t>
            </a:r>
            <a:endParaRPr lang="en-US" sz="1600" dirty="0">
              <a:solidFill>
                <a:schemeClr val="tx2"/>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Variable-Length Records</a:t>
            </a:r>
          </a:p>
        </p:txBody>
      </p:sp>
      <p:sp>
        <p:nvSpPr>
          <p:cNvPr id="207875" name="Rectangle 3"/>
          <p:cNvSpPr>
            <a:spLocks noGrp="1" noChangeArrowheads="1"/>
          </p:cNvSpPr>
          <p:nvPr>
            <p:ph type="body" idx="1"/>
          </p:nvPr>
        </p:nvSpPr>
        <p:spPr>
          <a:xfrm>
            <a:off x="914400" y="1236663"/>
            <a:ext cx="6845300" cy="4897437"/>
          </a:xfrm>
        </p:spPr>
        <p:txBody>
          <a:bodyPr/>
          <a:lstStyle/>
          <a:p>
            <a:r>
              <a:rPr lang="en-US"/>
              <a:t>Variable-length records arise in database systems in several ways:</a:t>
            </a:r>
          </a:p>
          <a:p>
            <a:pPr lvl="1"/>
            <a:r>
              <a:rPr lang="en-US"/>
              <a:t>Storage of multiple record types in a file.</a:t>
            </a:r>
          </a:p>
          <a:p>
            <a:pPr lvl="1"/>
            <a:r>
              <a:rPr lang="en-US"/>
              <a:t>Record types that allow variable lengths for one or more fields.</a:t>
            </a:r>
          </a:p>
          <a:p>
            <a:r>
              <a:rPr lang="en-US"/>
              <a:t>If slotted pages are the size of a block, the issue of records spanning over more than one block is eliminated</a:t>
            </a:r>
          </a:p>
          <a:p>
            <a:r>
              <a:rPr lang="en-US"/>
              <a:t>This limits the size of records in a database, which is usually the (default) case</a:t>
            </a:r>
          </a:p>
          <a:p>
            <a:pPr lvl="1"/>
            <a:r>
              <a:rPr lang="en-US"/>
              <a:t>There are special types for big records, that are treated differently (remember the </a:t>
            </a:r>
            <a:r>
              <a:rPr lang="en-US" b="1"/>
              <a:t>clob</a:t>
            </a:r>
            <a:r>
              <a:rPr lang="en-US"/>
              <a:t>s and </a:t>
            </a:r>
            <a:r>
              <a:rPr lang="en-US" b="1"/>
              <a:t>blob</a:t>
            </a:r>
            <a:r>
              <a:rPr lang="en-US"/>
              <a:t>s in Oracle?)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Organization of Records in Files</a:t>
            </a:r>
          </a:p>
        </p:txBody>
      </p:sp>
      <p:sp>
        <p:nvSpPr>
          <p:cNvPr id="214019" name="Rectangle 3"/>
          <p:cNvSpPr>
            <a:spLocks noGrp="1" noChangeArrowheads="1"/>
          </p:cNvSpPr>
          <p:nvPr>
            <p:ph type="body" idx="1"/>
          </p:nvPr>
        </p:nvSpPr>
        <p:spPr>
          <a:xfrm>
            <a:off x="914400" y="1222375"/>
            <a:ext cx="6980238" cy="4902200"/>
          </a:xfrm>
        </p:spPr>
        <p:txBody>
          <a:bodyPr/>
          <a:lstStyle/>
          <a:p>
            <a:r>
              <a:rPr lang="en-US" b="1">
                <a:solidFill>
                  <a:schemeClr val="tx2"/>
                </a:solidFill>
              </a:rPr>
              <a:t>Heap</a:t>
            </a:r>
            <a:r>
              <a:rPr lang="en-US" b="1"/>
              <a:t> </a:t>
            </a:r>
            <a:r>
              <a:rPr lang="en-US"/>
              <a:t>– a record can be placed anywhere in the file where there is space</a:t>
            </a:r>
          </a:p>
          <a:p>
            <a:r>
              <a:rPr lang="en-US" b="1">
                <a:solidFill>
                  <a:schemeClr val="tx2"/>
                </a:solidFill>
              </a:rPr>
              <a:t>Sequential </a:t>
            </a:r>
            <a:r>
              <a:rPr lang="en-US"/>
              <a:t>– store records in sequential order, based on the value of the search key of each record</a:t>
            </a:r>
          </a:p>
          <a:p>
            <a:r>
              <a:rPr lang="en-US" b="1">
                <a:solidFill>
                  <a:schemeClr val="tx2"/>
                </a:solidFill>
              </a:rPr>
              <a:t>Hashing</a:t>
            </a:r>
            <a:r>
              <a:rPr lang="en-US"/>
              <a:t> – a hash function computed on some attribute of each record; the result specifies in which block of the file the record should be placed</a:t>
            </a:r>
          </a:p>
          <a:p>
            <a:r>
              <a:rPr lang="en-US"/>
              <a:t>Records of each relation may be stored in a separate file. In a  </a:t>
            </a:r>
            <a:r>
              <a:rPr lang="en-US" b="1">
                <a:solidFill>
                  <a:schemeClr val="tx2"/>
                </a:solidFill>
              </a:rPr>
              <a:t>multitable clustering file organization </a:t>
            </a:r>
            <a:r>
              <a:rPr lang="en-US"/>
              <a:t> records of several different relations can be stored in the same file</a:t>
            </a:r>
          </a:p>
          <a:p>
            <a:pPr lvl="1"/>
            <a:r>
              <a:rPr lang="en-US"/>
              <a:t>Motivation: store related records on the same block to minimize I/O</a:t>
            </a:r>
          </a:p>
          <a:p>
            <a:endParaRPr lang="en-US"/>
          </a:p>
          <a:p>
            <a:r>
              <a:rPr lang="en-US"/>
              <a:t>The choice of a proper organization of records in a file is important for the efficiency of real databases!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Sequential File Organization</a:t>
            </a:r>
          </a:p>
        </p:txBody>
      </p:sp>
      <p:sp>
        <p:nvSpPr>
          <p:cNvPr id="216067" name="Rectangle 3"/>
          <p:cNvSpPr>
            <a:spLocks noGrp="1" noChangeArrowheads="1"/>
          </p:cNvSpPr>
          <p:nvPr>
            <p:ph type="body" idx="1"/>
          </p:nvPr>
        </p:nvSpPr>
        <p:spPr>
          <a:xfrm>
            <a:off x="914400" y="1122363"/>
            <a:ext cx="6724650" cy="1333500"/>
          </a:xfrm>
        </p:spPr>
        <p:txBody>
          <a:bodyPr/>
          <a:lstStyle/>
          <a:p>
            <a:r>
              <a:rPr lang="en-US"/>
              <a:t>Suitable for applications that require sequential processing of the entire file </a:t>
            </a:r>
          </a:p>
          <a:p>
            <a:r>
              <a:rPr lang="en-US"/>
              <a:t>The records in the file are ordered by a </a:t>
            </a:r>
            <a:r>
              <a:rPr lang="en-US">
                <a:solidFill>
                  <a:schemeClr val="tx2"/>
                </a:solidFill>
              </a:rPr>
              <a:t>search-key</a:t>
            </a:r>
          </a:p>
        </p:txBody>
      </p:sp>
      <p:pic>
        <p:nvPicPr>
          <p:cNvPr id="216071" name="Picture 7"/>
          <p:cNvPicPr>
            <a:picLocks noChangeAspect="1" noChangeArrowheads="1"/>
          </p:cNvPicPr>
          <p:nvPr/>
        </p:nvPicPr>
        <p:blipFill>
          <a:blip r:embed="rId3"/>
          <a:srcRect l="542" t="1923" r="902" b="2403"/>
          <a:stretch>
            <a:fillRect/>
          </a:stretch>
        </p:blipFill>
        <p:spPr bwMode="auto">
          <a:xfrm>
            <a:off x="2395538" y="2636838"/>
            <a:ext cx="4640262" cy="3379787"/>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t>Sequential File Organization (Cont.)</a:t>
            </a:r>
          </a:p>
        </p:txBody>
      </p:sp>
      <p:sp>
        <p:nvSpPr>
          <p:cNvPr id="215043" name="Rectangle 3"/>
          <p:cNvSpPr>
            <a:spLocks noGrp="1" noChangeArrowheads="1"/>
          </p:cNvSpPr>
          <p:nvPr>
            <p:ph type="body" idx="1"/>
          </p:nvPr>
        </p:nvSpPr>
        <p:spPr>
          <a:xfrm>
            <a:off x="914400" y="1122363"/>
            <a:ext cx="8299450" cy="3976687"/>
          </a:xfrm>
        </p:spPr>
        <p:txBody>
          <a:bodyPr/>
          <a:lstStyle/>
          <a:p>
            <a:r>
              <a:rPr lang="en-US"/>
              <a:t>Deletion – use pointer chains</a:t>
            </a:r>
          </a:p>
          <a:p>
            <a:r>
              <a:rPr lang="en-US"/>
              <a:t>Insertion –locate the position where the record is to be inserted</a:t>
            </a:r>
          </a:p>
          <a:p>
            <a:pPr lvl="1"/>
            <a:r>
              <a:rPr lang="en-US"/>
              <a:t>if there is free space insert there </a:t>
            </a:r>
          </a:p>
          <a:p>
            <a:pPr lvl="1"/>
            <a:r>
              <a:rPr lang="en-US"/>
              <a:t>if no free space, insert the record in an </a:t>
            </a:r>
            <a:r>
              <a:rPr lang="en-US">
                <a:solidFill>
                  <a:schemeClr val="tx2"/>
                </a:solidFill>
              </a:rPr>
              <a:t>overflow block</a:t>
            </a:r>
          </a:p>
          <a:p>
            <a:pPr lvl="1"/>
            <a:r>
              <a:rPr lang="en-US"/>
              <a:t>In either case, pointer chain must be updated</a:t>
            </a:r>
          </a:p>
          <a:p>
            <a:r>
              <a:rPr lang="en-US"/>
              <a:t>Need to reorganize the file</a:t>
            </a:r>
            <a:br>
              <a:rPr lang="en-US"/>
            </a:br>
            <a:r>
              <a:rPr lang="en-US"/>
              <a:t> from time to time to restore</a:t>
            </a:r>
            <a:br>
              <a:rPr lang="en-US"/>
            </a:br>
            <a:r>
              <a:rPr lang="en-US"/>
              <a:t> sequential order</a:t>
            </a:r>
          </a:p>
        </p:txBody>
      </p:sp>
      <p:pic>
        <p:nvPicPr>
          <p:cNvPr id="215047" name="Picture 7"/>
          <p:cNvPicPr>
            <a:picLocks noChangeAspect="1" noChangeArrowheads="1"/>
          </p:cNvPicPr>
          <p:nvPr/>
        </p:nvPicPr>
        <p:blipFill>
          <a:blip r:embed="rId3"/>
          <a:srcRect l="4079" t="946" r="4433" b="946"/>
          <a:stretch>
            <a:fillRect/>
          </a:stretch>
        </p:blipFill>
        <p:spPr bwMode="auto">
          <a:xfrm>
            <a:off x="4779963" y="3262313"/>
            <a:ext cx="3479800" cy="2798762"/>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a:t>Multitable Clustering File Organization</a:t>
            </a:r>
          </a:p>
        </p:txBody>
      </p:sp>
      <p:sp>
        <p:nvSpPr>
          <p:cNvPr id="276484" name="Rectangle 4"/>
          <p:cNvSpPr>
            <a:spLocks noChangeArrowheads="1"/>
          </p:cNvSpPr>
          <p:nvPr/>
        </p:nvSpPr>
        <p:spPr bwMode="auto">
          <a:xfrm>
            <a:off x="914400" y="1122363"/>
            <a:ext cx="6784975" cy="641350"/>
          </a:xfrm>
          <a:prstGeom prst="rect">
            <a:avLst/>
          </a:prstGeom>
          <a:noFill/>
          <a:ln w="9525">
            <a:noFill/>
            <a:miter lim="800000"/>
            <a:headEnd/>
            <a:tailEnd/>
          </a:ln>
          <a:effectLst/>
        </p:spPr>
        <p:txBody>
          <a:bodyPr>
            <a:spAutoFit/>
          </a:bodyPr>
          <a:lstStyle/>
          <a:p>
            <a:r>
              <a:rPr kumimoji="1" lang="en-US" sz="1800"/>
              <a:t>Store several relations in one file using a </a:t>
            </a:r>
            <a:r>
              <a:rPr kumimoji="1" lang="en-US" sz="1800" b="1">
                <a:solidFill>
                  <a:schemeClr val="tx2"/>
                </a:solidFill>
              </a:rPr>
              <a:t>multitable clustering</a:t>
            </a:r>
            <a:r>
              <a:rPr kumimoji="1" lang="en-US" sz="1800" b="1"/>
              <a:t> </a:t>
            </a:r>
            <a:r>
              <a:rPr kumimoji="1" lang="en-US" sz="1800"/>
              <a:t>file organization.</a:t>
            </a:r>
          </a:p>
        </p:txBody>
      </p:sp>
      <p:pic>
        <p:nvPicPr>
          <p:cNvPr id="276486" name="Picture 6"/>
          <p:cNvPicPr>
            <a:picLocks noChangeAspect="1" noChangeArrowheads="1"/>
          </p:cNvPicPr>
          <p:nvPr/>
        </p:nvPicPr>
        <p:blipFill>
          <a:blip r:embed="rId3"/>
          <a:srcRect l="415" t="21330" r="832" b="21329"/>
          <a:stretch>
            <a:fillRect/>
          </a:stretch>
        </p:blipFill>
        <p:spPr bwMode="auto">
          <a:xfrm>
            <a:off x="2800350" y="2259013"/>
            <a:ext cx="3887788" cy="1693862"/>
          </a:xfrm>
          <a:prstGeom prst="rect">
            <a:avLst/>
          </a:prstGeom>
          <a:noFill/>
          <a:ln w="38100" cmpd="dbl">
            <a:solidFill>
              <a:schemeClr val="tx2"/>
            </a:solidFill>
            <a:miter lim="800000"/>
            <a:headEnd/>
            <a:tailEnd/>
          </a:ln>
          <a:effectLst/>
        </p:spPr>
      </p:pic>
      <p:pic>
        <p:nvPicPr>
          <p:cNvPr id="276487" name="Picture 7"/>
          <p:cNvPicPr>
            <a:picLocks noChangeAspect="1" noChangeArrowheads="1"/>
          </p:cNvPicPr>
          <p:nvPr/>
        </p:nvPicPr>
        <p:blipFill>
          <a:blip r:embed="rId4"/>
          <a:srcRect l="378" t="37122" r="380" b="37373"/>
          <a:stretch>
            <a:fillRect/>
          </a:stretch>
        </p:blipFill>
        <p:spPr bwMode="auto">
          <a:xfrm>
            <a:off x="1517650" y="4573588"/>
            <a:ext cx="6350000" cy="1223962"/>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sz="2800"/>
              <a:t>Multitable Clustering File Organization (cont.)</a:t>
            </a:r>
          </a:p>
        </p:txBody>
      </p:sp>
      <p:sp>
        <p:nvSpPr>
          <p:cNvPr id="218115" name="Rectangle 3"/>
          <p:cNvSpPr>
            <a:spLocks noGrp="1" noChangeArrowheads="1"/>
          </p:cNvSpPr>
          <p:nvPr>
            <p:ph type="body" idx="1"/>
          </p:nvPr>
        </p:nvSpPr>
        <p:spPr>
          <a:xfrm>
            <a:off x="914400" y="1122363"/>
            <a:ext cx="7397750" cy="1452562"/>
          </a:xfrm>
        </p:spPr>
        <p:txBody>
          <a:bodyPr/>
          <a:lstStyle/>
          <a:p>
            <a:pPr>
              <a:buFont typeface="Monotype Sorts" pitchFamily="2" charset="2"/>
              <a:buNone/>
            </a:pPr>
            <a:r>
              <a:rPr lang="en-US"/>
              <a:t>Multitable clustering organization of </a:t>
            </a:r>
            <a:r>
              <a:rPr lang="en-US" i="1"/>
              <a:t>customer </a:t>
            </a:r>
            <a:r>
              <a:rPr lang="en-US"/>
              <a:t>and </a:t>
            </a:r>
            <a:r>
              <a:rPr lang="en-US" i="1"/>
              <a:t>depositor:</a:t>
            </a:r>
            <a:endParaRPr lang="en-US"/>
          </a:p>
        </p:txBody>
      </p:sp>
      <p:grpSp>
        <p:nvGrpSpPr>
          <p:cNvPr id="218142" name="Group 30"/>
          <p:cNvGrpSpPr>
            <a:grpSpLocks/>
          </p:cNvGrpSpPr>
          <p:nvPr/>
        </p:nvGrpSpPr>
        <p:grpSpPr bwMode="auto">
          <a:xfrm>
            <a:off x="946150" y="4681538"/>
            <a:ext cx="7458075" cy="1793875"/>
            <a:chOff x="512" y="2967"/>
            <a:chExt cx="4698" cy="1130"/>
          </a:xfrm>
        </p:grpSpPr>
        <p:sp>
          <p:nvSpPr>
            <p:cNvPr id="218139" name="Rectangle 27"/>
            <p:cNvSpPr>
              <a:spLocks noChangeArrowheads="1"/>
            </p:cNvSpPr>
            <p:nvPr/>
          </p:nvSpPr>
          <p:spPr bwMode="auto">
            <a:xfrm>
              <a:off x="512" y="2967"/>
              <a:ext cx="4698" cy="1130"/>
            </a:xfrm>
            <a:prstGeom prst="rect">
              <a:avLst/>
            </a:prstGeom>
            <a:noFill/>
            <a:ln w="9525">
              <a:noFill/>
              <a:miter lim="800000"/>
              <a:headEnd/>
              <a:tailEnd/>
            </a:ln>
            <a:effectLst/>
          </p:spPr>
          <p:txBody>
            <a:bodyPr/>
            <a:lstStyle/>
            <a:p>
              <a:pPr marL="800100" lvl="1" indent="-342900">
                <a:lnSpc>
                  <a:spcPct val="90000"/>
                </a:lnSpc>
                <a:spcBef>
                  <a:spcPct val="35000"/>
                </a:spcBef>
                <a:buClr>
                  <a:schemeClr val="hlink"/>
                </a:buClr>
                <a:buSzPct val="80000"/>
                <a:buFont typeface="Monotype Sorts" pitchFamily="2" charset="2"/>
                <a:buChar char="l"/>
              </a:pPr>
              <a:r>
                <a:rPr kumimoji="1" lang="en-US" sz="1600"/>
                <a:t>good for queries involving </a:t>
              </a:r>
              <a:r>
                <a:rPr kumimoji="1" lang="en-US" sz="1600" i="1"/>
                <a:t>depositor</a:t>
              </a:r>
              <a:r>
                <a:rPr kumimoji="1" lang="en-US" sz="1600"/>
                <a:t>     </a:t>
              </a:r>
              <a:r>
                <a:rPr kumimoji="1" lang="en-US" sz="1600" i="1"/>
                <a:t>customer</a:t>
              </a:r>
              <a:r>
                <a:rPr kumimoji="1" lang="en-US" sz="1600"/>
                <a:t>, and for queries involving one single customer and his accounts</a:t>
              </a:r>
            </a:p>
            <a:p>
              <a:pPr marL="800100" lvl="1" indent="-342900">
                <a:lnSpc>
                  <a:spcPct val="90000"/>
                </a:lnSpc>
                <a:spcBef>
                  <a:spcPct val="35000"/>
                </a:spcBef>
                <a:buClr>
                  <a:schemeClr val="hlink"/>
                </a:buClr>
                <a:buSzPct val="80000"/>
                <a:buFont typeface="Monotype Sorts" pitchFamily="2" charset="2"/>
                <a:buChar char="l"/>
              </a:pPr>
              <a:r>
                <a:rPr kumimoji="1" lang="en-US" sz="1600"/>
                <a:t>bad for queries involving only customer </a:t>
              </a:r>
            </a:p>
            <a:p>
              <a:pPr lvl="2">
                <a:lnSpc>
                  <a:spcPct val="90000"/>
                </a:lnSpc>
                <a:spcBef>
                  <a:spcPct val="35000"/>
                </a:spcBef>
                <a:buClr>
                  <a:schemeClr val="hlink"/>
                </a:buClr>
                <a:buSzPct val="80000"/>
                <a:buFont typeface="Monotype Sorts" pitchFamily="2" charset="2"/>
                <a:buChar char="l"/>
              </a:pPr>
              <a:r>
                <a:rPr kumimoji="1" lang="en-US" sz="1600"/>
                <a:t>but one can add pointer chains to link records of a particular relation</a:t>
              </a:r>
            </a:p>
            <a:p>
              <a:pPr marL="800100" lvl="1" indent="-342900">
                <a:lnSpc>
                  <a:spcPct val="90000"/>
                </a:lnSpc>
                <a:spcBef>
                  <a:spcPct val="35000"/>
                </a:spcBef>
                <a:buClr>
                  <a:schemeClr val="hlink"/>
                </a:buClr>
                <a:buSzPct val="80000"/>
                <a:buFont typeface="Monotype Sorts" pitchFamily="2" charset="2"/>
                <a:buChar char="l"/>
              </a:pPr>
              <a:r>
                <a:rPr kumimoji="1" lang="en-US" sz="1600"/>
                <a:t>results in variable size records</a:t>
              </a:r>
            </a:p>
          </p:txBody>
        </p:sp>
        <p:sp>
          <p:nvSpPr>
            <p:cNvPr id="218140" name="AutoShape 28"/>
            <p:cNvSpPr>
              <a:spLocks noChangeArrowheads="1"/>
            </p:cNvSpPr>
            <p:nvPr/>
          </p:nvSpPr>
          <p:spPr bwMode="auto">
            <a:xfrm rot="5400000">
              <a:off x="3137" y="2986"/>
              <a:ext cx="100" cy="121"/>
            </a:xfrm>
            <a:prstGeom prst="flowChartCollate">
              <a:avLst/>
            </a:prstGeom>
            <a:noFill/>
            <a:ln w="9525">
              <a:solidFill>
                <a:schemeClr val="tx1"/>
              </a:solidFill>
              <a:miter lim="800000"/>
              <a:headEnd/>
              <a:tailEnd/>
            </a:ln>
            <a:effectLst/>
          </p:spPr>
          <p:txBody>
            <a:bodyPr wrap="none" anchor="ctr"/>
            <a:lstStyle/>
            <a:p>
              <a:endParaRPr lang="en-US"/>
            </a:p>
          </p:txBody>
        </p:sp>
      </p:grpSp>
      <p:pic>
        <p:nvPicPr>
          <p:cNvPr id="218143" name="Picture 31"/>
          <p:cNvPicPr>
            <a:picLocks noChangeAspect="1" noChangeArrowheads="1"/>
          </p:cNvPicPr>
          <p:nvPr/>
        </p:nvPicPr>
        <p:blipFill>
          <a:blip r:embed="rId3"/>
          <a:srcRect l="728" t="12630" r="546" b="12872"/>
          <a:stretch>
            <a:fillRect/>
          </a:stretch>
        </p:blipFill>
        <p:spPr bwMode="auto">
          <a:xfrm>
            <a:off x="2355850" y="1860550"/>
            <a:ext cx="4514850" cy="2554288"/>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US"/>
              <a:t>File System</a:t>
            </a:r>
          </a:p>
        </p:txBody>
      </p:sp>
      <p:sp>
        <p:nvSpPr>
          <p:cNvPr id="405507" name="Rectangle 3"/>
          <p:cNvSpPr>
            <a:spLocks noGrp="1" noChangeArrowheads="1"/>
          </p:cNvSpPr>
          <p:nvPr>
            <p:ph type="body" idx="1"/>
          </p:nvPr>
        </p:nvSpPr>
        <p:spPr/>
        <p:txBody>
          <a:bodyPr/>
          <a:lstStyle/>
          <a:p>
            <a:r>
              <a:rPr lang="en-US"/>
              <a:t>In sequential file organization, each relation is stored in a file</a:t>
            </a:r>
          </a:p>
          <a:p>
            <a:pPr lvl="1"/>
            <a:r>
              <a:rPr lang="en-US"/>
              <a:t>One may rely in the file system of the underlying operating system</a:t>
            </a:r>
          </a:p>
          <a:p>
            <a:endParaRPr lang="en-US"/>
          </a:p>
          <a:p>
            <a:r>
              <a:rPr lang="en-US"/>
              <a:t> Multitable clustering may have significant gains in efficiency</a:t>
            </a:r>
          </a:p>
          <a:p>
            <a:pPr lvl="1"/>
            <a:r>
              <a:rPr lang="en-US"/>
              <a:t>But this may not be compatible with the file system of the operating system</a:t>
            </a:r>
          </a:p>
          <a:p>
            <a:endParaRPr lang="en-US"/>
          </a:p>
          <a:p>
            <a:r>
              <a:rPr lang="en-US"/>
              <a:t>Several large scale database management systems do not rely directly on the underlying operating system</a:t>
            </a:r>
          </a:p>
          <a:p>
            <a:pPr lvl="1"/>
            <a:r>
              <a:rPr lang="en-US"/>
              <a:t>The relations are all stored in a single (multitable) file</a:t>
            </a:r>
          </a:p>
          <a:p>
            <a:pPr lvl="1"/>
            <a:r>
              <a:rPr lang="en-US"/>
              <a:t>The database management system manages the file by itself</a:t>
            </a:r>
          </a:p>
          <a:p>
            <a:pPr lvl="1"/>
            <a:r>
              <a:rPr lang="en-US"/>
              <a:t>This requires the implementation of an own file system inside the DBMS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t>Data Dictionary Storage</a:t>
            </a:r>
          </a:p>
        </p:txBody>
      </p:sp>
      <p:sp>
        <p:nvSpPr>
          <p:cNvPr id="220163" name="Rectangle 3"/>
          <p:cNvSpPr>
            <a:spLocks noGrp="1" noChangeArrowheads="1"/>
          </p:cNvSpPr>
          <p:nvPr>
            <p:ph type="body" idx="1"/>
          </p:nvPr>
        </p:nvSpPr>
        <p:spPr>
          <a:xfrm>
            <a:off x="914400" y="1779588"/>
            <a:ext cx="7280275" cy="4527550"/>
          </a:xfrm>
        </p:spPr>
        <p:txBody>
          <a:bodyPr/>
          <a:lstStyle/>
          <a:p>
            <a:pPr>
              <a:lnSpc>
                <a:spcPct val="90000"/>
              </a:lnSpc>
            </a:pPr>
            <a:r>
              <a:rPr lang="en-US"/>
              <a:t>Information about relations</a:t>
            </a:r>
          </a:p>
          <a:p>
            <a:pPr lvl="1">
              <a:lnSpc>
                <a:spcPct val="90000"/>
              </a:lnSpc>
            </a:pPr>
            <a:r>
              <a:rPr lang="en-US"/>
              <a:t>names of relations</a:t>
            </a:r>
          </a:p>
          <a:p>
            <a:pPr lvl="1">
              <a:lnSpc>
                <a:spcPct val="90000"/>
              </a:lnSpc>
            </a:pPr>
            <a:r>
              <a:rPr lang="en-US"/>
              <a:t>names and types of attributes of each relation</a:t>
            </a:r>
          </a:p>
          <a:p>
            <a:pPr lvl="1">
              <a:lnSpc>
                <a:spcPct val="90000"/>
              </a:lnSpc>
            </a:pPr>
            <a:r>
              <a:rPr lang="en-US"/>
              <a:t>names and definitions of views</a:t>
            </a:r>
          </a:p>
          <a:p>
            <a:pPr lvl="1">
              <a:lnSpc>
                <a:spcPct val="90000"/>
              </a:lnSpc>
            </a:pPr>
            <a:r>
              <a:rPr lang="en-US"/>
              <a:t>integrity constraints</a:t>
            </a:r>
          </a:p>
          <a:p>
            <a:pPr>
              <a:lnSpc>
                <a:spcPct val="90000"/>
              </a:lnSpc>
            </a:pPr>
            <a:r>
              <a:rPr lang="en-US"/>
              <a:t>User and accounting information, including passwords</a:t>
            </a:r>
          </a:p>
          <a:p>
            <a:pPr>
              <a:lnSpc>
                <a:spcPct val="90000"/>
              </a:lnSpc>
            </a:pPr>
            <a:r>
              <a:rPr lang="en-US"/>
              <a:t>Statistical and descriptive data</a:t>
            </a:r>
          </a:p>
          <a:p>
            <a:pPr lvl="1">
              <a:lnSpc>
                <a:spcPct val="90000"/>
              </a:lnSpc>
            </a:pPr>
            <a:r>
              <a:rPr lang="en-US"/>
              <a:t>number of tuples in each relation</a:t>
            </a:r>
          </a:p>
          <a:p>
            <a:pPr>
              <a:lnSpc>
                <a:spcPct val="90000"/>
              </a:lnSpc>
            </a:pPr>
            <a:r>
              <a:rPr lang="en-US"/>
              <a:t>Physical file organization information</a:t>
            </a:r>
          </a:p>
          <a:p>
            <a:pPr lvl="1">
              <a:lnSpc>
                <a:spcPct val="90000"/>
              </a:lnSpc>
            </a:pPr>
            <a:r>
              <a:rPr lang="en-US"/>
              <a:t>How relation is stored (sequential/hash/…)</a:t>
            </a:r>
          </a:p>
          <a:p>
            <a:pPr lvl="1">
              <a:lnSpc>
                <a:spcPct val="90000"/>
              </a:lnSpc>
            </a:pPr>
            <a:r>
              <a:rPr lang="en-US"/>
              <a:t>Physical location of relation </a:t>
            </a:r>
          </a:p>
          <a:p>
            <a:pPr>
              <a:lnSpc>
                <a:spcPct val="90000"/>
              </a:lnSpc>
            </a:pPr>
            <a:r>
              <a:rPr lang="en-US"/>
              <a:t>Information about indices (next lecture) </a:t>
            </a:r>
          </a:p>
        </p:txBody>
      </p:sp>
      <p:sp>
        <p:nvSpPr>
          <p:cNvPr id="220166" name="Text Box 6"/>
          <p:cNvSpPr txBox="1">
            <a:spLocks noChangeArrowheads="1"/>
          </p:cNvSpPr>
          <p:nvPr/>
        </p:nvSpPr>
        <p:spPr bwMode="auto">
          <a:xfrm>
            <a:off x="914400" y="1108075"/>
            <a:ext cx="6678613" cy="641350"/>
          </a:xfrm>
          <a:prstGeom prst="rect">
            <a:avLst/>
          </a:prstGeom>
          <a:noFill/>
          <a:ln w="9525">
            <a:noFill/>
            <a:miter lim="800000"/>
            <a:headEnd/>
            <a:tailEnd/>
          </a:ln>
          <a:effectLst/>
        </p:spPr>
        <p:txBody>
          <a:bodyPr anchor="ctr">
            <a:spAutoFit/>
          </a:bodyPr>
          <a:lstStyle/>
          <a:p>
            <a:pPr>
              <a:spcBef>
                <a:spcPct val="50000"/>
              </a:spcBef>
            </a:pPr>
            <a:r>
              <a:rPr lang="en-US" sz="1800">
                <a:solidFill>
                  <a:schemeClr val="tx2"/>
                </a:solidFill>
              </a:rPr>
              <a:t>Data dictionary</a:t>
            </a:r>
            <a:r>
              <a:rPr lang="en-US" sz="1800"/>
              <a:t> (also called </a:t>
            </a:r>
            <a:r>
              <a:rPr lang="en-US" sz="1800">
                <a:solidFill>
                  <a:schemeClr val="tx2"/>
                </a:solidFill>
              </a:rPr>
              <a:t>system catalog</a:t>
            </a:r>
            <a:r>
              <a:rPr lang="en-US" sz="1800"/>
              <a:t>) stores </a:t>
            </a:r>
            <a:r>
              <a:rPr lang="en-US" sz="1800">
                <a:solidFill>
                  <a:schemeClr val="tx2"/>
                </a:solidFill>
              </a:rPr>
              <a:t>metadata</a:t>
            </a:r>
            <a:r>
              <a:rPr lang="en-US" sz="1800"/>
              <a:t>; that is, data about data, such as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t>Data Dictionary Storage (Cont.)</a:t>
            </a:r>
          </a:p>
        </p:txBody>
      </p:sp>
      <p:sp>
        <p:nvSpPr>
          <p:cNvPr id="221187" name="Rectangle 3"/>
          <p:cNvSpPr>
            <a:spLocks noGrp="1" noChangeArrowheads="1"/>
          </p:cNvSpPr>
          <p:nvPr>
            <p:ph type="body" idx="1"/>
          </p:nvPr>
        </p:nvSpPr>
        <p:spPr>
          <a:xfrm>
            <a:off x="914400" y="1122363"/>
            <a:ext cx="7661275" cy="2405062"/>
          </a:xfrm>
        </p:spPr>
        <p:txBody>
          <a:bodyPr/>
          <a:lstStyle/>
          <a:p>
            <a:r>
              <a:rPr lang="en-US"/>
              <a:t>Catalog structure</a:t>
            </a:r>
          </a:p>
          <a:p>
            <a:pPr lvl="1"/>
            <a:r>
              <a:rPr lang="en-US"/>
              <a:t>Relational representation on disk</a:t>
            </a:r>
          </a:p>
          <a:p>
            <a:pPr lvl="1"/>
            <a:r>
              <a:rPr lang="en-US"/>
              <a:t>specialized data structures designed for efficient access, in memory</a:t>
            </a:r>
          </a:p>
          <a:p>
            <a:r>
              <a:rPr lang="en-US"/>
              <a:t>A possible catalog representation:</a:t>
            </a:r>
          </a:p>
          <a:p>
            <a:pPr>
              <a:buFont typeface="Monotype Sorts" pitchFamily="2" charset="2"/>
              <a:buNone/>
            </a:pPr>
            <a:r>
              <a:rPr lang="en-US" i="1"/>
              <a:t>	</a:t>
            </a:r>
            <a:endParaRPr lang="en-US"/>
          </a:p>
        </p:txBody>
      </p:sp>
      <p:sp>
        <p:nvSpPr>
          <p:cNvPr id="221189" name="Text Box 5"/>
          <p:cNvSpPr txBox="1">
            <a:spLocks noChangeArrowheads="1"/>
          </p:cNvSpPr>
          <p:nvPr/>
        </p:nvSpPr>
        <p:spPr bwMode="auto">
          <a:xfrm>
            <a:off x="1425575" y="3189288"/>
            <a:ext cx="7285038" cy="2701925"/>
          </a:xfrm>
          <a:prstGeom prst="rect">
            <a:avLst/>
          </a:prstGeom>
          <a:noFill/>
          <a:ln w="9525">
            <a:noFill/>
            <a:miter lim="800000"/>
            <a:headEnd/>
            <a:tailEnd/>
          </a:ln>
          <a:effectLst/>
        </p:spPr>
        <p:txBody>
          <a:bodyPr anchor="ctr">
            <a:spAutoFit/>
          </a:bodyPr>
          <a:lstStyle/>
          <a:p>
            <a:pPr>
              <a:tabLst>
                <a:tab pos="2795588" algn="l"/>
              </a:tabLst>
            </a:pPr>
            <a:r>
              <a:rPr lang="en-US" sz="1800" i="1"/>
              <a:t>Relation_metadata =  </a:t>
            </a:r>
            <a:r>
              <a:rPr lang="en-US" sz="1800"/>
              <a:t>(</a:t>
            </a:r>
            <a:r>
              <a:rPr lang="en-US" sz="1800" i="1"/>
              <a:t>relation_name, number_of_attributes, </a:t>
            </a:r>
            <a:br>
              <a:rPr lang="en-US" sz="1800" i="1"/>
            </a:br>
            <a:r>
              <a:rPr lang="en-US" sz="1800" i="1"/>
              <a:t>                                       storage_organization, location</a:t>
            </a:r>
            <a:r>
              <a:rPr lang="en-US" sz="1800"/>
              <a:t>)</a:t>
            </a:r>
            <a:r>
              <a:rPr lang="en-US" sz="1800" i="1"/>
              <a:t/>
            </a:r>
            <a:br>
              <a:rPr lang="en-US" sz="1800" i="1"/>
            </a:br>
            <a:r>
              <a:rPr lang="en-US" sz="1800" i="1"/>
              <a:t>Attribute_metadata =  </a:t>
            </a:r>
            <a:r>
              <a:rPr lang="en-US" sz="1800"/>
              <a:t>(</a:t>
            </a:r>
            <a:r>
              <a:rPr lang="en-US" sz="1800" i="1"/>
              <a:t>attribute_name, relation_name, domain_type, </a:t>
            </a:r>
            <a:br>
              <a:rPr lang="en-US" sz="1800" i="1"/>
            </a:br>
            <a:r>
              <a:rPr lang="en-US" sz="1800" i="1"/>
              <a:t>	position, length</a:t>
            </a:r>
            <a:r>
              <a:rPr lang="en-US" sz="1800"/>
              <a:t>)</a:t>
            </a:r>
          </a:p>
          <a:p>
            <a:pPr>
              <a:tabLst>
                <a:tab pos="2795588" algn="l"/>
              </a:tabLst>
            </a:pPr>
            <a:r>
              <a:rPr lang="en-US" sz="1800" i="1"/>
              <a:t>User_metadata =        </a:t>
            </a:r>
            <a:r>
              <a:rPr lang="en-US" sz="1800"/>
              <a:t>(</a:t>
            </a:r>
            <a:r>
              <a:rPr lang="en-US" sz="1800" i="1"/>
              <a:t>user_name, encrypted_password, group</a:t>
            </a:r>
            <a:r>
              <a:rPr lang="en-US" sz="1800"/>
              <a:t>)</a:t>
            </a:r>
          </a:p>
          <a:p>
            <a:pPr>
              <a:tabLst>
                <a:tab pos="2795588" algn="l"/>
              </a:tabLst>
            </a:pPr>
            <a:r>
              <a:rPr lang="en-US" sz="1800" i="1"/>
              <a:t>Index_metadata =      </a:t>
            </a:r>
            <a:r>
              <a:rPr lang="en-US" sz="1800"/>
              <a:t>(</a:t>
            </a:r>
            <a:r>
              <a:rPr lang="en-US" sz="1800" i="1"/>
              <a:t>index_name, relation_name, index_type, </a:t>
            </a:r>
            <a:br>
              <a:rPr lang="en-US" sz="1800" i="1"/>
            </a:br>
            <a:r>
              <a:rPr lang="en-US" sz="1800" i="1"/>
              <a:t>	index_attributes</a:t>
            </a:r>
            <a:r>
              <a:rPr lang="en-US" sz="1800"/>
              <a:t>)</a:t>
            </a:r>
          </a:p>
          <a:p>
            <a:pPr>
              <a:tabLst>
                <a:tab pos="2795588" algn="l"/>
              </a:tabLst>
            </a:pPr>
            <a:r>
              <a:rPr lang="en-US" sz="1800" i="1"/>
              <a:t>View_metadata =       </a:t>
            </a:r>
            <a:r>
              <a:rPr lang="en-US" sz="1800"/>
              <a:t>(</a:t>
            </a:r>
            <a:r>
              <a:rPr lang="en-US" sz="1800" i="1"/>
              <a:t>view_name, definition</a:t>
            </a:r>
            <a:r>
              <a:rPr lang="en-US" sz="1800"/>
              <a:t>)</a:t>
            </a:r>
            <a:r>
              <a:rPr lang="en-US" sz="1800" i="1"/>
              <a:t> </a:t>
            </a:r>
            <a:endParaRPr lang="en-US" sz="1800"/>
          </a:p>
          <a:p>
            <a:pPr>
              <a:spcBef>
                <a:spcPct val="50000"/>
              </a:spcBef>
              <a:tabLst>
                <a:tab pos="2795588" algn="l"/>
              </a:tabLst>
            </a:pPr>
            <a:endParaRPr lang="en-US" sz="1800"/>
          </a:p>
        </p:txBody>
      </p:sp>
      <p:sp>
        <p:nvSpPr>
          <p:cNvPr id="221190" name="Line 6"/>
          <p:cNvSpPr>
            <a:spLocks noChangeShapeType="1"/>
          </p:cNvSpPr>
          <p:nvPr/>
        </p:nvSpPr>
        <p:spPr bwMode="auto">
          <a:xfrm>
            <a:off x="3848100" y="3524250"/>
            <a:ext cx="1457325" cy="0"/>
          </a:xfrm>
          <a:prstGeom prst="line">
            <a:avLst/>
          </a:prstGeom>
          <a:noFill/>
          <a:ln w="9525">
            <a:solidFill>
              <a:schemeClr val="tx1"/>
            </a:solidFill>
            <a:round/>
            <a:headEnd/>
            <a:tailEnd/>
          </a:ln>
          <a:effectLst/>
        </p:spPr>
        <p:txBody>
          <a:bodyPr wrap="none"/>
          <a:lstStyle/>
          <a:p>
            <a:endParaRPr lang="en-US"/>
          </a:p>
        </p:txBody>
      </p:sp>
      <p:sp>
        <p:nvSpPr>
          <p:cNvPr id="221191" name="Line 7"/>
          <p:cNvSpPr>
            <a:spLocks noChangeShapeType="1"/>
          </p:cNvSpPr>
          <p:nvPr/>
        </p:nvSpPr>
        <p:spPr bwMode="auto">
          <a:xfrm>
            <a:off x="3857625" y="4081463"/>
            <a:ext cx="3095625" cy="0"/>
          </a:xfrm>
          <a:prstGeom prst="line">
            <a:avLst/>
          </a:prstGeom>
          <a:noFill/>
          <a:ln w="9525">
            <a:solidFill>
              <a:schemeClr val="tx1"/>
            </a:solidFill>
            <a:round/>
            <a:headEnd/>
            <a:tailEnd/>
          </a:ln>
          <a:effectLst/>
        </p:spPr>
        <p:txBody>
          <a:bodyPr wrap="none"/>
          <a:lstStyle/>
          <a:p>
            <a:endParaRPr lang="en-US"/>
          </a:p>
        </p:txBody>
      </p:sp>
      <p:sp>
        <p:nvSpPr>
          <p:cNvPr id="221192" name="Line 8"/>
          <p:cNvSpPr>
            <a:spLocks noChangeShapeType="1"/>
          </p:cNvSpPr>
          <p:nvPr/>
        </p:nvSpPr>
        <p:spPr bwMode="auto">
          <a:xfrm>
            <a:off x="3814763" y="4872038"/>
            <a:ext cx="2790825" cy="0"/>
          </a:xfrm>
          <a:prstGeom prst="line">
            <a:avLst/>
          </a:prstGeom>
          <a:noFill/>
          <a:ln w="9525">
            <a:solidFill>
              <a:schemeClr val="tx1"/>
            </a:solidFill>
            <a:round/>
            <a:headEnd/>
            <a:tailEnd/>
          </a:ln>
          <a:effectLst/>
        </p:spPr>
        <p:txBody>
          <a:bodyPr wrap="none"/>
          <a:lstStyle/>
          <a:p>
            <a:endParaRPr lang="en-US"/>
          </a:p>
        </p:txBody>
      </p:sp>
      <p:sp>
        <p:nvSpPr>
          <p:cNvPr id="221193" name="Line 9"/>
          <p:cNvSpPr>
            <a:spLocks noChangeShapeType="1"/>
          </p:cNvSpPr>
          <p:nvPr/>
        </p:nvSpPr>
        <p:spPr bwMode="auto">
          <a:xfrm>
            <a:off x="3886200" y="4629150"/>
            <a:ext cx="1104900" cy="0"/>
          </a:xfrm>
          <a:prstGeom prst="line">
            <a:avLst/>
          </a:prstGeom>
          <a:noFill/>
          <a:ln w="9525">
            <a:solidFill>
              <a:schemeClr val="tx1"/>
            </a:solidFill>
            <a:round/>
            <a:headEnd/>
            <a:tailEnd/>
          </a:ln>
          <a:effectLst/>
        </p:spPr>
        <p:txBody>
          <a:bodyPr wrap="none"/>
          <a:lstStyle/>
          <a:p>
            <a:endParaRPr lang="en-US"/>
          </a:p>
        </p:txBody>
      </p:sp>
      <p:sp>
        <p:nvSpPr>
          <p:cNvPr id="221194" name="Line 10"/>
          <p:cNvSpPr>
            <a:spLocks noChangeShapeType="1"/>
          </p:cNvSpPr>
          <p:nvPr/>
        </p:nvSpPr>
        <p:spPr bwMode="auto">
          <a:xfrm>
            <a:off x="3833813" y="5453063"/>
            <a:ext cx="1123950" cy="0"/>
          </a:xfrm>
          <a:prstGeom prst="line">
            <a:avLst/>
          </a:prstGeom>
          <a:noFill/>
          <a:ln w="9525">
            <a:solidFill>
              <a:schemeClr val="tx1"/>
            </a:solidFill>
            <a:round/>
            <a:headEnd/>
            <a:tailEnd/>
          </a:ln>
          <a:effectLst/>
        </p:spPr>
        <p:txBody>
          <a:bodyPr wrap="none"/>
          <a:lstStyle/>
          <a:p>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t>File Organization in Oracle</a:t>
            </a:r>
          </a:p>
        </p:txBody>
      </p:sp>
      <p:sp>
        <p:nvSpPr>
          <p:cNvPr id="394243" name="Rectangle 3"/>
          <p:cNvSpPr>
            <a:spLocks noGrp="1" noChangeArrowheads="1"/>
          </p:cNvSpPr>
          <p:nvPr>
            <p:ph type="body" idx="1"/>
          </p:nvPr>
        </p:nvSpPr>
        <p:spPr/>
        <p:txBody>
          <a:bodyPr/>
          <a:lstStyle/>
          <a:p>
            <a:pPr>
              <a:lnSpc>
                <a:spcPct val="90000"/>
              </a:lnSpc>
            </a:pPr>
            <a:r>
              <a:rPr lang="en-US"/>
              <a:t>Oracle has its own buffer management, with complex policies</a:t>
            </a:r>
          </a:p>
          <a:p>
            <a:pPr>
              <a:lnSpc>
                <a:spcPct val="90000"/>
              </a:lnSpc>
            </a:pPr>
            <a:r>
              <a:rPr lang="en-US"/>
              <a:t>Oracle doesn’t rely on the underlying operating system’s file system</a:t>
            </a:r>
          </a:p>
          <a:p>
            <a:pPr>
              <a:lnSpc>
                <a:spcPct val="90000"/>
              </a:lnSpc>
            </a:pPr>
            <a:r>
              <a:rPr lang="en-US"/>
              <a:t>A database in Oracle consists of </a:t>
            </a:r>
            <a:r>
              <a:rPr lang="en-US" b="1"/>
              <a:t>tablespaces</a:t>
            </a:r>
            <a:r>
              <a:rPr lang="en-US"/>
              <a:t>:</a:t>
            </a:r>
          </a:p>
          <a:p>
            <a:pPr lvl="1">
              <a:lnSpc>
                <a:spcPct val="90000"/>
              </a:lnSpc>
            </a:pPr>
            <a:r>
              <a:rPr lang="en-US"/>
              <a:t>System tablespace: contains catalog meta-data</a:t>
            </a:r>
          </a:p>
          <a:p>
            <a:pPr lvl="1">
              <a:lnSpc>
                <a:spcPct val="90000"/>
              </a:lnSpc>
            </a:pPr>
            <a:r>
              <a:rPr lang="en-US"/>
              <a:t>User data tablespaces</a:t>
            </a:r>
          </a:p>
          <a:p>
            <a:pPr>
              <a:lnSpc>
                <a:spcPct val="90000"/>
              </a:lnSpc>
            </a:pPr>
            <a:r>
              <a:rPr lang="en-US"/>
              <a:t>The space in a tablespace is divided into </a:t>
            </a:r>
            <a:r>
              <a:rPr lang="en-US" b="1"/>
              <a:t>segments</a:t>
            </a:r>
            <a:r>
              <a:rPr lang="en-US"/>
              <a:t>:</a:t>
            </a:r>
          </a:p>
          <a:p>
            <a:pPr lvl="1">
              <a:lnSpc>
                <a:spcPct val="90000"/>
              </a:lnSpc>
            </a:pPr>
            <a:r>
              <a:rPr lang="en-US"/>
              <a:t>Data segment</a:t>
            </a:r>
          </a:p>
          <a:p>
            <a:pPr lvl="1">
              <a:lnSpc>
                <a:spcPct val="90000"/>
              </a:lnSpc>
            </a:pPr>
            <a:r>
              <a:rPr lang="en-US"/>
              <a:t>Index segment</a:t>
            </a:r>
          </a:p>
          <a:p>
            <a:pPr lvl="1">
              <a:lnSpc>
                <a:spcPct val="90000"/>
              </a:lnSpc>
            </a:pPr>
            <a:r>
              <a:rPr lang="en-US"/>
              <a:t>Temporary segment (for sort operations)</a:t>
            </a:r>
          </a:p>
          <a:p>
            <a:pPr lvl="1">
              <a:lnSpc>
                <a:spcPct val="90000"/>
              </a:lnSpc>
            </a:pPr>
            <a:r>
              <a:rPr lang="en-US"/>
              <a:t>Rollback segment (for processing transactions)</a:t>
            </a:r>
          </a:p>
          <a:p>
            <a:pPr>
              <a:lnSpc>
                <a:spcPct val="90000"/>
              </a:lnSpc>
            </a:pPr>
            <a:r>
              <a:rPr lang="en-US"/>
              <a:t>Segments are divided into </a:t>
            </a:r>
            <a:r>
              <a:rPr lang="en-US" b="1"/>
              <a:t>extents</a:t>
            </a:r>
            <a:r>
              <a:rPr lang="en-US"/>
              <a:t>, each extent being a set of contiguous </a:t>
            </a:r>
            <a:r>
              <a:rPr lang="en-US" b="1"/>
              <a:t>database blocks</a:t>
            </a:r>
            <a:r>
              <a:rPr lang="en-US"/>
              <a:t>.</a:t>
            </a:r>
          </a:p>
          <a:p>
            <a:pPr lvl="1">
              <a:lnSpc>
                <a:spcPct val="90000"/>
              </a:lnSpc>
            </a:pPr>
            <a:r>
              <a:rPr lang="en-US"/>
              <a:t>A database block need not be the same size of an operating system block, but is always a multiple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t>Magnetic Hard Disk Mechanism</a:t>
            </a:r>
          </a:p>
        </p:txBody>
      </p:sp>
      <p:sp>
        <p:nvSpPr>
          <p:cNvPr id="179209" name="Rectangle 9"/>
          <p:cNvSpPr>
            <a:spLocks noGrp="1" noChangeArrowheads="1"/>
          </p:cNvSpPr>
          <p:nvPr>
            <p:ph type="body" idx="1"/>
          </p:nvPr>
        </p:nvSpPr>
        <p:spPr>
          <a:xfrm>
            <a:off x="914400" y="1122363"/>
            <a:ext cx="7661275" cy="766762"/>
          </a:xfrm>
        </p:spPr>
        <p:txBody>
          <a:bodyPr/>
          <a:lstStyle/>
          <a:p>
            <a:r>
              <a:rPr lang="en-US"/>
              <a:t>It is worth taking a look at how magnetic disks work.</a:t>
            </a:r>
          </a:p>
          <a:p>
            <a:pPr lvl="1"/>
            <a:r>
              <a:rPr lang="en-US"/>
              <a:t>After all they are the place where the databases are stored!</a:t>
            </a:r>
            <a:endParaRPr lang="pt-PT"/>
          </a:p>
        </p:txBody>
      </p:sp>
      <p:pic>
        <p:nvPicPr>
          <p:cNvPr id="179208" name="Picture 8"/>
          <p:cNvPicPr>
            <a:picLocks noChangeAspect="1" noChangeArrowheads="1"/>
          </p:cNvPicPr>
          <p:nvPr/>
        </p:nvPicPr>
        <p:blipFill>
          <a:blip r:embed="rId3"/>
          <a:srcRect l="1572" t="908" r="1807" b="1189"/>
          <a:stretch>
            <a:fillRect/>
          </a:stretch>
        </p:blipFill>
        <p:spPr bwMode="auto">
          <a:xfrm>
            <a:off x="1895475" y="2046288"/>
            <a:ext cx="5437188" cy="4132262"/>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t>File Organization in Oracle (cont.)</a:t>
            </a:r>
          </a:p>
        </p:txBody>
      </p:sp>
      <p:sp>
        <p:nvSpPr>
          <p:cNvPr id="407555" name="Rectangle 3"/>
          <p:cNvSpPr>
            <a:spLocks noGrp="1" noChangeArrowheads="1"/>
          </p:cNvSpPr>
          <p:nvPr>
            <p:ph type="body" idx="1"/>
          </p:nvPr>
        </p:nvSpPr>
        <p:spPr/>
        <p:txBody>
          <a:bodyPr/>
          <a:lstStyle/>
          <a:p>
            <a:pPr>
              <a:lnSpc>
                <a:spcPct val="90000"/>
              </a:lnSpc>
            </a:pPr>
            <a:r>
              <a:rPr lang="en-US" sz="1600"/>
              <a:t>A standard table is organized in a heap (no sequence is imposed)</a:t>
            </a:r>
          </a:p>
          <a:p>
            <a:pPr>
              <a:lnSpc>
                <a:spcPct val="90000"/>
              </a:lnSpc>
            </a:pPr>
            <a:r>
              <a:rPr lang="en-US" sz="1600"/>
              <a:t>Partitioning of tables is possible for optimization</a:t>
            </a:r>
          </a:p>
          <a:p>
            <a:pPr lvl="1">
              <a:lnSpc>
                <a:spcPct val="90000"/>
              </a:lnSpc>
            </a:pPr>
            <a:r>
              <a:rPr lang="en-US" sz="1600"/>
              <a:t>Range partitioning (e.g by dates)</a:t>
            </a:r>
          </a:p>
          <a:p>
            <a:pPr lvl="1">
              <a:lnSpc>
                <a:spcPct val="90000"/>
              </a:lnSpc>
            </a:pPr>
            <a:r>
              <a:rPr lang="en-US" sz="1600"/>
              <a:t>Hash partitioning</a:t>
            </a:r>
          </a:p>
          <a:p>
            <a:pPr lvl="1">
              <a:lnSpc>
                <a:spcPct val="90000"/>
              </a:lnSpc>
            </a:pPr>
            <a:r>
              <a:rPr lang="en-US" sz="1600"/>
              <a:t>Composite partitioning</a:t>
            </a:r>
          </a:p>
          <a:p>
            <a:pPr>
              <a:lnSpc>
                <a:spcPct val="90000"/>
              </a:lnSpc>
            </a:pPr>
            <a:r>
              <a:rPr lang="en-US" sz="1600"/>
              <a:t>Table data in Oracle can also be (multitable) clustered</a:t>
            </a:r>
          </a:p>
          <a:p>
            <a:pPr lvl="1">
              <a:lnSpc>
                <a:spcPct val="90000"/>
              </a:lnSpc>
            </a:pPr>
            <a:r>
              <a:rPr lang="en-US" sz="1600"/>
              <a:t>One may tune the clusters to significantly improve the efficiency of query to frequently used joins.</a:t>
            </a:r>
          </a:p>
          <a:p>
            <a:pPr>
              <a:lnSpc>
                <a:spcPct val="90000"/>
              </a:lnSpc>
            </a:pPr>
            <a:r>
              <a:rPr lang="en-US" sz="1600"/>
              <a:t>Hash file organization (to be studied in the sequel) is also possible for fetching the appropriate cluster</a:t>
            </a:r>
          </a:p>
          <a:p>
            <a:pPr>
              <a:lnSpc>
                <a:spcPct val="90000"/>
              </a:lnSpc>
            </a:pPr>
            <a:endParaRPr lang="en-US" sz="1600"/>
          </a:p>
          <a:p>
            <a:pPr>
              <a:lnSpc>
                <a:spcPct val="90000"/>
              </a:lnSpc>
            </a:pPr>
            <a:r>
              <a:rPr lang="en-US" sz="1600"/>
              <a:t>A database can be tuned by an appropriate choice for the organization of data:</a:t>
            </a:r>
          </a:p>
          <a:p>
            <a:pPr lvl="1">
              <a:lnSpc>
                <a:spcPct val="90000"/>
              </a:lnSpc>
            </a:pPr>
            <a:r>
              <a:rPr lang="en-US" sz="1600"/>
              <a:t>Choosing partitions</a:t>
            </a:r>
          </a:p>
          <a:p>
            <a:pPr lvl="1">
              <a:lnSpc>
                <a:spcPct val="90000"/>
              </a:lnSpc>
            </a:pPr>
            <a:r>
              <a:rPr lang="en-US" sz="1600"/>
              <a:t>Appropriate choice of clusters</a:t>
            </a:r>
          </a:p>
          <a:p>
            <a:pPr lvl="1">
              <a:lnSpc>
                <a:spcPct val="90000"/>
              </a:lnSpc>
            </a:pPr>
            <a:r>
              <a:rPr lang="en-US" sz="1600"/>
              <a:t>Hash or sequential</a:t>
            </a:r>
          </a:p>
          <a:p>
            <a:pPr>
              <a:lnSpc>
                <a:spcPct val="90000"/>
              </a:lnSpc>
            </a:pPr>
            <a:r>
              <a:rPr lang="en-US" sz="1600"/>
              <a:t>Tuning makes the difference in big (real) databases!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Magnetic Disks</a:t>
            </a:r>
          </a:p>
        </p:txBody>
      </p:sp>
      <p:sp>
        <p:nvSpPr>
          <p:cNvPr id="181251" name="Rectangle 3"/>
          <p:cNvSpPr>
            <a:spLocks noGrp="1" noChangeArrowheads="1"/>
          </p:cNvSpPr>
          <p:nvPr>
            <p:ph type="body" idx="1"/>
          </p:nvPr>
        </p:nvSpPr>
        <p:spPr>
          <a:xfrm>
            <a:off x="914400" y="1122363"/>
            <a:ext cx="7867650" cy="5300662"/>
          </a:xfrm>
        </p:spPr>
        <p:txBody>
          <a:bodyPr/>
          <a:lstStyle/>
          <a:p>
            <a:r>
              <a:rPr lang="en-US" sz="1600" b="1" dirty="0"/>
              <a:t>Read-write head</a:t>
            </a:r>
            <a:r>
              <a:rPr lang="en-US" sz="1600" dirty="0"/>
              <a:t> </a:t>
            </a:r>
          </a:p>
          <a:p>
            <a:pPr lvl="1"/>
            <a:r>
              <a:rPr lang="en-US" sz="1600" dirty="0"/>
              <a:t>Positioned very close to the platter surface (almost touching it)</a:t>
            </a:r>
          </a:p>
          <a:p>
            <a:pPr lvl="1"/>
            <a:r>
              <a:rPr lang="en-US" sz="1600" dirty="0"/>
              <a:t>Reads or writes magnetically encoded information.</a:t>
            </a:r>
          </a:p>
          <a:p>
            <a:r>
              <a:rPr lang="en-US" sz="1600" dirty="0"/>
              <a:t>Surface of platter divided into circular </a:t>
            </a:r>
            <a:r>
              <a:rPr lang="en-US" sz="1600" b="1" dirty="0">
                <a:solidFill>
                  <a:schemeClr val="tx2"/>
                </a:solidFill>
              </a:rPr>
              <a:t>tracks</a:t>
            </a:r>
          </a:p>
          <a:p>
            <a:pPr lvl="1"/>
            <a:r>
              <a:rPr lang="en-US" sz="1600" dirty="0"/>
              <a:t>Over</a:t>
            </a:r>
            <a:r>
              <a:rPr lang="en-US" sz="1600" b="1" dirty="0"/>
              <a:t> 50K-100K </a:t>
            </a:r>
            <a:r>
              <a:rPr lang="en-US" sz="1600" dirty="0"/>
              <a:t>tracks per platter on typical hard disks</a:t>
            </a:r>
          </a:p>
          <a:p>
            <a:r>
              <a:rPr lang="en-US" sz="1600" dirty="0"/>
              <a:t>Each track is divided into </a:t>
            </a:r>
            <a:r>
              <a:rPr lang="en-US" sz="1600" b="1" dirty="0">
                <a:solidFill>
                  <a:schemeClr val="tx2"/>
                </a:solidFill>
              </a:rPr>
              <a:t>sectors</a:t>
            </a:r>
            <a:r>
              <a:rPr lang="en-US" sz="1600" b="1" dirty="0"/>
              <a:t>.</a:t>
            </a:r>
            <a:r>
              <a:rPr lang="en-US" sz="1600" dirty="0"/>
              <a:t>  </a:t>
            </a:r>
          </a:p>
          <a:p>
            <a:pPr lvl="1"/>
            <a:r>
              <a:rPr lang="en-US" sz="1600" dirty="0"/>
              <a:t>A sector is the smallest unit of data that can be read or written.</a:t>
            </a:r>
          </a:p>
          <a:p>
            <a:pPr lvl="1"/>
            <a:r>
              <a:rPr lang="en-US" sz="1600" dirty="0"/>
              <a:t>Sector size typically </a:t>
            </a:r>
            <a:r>
              <a:rPr lang="en-US" sz="1600" b="1" dirty="0"/>
              <a:t>512 bytes</a:t>
            </a:r>
          </a:p>
          <a:p>
            <a:pPr lvl="1"/>
            <a:r>
              <a:rPr lang="en-US" sz="1600" dirty="0"/>
              <a:t>Typical sectors per track: </a:t>
            </a:r>
            <a:r>
              <a:rPr lang="en-US" sz="1600" b="1" dirty="0"/>
              <a:t>500</a:t>
            </a:r>
            <a:r>
              <a:rPr lang="en-US" sz="1600" dirty="0"/>
              <a:t> (on inner tracks) to </a:t>
            </a:r>
            <a:r>
              <a:rPr lang="en-US" sz="1600" b="1" dirty="0"/>
              <a:t>1000</a:t>
            </a:r>
            <a:r>
              <a:rPr lang="en-US" sz="1600" dirty="0"/>
              <a:t> (on outer tracks)</a:t>
            </a:r>
          </a:p>
          <a:p>
            <a:r>
              <a:rPr lang="en-US" sz="1600" dirty="0"/>
              <a:t>To read/write a sector</a:t>
            </a:r>
          </a:p>
          <a:p>
            <a:pPr lvl="1"/>
            <a:r>
              <a:rPr lang="en-US" sz="1600" dirty="0"/>
              <a:t>disk arm swings to position head on right track</a:t>
            </a:r>
          </a:p>
          <a:p>
            <a:pPr lvl="1"/>
            <a:r>
              <a:rPr lang="en-US" sz="1600" dirty="0"/>
              <a:t>platter spins continually; data is read/written as sector passes under head</a:t>
            </a:r>
          </a:p>
          <a:p>
            <a:r>
              <a:rPr lang="en-US" sz="1600" dirty="0"/>
              <a:t>Head-disk assemblies </a:t>
            </a:r>
          </a:p>
          <a:p>
            <a:pPr lvl="1"/>
            <a:r>
              <a:rPr lang="en-US" sz="1600" dirty="0"/>
              <a:t>multiple disk platters on a single </a:t>
            </a:r>
            <a:r>
              <a:rPr lang="en-US" sz="1600" b="1" dirty="0"/>
              <a:t>spindle (1 to 5 usually</a:t>
            </a:r>
            <a:r>
              <a:rPr lang="en-US" sz="1600" dirty="0"/>
              <a:t>)</a:t>
            </a:r>
          </a:p>
          <a:p>
            <a:pPr lvl="1"/>
            <a:r>
              <a:rPr lang="en-US" sz="1600" dirty="0"/>
              <a:t>one head per platter, mounted on a common arm.</a:t>
            </a:r>
          </a:p>
          <a:p>
            <a:r>
              <a:rPr lang="en-US" sz="1600" b="1" dirty="0">
                <a:solidFill>
                  <a:schemeClr val="tx2"/>
                </a:solidFill>
              </a:rPr>
              <a:t>Cylinder</a:t>
            </a:r>
            <a:r>
              <a:rPr lang="en-US" sz="1600" i="1" dirty="0"/>
              <a:t> </a:t>
            </a:r>
            <a:r>
              <a:rPr lang="en-US" sz="1600" i="1" dirty="0" err="1"/>
              <a:t>i</a:t>
            </a:r>
            <a:r>
              <a:rPr lang="en-US" sz="1600" b="1" i="1" dirty="0"/>
              <a:t> </a:t>
            </a:r>
            <a:r>
              <a:rPr lang="en-US" sz="1600" dirty="0"/>
              <a:t>consists of </a:t>
            </a:r>
            <a:r>
              <a:rPr lang="en-US" sz="1600" i="1" dirty="0" err="1"/>
              <a:t>i</a:t>
            </a:r>
            <a:r>
              <a:rPr lang="en-US" sz="1600" baseline="30000" dirty="0" err="1"/>
              <a:t>th</a:t>
            </a:r>
            <a:r>
              <a:rPr lang="en-US" sz="1600" dirty="0"/>
              <a:t> track of all the platters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t>Disk Subsystem</a:t>
            </a:r>
          </a:p>
        </p:txBody>
      </p:sp>
      <p:sp>
        <p:nvSpPr>
          <p:cNvPr id="182279" name="Rectangle 7"/>
          <p:cNvSpPr>
            <a:spLocks noGrp="1" noChangeArrowheads="1"/>
          </p:cNvSpPr>
          <p:nvPr>
            <p:ph type="body" idx="1"/>
          </p:nvPr>
        </p:nvSpPr>
        <p:spPr>
          <a:xfrm>
            <a:off x="914400" y="3775075"/>
            <a:ext cx="7318375" cy="2513013"/>
          </a:xfrm>
        </p:spPr>
        <p:txBody>
          <a:bodyPr/>
          <a:lstStyle/>
          <a:p>
            <a:pPr>
              <a:lnSpc>
                <a:spcPct val="90000"/>
              </a:lnSpc>
            </a:pPr>
            <a:r>
              <a:rPr lang="en-US" sz="1600" dirty="0"/>
              <a:t>Multiple disks connected to a computer system through a controller</a:t>
            </a:r>
          </a:p>
          <a:p>
            <a:pPr lvl="1">
              <a:lnSpc>
                <a:spcPct val="90000"/>
              </a:lnSpc>
            </a:pPr>
            <a:r>
              <a:rPr lang="en-US" sz="1600" b="1" dirty="0"/>
              <a:t>Controllers functionality (checksum, bad sector </a:t>
            </a:r>
            <a:r>
              <a:rPr lang="en-US" sz="1600" dirty="0"/>
              <a:t>remapping) often carried out by individual disks; reduces load on controller</a:t>
            </a:r>
          </a:p>
          <a:p>
            <a:pPr>
              <a:lnSpc>
                <a:spcPct val="90000"/>
              </a:lnSpc>
            </a:pPr>
            <a:r>
              <a:rPr lang="en-US" sz="1600" dirty="0"/>
              <a:t>Disk interface standards families</a:t>
            </a:r>
          </a:p>
          <a:p>
            <a:pPr lvl="1">
              <a:lnSpc>
                <a:spcPct val="90000"/>
              </a:lnSpc>
            </a:pPr>
            <a:r>
              <a:rPr lang="en-US" sz="1600" b="1" dirty="0">
                <a:solidFill>
                  <a:schemeClr val="tx2"/>
                </a:solidFill>
              </a:rPr>
              <a:t>ATA</a:t>
            </a:r>
            <a:r>
              <a:rPr lang="en-US" sz="1600" b="1" dirty="0"/>
              <a:t> (AT adaptor) </a:t>
            </a:r>
            <a:r>
              <a:rPr lang="en-US" sz="1600" dirty="0"/>
              <a:t>range of standards</a:t>
            </a:r>
          </a:p>
          <a:p>
            <a:pPr lvl="1">
              <a:lnSpc>
                <a:spcPct val="90000"/>
              </a:lnSpc>
            </a:pPr>
            <a:r>
              <a:rPr lang="en-US" sz="1600" b="1" dirty="0">
                <a:solidFill>
                  <a:schemeClr val="tx2"/>
                </a:solidFill>
              </a:rPr>
              <a:t>SATA</a:t>
            </a:r>
            <a:r>
              <a:rPr lang="en-US" sz="1600" b="1" dirty="0"/>
              <a:t> (Serial ATA) </a:t>
            </a:r>
          </a:p>
          <a:p>
            <a:pPr lvl="1">
              <a:lnSpc>
                <a:spcPct val="90000"/>
              </a:lnSpc>
            </a:pPr>
            <a:r>
              <a:rPr lang="en-US" sz="1600" b="1" dirty="0">
                <a:solidFill>
                  <a:schemeClr val="tx2"/>
                </a:solidFill>
              </a:rPr>
              <a:t>SCSI</a:t>
            </a:r>
            <a:r>
              <a:rPr lang="en-US" sz="1600" b="1" dirty="0"/>
              <a:t> (Small Computer System Interconnect</a:t>
            </a:r>
            <a:r>
              <a:rPr lang="en-US" sz="1600" dirty="0"/>
              <a:t>) range of standards</a:t>
            </a:r>
          </a:p>
          <a:p>
            <a:pPr lvl="1">
              <a:lnSpc>
                <a:spcPct val="90000"/>
              </a:lnSpc>
            </a:pPr>
            <a:r>
              <a:rPr lang="en-US" sz="1600" dirty="0"/>
              <a:t>Several variants of each standard (different speeds and capabilities)</a:t>
            </a:r>
          </a:p>
        </p:txBody>
      </p:sp>
      <p:pic>
        <p:nvPicPr>
          <p:cNvPr id="182280" name="Picture 8"/>
          <p:cNvPicPr>
            <a:picLocks noChangeAspect="1" noChangeArrowheads="1"/>
          </p:cNvPicPr>
          <p:nvPr/>
        </p:nvPicPr>
        <p:blipFill>
          <a:blip r:embed="rId3"/>
          <a:srcRect l="415" t="22910" r="633" b="22911"/>
          <a:stretch>
            <a:fillRect/>
          </a:stretch>
        </p:blipFill>
        <p:spPr bwMode="auto">
          <a:xfrm>
            <a:off x="2168525" y="1306513"/>
            <a:ext cx="5149850" cy="2114550"/>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Performance Measures of Disks</a:t>
            </a:r>
          </a:p>
        </p:txBody>
      </p:sp>
      <p:sp>
        <p:nvSpPr>
          <p:cNvPr id="183301" name="Rectangle 5"/>
          <p:cNvSpPr>
            <a:spLocks noGrp="1" noChangeArrowheads="1"/>
          </p:cNvSpPr>
          <p:nvPr>
            <p:ph type="body" idx="1"/>
          </p:nvPr>
        </p:nvSpPr>
        <p:spPr>
          <a:xfrm>
            <a:off x="984250" y="1122363"/>
            <a:ext cx="7637463" cy="5294312"/>
          </a:xfrm>
        </p:spPr>
        <p:txBody>
          <a:bodyPr/>
          <a:lstStyle/>
          <a:p>
            <a:pPr>
              <a:lnSpc>
                <a:spcPct val="90000"/>
              </a:lnSpc>
            </a:pPr>
            <a:r>
              <a:rPr lang="en-US" sz="1400" b="1" dirty="0">
                <a:solidFill>
                  <a:schemeClr val="tx2"/>
                </a:solidFill>
              </a:rPr>
              <a:t>Access time</a:t>
            </a:r>
            <a:r>
              <a:rPr lang="en-US" sz="1400" dirty="0"/>
              <a:t> – the time it takes from when a read or write </a:t>
            </a:r>
            <a:r>
              <a:rPr lang="en-US" sz="1400" b="1" dirty="0"/>
              <a:t>request is issued </a:t>
            </a:r>
            <a:r>
              <a:rPr lang="en-US" sz="1400" dirty="0"/>
              <a:t>to when data transfer begins.  Consists of: </a:t>
            </a:r>
          </a:p>
          <a:p>
            <a:pPr lvl="1">
              <a:lnSpc>
                <a:spcPct val="90000"/>
              </a:lnSpc>
            </a:pPr>
            <a:r>
              <a:rPr lang="en-US" sz="1400" b="1" dirty="0">
                <a:solidFill>
                  <a:schemeClr val="tx2"/>
                </a:solidFill>
              </a:rPr>
              <a:t>Seek time</a:t>
            </a:r>
            <a:r>
              <a:rPr lang="en-US" sz="1400" dirty="0"/>
              <a:t> – time it takes to </a:t>
            </a:r>
            <a:r>
              <a:rPr lang="en-US" sz="1400" b="1" dirty="0"/>
              <a:t>reposition the arm over the correct track. </a:t>
            </a:r>
          </a:p>
          <a:p>
            <a:pPr lvl="2">
              <a:lnSpc>
                <a:spcPct val="90000"/>
              </a:lnSpc>
            </a:pPr>
            <a:r>
              <a:rPr lang="en-US" sz="1400" dirty="0"/>
              <a:t> Average seek time is </a:t>
            </a:r>
            <a:r>
              <a:rPr lang="en-US" sz="1400" b="1" dirty="0"/>
              <a:t>1/2 the </a:t>
            </a:r>
            <a:r>
              <a:rPr lang="en-US" sz="1400" dirty="0"/>
              <a:t>worst case seek time.</a:t>
            </a:r>
          </a:p>
          <a:p>
            <a:pPr lvl="2">
              <a:lnSpc>
                <a:spcPct val="90000"/>
              </a:lnSpc>
            </a:pPr>
            <a:r>
              <a:rPr lang="en-US" sz="1400" b="1" dirty="0" smtClean="0"/>
              <a:t>4 </a:t>
            </a:r>
            <a:r>
              <a:rPr lang="en-US" sz="1400" b="1" dirty="0"/>
              <a:t>to 10 milliseconds </a:t>
            </a:r>
            <a:r>
              <a:rPr lang="en-US" sz="1400" dirty="0"/>
              <a:t>on typical disks</a:t>
            </a:r>
          </a:p>
          <a:p>
            <a:pPr lvl="1">
              <a:lnSpc>
                <a:spcPct val="90000"/>
              </a:lnSpc>
            </a:pPr>
            <a:r>
              <a:rPr lang="en-US" sz="1400" b="1" dirty="0">
                <a:solidFill>
                  <a:schemeClr val="tx2"/>
                </a:solidFill>
              </a:rPr>
              <a:t>Rotational latency</a:t>
            </a:r>
            <a:r>
              <a:rPr lang="en-US" sz="1400" dirty="0"/>
              <a:t> – time it takes for the sector to be accessed to appear under the head. </a:t>
            </a:r>
          </a:p>
          <a:p>
            <a:pPr lvl="2">
              <a:lnSpc>
                <a:spcPct val="90000"/>
              </a:lnSpc>
            </a:pPr>
            <a:r>
              <a:rPr lang="en-US" sz="1400" dirty="0"/>
              <a:t> Average latency is 1/2 of the worst case latency.</a:t>
            </a:r>
          </a:p>
          <a:p>
            <a:pPr lvl="2">
              <a:lnSpc>
                <a:spcPct val="90000"/>
              </a:lnSpc>
            </a:pPr>
            <a:r>
              <a:rPr lang="en-US" sz="1400" b="1" dirty="0"/>
              <a:t>4 to 11 milliseconds </a:t>
            </a:r>
            <a:r>
              <a:rPr lang="en-US" sz="1400" dirty="0"/>
              <a:t>on typical disks (</a:t>
            </a:r>
            <a:r>
              <a:rPr lang="en-US" sz="1400" b="1" dirty="0"/>
              <a:t>5400 to 15000 </a:t>
            </a:r>
            <a:r>
              <a:rPr lang="en-US" sz="1400" b="1" dirty="0" err="1"/>
              <a:t>r.p.m</a:t>
            </a:r>
            <a:r>
              <a:rPr lang="en-US" sz="1400" b="1" dirty="0"/>
              <a:t>.)</a:t>
            </a:r>
          </a:p>
          <a:p>
            <a:pPr>
              <a:lnSpc>
                <a:spcPct val="90000"/>
              </a:lnSpc>
            </a:pPr>
            <a:r>
              <a:rPr lang="en-US" sz="1400" b="1" dirty="0">
                <a:solidFill>
                  <a:schemeClr val="tx2"/>
                </a:solidFill>
              </a:rPr>
              <a:t>Data-transfer rate</a:t>
            </a:r>
            <a:r>
              <a:rPr lang="en-US" sz="1400" b="1" dirty="0"/>
              <a:t> </a:t>
            </a:r>
            <a:r>
              <a:rPr lang="en-US" sz="1400" dirty="0"/>
              <a:t>– the rate at which data can be retrieved from or stored to the disk.</a:t>
            </a:r>
          </a:p>
          <a:p>
            <a:pPr lvl="1">
              <a:lnSpc>
                <a:spcPct val="90000"/>
              </a:lnSpc>
            </a:pPr>
            <a:r>
              <a:rPr lang="en-US" sz="1400" b="1" dirty="0"/>
              <a:t>25 to 100 MB per </a:t>
            </a:r>
            <a:r>
              <a:rPr lang="en-US" sz="1400" dirty="0"/>
              <a:t>second max rate, lower for inner tracks</a:t>
            </a:r>
          </a:p>
          <a:p>
            <a:pPr lvl="1">
              <a:lnSpc>
                <a:spcPct val="90000"/>
              </a:lnSpc>
            </a:pPr>
            <a:r>
              <a:rPr lang="en-US" sz="1400" dirty="0"/>
              <a:t>Multiple disks may share a controller, so rate that controller can handle is also important</a:t>
            </a:r>
          </a:p>
          <a:p>
            <a:pPr lvl="2">
              <a:lnSpc>
                <a:spcPct val="90000"/>
              </a:lnSpc>
            </a:pPr>
            <a:r>
              <a:rPr lang="en-US" sz="1400" dirty="0"/>
              <a:t>E.g. </a:t>
            </a:r>
            <a:r>
              <a:rPr lang="en-US" sz="1400" b="1" dirty="0"/>
              <a:t>ATA-5: 66 MB/sec, SATA: 150 MB/sec</a:t>
            </a:r>
            <a:r>
              <a:rPr lang="en-US" sz="1400" dirty="0"/>
              <a:t>, </a:t>
            </a:r>
            <a:r>
              <a:rPr lang="en-US" sz="1400" b="1" dirty="0"/>
              <a:t>Ultra 320 SCSI: 320 MB/s</a:t>
            </a:r>
          </a:p>
          <a:p>
            <a:pPr lvl="2">
              <a:lnSpc>
                <a:spcPct val="90000"/>
              </a:lnSpc>
            </a:pPr>
            <a:r>
              <a:rPr lang="en-US" sz="1400" b="1" dirty="0"/>
              <a:t>Fiber Channel (FC2Gb): 256 MB/s</a:t>
            </a:r>
          </a:p>
          <a:p>
            <a:pPr>
              <a:lnSpc>
                <a:spcPct val="90000"/>
              </a:lnSpc>
            </a:pPr>
            <a:r>
              <a:rPr lang="en-US" sz="1400" b="1" dirty="0">
                <a:solidFill>
                  <a:schemeClr val="tx2"/>
                </a:solidFill>
              </a:rPr>
              <a:t>Mean time to failure (MTTF)</a:t>
            </a:r>
            <a:r>
              <a:rPr lang="en-US" sz="1400" dirty="0"/>
              <a:t> – the average time the disk is expected to run continuously without any failure.</a:t>
            </a:r>
          </a:p>
          <a:p>
            <a:pPr lvl="1">
              <a:lnSpc>
                <a:spcPct val="90000"/>
              </a:lnSpc>
            </a:pPr>
            <a:r>
              <a:rPr lang="en-US" sz="1400" dirty="0"/>
              <a:t>Nowadays, typically </a:t>
            </a:r>
            <a:r>
              <a:rPr lang="en-US" sz="1400" b="1" dirty="0"/>
              <a:t>3 to 5 years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Optimization of Disk-Block Access</a:t>
            </a:r>
          </a:p>
        </p:txBody>
      </p:sp>
      <p:sp>
        <p:nvSpPr>
          <p:cNvPr id="184323" name="Rectangle 3"/>
          <p:cNvSpPr>
            <a:spLocks noGrp="1" noChangeArrowheads="1"/>
          </p:cNvSpPr>
          <p:nvPr>
            <p:ph type="body" idx="1"/>
          </p:nvPr>
        </p:nvSpPr>
        <p:spPr>
          <a:xfrm>
            <a:off x="914400" y="1122363"/>
            <a:ext cx="7675563" cy="5092700"/>
          </a:xfrm>
        </p:spPr>
        <p:txBody>
          <a:bodyPr/>
          <a:lstStyle/>
          <a:p>
            <a:r>
              <a:rPr lang="en-US" b="1" dirty="0">
                <a:solidFill>
                  <a:schemeClr val="tx2"/>
                </a:solidFill>
              </a:rPr>
              <a:t>Block </a:t>
            </a:r>
            <a:r>
              <a:rPr lang="en-US" dirty="0"/>
              <a:t>– a contiguous sequence of sectors from a </a:t>
            </a:r>
            <a:r>
              <a:rPr lang="en-US" b="1" dirty="0"/>
              <a:t>single track </a:t>
            </a:r>
          </a:p>
          <a:p>
            <a:pPr lvl="1"/>
            <a:r>
              <a:rPr lang="en-US" dirty="0"/>
              <a:t>data is transferred between disk and main memory in blocks </a:t>
            </a:r>
          </a:p>
          <a:p>
            <a:pPr lvl="1"/>
            <a:r>
              <a:rPr lang="en-US" dirty="0"/>
              <a:t>sizes range </a:t>
            </a:r>
            <a:r>
              <a:rPr lang="en-US" b="1" dirty="0"/>
              <a:t>from 512 bytes to several kilobytes</a:t>
            </a:r>
          </a:p>
          <a:p>
            <a:pPr lvl="2"/>
            <a:r>
              <a:rPr lang="en-US" b="1" dirty="0"/>
              <a:t>Smaller blocks</a:t>
            </a:r>
            <a:r>
              <a:rPr lang="en-US" dirty="0"/>
              <a:t>: more transfers from disk</a:t>
            </a:r>
          </a:p>
          <a:p>
            <a:pPr lvl="2"/>
            <a:r>
              <a:rPr lang="en-US" b="1" dirty="0"/>
              <a:t>Larger blocks:  </a:t>
            </a:r>
            <a:r>
              <a:rPr lang="en-US" dirty="0"/>
              <a:t>more space wasted due to partially filled blocks</a:t>
            </a:r>
          </a:p>
          <a:p>
            <a:pPr lvl="2"/>
            <a:r>
              <a:rPr lang="en-US" dirty="0"/>
              <a:t>Typical block sizes today range </a:t>
            </a:r>
            <a:r>
              <a:rPr lang="en-US" b="1" dirty="0"/>
              <a:t>from 4 to 16 kilobytes</a:t>
            </a:r>
          </a:p>
          <a:p>
            <a:pPr lvl="1"/>
            <a:r>
              <a:rPr lang="en-US" dirty="0"/>
              <a:t>We’ll see how this is important for database storage structure</a:t>
            </a:r>
          </a:p>
          <a:p>
            <a:r>
              <a:rPr lang="en-US" b="1" dirty="0" smtClean="0">
                <a:solidFill>
                  <a:schemeClr val="tx2"/>
                </a:solidFill>
              </a:rPr>
              <a:t>Disk-arm-scheduling</a:t>
            </a:r>
            <a:r>
              <a:rPr lang="en-US" dirty="0" smtClean="0"/>
              <a:t> algorithms order pending </a:t>
            </a:r>
            <a:r>
              <a:rPr lang="en-US" b="1" dirty="0" smtClean="0"/>
              <a:t>accesses to tracks </a:t>
            </a:r>
            <a:r>
              <a:rPr lang="en-US" dirty="0" smtClean="0"/>
              <a:t>so that disk arm movement is minimized </a:t>
            </a:r>
          </a:p>
          <a:p>
            <a:pPr lvl="1"/>
            <a:r>
              <a:rPr lang="en-US" b="1" dirty="0" smtClean="0">
                <a:solidFill>
                  <a:schemeClr val="tx2"/>
                </a:solidFill>
              </a:rPr>
              <a:t>elevator algorithm</a:t>
            </a:r>
            <a:r>
              <a:rPr lang="en-US" b="1" dirty="0" smtClean="0"/>
              <a:t> </a:t>
            </a:r>
            <a:r>
              <a:rPr lang="en-US" dirty="0" smtClean="0"/>
              <a:t>: move disk arm in one direction (from outer to inner tracks or vice versa), </a:t>
            </a:r>
            <a:r>
              <a:rPr lang="en-US" b="1" dirty="0" smtClean="0"/>
              <a:t>processing next request </a:t>
            </a:r>
            <a:r>
              <a:rPr lang="en-US" dirty="0" smtClean="0"/>
              <a:t>in that direction, till </a:t>
            </a:r>
            <a:r>
              <a:rPr lang="en-US" b="1" dirty="0" smtClean="0"/>
              <a:t>no more requests </a:t>
            </a:r>
            <a:r>
              <a:rPr lang="en-US" dirty="0" smtClean="0"/>
              <a:t>in that direction, then reverse direction and repeat</a:t>
            </a:r>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MR_2008_ILT_Courseware Template">
  <a:themeElements>
    <a:clrScheme name="MR_2008_ILT_Courseware Template 14">
      <a:dk1>
        <a:srgbClr val="003580"/>
      </a:dk1>
      <a:lt1>
        <a:srgbClr val="FFFFFF"/>
      </a:lt1>
      <a:dk2>
        <a:srgbClr val="003580"/>
      </a:dk2>
      <a:lt2>
        <a:srgbClr val="C7BD8A"/>
      </a:lt2>
      <a:accent1>
        <a:srgbClr val="E0AD12"/>
      </a:accent1>
      <a:accent2>
        <a:srgbClr val="D97300"/>
      </a:accent2>
      <a:accent3>
        <a:srgbClr val="FFFFFF"/>
      </a:accent3>
      <a:accent4>
        <a:srgbClr val="002C6C"/>
      </a:accent4>
      <a:accent5>
        <a:srgbClr val="EDD3AA"/>
      </a:accent5>
      <a:accent6>
        <a:srgbClr val="C46800"/>
      </a:accent6>
      <a:hlink>
        <a:srgbClr val="5274A6"/>
      </a:hlink>
      <a:folHlink>
        <a:srgbClr val="A1A646"/>
      </a:folHlink>
    </a:clrScheme>
    <a:fontScheme name="MR_2008_ILT_Courseware 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FF0000"/>
          </a:solidFill>
          <a:prstDash val="solid"/>
          <a:round/>
          <a:headEnd type="none" w="med" len="med"/>
          <a:tailEnd type="triangle" w="lg" len="med"/>
        </a:ln>
        <a:effectLst/>
      </a:spPr>
      <a:bodyPr vert="horz" wrap="square" lIns="0" tIns="0" rIns="0" bIns="0" numCol="1" anchor="t" anchorCtr="0" compatLnSpc="1">
        <a:prstTxWarp prst="textNoShape">
          <a:avLst/>
        </a:prstTxWarp>
      </a:bodyPr>
      <a:lstStyle>
        <a:defPPr marL="354013" marR="0" indent="-354013" algn="ctr" defTabSz="941388" rtl="0" eaLnBrk="1" fontAlgn="base" latinLnBrk="0" hangingPunct="1">
          <a:lnSpc>
            <a:spcPct val="100000"/>
          </a:lnSpc>
          <a:spcBef>
            <a:spcPct val="50000"/>
          </a:spcBef>
          <a:spcAft>
            <a:spcPct val="0"/>
          </a:spcAft>
          <a:buClr>
            <a:srgbClr val="003580"/>
          </a:buClr>
          <a:buSzTx/>
          <a:buFont typeface="Wingdings" pitchFamily="2" charset="2"/>
          <a:buNone/>
          <a:tabLst/>
          <a:defRPr kumimoji="0" lang="en-US" sz="2600" b="0" i="0" u="none" strike="noStrike" cap="none" normalizeH="0" baseline="0" smtClean="0">
            <a:ln>
              <a:noFill/>
            </a:ln>
            <a:solidFill>
              <a:srgbClr val="003580"/>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FF0000"/>
          </a:solidFill>
          <a:prstDash val="solid"/>
          <a:round/>
          <a:headEnd type="none" w="med" len="med"/>
          <a:tailEnd type="triangle" w="lg" len="med"/>
        </a:ln>
        <a:effectLst/>
      </a:spPr>
      <a:bodyPr vert="horz" wrap="square" lIns="0" tIns="0" rIns="0" bIns="0" numCol="1" anchor="t" anchorCtr="0" compatLnSpc="1">
        <a:prstTxWarp prst="textNoShape">
          <a:avLst/>
        </a:prstTxWarp>
      </a:bodyPr>
      <a:lstStyle>
        <a:defPPr marL="354013" marR="0" indent="-354013" algn="ctr" defTabSz="941388" rtl="0" eaLnBrk="1" fontAlgn="base" latinLnBrk="0" hangingPunct="1">
          <a:lnSpc>
            <a:spcPct val="100000"/>
          </a:lnSpc>
          <a:spcBef>
            <a:spcPct val="50000"/>
          </a:spcBef>
          <a:spcAft>
            <a:spcPct val="0"/>
          </a:spcAft>
          <a:buClr>
            <a:srgbClr val="003580"/>
          </a:buClr>
          <a:buSzTx/>
          <a:buFont typeface="Wingdings" pitchFamily="2" charset="2"/>
          <a:buNone/>
          <a:tabLst/>
          <a:defRPr kumimoji="0" lang="en-US" sz="2600" b="0" i="0" u="none" strike="noStrike" cap="none" normalizeH="0" baseline="0" smtClean="0">
            <a:ln>
              <a:noFill/>
            </a:ln>
            <a:solidFill>
              <a:srgbClr val="003580"/>
            </a:solidFill>
            <a:effectLst/>
            <a:latin typeface="Arial" charset="0"/>
            <a:cs typeface="Arial" charset="0"/>
          </a:defRPr>
        </a:defPPr>
      </a:lstStyle>
    </a:lnDef>
  </a:objectDefaults>
  <a:extraClrSchemeLst>
    <a:extraClrScheme>
      <a:clrScheme name="MR_2008_ILT_Coursewar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R_2008_ILT_Coursewar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R_2008_ILT_Coursewar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R_2008_ILT_Coursewar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R_2008_ILT_Coursewar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R_2008_ILT_Coursewar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R_2008_ILT_Coursewar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R_2008_ILT_Coursewar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R_2008_ILT_Coursewar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R_2008_ILT_Coursewar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R_2008_ILT_Coursewar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R_2008_ILT_Coursewar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R_2008_ILT_Courseware Template 13">
        <a:dk1>
          <a:srgbClr val="000000"/>
        </a:dk1>
        <a:lt1>
          <a:srgbClr val="FFFFFF"/>
        </a:lt1>
        <a:dk2>
          <a:srgbClr val="003580"/>
        </a:dk2>
        <a:lt2>
          <a:srgbClr val="C7BD8A"/>
        </a:lt2>
        <a:accent1>
          <a:srgbClr val="E0AD12"/>
        </a:accent1>
        <a:accent2>
          <a:srgbClr val="D97300"/>
        </a:accent2>
        <a:accent3>
          <a:srgbClr val="FFFFFF"/>
        </a:accent3>
        <a:accent4>
          <a:srgbClr val="000000"/>
        </a:accent4>
        <a:accent5>
          <a:srgbClr val="EDD3AA"/>
        </a:accent5>
        <a:accent6>
          <a:srgbClr val="C46800"/>
        </a:accent6>
        <a:hlink>
          <a:srgbClr val="5274A6"/>
        </a:hlink>
        <a:folHlink>
          <a:srgbClr val="A1A646"/>
        </a:folHlink>
      </a:clrScheme>
      <a:clrMap bg1="lt1" tx1="dk1" bg2="lt2" tx2="dk2" accent1="accent1" accent2="accent2" accent3="accent3" accent4="accent4" accent5="accent5" accent6="accent6" hlink="hlink" folHlink="folHlink"/>
    </a:extraClrScheme>
    <a:extraClrScheme>
      <a:clrScheme name="MR_2008_ILT_Courseware Template 14">
        <a:dk1>
          <a:srgbClr val="003580"/>
        </a:dk1>
        <a:lt1>
          <a:srgbClr val="FFFFFF"/>
        </a:lt1>
        <a:dk2>
          <a:srgbClr val="003580"/>
        </a:dk2>
        <a:lt2>
          <a:srgbClr val="C7BD8A"/>
        </a:lt2>
        <a:accent1>
          <a:srgbClr val="E0AD12"/>
        </a:accent1>
        <a:accent2>
          <a:srgbClr val="D97300"/>
        </a:accent2>
        <a:accent3>
          <a:srgbClr val="FFFFFF"/>
        </a:accent3>
        <a:accent4>
          <a:srgbClr val="002C6C"/>
        </a:accent4>
        <a:accent5>
          <a:srgbClr val="EDD3AA"/>
        </a:accent5>
        <a:accent6>
          <a:srgbClr val="C46800"/>
        </a:accent6>
        <a:hlink>
          <a:srgbClr val="5274A6"/>
        </a:hlink>
        <a:folHlink>
          <a:srgbClr val="A1A64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MR_2008_ILT_Courseware Template">
  <a:themeElements>
    <a:clrScheme name="MR_2008_ILT_Courseware Template 14">
      <a:dk1>
        <a:srgbClr val="003580"/>
      </a:dk1>
      <a:lt1>
        <a:srgbClr val="FFFFFF"/>
      </a:lt1>
      <a:dk2>
        <a:srgbClr val="003580"/>
      </a:dk2>
      <a:lt2>
        <a:srgbClr val="C7BD8A"/>
      </a:lt2>
      <a:accent1>
        <a:srgbClr val="E0AD12"/>
      </a:accent1>
      <a:accent2>
        <a:srgbClr val="D97300"/>
      </a:accent2>
      <a:accent3>
        <a:srgbClr val="FFFFFF"/>
      </a:accent3>
      <a:accent4>
        <a:srgbClr val="002C6C"/>
      </a:accent4>
      <a:accent5>
        <a:srgbClr val="EDD3AA"/>
      </a:accent5>
      <a:accent6>
        <a:srgbClr val="C46800"/>
      </a:accent6>
      <a:hlink>
        <a:srgbClr val="5274A6"/>
      </a:hlink>
      <a:folHlink>
        <a:srgbClr val="A1A646"/>
      </a:folHlink>
    </a:clrScheme>
    <a:fontScheme name="MR_2008_ILT_Courseware 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FF0000"/>
          </a:solidFill>
          <a:prstDash val="solid"/>
          <a:round/>
          <a:headEnd type="none" w="med" len="med"/>
          <a:tailEnd type="triangle" w="lg" len="med"/>
        </a:ln>
        <a:effectLst/>
      </a:spPr>
      <a:bodyPr vert="horz" wrap="square" lIns="0" tIns="0" rIns="0" bIns="0" numCol="1" anchor="t" anchorCtr="0" compatLnSpc="1">
        <a:prstTxWarp prst="textNoShape">
          <a:avLst/>
        </a:prstTxWarp>
      </a:bodyPr>
      <a:lstStyle>
        <a:defPPr marL="354013" marR="0" indent="-354013" algn="ctr" defTabSz="941388" rtl="0" eaLnBrk="1" fontAlgn="base" latinLnBrk="0" hangingPunct="1">
          <a:lnSpc>
            <a:spcPct val="100000"/>
          </a:lnSpc>
          <a:spcBef>
            <a:spcPct val="50000"/>
          </a:spcBef>
          <a:spcAft>
            <a:spcPct val="0"/>
          </a:spcAft>
          <a:buClr>
            <a:srgbClr val="003580"/>
          </a:buClr>
          <a:buSzTx/>
          <a:buFont typeface="Wingdings" pitchFamily="2" charset="2"/>
          <a:buNone/>
          <a:tabLst/>
          <a:defRPr kumimoji="0" lang="en-US" sz="2600" b="0" i="0" u="none" strike="noStrike" cap="none" normalizeH="0" baseline="0" smtClean="0">
            <a:ln>
              <a:noFill/>
            </a:ln>
            <a:solidFill>
              <a:srgbClr val="003580"/>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FF0000"/>
          </a:solidFill>
          <a:prstDash val="solid"/>
          <a:round/>
          <a:headEnd type="none" w="med" len="med"/>
          <a:tailEnd type="triangle" w="lg" len="med"/>
        </a:ln>
        <a:effectLst/>
      </a:spPr>
      <a:bodyPr vert="horz" wrap="square" lIns="0" tIns="0" rIns="0" bIns="0" numCol="1" anchor="t" anchorCtr="0" compatLnSpc="1">
        <a:prstTxWarp prst="textNoShape">
          <a:avLst/>
        </a:prstTxWarp>
      </a:bodyPr>
      <a:lstStyle>
        <a:defPPr marL="354013" marR="0" indent="-354013" algn="ctr" defTabSz="941388" rtl="0" eaLnBrk="1" fontAlgn="base" latinLnBrk="0" hangingPunct="1">
          <a:lnSpc>
            <a:spcPct val="100000"/>
          </a:lnSpc>
          <a:spcBef>
            <a:spcPct val="50000"/>
          </a:spcBef>
          <a:spcAft>
            <a:spcPct val="0"/>
          </a:spcAft>
          <a:buClr>
            <a:srgbClr val="003580"/>
          </a:buClr>
          <a:buSzTx/>
          <a:buFont typeface="Wingdings" pitchFamily="2" charset="2"/>
          <a:buNone/>
          <a:tabLst/>
          <a:defRPr kumimoji="0" lang="en-US" sz="2600" b="0" i="0" u="none" strike="noStrike" cap="none" normalizeH="0" baseline="0" smtClean="0">
            <a:ln>
              <a:noFill/>
            </a:ln>
            <a:solidFill>
              <a:srgbClr val="003580"/>
            </a:solidFill>
            <a:effectLst/>
            <a:latin typeface="Arial" charset="0"/>
            <a:cs typeface="Arial" charset="0"/>
          </a:defRPr>
        </a:defPPr>
      </a:lstStyle>
    </a:lnDef>
  </a:objectDefaults>
  <a:extraClrSchemeLst>
    <a:extraClrScheme>
      <a:clrScheme name="MR_2008_ILT_Coursewar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R_2008_ILT_Courseware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R_2008_ILT_Courseware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R_2008_ILT_Courseware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R_2008_ILT_Courseware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R_2008_ILT_Courseware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R_2008_ILT_Courseware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R_2008_ILT_Courseware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R_2008_ILT_Courseware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R_2008_ILT_Courseware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R_2008_ILT_Courseware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R_2008_ILT_Courseware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R_2008_ILT_Courseware Template 13">
        <a:dk1>
          <a:srgbClr val="000000"/>
        </a:dk1>
        <a:lt1>
          <a:srgbClr val="FFFFFF"/>
        </a:lt1>
        <a:dk2>
          <a:srgbClr val="003580"/>
        </a:dk2>
        <a:lt2>
          <a:srgbClr val="C7BD8A"/>
        </a:lt2>
        <a:accent1>
          <a:srgbClr val="E0AD12"/>
        </a:accent1>
        <a:accent2>
          <a:srgbClr val="D97300"/>
        </a:accent2>
        <a:accent3>
          <a:srgbClr val="FFFFFF"/>
        </a:accent3>
        <a:accent4>
          <a:srgbClr val="000000"/>
        </a:accent4>
        <a:accent5>
          <a:srgbClr val="EDD3AA"/>
        </a:accent5>
        <a:accent6>
          <a:srgbClr val="C46800"/>
        </a:accent6>
        <a:hlink>
          <a:srgbClr val="5274A6"/>
        </a:hlink>
        <a:folHlink>
          <a:srgbClr val="A1A646"/>
        </a:folHlink>
      </a:clrScheme>
      <a:clrMap bg1="lt1" tx1="dk1" bg2="lt2" tx2="dk2" accent1="accent1" accent2="accent2" accent3="accent3" accent4="accent4" accent5="accent5" accent6="accent6" hlink="hlink" folHlink="folHlink"/>
    </a:extraClrScheme>
    <a:extraClrScheme>
      <a:clrScheme name="MR_2008_ILT_Courseware Template 14">
        <a:dk1>
          <a:srgbClr val="003580"/>
        </a:dk1>
        <a:lt1>
          <a:srgbClr val="FFFFFF"/>
        </a:lt1>
        <a:dk2>
          <a:srgbClr val="003580"/>
        </a:dk2>
        <a:lt2>
          <a:srgbClr val="C7BD8A"/>
        </a:lt2>
        <a:accent1>
          <a:srgbClr val="E0AD12"/>
        </a:accent1>
        <a:accent2>
          <a:srgbClr val="D97300"/>
        </a:accent2>
        <a:accent3>
          <a:srgbClr val="FFFFFF"/>
        </a:accent3>
        <a:accent4>
          <a:srgbClr val="002C6C"/>
        </a:accent4>
        <a:accent5>
          <a:srgbClr val="EDD3AA"/>
        </a:accent5>
        <a:accent6>
          <a:srgbClr val="C46800"/>
        </a:accent6>
        <a:hlink>
          <a:srgbClr val="5274A6"/>
        </a:hlink>
        <a:folHlink>
          <a:srgbClr val="A1A64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C:\Documents and Settings\mt\Application Data\Microsoft\Templates\db-5-grey.pot</Template>
  <TotalTime>18337</TotalTime>
  <Words>4860</Words>
  <Application>Microsoft Office PowerPoint</Application>
  <PresentationFormat>On-screen Show (4:3)</PresentationFormat>
  <Paragraphs>663</Paragraphs>
  <Slides>50</Slides>
  <Notes>49</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50</vt:i4>
      </vt:variant>
    </vt:vector>
  </HeadingPairs>
  <TitlesOfParts>
    <vt:vector size="55" baseType="lpstr">
      <vt:lpstr>db-5-grey</vt:lpstr>
      <vt:lpstr>Concourse</vt:lpstr>
      <vt:lpstr>MR_2008_ILT_Courseware Template</vt:lpstr>
      <vt:lpstr>1_MR_2008_ILT_Courseware Template</vt:lpstr>
      <vt:lpstr>Clip</vt:lpstr>
      <vt:lpstr>Chapter 11: Storage and File Structure</vt:lpstr>
      <vt:lpstr>Chapter 11:  Storage and File Structure</vt:lpstr>
      <vt:lpstr>Classification of Physical Storage Media</vt:lpstr>
      <vt:lpstr>Physical Storage Media for DBMSs</vt:lpstr>
      <vt:lpstr>Magnetic Hard Disk Mechanism</vt:lpstr>
      <vt:lpstr>Magnetic Disks</vt:lpstr>
      <vt:lpstr>Disk Subsystem</vt:lpstr>
      <vt:lpstr>Performance Measures of Disks</vt:lpstr>
      <vt:lpstr>Optimization of Disk-Block Access</vt:lpstr>
      <vt:lpstr>Optimization of Disk Block Access (Cont.)</vt:lpstr>
      <vt:lpstr>RAID</vt:lpstr>
      <vt:lpstr>Improvement of Reliability via Redundancy</vt:lpstr>
      <vt:lpstr>Improvement in Performance via Parallelism</vt:lpstr>
      <vt:lpstr>RAID Levels 2 and 3</vt:lpstr>
      <vt:lpstr>Choice of RAID Level</vt:lpstr>
      <vt:lpstr>RAID - Redundant Array of Independent Disks</vt:lpstr>
      <vt:lpstr>RAID Array Components</vt:lpstr>
      <vt:lpstr>RAID Implementations </vt:lpstr>
      <vt:lpstr>RAID Levels</vt:lpstr>
      <vt:lpstr>RAID Redundancy: Parity </vt:lpstr>
      <vt:lpstr>Parity Calculation</vt:lpstr>
      <vt:lpstr>Lecture 8, 9, 10</vt:lpstr>
      <vt:lpstr>RAID 0 – Striped Array with no Fault Tolerance</vt:lpstr>
      <vt:lpstr>RAID 1 – Disk Mirroring</vt:lpstr>
      <vt:lpstr>Nested RAID – 0+1 (Striping and Mirroring)</vt:lpstr>
      <vt:lpstr>Nested RAID – 0+1 (Striping and Mirroring)</vt:lpstr>
      <vt:lpstr>Nested RAID – 1+0 (Mirroring and Striping)</vt:lpstr>
      <vt:lpstr>Nested RAID – 1+0 (Mirroring and Striping)</vt:lpstr>
      <vt:lpstr>RAID 0+1 vs. RAID 1+0</vt:lpstr>
      <vt:lpstr>RAID Redundancy: Parity </vt:lpstr>
      <vt:lpstr>RAID Redundancy: Parity </vt:lpstr>
      <vt:lpstr>RAID 3 – Parallel Transfer with Dedicated Parity Disk</vt:lpstr>
      <vt:lpstr>RAID 4 – Striping with Dedicated Parity Disk</vt:lpstr>
      <vt:lpstr>RAID 5 – Independent Disks with Distributed Parity</vt:lpstr>
      <vt:lpstr>Buffer-Replacement Policies (Cont.)</vt:lpstr>
      <vt:lpstr>File Organization</vt:lpstr>
      <vt:lpstr>Fixed-Length Records</vt:lpstr>
      <vt:lpstr>Free Lists</vt:lpstr>
      <vt:lpstr>Variable-Length Records: Slotted Page Structure</vt:lpstr>
      <vt:lpstr>Variable-Length Records</vt:lpstr>
      <vt:lpstr>Organization of Records in Files</vt:lpstr>
      <vt:lpstr>Sequential File Organization</vt:lpstr>
      <vt:lpstr>Sequential File Organization (Cont.)</vt:lpstr>
      <vt:lpstr>Multitable Clustering File Organization</vt:lpstr>
      <vt:lpstr>Multitable Clustering File Organization (cont.)</vt:lpstr>
      <vt:lpstr>File System</vt:lpstr>
      <vt:lpstr>Data Dictionary Storage</vt:lpstr>
      <vt:lpstr>Data Dictionary Storage (Cont.)</vt:lpstr>
      <vt:lpstr>File Organization in Oracle</vt:lpstr>
      <vt:lpstr>File Organization in Oracle (cont.)</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Storage and File Structure</dc:title>
  <dc:creator>Jose Alferes</dc:creator>
  <cp:lastModifiedBy>shamim</cp:lastModifiedBy>
  <cp:revision>309</cp:revision>
  <cp:lastPrinted>1999-06-28T19:27:31Z</cp:lastPrinted>
  <dcterms:created xsi:type="dcterms:W3CDTF">2000-02-23T18:58:38Z</dcterms:created>
  <dcterms:modified xsi:type="dcterms:W3CDTF">2017-05-08T02:43:26Z</dcterms:modified>
</cp:coreProperties>
</file>