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80"/>
  </p:notesMasterIdLst>
  <p:sldIdLst>
    <p:sldId id="256" r:id="rId2"/>
    <p:sldId id="257" r:id="rId3"/>
    <p:sldId id="258" r:id="rId4"/>
    <p:sldId id="259" r:id="rId5"/>
    <p:sldId id="497" r:id="rId6"/>
    <p:sldId id="260" r:id="rId7"/>
    <p:sldId id="261" r:id="rId8"/>
    <p:sldId id="498" r:id="rId9"/>
    <p:sldId id="499" r:id="rId10"/>
    <p:sldId id="262" r:id="rId11"/>
    <p:sldId id="263" r:id="rId12"/>
    <p:sldId id="264" r:id="rId13"/>
    <p:sldId id="265" r:id="rId14"/>
    <p:sldId id="266" r:id="rId15"/>
    <p:sldId id="267" r:id="rId16"/>
    <p:sldId id="316" r:id="rId17"/>
    <p:sldId id="268" r:id="rId18"/>
    <p:sldId id="500" r:id="rId19"/>
    <p:sldId id="269" r:id="rId20"/>
    <p:sldId id="270" r:id="rId21"/>
    <p:sldId id="273" r:id="rId22"/>
    <p:sldId id="271" r:id="rId23"/>
    <p:sldId id="272" r:id="rId24"/>
    <p:sldId id="501" r:id="rId25"/>
    <p:sldId id="504" r:id="rId26"/>
    <p:sldId id="525" r:id="rId27"/>
    <p:sldId id="508" r:id="rId28"/>
    <p:sldId id="505" r:id="rId29"/>
    <p:sldId id="514" r:id="rId30"/>
    <p:sldId id="516" r:id="rId31"/>
    <p:sldId id="506" r:id="rId32"/>
    <p:sldId id="507" r:id="rId33"/>
    <p:sldId id="513" r:id="rId34"/>
    <p:sldId id="522" r:id="rId35"/>
    <p:sldId id="517" r:id="rId36"/>
    <p:sldId id="518" r:id="rId37"/>
    <p:sldId id="523" r:id="rId38"/>
    <p:sldId id="519" r:id="rId39"/>
    <p:sldId id="524" r:id="rId40"/>
    <p:sldId id="313" r:id="rId41"/>
    <p:sldId id="509" r:id="rId42"/>
    <p:sldId id="318" r:id="rId43"/>
    <p:sldId id="317" r:id="rId44"/>
    <p:sldId id="319" r:id="rId45"/>
    <p:sldId id="290" r:id="rId46"/>
    <p:sldId id="321" r:id="rId47"/>
    <p:sldId id="296" r:id="rId48"/>
    <p:sldId id="297" r:id="rId49"/>
    <p:sldId id="298" r:id="rId50"/>
    <p:sldId id="299" r:id="rId51"/>
    <p:sldId id="300" r:id="rId52"/>
    <p:sldId id="301" r:id="rId53"/>
    <p:sldId id="302" r:id="rId54"/>
    <p:sldId id="303" r:id="rId55"/>
    <p:sldId id="304" r:id="rId56"/>
    <p:sldId id="305" r:id="rId57"/>
    <p:sldId id="520" r:id="rId58"/>
    <p:sldId id="521" r:id="rId59"/>
    <p:sldId id="526" r:id="rId60"/>
    <p:sldId id="306" r:id="rId61"/>
    <p:sldId id="309" r:id="rId62"/>
    <p:sldId id="307" r:id="rId63"/>
    <p:sldId id="308" r:id="rId64"/>
    <p:sldId id="322" r:id="rId65"/>
    <p:sldId id="310" r:id="rId66"/>
    <p:sldId id="311" r:id="rId67"/>
    <p:sldId id="323" r:id="rId68"/>
    <p:sldId id="320" r:id="rId69"/>
    <p:sldId id="312" r:id="rId70"/>
    <p:sldId id="286" r:id="rId71"/>
    <p:sldId id="287" r:id="rId72"/>
    <p:sldId id="288" r:id="rId73"/>
    <p:sldId id="289" r:id="rId74"/>
    <p:sldId id="291" r:id="rId75"/>
    <p:sldId id="292" r:id="rId76"/>
    <p:sldId id="293" r:id="rId77"/>
    <p:sldId id="294" r:id="rId78"/>
    <p:sldId id="295" r:id="rId7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60" autoAdjust="0"/>
    <p:restoredTop sz="90929"/>
  </p:normalViewPr>
  <p:slideViewPr>
    <p:cSldViewPr>
      <p:cViewPr varScale="1">
        <p:scale>
          <a:sx n="74" d="100"/>
          <a:sy n="74" d="100"/>
        </p:scale>
        <p:origin x="133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39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F174317-0DAF-4885-81DB-AEC7EBB23CF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l">
              <a:defRPr sz="1200">
                <a:latin typeface="Times New Roman" pitchFamily="18" charset="0"/>
              </a:defRPr>
            </a:lvl1pPr>
          </a:lstStyle>
          <a:p>
            <a:pPr>
              <a:defRPr/>
            </a:pPr>
            <a:endParaRPr lang="en-US"/>
          </a:p>
        </p:txBody>
      </p:sp>
      <p:sp>
        <p:nvSpPr>
          <p:cNvPr id="6147" name="Rectangle 3">
            <a:extLst>
              <a:ext uri="{FF2B5EF4-FFF2-40B4-BE49-F238E27FC236}">
                <a16:creationId xmlns:a16="http://schemas.microsoft.com/office/drawing/2014/main" id="{A0061385-C210-49D3-9DF1-30C48486ED03}"/>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sz="1200">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EDB79F79-A933-4F91-84DD-CE41591FCC3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53FA98E4-59F9-48D8-AB85-52189A45A59F}"/>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6580E498-5EAC-4CE8-A206-C35FFDFB3D5D}"/>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n-US"/>
          </a:p>
        </p:txBody>
      </p:sp>
      <p:sp>
        <p:nvSpPr>
          <p:cNvPr id="6151" name="Rectangle 7">
            <a:extLst>
              <a:ext uri="{FF2B5EF4-FFF2-40B4-BE49-F238E27FC236}">
                <a16:creationId xmlns:a16="http://schemas.microsoft.com/office/drawing/2014/main" id="{434053E0-23AE-4BBC-A8A6-152B719C50AD}"/>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pPr>
              <a:defRPr/>
            </a:pPr>
            <a:fld id="{F9AA5478-F5A2-4B42-9AA6-D778F3F4994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rgbClr val="879CA9"/>
            </a:gs>
          </a:gsLst>
          <a:lin ang="5400000" scaled="1"/>
        </a:gradFill>
        <a:effectLst/>
      </p:bgPr>
    </p:bg>
    <p:spTree>
      <p:nvGrpSpPr>
        <p:cNvPr id="1" name=""/>
        <p:cNvGrpSpPr/>
        <p:nvPr/>
      </p:nvGrpSpPr>
      <p:grpSpPr>
        <a:xfrm>
          <a:off x="0" y="0"/>
          <a:ext cx="0" cy="0"/>
          <a:chOff x="0" y="0"/>
          <a:chExt cx="0" cy="0"/>
        </a:xfrm>
      </p:grpSpPr>
      <p:sp>
        <p:nvSpPr>
          <p:cNvPr id="4" name="Freeform 1026">
            <a:extLst>
              <a:ext uri="{FF2B5EF4-FFF2-40B4-BE49-F238E27FC236}">
                <a16:creationId xmlns:a16="http://schemas.microsoft.com/office/drawing/2014/main" id="{D471E038-E484-486A-BC66-764F81A71275}"/>
              </a:ext>
            </a:extLst>
          </p:cNvPr>
          <p:cNvSpPr>
            <a:spLocks/>
          </p:cNvSpPr>
          <p:nvPr/>
        </p:nvSpPr>
        <p:spPr bwMode="gray">
          <a:xfrm>
            <a:off x="690563" y="3340100"/>
            <a:ext cx="7653337" cy="485775"/>
          </a:xfrm>
          <a:custGeom>
            <a:avLst/>
            <a:gdLst>
              <a:gd name="T0" fmla="*/ 2147483646 w 4128"/>
              <a:gd name="T1" fmla="*/ 2147483646 h 479"/>
              <a:gd name="T2" fmla="*/ 2147483646 w 4128"/>
              <a:gd name="T3" fmla="*/ 2147483646 h 479"/>
              <a:gd name="T4" fmla="*/ 2147483646 w 4128"/>
              <a:gd name="T5" fmla="*/ 2147483646 h 479"/>
              <a:gd name="T6" fmla="*/ 0 w 4128"/>
              <a:gd name="T7" fmla="*/ 2147483646 h 479"/>
              <a:gd name="T8" fmla="*/ 2147483646 w 4128"/>
              <a:gd name="T9" fmla="*/ 2147483646 h 47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aphicFrame>
        <p:nvGraphicFramePr>
          <p:cNvPr id="5" name="Rectangle 1032">
            <a:extLst>
              <a:ext uri="{FF2B5EF4-FFF2-40B4-BE49-F238E27FC236}">
                <a16:creationId xmlns:a16="http://schemas.microsoft.com/office/drawing/2014/main" id="{14D54EDB-3147-4D85-86E4-9BE9590CA261}"/>
              </a:ext>
            </a:extLst>
          </p:cNvPr>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name="Clip" r:id="rId2" imgW="0" imgH="0" progId="MS_ClipArt_Gallery.2">
                  <p:embed/>
                </p:oleObj>
              </mc:Choice>
              <mc:Fallback>
                <p:oleObj name="Clip" r:id="rId2" imgW="0" imgH="0" progId="MS_ClipArt_Gallery.2">
                  <p:embed/>
                  <p:pic>
                    <p:nvPicPr>
                      <p:cNvPr id="2051" name="Rectangle 1032">
                        <a:extLst>
                          <a:ext uri="{FF2B5EF4-FFF2-40B4-BE49-F238E27FC236}">
                            <a16:creationId xmlns:a16="http://schemas.microsoft.com/office/drawing/2014/main" id="{8DE75B62-7C1F-41DB-90D2-2D3081C42A39}"/>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1" name="Rectangle 1027"/>
          <p:cNvSpPr>
            <a:spLocks noGrp="1" noChangeArrowheads="1"/>
          </p:cNvSpPr>
          <p:nvPr>
            <p:ph type="ctrTitle"/>
          </p:nvPr>
        </p:nvSpPr>
        <p:spPr>
          <a:xfrm>
            <a:off x="685800" y="2286000"/>
            <a:ext cx="7772400" cy="1143000"/>
          </a:xfrm>
        </p:spPr>
        <p:txBody>
          <a:bodyPr/>
          <a:lstStyle>
            <a:lvl1pPr>
              <a:defRPr/>
            </a:lvl1pPr>
          </a:lstStyle>
          <a:p>
            <a:r>
              <a:rPr lang="en-US"/>
              <a:t>Click to edit Master title style</a:t>
            </a:r>
          </a:p>
        </p:txBody>
      </p:sp>
      <p:sp>
        <p:nvSpPr>
          <p:cNvPr id="63492" name="Rectangle 1028"/>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
        <p:nvSpPr>
          <p:cNvPr id="6" name="Rectangle 1029">
            <a:extLst>
              <a:ext uri="{FF2B5EF4-FFF2-40B4-BE49-F238E27FC236}">
                <a16:creationId xmlns:a16="http://schemas.microsoft.com/office/drawing/2014/main" id="{DF4D1931-4A94-483F-900C-DED289665060}"/>
              </a:ext>
            </a:extLst>
          </p:cNvPr>
          <p:cNvSpPr>
            <a:spLocks noGrp="1" noChangeArrowheads="1"/>
          </p:cNvSpPr>
          <p:nvPr>
            <p:ph type="dt" sz="half" idx="10"/>
          </p:nvPr>
        </p:nvSpPr>
        <p:spPr/>
        <p:txBody>
          <a:bodyPr/>
          <a:lstStyle>
            <a:lvl1pPr>
              <a:defRPr>
                <a:solidFill>
                  <a:srgbClr val="578963"/>
                </a:solidFill>
              </a:defRPr>
            </a:lvl1pPr>
          </a:lstStyle>
          <a:p>
            <a:pPr>
              <a:defRPr/>
            </a:pPr>
            <a:endParaRPr lang="en-US"/>
          </a:p>
        </p:txBody>
      </p:sp>
      <p:sp>
        <p:nvSpPr>
          <p:cNvPr id="7" name="Rectangle 1030">
            <a:extLst>
              <a:ext uri="{FF2B5EF4-FFF2-40B4-BE49-F238E27FC236}">
                <a16:creationId xmlns:a16="http://schemas.microsoft.com/office/drawing/2014/main" id="{8FF67E59-DD29-4B18-8758-6FAA39C3CB19}"/>
              </a:ext>
            </a:extLst>
          </p:cNvPr>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solidFill>
                  <a:srgbClr val="578963"/>
                </a:solidFill>
                <a:latin typeface="Times New Roman" pitchFamily="18" charset="0"/>
              </a:defRPr>
            </a:lvl1pPr>
          </a:lstStyle>
          <a:p>
            <a:pPr>
              <a:defRPr/>
            </a:pPr>
            <a:endParaRPr lang="en-US"/>
          </a:p>
        </p:txBody>
      </p:sp>
      <p:sp>
        <p:nvSpPr>
          <p:cNvPr id="8" name="Rectangle 1031">
            <a:extLst>
              <a:ext uri="{FF2B5EF4-FFF2-40B4-BE49-F238E27FC236}">
                <a16:creationId xmlns:a16="http://schemas.microsoft.com/office/drawing/2014/main" id="{2478BFCE-C992-4517-8084-A2ABEF7F83F1}"/>
              </a:ext>
            </a:extLst>
          </p:cNvPr>
          <p:cNvSpPr>
            <a:spLocks noGrp="1" noChangeArrowheads="1"/>
          </p:cNvSpPr>
          <p:nvPr>
            <p:ph type="sldNum" sz="quarter" idx="12"/>
          </p:nvPr>
        </p:nvSpPr>
        <p:spPr/>
        <p:txBody>
          <a:bodyPr/>
          <a:lstStyle>
            <a:lvl1pPr>
              <a:defRPr>
                <a:solidFill>
                  <a:srgbClr val="578963"/>
                </a:solidFill>
              </a:defRPr>
            </a:lvl1pPr>
          </a:lstStyle>
          <a:p>
            <a:pPr>
              <a:defRPr/>
            </a:pPr>
            <a:fld id="{1F178BC6-DB9F-4508-8B59-5908BE5056D5}" type="slidenum">
              <a:rPr lang="en-US" altLang="en-US"/>
              <a:pPr>
                <a:defRPr/>
              </a:pPr>
              <a:t>‹#›</a:t>
            </a:fld>
            <a:endParaRPr lang="en-US" altLang="en-US"/>
          </a:p>
        </p:txBody>
      </p:sp>
    </p:spTree>
    <p:extLst>
      <p:ext uri="{BB962C8B-B14F-4D97-AF65-F5344CB8AC3E}">
        <p14:creationId xmlns:p14="http://schemas.microsoft.com/office/powerpoint/2010/main" val="3261628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0BFF57E-A100-45A4-96D6-46FB765EF5D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45EE67A-E0A8-435C-8BEE-30F2C38C3389}"/>
              </a:ext>
            </a:extLst>
          </p:cNvPr>
          <p:cNvSpPr>
            <a:spLocks noGrp="1" noChangeArrowheads="1"/>
          </p:cNvSpPr>
          <p:nvPr>
            <p:ph type="sldNum" sz="quarter" idx="11"/>
          </p:nvPr>
        </p:nvSpPr>
        <p:spPr>
          <a:ln/>
        </p:spPr>
        <p:txBody>
          <a:bodyPr/>
          <a:lstStyle>
            <a:lvl1pPr>
              <a:defRPr/>
            </a:lvl1pPr>
          </a:lstStyle>
          <a:p>
            <a:pPr>
              <a:defRPr/>
            </a:pPr>
            <a:fld id="{084497F0-67C1-4B1E-8D9F-A7A9163414C7}" type="slidenum">
              <a:rPr lang="en-US" altLang="en-US"/>
              <a:pPr>
                <a:defRPr/>
              </a:pPr>
              <a:t>‹#›</a:t>
            </a:fld>
            <a:endParaRPr lang="en-US" altLang="en-US"/>
          </a:p>
        </p:txBody>
      </p:sp>
    </p:spTree>
    <p:extLst>
      <p:ext uri="{BB962C8B-B14F-4D97-AF65-F5344CB8AC3E}">
        <p14:creationId xmlns:p14="http://schemas.microsoft.com/office/powerpoint/2010/main" val="1674010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72275" y="0"/>
            <a:ext cx="2066925" cy="5991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71500" y="0"/>
            <a:ext cx="6048375" cy="5991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3915365-B79B-4C69-8B7C-BEB62D4A902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419CC65-2DB2-4A1D-A178-5DCAD6312F79}"/>
              </a:ext>
            </a:extLst>
          </p:cNvPr>
          <p:cNvSpPr>
            <a:spLocks noGrp="1" noChangeArrowheads="1"/>
          </p:cNvSpPr>
          <p:nvPr>
            <p:ph type="sldNum" sz="quarter" idx="11"/>
          </p:nvPr>
        </p:nvSpPr>
        <p:spPr>
          <a:ln/>
        </p:spPr>
        <p:txBody>
          <a:bodyPr/>
          <a:lstStyle>
            <a:lvl1pPr>
              <a:defRPr/>
            </a:lvl1pPr>
          </a:lstStyle>
          <a:p>
            <a:pPr>
              <a:defRPr/>
            </a:pPr>
            <a:fld id="{46AA8413-FF89-4768-9893-ED97DD32AA7E}" type="slidenum">
              <a:rPr lang="en-US" altLang="en-US"/>
              <a:pPr>
                <a:defRPr/>
              </a:pPr>
              <a:t>‹#›</a:t>
            </a:fld>
            <a:endParaRPr lang="en-US" altLang="en-US"/>
          </a:p>
        </p:txBody>
      </p:sp>
    </p:spTree>
    <p:extLst>
      <p:ext uri="{BB962C8B-B14F-4D97-AF65-F5344CB8AC3E}">
        <p14:creationId xmlns:p14="http://schemas.microsoft.com/office/powerpoint/2010/main" val="516256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3CB1111-431F-4BBA-9737-D54CE436130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E248418-BD8F-41D7-ADD4-7BD00B39A86A}"/>
              </a:ext>
            </a:extLst>
          </p:cNvPr>
          <p:cNvSpPr>
            <a:spLocks noGrp="1" noChangeArrowheads="1"/>
          </p:cNvSpPr>
          <p:nvPr>
            <p:ph type="sldNum" sz="quarter" idx="11"/>
          </p:nvPr>
        </p:nvSpPr>
        <p:spPr>
          <a:ln/>
        </p:spPr>
        <p:txBody>
          <a:bodyPr/>
          <a:lstStyle>
            <a:lvl1pPr>
              <a:defRPr/>
            </a:lvl1pPr>
          </a:lstStyle>
          <a:p>
            <a:pPr>
              <a:defRPr/>
            </a:pPr>
            <a:fld id="{CF9AA28D-2A03-4853-8509-6DAD016E54F1}" type="slidenum">
              <a:rPr lang="en-US" altLang="en-US"/>
              <a:pPr>
                <a:defRPr/>
              </a:pPr>
              <a:t>‹#›</a:t>
            </a:fld>
            <a:endParaRPr lang="en-US" altLang="en-US"/>
          </a:p>
        </p:txBody>
      </p:sp>
    </p:spTree>
    <p:extLst>
      <p:ext uri="{BB962C8B-B14F-4D97-AF65-F5344CB8AC3E}">
        <p14:creationId xmlns:p14="http://schemas.microsoft.com/office/powerpoint/2010/main" val="1370596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97652FE0-53A9-42EE-AF53-16AE3830B48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E258031-B532-4219-8688-08D6645D4E4C}"/>
              </a:ext>
            </a:extLst>
          </p:cNvPr>
          <p:cNvSpPr>
            <a:spLocks noGrp="1" noChangeArrowheads="1"/>
          </p:cNvSpPr>
          <p:nvPr>
            <p:ph type="sldNum" sz="quarter" idx="11"/>
          </p:nvPr>
        </p:nvSpPr>
        <p:spPr>
          <a:ln/>
        </p:spPr>
        <p:txBody>
          <a:bodyPr/>
          <a:lstStyle>
            <a:lvl1pPr>
              <a:defRPr/>
            </a:lvl1pPr>
          </a:lstStyle>
          <a:p>
            <a:pPr>
              <a:defRPr/>
            </a:pPr>
            <a:fld id="{69C54A4E-59A7-4E41-B6C7-0CACB6EA9B2C}" type="slidenum">
              <a:rPr lang="en-US" altLang="en-US"/>
              <a:pPr>
                <a:defRPr/>
              </a:pPr>
              <a:t>‹#›</a:t>
            </a:fld>
            <a:endParaRPr lang="en-US" altLang="en-US"/>
          </a:p>
        </p:txBody>
      </p:sp>
    </p:spTree>
    <p:extLst>
      <p:ext uri="{BB962C8B-B14F-4D97-AF65-F5344CB8AC3E}">
        <p14:creationId xmlns:p14="http://schemas.microsoft.com/office/powerpoint/2010/main" val="410436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715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114425"/>
            <a:ext cx="3848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93E1741-9EB2-4310-94C2-88924C2A41E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5617C10-39E3-4E21-BB5F-2A60E7D0590F}"/>
              </a:ext>
            </a:extLst>
          </p:cNvPr>
          <p:cNvSpPr>
            <a:spLocks noGrp="1" noChangeArrowheads="1"/>
          </p:cNvSpPr>
          <p:nvPr>
            <p:ph type="sldNum" sz="quarter" idx="11"/>
          </p:nvPr>
        </p:nvSpPr>
        <p:spPr>
          <a:ln/>
        </p:spPr>
        <p:txBody>
          <a:bodyPr/>
          <a:lstStyle>
            <a:lvl1pPr>
              <a:defRPr/>
            </a:lvl1pPr>
          </a:lstStyle>
          <a:p>
            <a:pPr>
              <a:defRPr/>
            </a:pPr>
            <a:fld id="{4D51A789-2581-4B19-8B3C-77600B7983BD}" type="slidenum">
              <a:rPr lang="en-US" altLang="en-US"/>
              <a:pPr>
                <a:defRPr/>
              </a:pPr>
              <a:t>‹#›</a:t>
            </a:fld>
            <a:endParaRPr lang="en-US" altLang="en-US"/>
          </a:p>
        </p:txBody>
      </p:sp>
    </p:spTree>
    <p:extLst>
      <p:ext uri="{BB962C8B-B14F-4D97-AF65-F5344CB8AC3E}">
        <p14:creationId xmlns:p14="http://schemas.microsoft.com/office/powerpoint/2010/main" val="3633133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52F7833-F093-4DE4-B027-2B2EC67FF087}"/>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4E3B752-8E70-4E3C-B6E1-9C2FAB302D8C}"/>
              </a:ext>
            </a:extLst>
          </p:cNvPr>
          <p:cNvSpPr>
            <a:spLocks noGrp="1" noChangeArrowheads="1"/>
          </p:cNvSpPr>
          <p:nvPr>
            <p:ph type="sldNum" sz="quarter" idx="11"/>
          </p:nvPr>
        </p:nvSpPr>
        <p:spPr>
          <a:ln/>
        </p:spPr>
        <p:txBody>
          <a:bodyPr/>
          <a:lstStyle>
            <a:lvl1pPr>
              <a:defRPr/>
            </a:lvl1pPr>
          </a:lstStyle>
          <a:p>
            <a:pPr>
              <a:defRPr/>
            </a:pPr>
            <a:fld id="{7DFE2CB7-29AB-41E3-8165-6FED680627C5}" type="slidenum">
              <a:rPr lang="en-US" altLang="en-US"/>
              <a:pPr>
                <a:defRPr/>
              </a:pPr>
              <a:t>‹#›</a:t>
            </a:fld>
            <a:endParaRPr lang="en-US" altLang="en-US"/>
          </a:p>
        </p:txBody>
      </p:sp>
    </p:spTree>
    <p:extLst>
      <p:ext uri="{BB962C8B-B14F-4D97-AF65-F5344CB8AC3E}">
        <p14:creationId xmlns:p14="http://schemas.microsoft.com/office/powerpoint/2010/main" val="282676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967465B0-C971-40D3-AFB2-C2A293E19FA7}"/>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C0002B0-D74F-4CAF-BD7F-978D770E9A4A}"/>
              </a:ext>
            </a:extLst>
          </p:cNvPr>
          <p:cNvSpPr>
            <a:spLocks noGrp="1" noChangeArrowheads="1"/>
          </p:cNvSpPr>
          <p:nvPr>
            <p:ph type="sldNum" sz="quarter" idx="11"/>
          </p:nvPr>
        </p:nvSpPr>
        <p:spPr>
          <a:ln/>
        </p:spPr>
        <p:txBody>
          <a:bodyPr/>
          <a:lstStyle>
            <a:lvl1pPr>
              <a:defRPr/>
            </a:lvl1pPr>
          </a:lstStyle>
          <a:p>
            <a:pPr>
              <a:defRPr/>
            </a:pPr>
            <a:fld id="{C4DA479B-8645-4C26-AC79-D6A961F69A05}" type="slidenum">
              <a:rPr lang="en-US" altLang="en-US"/>
              <a:pPr>
                <a:defRPr/>
              </a:pPr>
              <a:t>‹#›</a:t>
            </a:fld>
            <a:endParaRPr lang="en-US" altLang="en-US"/>
          </a:p>
        </p:txBody>
      </p:sp>
    </p:spTree>
    <p:extLst>
      <p:ext uri="{BB962C8B-B14F-4D97-AF65-F5344CB8AC3E}">
        <p14:creationId xmlns:p14="http://schemas.microsoft.com/office/powerpoint/2010/main" val="320248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B6E8C3B-5138-4578-B466-CA16B9288CF7}"/>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4588A4F-0E5D-4EA8-BA5B-DC933C2494E8}"/>
              </a:ext>
            </a:extLst>
          </p:cNvPr>
          <p:cNvSpPr>
            <a:spLocks noGrp="1" noChangeArrowheads="1"/>
          </p:cNvSpPr>
          <p:nvPr>
            <p:ph type="sldNum" sz="quarter" idx="11"/>
          </p:nvPr>
        </p:nvSpPr>
        <p:spPr>
          <a:ln/>
        </p:spPr>
        <p:txBody>
          <a:bodyPr/>
          <a:lstStyle>
            <a:lvl1pPr>
              <a:defRPr/>
            </a:lvl1pPr>
          </a:lstStyle>
          <a:p>
            <a:pPr>
              <a:defRPr/>
            </a:pPr>
            <a:fld id="{71EF58F9-872B-4DD2-84ED-114FF0A4242E}" type="slidenum">
              <a:rPr lang="en-US" altLang="en-US"/>
              <a:pPr>
                <a:defRPr/>
              </a:pPr>
              <a:t>‹#›</a:t>
            </a:fld>
            <a:endParaRPr lang="en-US" altLang="en-US"/>
          </a:p>
        </p:txBody>
      </p:sp>
    </p:spTree>
    <p:extLst>
      <p:ext uri="{BB962C8B-B14F-4D97-AF65-F5344CB8AC3E}">
        <p14:creationId xmlns:p14="http://schemas.microsoft.com/office/powerpoint/2010/main" val="359697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02840BDC-5D8B-49B2-BBED-1087EB43C6B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9467FBF-153E-4B78-8B1A-19AFF87DC5F3}"/>
              </a:ext>
            </a:extLst>
          </p:cNvPr>
          <p:cNvSpPr>
            <a:spLocks noGrp="1" noChangeArrowheads="1"/>
          </p:cNvSpPr>
          <p:nvPr>
            <p:ph type="sldNum" sz="quarter" idx="11"/>
          </p:nvPr>
        </p:nvSpPr>
        <p:spPr>
          <a:ln/>
        </p:spPr>
        <p:txBody>
          <a:bodyPr/>
          <a:lstStyle>
            <a:lvl1pPr>
              <a:defRPr/>
            </a:lvl1pPr>
          </a:lstStyle>
          <a:p>
            <a:pPr>
              <a:defRPr/>
            </a:pPr>
            <a:fld id="{4D54688F-1FDC-4D07-84C4-4E2C6CD81D64}" type="slidenum">
              <a:rPr lang="en-US" altLang="en-US"/>
              <a:pPr>
                <a:defRPr/>
              </a:pPr>
              <a:t>‹#›</a:t>
            </a:fld>
            <a:endParaRPr lang="en-US" altLang="en-US"/>
          </a:p>
        </p:txBody>
      </p:sp>
    </p:spTree>
    <p:extLst>
      <p:ext uri="{BB962C8B-B14F-4D97-AF65-F5344CB8AC3E}">
        <p14:creationId xmlns:p14="http://schemas.microsoft.com/office/powerpoint/2010/main" val="32986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ACCC493-8BDA-42A5-BA6F-B48D530123E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67DA97D-F273-436F-8F56-BF17EC124588}"/>
              </a:ext>
            </a:extLst>
          </p:cNvPr>
          <p:cNvSpPr>
            <a:spLocks noGrp="1" noChangeArrowheads="1"/>
          </p:cNvSpPr>
          <p:nvPr>
            <p:ph type="sldNum" sz="quarter" idx="11"/>
          </p:nvPr>
        </p:nvSpPr>
        <p:spPr>
          <a:ln/>
        </p:spPr>
        <p:txBody>
          <a:bodyPr/>
          <a:lstStyle>
            <a:lvl1pPr>
              <a:defRPr/>
            </a:lvl1pPr>
          </a:lstStyle>
          <a:p>
            <a:pPr>
              <a:defRPr/>
            </a:pPr>
            <a:fld id="{ADC768F2-A1F5-421E-9691-AAD1C49D97DB}" type="slidenum">
              <a:rPr lang="en-US" altLang="en-US"/>
              <a:pPr>
                <a:defRPr/>
              </a:pPr>
              <a:t>‹#›</a:t>
            </a:fld>
            <a:endParaRPr lang="en-US" altLang="en-US"/>
          </a:p>
        </p:txBody>
      </p:sp>
    </p:spTree>
    <p:extLst>
      <p:ext uri="{BB962C8B-B14F-4D97-AF65-F5344CB8AC3E}">
        <p14:creationId xmlns:p14="http://schemas.microsoft.com/office/powerpoint/2010/main" val="1558790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9BB4C2"/>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4BA05A-9F5A-4909-A5E4-6BE5F44E1352}"/>
              </a:ext>
            </a:extLst>
          </p:cNvPr>
          <p:cNvSpPr>
            <a:spLocks noChangeArrowheads="1"/>
          </p:cNvSpPr>
          <p:nvPr/>
        </p:nvSpPr>
        <p:spPr bwMode="auto">
          <a:xfrm>
            <a:off x="0" y="-152400"/>
            <a:ext cx="9144000" cy="1314450"/>
          </a:xfrm>
          <a:prstGeom prst="rect">
            <a:avLst/>
          </a:prstGeom>
          <a:gradFill rotWithShape="0">
            <a:gsLst>
              <a:gs pos="0">
                <a:srgbClr val="FFFFFF"/>
              </a:gs>
              <a:gs pos="100000">
                <a:schemeClr val="bg1"/>
              </a:gs>
            </a:gsLst>
            <a:lin ang="5400000" scaled="1"/>
          </a:gradFill>
          <a:ln>
            <a:noFill/>
          </a:ln>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lgn="ctr">
              <a:defRPr/>
            </a:pPr>
            <a:endParaRPr lang="en-US" altLang="en-US"/>
          </a:p>
        </p:txBody>
      </p:sp>
      <p:sp>
        <p:nvSpPr>
          <p:cNvPr id="1027" name="Rectangle 3">
            <a:extLst>
              <a:ext uri="{FF2B5EF4-FFF2-40B4-BE49-F238E27FC236}">
                <a16:creationId xmlns:a16="http://schemas.microsoft.com/office/drawing/2014/main" id="{EB80ECAB-16AD-4D2B-B2B9-20FEF50F1992}"/>
              </a:ext>
            </a:extLst>
          </p:cNvPr>
          <p:cNvSpPr>
            <a:spLocks noGrp="1" noChangeArrowheads="1"/>
          </p:cNvSpPr>
          <p:nvPr>
            <p:ph type="body" idx="1"/>
          </p:nvPr>
        </p:nvSpPr>
        <p:spPr bwMode="auto">
          <a:xfrm>
            <a:off x="571500" y="1114425"/>
            <a:ext cx="7848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2468" name="Rectangle 4">
            <a:extLst>
              <a:ext uri="{FF2B5EF4-FFF2-40B4-BE49-F238E27FC236}">
                <a16:creationId xmlns:a16="http://schemas.microsoft.com/office/drawing/2014/main" id="{B9718AE6-213B-49CB-8271-C9B986F92CDB}"/>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spcBef>
                <a:spcPct val="50000"/>
              </a:spcBef>
              <a:defRPr sz="1400">
                <a:solidFill>
                  <a:schemeClr val="bg2"/>
                </a:solidFill>
                <a:latin typeface="Times New Roman" pitchFamily="18" charset="0"/>
              </a:defRPr>
            </a:lvl1pPr>
          </a:lstStyle>
          <a:p>
            <a:pPr>
              <a:defRPr/>
            </a:pPr>
            <a:endParaRPr lang="en-US"/>
          </a:p>
        </p:txBody>
      </p:sp>
      <p:sp>
        <p:nvSpPr>
          <p:cNvPr id="62469" name="Rectangle 5">
            <a:extLst>
              <a:ext uri="{FF2B5EF4-FFF2-40B4-BE49-F238E27FC236}">
                <a16:creationId xmlns:a16="http://schemas.microsoft.com/office/drawing/2014/main" id="{17E3EB84-0591-4CB8-884C-E29EA6CEC76D}"/>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pPr>
              <a:defRPr/>
            </a:pPr>
            <a:fld id="{423EE5D9-8A49-47B3-B5E3-212A8C30CEB1}" type="slidenum">
              <a:rPr lang="en-US" altLang="en-US"/>
              <a:pPr>
                <a:defRPr/>
              </a:pPr>
              <a:t>‹#›</a:t>
            </a:fld>
            <a:endParaRPr lang="en-US" altLang="en-US"/>
          </a:p>
        </p:txBody>
      </p:sp>
      <p:sp>
        <p:nvSpPr>
          <p:cNvPr id="62470" name="Oval 6">
            <a:extLst>
              <a:ext uri="{FF2B5EF4-FFF2-40B4-BE49-F238E27FC236}">
                <a16:creationId xmlns:a16="http://schemas.microsoft.com/office/drawing/2014/main" id="{4E065F29-F6B0-41A3-A3A7-C2AB750EA487}"/>
              </a:ext>
            </a:extLst>
          </p:cNvPr>
          <p:cNvSpPr>
            <a:spLocks noChangeArrowheads="1"/>
          </p:cNvSpPr>
          <p:nvPr/>
        </p:nvSpPr>
        <p:spPr bwMode="ltGray">
          <a:xfrm>
            <a:off x="142875" y="0"/>
            <a:ext cx="838200" cy="781050"/>
          </a:xfrm>
          <a:prstGeom prst="ellipse">
            <a:avLst/>
          </a:prstGeom>
          <a:gradFill rotWithShape="0">
            <a:gsLst>
              <a:gs pos="0">
                <a:schemeClr val="hlink"/>
              </a:gs>
              <a:gs pos="100000">
                <a:schemeClr val="hlink">
                  <a:gamma/>
                  <a:tint val="70196"/>
                  <a:invGamma/>
                </a:schemeClr>
              </a:gs>
            </a:gsLst>
            <a:lin ang="5400000" scaled="1"/>
          </a:gradFill>
          <a:ln w="9525">
            <a:noFill/>
            <a:round/>
            <a:headEnd/>
            <a:tailEnd/>
          </a:ln>
          <a:effectLst/>
        </p:spPr>
        <p:txBody>
          <a:bodyPr wrap="none" anchor="ctr"/>
          <a:lstStyle/>
          <a:p>
            <a:pPr algn="ctr">
              <a:defRPr/>
            </a:pPr>
            <a:endParaRPr lang="en-US"/>
          </a:p>
        </p:txBody>
      </p:sp>
      <p:sp>
        <p:nvSpPr>
          <p:cNvPr id="1031" name="Freeform 7">
            <a:extLst>
              <a:ext uri="{FF2B5EF4-FFF2-40B4-BE49-F238E27FC236}">
                <a16:creationId xmlns:a16="http://schemas.microsoft.com/office/drawing/2014/main" id="{BBD6327F-2C26-40C9-AD38-BD483C68A8EF}"/>
              </a:ext>
            </a:extLst>
          </p:cNvPr>
          <p:cNvSpPr>
            <a:spLocks/>
          </p:cNvSpPr>
          <p:nvPr/>
        </p:nvSpPr>
        <p:spPr bwMode="auto">
          <a:xfrm>
            <a:off x="31750" y="338138"/>
            <a:ext cx="390525" cy="149225"/>
          </a:xfrm>
          <a:custGeom>
            <a:avLst/>
            <a:gdLst>
              <a:gd name="T0" fmla="*/ 2147483646 w 246"/>
              <a:gd name="T1" fmla="*/ 2147483646 h 94"/>
              <a:gd name="T2" fmla="*/ 2147483646 w 246"/>
              <a:gd name="T3" fmla="*/ 2147483646 h 94"/>
              <a:gd name="T4" fmla="*/ 2147483646 w 246"/>
              <a:gd name="T5" fmla="*/ 2147483646 h 94"/>
              <a:gd name="T6" fmla="*/ 2147483646 w 246"/>
              <a:gd name="T7" fmla="*/ 2147483646 h 94"/>
              <a:gd name="T8" fmla="*/ 2147483646 w 246"/>
              <a:gd name="T9" fmla="*/ 2147483646 h 94"/>
              <a:gd name="T10" fmla="*/ 2147483646 w 246"/>
              <a:gd name="T11" fmla="*/ 2147483646 h 94"/>
              <a:gd name="T12" fmla="*/ 2147483646 w 246"/>
              <a:gd name="T13" fmla="*/ 2147483646 h 94"/>
              <a:gd name="T14" fmla="*/ 2147483646 w 246"/>
              <a:gd name="T15" fmla="*/ 2147483646 h 94"/>
              <a:gd name="T16" fmla="*/ 2147483646 w 246"/>
              <a:gd name="T17" fmla="*/ 2147483646 h 94"/>
              <a:gd name="T18" fmla="*/ 2147483646 w 246"/>
              <a:gd name="T19" fmla="*/ 2147483646 h 94"/>
              <a:gd name="T20" fmla="*/ 2147483646 w 246"/>
              <a:gd name="T21" fmla="*/ 2147483646 h 94"/>
              <a:gd name="T22" fmla="*/ 2147483646 w 246"/>
              <a:gd name="T23" fmla="*/ 2147483646 h 94"/>
              <a:gd name="T24" fmla="*/ 2147483646 w 246"/>
              <a:gd name="T25" fmla="*/ 2147483646 h 94"/>
              <a:gd name="T26" fmla="*/ 2147483646 w 246"/>
              <a:gd name="T27" fmla="*/ 2147483646 h 94"/>
              <a:gd name="T28" fmla="*/ 2147483646 w 246"/>
              <a:gd name="T29" fmla="*/ 2147483646 h 94"/>
              <a:gd name="T30" fmla="*/ 2147483646 w 246"/>
              <a:gd name="T31" fmla="*/ 2147483646 h 94"/>
              <a:gd name="T32" fmla="*/ 2147483646 w 246"/>
              <a:gd name="T33" fmla="*/ 2147483646 h 94"/>
              <a:gd name="T34" fmla="*/ 2147483646 w 246"/>
              <a:gd name="T35" fmla="*/ 2147483646 h 94"/>
              <a:gd name="T36" fmla="*/ 2147483646 w 246"/>
              <a:gd name="T37" fmla="*/ 2147483646 h 94"/>
              <a:gd name="T38" fmla="*/ 2147483646 w 246"/>
              <a:gd name="T39" fmla="*/ 2147483646 h 94"/>
              <a:gd name="T40" fmla="*/ 2147483646 w 246"/>
              <a:gd name="T41" fmla="*/ 2147483646 h 94"/>
              <a:gd name="T42" fmla="*/ 2147483646 w 246"/>
              <a:gd name="T43" fmla="*/ 2147483646 h 94"/>
              <a:gd name="T44" fmla="*/ 2147483646 w 246"/>
              <a:gd name="T45" fmla="*/ 2147483646 h 94"/>
              <a:gd name="T46" fmla="*/ 2147483646 w 246"/>
              <a:gd name="T47" fmla="*/ 2147483646 h 94"/>
              <a:gd name="T48" fmla="*/ 2147483646 w 246"/>
              <a:gd name="T49" fmla="*/ 2147483646 h 94"/>
              <a:gd name="T50" fmla="*/ 2147483646 w 246"/>
              <a:gd name="T51" fmla="*/ 2147483646 h 94"/>
              <a:gd name="T52" fmla="*/ 2147483646 w 246"/>
              <a:gd name="T53" fmla="*/ 2147483646 h 94"/>
              <a:gd name="T54" fmla="*/ 2147483646 w 246"/>
              <a:gd name="T55" fmla="*/ 2147483646 h 94"/>
              <a:gd name="T56" fmla="*/ 2147483646 w 246"/>
              <a:gd name="T57" fmla="*/ 2147483646 h 94"/>
              <a:gd name="T58" fmla="*/ 2147483646 w 246"/>
              <a:gd name="T59" fmla="*/ 2147483646 h 94"/>
              <a:gd name="T60" fmla="*/ 2147483646 w 246"/>
              <a:gd name="T61" fmla="*/ 2147483646 h 94"/>
              <a:gd name="T62" fmla="*/ 2147483646 w 246"/>
              <a:gd name="T63" fmla="*/ 2147483646 h 94"/>
              <a:gd name="T64" fmla="*/ 2147483646 w 246"/>
              <a:gd name="T65" fmla="*/ 2147483646 h 94"/>
              <a:gd name="T66" fmla="*/ 2147483646 w 246"/>
              <a:gd name="T67" fmla="*/ 2147483646 h 94"/>
              <a:gd name="T68" fmla="*/ 2147483646 w 246"/>
              <a:gd name="T69" fmla="*/ 2147483646 h 94"/>
              <a:gd name="T70" fmla="*/ 2147483646 w 246"/>
              <a:gd name="T71" fmla="*/ 2147483646 h 9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46" h="94">
                <a:moveTo>
                  <a:pt x="0" y="55"/>
                </a:moveTo>
                <a:lnTo>
                  <a:pt x="7" y="52"/>
                </a:lnTo>
                <a:lnTo>
                  <a:pt x="14" y="50"/>
                </a:lnTo>
                <a:lnTo>
                  <a:pt x="22" y="48"/>
                </a:lnTo>
                <a:lnTo>
                  <a:pt x="30" y="48"/>
                </a:lnTo>
                <a:lnTo>
                  <a:pt x="38" y="48"/>
                </a:lnTo>
                <a:lnTo>
                  <a:pt x="45" y="48"/>
                </a:lnTo>
                <a:lnTo>
                  <a:pt x="53" y="50"/>
                </a:lnTo>
                <a:lnTo>
                  <a:pt x="61" y="51"/>
                </a:lnTo>
                <a:lnTo>
                  <a:pt x="69" y="54"/>
                </a:lnTo>
                <a:lnTo>
                  <a:pt x="76" y="56"/>
                </a:lnTo>
                <a:lnTo>
                  <a:pt x="84" y="59"/>
                </a:lnTo>
                <a:lnTo>
                  <a:pt x="92" y="62"/>
                </a:lnTo>
                <a:lnTo>
                  <a:pt x="99" y="65"/>
                </a:lnTo>
                <a:lnTo>
                  <a:pt x="106" y="68"/>
                </a:lnTo>
                <a:lnTo>
                  <a:pt x="113" y="72"/>
                </a:lnTo>
                <a:lnTo>
                  <a:pt x="119" y="75"/>
                </a:lnTo>
                <a:lnTo>
                  <a:pt x="124" y="66"/>
                </a:lnTo>
                <a:lnTo>
                  <a:pt x="130" y="56"/>
                </a:lnTo>
                <a:lnTo>
                  <a:pt x="136" y="48"/>
                </a:lnTo>
                <a:lnTo>
                  <a:pt x="143" y="42"/>
                </a:lnTo>
                <a:lnTo>
                  <a:pt x="150" y="35"/>
                </a:lnTo>
                <a:lnTo>
                  <a:pt x="158" y="29"/>
                </a:lnTo>
                <a:lnTo>
                  <a:pt x="166" y="24"/>
                </a:lnTo>
                <a:lnTo>
                  <a:pt x="175" y="20"/>
                </a:lnTo>
                <a:lnTo>
                  <a:pt x="183" y="16"/>
                </a:lnTo>
                <a:lnTo>
                  <a:pt x="193" y="13"/>
                </a:lnTo>
                <a:lnTo>
                  <a:pt x="201" y="9"/>
                </a:lnTo>
                <a:lnTo>
                  <a:pt x="210" y="7"/>
                </a:lnTo>
                <a:lnTo>
                  <a:pt x="219" y="5"/>
                </a:lnTo>
                <a:lnTo>
                  <a:pt x="228" y="3"/>
                </a:lnTo>
                <a:lnTo>
                  <a:pt x="237" y="1"/>
                </a:lnTo>
                <a:lnTo>
                  <a:pt x="245" y="0"/>
                </a:lnTo>
                <a:lnTo>
                  <a:pt x="237" y="3"/>
                </a:lnTo>
                <a:lnTo>
                  <a:pt x="230" y="7"/>
                </a:lnTo>
                <a:lnTo>
                  <a:pt x="222" y="11"/>
                </a:lnTo>
                <a:lnTo>
                  <a:pt x="214" y="15"/>
                </a:lnTo>
                <a:lnTo>
                  <a:pt x="207" y="19"/>
                </a:lnTo>
                <a:lnTo>
                  <a:pt x="199" y="24"/>
                </a:lnTo>
                <a:lnTo>
                  <a:pt x="191" y="28"/>
                </a:lnTo>
                <a:lnTo>
                  <a:pt x="185" y="33"/>
                </a:lnTo>
                <a:lnTo>
                  <a:pt x="177" y="39"/>
                </a:lnTo>
                <a:lnTo>
                  <a:pt x="170" y="44"/>
                </a:lnTo>
                <a:lnTo>
                  <a:pt x="163" y="51"/>
                </a:lnTo>
                <a:lnTo>
                  <a:pt x="158" y="57"/>
                </a:lnTo>
                <a:lnTo>
                  <a:pt x="152" y="64"/>
                </a:lnTo>
                <a:lnTo>
                  <a:pt x="146" y="71"/>
                </a:lnTo>
                <a:lnTo>
                  <a:pt x="142" y="79"/>
                </a:lnTo>
                <a:lnTo>
                  <a:pt x="138" y="87"/>
                </a:lnTo>
                <a:lnTo>
                  <a:pt x="135" y="90"/>
                </a:lnTo>
                <a:lnTo>
                  <a:pt x="133" y="92"/>
                </a:lnTo>
                <a:lnTo>
                  <a:pt x="130" y="93"/>
                </a:lnTo>
                <a:lnTo>
                  <a:pt x="127" y="91"/>
                </a:lnTo>
                <a:lnTo>
                  <a:pt x="123" y="90"/>
                </a:lnTo>
                <a:lnTo>
                  <a:pt x="120" y="89"/>
                </a:lnTo>
                <a:lnTo>
                  <a:pt x="116" y="87"/>
                </a:lnTo>
                <a:lnTo>
                  <a:pt x="113" y="86"/>
                </a:lnTo>
                <a:lnTo>
                  <a:pt x="107" y="84"/>
                </a:lnTo>
                <a:lnTo>
                  <a:pt x="101" y="80"/>
                </a:lnTo>
                <a:lnTo>
                  <a:pt x="93" y="78"/>
                </a:lnTo>
                <a:lnTo>
                  <a:pt x="87" y="74"/>
                </a:lnTo>
                <a:lnTo>
                  <a:pt x="79" y="71"/>
                </a:lnTo>
                <a:lnTo>
                  <a:pt x="71" y="67"/>
                </a:lnTo>
                <a:lnTo>
                  <a:pt x="63" y="64"/>
                </a:lnTo>
                <a:lnTo>
                  <a:pt x="55" y="61"/>
                </a:lnTo>
                <a:lnTo>
                  <a:pt x="47" y="58"/>
                </a:lnTo>
                <a:lnTo>
                  <a:pt x="39" y="55"/>
                </a:lnTo>
                <a:lnTo>
                  <a:pt x="31" y="54"/>
                </a:lnTo>
                <a:lnTo>
                  <a:pt x="24" y="52"/>
                </a:lnTo>
                <a:lnTo>
                  <a:pt x="17" y="52"/>
                </a:lnTo>
                <a:lnTo>
                  <a:pt x="10" y="52"/>
                </a:lnTo>
                <a:lnTo>
                  <a:pt x="5" y="53"/>
                </a:lnTo>
                <a:lnTo>
                  <a:pt x="0" y="55"/>
                </a:lnTo>
              </a:path>
            </a:pathLst>
          </a:custGeom>
          <a:solidFill>
            <a:schemeClr val="tx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32" name="Freeform 8">
            <a:extLst>
              <a:ext uri="{FF2B5EF4-FFF2-40B4-BE49-F238E27FC236}">
                <a16:creationId xmlns:a16="http://schemas.microsoft.com/office/drawing/2014/main" id="{F1487A5A-3399-45DF-B972-272376484D9A}"/>
              </a:ext>
            </a:extLst>
          </p:cNvPr>
          <p:cNvSpPr>
            <a:spLocks/>
          </p:cNvSpPr>
          <p:nvPr/>
        </p:nvSpPr>
        <p:spPr bwMode="auto">
          <a:xfrm>
            <a:off x="619125" y="638175"/>
            <a:ext cx="468313" cy="177800"/>
          </a:xfrm>
          <a:custGeom>
            <a:avLst/>
            <a:gdLst>
              <a:gd name="T0" fmla="*/ 2147483646 w 295"/>
              <a:gd name="T1" fmla="*/ 2147483646 h 112"/>
              <a:gd name="T2" fmla="*/ 2147483646 w 295"/>
              <a:gd name="T3" fmla="*/ 2147483646 h 112"/>
              <a:gd name="T4" fmla="*/ 2147483646 w 295"/>
              <a:gd name="T5" fmla="*/ 2147483646 h 112"/>
              <a:gd name="T6" fmla="*/ 2147483646 w 295"/>
              <a:gd name="T7" fmla="*/ 2147483646 h 112"/>
              <a:gd name="T8" fmla="*/ 2147483646 w 295"/>
              <a:gd name="T9" fmla="*/ 2147483646 h 112"/>
              <a:gd name="T10" fmla="*/ 2147483646 w 295"/>
              <a:gd name="T11" fmla="*/ 2147483646 h 112"/>
              <a:gd name="T12" fmla="*/ 2147483646 w 295"/>
              <a:gd name="T13" fmla="*/ 2147483646 h 112"/>
              <a:gd name="T14" fmla="*/ 2147483646 w 295"/>
              <a:gd name="T15" fmla="*/ 2147483646 h 112"/>
              <a:gd name="T16" fmla="*/ 2147483646 w 295"/>
              <a:gd name="T17" fmla="*/ 2147483646 h 112"/>
              <a:gd name="T18" fmla="*/ 2147483646 w 295"/>
              <a:gd name="T19" fmla="*/ 2147483646 h 112"/>
              <a:gd name="T20" fmla="*/ 2147483646 w 295"/>
              <a:gd name="T21" fmla="*/ 2147483646 h 112"/>
              <a:gd name="T22" fmla="*/ 2147483646 w 295"/>
              <a:gd name="T23" fmla="*/ 2147483646 h 112"/>
              <a:gd name="T24" fmla="*/ 2147483646 w 295"/>
              <a:gd name="T25" fmla="*/ 2147483646 h 112"/>
              <a:gd name="T26" fmla="*/ 2147483646 w 295"/>
              <a:gd name="T27" fmla="*/ 2147483646 h 112"/>
              <a:gd name="T28" fmla="*/ 2147483646 w 295"/>
              <a:gd name="T29" fmla="*/ 2147483646 h 112"/>
              <a:gd name="T30" fmla="*/ 2147483646 w 295"/>
              <a:gd name="T31" fmla="*/ 2147483646 h 112"/>
              <a:gd name="T32" fmla="*/ 2147483646 w 295"/>
              <a:gd name="T33" fmla="*/ 2147483646 h 112"/>
              <a:gd name="T34" fmla="*/ 2147483646 w 295"/>
              <a:gd name="T35" fmla="*/ 2147483646 h 112"/>
              <a:gd name="T36" fmla="*/ 2147483646 w 295"/>
              <a:gd name="T37" fmla="*/ 2147483646 h 112"/>
              <a:gd name="T38" fmla="*/ 2147483646 w 295"/>
              <a:gd name="T39" fmla="*/ 2147483646 h 112"/>
              <a:gd name="T40" fmla="*/ 2147483646 w 295"/>
              <a:gd name="T41" fmla="*/ 2147483646 h 112"/>
              <a:gd name="T42" fmla="*/ 2147483646 w 295"/>
              <a:gd name="T43" fmla="*/ 2147483646 h 112"/>
              <a:gd name="T44" fmla="*/ 2147483646 w 295"/>
              <a:gd name="T45" fmla="*/ 2147483646 h 112"/>
              <a:gd name="T46" fmla="*/ 2147483646 w 295"/>
              <a:gd name="T47" fmla="*/ 2147483646 h 112"/>
              <a:gd name="T48" fmla="*/ 2147483646 w 295"/>
              <a:gd name="T49" fmla="*/ 2147483646 h 112"/>
              <a:gd name="T50" fmla="*/ 2147483646 w 295"/>
              <a:gd name="T51" fmla="*/ 2147483646 h 112"/>
              <a:gd name="T52" fmla="*/ 2147483646 w 295"/>
              <a:gd name="T53" fmla="*/ 2147483646 h 112"/>
              <a:gd name="T54" fmla="*/ 2147483646 w 295"/>
              <a:gd name="T55" fmla="*/ 2147483646 h 112"/>
              <a:gd name="T56" fmla="*/ 2147483646 w 295"/>
              <a:gd name="T57" fmla="*/ 2147483646 h 112"/>
              <a:gd name="T58" fmla="*/ 2147483646 w 295"/>
              <a:gd name="T59" fmla="*/ 2147483646 h 112"/>
              <a:gd name="T60" fmla="*/ 2147483646 w 295"/>
              <a:gd name="T61" fmla="*/ 2147483646 h 112"/>
              <a:gd name="T62" fmla="*/ 2147483646 w 295"/>
              <a:gd name="T63" fmla="*/ 2147483646 h 112"/>
              <a:gd name="T64" fmla="*/ 2147483646 w 295"/>
              <a:gd name="T65" fmla="*/ 2147483646 h 112"/>
              <a:gd name="T66" fmla="*/ 2147483646 w 295"/>
              <a:gd name="T67" fmla="*/ 2147483646 h 112"/>
              <a:gd name="T68" fmla="*/ 2147483646 w 295"/>
              <a:gd name="T69" fmla="*/ 2147483646 h 112"/>
              <a:gd name="T70" fmla="*/ 2147483646 w 295"/>
              <a:gd name="T71" fmla="*/ 2147483646 h 1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5" h="112">
                <a:moveTo>
                  <a:pt x="0" y="65"/>
                </a:moveTo>
                <a:lnTo>
                  <a:pt x="8" y="62"/>
                </a:lnTo>
                <a:lnTo>
                  <a:pt x="16" y="59"/>
                </a:lnTo>
                <a:lnTo>
                  <a:pt x="26" y="57"/>
                </a:lnTo>
                <a:lnTo>
                  <a:pt x="36" y="57"/>
                </a:lnTo>
                <a:lnTo>
                  <a:pt x="45" y="57"/>
                </a:lnTo>
                <a:lnTo>
                  <a:pt x="54" y="57"/>
                </a:lnTo>
                <a:lnTo>
                  <a:pt x="63" y="59"/>
                </a:lnTo>
                <a:lnTo>
                  <a:pt x="73" y="60"/>
                </a:lnTo>
                <a:lnTo>
                  <a:pt x="82" y="64"/>
                </a:lnTo>
                <a:lnTo>
                  <a:pt x="91" y="66"/>
                </a:lnTo>
                <a:lnTo>
                  <a:pt x="100" y="70"/>
                </a:lnTo>
                <a:lnTo>
                  <a:pt x="110" y="74"/>
                </a:lnTo>
                <a:lnTo>
                  <a:pt x="118" y="77"/>
                </a:lnTo>
                <a:lnTo>
                  <a:pt x="127" y="81"/>
                </a:lnTo>
                <a:lnTo>
                  <a:pt x="135" y="85"/>
                </a:lnTo>
                <a:lnTo>
                  <a:pt x="142" y="89"/>
                </a:lnTo>
                <a:lnTo>
                  <a:pt x="148" y="78"/>
                </a:lnTo>
                <a:lnTo>
                  <a:pt x="156" y="66"/>
                </a:lnTo>
                <a:lnTo>
                  <a:pt x="163" y="57"/>
                </a:lnTo>
                <a:lnTo>
                  <a:pt x="171" y="50"/>
                </a:lnTo>
                <a:lnTo>
                  <a:pt x="180" y="41"/>
                </a:lnTo>
                <a:lnTo>
                  <a:pt x="189" y="34"/>
                </a:lnTo>
                <a:lnTo>
                  <a:pt x="199" y="28"/>
                </a:lnTo>
                <a:lnTo>
                  <a:pt x="210" y="23"/>
                </a:lnTo>
                <a:lnTo>
                  <a:pt x="219" y="19"/>
                </a:lnTo>
                <a:lnTo>
                  <a:pt x="231" y="15"/>
                </a:lnTo>
                <a:lnTo>
                  <a:pt x="241" y="10"/>
                </a:lnTo>
                <a:lnTo>
                  <a:pt x="252" y="8"/>
                </a:lnTo>
                <a:lnTo>
                  <a:pt x="262" y="5"/>
                </a:lnTo>
                <a:lnTo>
                  <a:pt x="273" y="3"/>
                </a:lnTo>
                <a:lnTo>
                  <a:pt x="284" y="1"/>
                </a:lnTo>
                <a:lnTo>
                  <a:pt x="294" y="0"/>
                </a:lnTo>
                <a:lnTo>
                  <a:pt x="284" y="3"/>
                </a:lnTo>
                <a:lnTo>
                  <a:pt x="276" y="8"/>
                </a:lnTo>
                <a:lnTo>
                  <a:pt x="266" y="13"/>
                </a:lnTo>
                <a:lnTo>
                  <a:pt x="256" y="17"/>
                </a:lnTo>
                <a:lnTo>
                  <a:pt x="248" y="22"/>
                </a:lnTo>
                <a:lnTo>
                  <a:pt x="238" y="28"/>
                </a:lnTo>
                <a:lnTo>
                  <a:pt x="229" y="33"/>
                </a:lnTo>
                <a:lnTo>
                  <a:pt x="222" y="39"/>
                </a:lnTo>
                <a:lnTo>
                  <a:pt x="212" y="46"/>
                </a:lnTo>
                <a:lnTo>
                  <a:pt x="204" y="52"/>
                </a:lnTo>
                <a:lnTo>
                  <a:pt x="195" y="60"/>
                </a:lnTo>
                <a:lnTo>
                  <a:pt x="189" y="68"/>
                </a:lnTo>
                <a:lnTo>
                  <a:pt x="182" y="76"/>
                </a:lnTo>
                <a:lnTo>
                  <a:pt x="175" y="84"/>
                </a:lnTo>
                <a:lnTo>
                  <a:pt x="170" y="94"/>
                </a:lnTo>
                <a:lnTo>
                  <a:pt x="165" y="103"/>
                </a:lnTo>
                <a:lnTo>
                  <a:pt x="162" y="107"/>
                </a:lnTo>
                <a:lnTo>
                  <a:pt x="159" y="109"/>
                </a:lnTo>
                <a:lnTo>
                  <a:pt x="156" y="111"/>
                </a:lnTo>
                <a:lnTo>
                  <a:pt x="152" y="108"/>
                </a:lnTo>
                <a:lnTo>
                  <a:pt x="147" y="107"/>
                </a:lnTo>
                <a:lnTo>
                  <a:pt x="144" y="106"/>
                </a:lnTo>
                <a:lnTo>
                  <a:pt x="139" y="103"/>
                </a:lnTo>
                <a:lnTo>
                  <a:pt x="135" y="102"/>
                </a:lnTo>
                <a:lnTo>
                  <a:pt x="128" y="100"/>
                </a:lnTo>
                <a:lnTo>
                  <a:pt x="121" y="95"/>
                </a:lnTo>
                <a:lnTo>
                  <a:pt x="111" y="93"/>
                </a:lnTo>
                <a:lnTo>
                  <a:pt x="104" y="88"/>
                </a:lnTo>
                <a:lnTo>
                  <a:pt x="94" y="84"/>
                </a:lnTo>
                <a:lnTo>
                  <a:pt x="85" y="79"/>
                </a:lnTo>
                <a:lnTo>
                  <a:pt x="75" y="76"/>
                </a:lnTo>
                <a:lnTo>
                  <a:pt x="66" y="72"/>
                </a:lnTo>
                <a:lnTo>
                  <a:pt x="56" y="69"/>
                </a:lnTo>
                <a:lnTo>
                  <a:pt x="46" y="65"/>
                </a:lnTo>
                <a:lnTo>
                  <a:pt x="37" y="64"/>
                </a:lnTo>
                <a:lnTo>
                  <a:pt x="28" y="62"/>
                </a:lnTo>
                <a:lnTo>
                  <a:pt x="20" y="62"/>
                </a:lnTo>
                <a:lnTo>
                  <a:pt x="12" y="62"/>
                </a:lnTo>
                <a:lnTo>
                  <a:pt x="6" y="63"/>
                </a:lnTo>
                <a:lnTo>
                  <a:pt x="0" y="65"/>
                </a:lnTo>
              </a:path>
            </a:pathLst>
          </a:custGeom>
          <a:solidFill>
            <a:schemeClr val="tx1"/>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33" name="Freeform 9">
            <a:extLst>
              <a:ext uri="{FF2B5EF4-FFF2-40B4-BE49-F238E27FC236}">
                <a16:creationId xmlns:a16="http://schemas.microsoft.com/office/drawing/2014/main" id="{7700A7DD-37C0-4A04-AE76-F59870BAF2C3}"/>
              </a:ext>
            </a:extLst>
          </p:cNvPr>
          <p:cNvSpPr>
            <a:spLocks/>
          </p:cNvSpPr>
          <p:nvPr/>
        </p:nvSpPr>
        <p:spPr bwMode="auto">
          <a:xfrm>
            <a:off x="7515225" y="6257925"/>
            <a:ext cx="1524000" cy="533400"/>
          </a:xfrm>
          <a:custGeom>
            <a:avLst/>
            <a:gdLst>
              <a:gd name="T0" fmla="*/ 2147483646 w 1453"/>
              <a:gd name="T1" fmla="*/ 2147483646 h 374"/>
              <a:gd name="T2" fmla="*/ 2147483646 w 1453"/>
              <a:gd name="T3" fmla="*/ 2147483646 h 374"/>
              <a:gd name="T4" fmla="*/ 2147483646 w 1453"/>
              <a:gd name="T5" fmla="*/ 2147483646 h 374"/>
              <a:gd name="T6" fmla="*/ 2147483646 w 1453"/>
              <a:gd name="T7" fmla="*/ 2147483646 h 374"/>
              <a:gd name="T8" fmla="*/ 2147483646 w 1453"/>
              <a:gd name="T9" fmla="*/ 2147483646 h 374"/>
              <a:gd name="T10" fmla="*/ 2147483646 w 1453"/>
              <a:gd name="T11" fmla="*/ 2147483646 h 374"/>
              <a:gd name="T12" fmla="*/ 0 w 1453"/>
              <a:gd name="T13" fmla="*/ 2147483646 h 374"/>
              <a:gd name="T14" fmla="*/ 0 w 1453"/>
              <a:gd name="T15" fmla="*/ 2147483646 h 374"/>
              <a:gd name="T16" fmla="*/ 2147483646 w 1453"/>
              <a:gd name="T17" fmla="*/ 2147483646 h 374"/>
              <a:gd name="T18" fmla="*/ 2147483646 w 1453"/>
              <a:gd name="T19" fmla="*/ 2147483646 h 374"/>
              <a:gd name="T20" fmla="*/ 2147483646 w 1453"/>
              <a:gd name="T21" fmla="*/ 2147483646 h 374"/>
              <a:gd name="T22" fmla="*/ 2147483646 w 1453"/>
              <a:gd name="T23" fmla="*/ 2147483646 h 374"/>
              <a:gd name="T24" fmla="*/ 2147483646 w 1453"/>
              <a:gd name="T25" fmla="*/ 2147483646 h 374"/>
              <a:gd name="T26" fmla="*/ 2147483646 w 1453"/>
              <a:gd name="T27" fmla="*/ 2147483646 h 374"/>
              <a:gd name="T28" fmla="*/ 2147483646 w 1453"/>
              <a:gd name="T29" fmla="*/ 2147483646 h 374"/>
              <a:gd name="T30" fmla="*/ 2147483646 w 1453"/>
              <a:gd name="T31" fmla="*/ 2147483646 h 374"/>
              <a:gd name="T32" fmla="*/ 2147483646 w 1453"/>
              <a:gd name="T33" fmla="*/ 2147483646 h 374"/>
              <a:gd name="T34" fmla="*/ 2147483646 w 1453"/>
              <a:gd name="T35" fmla="*/ 2147483646 h 374"/>
              <a:gd name="T36" fmla="*/ 2147483646 w 1453"/>
              <a:gd name="T37" fmla="*/ 2147483646 h 374"/>
              <a:gd name="T38" fmla="*/ 2147483646 w 1453"/>
              <a:gd name="T39" fmla="*/ 2147483646 h 374"/>
              <a:gd name="T40" fmla="*/ 2147483646 w 1453"/>
              <a:gd name="T41" fmla="*/ 2147483646 h 374"/>
              <a:gd name="T42" fmla="*/ 2147483646 w 1453"/>
              <a:gd name="T43" fmla="*/ 2147483646 h 374"/>
              <a:gd name="T44" fmla="*/ 2147483646 w 1453"/>
              <a:gd name="T45" fmla="*/ 2147483646 h 374"/>
              <a:gd name="T46" fmla="*/ 2147483646 w 1453"/>
              <a:gd name="T47" fmla="*/ 2147483646 h 374"/>
              <a:gd name="T48" fmla="*/ 2147483646 w 1453"/>
              <a:gd name="T49" fmla="*/ 2147483646 h 374"/>
              <a:gd name="T50" fmla="*/ 2147483646 w 1453"/>
              <a:gd name="T51" fmla="*/ 2147483646 h 374"/>
              <a:gd name="T52" fmla="*/ 2147483646 w 1453"/>
              <a:gd name="T53" fmla="*/ 2147483646 h 374"/>
              <a:gd name="T54" fmla="*/ 2147483646 w 1453"/>
              <a:gd name="T55" fmla="*/ 2147483646 h 374"/>
              <a:gd name="T56" fmla="*/ 2147483646 w 1453"/>
              <a:gd name="T57" fmla="*/ 2147483646 h 374"/>
              <a:gd name="T58" fmla="*/ 2147483646 w 1453"/>
              <a:gd name="T59" fmla="*/ 2147483646 h 374"/>
              <a:gd name="T60" fmla="*/ 2147483646 w 1453"/>
              <a:gd name="T61" fmla="*/ 2147483646 h 374"/>
              <a:gd name="T62" fmla="*/ 2147483646 w 1453"/>
              <a:gd name="T63" fmla="*/ 2147483646 h 374"/>
              <a:gd name="T64" fmla="*/ 2147483646 w 1453"/>
              <a:gd name="T65" fmla="*/ 2147483646 h 374"/>
              <a:gd name="T66" fmla="*/ 2147483646 w 1453"/>
              <a:gd name="T67" fmla="*/ 2147483646 h 374"/>
              <a:gd name="T68" fmla="*/ 2147483646 w 1453"/>
              <a:gd name="T69" fmla="*/ 2147483646 h 374"/>
              <a:gd name="T70" fmla="*/ 2147483646 w 1453"/>
              <a:gd name="T71" fmla="*/ 2147483646 h 374"/>
              <a:gd name="T72" fmla="*/ 2147483646 w 1453"/>
              <a:gd name="T73" fmla="*/ 2147483646 h 374"/>
              <a:gd name="T74" fmla="*/ 2147483646 w 1453"/>
              <a:gd name="T75" fmla="*/ 2147483646 h 374"/>
              <a:gd name="T76" fmla="*/ 2147483646 w 1453"/>
              <a:gd name="T77" fmla="*/ 2147483646 h 374"/>
              <a:gd name="T78" fmla="*/ 2147483646 w 1453"/>
              <a:gd name="T79" fmla="*/ 2147483646 h 374"/>
              <a:gd name="T80" fmla="*/ 2147483646 w 1453"/>
              <a:gd name="T81" fmla="*/ 2147483646 h 374"/>
              <a:gd name="T82" fmla="*/ 2147483646 w 1453"/>
              <a:gd name="T83" fmla="*/ 2147483646 h 374"/>
              <a:gd name="T84" fmla="*/ 2147483646 w 1453"/>
              <a:gd name="T85" fmla="*/ 2147483646 h 374"/>
              <a:gd name="T86" fmla="*/ 2147483646 w 1453"/>
              <a:gd name="T87" fmla="*/ 2147483646 h 374"/>
              <a:gd name="T88" fmla="*/ 2147483646 w 1453"/>
              <a:gd name="T89" fmla="*/ 2147483646 h 374"/>
              <a:gd name="T90" fmla="*/ 2147483646 w 1453"/>
              <a:gd name="T91" fmla="*/ 2147483646 h 374"/>
              <a:gd name="T92" fmla="*/ 2147483646 w 1453"/>
              <a:gd name="T93" fmla="*/ 2147483646 h 374"/>
              <a:gd name="T94" fmla="*/ 2147483646 w 1453"/>
              <a:gd name="T95" fmla="*/ 2147483646 h 374"/>
              <a:gd name="T96" fmla="*/ 2147483646 w 1453"/>
              <a:gd name="T97" fmla="*/ 2147483646 h 374"/>
              <a:gd name="T98" fmla="*/ 2147483646 w 1453"/>
              <a:gd name="T99" fmla="*/ 2147483646 h 374"/>
              <a:gd name="T100" fmla="*/ 2147483646 w 1453"/>
              <a:gd name="T101" fmla="*/ 2147483646 h 374"/>
              <a:gd name="T102" fmla="*/ 2147483646 w 1453"/>
              <a:gd name="T103" fmla="*/ 2147483646 h 374"/>
              <a:gd name="T104" fmla="*/ 2147483646 w 1453"/>
              <a:gd name="T105" fmla="*/ 2147483646 h 374"/>
              <a:gd name="T106" fmla="*/ 2147483646 w 1453"/>
              <a:gd name="T107" fmla="*/ 2147483646 h 374"/>
              <a:gd name="T108" fmla="*/ 2147483646 w 1453"/>
              <a:gd name="T109" fmla="*/ 2147483646 h 374"/>
              <a:gd name="T110" fmla="*/ 2147483646 w 1453"/>
              <a:gd name="T111" fmla="*/ 2147483646 h 374"/>
              <a:gd name="T112" fmla="*/ 2147483646 w 1453"/>
              <a:gd name="T113" fmla="*/ 0 h 374"/>
              <a:gd name="T114" fmla="*/ 2147483646 w 1453"/>
              <a:gd name="T115" fmla="*/ 0 h 374"/>
              <a:gd name="T116" fmla="*/ 2147483646 w 1453"/>
              <a:gd name="T117" fmla="*/ 2147483646 h 374"/>
              <a:gd name="T118" fmla="*/ 2147483646 w 1453"/>
              <a:gd name="T119" fmla="*/ 2147483646 h 374"/>
              <a:gd name="T120" fmla="*/ 2147483646 w 1453"/>
              <a:gd name="T121" fmla="*/ 2147483646 h 374"/>
              <a:gd name="T122" fmla="*/ 2147483646 w 1453"/>
              <a:gd name="T123" fmla="*/ 2147483646 h 37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453" h="374">
                <a:moveTo>
                  <a:pt x="319" y="12"/>
                </a:moveTo>
                <a:lnTo>
                  <a:pt x="285" y="7"/>
                </a:lnTo>
                <a:lnTo>
                  <a:pt x="260" y="7"/>
                </a:lnTo>
                <a:lnTo>
                  <a:pt x="234" y="15"/>
                </a:lnTo>
                <a:lnTo>
                  <a:pt x="209" y="37"/>
                </a:lnTo>
                <a:lnTo>
                  <a:pt x="184" y="52"/>
                </a:lnTo>
                <a:lnTo>
                  <a:pt x="159" y="67"/>
                </a:lnTo>
                <a:lnTo>
                  <a:pt x="133" y="82"/>
                </a:lnTo>
                <a:lnTo>
                  <a:pt x="109" y="89"/>
                </a:lnTo>
                <a:lnTo>
                  <a:pt x="83" y="89"/>
                </a:lnTo>
                <a:lnTo>
                  <a:pt x="58" y="89"/>
                </a:lnTo>
                <a:lnTo>
                  <a:pt x="34" y="104"/>
                </a:lnTo>
                <a:lnTo>
                  <a:pt x="8" y="119"/>
                </a:lnTo>
                <a:lnTo>
                  <a:pt x="0" y="141"/>
                </a:lnTo>
                <a:lnTo>
                  <a:pt x="0" y="164"/>
                </a:lnTo>
                <a:lnTo>
                  <a:pt x="0" y="186"/>
                </a:lnTo>
                <a:lnTo>
                  <a:pt x="8" y="208"/>
                </a:lnTo>
                <a:lnTo>
                  <a:pt x="17" y="231"/>
                </a:lnTo>
                <a:lnTo>
                  <a:pt x="42" y="231"/>
                </a:lnTo>
                <a:lnTo>
                  <a:pt x="66" y="238"/>
                </a:lnTo>
                <a:lnTo>
                  <a:pt x="92" y="238"/>
                </a:lnTo>
                <a:lnTo>
                  <a:pt x="117" y="223"/>
                </a:lnTo>
                <a:lnTo>
                  <a:pt x="142" y="216"/>
                </a:lnTo>
                <a:lnTo>
                  <a:pt x="159" y="238"/>
                </a:lnTo>
                <a:lnTo>
                  <a:pt x="176" y="261"/>
                </a:lnTo>
                <a:lnTo>
                  <a:pt x="201" y="283"/>
                </a:lnTo>
                <a:lnTo>
                  <a:pt x="226" y="298"/>
                </a:lnTo>
                <a:lnTo>
                  <a:pt x="251" y="313"/>
                </a:lnTo>
                <a:lnTo>
                  <a:pt x="285" y="321"/>
                </a:lnTo>
                <a:lnTo>
                  <a:pt x="310" y="313"/>
                </a:lnTo>
                <a:lnTo>
                  <a:pt x="335" y="305"/>
                </a:lnTo>
                <a:lnTo>
                  <a:pt x="361" y="305"/>
                </a:lnTo>
                <a:lnTo>
                  <a:pt x="385" y="313"/>
                </a:lnTo>
                <a:lnTo>
                  <a:pt x="411" y="328"/>
                </a:lnTo>
                <a:lnTo>
                  <a:pt x="436" y="335"/>
                </a:lnTo>
                <a:lnTo>
                  <a:pt x="461" y="357"/>
                </a:lnTo>
                <a:lnTo>
                  <a:pt x="486" y="365"/>
                </a:lnTo>
                <a:lnTo>
                  <a:pt x="536" y="365"/>
                </a:lnTo>
                <a:lnTo>
                  <a:pt x="587" y="365"/>
                </a:lnTo>
                <a:lnTo>
                  <a:pt x="654" y="365"/>
                </a:lnTo>
                <a:lnTo>
                  <a:pt x="680" y="365"/>
                </a:lnTo>
                <a:lnTo>
                  <a:pt x="704" y="357"/>
                </a:lnTo>
                <a:lnTo>
                  <a:pt x="730" y="357"/>
                </a:lnTo>
                <a:lnTo>
                  <a:pt x="755" y="350"/>
                </a:lnTo>
                <a:lnTo>
                  <a:pt x="780" y="342"/>
                </a:lnTo>
                <a:lnTo>
                  <a:pt x="805" y="335"/>
                </a:lnTo>
                <a:lnTo>
                  <a:pt x="831" y="328"/>
                </a:lnTo>
                <a:lnTo>
                  <a:pt x="855" y="328"/>
                </a:lnTo>
                <a:lnTo>
                  <a:pt x="881" y="335"/>
                </a:lnTo>
                <a:lnTo>
                  <a:pt x="906" y="335"/>
                </a:lnTo>
                <a:lnTo>
                  <a:pt x="931" y="342"/>
                </a:lnTo>
                <a:lnTo>
                  <a:pt x="956" y="350"/>
                </a:lnTo>
                <a:lnTo>
                  <a:pt x="990" y="365"/>
                </a:lnTo>
                <a:lnTo>
                  <a:pt x="1040" y="365"/>
                </a:lnTo>
                <a:lnTo>
                  <a:pt x="1107" y="373"/>
                </a:lnTo>
                <a:lnTo>
                  <a:pt x="1133" y="365"/>
                </a:lnTo>
                <a:lnTo>
                  <a:pt x="1183" y="365"/>
                </a:lnTo>
                <a:lnTo>
                  <a:pt x="1217" y="357"/>
                </a:lnTo>
                <a:lnTo>
                  <a:pt x="1241" y="335"/>
                </a:lnTo>
                <a:lnTo>
                  <a:pt x="1267" y="328"/>
                </a:lnTo>
                <a:lnTo>
                  <a:pt x="1301" y="313"/>
                </a:lnTo>
                <a:lnTo>
                  <a:pt x="1325" y="298"/>
                </a:lnTo>
                <a:lnTo>
                  <a:pt x="1351" y="290"/>
                </a:lnTo>
                <a:lnTo>
                  <a:pt x="1376" y="283"/>
                </a:lnTo>
                <a:lnTo>
                  <a:pt x="1400" y="275"/>
                </a:lnTo>
                <a:lnTo>
                  <a:pt x="1426" y="275"/>
                </a:lnTo>
                <a:lnTo>
                  <a:pt x="1452" y="275"/>
                </a:lnTo>
                <a:lnTo>
                  <a:pt x="1443" y="254"/>
                </a:lnTo>
                <a:lnTo>
                  <a:pt x="1426" y="231"/>
                </a:lnTo>
                <a:lnTo>
                  <a:pt x="1417" y="208"/>
                </a:lnTo>
                <a:lnTo>
                  <a:pt x="1426" y="186"/>
                </a:lnTo>
                <a:lnTo>
                  <a:pt x="1443" y="164"/>
                </a:lnTo>
                <a:lnTo>
                  <a:pt x="1452" y="141"/>
                </a:lnTo>
                <a:lnTo>
                  <a:pt x="1443" y="119"/>
                </a:lnTo>
                <a:lnTo>
                  <a:pt x="1426" y="97"/>
                </a:lnTo>
                <a:lnTo>
                  <a:pt x="1400" y="82"/>
                </a:lnTo>
                <a:lnTo>
                  <a:pt x="1376" y="82"/>
                </a:lnTo>
                <a:lnTo>
                  <a:pt x="1351" y="82"/>
                </a:lnTo>
                <a:lnTo>
                  <a:pt x="1325" y="82"/>
                </a:lnTo>
                <a:lnTo>
                  <a:pt x="1301" y="82"/>
                </a:lnTo>
                <a:lnTo>
                  <a:pt x="1275" y="82"/>
                </a:lnTo>
                <a:lnTo>
                  <a:pt x="1250" y="74"/>
                </a:lnTo>
                <a:lnTo>
                  <a:pt x="1225" y="67"/>
                </a:lnTo>
                <a:lnTo>
                  <a:pt x="1200" y="67"/>
                </a:lnTo>
                <a:lnTo>
                  <a:pt x="1174" y="67"/>
                </a:lnTo>
                <a:lnTo>
                  <a:pt x="1150" y="74"/>
                </a:lnTo>
                <a:lnTo>
                  <a:pt x="1124" y="82"/>
                </a:lnTo>
                <a:lnTo>
                  <a:pt x="1107" y="59"/>
                </a:lnTo>
                <a:lnTo>
                  <a:pt x="1082" y="45"/>
                </a:lnTo>
                <a:lnTo>
                  <a:pt x="1057" y="30"/>
                </a:lnTo>
                <a:lnTo>
                  <a:pt x="1032" y="30"/>
                </a:lnTo>
                <a:lnTo>
                  <a:pt x="1006" y="22"/>
                </a:lnTo>
                <a:lnTo>
                  <a:pt x="973" y="15"/>
                </a:lnTo>
                <a:lnTo>
                  <a:pt x="948" y="7"/>
                </a:lnTo>
                <a:lnTo>
                  <a:pt x="922" y="7"/>
                </a:lnTo>
                <a:lnTo>
                  <a:pt x="898" y="22"/>
                </a:lnTo>
                <a:lnTo>
                  <a:pt x="872" y="30"/>
                </a:lnTo>
                <a:lnTo>
                  <a:pt x="847" y="30"/>
                </a:lnTo>
                <a:lnTo>
                  <a:pt x="822" y="30"/>
                </a:lnTo>
                <a:lnTo>
                  <a:pt x="797" y="30"/>
                </a:lnTo>
                <a:lnTo>
                  <a:pt x="771" y="30"/>
                </a:lnTo>
                <a:lnTo>
                  <a:pt x="747" y="22"/>
                </a:lnTo>
                <a:lnTo>
                  <a:pt x="721" y="15"/>
                </a:lnTo>
                <a:lnTo>
                  <a:pt x="696" y="7"/>
                </a:lnTo>
                <a:lnTo>
                  <a:pt x="671" y="7"/>
                </a:lnTo>
                <a:lnTo>
                  <a:pt x="646" y="7"/>
                </a:lnTo>
                <a:lnTo>
                  <a:pt x="620" y="7"/>
                </a:lnTo>
                <a:lnTo>
                  <a:pt x="596" y="22"/>
                </a:lnTo>
                <a:lnTo>
                  <a:pt x="570" y="30"/>
                </a:lnTo>
                <a:lnTo>
                  <a:pt x="545" y="30"/>
                </a:lnTo>
                <a:lnTo>
                  <a:pt x="520" y="22"/>
                </a:lnTo>
                <a:lnTo>
                  <a:pt x="486" y="7"/>
                </a:lnTo>
                <a:lnTo>
                  <a:pt x="461" y="7"/>
                </a:lnTo>
                <a:lnTo>
                  <a:pt x="436" y="0"/>
                </a:lnTo>
                <a:lnTo>
                  <a:pt x="411" y="0"/>
                </a:lnTo>
                <a:lnTo>
                  <a:pt x="385" y="0"/>
                </a:lnTo>
                <a:lnTo>
                  <a:pt x="361" y="7"/>
                </a:lnTo>
                <a:lnTo>
                  <a:pt x="319" y="12"/>
                </a:lnTo>
                <a:lnTo>
                  <a:pt x="293" y="45"/>
                </a:lnTo>
                <a:lnTo>
                  <a:pt x="268" y="59"/>
                </a:lnTo>
                <a:lnTo>
                  <a:pt x="260" y="82"/>
                </a:lnTo>
                <a:lnTo>
                  <a:pt x="234" y="74"/>
                </a:lnTo>
                <a:lnTo>
                  <a:pt x="209" y="67"/>
                </a:lnTo>
                <a:lnTo>
                  <a:pt x="217" y="57"/>
                </a:lnTo>
              </a:path>
            </a:pathLst>
          </a:custGeom>
          <a:gradFill rotWithShape="0">
            <a:gsLst>
              <a:gs pos="0">
                <a:srgbClr val="F5EACB"/>
              </a:gs>
              <a:gs pos="100000">
                <a:srgbClr val="CC9900"/>
              </a:gs>
            </a:gsLst>
            <a:lin ang="5400000" scaled="1"/>
          </a:gradFill>
          <a:ln w="12700" cap="rnd" cmpd="sng">
            <a:solidFill>
              <a:srgbClr val="996633"/>
            </a:solidFill>
            <a:prstDash val="solid"/>
            <a:round/>
            <a:headEnd type="none" w="sm" len="sm"/>
            <a:tailEnd type="none" w="sm" len="sm"/>
          </a:ln>
        </p:spPr>
        <p:txBody>
          <a:bodyPr/>
          <a:lstStyle/>
          <a:p>
            <a:endParaRPr lang="en-US"/>
          </a:p>
        </p:txBody>
      </p:sp>
      <p:grpSp>
        <p:nvGrpSpPr>
          <p:cNvPr id="1034" name="Group 10">
            <a:extLst>
              <a:ext uri="{FF2B5EF4-FFF2-40B4-BE49-F238E27FC236}">
                <a16:creationId xmlns:a16="http://schemas.microsoft.com/office/drawing/2014/main" id="{256098E3-A288-4274-A92E-C4DC23548CA7}"/>
              </a:ext>
            </a:extLst>
          </p:cNvPr>
          <p:cNvGrpSpPr>
            <a:grpSpLocks/>
          </p:cNvGrpSpPr>
          <p:nvPr/>
        </p:nvGrpSpPr>
        <p:grpSpPr bwMode="auto">
          <a:xfrm>
            <a:off x="7620000" y="5076825"/>
            <a:ext cx="1371600" cy="1600200"/>
            <a:chOff x="0" y="3182"/>
            <a:chExt cx="808" cy="998"/>
          </a:xfrm>
        </p:grpSpPr>
        <p:grpSp>
          <p:nvGrpSpPr>
            <p:cNvPr id="1046" name="Group 11">
              <a:extLst>
                <a:ext uri="{FF2B5EF4-FFF2-40B4-BE49-F238E27FC236}">
                  <a16:creationId xmlns:a16="http://schemas.microsoft.com/office/drawing/2014/main" id="{1F156721-BE50-4F0E-A474-897797665729}"/>
                </a:ext>
              </a:extLst>
            </p:cNvPr>
            <p:cNvGrpSpPr>
              <a:grpSpLocks/>
            </p:cNvGrpSpPr>
            <p:nvPr/>
          </p:nvGrpSpPr>
          <p:grpSpPr bwMode="auto">
            <a:xfrm>
              <a:off x="0" y="3182"/>
              <a:ext cx="506" cy="927"/>
              <a:chOff x="1685" y="1023"/>
              <a:chExt cx="506" cy="927"/>
            </a:xfrm>
          </p:grpSpPr>
          <p:sp>
            <p:nvSpPr>
              <p:cNvPr id="1059" name="Freeform 12">
                <a:extLst>
                  <a:ext uri="{FF2B5EF4-FFF2-40B4-BE49-F238E27FC236}">
                    <a16:creationId xmlns:a16="http://schemas.microsoft.com/office/drawing/2014/main" id="{3ECD7D29-FC08-4C66-A34C-2BCE37F53E92}"/>
                  </a:ext>
                </a:extLst>
              </p:cNvPr>
              <p:cNvSpPr>
                <a:spLocks/>
              </p:cNvSpPr>
              <p:nvPr/>
            </p:nvSpPr>
            <p:spPr bwMode="ltGray">
              <a:xfrm>
                <a:off x="1733" y="1329"/>
                <a:ext cx="79" cy="621"/>
              </a:xfrm>
              <a:custGeom>
                <a:avLst/>
                <a:gdLst>
                  <a:gd name="T0" fmla="*/ 0 w 76"/>
                  <a:gd name="T1" fmla="*/ 54 h 621"/>
                  <a:gd name="T2" fmla="*/ 11 w 76"/>
                  <a:gd name="T3" fmla="*/ 269 h 621"/>
                  <a:gd name="T4" fmla="*/ 26 w 76"/>
                  <a:gd name="T5" fmla="*/ 442 h 621"/>
                  <a:gd name="T6" fmla="*/ 34 w 76"/>
                  <a:gd name="T7" fmla="*/ 570 h 621"/>
                  <a:gd name="T8" fmla="*/ 32 w 76"/>
                  <a:gd name="T9" fmla="*/ 620 h 621"/>
                  <a:gd name="T10" fmla="*/ 52 w 76"/>
                  <a:gd name="T11" fmla="*/ 620 h 621"/>
                  <a:gd name="T12" fmla="*/ 57 w 76"/>
                  <a:gd name="T13" fmla="*/ 546 h 621"/>
                  <a:gd name="T14" fmla="*/ 60 w 76"/>
                  <a:gd name="T15" fmla="*/ 434 h 621"/>
                  <a:gd name="T16" fmla="*/ 67 w 76"/>
                  <a:gd name="T17" fmla="*/ 329 h 621"/>
                  <a:gd name="T18" fmla="*/ 71 w 76"/>
                  <a:gd name="T19" fmla="*/ 250 h 621"/>
                  <a:gd name="T20" fmla="*/ 79 w 76"/>
                  <a:gd name="T21" fmla="*/ 135 h 621"/>
                  <a:gd name="T22" fmla="*/ 87 w 76"/>
                  <a:gd name="T23" fmla="*/ 36 h 621"/>
                  <a:gd name="T24" fmla="*/ 82 w 76"/>
                  <a:gd name="T25" fmla="*/ 11 h 621"/>
                  <a:gd name="T26" fmla="*/ 73 w 76"/>
                  <a:gd name="T27" fmla="*/ 0 h 621"/>
                  <a:gd name="T28" fmla="*/ 61 w 76"/>
                  <a:gd name="T29" fmla="*/ 121 h 621"/>
                  <a:gd name="T30" fmla="*/ 53 w 76"/>
                  <a:gd name="T31" fmla="*/ 224 h 621"/>
                  <a:gd name="T32" fmla="*/ 51 w 76"/>
                  <a:gd name="T33" fmla="*/ 305 h 621"/>
                  <a:gd name="T34" fmla="*/ 48 w 76"/>
                  <a:gd name="T35" fmla="*/ 390 h 621"/>
                  <a:gd name="T36" fmla="*/ 38 w 76"/>
                  <a:gd name="T37" fmla="*/ 475 h 621"/>
                  <a:gd name="T38" fmla="*/ 29 w 76"/>
                  <a:gd name="T39" fmla="*/ 327 h 621"/>
                  <a:gd name="T40" fmla="*/ 19 w 76"/>
                  <a:gd name="T41" fmla="*/ 187 h 621"/>
                  <a:gd name="T42" fmla="*/ 0 w 76"/>
                  <a:gd name="T43" fmla="*/ 54 h 6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76" h="621">
                    <a:moveTo>
                      <a:pt x="0" y="54"/>
                    </a:moveTo>
                    <a:lnTo>
                      <a:pt x="11" y="269"/>
                    </a:lnTo>
                    <a:lnTo>
                      <a:pt x="22" y="442"/>
                    </a:lnTo>
                    <a:lnTo>
                      <a:pt x="30" y="570"/>
                    </a:lnTo>
                    <a:lnTo>
                      <a:pt x="28" y="620"/>
                    </a:lnTo>
                    <a:lnTo>
                      <a:pt x="44" y="620"/>
                    </a:lnTo>
                    <a:lnTo>
                      <a:pt x="49" y="546"/>
                    </a:lnTo>
                    <a:lnTo>
                      <a:pt x="52" y="434"/>
                    </a:lnTo>
                    <a:lnTo>
                      <a:pt x="58" y="329"/>
                    </a:lnTo>
                    <a:lnTo>
                      <a:pt x="61" y="250"/>
                    </a:lnTo>
                    <a:lnTo>
                      <a:pt x="67" y="135"/>
                    </a:lnTo>
                    <a:lnTo>
                      <a:pt x="75" y="36"/>
                    </a:lnTo>
                    <a:lnTo>
                      <a:pt x="70" y="11"/>
                    </a:lnTo>
                    <a:lnTo>
                      <a:pt x="62" y="0"/>
                    </a:lnTo>
                    <a:lnTo>
                      <a:pt x="53" y="121"/>
                    </a:lnTo>
                    <a:lnTo>
                      <a:pt x="45" y="224"/>
                    </a:lnTo>
                    <a:lnTo>
                      <a:pt x="43" y="305"/>
                    </a:lnTo>
                    <a:lnTo>
                      <a:pt x="40" y="390"/>
                    </a:lnTo>
                    <a:lnTo>
                      <a:pt x="34" y="475"/>
                    </a:lnTo>
                    <a:lnTo>
                      <a:pt x="25" y="327"/>
                    </a:lnTo>
                    <a:lnTo>
                      <a:pt x="15" y="187"/>
                    </a:lnTo>
                    <a:lnTo>
                      <a:pt x="0" y="54"/>
                    </a:lnTo>
                  </a:path>
                </a:pathLst>
              </a:custGeom>
              <a:solidFill>
                <a:srgbClr val="3C0023">
                  <a:alpha val="50195"/>
                </a:srgb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60" name="Freeform 13">
                <a:extLst>
                  <a:ext uri="{FF2B5EF4-FFF2-40B4-BE49-F238E27FC236}">
                    <a16:creationId xmlns:a16="http://schemas.microsoft.com/office/drawing/2014/main" id="{C4ECCCFA-E223-49AF-852D-9C375741A81D}"/>
                  </a:ext>
                </a:extLst>
              </p:cNvPr>
              <p:cNvSpPr>
                <a:spLocks/>
              </p:cNvSpPr>
              <p:nvPr/>
            </p:nvSpPr>
            <p:spPr bwMode="ltGray">
              <a:xfrm>
                <a:off x="1790" y="1578"/>
                <a:ext cx="123" cy="349"/>
              </a:xfrm>
              <a:custGeom>
                <a:avLst/>
                <a:gdLst>
                  <a:gd name="T0" fmla="*/ 0 w 120"/>
                  <a:gd name="T1" fmla="*/ 161 h 349"/>
                  <a:gd name="T2" fmla="*/ 10 w 120"/>
                  <a:gd name="T3" fmla="*/ 232 h 349"/>
                  <a:gd name="T4" fmla="*/ 24 w 120"/>
                  <a:gd name="T5" fmla="*/ 289 h 349"/>
                  <a:gd name="T6" fmla="*/ 30 w 120"/>
                  <a:gd name="T7" fmla="*/ 331 h 349"/>
                  <a:gd name="T8" fmla="*/ 29 w 120"/>
                  <a:gd name="T9" fmla="*/ 348 h 349"/>
                  <a:gd name="T10" fmla="*/ 43 w 120"/>
                  <a:gd name="T11" fmla="*/ 348 h 349"/>
                  <a:gd name="T12" fmla="*/ 47 w 120"/>
                  <a:gd name="T13" fmla="*/ 323 h 349"/>
                  <a:gd name="T14" fmla="*/ 49 w 120"/>
                  <a:gd name="T15" fmla="*/ 286 h 349"/>
                  <a:gd name="T16" fmla="*/ 55 w 120"/>
                  <a:gd name="T17" fmla="*/ 252 h 349"/>
                  <a:gd name="T18" fmla="*/ 58 w 120"/>
                  <a:gd name="T19" fmla="*/ 226 h 349"/>
                  <a:gd name="T20" fmla="*/ 65 w 120"/>
                  <a:gd name="T21" fmla="*/ 188 h 349"/>
                  <a:gd name="T22" fmla="*/ 74 w 120"/>
                  <a:gd name="T23" fmla="*/ 156 h 349"/>
                  <a:gd name="T24" fmla="*/ 79 w 120"/>
                  <a:gd name="T25" fmla="*/ 127 h 349"/>
                  <a:gd name="T26" fmla="*/ 85 w 120"/>
                  <a:gd name="T27" fmla="*/ 96 h 349"/>
                  <a:gd name="T28" fmla="*/ 94 w 120"/>
                  <a:gd name="T29" fmla="*/ 66 h 349"/>
                  <a:gd name="T30" fmla="*/ 105 w 120"/>
                  <a:gd name="T31" fmla="*/ 40 h 349"/>
                  <a:gd name="T32" fmla="*/ 125 w 120"/>
                  <a:gd name="T33" fmla="*/ 15 h 349"/>
                  <a:gd name="T34" fmla="*/ 131 w 120"/>
                  <a:gd name="T35" fmla="*/ 5 h 349"/>
                  <a:gd name="T36" fmla="*/ 124 w 120"/>
                  <a:gd name="T37" fmla="*/ 0 h 349"/>
                  <a:gd name="T38" fmla="*/ 113 w 120"/>
                  <a:gd name="T39" fmla="*/ 10 h 349"/>
                  <a:gd name="T40" fmla="*/ 94 w 120"/>
                  <a:gd name="T41" fmla="*/ 33 h 349"/>
                  <a:gd name="T42" fmla="*/ 83 w 120"/>
                  <a:gd name="T43" fmla="*/ 57 h 349"/>
                  <a:gd name="T44" fmla="*/ 74 w 120"/>
                  <a:gd name="T45" fmla="*/ 81 h 349"/>
                  <a:gd name="T46" fmla="*/ 67 w 120"/>
                  <a:gd name="T47" fmla="*/ 113 h 349"/>
                  <a:gd name="T48" fmla="*/ 59 w 120"/>
                  <a:gd name="T49" fmla="*/ 144 h 349"/>
                  <a:gd name="T50" fmla="*/ 51 w 120"/>
                  <a:gd name="T51" fmla="*/ 184 h 349"/>
                  <a:gd name="T52" fmla="*/ 44 w 120"/>
                  <a:gd name="T53" fmla="*/ 217 h 349"/>
                  <a:gd name="T54" fmla="*/ 41 w 120"/>
                  <a:gd name="T55" fmla="*/ 244 h 349"/>
                  <a:gd name="T56" fmla="*/ 40 w 120"/>
                  <a:gd name="T57" fmla="*/ 272 h 349"/>
                  <a:gd name="T58" fmla="*/ 34 w 120"/>
                  <a:gd name="T59" fmla="*/ 300 h 349"/>
                  <a:gd name="T60" fmla="*/ 26 w 120"/>
                  <a:gd name="T61" fmla="*/ 251 h 349"/>
                  <a:gd name="T62" fmla="*/ 13 w 120"/>
                  <a:gd name="T63" fmla="*/ 205 h 349"/>
                  <a:gd name="T64" fmla="*/ 0 w 120"/>
                  <a:gd name="T65" fmla="*/ 161 h 34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0" h="349">
                    <a:moveTo>
                      <a:pt x="0" y="161"/>
                    </a:moveTo>
                    <a:lnTo>
                      <a:pt x="10" y="232"/>
                    </a:lnTo>
                    <a:lnTo>
                      <a:pt x="20" y="289"/>
                    </a:lnTo>
                    <a:lnTo>
                      <a:pt x="26" y="331"/>
                    </a:lnTo>
                    <a:lnTo>
                      <a:pt x="25" y="348"/>
                    </a:lnTo>
                    <a:lnTo>
                      <a:pt x="39" y="348"/>
                    </a:lnTo>
                    <a:lnTo>
                      <a:pt x="43" y="323"/>
                    </a:lnTo>
                    <a:lnTo>
                      <a:pt x="45" y="286"/>
                    </a:lnTo>
                    <a:lnTo>
                      <a:pt x="51" y="252"/>
                    </a:lnTo>
                    <a:lnTo>
                      <a:pt x="54" y="226"/>
                    </a:lnTo>
                    <a:lnTo>
                      <a:pt x="59" y="188"/>
                    </a:lnTo>
                    <a:lnTo>
                      <a:pt x="66" y="156"/>
                    </a:lnTo>
                    <a:lnTo>
                      <a:pt x="71" y="127"/>
                    </a:lnTo>
                    <a:lnTo>
                      <a:pt x="77" y="96"/>
                    </a:lnTo>
                    <a:lnTo>
                      <a:pt x="86" y="66"/>
                    </a:lnTo>
                    <a:lnTo>
                      <a:pt x="96" y="40"/>
                    </a:lnTo>
                    <a:lnTo>
                      <a:pt x="113" y="15"/>
                    </a:lnTo>
                    <a:lnTo>
                      <a:pt x="119" y="5"/>
                    </a:lnTo>
                    <a:lnTo>
                      <a:pt x="112" y="0"/>
                    </a:lnTo>
                    <a:lnTo>
                      <a:pt x="101" y="10"/>
                    </a:lnTo>
                    <a:lnTo>
                      <a:pt x="86" y="33"/>
                    </a:lnTo>
                    <a:lnTo>
                      <a:pt x="75" y="57"/>
                    </a:lnTo>
                    <a:lnTo>
                      <a:pt x="66" y="81"/>
                    </a:lnTo>
                    <a:lnTo>
                      <a:pt x="60" y="113"/>
                    </a:lnTo>
                    <a:lnTo>
                      <a:pt x="55" y="144"/>
                    </a:lnTo>
                    <a:lnTo>
                      <a:pt x="47" y="184"/>
                    </a:lnTo>
                    <a:lnTo>
                      <a:pt x="40" y="217"/>
                    </a:lnTo>
                    <a:lnTo>
                      <a:pt x="37" y="244"/>
                    </a:lnTo>
                    <a:lnTo>
                      <a:pt x="36" y="272"/>
                    </a:lnTo>
                    <a:lnTo>
                      <a:pt x="30" y="300"/>
                    </a:lnTo>
                    <a:lnTo>
                      <a:pt x="22" y="251"/>
                    </a:lnTo>
                    <a:lnTo>
                      <a:pt x="13" y="205"/>
                    </a:lnTo>
                    <a:lnTo>
                      <a:pt x="0" y="161"/>
                    </a:lnTo>
                  </a:path>
                </a:pathLst>
              </a:custGeom>
              <a:solidFill>
                <a:srgbClr val="3C0023">
                  <a:alpha val="50195"/>
                </a:srgb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61" name="Freeform 14">
                <a:extLst>
                  <a:ext uri="{FF2B5EF4-FFF2-40B4-BE49-F238E27FC236}">
                    <a16:creationId xmlns:a16="http://schemas.microsoft.com/office/drawing/2014/main" id="{8D03435A-5543-46BB-B48C-6F665E33E509}"/>
                  </a:ext>
                </a:extLst>
              </p:cNvPr>
              <p:cNvSpPr>
                <a:spLocks/>
              </p:cNvSpPr>
              <p:nvPr/>
            </p:nvSpPr>
            <p:spPr bwMode="ltGray">
              <a:xfrm>
                <a:off x="1685" y="1239"/>
                <a:ext cx="266" cy="391"/>
              </a:xfrm>
              <a:custGeom>
                <a:avLst/>
                <a:gdLst>
                  <a:gd name="T0" fmla="*/ 107 w 266"/>
                  <a:gd name="T1" fmla="*/ 123 h 391"/>
                  <a:gd name="T2" fmla="*/ 116 w 266"/>
                  <a:gd name="T3" fmla="*/ 135 h 391"/>
                  <a:gd name="T4" fmla="*/ 163 w 266"/>
                  <a:gd name="T5" fmla="*/ 114 h 391"/>
                  <a:gd name="T6" fmla="*/ 211 w 266"/>
                  <a:gd name="T7" fmla="*/ 81 h 391"/>
                  <a:gd name="T8" fmla="*/ 233 w 266"/>
                  <a:gd name="T9" fmla="*/ 46 h 391"/>
                  <a:gd name="T10" fmla="*/ 220 w 266"/>
                  <a:gd name="T11" fmla="*/ 76 h 391"/>
                  <a:gd name="T12" fmla="*/ 183 w 266"/>
                  <a:gd name="T13" fmla="*/ 109 h 391"/>
                  <a:gd name="T14" fmla="*/ 142 w 266"/>
                  <a:gd name="T15" fmla="*/ 138 h 391"/>
                  <a:gd name="T16" fmla="*/ 102 w 266"/>
                  <a:gd name="T17" fmla="*/ 159 h 391"/>
                  <a:gd name="T18" fmla="*/ 119 w 266"/>
                  <a:gd name="T19" fmla="*/ 178 h 391"/>
                  <a:gd name="T20" fmla="*/ 155 w 266"/>
                  <a:gd name="T21" fmla="*/ 180 h 391"/>
                  <a:gd name="T22" fmla="*/ 202 w 266"/>
                  <a:gd name="T23" fmla="*/ 187 h 391"/>
                  <a:gd name="T24" fmla="*/ 239 w 266"/>
                  <a:gd name="T25" fmla="*/ 204 h 391"/>
                  <a:gd name="T26" fmla="*/ 251 w 266"/>
                  <a:gd name="T27" fmla="*/ 215 h 391"/>
                  <a:gd name="T28" fmla="*/ 213 w 266"/>
                  <a:gd name="T29" fmla="*/ 204 h 391"/>
                  <a:gd name="T30" fmla="*/ 162 w 266"/>
                  <a:gd name="T31" fmla="*/ 198 h 391"/>
                  <a:gd name="T32" fmla="*/ 114 w 266"/>
                  <a:gd name="T33" fmla="*/ 195 h 391"/>
                  <a:gd name="T34" fmla="*/ 88 w 266"/>
                  <a:gd name="T35" fmla="*/ 203 h 391"/>
                  <a:gd name="T36" fmla="*/ 93 w 266"/>
                  <a:gd name="T37" fmla="*/ 248 h 391"/>
                  <a:gd name="T38" fmla="*/ 93 w 266"/>
                  <a:gd name="T39" fmla="*/ 307 h 391"/>
                  <a:gd name="T40" fmla="*/ 77 w 266"/>
                  <a:gd name="T41" fmla="*/ 354 h 391"/>
                  <a:gd name="T42" fmla="*/ 46 w 266"/>
                  <a:gd name="T43" fmla="*/ 390 h 391"/>
                  <a:gd name="T44" fmla="*/ 50 w 266"/>
                  <a:gd name="T45" fmla="*/ 346 h 391"/>
                  <a:gd name="T46" fmla="*/ 61 w 266"/>
                  <a:gd name="T47" fmla="*/ 299 h 391"/>
                  <a:gd name="T48" fmla="*/ 67 w 266"/>
                  <a:gd name="T49" fmla="*/ 238 h 391"/>
                  <a:gd name="T50" fmla="*/ 64 w 266"/>
                  <a:gd name="T51" fmla="*/ 198 h 391"/>
                  <a:gd name="T52" fmla="*/ 48 w 266"/>
                  <a:gd name="T53" fmla="*/ 221 h 391"/>
                  <a:gd name="T54" fmla="*/ 39 w 266"/>
                  <a:gd name="T55" fmla="*/ 273 h 391"/>
                  <a:gd name="T56" fmla="*/ 32 w 266"/>
                  <a:gd name="T57" fmla="*/ 325 h 391"/>
                  <a:gd name="T58" fmla="*/ 10 w 266"/>
                  <a:gd name="T59" fmla="*/ 364 h 391"/>
                  <a:gd name="T60" fmla="*/ 2 w 266"/>
                  <a:gd name="T61" fmla="*/ 364 h 391"/>
                  <a:gd name="T62" fmla="*/ 2 w 266"/>
                  <a:gd name="T63" fmla="*/ 324 h 391"/>
                  <a:gd name="T64" fmla="*/ 17 w 266"/>
                  <a:gd name="T65" fmla="*/ 287 h 391"/>
                  <a:gd name="T66" fmla="*/ 34 w 266"/>
                  <a:gd name="T67" fmla="*/ 239 h 391"/>
                  <a:gd name="T68" fmla="*/ 42 w 266"/>
                  <a:gd name="T69" fmla="*/ 204 h 391"/>
                  <a:gd name="T70" fmla="*/ 26 w 266"/>
                  <a:gd name="T71" fmla="*/ 182 h 391"/>
                  <a:gd name="T72" fmla="*/ 2 w 266"/>
                  <a:gd name="T73" fmla="*/ 184 h 391"/>
                  <a:gd name="T74" fmla="*/ 2 w 266"/>
                  <a:gd name="T75" fmla="*/ 184 h 391"/>
                  <a:gd name="T76" fmla="*/ 2 w 266"/>
                  <a:gd name="T77" fmla="*/ 184 h 391"/>
                  <a:gd name="T78" fmla="*/ 2 w 266"/>
                  <a:gd name="T79" fmla="*/ 184 h 391"/>
                  <a:gd name="T80" fmla="*/ 2 w 266"/>
                  <a:gd name="T81" fmla="*/ 184 h 391"/>
                  <a:gd name="T82" fmla="*/ 2 w 266"/>
                  <a:gd name="T83" fmla="*/ 184 h 391"/>
                  <a:gd name="T84" fmla="*/ 13 w 266"/>
                  <a:gd name="T85" fmla="*/ 161 h 391"/>
                  <a:gd name="T86" fmla="*/ 13 w 266"/>
                  <a:gd name="T87" fmla="*/ 138 h 391"/>
                  <a:gd name="T88" fmla="*/ 2 w 266"/>
                  <a:gd name="T89" fmla="*/ 105 h 391"/>
                  <a:gd name="T90" fmla="*/ 2 w 266"/>
                  <a:gd name="T91" fmla="*/ 105 h 391"/>
                  <a:gd name="T92" fmla="*/ 2 w 266"/>
                  <a:gd name="T93" fmla="*/ 105 h 391"/>
                  <a:gd name="T94" fmla="*/ 2 w 266"/>
                  <a:gd name="T95" fmla="*/ 105 h 391"/>
                  <a:gd name="T96" fmla="*/ 24 w 266"/>
                  <a:gd name="T97" fmla="*/ 122 h 391"/>
                  <a:gd name="T98" fmla="*/ 53 w 266"/>
                  <a:gd name="T99" fmla="*/ 157 h 391"/>
                  <a:gd name="T100" fmla="*/ 55 w 266"/>
                  <a:gd name="T101" fmla="*/ 130 h 391"/>
                  <a:gd name="T102" fmla="*/ 24 w 266"/>
                  <a:gd name="T103" fmla="*/ 91 h 391"/>
                  <a:gd name="T104" fmla="*/ 2 w 266"/>
                  <a:gd name="T105" fmla="*/ 65 h 391"/>
                  <a:gd name="T106" fmla="*/ 2 w 266"/>
                  <a:gd name="T107" fmla="*/ 65 h 391"/>
                  <a:gd name="T108" fmla="*/ 2 w 266"/>
                  <a:gd name="T109" fmla="*/ 48 h 391"/>
                  <a:gd name="T110" fmla="*/ 30 w 266"/>
                  <a:gd name="T111" fmla="*/ 87 h 391"/>
                  <a:gd name="T112" fmla="*/ 61 w 266"/>
                  <a:gd name="T113" fmla="*/ 138 h 391"/>
                  <a:gd name="T114" fmla="*/ 80 w 266"/>
                  <a:gd name="T115" fmla="*/ 127 h 391"/>
                  <a:gd name="T116" fmla="*/ 106 w 266"/>
                  <a:gd name="T117" fmla="*/ 87 h 391"/>
                  <a:gd name="T118" fmla="*/ 139 w 266"/>
                  <a:gd name="T119" fmla="*/ 39 h 391"/>
                  <a:gd name="T120" fmla="*/ 165 w 266"/>
                  <a:gd name="T121" fmla="*/ 6 h 391"/>
                  <a:gd name="T122" fmla="*/ 163 w 266"/>
                  <a:gd name="T123" fmla="*/ 29 h 391"/>
                  <a:gd name="T124" fmla="*/ 137 w 266"/>
                  <a:gd name="T125" fmla="*/ 76 h 39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91">
                    <a:moveTo>
                      <a:pt x="124" y="95"/>
                    </a:moveTo>
                    <a:lnTo>
                      <a:pt x="119" y="101"/>
                    </a:lnTo>
                    <a:lnTo>
                      <a:pt x="115" y="108"/>
                    </a:lnTo>
                    <a:lnTo>
                      <a:pt x="111" y="115"/>
                    </a:lnTo>
                    <a:lnTo>
                      <a:pt x="107" y="123"/>
                    </a:lnTo>
                    <a:lnTo>
                      <a:pt x="104" y="129"/>
                    </a:lnTo>
                    <a:lnTo>
                      <a:pt x="102" y="136"/>
                    </a:lnTo>
                    <a:lnTo>
                      <a:pt x="100" y="142"/>
                    </a:lnTo>
                    <a:lnTo>
                      <a:pt x="107" y="138"/>
                    </a:lnTo>
                    <a:lnTo>
                      <a:pt x="116" y="135"/>
                    </a:lnTo>
                    <a:lnTo>
                      <a:pt x="125" y="131"/>
                    </a:lnTo>
                    <a:lnTo>
                      <a:pt x="134" y="127"/>
                    </a:lnTo>
                    <a:lnTo>
                      <a:pt x="144" y="124"/>
                    </a:lnTo>
                    <a:lnTo>
                      <a:pt x="154" y="119"/>
                    </a:lnTo>
                    <a:lnTo>
                      <a:pt x="163" y="114"/>
                    </a:lnTo>
                    <a:lnTo>
                      <a:pt x="175" y="107"/>
                    </a:lnTo>
                    <a:lnTo>
                      <a:pt x="184" y="101"/>
                    </a:lnTo>
                    <a:lnTo>
                      <a:pt x="195" y="93"/>
                    </a:lnTo>
                    <a:lnTo>
                      <a:pt x="203" y="89"/>
                    </a:lnTo>
                    <a:lnTo>
                      <a:pt x="211" y="81"/>
                    </a:lnTo>
                    <a:lnTo>
                      <a:pt x="218" y="75"/>
                    </a:lnTo>
                    <a:lnTo>
                      <a:pt x="224" y="66"/>
                    </a:lnTo>
                    <a:lnTo>
                      <a:pt x="227" y="59"/>
                    </a:lnTo>
                    <a:lnTo>
                      <a:pt x="230" y="51"/>
                    </a:lnTo>
                    <a:lnTo>
                      <a:pt x="233" y="46"/>
                    </a:lnTo>
                    <a:lnTo>
                      <a:pt x="233" y="52"/>
                    </a:lnTo>
                    <a:lnTo>
                      <a:pt x="233" y="56"/>
                    </a:lnTo>
                    <a:lnTo>
                      <a:pt x="231" y="61"/>
                    </a:lnTo>
                    <a:lnTo>
                      <a:pt x="227" y="67"/>
                    </a:lnTo>
                    <a:lnTo>
                      <a:pt x="220" y="76"/>
                    </a:lnTo>
                    <a:lnTo>
                      <a:pt x="217" y="83"/>
                    </a:lnTo>
                    <a:lnTo>
                      <a:pt x="210" y="88"/>
                    </a:lnTo>
                    <a:lnTo>
                      <a:pt x="202" y="94"/>
                    </a:lnTo>
                    <a:lnTo>
                      <a:pt x="192" y="101"/>
                    </a:lnTo>
                    <a:lnTo>
                      <a:pt x="183" y="109"/>
                    </a:lnTo>
                    <a:lnTo>
                      <a:pt x="173" y="116"/>
                    </a:lnTo>
                    <a:lnTo>
                      <a:pt x="167" y="122"/>
                    </a:lnTo>
                    <a:lnTo>
                      <a:pt x="159" y="129"/>
                    </a:lnTo>
                    <a:lnTo>
                      <a:pt x="151" y="133"/>
                    </a:lnTo>
                    <a:lnTo>
                      <a:pt x="142" y="138"/>
                    </a:lnTo>
                    <a:lnTo>
                      <a:pt x="133" y="143"/>
                    </a:lnTo>
                    <a:lnTo>
                      <a:pt x="125" y="148"/>
                    </a:lnTo>
                    <a:lnTo>
                      <a:pt x="118" y="152"/>
                    </a:lnTo>
                    <a:lnTo>
                      <a:pt x="109" y="156"/>
                    </a:lnTo>
                    <a:lnTo>
                      <a:pt x="102" y="159"/>
                    </a:lnTo>
                    <a:lnTo>
                      <a:pt x="100" y="161"/>
                    </a:lnTo>
                    <a:lnTo>
                      <a:pt x="102" y="165"/>
                    </a:lnTo>
                    <a:lnTo>
                      <a:pt x="106" y="170"/>
                    </a:lnTo>
                    <a:lnTo>
                      <a:pt x="110" y="176"/>
                    </a:lnTo>
                    <a:lnTo>
                      <a:pt x="119" y="178"/>
                    </a:lnTo>
                    <a:lnTo>
                      <a:pt x="125" y="178"/>
                    </a:lnTo>
                    <a:lnTo>
                      <a:pt x="135" y="180"/>
                    </a:lnTo>
                    <a:lnTo>
                      <a:pt x="144" y="180"/>
                    </a:lnTo>
                    <a:lnTo>
                      <a:pt x="155" y="180"/>
                    </a:lnTo>
                    <a:lnTo>
                      <a:pt x="165" y="182"/>
                    </a:lnTo>
                    <a:lnTo>
                      <a:pt x="175" y="182"/>
                    </a:lnTo>
                    <a:lnTo>
                      <a:pt x="185" y="184"/>
                    </a:lnTo>
                    <a:lnTo>
                      <a:pt x="193" y="185"/>
                    </a:lnTo>
                    <a:lnTo>
                      <a:pt x="202" y="187"/>
                    </a:lnTo>
                    <a:lnTo>
                      <a:pt x="208" y="189"/>
                    </a:lnTo>
                    <a:lnTo>
                      <a:pt x="215" y="193"/>
                    </a:lnTo>
                    <a:lnTo>
                      <a:pt x="221" y="196"/>
                    </a:lnTo>
                    <a:lnTo>
                      <a:pt x="229" y="200"/>
                    </a:lnTo>
                    <a:lnTo>
                      <a:pt x="239" y="204"/>
                    </a:lnTo>
                    <a:lnTo>
                      <a:pt x="249" y="208"/>
                    </a:lnTo>
                    <a:lnTo>
                      <a:pt x="256" y="211"/>
                    </a:lnTo>
                    <a:lnTo>
                      <a:pt x="265" y="214"/>
                    </a:lnTo>
                    <a:lnTo>
                      <a:pt x="258" y="215"/>
                    </a:lnTo>
                    <a:lnTo>
                      <a:pt x="251" y="215"/>
                    </a:lnTo>
                    <a:lnTo>
                      <a:pt x="244" y="213"/>
                    </a:lnTo>
                    <a:lnTo>
                      <a:pt x="236" y="211"/>
                    </a:lnTo>
                    <a:lnTo>
                      <a:pt x="226" y="207"/>
                    </a:lnTo>
                    <a:lnTo>
                      <a:pt x="219" y="206"/>
                    </a:lnTo>
                    <a:lnTo>
                      <a:pt x="213" y="204"/>
                    </a:lnTo>
                    <a:lnTo>
                      <a:pt x="204" y="202"/>
                    </a:lnTo>
                    <a:lnTo>
                      <a:pt x="195" y="201"/>
                    </a:lnTo>
                    <a:lnTo>
                      <a:pt x="184" y="200"/>
                    </a:lnTo>
                    <a:lnTo>
                      <a:pt x="173" y="199"/>
                    </a:lnTo>
                    <a:lnTo>
                      <a:pt x="162" y="198"/>
                    </a:lnTo>
                    <a:lnTo>
                      <a:pt x="152" y="198"/>
                    </a:lnTo>
                    <a:lnTo>
                      <a:pt x="142" y="198"/>
                    </a:lnTo>
                    <a:lnTo>
                      <a:pt x="134" y="197"/>
                    </a:lnTo>
                    <a:lnTo>
                      <a:pt x="124" y="197"/>
                    </a:lnTo>
                    <a:lnTo>
                      <a:pt x="114" y="195"/>
                    </a:lnTo>
                    <a:lnTo>
                      <a:pt x="102" y="192"/>
                    </a:lnTo>
                    <a:lnTo>
                      <a:pt x="92" y="189"/>
                    </a:lnTo>
                    <a:lnTo>
                      <a:pt x="80" y="188"/>
                    </a:lnTo>
                    <a:lnTo>
                      <a:pt x="84" y="195"/>
                    </a:lnTo>
                    <a:lnTo>
                      <a:pt x="88" y="203"/>
                    </a:lnTo>
                    <a:lnTo>
                      <a:pt x="93" y="215"/>
                    </a:lnTo>
                    <a:lnTo>
                      <a:pt x="94" y="223"/>
                    </a:lnTo>
                    <a:lnTo>
                      <a:pt x="95" y="233"/>
                    </a:lnTo>
                    <a:lnTo>
                      <a:pt x="94" y="241"/>
                    </a:lnTo>
                    <a:lnTo>
                      <a:pt x="93" y="248"/>
                    </a:lnTo>
                    <a:lnTo>
                      <a:pt x="93" y="259"/>
                    </a:lnTo>
                    <a:lnTo>
                      <a:pt x="92" y="273"/>
                    </a:lnTo>
                    <a:lnTo>
                      <a:pt x="92" y="285"/>
                    </a:lnTo>
                    <a:lnTo>
                      <a:pt x="93" y="297"/>
                    </a:lnTo>
                    <a:lnTo>
                      <a:pt x="93" y="307"/>
                    </a:lnTo>
                    <a:lnTo>
                      <a:pt x="92" y="316"/>
                    </a:lnTo>
                    <a:lnTo>
                      <a:pt x="89" y="326"/>
                    </a:lnTo>
                    <a:lnTo>
                      <a:pt x="85" y="338"/>
                    </a:lnTo>
                    <a:lnTo>
                      <a:pt x="82" y="346"/>
                    </a:lnTo>
                    <a:lnTo>
                      <a:pt x="77" y="354"/>
                    </a:lnTo>
                    <a:lnTo>
                      <a:pt x="73" y="363"/>
                    </a:lnTo>
                    <a:lnTo>
                      <a:pt x="69" y="369"/>
                    </a:lnTo>
                    <a:lnTo>
                      <a:pt x="62" y="376"/>
                    </a:lnTo>
                    <a:lnTo>
                      <a:pt x="53" y="382"/>
                    </a:lnTo>
                    <a:lnTo>
                      <a:pt x="46" y="390"/>
                    </a:lnTo>
                    <a:lnTo>
                      <a:pt x="45" y="382"/>
                    </a:lnTo>
                    <a:lnTo>
                      <a:pt x="46" y="372"/>
                    </a:lnTo>
                    <a:lnTo>
                      <a:pt x="47" y="362"/>
                    </a:lnTo>
                    <a:lnTo>
                      <a:pt x="48" y="353"/>
                    </a:lnTo>
                    <a:lnTo>
                      <a:pt x="50" y="346"/>
                    </a:lnTo>
                    <a:lnTo>
                      <a:pt x="53" y="337"/>
                    </a:lnTo>
                    <a:lnTo>
                      <a:pt x="56" y="328"/>
                    </a:lnTo>
                    <a:lnTo>
                      <a:pt x="58" y="320"/>
                    </a:lnTo>
                    <a:lnTo>
                      <a:pt x="59" y="313"/>
                    </a:lnTo>
                    <a:lnTo>
                      <a:pt x="61" y="299"/>
                    </a:lnTo>
                    <a:lnTo>
                      <a:pt x="62" y="285"/>
                    </a:lnTo>
                    <a:lnTo>
                      <a:pt x="63" y="273"/>
                    </a:lnTo>
                    <a:lnTo>
                      <a:pt x="65" y="260"/>
                    </a:lnTo>
                    <a:lnTo>
                      <a:pt x="67" y="247"/>
                    </a:lnTo>
                    <a:lnTo>
                      <a:pt x="67" y="238"/>
                    </a:lnTo>
                    <a:lnTo>
                      <a:pt x="67" y="231"/>
                    </a:lnTo>
                    <a:lnTo>
                      <a:pt x="68" y="222"/>
                    </a:lnTo>
                    <a:lnTo>
                      <a:pt x="67" y="212"/>
                    </a:lnTo>
                    <a:lnTo>
                      <a:pt x="66" y="206"/>
                    </a:lnTo>
                    <a:lnTo>
                      <a:pt x="64" y="198"/>
                    </a:lnTo>
                    <a:lnTo>
                      <a:pt x="62" y="187"/>
                    </a:lnTo>
                    <a:lnTo>
                      <a:pt x="58" y="195"/>
                    </a:lnTo>
                    <a:lnTo>
                      <a:pt x="54" y="203"/>
                    </a:lnTo>
                    <a:lnTo>
                      <a:pt x="50" y="212"/>
                    </a:lnTo>
                    <a:lnTo>
                      <a:pt x="48" y="221"/>
                    </a:lnTo>
                    <a:lnTo>
                      <a:pt x="46" y="232"/>
                    </a:lnTo>
                    <a:lnTo>
                      <a:pt x="44" y="239"/>
                    </a:lnTo>
                    <a:lnTo>
                      <a:pt x="43" y="249"/>
                    </a:lnTo>
                    <a:lnTo>
                      <a:pt x="41" y="260"/>
                    </a:lnTo>
                    <a:lnTo>
                      <a:pt x="39" y="273"/>
                    </a:lnTo>
                    <a:lnTo>
                      <a:pt x="38" y="283"/>
                    </a:lnTo>
                    <a:lnTo>
                      <a:pt x="37" y="295"/>
                    </a:lnTo>
                    <a:lnTo>
                      <a:pt x="36" y="305"/>
                    </a:lnTo>
                    <a:lnTo>
                      <a:pt x="33" y="315"/>
                    </a:lnTo>
                    <a:lnTo>
                      <a:pt x="32" y="325"/>
                    </a:lnTo>
                    <a:lnTo>
                      <a:pt x="30" y="333"/>
                    </a:lnTo>
                    <a:lnTo>
                      <a:pt x="26" y="340"/>
                    </a:lnTo>
                    <a:lnTo>
                      <a:pt x="21" y="348"/>
                    </a:lnTo>
                    <a:lnTo>
                      <a:pt x="15" y="356"/>
                    </a:lnTo>
                    <a:lnTo>
                      <a:pt x="10" y="364"/>
                    </a:lnTo>
                    <a:lnTo>
                      <a:pt x="5" y="368"/>
                    </a:lnTo>
                    <a:lnTo>
                      <a:pt x="2" y="364"/>
                    </a:lnTo>
                    <a:lnTo>
                      <a:pt x="2" y="344"/>
                    </a:lnTo>
                    <a:lnTo>
                      <a:pt x="2" y="364"/>
                    </a:lnTo>
                    <a:lnTo>
                      <a:pt x="2" y="344"/>
                    </a:lnTo>
                    <a:lnTo>
                      <a:pt x="2" y="324"/>
                    </a:lnTo>
                    <a:lnTo>
                      <a:pt x="5" y="316"/>
                    </a:lnTo>
                    <a:lnTo>
                      <a:pt x="9" y="306"/>
                    </a:lnTo>
                    <a:lnTo>
                      <a:pt x="13" y="297"/>
                    </a:lnTo>
                    <a:lnTo>
                      <a:pt x="17" y="287"/>
                    </a:lnTo>
                    <a:lnTo>
                      <a:pt x="21" y="278"/>
                    </a:lnTo>
                    <a:lnTo>
                      <a:pt x="25" y="268"/>
                    </a:lnTo>
                    <a:lnTo>
                      <a:pt x="28" y="259"/>
                    </a:lnTo>
                    <a:lnTo>
                      <a:pt x="31" y="249"/>
                    </a:lnTo>
                    <a:lnTo>
                      <a:pt x="34" y="239"/>
                    </a:lnTo>
                    <a:lnTo>
                      <a:pt x="36" y="233"/>
                    </a:lnTo>
                    <a:lnTo>
                      <a:pt x="38" y="225"/>
                    </a:lnTo>
                    <a:lnTo>
                      <a:pt x="41" y="216"/>
                    </a:lnTo>
                    <a:lnTo>
                      <a:pt x="44" y="210"/>
                    </a:lnTo>
                    <a:lnTo>
                      <a:pt x="42" y="204"/>
                    </a:lnTo>
                    <a:lnTo>
                      <a:pt x="41" y="197"/>
                    </a:lnTo>
                    <a:lnTo>
                      <a:pt x="42" y="192"/>
                    </a:lnTo>
                    <a:lnTo>
                      <a:pt x="43" y="185"/>
                    </a:lnTo>
                    <a:lnTo>
                      <a:pt x="36" y="184"/>
                    </a:lnTo>
                    <a:lnTo>
                      <a:pt x="26" y="182"/>
                    </a:lnTo>
                    <a:lnTo>
                      <a:pt x="18" y="187"/>
                    </a:lnTo>
                    <a:lnTo>
                      <a:pt x="11" y="191"/>
                    </a:lnTo>
                    <a:lnTo>
                      <a:pt x="3" y="195"/>
                    </a:lnTo>
                    <a:lnTo>
                      <a:pt x="2" y="184"/>
                    </a:lnTo>
                    <a:lnTo>
                      <a:pt x="2" y="164"/>
                    </a:lnTo>
                    <a:lnTo>
                      <a:pt x="2" y="184"/>
                    </a:lnTo>
                    <a:lnTo>
                      <a:pt x="2" y="164"/>
                    </a:lnTo>
                    <a:lnTo>
                      <a:pt x="5" y="164"/>
                    </a:lnTo>
                    <a:lnTo>
                      <a:pt x="13" y="161"/>
                    </a:lnTo>
                    <a:lnTo>
                      <a:pt x="15" y="156"/>
                    </a:lnTo>
                    <a:lnTo>
                      <a:pt x="17" y="151"/>
                    </a:lnTo>
                    <a:lnTo>
                      <a:pt x="19" y="146"/>
                    </a:lnTo>
                    <a:lnTo>
                      <a:pt x="18" y="144"/>
                    </a:lnTo>
                    <a:lnTo>
                      <a:pt x="13" y="138"/>
                    </a:lnTo>
                    <a:lnTo>
                      <a:pt x="6" y="132"/>
                    </a:lnTo>
                    <a:lnTo>
                      <a:pt x="0" y="125"/>
                    </a:lnTo>
                    <a:lnTo>
                      <a:pt x="2" y="124"/>
                    </a:lnTo>
                    <a:lnTo>
                      <a:pt x="2" y="105"/>
                    </a:lnTo>
                    <a:lnTo>
                      <a:pt x="1" y="103"/>
                    </a:lnTo>
                    <a:lnTo>
                      <a:pt x="11" y="110"/>
                    </a:lnTo>
                    <a:lnTo>
                      <a:pt x="19" y="117"/>
                    </a:lnTo>
                    <a:lnTo>
                      <a:pt x="24" y="122"/>
                    </a:lnTo>
                    <a:lnTo>
                      <a:pt x="28" y="128"/>
                    </a:lnTo>
                    <a:lnTo>
                      <a:pt x="35" y="137"/>
                    </a:lnTo>
                    <a:lnTo>
                      <a:pt x="40" y="143"/>
                    </a:lnTo>
                    <a:lnTo>
                      <a:pt x="46" y="150"/>
                    </a:lnTo>
                    <a:lnTo>
                      <a:pt x="53" y="157"/>
                    </a:lnTo>
                    <a:lnTo>
                      <a:pt x="55" y="155"/>
                    </a:lnTo>
                    <a:lnTo>
                      <a:pt x="59" y="148"/>
                    </a:lnTo>
                    <a:lnTo>
                      <a:pt x="62" y="143"/>
                    </a:lnTo>
                    <a:lnTo>
                      <a:pt x="60" y="138"/>
                    </a:lnTo>
                    <a:lnTo>
                      <a:pt x="55" y="130"/>
                    </a:lnTo>
                    <a:lnTo>
                      <a:pt x="51" y="123"/>
                    </a:lnTo>
                    <a:lnTo>
                      <a:pt x="46" y="115"/>
                    </a:lnTo>
                    <a:lnTo>
                      <a:pt x="40" y="109"/>
                    </a:lnTo>
                    <a:lnTo>
                      <a:pt x="31" y="100"/>
                    </a:lnTo>
                    <a:lnTo>
                      <a:pt x="24" y="91"/>
                    </a:lnTo>
                    <a:lnTo>
                      <a:pt x="17" y="84"/>
                    </a:lnTo>
                    <a:lnTo>
                      <a:pt x="12" y="78"/>
                    </a:lnTo>
                    <a:lnTo>
                      <a:pt x="6" y="70"/>
                    </a:lnTo>
                    <a:lnTo>
                      <a:pt x="2" y="65"/>
                    </a:lnTo>
                    <a:lnTo>
                      <a:pt x="2" y="44"/>
                    </a:lnTo>
                    <a:lnTo>
                      <a:pt x="2" y="65"/>
                    </a:lnTo>
                    <a:lnTo>
                      <a:pt x="2" y="44"/>
                    </a:lnTo>
                    <a:lnTo>
                      <a:pt x="2" y="53"/>
                    </a:lnTo>
                    <a:lnTo>
                      <a:pt x="2" y="48"/>
                    </a:lnTo>
                    <a:lnTo>
                      <a:pt x="4" y="55"/>
                    </a:lnTo>
                    <a:lnTo>
                      <a:pt x="11" y="63"/>
                    </a:lnTo>
                    <a:lnTo>
                      <a:pt x="17" y="70"/>
                    </a:lnTo>
                    <a:lnTo>
                      <a:pt x="25" y="80"/>
                    </a:lnTo>
                    <a:lnTo>
                      <a:pt x="30" y="87"/>
                    </a:lnTo>
                    <a:lnTo>
                      <a:pt x="37" y="95"/>
                    </a:lnTo>
                    <a:lnTo>
                      <a:pt x="43" y="106"/>
                    </a:lnTo>
                    <a:lnTo>
                      <a:pt x="48" y="115"/>
                    </a:lnTo>
                    <a:lnTo>
                      <a:pt x="54" y="124"/>
                    </a:lnTo>
                    <a:lnTo>
                      <a:pt x="61" y="138"/>
                    </a:lnTo>
                    <a:lnTo>
                      <a:pt x="64" y="146"/>
                    </a:lnTo>
                    <a:lnTo>
                      <a:pt x="66" y="151"/>
                    </a:lnTo>
                    <a:lnTo>
                      <a:pt x="70" y="143"/>
                    </a:lnTo>
                    <a:lnTo>
                      <a:pt x="75" y="135"/>
                    </a:lnTo>
                    <a:lnTo>
                      <a:pt x="80" y="127"/>
                    </a:lnTo>
                    <a:lnTo>
                      <a:pt x="85" y="118"/>
                    </a:lnTo>
                    <a:lnTo>
                      <a:pt x="90" y="110"/>
                    </a:lnTo>
                    <a:lnTo>
                      <a:pt x="94" y="103"/>
                    </a:lnTo>
                    <a:lnTo>
                      <a:pt x="100" y="96"/>
                    </a:lnTo>
                    <a:lnTo>
                      <a:pt x="106" y="87"/>
                    </a:lnTo>
                    <a:lnTo>
                      <a:pt x="113" y="78"/>
                    </a:lnTo>
                    <a:lnTo>
                      <a:pt x="120" y="68"/>
                    </a:lnTo>
                    <a:lnTo>
                      <a:pt x="127" y="58"/>
                    </a:lnTo>
                    <a:lnTo>
                      <a:pt x="132" y="50"/>
                    </a:lnTo>
                    <a:lnTo>
                      <a:pt x="139" y="39"/>
                    </a:lnTo>
                    <a:lnTo>
                      <a:pt x="144" y="33"/>
                    </a:lnTo>
                    <a:lnTo>
                      <a:pt x="150" y="26"/>
                    </a:lnTo>
                    <a:lnTo>
                      <a:pt x="156" y="21"/>
                    </a:lnTo>
                    <a:lnTo>
                      <a:pt x="161" y="15"/>
                    </a:lnTo>
                    <a:lnTo>
                      <a:pt x="165" y="6"/>
                    </a:lnTo>
                    <a:lnTo>
                      <a:pt x="170" y="0"/>
                    </a:lnTo>
                    <a:lnTo>
                      <a:pt x="169" y="5"/>
                    </a:lnTo>
                    <a:lnTo>
                      <a:pt x="168" y="13"/>
                    </a:lnTo>
                    <a:lnTo>
                      <a:pt x="166" y="21"/>
                    </a:lnTo>
                    <a:lnTo>
                      <a:pt x="163" y="29"/>
                    </a:lnTo>
                    <a:lnTo>
                      <a:pt x="159" y="37"/>
                    </a:lnTo>
                    <a:lnTo>
                      <a:pt x="153" y="47"/>
                    </a:lnTo>
                    <a:lnTo>
                      <a:pt x="148" y="56"/>
                    </a:lnTo>
                    <a:lnTo>
                      <a:pt x="143" y="67"/>
                    </a:lnTo>
                    <a:lnTo>
                      <a:pt x="137" y="76"/>
                    </a:lnTo>
                    <a:lnTo>
                      <a:pt x="130" y="87"/>
                    </a:lnTo>
                    <a:lnTo>
                      <a:pt x="124" y="95"/>
                    </a:lnTo>
                  </a:path>
                </a:pathLst>
              </a:custGeom>
              <a:solidFill>
                <a:srgbClr val="037C03">
                  <a:alpha val="50195"/>
                </a:srgb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1062" name="Group 15">
                <a:extLst>
                  <a:ext uri="{FF2B5EF4-FFF2-40B4-BE49-F238E27FC236}">
                    <a16:creationId xmlns:a16="http://schemas.microsoft.com/office/drawing/2014/main" id="{E39206B7-7717-4AAC-ABB1-4CACB43E0C2C}"/>
                  </a:ext>
                </a:extLst>
              </p:cNvPr>
              <p:cNvGrpSpPr>
                <a:grpSpLocks/>
              </p:cNvGrpSpPr>
              <p:nvPr/>
            </p:nvGrpSpPr>
            <p:grpSpPr bwMode="auto">
              <a:xfrm>
                <a:off x="1707" y="1466"/>
                <a:ext cx="484" cy="368"/>
                <a:chOff x="1707" y="1466"/>
                <a:chExt cx="484" cy="368"/>
              </a:xfrm>
            </p:grpSpPr>
            <p:sp>
              <p:nvSpPr>
                <p:cNvPr id="1064" name="Freeform 16">
                  <a:extLst>
                    <a:ext uri="{FF2B5EF4-FFF2-40B4-BE49-F238E27FC236}">
                      <a16:creationId xmlns:a16="http://schemas.microsoft.com/office/drawing/2014/main" id="{B8B32E0A-58A7-4BAB-9AF7-B0FD2C0E7579}"/>
                    </a:ext>
                  </a:extLst>
                </p:cNvPr>
                <p:cNvSpPr>
                  <a:spLocks/>
                </p:cNvSpPr>
                <p:nvPr/>
              </p:nvSpPr>
              <p:spPr bwMode="ltGray">
                <a:xfrm>
                  <a:off x="1751" y="1466"/>
                  <a:ext cx="440" cy="347"/>
                </a:xfrm>
                <a:custGeom>
                  <a:avLst/>
                  <a:gdLst>
                    <a:gd name="T0" fmla="*/ 167 w 440"/>
                    <a:gd name="T1" fmla="*/ 46 h 342"/>
                    <a:gd name="T2" fmla="*/ 202 w 440"/>
                    <a:gd name="T3" fmla="*/ 14 h 342"/>
                    <a:gd name="T4" fmla="*/ 245 w 440"/>
                    <a:gd name="T5" fmla="*/ 3 h 342"/>
                    <a:gd name="T6" fmla="*/ 292 w 440"/>
                    <a:gd name="T7" fmla="*/ 2 h 342"/>
                    <a:gd name="T8" fmla="*/ 304 w 440"/>
                    <a:gd name="T9" fmla="*/ 7 h 342"/>
                    <a:gd name="T10" fmla="*/ 272 w 440"/>
                    <a:gd name="T11" fmla="*/ 15 h 342"/>
                    <a:gd name="T12" fmla="*/ 236 w 440"/>
                    <a:gd name="T13" fmla="*/ 26 h 342"/>
                    <a:gd name="T14" fmla="*/ 195 w 440"/>
                    <a:gd name="T15" fmla="*/ 59 h 342"/>
                    <a:gd name="T16" fmla="*/ 191 w 440"/>
                    <a:gd name="T17" fmla="*/ 98 h 342"/>
                    <a:gd name="T18" fmla="*/ 252 w 440"/>
                    <a:gd name="T19" fmla="*/ 74 h 342"/>
                    <a:gd name="T20" fmla="*/ 301 w 440"/>
                    <a:gd name="T21" fmla="*/ 71 h 342"/>
                    <a:gd name="T22" fmla="*/ 354 w 440"/>
                    <a:gd name="T23" fmla="*/ 76 h 342"/>
                    <a:gd name="T24" fmla="*/ 416 w 440"/>
                    <a:gd name="T25" fmla="*/ 83 h 342"/>
                    <a:gd name="T26" fmla="*/ 417 w 440"/>
                    <a:gd name="T27" fmla="*/ 84 h 342"/>
                    <a:gd name="T28" fmla="*/ 357 w 440"/>
                    <a:gd name="T29" fmla="*/ 87 h 342"/>
                    <a:gd name="T30" fmla="*/ 302 w 440"/>
                    <a:gd name="T31" fmla="*/ 88 h 342"/>
                    <a:gd name="T32" fmla="*/ 254 w 440"/>
                    <a:gd name="T33" fmla="*/ 94 h 342"/>
                    <a:gd name="T34" fmla="*/ 200 w 440"/>
                    <a:gd name="T35" fmla="*/ 111 h 342"/>
                    <a:gd name="T36" fmla="*/ 222 w 440"/>
                    <a:gd name="T37" fmla="*/ 131 h 342"/>
                    <a:gd name="T38" fmla="*/ 238 w 440"/>
                    <a:gd name="T39" fmla="*/ 150 h 342"/>
                    <a:gd name="T40" fmla="*/ 184 w 440"/>
                    <a:gd name="T41" fmla="*/ 133 h 342"/>
                    <a:gd name="T42" fmla="*/ 173 w 440"/>
                    <a:gd name="T43" fmla="*/ 144 h 342"/>
                    <a:gd name="T44" fmla="*/ 232 w 440"/>
                    <a:gd name="T45" fmla="*/ 153 h 342"/>
                    <a:gd name="T46" fmla="*/ 282 w 440"/>
                    <a:gd name="T47" fmla="*/ 165 h 342"/>
                    <a:gd name="T48" fmla="*/ 321 w 440"/>
                    <a:gd name="T49" fmla="*/ 202 h 342"/>
                    <a:gd name="T50" fmla="*/ 351 w 440"/>
                    <a:gd name="T51" fmla="*/ 248 h 342"/>
                    <a:gd name="T52" fmla="*/ 344 w 440"/>
                    <a:gd name="T53" fmla="*/ 258 h 342"/>
                    <a:gd name="T54" fmla="*/ 304 w 440"/>
                    <a:gd name="T55" fmla="*/ 226 h 342"/>
                    <a:gd name="T56" fmla="*/ 259 w 440"/>
                    <a:gd name="T57" fmla="*/ 195 h 342"/>
                    <a:gd name="T58" fmla="*/ 211 w 440"/>
                    <a:gd name="T59" fmla="*/ 170 h 342"/>
                    <a:gd name="T60" fmla="*/ 180 w 440"/>
                    <a:gd name="T61" fmla="*/ 163 h 342"/>
                    <a:gd name="T62" fmla="*/ 206 w 440"/>
                    <a:gd name="T63" fmla="*/ 201 h 342"/>
                    <a:gd name="T64" fmla="*/ 238 w 440"/>
                    <a:gd name="T65" fmla="*/ 248 h 342"/>
                    <a:gd name="T66" fmla="*/ 256 w 440"/>
                    <a:gd name="T67" fmla="*/ 291 h 342"/>
                    <a:gd name="T68" fmla="*/ 255 w 440"/>
                    <a:gd name="T69" fmla="*/ 333 h 342"/>
                    <a:gd name="T70" fmla="*/ 232 w 440"/>
                    <a:gd name="T71" fmla="*/ 287 h 342"/>
                    <a:gd name="T72" fmla="*/ 208 w 440"/>
                    <a:gd name="T73" fmla="*/ 238 h 342"/>
                    <a:gd name="T74" fmla="*/ 181 w 440"/>
                    <a:gd name="T75" fmla="*/ 197 h 342"/>
                    <a:gd name="T76" fmla="*/ 157 w 440"/>
                    <a:gd name="T77" fmla="*/ 157 h 342"/>
                    <a:gd name="T78" fmla="*/ 115 w 440"/>
                    <a:gd name="T79" fmla="*/ 181 h 342"/>
                    <a:gd name="T80" fmla="*/ 80 w 440"/>
                    <a:gd name="T81" fmla="*/ 233 h 342"/>
                    <a:gd name="T82" fmla="*/ 51 w 440"/>
                    <a:gd name="T83" fmla="*/ 289 h 342"/>
                    <a:gd name="T84" fmla="*/ 18 w 440"/>
                    <a:gd name="T85" fmla="*/ 341 h 342"/>
                    <a:gd name="T86" fmla="*/ 8 w 440"/>
                    <a:gd name="T87" fmla="*/ 335 h 342"/>
                    <a:gd name="T88" fmla="*/ 47 w 440"/>
                    <a:gd name="T89" fmla="*/ 271 h 342"/>
                    <a:gd name="T90" fmla="*/ 82 w 440"/>
                    <a:gd name="T91" fmla="*/ 220 h 342"/>
                    <a:gd name="T92" fmla="*/ 112 w 440"/>
                    <a:gd name="T93" fmla="*/ 170 h 342"/>
                    <a:gd name="T94" fmla="*/ 139 w 440"/>
                    <a:gd name="T95" fmla="*/ 134 h 342"/>
                    <a:gd name="T96" fmla="*/ 99 w 440"/>
                    <a:gd name="T97" fmla="*/ 87 h 342"/>
                    <a:gd name="T98" fmla="*/ 43 w 440"/>
                    <a:gd name="T99" fmla="*/ 64 h 342"/>
                    <a:gd name="T100" fmla="*/ 20 w 440"/>
                    <a:gd name="T101" fmla="*/ 51 h 342"/>
                    <a:gd name="T102" fmla="*/ 63 w 440"/>
                    <a:gd name="T103" fmla="*/ 65 h 342"/>
                    <a:gd name="T104" fmla="*/ 122 w 440"/>
                    <a:gd name="T105" fmla="*/ 94 h 34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40" h="342">
                      <a:moveTo>
                        <a:pt x="138" y="87"/>
                      </a:moveTo>
                      <a:lnTo>
                        <a:pt x="141" y="78"/>
                      </a:lnTo>
                      <a:lnTo>
                        <a:pt x="146" y="69"/>
                      </a:lnTo>
                      <a:lnTo>
                        <a:pt x="153" y="59"/>
                      </a:lnTo>
                      <a:lnTo>
                        <a:pt x="160" y="51"/>
                      </a:lnTo>
                      <a:lnTo>
                        <a:pt x="167" y="42"/>
                      </a:lnTo>
                      <a:lnTo>
                        <a:pt x="172" y="36"/>
                      </a:lnTo>
                      <a:lnTo>
                        <a:pt x="178" y="31"/>
                      </a:lnTo>
                      <a:lnTo>
                        <a:pt x="184" y="26"/>
                      </a:lnTo>
                      <a:lnTo>
                        <a:pt x="190" y="21"/>
                      </a:lnTo>
                      <a:lnTo>
                        <a:pt x="196" y="17"/>
                      </a:lnTo>
                      <a:lnTo>
                        <a:pt x="202" y="14"/>
                      </a:lnTo>
                      <a:lnTo>
                        <a:pt x="208" y="11"/>
                      </a:lnTo>
                      <a:lnTo>
                        <a:pt x="215" y="8"/>
                      </a:lnTo>
                      <a:lnTo>
                        <a:pt x="222" y="7"/>
                      </a:lnTo>
                      <a:lnTo>
                        <a:pt x="230" y="5"/>
                      </a:lnTo>
                      <a:lnTo>
                        <a:pt x="237" y="3"/>
                      </a:lnTo>
                      <a:lnTo>
                        <a:pt x="245" y="3"/>
                      </a:lnTo>
                      <a:lnTo>
                        <a:pt x="252" y="2"/>
                      </a:lnTo>
                      <a:lnTo>
                        <a:pt x="260" y="2"/>
                      </a:lnTo>
                      <a:lnTo>
                        <a:pt x="270" y="1"/>
                      </a:lnTo>
                      <a:lnTo>
                        <a:pt x="278" y="2"/>
                      </a:lnTo>
                      <a:lnTo>
                        <a:pt x="285" y="2"/>
                      </a:lnTo>
                      <a:lnTo>
                        <a:pt x="292" y="2"/>
                      </a:lnTo>
                      <a:lnTo>
                        <a:pt x="299" y="2"/>
                      </a:lnTo>
                      <a:lnTo>
                        <a:pt x="307" y="1"/>
                      </a:lnTo>
                      <a:lnTo>
                        <a:pt x="314" y="0"/>
                      </a:lnTo>
                      <a:lnTo>
                        <a:pt x="310" y="2"/>
                      </a:lnTo>
                      <a:lnTo>
                        <a:pt x="307" y="4"/>
                      </a:lnTo>
                      <a:lnTo>
                        <a:pt x="304" y="7"/>
                      </a:lnTo>
                      <a:lnTo>
                        <a:pt x="301" y="10"/>
                      </a:lnTo>
                      <a:lnTo>
                        <a:pt x="295" y="10"/>
                      </a:lnTo>
                      <a:lnTo>
                        <a:pt x="288" y="11"/>
                      </a:lnTo>
                      <a:lnTo>
                        <a:pt x="284" y="12"/>
                      </a:lnTo>
                      <a:lnTo>
                        <a:pt x="278" y="13"/>
                      </a:lnTo>
                      <a:lnTo>
                        <a:pt x="272" y="15"/>
                      </a:lnTo>
                      <a:lnTo>
                        <a:pt x="266" y="16"/>
                      </a:lnTo>
                      <a:lnTo>
                        <a:pt x="260" y="17"/>
                      </a:lnTo>
                      <a:lnTo>
                        <a:pt x="254" y="19"/>
                      </a:lnTo>
                      <a:lnTo>
                        <a:pt x="248" y="21"/>
                      </a:lnTo>
                      <a:lnTo>
                        <a:pt x="241" y="23"/>
                      </a:lnTo>
                      <a:lnTo>
                        <a:pt x="236" y="26"/>
                      </a:lnTo>
                      <a:lnTo>
                        <a:pt x="229" y="29"/>
                      </a:lnTo>
                      <a:lnTo>
                        <a:pt x="222" y="32"/>
                      </a:lnTo>
                      <a:lnTo>
                        <a:pt x="215" y="36"/>
                      </a:lnTo>
                      <a:lnTo>
                        <a:pt x="208" y="41"/>
                      </a:lnTo>
                      <a:lnTo>
                        <a:pt x="201" y="47"/>
                      </a:lnTo>
                      <a:lnTo>
                        <a:pt x="195" y="55"/>
                      </a:lnTo>
                      <a:lnTo>
                        <a:pt x="189" y="64"/>
                      </a:lnTo>
                      <a:lnTo>
                        <a:pt x="181" y="77"/>
                      </a:lnTo>
                      <a:lnTo>
                        <a:pt x="175" y="90"/>
                      </a:lnTo>
                      <a:lnTo>
                        <a:pt x="167" y="106"/>
                      </a:lnTo>
                      <a:lnTo>
                        <a:pt x="180" y="99"/>
                      </a:lnTo>
                      <a:lnTo>
                        <a:pt x="191" y="94"/>
                      </a:lnTo>
                      <a:lnTo>
                        <a:pt x="206" y="86"/>
                      </a:lnTo>
                      <a:lnTo>
                        <a:pt x="222" y="78"/>
                      </a:lnTo>
                      <a:lnTo>
                        <a:pt x="229" y="77"/>
                      </a:lnTo>
                      <a:lnTo>
                        <a:pt x="236" y="74"/>
                      </a:lnTo>
                      <a:lnTo>
                        <a:pt x="243" y="72"/>
                      </a:lnTo>
                      <a:lnTo>
                        <a:pt x="252" y="70"/>
                      </a:lnTo>
                      <a:lnTo>
                        <a:pt x="261" y="68"/>
                      </a:lnTo>
                      <a:lnTo>
                        <a:pt x="269" y="68"/>
                      </a:lnTo>
                      <a:lnTo>
                        <a:pt x="275" y="67"/>
                      </a:lnTo>
                      <a:lnTo>
                        <a:pt x="285" y="66"/>
                      </a:lnTo>
                      <a:lnTo>
                        <a:pt x="294" y="66"/>
                      </a:lnTo>
                      <a:lnTo>
                        <a:pt x="301" y="67"/>
                      </a:lnTo>
                      <a:lnTo>
                        <a:pt x="311" y="68"/>
                      </a:lnTo>
                      <a:lnTo>
                        <a:pt x="319" y="69"/>
                      </a:lnTo>
                      <a:lnTo>
                        <a:pt x="328" y="69"/>
                      </a:lnTo>
                      <a:lnTo>
                        <a:pt x="336" y="70"/>
                      </a:lnTo>
                      <a:lnTo>
                        <a:pt x="345" y="71"/>
                      </a:lnTo>
                      <a:lnTo>
                        <a:pt x="354" y="72"/>
                      </a:lnTo>
                      <a:lnTo>
                        <a:pt x="363" y="73"/>
                      </a:lnTo>
                      <a:lnTo>
                        <a:pt x="371" y="74"/>
                      </a:lnTo>
                      <a:lnTo>
                        <a:pt x="381" y="75"/>
                      </a:lnTo>
                      <a:lnTo>
                        <a:pt x="392" y="76"/>
                      </a:lnTo>
                      <a:lnTo>
                        <a:pt x="401" y="77"/>
                      </a:lnTo>
                      <a:lnTo>
                        <a:pt x="416" y="79"/>
                      </a:lnTo>
                      <a:lnTo>
                        <a:pt x="421" y="79"/>
                      </a:lnTo>
                      <a:lnTo>
                        <a:pt x="425" y="79"/>
                      </a:lnTo>
                      <a:lnTo>
                        <a:pt x="430" y="81"/>
                      </a:lnTo>
                      <a:lnTo>
                        <a:pt x="439" y="84"/>
                      </a:lnTo>
                      <a:lnTo>
                        <a:pt x="424" y="81"/>
                      </a:lnTo>
                      <a:lnTo>
                        <a:pt x="417" y="80"/>
                      </a:lnTo>
                      <a:lnTo>
                        <a:pt x="411" y="80"/>
                      </a:lnTo>
                      <a:lnTo>
                        <a:pt x="397" y="81"/>
                      </a:lnTo>
                      <a:lnTo>
                        <a:pt x="388" y="82"/>
                      </a:lnTo>
                      <a:lnTo>
                        <a:pt x="377" y="82"/>
                      </a:lnTo>
                      <a:lnTo>
                        <a:pt x="367" y="82"/>
                      </a:lnTo>
                      <a:lnTo>
                        <a:pt x="357" y="83"/>
                      </a:lnTo>
                      <a:lnTo>
                        <a:pt x="348" y="83"/>
                      </a:lnTo>
                      <a:lnTo>
                        <a:pt x="340" y="82"/>
                      </a:lnTo>
                      <a:lnTo>
                        <a:pt x="330" y="82"/>
                      </a:lnTo>
                      <a:lnTo>
                        <a:pt x="319" y="82"/>
                      </a:lnTo>
                      <a:lnTo>
                        <a:pt x="310" y="83"/>
                      </a:lnTo>
                      <a:lnTo>
                        <a:pt x="302" y="84"/>
                      </a:lnTo>
                      <a:lnTo>
                        <a:pt x="292" y="84"/>
                      </a:lnTo>
                      <a:lnTo>
                        <a:pt x="285" y="84"/>
                      </a:lnTo>
                      <a:lnTo>
                        <a:pt x="276" y="85"/>
                      </a:lnTo>
                      <a:lnTo>
                        <a:pt x="269" y="87"/>
                      </a:lnTo>
                      <a:lnTo>
                        <a:pt x="261" y="88"/>
                      </a:lnTo>
                      <a:lnTo>
                        <a:pt x="254" y="90"/>
                      </a:lnTo>
                      <a:lnTo>
                        <a:pt x="246" y="92"/>
                      </a:lnTo>
                      <a:lnTo>
                        <a:pt x="238" y="94"/>
                      </a:lnTo>
                      <a:lnTo>
                        <a:pt x="229" y="96"/>
                      </a:lnTo>
                      <a:lnTo>
                        <a:pt x="222" y="98"/>
                      </a:lnTo>
                      <a:lnTo>
                        <a:pt x="208" y="102"/>
                      </a:lnTo>
                      <a:lnTo>
                        <a:pt x="200" y="103"/>
                      </a:lnTo>
                      <a:lnTo>
                        <a:pt x="189" y="108"/>
                      </a:lnTo>
                      <a:lnTo>
                        <a:pt x="172" y="115"/>
                      </a:lnTo>
                      <a:lnTo>
                        <a:pt x="189" y="117"/>
                      </a:lnTo>
                      <a:lnTo>
                        <a:pt x="209" y="118"/>
                      </a:lnTo>
                      <a:lnTo>
                        <a:pt x="213" y="118"/>
                      </a:lnTo>
                      <a:lnTo>
                        <a:pt x="222" y="123"/>
                      </a:lnTo>
                      <a:lnTo>
                        <a:pt x="228" y="126"/>
                      </a:lnTo>
                      <a:lnTo>
                        <a:pt x="234" y="129"/>
                      </a:lnTo>
                      <a:lnTo>
                        <a:pt x="235" y="131"/>
                      </a:lnTo>
                      <a:lnTo>
                        <a:pt x="238" y="137"/>
                      </a:lnTo>
                      <a:lnTo>
                        <a:pt x="245" y="146"/>
                      </a:lnTo>
                      <a:lnTo>
                        <a:pt x="238" y="142"/>
                      </a:lnTo>
                      <a:lnTo>
                        <a:pt x="229" y="137"/>
                      </a:lnTo>
                      <a:lnTo>
                        <a:pt x="222" y="135"/>
                      </a:lnTo>
                      <a:lnTo>
                        <a:pt x="209" y="132"/>
                      </a:lnTo>
                      <a:lnTo>
                        <a:pt x="199" y="129"/>
                      </a:lnTo>
                      <a:lnTo>
                        <a:pt x="189" y="126"/>
                      </a:lnTo>
                      <a:lnTo>
                        <a:pt x="184" y="125"/>
                      </a:lnTo>
                      <a:lnTo>
                        <a:pt x="172" y="126"/>
                      </a:lnTo>
                      <a:lnTo>
                        <a:pt x="165" y="127"/>
                      </a:lnTo>
                      <a:lnTo>
                        <a:pt x="155" y="129"/>
                      </a:lnTo>
                      <a:lnTo>
                        <a:pt x="160" y="131"/>
                      </a:lnTo>
                      <a:lnTo>
                        <a:pt x="166" y="132"/>
                      </a:lnTo>
                      <a:lnTo>
                        <a:pt x="173" y="136"/>
                      </a:lnTo>
                      <a:lnTo>
                        <a:pt x="181" y="135"/>
                      </a:lnTo>
                      <a:lnTo>
                        <a:pt x="195" y="136"/>
                      </a:lnTo>
                      <a:lnTo>
                        <a:pt x="203" y="137"/>
                      </a:lnTo>
                      <a:lnTo>
                        <a:pt x="215" y="140"/>
                      </a:lnTo>
                      <a:lnTo>
                        <a:pt x="222" y="143"/>
                      </a:lnTo>
                      <a:lnTo>
                        <a:pt x="232" y="145"/>
                      </a:lnTo>
                      <a:lnTo>
                        <a:pt x="242" y="148"/>
                      </a:lnTo>
                      <a:lnTo>
                        <a:pt x="251" y="151"/>
                      </a:lnTo>
                      <a:lnTo>
                        <a:pt x="259" y="152"/>
                      </a:lnTo>
                      <a:lnTo>
                        <a:pt x="266" y="153"/>
                      </a:lnTo>
                      <a:lnTo>
                        <a:pt x="273" y="155"/>
                      </a:lnTo>
                      <a:lnTo>
                        <a:pt x="282" y="157"/>
                      </a:lnTo>
                      <a:lnTo>
                        <a:pt x="291" y="161"/>
                      </a:lnTo>
                      <a:lnTo>
                        <a:pt x="299" y="165"/>
                      </a:lnTo>
                      <a:lnTo>
                        <a:pt x="303" y="169"/>
                      </a:lnTo>
                      <a:lnTo>
                        <a:pt x="309" y="175"/>
                      </a:lnTo>
                      <a:lnTo>
                        <a:pt x="316" y="183"/>
                      </a:lnTo>
                      <a:lnTo>
                        <a:pt x="321" y="190"/>
                      </a:lnTo>
                      <a:lnTo>
                        <a:pt x="326" y="197"/>
                      </a:lnTo>
                      <a:lnTo>
                        <a:pt x="331" y="204"/>
                      </a:lnTo>
                      <a:lnTo>
                        <a:pt x="335" y="212"/>
                      </a:lnTo>
                      <a:lnTo>
                        <a:pt x="340" y="218"/>
                      </a:lnTo>
                      <a:lnTo>
                        <a:pt x="345" y="226"/>
                      </a:lnTo>
                      <a:lnTo>
                        <a:pt x="351" y="234"/>
                      </a:lnTo>
                      <a:lnTo>
                        <a:pt x="356" y="243"/>
                      </a:lnTo>
                      <a:lnTo>
                        <a:pt x="361" y="250"/>
                      </a:lnTo>
                      <a:lnTo>
                        <a:pt x="368" y="258"/>
                      </a:lnTo>
                      <a:lnTo>
                        <a:pt x="359" y="251"/>
                      </a:lnTo>
                      <a:lnTo>
                        <a:pt x="353" y="247"/>
                      </a:lnTo>
                      <a:lnTo>
                        <a:pt x="344" y="242"/>
                      </a:lnTo>
                      <a:lnTo>
                        <a:pt x="336" y="236"/>
                      </a:lnTo>
                      <a:lnTo>
                        <a:pt x="330" y="231"/>
                      </a:lnTo>
                      <a:lnTo>
                        <a:pt x="323" y="226"/>
                      </a:lnTo>
                      <a:lnTo>
                        <a:pt x="317" y="222"/>
                      </a:lnTo>
                      <a:lnTo>
                        <a:pt x="311" y="218"/>
                      </a:lnTo>
                      <a:lnTo>
                        <a:pt x="304" y="214"/>
                      </a:lnTo>
                      <a:lnTo>
                        <a:pt x="297" y="210"/>
                      </a:lnTo>
                      <a:lnTo>
                        <a:pt x="291" y="205"/>
                      </a:lnTo>
                      <a:lnTo>
                        <a:pt x="284" y="200"/>
                      </a:lnTo>
                      <a:lnTo>
                        <a:pt x="275" y="195"/>
                      </a:lnTo>
                      <a:lnTo>
                        <a:pt x="267" y="189"/>
                      </a:lnTo>
                      <a:lnTo>
                        <a:pt x="259" y="183"/>
                      </a:lnTo>
                      <a:lnTo>
                        <a:pt x="252" y="179"/>
                      </a:lnTo>
                      <a:lnTo>
                        <a:pt x="245" y="174"/>
                      </a:lnTo>
                      <a:lnTo>
                        <a:pt x="237" y="170"/>
                      </a:lnTo>
                      <a:lnTo>
                        <a:pt x="229" y="167"/>
                      </a:lnTo>
                      <a:lnTo>
                        <a:pt x="222" y="165"/>
                      </a:lnTo>
                      <a:lnTo>
                        <a:pt x="211" y="162"/>
                      </a:lnTo>
                      <a:lnTo>
                        <a:pt x="201" y="159"/>
                      </a:lnTo>
                      <a:lnTo>
                        <a:pt x="194" y="157"/>
                      </a:lnTo>
                      <a:lnTo>
                        <a:pt x="186" y="155"/>
                      </a:lnTo>
                      <a:lnTo>
                        <a:pt x="175" y="149"/>
                      </a:lnTo>
                      <a:lnTo>
                        <a:pt x="163" y="144"/>
                      </a:lnTo>
                      <a:lnTo>
                        <a:pt x="180" y="155"/>
                      </a:lnTo>
                      <a:lnTo>
                        <a:pt x="182" y="157"/>
                      </a:lnTo>
                      <a:lnTo>
                        <a:pt x="186" y="162"/>
                      </a:lnTo>
                      <a:lnTo>
                        <a:pt x="190" y="168"/>
                      </a:lnTo>
                      <a:lnTo>
                        <a:pt x="195" y="175"/>
                      </a:lnTo>
                      <a:lnTo>
                        <a:pt x="201" y="182"/>
                      </a:lnTo>
                      <a:lnTo>
                        <a:pt x="206" y="189"/>
                      </a:lnTo>
                      <a:lnTo>
                        <a:pt x="212" y="197"/>
                      </a:lnTo>
                      <a:lnTo>
                        <a:pt x="217" y="204"/>
                      </a:lnTo>
                      <a:lnTo>
                        <a:pt x="222" y="210"/>
                      </a:lnTo>
                      <a:lnTo>
                        <a:pt x="227" y="217"/>
                      </a:lnTo>
                      <a:lnTo>
                        <a:pt x="233" y="227"/>
                      </a:lnTo>
                      <a:lnTo>
                        <a:pt x="238" y="234"/>
                      </a:lnTo>
                      <a:lnTo>
                        <a:pt x="242" y="241"/>
                      </a:lnTo>
                      <a:lnTo>
                        <a:pt x="246" y="248"/>
                      </a:lnTo>
                      <a:lnTo>
                        <a:pt x="250" y="255"/>
                      </a:lnTo>
                      <a:lnTo>
                        <a:pt x="252" y="262"/>
                      </a:lnTo>
                      <a:lnTo>
                        <a:pt x="254" y="267"/>
                      </a:lnTo>
                      <a:lnTo>
                        <a:pt x="256" y="275"/>
                      </a:lnTo>
                      <a:lnTo>
                        <a:pt x="257" y="285"/>
                      </a:lnTo>
                      <a:lnTo>
                        <a:pt x="258" y="294"/>
                      </a:lnTo>
                      <a:lnTo>
                        <a:pt x="259" y="304"/>
                      </a:lnTo>
                      <a:lnTo>
                        <a:pt x="261" y="313"/>
                      </a:lnTo>
                      <a:lnTo>
                        <a:pt x="262" y="323"/>
                      </a:lnTo>
                      <a:lnTo>
                        <a:pt x="255" y="313"/>
                      </a:lnTo>
                      <a:lnTo>
                        <a:pt x="249" y="307"/>
                      </a:lnTo>
                      <a:lnTo>
                        <a:pt x="245" y="300"/>
                      </a:lnTo>
                      <a:lnTo>
                        <a:pt x="241" y="295"/>
                      </a:lnTo>
                      <a:lnTo>
                        <a:pt x="238" y="288"/>
                      </a:lnTo>
                      <a:lnTo>
                        <a:pt x="236" y="280"/>
                      </a:lnTo>
                      <a:lnTo>
                        <a:pt x="232" y="271"/>
                      </a:lnTo>
                      <a:lnTo>
                        <a:pt x="228" y="263"/>
                      </a:lnTo>
                      <a:lnTo>
                        <a:pt x="224" y="254"/>
                      </a:lnTo>
                      <a:lnTo>
                        <a:pt x="221" y="246"/>
                      </a:lnTo>
                      <a:lnTo>
                        <a:pt x="217" y="238"/>
                      </a:lnTo>
                      <a:lnTo>
                        <a:pt x="212" y="232"/>
                      </a:lnTo>
                      <a:lnTo>
                        <a:pt x="208" y="226"/>
                      </a:lnTo>
                      <a:lnTo>
                        <a:pt x="202" y="218"/>
                      </a:lnTo>
                      <a:lnTo>
                        <a:pt x="196" y="211"/>
                      </a:lnTo>
                      <a:lnTo>
                        <a:pt x="191" y="205"/>
                      </a:lnTo>
                      <a:lnTo>
                        <a:pt x="186" y="199"/>
                      </a:lnTo>
                      <a:lnTo>
                        <a:pt x="185" y="194"/>
                      </a:lnTo>
                      <a:lnTo>
                        <a:pt x="181" y="185"/>
                      </a:lnTo>
                      <a:lnTo>
                        <a:pt x="177" y="179"/>
                      </a:lnTo>
                      <a:lnTo>
                        <a:pt x="174" y="171"/>
                      </a:lnTo>
                      <a:lnTo>
                        <a:pt x="172" y="169"/>
                      </a:lnTo>
                      <a:lnTo>
                        <a:pt x="165" y="162"/>
                      </a:lnTo>
                      <a:lnTo>
                        <a:pt x="161" y="155"/>
                      </a:lnTo>
                      <a:lnTo>
                        <a:pt x="157" y="149"/>
                      </a:lnTo>
                      <a:lnTo>
                        <a:pt x="153" y="143"/>
                      </a:lnTo>
                      <a:lnTo>
                        <a:pt x="145" y="146"/>
                      </a:lnTo>
                      <a:lnTo>
                        <a:pt x="137" y="151"/>
                      </a:lnTo>
                      <a:lnTo>
                        <a:pt x="129" y="158"/>
                      </a:lnTo>
                      <a:lnTo>
                        <a:pt x="121" y="164"/>
                      </a:lnTo>
                      <a:lnTo>
                        <a:pt x="115" y="170"/>
                      </a:lnTo>
                      <a:lnTo>
                        <a:pt x="110" y="176"/>
                      </a:lnTo>
                      <a:lnTo>
                        <a:pt x="104" y="185"/>
                      </a:lnTo>
                      <a:lnTo>
                        <a:pt x="97" y="195"/>
                      </a:lnTo>
                      <a:lnTo>
                        <a:pt x="92" y="203"/>
                      </a:lnTo>
                      <a:lnTo>
                        <a:pt x="85" y="212"/>
                      </a:lnTo>
                      <a:lnTo>
                        <a:pt x="80" y="221"/>
                      </a:lnTo>
                      <a:lnTo>
                        <a:pt x="76" y="229"/>
                      </a:lnTo>
                      <a:lnTo>
                        <a:pt x="71" y="237"/>
                      </a:lnTo>
                      <a:lnTo>
                        <a:pt x="67" y="245"/>
                      </a:lnTo>
                      <a:lnTo>
                        <a:pt x="62" y="254"/>
                      </a:lnTo>
                      <a:lnTo>
                        <a:pt x="58" y="263"/>
                      </a:lnTo>
                      <a:lnTo>
                        <a:pt x="51" y="273"/>
                      </a:lnTo>
                      <a:lnTo>
                        <a:pt x="45" y="283"/>
                      </a:lnTo>
                      <a:lnTo>
                        <a:pt x="38" y="294"/>
                      </a:lnTo>
                      <a:lnTo>
                        <a:pt x="33" y="303"/>
                      </a:lnTo>
                      <a:lnTo>
                        <a:pt x="28" y="309"/>
                      </a:lnTo>
                      <a:lnTo>
                        <a:pt x="24" y="315"/>
                      </a:lnTo>
                      <a:lnTo>
                        <a:pt x="18" y="321"/>
                      </a:lnTo>
                      <a:lnTo>
                        <a:pt x="13" y="327"/>
                      </a:lnTo>
                      <a:lnTo>
                        <a:pt x="7" y="333"/>
                      </a:lnTo>
                      <a:lnTo>
                        <a:pt x="0" y="341"/>
                      </a:lnTo>
                      <a:lnTo>
                        <a:pt x="2" y="331"/>
                      </a:lnTo>
                      <a:lnTo>
                        <a:pt x="5" y="324"/>
                      </a:lnTo>
                      <a:lnTo>
                        <a:pt x="8" y="315"/>
                      </a:lnTo>
                      <a:lnTo>
                        <a:pt x="13" y="309"/>
                      </a:lnTo>
                      <a:lnTo>
                        <a:pt x="20" y="298"/>
                      </a:lnTo>
                      <a:lnTo>
                        <a:pt x="27" y="287"/>
                      </a:lnTo>
                      <a:lnTo>
                        <a:pt x="35" y="275"/>
                      </a:lnTo>
                      <a:lnTo>
                        <a:pt x="41" y="265"/>
                      </a:lnTo>
                      <a:lnTo>
                        <a:pt x="47" y="255"/>
                      </a:lnTo>
                      <a:lnTo>
                        <a:pt x="54" y="246"/>
                      </a:lnTo>
                      <a:lnTo>
                        <a:pt x="59" y="238"/>
                      </a:lnTo>
                      <a:lnTo>
                        <a:pt x="64" y="231"/>
                      </a:lnTo>
                      <a:lnTo>
                        <a:pt x="69" y="224"/>
                      </a:lnTo>
                      <a:lnTo>
                        <a:pt x="76" y="216"/>
                      </a:lnTo>
                      <a:lnTo>
                        <a:pt x="82" y="208"/>
                      </a:lnTo>
                      <a:lnTo>
                        <a:pt x="88" y="199"/>
                      </a:lnTo>
                      <a:lnTo>
                        <a:pt x="95" y="190"/>
                      </a:lnTo>
                      <a:lnTo>
                        <a:pt x="100" y="183"/>
                      </a:lnTo>
                      <a:lnTo>
                        <a:pt x="105" y="175"/>
                      </a:lnTo>
                      <a:lnTo>
                        <a:pt x="110" y="167"/>
                      </a:lnTo>
                      <a:lnTo>
                        <a:pt x="112" y="162"/>
                      </a:lnTo>
                      <a:lnTo>
                        <a:pt x="114" y="156"/>
                      </a:lnTo>
                      <a:lnTo>
                        <a:pt x="118" y="151"/>
                      </a:lnTo>
                      <a:lnTo>
                        <a:pt x="122" y="145"/>
                      </a:lnTo>
                      <a:lnTo>
                        <a:pt x="129" y="138"/>
                      </a:lnTo>
                      <a:lnTo>
                        <a:pt x="134" y="131"/>
                      </a:lnTo>
                      <a:lnTo>
                        <a:pt x="139" y="126"/>
                      </a:lnTo>
                      <a:lnTo>
                        <a:pt x="143" y="119"/>
                      </a:lnTo>
                      <a:lnTo>
                        <a:pt x="141" y="114"/>
                      </a:lnTo>
                      <a:lnTo>
                        <a:pt x="139" y="106"/>
                      </a:lnTo>
                      <a:lnTo>
                        <a:pt x="127" y="102"/>
                      </a:lnTo>
                      <a:lnTo>
                        <a:pt x="113" y="92"/>
                      </a:lnTo>
                      <a:lnTo>
                        <a:pt x="99" y="83"/>
                      </a:lnTo>
                      <a:lnTo>
                        <a:pt x="92" y="78"/>
                      </a:lnTo>
                      <a:lnTo>
                        <a:pt x="86" y="74"/>
                      </a:lnTo>
                      <a:lnTo>
                        <a:pt x="75" y="70"/>
                      </a:lnTo>
                      <a:lnTo>
                        <a:pt x="64" y="66"/>
                      </a:lnTo>
                      <a:lnTo>
                        <a:pt x="52" y="63"/>
                      </a:lnTo>
                      <a:lnTo>
                        <a:pt x="43" y="60"/>
                      </a:lnTo>
                      <a:lnTo>
                        <a:pt x="33" y="56"/>
                      </a:lnTo>
                      <a:lnTo>
                        <a:pt x="24" y="53"/>
                      </a:lnTo>
                      <a:lnTo>
                        <a:pt x="15" y="51"/>
                      </a:lnTo>
                      <a:lnTo>
                        <a:pt x="8" y="49"/>
                      </a:lnTo>
                      <a:lnTo>
                        <a:pt x="15" y="49"/>
                      </a:lnTo>
                      <a:lnTo>
                        <a:pt x="20" y="47"/>
                      </a:lnTo>
                      <a:lnTo>
                        <a:pt x="25" y="47"/>
                      </a:lnTo>
                      <a:lnTo>
                        <a:pt x="29" y="46"/>
                      </a:lnTo>
                      <a:lnTo>
                        <a:pt x="34" y="47"/>
                      </a:lnTo>
                      <a:lnTo>
                        <a:pt x="45" y="51"/>
                      </a:lnTo>
                      <a:lnTo>
                        <a:pt x="53" y="56"/>
                      </a:lnTo>
                      <a:lnTo>
                        <a:pt x="63" y="61"/>
                      </a:lnTo>
                      <a:lnTo>
                        <a:pt x="72" y="66"/>
                      </a:lnTo>
                      <a:lnTo>
                        <a:pt x="84" y="71"/>
                      </a:lnTo>
                      <a:lnTo>
                        <a:pt x="93" y="77"/>
                      </a:lnTo>
                      <a:lnTo>
                        <a:pt x="101" y="81"/>
                      </a:lnTo>
                      <a:lnTo>
                        <a:pt x="115" y="88"/>
                      </a:lnTo>
                      <a:lnTo>
                        <a:pt x="122" y="90"/>
                      </a:lnTo>
                      <a:lnTo>
                        <a:pt x="128" y="89"/>
                      </a:lnTo>
                      <a:lnTo>
                        <a:pt x="133" y="88"/>
                      </a:lnTo>
                      <a:lnTo>
                        <a:pt x="138" y="87"/>
                      </a:lnTo>
                    </a:path>
                  </a:pathLst>
                </a:custGeom>
                <a:solidFill>
                  <a:srgbClr val="037C03">
                    <a:alpha val="50195"/>
                  </a:srgb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65" name="Freeform 17">
                  <a:extLst>
                    <a:ext uri="{FF2B5EF4-FFF2-40B4-BE49-F238E27FC236}">
                      <a16:creationId xmlns:a16="http://schemas.microsoft.com/office/drawing/2014/main" id="{CB41448D-A017-4EF3-BF60-8485F82B5423}"/>
                    </a:ext>
                  </a:extLst>
                </p:cNvPr>
                <p:cNvSpPr>
                  <a:spLocks/>
                </p:cNvSpPr>
                <p:nvPr/>
              </p:nvSpPr>
              <p:spPr bwMode="ltGray">
                <a:xfrm>
                  <a:off x="1900" y="1641"/>
                  <a:ext cx="39" cy="193"/>
                </a:xfrm>
                <a:custGeom>
                  <a:avLst/>
                  <a:gdLst>
                    <a:gd name="T0" fmla="*/ 20 w 39"/>
                    <a:gd name="T1" fmla="*/ 0 h 193"/>
                    <a:gd name="T2" fmla="*/ 25 w 39"/>
                    <a:gd name="T3" fmla="*/ 9 h 193"/>
                    <a:gd name="T4" fmla="*/ 28 w 39"/>
                    <a:gd name="T5" fmla="*/ 15 h 193"/>
                    <a:gd name="T6" fmla="*/ 34 w 39"/>
                    <a:gd name="T7" fmla="*/ 24 h 193"/>
                    <a:gd name="T8" fmla="*/ 36 w 39"/>
                    <a:gd name="T9" fmla="*/ 33 h 193"/>
                    <a:gd name="T10" fmla="*/ 37 w 39"/>
                    <a:gd name="T11" fmla="*/ 43 h 193"/>
                    <a:gd name="T12" fmla="*/ 37 w 39"/>
                    <a:gd name="T13" fmla="*/ 56 h 193"/>
                    <a:gd name="T14" fmla="*/ 38 w 39"/>
                    <a:gd name="T15" fmla="*/ 64 h 193"/>
                    <a:gd name="T16" fmla="*/ 37 w 39"/>
                    <a:gd name="T17" fmla="*/ 75 h 193"/>
                    <a:gd name="T18" fmla="*/ 36 w 39"/>
                    <a:gd name="T19" fmla="*/ 86 h 193"/>
                    <a:gd name="T20" fmla="*/ 34 w 39"/>
                    <a:gd name="T21" fmla="*/ 97 h 193"/>
                    <a:gd name="T22" fmla="*/ 31 w 39"/>
                    <a:gd name="T23" fmla="*/ 113 h 193"/>
                    <a:gd name="T24" fmla="*/ 29 w 39"/>
                    <a:gd name="T25" fmla="*/ 122 h 193"/>
                    <a:gd name="T26" fmla="*/ 24 w 39"/>
                    <a:gd name="T27" fmla="*/ 132 h 193"/>
                    <a:gd name="T28" fmla="*/ 18 w 39"/>
                    <a:gd name="T29" fmla="*/ 144 h 193"/>
                    <a:gd name="T30" fmla="*/ 12 w 39"/>
                    <a:gd name="T31" fmla="*/ 155 h 193"/>
                    <a:gd name="T32" fmla="*/ 7 w 39"/>
                    <a:gd name="T33" fmla="*/ 165 h 193"/>
                    <a:gd name="T34" fmla="*/ 3 w 39"/>
                    <a:gd name="T35" fmla="*/ 174 h 193"/>
                    <a:gd name="T36" fmla="*/ 0 w 39"/>
                    <a:gd name="T37" fmla="*/ 192 h 193"/>
                    <a:gd name="T38" fmla="*/ 1 w 39"/>
                    <a:gd name="T39" fmla="*/ 174 h 193"/>
                    <a:gd name="T40" fmla="*/ 3 w 39"/>
                    <a:gd name="T41" fmla="*/ 162 h 193"/>
                    <a:gd name="T42" fmla="*/ 4 w 39"/>
                    <a:gd name="T43" fmla="*/ 151 h 193"/>
                    <a:gd name="T44" fmla="*/ 5 w 39"/>
                    <a:gd name="T45" fmla="*/ 139 h 193"/>
                    <a:gd name="T46" fmla="*/ 7 w 39"/>
                    <a:gd name="T47" fmla="*/ 124 h 193"/>
                    <a:gd name="T48" fmla="*/ 10 w 39"/>
                    <a:gd name="T49" fmla="*/ 113 h 193"/>
                    <a:gd name="T50" fmla="*/ 12 w 39"/>
                    <a:gd name="T51" fmla="*/ 102 h 193"/>
                    <a:gd name="T52" fmla="*/ 15 w 39"/>
                    <a:gd name="T53" fmla="*/ 93 h 193"/>
                    <a:gd name="T54" fmla="*/ 18 w 39"/>
                    <a:gd name="T55" fmla="*/ 82 h 193"/>
                    <a:gd name="T56" fmla="*/ 20 w 39"/>
                    <a:gd name="T57" fmla="*/ 72 h 193"/>
                    <a:gd name="T58" fmla="*/ 22 w 39"/>
                    <a:gd name="T59" fmla="*/ 61 h 193"/>
                    <a:gd name="T60" fmla="*/ 23 w 39"/>
                    <a:gd name="T61" fmla="*/ 52 h 193"/>
                    <a:gd name="T62" fmla="*/ 24 w 39"/>
                    <a:gd name="T63" fmla="*/ 41 h 193"/>
                    <a:gd name="T64" fmla="*/ 24 w 39"/>
                    <a:gd name="T65" fmla="*/ 30 h 193"/>
                    <a:gd name="T66" fmla="*/ 24 w 39"/>
                    <a:gd name="T67" fmla="*/ 15 h 193"/>
                    <a:gd name="T68" fmla="*/ 22 w 39"/>
                    <a:gd name="T69" fmla="*/ 8 h 193"/>
                    <a:gd name="T70" fmla="*/ 20 w 39"/>
                    <a:gd name="T71" fmla="*/ 0 h 19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9" h="193">
                      <a:moveTo>
                        <a:pt x="20" y="0"/>
                      </a:moveTo>
                      <a:lnTo>
                        <a:pt x="25" y="9"/>
                      </a:lnTo>
                      <a:lnTo>
                        <a:pt x="28" y="15"/>
                      </a:lnTo>
                      <a:lnTo>
                        <a:pt x="34" y="24"/>
                      </a:lnTo>
                      <a:lnTo>
                        <a:pt x="36" y="33"/>
                      </a:lnTo>
                      <a:lnTo>
                        <a:pt x="37" y="43"/>
                      </a:lnTo>
                      <a:lnTo>
                        <a:pt x="37" y="56"/>
                      </a:lnTo>
                      <a:lnTo>
                        <a:pt x="38" y="64"/>
                      </a:lnTo>
                      <a:lnTo>
                        <a:pt x="37" y="75"/>
                      </a:lnTo>
                      <a:lnTo>
                        <a:pt x="36" y="86"/>
                      </a:lnTo>
                      <a:lnTo>
                        <a:pt x="34" y="97"/>
                      </a:lnTo>
                      <a:lnTo>
                        <a:pt x="31" y="113"/>
                      </a:lnTo>
                      <a:lnTo>
                        <a:pt x="29" y="122"/>
                      </a:lnTo>
                      <a:lnTo>
                        <a:pt x="24" y="132"/>
                      </a:lnTo>
                      <a:lnTo>
                        <a:pt x="18" y="144"/>
                      </a:lnTo>
                      <a:lnTo>
                        <a:pt x="12" y="155"/>
                      </a:lnTo>
                      <a:lnTo>
                        <a:pt x="7" y="165"/>
                      </a:lnTo>
                      <a:lnTo>
                        <a:pt x="3" y="174"/>
                      </a:lnTo>
                      <a:lnTo>
                        <a:pt x="0" y="192"/>
                      </a:lnTo>
                      <a:lnTo>
                        <a:pt x="1" y="174"/>
                      </a:lnTo>
                      <a:lnTo>
                        <a:pt x="3" y="162"/>
                      </a:lnTo>
                      <a:lnTo>
                        <a:pt x="4" y="151"/>
                      </a:lnTo>
                      <a:lnTo>
                        <a:pt x="5" y="139"/>
                      </a:lnTo>
                      <a:lnTo>
                        <a:pt x="7" y="124"/>
                      </a:lnTo>
                      <a:lnTo>
                        <a:pt x="10" y="113"/>
                      </a:lnTo>
                      <a:lnTo>
                        <a:pt x="12" y="102"/>
                      </a:lnTo>
                      <a:lnTo>
                        <a:pt x="15" y="93"/>
                      </a:lnTo>
                      <a:lnTo>
                        <a:pt x="18" y="82"/>
                      </a:lnTo>
                      <a:lnTo>
                        <a:pt x="20" y="72"/>
                      </a:lnTo>
                      <a:lnTo>
                        <a:pt x="22" y="61"/>
                      </a:lnTo>
                      <a:lnTo>
                        <a:pt x="23" y="52"/>
                      </a:lnTo>
                      <a:lnTo>
                        <a:pt x="24" y="41"/>
                      </a:lnTo>
                      <a:lnTo>
                        <a:pt x="24" y="30"/>
                      </a:lnTo>
                      <a:lnTo>
                        <a:pt x="24" y="15"/>
                      </a:lnTo>
                      <a:lnTo>
                        <a:pt x="22" y="8"/>
                      </a:lnTo>
                      <a:lnTo>
                        <a:pt x="20" y="0"/>
                      </a:lnTo>
                    </a:path>
                  </a:pathLst>
                </a:custGeom>
                <a:solidFill>
                  <a:srgbClr val="037C03">
                    <a:alpha val="50195"/>
                  </a:srgb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66" name="Freeform 18">
                  <a:extLst>
                    <a:ext uri="{FF2B5EF4-FFF2-40B4-BE49-F238E27FC236}">
                      <a16:creationId xmlns:a16="http://schemas.microsoft.com/office/drawing/2014/main" id="{573545C5-7451-44DE-BD1F-7A08BD92B972}"/>
                    </a:ext>
                  </a:extLst>
                </p:cNvPr>
                <p:cNvSpPr>
                  <a:spLocks/>
                </p:cNvSpPr>
                <p:nvPr/>
              </p:nvSpPr>
              <p:spPr bwMode="ltGray">
                <a:xfrm>
                  <a:off x="1721" y="1535"/>
                  <a:ext cx="166" cy="50"/>
                </a:xfrm>
                <a:custGeom>
                  <a:avLst/>
                  <a:gdLst>
                    <a:gd name="T0" fmla="*/ 150 w 171"/>
                    <a:gd name="T1" fmla="*/ 49 h 50"/>
                    <a:gd name="T2" fmla="*/ 148 w 171"/>
                    <a:gd name="T3" fmla="*/ 40 h 50"/>
                    <a:gd name="T4" fmla="*/ 145 w 171"/>
                    <a:gd name="T5" fmla="*/ 33 h 50"/>
                    <a:gd name="T6" fmla="*/ 142 w 171"/>
                    <a:gd name="T7" fmla="*/ 31 h 50"/>
                    <a:gd name="T8" fmla="*/ 137 w 171"/>
                    <a:gd name="T9" fmla="*/ 29 h 50"/>
                    <a:gd name="T10" fmla="*/ 131 w 171"/>
                    <a:gd name="T11" fmla="*/ 27 h 50"/>
                    <a:gd name="T12" fmla="*/ 124 w 171"/>
                    <a:gd name="T13" fmla="*/ 29 h 50"/>
                    <a:gd name="T14" fmla="*/ 116 w 171"/>
                    <a:gd name="T15" fmla="*/ 30 h 50"/>
                    <a:gd name="T16" fmla="*/ 110 w 171"/>
                    <a:gd name="T17" fmla="*/ 27 h 50"/>
                    <a:gd name="T18" fmla="*/ 99 w 171"/>
                    <a:gd name="T19" fmla="*/ 22 h 50"/>
                    <a:gd name="T20" fmla="*/ 88 w 171"/>
                    <a:gd name="T21" fmla="*/ 18 h 50"/>
                    <a:gd name="T22" fmla="*/ 81 w 171"/>
                    <a:gd name="T23" fmla="*/ 16 h 50"/>
                    <a:gd name="T24" fmla="*/ 72 w 171"/>
                    <a:gd name="T25" fmla="*/ 12 h 50"/>
                    <a:gd name="T26" fmla="*/ 59 w 171"/>
                    <a:gd name="T27" fmla="*/ 8 h 50"/>
                    <a:gd name="T28" fmla="*/ 49 w 171"/>
                    <a:gd name="T29" fmla="*/ 5 h 50"/>
                    <a:gd name="T30" fmla="*/ 38 w 171"/>
                    <a:gd name="T31" fmla="*/ 1 h 50"/>
                    <a:gd name="T32" fmla="*/ 24 w 171"/>
                    <a:gd name="T33" fmla="*/ 1 h 50"/>
                    <a:gd name="T34" fmla="*/ 15 w 171"/>
                    <a:gd name="T35" fmla="*/ 0 h 50"/>
                    <a:gd name="T36" fmla="*/ 12 w 171"/>
                    <a:gd name="T37" fmla="*/ 1 h 50"/>
                    <a:gd name="T38" fmla="*/ 7 w 171"/>
                    <a:gd name="T39" fmla="*/ 4 h 50"/>
                    <a:gd name="T40" fmla="*/ 3 w 171"/>
                    <a:gd name="T41" fmla="*/ 7 h 50"/>
                    <a:gd name="T42" fmla="*/ 0 w 171"/>
                    <a:gd name="T43" fmla="*/ 11 h 50"/>
                    <a:gd name="T44" fmla="*/ 5 w 171"/>
                    <a:gd name="T45" fmla="*/ 11 h 50"/>
                    <a:gd name="T46" fmla="*/ 12 w 171"/>
                    <a:gd name="T47" fmla="*/ 12 h 50"/>
                    <a:gd name="T48" fmla="*/ 17 w 171"/>
                    <a:gd name="T49" fmla="*/ 12 h 50"/>
                    <a:gd name="T50" fmla="*/ 19 w 171"/>
                    <a:gd name="T51" fmla="*/ 11 h 50"/>
                    <a:gd name="T52" fmla="*/ 26 w 171"/>
                    <a:gd name="T53" fmla="*/ 11 h 50"/>
                    <a:gd name="T54" fmla="*/ 35 w 171"/>
                    <a:gd name="T55" fmla="*/ 11 h 50"/>
                    <a:gd name="T56" fmla="*/ 47 w 171"/>
                    <a:gd name="T57" fmla="*/ 11 h 50"/>
                    <a:gd name="T58" fmla="*/ 53 w 171"/>
                    <a:gd name="T59" fmla="*/ 12 h 50"/>
                    <a:gd name="T60" fmla="*/ 63 w 171"/>
                    <a:gd name="T61" fmla="*/ 14 h 50"/>
                    <a:gd name="T62" fmla="*/ 73 w 171"/>
                    <a:gd name="T63" fmla="*/ 15 h 50"/>
                    <a:gd name="T64" fmla="*/ 81 w 171"/>
                    <a:gd name="T65" fmla="*/ 16 h 50"/>
                    <a:gd name="T66" fmla="*/ 87 w 171"/>
                    <a:gd name="T67" fmla="*/ 19 h 50"/>
                    <a:gd name="T68" fmla="*/ 96 w 171"/>
                    <a:gd name="T69" fmla="*/ 23 h 50"/>
                    <a:gd name="T70" fmla="*/ 104 w 171"/>
                    <a:gd name="T71" fmla="*/ 27 h 50"/>
                    <a:gd name="T72" fmla="*/ 111 w 171"/>
                    <a:gd name="T73" fmla="*/ 31 h 50"/>
                    <a:gd name="T74" fmla="*/ 114 w 171"/>
                    <a:gd name="T75" fmla="*/ 32 h 50"/>
                    <a:gd name="T76" fmla="*/ 118 w 171"/>
                    <a:gd name="T77" fmla="*/ 31 h 50"/>
                    <a:gd name="T78" fmla="*/ 124 w 171"/>
                    <a:gd name="T79" fmla="*/ 34 h 50"/>
                    <a:gd name="T80" fmla="*/ 130 w 171"/>
                    <a:gd name="T81" fmla="*/ 37 h 50"/>
                    <a:gd name="T82" fmla="*/ 136 w 171"/>
                    <a:gd name="T83" fmla="*/ 40 h 50"/>
                    <a:gd name="T84" fmla="*/ 143 w 171"/>
                    <a:gd name="T85" fmla="*/ 44 h 50"/>
                    <a:gd name="T86" fmla="*/ 148 w 171"/>
                    <a:gd name="T87" fmla="*/ 46 h 50"/>
                    <a:gd name="T88" fmla="*/ 150 w 171"/>
                    <a:gd name="T89" fmla="*/ 49 h 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71" h="50">
                      <a:moveTo>
                        <a:pt x="170" y="49"/>
                      </a:moveTo>
                      <a:lnTo>
                        <a:pt x="167" y="40"/>
                      </a:lnTo>
                      <a:lnTo>
                        <a:pt x="163" y="33"/>
                      </a:lnTo>
                      <a:lnTo>
                        <a:pt x="160" y="31"/>
                      </a:lnTo>
                      <a:lnTo>
                        <a:pt x="153" y="29"/>
                      </a:lnTo>
                      <a:lnTo>
                        <a:pt x="147" y="27"/>
                      </a:lnTo>
                      <a:lnTo>
                        <a:pt x="140" y="29"/>
                      </a:lnTo>
                      <a:lnTo>
                        <a:pt x="132" y="30"/>
                      </a:lnTo>
                      <a:lnTo>
                        <a:pt x="123" y="27"/>
                      </a:lnTo>
                      <a:lnTo>
                        <a:pt x="111" y="22"/>
                      </a:lnTo>
                      <a:lnTo>
                        <a:pt x="100" y="18"/>
                      </a:lnTo>
                      <a:lnTo>
                        <a:pt x="92" y="16"/>
                      </a:lnTo>
                      <a:lnTo>
                        <a:pt x="80" y="12"/>
                      </a:lnTo>
                      <a:lnTo>
                        <a:pt x="67" y="8"/>
                      </a:lnTo>
                      <a:lnTo>
                        <a:pt x="55" y="5"/>
                      </a:lnTo>
                      <a:lnTo>
                        <a:pt x="42" y="1"/>
                      </a:lnTo>
                      <a:lnTo>
                        <a:pt x="28" y="1"/>
                      </a:lnTo>
                      <a:lnTo>
                        <a:pt x="15" y="0"/>
                      </a:lnTo>
                      <a:lnTo>
                        <a:pt x="12" y="1"/>
                      </a:lnTo>
                      <a:lnTo>
                        <a:pt x="7" y="4"/>
                      </a:lnTo>
                      <a:lnTo>
                        <a:pt x="3" y="7"/>
                      </a:lnTo>
                      <a:lnTo>
                        <a:pt x="0" y="11"/>
                      </a:lnTo>
                      <a:lnTo>
                        <a:pt x="5" y="11"/>
                      </a:lnTo>
                      <a:lnTo>
                        <a:pt x="12" y="12"/>
                      </a:lnTo>
                      <a:lnTo>
                        <a:pt x="19" y="12"/>
                      </a:lnTo>
                      <a:lnTo>
                        <a:pt x="23" y="11"/>
                      </a:lnTo>
                      <a:lnTo>
                        <a:pt x="30" y="11"/>
                      </a:lnTo>
                      <a:lnTo>
                        <a:pt x="39" y="11"/>
                      </a:lnTo>
                      <a:lnTo>
                        <a:pt x="51" y="11"/>
                      </a:lnTo>
                      <a:lnTo>
                        <a:pt x="61" y="12"/>
                      </a:lnTo>
                      <a:lnTo>
                        <a:pt x="71" y="14"/>
                      </a:lnTo>
                      <a:lnTo>
                        <a:pt x="81" y="15"/>
                      </a:lnTo>
                      <a:lnTo>
                        <a:pt x="91" y="16"/>
                      </a:lnTo>
                      <a:lnTo>
                        <a:pt x="99" y="19"/>
                      </a:lnTo>
                      <a:lnTo>
                        <a:pt x="108" y="23"/>
                      </a:lnTo>
                      <a:lnTo>
                        <a:pt x="116" y="27"/>
                      </a:lnTo>
                      <a:lnTo>
                        <a:pt x="125" y="31"/>
                      </a:lnTo>
                      <a:lnTo>
                        <a:pt x="129" y="32"/>
                      </a:lnTo>
                      <a:lnTo>
                        <a:pt x="134" y="31"/>
                      </a:lnTo>
                      <a:lnTo>
                        <a:pt x="140" y="34"/>
                      </a:lnTo>
                      <a:lnTo>
                        <a:pt x="146" y="37"/>
                      </a:lnTo>
                      <a:lnTo>
                        <a:pt x="152" y="40"/>
                      </a:lnTo>
                      <a:lnTo>
                        <a:pt x="161" y="44"/>
                      </a:lnTo>
                      <a:lnTo>
                        <a:pt x="167" y="46"/>
                      </a:lnTo>
                      <a:lnTo>
                        <a:pt x="170" y="49"/>
                      </a:lnTo>
                    </a:path>
                  </a:pathLst>
                </a:custGeom>
                <a:solidFill>
                  <a:srgbClr val="037C03">
                    <a:alpha val="50195"/>
                  </a:srgb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67" name="Freeform 19">
                  <a:extLst>
                    <a:ext uri="{FF2B5EF4-FFF2-40B4-BE49-F238E27FC236}">
                      <a16:creationId xmlns:a16="http://schemas.microsoft.com/office/drawing/2014/main" id="{D0073CDD-B34F-4131-A085-970F92D90DD3}"/>
                    </a:ext>
                  </a:extLst>
                </p:cNvPr>
                <p:cNvSpPr>
                  <a:spLocks/>
                </p:cNvSpPr>
                <p:nvPr/>
              </p:nvSpPr>
              <p:spPr bwMode="ltGray">
                <a:xfrm>
                  <a:off x="1707" y="1563"/>
                  <a:ext cx="177" cy="21"/>
                </a:xfrm>
                <a:custGeom>
                  <a:avLst/>
                  <a:gdLst>
                    <a:gd name="T0" fmla="*/ 176 w 177"/>
                    <a:gd name="T1" fmla="*/ 20 h 21"/>
                    <a:gd name="T2" fmla="*/ 171 w 177"/>
                    <a:gd name="T3" fmla="*/ 18 h 21"/>
                    <a:gd name="T4" fmla="*/ 166 w 177"/>
                    <a:gd name="T5" fmla="*/ 16 h 21"/>
                    <a:gd name="T6" fmla="*/ 161 w 177"/>
                    <a:gd name="T7" fmla="*/ 13 h 21"/>
                    <a:gd name="T8" fmla="*/ 155 w 177"/>
                    <a:gd name="T9" fmla="*/ 12 h 21"/>
                    <a:gd name="T10" fmla="*/ 149 w 177"/>
                    <a:gd name="T11" fmla="*/ 10 h 21"/>
                    <a:gd name="T12" fmla="*/ 141 w 177"/>
                    <a:gd name="T13" fmla="*/ 6 h 21"/>
                    <a:gd name="T14" fmla="*/ 134 w 177"/>
                    <a:gd name="T15" fmla="*/ 3 h 21"/>
                    <a:gd name="T16" fmla="*/ 128 w 177"/>
                    <a:gd name="T17" fmla="*/ 2 h 21"/>
                    <a:gd name="T18" fmla="*/ 120 w 177"/>
                    <a:gd name="T19" fmla="*/ 3 h 21"/>
                    <a:gd name="T20" fmla="*/ 110 w 177"/>
                    <a:gd name="T21" fmla="*/ 5 h 21"/>
                    <a:gd name="T22" fmla="*/ 106 w 177"/>
                    <a:gd name="T23" fmla="*/ 5 h 21"/>
                    <a:gd name="T24" fmla="*/ 93 w 177"/>
                    <a:gd name="T25" fmla="*/ 3 h 21"/>
                    <a:gd name="T26" fmla="*/ 78 w 177"/>
                    <a:gd name="T27" fmla="*/ 1 h 21"/>
                    <a:gd name="T28" fmla="*/ 69 w 177"/>
                    <a:gd name="T29" fmla="*/ 0 h 21"/>
                    <a:gd name="T30" fmla="*/ 57 w 177"/>
                    <a:gd name="T31" fmla="*/ 0 h 21"/>
                    <a:gd name="T32" fmla="*/ 44 w 177"/>
                    <a:gd name="T33" fmla="*/ 0 h 21"/>
                    <a:gd name="T34" fmla="*/ 36 w 177"/>
                    <a:gd name="T35" fmla="*/ 1 h 21"/>
                    <a:gd name="T36" fmla="*/ 27 w 177"/>
                    <a:gd name="T37" fmla="*/ 2 h 21"/>
                    <a:gd name="T38" fmla="*/ 18 w 177"/>
                    <a:gd name="T39" fmla="*/ 3 h 21"/>
                    <a:gd name="T40" fmla="*/ 9 w 177"/>
                    <a:gd name="T41" fmla="*/ 4 h 21"/>
                    <a:gd name="T42" fmla="*/ 8 w 177"/>
                    <a:gd name="T43" fmla="*/ 8 h 21"/>
                    <a:gd name="T44" fmla="*/ 7 w 177"/>
                    <a:gd name="T45" fmla="*/ 11 h 21"/>
                    <a:gd name="T46" fmla="*/ 4 w 177"/>
                    <a:gd name="T47" fmla="*/ 15 h 21"/>
                    <a:gd name="T48" fmla="*/ 0 w 177"/>
                    <a:gd name="T49" fmla="*/ 17 h 21"/>
                    <a:gd name="T50" fmla="*/ 7 w 177"/>
                    <a:gd name="T51" fmla="*/ 16 h 21"/>
                    <a:gd name="T52" fmla="*/ 15 w 177"/>
                    <a:gd name="T53" fmla="*/ 14 h 21"/>
                    <a:gd name="T54" fmla="*/ 22 w 177"/>
                    <a:gd name="T55" fmla="*/ 12 h 21"/>
                    <a:gd name="T56" fmla="*/ 29 w 177"/>
                    <a:gd name="T57" fmla="*/ 11 h 21"/>
                    <a:gd name="T58" fmla="*/ 37 w 177"/>
                    <a:gd name="T59" fmla="*/ 10 h 21"/>
                    <a:gd name="T60" fmla="*/ 50 w 177"/>
                    <a:gd name="T61" fmla="*/ 10 h 21"/>
                    <a:gd name="T62" fmla="*/ 63 w 177"/>
                    <a:gd name="T63" fmla="*/ 8 h 21"/>
                    <a:gd name="T64" fmla="*/ 79 w 177"/>
                    <a:gd name="T65" fmla="*/ 8 h 21"/>
                    <a:gd name="T66" fmla="*/ 94 w 177"/>
                    <a:gd name="T67" fmla="*/ 7 h 21"/>
                    <a:gd name="T68" fmla="*/ 108 w 177"/>
                    <a:gd name="T69" fmla="*/ 6 h 21"/>
                    <a:gd name="T70" fmla="*/ 120 w 177"/>
                    <a:gd name="T71" fmla="*/ 7 h 21"/>
                    <a:gd name="T72" fmla="*/ 129 w 177"/>
                    <a:gd name="T73" fmla="*/ 10 h 21"/>
                    <a:gd name="T74" fmla="*/ 138 w 177"/>
                    <a:gd name="T75" fmla="*/ 12 h 21"/>
                    <a:gd name="T76" fmla="*/ 148 w 177"/>
                    <a:gd name="T77" fmla="*/ 14 h 21"/>
                    <a:gd name="T78" fmla="*/ 159 w 177"/>
                    <a:gd name="T79" fmla="*/ 17 h 21"/>
                    <a:gd name="T80" fmla="*/ 167 w 177"/>
                    <a:gd name="T81" fmla="*/ 18 h 21"/>
                    <a:gd name="T82" fmla="*/ 176 w 177"/>
                    <a:gd name="T83" fmla="*/ 20 h 2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7" h="21">
                      <a:moveTo>
                        <a:pt x="176" y="20"/>
                      </a:moveTo>
                      <a:lnTo>
                        <a:pt x="171" y="18"/>
                      </a:lnTo>
                      <a:lnTo>
                        <a:pt x="166" y="16"/>
                      </a:lnTo>
                      <a:lnTo>
                        <a:pt x="161" y="13"/>
                      </a:lnTo>
                      <a:lnTo>
                        <a:pt x="155" y="12"/>
                      </a:lnTo>
                      <a:lnTo>
                        <a:pt x="149" y="10"/>
                      </a:lnTo>
                      <a:lnTo>
                        <a:pt x="141" y="6"/>
                      </a:lnTo>
                      <a:lnTo>
                        <a:pt x="134" y="3"/>
                      </a:lnTo>
                      <a:lnTo>
                        <a:pt x="128" y="2"/>
                      </a:lnTo>
                      <a:lnTo>
                        <a:pt x="120" y="3"/>
                      </a:lnTo>
                      <a:lnTo>
                        <a:pt x="110" y="5"/>
                      </a:lnTo>
                      <a:lnTo>
                        <a:pt x="106" y="5"/>
                      </a:lnTo>
                      <a:lnTo>
                        <a:pt x="93" y="3"/>
                      </a:lnTo>
                      <a:lnTo>
                        <a:pt x="78" y="1"/>
                      </a:lnTo>
                      <a:lnTo>
                        <a:pt x="69" y="0"/>
                      </a:lnTo>
                      <a:lnTo>
                        <a:pt x="57" y="0"/>
                      </a:lnTo>
                      <a:lnTo>
                        <a:pt x="44" y="0"/>
                      </a:lnTo>
                      <a:lnTo>
                        <a:pt x="36" y="1"/>
                      </a:lnTo>
                      <a:lnTo>
                        <a:pt x="27" y="2"/>
                      </a:lnTo>
                      <a:lnTo>
                        <a:pt x="18" y="3"/>
                      </a:lnTo>
                      <a:lnTo>
                        <a:pt x="9" y="4"/>
                      </a:lnTo>
                      <a:lnTo>
                        <a:pt x="8" y="8"/>
                      </a:lnTo>
                      <a:lnTo>
                        <a:pt x="7" y="11"/>
                      </a:lnTo>
                      <a:lnTo>
                        <a:pt x="4" y="15"/>
                      </a:lnTo>
                      <a:lnTo>
                        <a:pt x="0" y="17"/>
                      </a:lnTo>
                      <a:lnTo>
                        <a:pt x="7" y="16"/>
                      </a:lnTo>
                      <a:lnTo>
                        <a:pt x="15" y="14"/>
                      </a:lnTo>
                      <a:lnTo>
                        <a:pt x="22" y="12"/>
                      </a:lnTo>
                      <a:lnTo>
                        <a:pt x="29" y="11"/>
                      </a:lnTo>
                      <a:lnTo>
                        <a:pt x="37" y="10"/>
                      </a:lnTo>
                      <a:lnTo>
                        <a:pt x="50" y="10"/>
                      </a:lnTo>
                      <a:lnTo>
                        <a:pt x="63" y="8"/>
                      </a:lnTo>
                      <a:lnTo>
                        <a:pt x="79" y="8"/>
                      </a:lnTo>
                      <a:lnTo>
                        <a:pt x="94" y="7"/>
                      </a:lnTo>
                      <a:lnTo>
                        <a:pt x="108" y="6"/>
                      </a:lnTo>
                      <a:lnTo>
                        <a:pt x="120" y="7"/>
                      </a:lnTo>
                      <a:lnTo>
                        <a:pt x="129" y="10"/>
                      </a:lnTo>
                      <a:lnTo>
                        <a:pt x="138" y="12"/>
                      </a:lnTo>
                      <a:lnTo>
                        <a:pt x="148" y="14"/>
                      </a:lnTo>
                      <a:lnTo>
                        <a:pt x="159" y="17"/>
                      </a:lnTo>
                      <a:lnTo>
                        <a:pt x="167" y="18"/>
                      </a:lnTo>
                      <a:lnTo>
                        <a:pt x="176" y="20"/>
                      </a:lnTo>
                    </a:path>
                  </a:pathLst>
                </a:custGeom>
                <a:solidFill>
                  <a:srgbClr val="037C03">
                    <a:alpha val="50195"/>
                  </a:srgb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sp>
            <p:nvSpPr>
              <p:cNvPr id="1063" name="Freeform 20">
                <a:extLst>
                  <a:ext uri="{FF2B5EF4-FFF2-40B4-BE49-F238E27FC236}">
                    <a16:creationId xmlns:a16="http://schemas.microsoft.com/office/drawing/2014/main" id="{792C3CE1-E679-494B-BC20-6ED42F66AAAC}"/>
                  </a:ext>
                </a:extLst>
              </p:cNvPr>
              <p:cNvSpPr>
                <a:spLocks/>
              </p:cNvSpPr>
              <p:nvPr/>
            </p:nvSpPr>
            <p:spPr bwMode="ltGray">
              <a:xfrm>
                <a:off x="1691" y="1023"/>
                <a:ext cx="261" cy="374"/>
              </a:xfrm>
              <a:custGeom>
                <a:avLst/>
                <a:gdLst>
                  <a:gd name="T0" fmla="*/ 82 w 261"/>
                  <a:gd name="T1" fmla="*/ 162 h 374"/>
                  <a:gd name="T2" fmla="*/ 90 w 261"/>
                  <a:gd name="T3" fmla="*/ 154 h 374"/>
                  <a:gd name="T4" fmla="*/ 76 w 261"/>
                  <a:gd name="T5" fmla="*/ 104 h 374"/>
                  <a:gd name="T6" fmla="*/ 54 w 261"/>
                  <a:gd name="T7" fmla="*/ 56 h 374"/>
                  <a:gd name="T8" fmla="*/ 31 w 261"/>
                  <a:gd name="T9" fmla="*/ 33 h 374"/>
                  <a:gd name="T10" fmla="*/ 51 w 261"/>
                  <a:gd name="T11" fmla="*/ 45 h 374"/>
                  <a:gd name="T12" fmla="*/ 72 w 261"/>
                  <a:gd name="T13" fmla="*/ 84 h 374"/>
                  <a:gd name="T14" fmla="*/ 92 w 261"/>
                  <a:gd name="T15" fmla="*/ 126 h 374"/>
                  <a:gd name="T16" fmla="*/ 106 w 261"/>
                  <a:gd name="T17" fmla="*/ 168 h 374"/>
                  <a:gd name="T18" fmla="*/ 118 w 261"/>
                  <a:gd name="T19" fmla="*/ 150 h 374"/>
                  <a:gd name="T20" fmla="*/ 121 w 261"/>
                  <a:gd name="T21" fmla="*/ 114 h 374"/>
                  <a:gd name="T22" fmla="*/ 125 w 261"/>
                  <a:gd name="T23" fmla="*/ 65 h 374"/>
                  <a:gd name="T24" fmla="*/ 136 w 261"/>
                  <a:gd name="T25" fmla="*/ 26 h 374"/>
                  <a:gd name="T26" fmla="*/ 143 w 261"/>
                  <a:gd name="T27" fmla="*/ 12 h 374"/>
                  <a:gd name="T28" fmla="*/ 136 w 261"/>
                  <a:gd name="T29" fmla="*/ 53 h 374"/>
                  <a:gd name="T30" fmla="*/ 132 w 261"/>
                  <a:gd name="T31" fmla="*/ 106 h 374"/>
                  <a:gd name="T32" fmla="*/ 130 w 261"/>
                  <a:gd name="T33" fmla="*/ 155 h 374"/>
                  <a:gd name="T34" fmla="*/ 136 w 261"/>
                  <a:gd name="T35" fmla="*/ 183 h 374"/>
                  <a:gd name="T36" fmla="*/ 166 w 261"/>
                  <a:gd name="T37" fmla="*/ 177 h 374"/>
                  <a:gd name="T38" fmla="*/ 205 w 261"/>
                  <a:gd name="T39" fmla="*/ 178 h 374"/>
                  <a:gd name="T40" fmla="*/ 236 w 261"/>
                  <a:gd name="T41" fmla="*/ 193 h 374"/>
                  <a:gd name="T42" fmla="*/ 260 w 261"/>
                  <a:gd name="T43" fmla="*/ 227 h 374"/>
                  <a:gd name="T44" fmla="*/ 231 w 261"/>
                  <a:gd name="T45" fmla="*/ 222 h 374"/>
                  <a:gd name="T46" fmla="*/ 200 w 261"/>
                  <a:gd name="T47" fmla="*/ 211 h 374"/>
                  <a:gd name="T48" fmla="*/ 159 w 261"/>
                  <a:gd name="T49" fmla="*/ 204 h 374"/>
                  <a:gd name="T50" fmla="*/ 132 w 261"/>
                  <a:gd name="T51" fmla="*/ 208 h 374"/>
                  <a:gd name="T52" fmla="*/ 147 w 261"/>
                  <a:gd name="T53" fmla="*/ 224 h 374"/>
                  <a:gd name="T54" fmla="*/ 182 w 261"/>
                  <a:gd name="T55" fmla="*/ 233 h 374"/>
                  <a:gd name="T56" fmla="*/ 217 w 261"/>
                  <a:gd name="T57" fmla="*/ 240 h 374"/>
                  <a:gd name="T58" fmla="*/ 243 w 261"/>
                  <a:gd name="T59" fmla="*/ 264 h 374"/>
                  <a:gd name="T60" fmla="*/ 256 w 261"/>
                  <a:gd name="T61" fmla="*/ 297 h 374"/>
                  <a:gd name="T62" fmla="*/ 224 w 261"/>
                  <a:gd name="T63" fmla="*/ 277 h 374"/>
                  <a:gd name="T64" fmla="*/ 191 w 261"/>
                  <a:gd name="T65" fmla="*/ 256 h 374"/>
                  <a:gd name="T66" fmla="*/ 160 w 261"/>
                  <a:gd name="T67" fmla="*/ 238 h 374"/>
                  <a:gd name="T68" fmla="*/ 136 w 261"/>
                  <a:gd name="T69" fmla="*/ 230 h 374"/>
                  <a:gd name="T70" fmla="*/ 121 w 261"/>
                  <a:gd name="T71" fmla="*/ 246 h 374"/>
                  <a:gd name="T72" fmla="*/ 135 w 261"/>
                  <a:gd name="T73" fmla="*/ 290 h 374"/>
                  <a:gd name="T74" fmla="*/ 145 w 261"/>
                  <a:gd name="T75" fmla="*/ 342 h 374"/>
                  <a:gd name="T76" fmla="*/ 127 w 261"/>
                  <a:gd name="T77" fmla="*/ 346 h 374"/>
                  <a:gd name="T78" fmla="*/ 116 w 261"/>
                  <a:gd name="T79" fmla="*/ 290 h 374"/>
                  <a:gd name="T80" fmla="*/ 101 w 261"/>
                  <a:gd name="T81" fmla="*/ 256 h 374"/>
                  <a:gd name="T82" fmla="*/ 83 w 261"/>
                  <a:gd name="T83" fmla="*/ 274 h 374"/>
                  <a:gd name="T84" fmla="*/ 64 w 261"/>
                  <a:gd name="T85" fmla="*/ 309 h 374"/>
                  <a:gd name="T86" fmla="*/ 44 w 261"/>
                  <a:gd name="T87" fmla="*/ 360 h 374"/>
                  <a:gd name="T88" fmla="*/ 51 w 261"/>
                  <a:gd name="T89" fmla="*/ 314 h 374"/>
                  <a:gd name="T90" fmla="*/ 69 w 261"/>
                  <a:gd name="T91" fmla="*/ 272 h 374"/>
                  <a:gd name="T92" fmla="*/ 91 w 261"/>
                  <a:gd name="T93" fmla="*/ 238 h 374"/>
                  <a:gd name="T94" fmla="*/ 99 w 261"/>
                  <a:gd name="T95" fmla="*/ 212 h 374"/>
                  <a:gd name="T96" fmla="*/ 77 w 261"/>
                  <a:gd name="T97" fmla="*/ 226 h 374"/>
                  <a:gd name="T98" fmla="*/ 52 w 261"/>
                  <a:gd name="T99" fmla="*/ 261 h 374"/>
                  <a:gd name="T100" fmla="*/ 28 w 261"/>
                  <a:gd name="T101" fmla="*/ 301 h 374"/>
                  <a:gd name="T102" fmla="*/ 24 w 261"/>
                  <a:gd name="T103" fmla="*/ 288 h 374"/>
                  <a:gd name="T104" fmla="*/ 42 w 261"/>
                  <a:gd name="T105" fmla="*/ 262 h 374"/>
                  <a:gd name="T106" fmla="*/ 71 w 261"/>
                  <a:gd name="T107" fmla="*/ 229 h 374"/>
                  <a:gd name="T108" fmla="*/ 101 w 261"/>
                  <a:gd name="T109" fmla="*/ 206 h 374"/>
                  <a:gd name="T110" fmla="*/ 73 w 261"/>
                  <a:gd name="T111" fmla="*/ 180 h 374"/>
                  <a:gd name="T112" fmla="*/ 46 w 261"/>
                  <a:gd name="T113" fmla="*/ 148 h 374"/>
                  <a:gd name="T114" fmla="*/ 17 w 261"/>
                  <a:gd name="T115" fmla="*/ 118 h 374"/>
                  <a:gd name="T116" fmla="*/ 3 w 261"/>
                  <a:gd name="T117" fmla="*/ 98 h 374"/>
                  <a:gd name="T118" fmla="*/ 32 w 261"/>
                  <a:gd name="T119" fmla="*/ 115 h 374"/>
                  <a:gd name="T120" fmla="*/ 64 w 261"/>
                  <a:gd name="T121" fmla="*/ 145 h 37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61" h="374">
                    <a:moveTo>
                      <a:pt x="64" y="145"/>
                    </a:moveTo>
                    <a:lnTo>
                      <a:pt x="68" y="150"/>
                    </a:lnTo>
                    <a:lnTo>
                      <a:pt x="72" y="154"/>
                    </a:lnTo>
                    <a:lnTo>
                      <a:pt x="77" y="157"/>
                    </a:lnTo>
                    <a:lnTo>
                      <a:pt x="82" y="162"/>
                    </a:lnTo>
                    <a:lnTo>
                      <a:pt x="86" y="165"/>
                    </a:lnTo>
                    <a:lnTo>
                      <a:pt x="91" y="168"/>
                    </a:lnTo>
                    <a:lnTo>
                      <a:pt x="94" y="170"/>
                    </a:lnTo>
                    <a:lnTo>
                      <a:pt x="92" y="162"/>
                    </a:lnTo>
                    <a:lnTo>
                      <a:pt x="90" y="154"/>
                    </a:lnTo>
                    <a:lnTo>
                      <a:pt x="87" y="143"/>
                    </a:lnTo>
                    <a:lnTo>
                      <a:pt x="85" y="134"/>
                    </a:lnTo>
                    <a:lnTo>
                      <a:pt x="82" y="124"/>
                    </a:lnTo>
                    <a:lnTo>
                      <a:pt x="80" y="114"/>
                    </a:lnTo>
                    <a:lnTo>
                      <a:pt x="76" y="104"/>
                    </a:lnTo>
                    <a:lnTo>
                      <a:pt x="72" y="93"/>
                    </a:lnTo>
                    <a:lnTo>
                      <a:pt x="68" y="84"/>
                    </a:lnTo>
                    <a:lnTo>
                      <a:pt x="63" y="71"/>
                    </a:lnTo>
                    <a:lnTo>
                      <a:pt x="59" y="63"/>
                    </a:lnTo>
                    <a:lnTo>
                      <a:pt x="54" y="56"/>
                    </a:lnTo>
                    <a:lnTo>
                      <a:pt x="50" y="48"/>
                    </a:lnTo>
                    <a:lnTo>
                      <a:pt x="44" y="42"/>
                    </a:lnTo>
                    <a:lnTo>
                      <a:pt x="39" y="38"/>
                    </a:lnTo>
                    <a:lnTo>
                      <a:pt x="34" y="35"/>
                    </a:lnTo>
                    <a:lnTo>
                      <a:pt x="31" y="33"/>
                    </a:lnTo>
                    <a:lnTo>
                      <a:pt x="35" y="32"/>
                    </a:lnTo>
                    <a:lnTo>
                      <a:pt x="37" y="33"/>
                    </a:lnTo>
                    <a:lnTo>
                      <a:pt x="41" y="34"/>
                    </a:lnTo>
                    <a:lnTo>
                      <a:pt x="45" y="39"/>
                    </a:lnTo>
                    <a:lnTo>
                      <a:pt x="51" y="45"/>
                    </a:lnTo>
                    <a:lnTo>
                      <a:pt x="55" y="50"/>
                    </a:lnTo>
                    <a:lnTo>
                      <a:pt x="58" y="56"/>
                    </a:lnTo>
                    <a:lnTo>
                      <a:pt x="63" y="64"/>
                    </a:lnTo>
                    <a:lnTo>
                      <a:pt x="68" y="75"/>
                    </a:lnTo>
                    <a:lnTo>
                      <a:pt x="72" y="84"/>
                    </a:lnTo>
                    <a:lnTo>
                      <a:pt x="77" y="94"/>
                    </a:lnTo>
                    <a:lnTo>
                      <a:pt x="81" y="101"/>
                    </a:lnTo>
                    <a:lnTo>
                      <a:pt x="86" y="109"/>
                    </a:lnTo>
                    <a:lnTo>
                      <a:pt x="89" y="117"/>
                    </a:lnTo>
                    <a:lnTo>
                      <a:pt x="92" y="126"/>
                    </a:lnTo>
                    <a:lnTo>
                      <a:pt x="95" y="135"/>
                    </a:lnTo>
                    <a:lnTo>
                      <a:pt x="99" y="143"/>
                    </a:lnTo>
                    <a:lnTo>
                      <a:pt x="101" y="151"/>
                    </a:lnTo>
                    <a:lnTo>
                      <a:pt x="104" y="161"/>
                    </a:lnTo>
                    <a:lnTo>
                      <a:pt x="106" y="168"/>
                    </a:lnTo>
                    <a:lnTo>
                      <a:pt x="107" y="171"/>
                    </a:lnTo>
                    <a:lnTo>
                      <a:pt x="110" y="168"/>
                    </a:lnTo>
                    <a:lnTo>
                      <a:pt x="113" y="164"/>
                    </a:lnTo>
                    <a:lnTo>
                      <a:pt x="117" y="159"/>
                    </a:lnTo>
                    <a:lnTo>
                      <a:pt x="118" y="150"/>
                    </a:lnTo>
                    <a:lnTo>
                      <a:pt x="119" y="143"/>
                    </a:lnTo>
                    <a:lnTo>
                      <a:pt x="120" y="133"/>
                    </a:lnTo>
                    <a:lnTo>
                      <a:pt x="121" y="124"/>
                    </a:lnTo>
                    <a:lnTo>
                      <a:pt x="120" y="124"/>
                    </a:lnTo>
                    <a:lnTo>
                      <a:pt x="121" y="114"/>
                    </a:lnTo>
                    <a:lnTo>
                      <a:pt x="121" y="103"/>
                    </a:lnTo>
                    <a:lnTo>
                      <a:pt x="122" y="92"/>
                    </a:lnTo>
                    <a:lnTo>
                      <a:pt x="122" y="82"/>
                    </a:lnTo>
                    <a:lnTo>
                      <a:pt x="123" y="75"/>
                    </a:lnTo>
                    <a:lnTo>
                      <a:pt x="125" y="65"/>
                    </a:lnTo>
                    <a:lnTo>
                      <a:pt x="127" y="58"/>
                    </a:lnTo>
                    <a:lnTo>
                      <a:pt x="128" y="50"/>
                    </a:lnTo>
                    <a:lnTo>
                      <a:pt x="131" y="44"/>
                    </a:lnTo>
                    <a:lnTo>
                      <a:pt x="133" y="36"/>
                    </a:lnTo>
                    <a:lnTo>
                      <a:pt x="136" y="26"/>
                    </a:lnTo>
                    <a:lnTo>
                      <a:pt x="139" y="16"/>
                    </a:lnTo>
                    <a:lnTo>
                      <a:pt x="140" y="7"/>
                    </a:lnTo>
                    <a:lnTo>
                      <a:pt x="143" y="0"/>
                    </a:lnTo>
                    <a:lnTo>
                      <a:pt x="144" y="6"/>
                    </a:lnTo>
                    <a:lnTo>
                      <a:pt x="143" y="12"/>
                    </a:lnTo>
                    <a:lnTo>
                      <a:pt x="142" y="21"/>
                    </a:lnTo>
                    <a:lnTo>
                      <a:pt x="140" y="28"/>
                    </a:lnTo>
                    <a:lnTo>
                      <a:pt x="138" y="40"/>
                    </a:lnTo>
                    <a:lnTo>
                      <a:pt x="137" y="47"/>
                    </a:lnTo>
                    <a:lnTo>
                      <a:pt x="136" y="53"/>
                    </a:lnTo>
                    <a:lnTo>
                      <a:pt x="135" y="62"/>
                    </a:lnTo>
                    <a:lnTo>
                      <a:pt x="134" y="72"/>
                    </a:lnTo>
                    <a:lnTo>
                      <a:pt x="134" y="83"/>
                    </a:lnTo>
                    <a:lnTo>
                      <a:pt x="133" y="94"/>
                    </a:lnTo>
                    <a:lnTo>
                      <a:pt x="132" y="106"/>
                    </a:lnTo>
                    <a:lnTo>
                      <a:pt x="132" y="116"/>
                    </a:lnTo>
                    <a:lnTo>
                      <a:pt x="132" y="126"/>
                    </a:lnTo>
                    <a:lnTo>
                      <a:pt x="131" y="134"/>
                    </a:lnTo>
                    <a:lnTo>
                      <a:pt x="131" y="145"/>
                    </a:lnTo>
                    <a:lnTo>
                      <a:pt x="130" y="155"/>
                    </a:lnTo>
                    <a:lnTo>
                      <a:pt x="128" y="168"/>
                    </a:lnTo>
                    <a:lnTo>
                      <a:pt x="127" y="178"/>
                    </a:lnTo>
                    <a:lnTo>
                      <a:pt x="125" y="190"/>
                    </a:lnTo>
                    <a:lnTo>
                      <a:pt x="130" y="187"/>
                    </a:lnTo>
                    <a:lnTo>
                      <a:pt x="136" y="183"/>
                    </a:lnTo>
                    <a:lnTo>
                      <a:pt x="143" y="178"/>
                    </a:lnTo>
                    <a:lnTo>
                      <a:pt x="149" y="176"/>
                    </a:lnTo>
                    <a:lnTo>
                      <a:pt x="156" y="176"/>
                    </a:lnTo>
                    <a:lnTo>
                      <a:pt x="160" y="176"/>
                    </a:lnTo>
                    <a:lnTo>
                      <a:pt x="166" y="177"/>
                    </a:lnTo>
                    <a:lnTo>
                      <a:pt x="173" y="178"/>
                    </a:lnTo>
                    <a:lnTo>
                      <a:pt x="182" y="179"/>
                    </a:lnTo>
                    <a:lnTo>
                      <a:pt x="190" y="178"/>
                    </a:lnTo>
                    <a:lnTo>
                      <a:pt x="198" y="178"/>
                    </a:lnTo>
                    <a:lnTo>
                      <a:pt x="205" y="178"/>
                    </a:lnTo>
                    <a:lnTo>
                      <a:pt x="211" y="179"/>
                    </a:lnTo>
                    <a:lnTo>
                      <a:pt x="217" y="182"/>
                    </a:lnTo>
                    <a:lnTo>
                      <a:pt x="225" y="185"/>
                    </a:lnTo>
                    <a:lnTo>
                      <a:pt x="231" y="189"/>
                    </a:lnTo>
                    <a:lnTo>
                      <a:pt x="236" y="193"/>
                    </a:lnTo>
                    <a:lnTo>
                      <a:pt x="242" y="199"/>
                    </a:lnTo>
                    <a:lnTo>
                      <a:pt x="245" y="202"/>
                    </a:lnTo>
                    <a:lnTo>
                      <a:pt x="251" y="210"/>
                    </a:lnTo>
                    <a:lnTo>
                      <a:pt x="255" y="218"/>
                    </a:lnTo>
                    <a:lnTo>
                      <a:pt x="260" y="227"/>
                    </a:lnTo>
                    <a:lnTo>
                      <a:pt x="254" y="227"/>
                    </a:lnTo>
                    <a:lnTo>
                      <a:pt x="248" y="226"/>
                    </a:lnTo>
                    <a:lnTo>
                      <a:pt x="241" y="224"/>
                    </a:lnTo>
                    <a:lnTo>
                      <a:pt x="235" y="224"/>
                    </a:lnTo>
                    <a:lnTo>
                      <a:pt x="231" y="222"/>
                    </a:lnTo>
                    <a:lnTo>
                      <a:pt x="224" y="218"/>
                    </a:lnTo>
                    <a:lnTo>
                      <a:pt x="218" y="216"/>
                    </a:lnTo>
                    <a:lnTo>
                      <a:pt x="213" y="213"/>
                    </a:lnTo>
                    <a:lnTo>
                      <a:pt x="209" y="212"/>
                    </a:lnTo>
                    <a:lnTo>
                      <a:pt x="200" y="211"/>
                    </a:lnTo>
                    <a:lnTo>
                      <a:pt x="190" y="210"/>
                    </a:lnTo>
                    <a:lnTo>
                      <a:pt x="182" y="208"/>
                    </a:lnTo>
                    <a:lnTo>
                      <a:pt x="173" y="206"/>
                    </a:lnTo>
                    <a:lnTo>
                      <a:pt x="165" y="205"/>
                    </a:lnTo>
                    <a:lnTo>
                      <a:pt x="159" y="204"/>
                    </a:lnTo>
                    <a:lnTo>
                      <a:pt x="154" y="204"/>
                    </a:lnTo>
                    <a:lnTo>
                      <a:pt x="148" y="203"/>
                    </a:lnTo>
                    <a:lnTo>
                      <a:pt x="142" y="204"/>
                    </a:lnTo>
                    <a:lnTo>
                      <a:pt x="137" y="205"/>
                    </a:lnTo>
                    <a:lnTo>
                      <a:pt x="132" y="208"/>
                    </a:lnTo>
                    <a:lnTo>
                      <a:pt x="125" y="210"/>
                    </a:lnTo>
                    <a:lnTo>
                      <a:pt x="130" y="213"/>
                    </a:lnTo>
                    <a:lnTo>
                      <a:pt x="136" y="217"/>
                    </a:lnTo>
                    <a:lnTo>
                      <a:pt x="141" y="222"/>
                    </a:lnTo>
                    <a:lnTo>
                      <a:pt x="147" y="224"/>
                    </a:lnTo>
                    <a:lnTo>
                      <a:pt x="154" y="227"/>
                    </a:lnTo>
                    <a:lnTo>
                      <a:pt x="160" y="229"/>
                    </a:lnTo>
                    <a:lnTo>
                      <a:pt x="166" y="229"/>
                    </a:lnTo>
                    <a:lnTo>
                      <a:pt x="173" y="231"/>
                    </a:lnTo>
                    <a:lnTo>
                      <a:pt x="182" y="233"/>
                    </a:lnTo>
                    <a:lnTo>
                      <a:pt x="189" y="235"/>
                    </a:lnTo>
                    <a:lnTo>
                      <a:pt x="197" y="235"/>
                    </a:lnTo>
                    <a:lnTo>
                      <a:pt x="203" y="237"/>
                    </a:lnTo>
                    <a:lnTo>
                      <a:pt x="210" y="239"/>
                    </a:lnTo>
                    <a:lnTo>
                      <a:pt x="217" y="240"/>
                    </a:lnTo>
                    <a:lnTo>
                      <a:pt x="222" y="243"/>
                    </a:lnTo>
                    <a:lnTo>
                      <a:pt x="227" y="247"/>
                    </a:lnTo>
                    <a:lnTo>
                      <a:pt x="232" y="252"/>
                    </a:lnTo>
                    <a:lnTo>
                      <a:pt x="238" y="257"/>
                    </a:lnTo>
                    <a:lnTo>
                      <a:pt x="243" y="264"/>
                    </a:lnTo>
                    <a:lnTo>
                      <a:pt x="245" y="268"/>
                    </a:lnTo>
                    <a:lnTo>
                      <a:pt x="248" y="275"/>
                    </a:lnTo>
                    <a:lnTo>
                      <a:pt x="250" y="283"/>
                    </a:lnTo>
                    <a:lnTo>
                      <a:pt x="253" y="291"/>
                    </a:lnTo>
                    <a:lnTo>
                      <a:pt x="256" y="297"/>
                    </a:lnTo>
                    <a:lnTo>
                      <a:pt x="250" y="293"/>
                    </a:lnTo>
                    <a:lnTo>
                      <a:pt x="243" y="289"/>
                    </a:lnTo>
                    <a:lnTo>
                      <a:pt x="238" y="286"/>
                    </a:lnTo>
                    <a:lnTo>
                      <a:pt x="231" y="281"/>
                    </a:lnTo>
                    <a:lnTo>
                      <a:pt x="224" y="277"/>
                    </a:lnTo>
                    <a:lnTo>
                      <a:pt x="218" y="273"/>
                    </a:lnTo>
                    <a:lnTo>
                      <a:pt x="211" y="269"/>
                    </a:lnTo>
                    <a:lnTo>
                      <a:pt x="204" y="264"/>
                    </a:lnTo>
                    <a:lnTo>
                      <a:pt x="198" y="260"/>
                    </a:lnTo>
                    <a:lnTo>
                      <a:pt x="191" y="256"/>
                    </a:lnTo>
                    <a:lnTo>
                      <a:pt x="186" y="252"/>
                    </a:lnTo>
                    <a:lnTo>
                      <a:pt x="179" y="248"/>
                    </a:lnTo>
                    <a:lnTo>
                      <a:pt x="173" y="245"/>
                    </a:lnTo>
                    <a:lnTo>
                      <a:pt x="166" y="241"/>
                    </a:lnTo>
                    <a:lnTo>
                      <a:pt x="160" y="238"/>
                    </a:lnTo>
                    <a:lnTo>
                      <a:pt x="155" y="237"/>
                    </a:lnTo>
                    <a:lnTo>
                      <a:pt x="150" y="234"/>
                    </a:lnTo>
                    <a:lnTo>
                      <a:pt x="144" y="231"/>
                    </a:lnTo>
                    <a:lnTo>
                      <a:pt x="140" y="229"/>
                    </a:lnTo>
                    <a:lnTo>
                      <a:pt x="136" y="230"/>
                    </a:lnTo>
                    <a:lnTo>
                      <a:pt x="131" y="231"/>
                    </a:lnTo>
                    <a:lnTo>
                      <a:pt x="128" y="231"/>
                    </a:lnTo>
                    <a:lnTo>
                      <a:pt x="123" y="229"/>
                    </a:lnTo>
                    <a:lnTo>
                      <a:pt x="123" y="237"/>
                    </a:lnTo>
                    <a:lnTo>
                      <a:pt x="121" y="246"/>
                    </a:lnTo>
                    <a:lnTo>
                      <a:pt x="124" y="254"/>
                    </a:lnTo>
                    <a:lnTo>
                      <a:pt x="127" y="263"/>
                    </a:lnTo>
                    <a:lnTo>
                      <a:pt x="130" y="271"/>
                    </a:lnTo>
                    <a:lnTo>
                      <a:pt x="132" y="280"/>
                    </a:lnTo>
                    <a:lnTo>
                      <a:pt x="135" y="290"/>
                    </a:lnTo>
                    <a:lnTo>
                      <a:pt x="138" y="302"/>
                    </a:lnTo>
                    <a:lnTo>
                      <a:pt x="139" y="311"/>
                    </a:lnTo>
                    <a:lnTo>
                      <a:pt x="142" y="321"/>
                    </a:lnTo>
                    <a:lnTo>
                      <a:pt x="143" y="330"/>
                    </a:lnTo>
                    <a:lnTo>
                      <a:pt x="145" y="342"/>
                    </a:lnTo>
                    <a:lnTo>
                      <a:pt x="148" y="355"/>
                    </a:lnTo>
                    <a:lnTo>
                      <a:pt x="150" y="373"/>
                    </a:lnTo>
                    <a:lnTo>
                      <a:pt x="130" y="373"/>
                    </a:lnTo>
                    <a:lnTo>
                      <a:pt x="128" y="357"/>
                    </a:lnTo>
                    <a:lnTo>
                      <a:pt x="127" y="346"/>
                    </a:lnTo>
                    <a:lnTo>
                      <a:pt x="124" y="332"/>
                    </a:lnTo>
                    <a:lnTo>
                      <a:pt x="122" y="319"/>
                    </a:lnTo>
                    <a:lnTo>
                      <a:pt x="120" y="308"/>
                    </a:lnTo>
                    <a:lnTo>
                      <a:pt x="118" y="298"/>
                    </a:lnTo>
                    <a:lnTo>
                      <a:pt x="116" y="290"/>
                    </a:lnTo>
                    <a:lnTo>
                      <a:pt x="113" y="279"/>
                    </a:lnTo>
                    <a:lnTo>
                      <a:pt x="109" y="269"/>
                    </a:lnTo>
                    <a:lnTo>
                      <a:pt x="107" y="260"/>
                    </a:lnTo>
                    <a:lnTo>
                      <a:pt x="104" y="258"/>
                    </a:lnTo>
                    <a:lnTo>
                      <a:pt x="101" y="256"/>
                    </a:lnTo>
                    <a:lnTo>
                      <a:pt x="98" y="254"/>
                    </a:lnTo>
                    <a:lnTo>
                      <a:pt x="96" y="255"/>
                    </a:lnTo>
                    <a:lnTo>
                      <a:pt x="93" y="260"/>
                    </a:lnTo>
                    <a:lnTo>
                      <a:pt x="87" y="268"/>
                    </a:lnTo>
                    <a:lnTo>
                      <a:pt x="83" y="274"/>
                    </a:lnTo>
                    <a:lnTo>
                      <a:pt x="79" y="280"/>
                    </a:lnTo>
                    <a:lnTo>
                      <a:pt x="76" y="288"/>
                    </a:lnTo>
                    <a:lnTo>
                      <a:pt x="72" y="293"/>
                    </a:lnTo>
                    <a:lnTo>
                      <a:pt x="68" y="301"/>
                    </a:lnTo>
                    <a:lnTo>
                      <a:pt x="64" y="309"/>
                    </a:lnTo>
                    <a:lnTo>
                      <a:pt x="61" y="318"/>
                    </a:lnTo>
                    <a:lnTo>
                      <a:pt x="57" y="327"/>
                    </a:lnTo>
                    <a:lnTo>
                      <a:pt x="53" y="337"/>
                    </a:lnTo>
                    <a:lnTo>
                      <a:pt x="49" y="348"/>
                    </a:lnTo>
                    <a:lnTo>
                      <a:pt x="44" y="360"/>
                    </a:lnTo>
                    <a:lnTo>
                      <a:pt x="46" y="346"/>
                    </a:lnTo>
                    <a:lnTo>
                      <a:pt x="47" y="336"/>
                    </a:lnTo>
                    <a:lnTo>
                      <a:pt x="48" y="325"/>
                    </a:lnTo>
                    <a:lnTo>
                      <a:pt x="50" y="319"/>
                    </a:lnTo>
                    <a:lnTo>
                      <a:pt x="51" y="314"/>
                    </a:lnTo>
                    <a:lnTo>
                      <a:pt x="54" y="305"/>
                    </a:lnTo>
                    <a:lnTo>
                      <a:pt x="57" y="295"/>
                    </a:lnTo>
                    <a:lnTo>
                      <a:pt x="59" y="288"/>
                    </a:lnTo>
                    <a:lnTo>
                      <a:pt x="64" y="280"/>
                    </a:lnTo>
                    <a:lnTo>
                      <a:pt x="69" y="272"/>
                    </a:lnTo>
                    <a:lnTo>
                      <a:pt x="73" y="263"/>
                    </a:lnTo>
                    <a:lnTo>
                      <a:pt x="78" y="254"/>
                    </a:lnTo>
                    <a:lnTo>
                      <a:pt x="81" y="249"/>
                    </a:lnTo>
                    <a:lnTo>
                      <a:pt x="86" y="244"/>
                    </a:lnTo>
                    <a:lnTo>
                      <a:pt x="91" y="238"/>
                    </a:lnTo>
                    <a:lnTo>
                      <a:pt x="95" y="232"/>
                    </a:lnTo>
                    <a:lnTo>
                      <a:pt x="100" y="226"/>
                    </a:lnTo>
                    <a:lnTo>
                      <a:pt x="105" y="218"/>
                    </a:lnTo>
                    <a:lnTo>
                      <a:pt x="103" y="216"/>
                    </a:lnTo>
                    <a:lnTo>
                      <a:pt x="99" y="212"/>
                    </a:lnTo>
                    <a:lnTo>
                      <a:pt x="96" y="210"/>
                    </a:lnTo>
                    <a:lnTo>
                      <a:pt x="93" y="211"/>
                    </a:lnTo>
                    <a:lnTo>
                      <a:pt x="87" y="216"/>
                    </a:lnTo>
                    <a:lnTo>
                      <a:pt x="82" y="221"/>
                    </a:lnTo>
                    <a:lnTo>
                      <a:pt x="77" y="226"/>
                    </a:lnTo>
                    <a:lnTo>
                      <a:pt x="72" y="232"/>
                    </a:lnTo>
                    <a:lnTo>
                      <a:pt x="67" y="241"/>
                    </a:lnTo>
                    <a:lnTo>
                      <a:pt x="61" y="249"/>
                    </a:lnTo>
                    <a:lnTo>
                      <a:pt x="56" y="255"/>
                    </a:lnTo>
                    <a:lnTo>
                      <a:pt x="52" y="261"/>
                    </a:lnTo>
                    <a:lnTo>
                      <a:pt x="47" y="268"/>
                    </a:lnTo>
                    <a:lnTo>
                      <a:pt x="42" y="276"/>
                    </a:lnTo>
                    <a:lnTo>
                      <a:pt x="38" y="284"/>
                    </a:lnTo>
                    <a:lnTo>
                      <a:pt x="33" y="293"/>
                    </a:lnTo>
                    <a:lnTo>
                      <a:pt x="28" y="301"/>
                    </a:lnTo>
                    <a:lnTo>
                      <a:pt x="24" y="310"/>
                    </a:lnTo>
                    <a:lnTo>
                      <a:pt x="18" y="321"/>
                    </a:lnTo>
                    <a:lnTo>
                      <a:pt x="21" y="307"/>
                    </a:lnTo>
                    <a:lnTo>
                      <a:pt x="22" y="297"/>
                    </a:lnTo>
                    <a:lnTo>
                      <a:pt x="24" y="288"/>
                    </a:lnTo>
                    <a:lnTo>
                      <a:pt x="25" y="286"/>
                    </a:lnTo>
                    <a:lnTo>
                      <a:pt x="28" y="281"/>
                    </a:lnTo>
                    <a:lnTo>
                      <a:pt x="32" y="275"/>
                    </a:lnTo>
                    <a:lnTo>
                      <a:pt x="37" y="269"/>
                    </a:lnTo>
                    <a:lnTo>
                      <a:pt x="42" y="262"/>
                    </a:lnTo>
                    <a:lnTo>
                      <a:pt x="47" y="256"/>
                    </a:lnTo>
                    <a:lnTo>
                      <a:pt x="54" y="248"/>
                    </a:lnTo>
                    <a:lnTo>
                      <a:pt x="58" y="243"/>
                    </a:lnTo>
                    <a:lnTo>
                      <a:pt x="64" y="236"/>
                    </a:lnTo>
                    <a:lnTo>
                      <a:pt x="71" y="229"/>
                    </a:lnTo>
                    <a:lnTo>
                      <a:pt x="77" y="224"/>
                    </a:lnTo>
                    <a:lnTo>
                      <a:pt x="83" y="218"/>
                    </a:lnTo>
                    <a:lnTo>
                      <a:pt x="93" y="210"/>
                    </a:lnTo>
                    <a:lnTo>
                      <a:pt x="98" y="208"/>
                    </a:lnTo>
                    <a:lnTo>
                      <a:pt x="101" y="206"/>
                    </a:lnTo>
                    <a:lnTo>
                      <a:pt x="95" y="202"/>
                    </a:lnTo>
                    <a:lnTo>
                      <a:pt x="90" y="196"/>
                    </a:lnTo>
                    <a:lnTo>
                      <a:pt x="84" y="190"/>
                    </a:lnTo>
                    <a:lnTo>
                      <a:pt x="79" y="185"/>
                    </a:lnTo>
                    <a:lnTo>
                      <a:pt x="73" y="180"/>
                    </a:lnTo>
                    <a:lnTo>
                      <a:pt x="69" y="176"/>
                    </a:lnTo>
                    <a:lnTo>
                      <a:pt x="65" y="170"/>
                    </a:lnTo>
                    <a:lnTo>
                      <a:pt x="58" y="163"/>
                    </a:lnTo>
                    <a:lnTo>
                      <a:pt x="52" y="156"/>
                    </a:lnTo>
                    <a:lnTo>
                      <a:pt x="46" y="148"/>
                    </a:lnTo>
                    <a:lnTo>
                      <a:pt x="39" y="141"/>
                    </a:lnTo>
                    <a:lnTo>
                      <a:pt x="33" y="136"/>
                    </a:lnTo>
                    <a:lnTo>
                      <a:pt x="26" y="129"/>
                    </a:lnTo>
                    <a:lnTo>
                      <a:pt x="22" y="125"/>
                    </a:lnTo>
                    <a:lnTo>
                      <a:pt x="17" y="118"/>
                    </a:lnTo>
                    <a:lnTo>
                      <a:pt x="14" y="112"/>
                    </a:lnTo>
                    <a:lnTo>
                      <a:pt x="10" y="108"/>
                    </a:lnTo>
                    <a:lnTo>
                      <a:pt x="4" y="102"/>
                    </a:lnTo>
                    <a:lnTo>
                      <a:pt x="0" y="98"/>
                    </a:lnTo>
                    <a:lnTo>
                      <a:pt x="3" y="98"/>
                    </a:lnTo>
                    <a:lnTo>
                      <a:pt x="9" y="100"/>
                    </a:lnTo>
                    <a:lnTo>
                      <a:pt x="14" y="101"/>
                    </a:lnTo>
                    <a:lnTo>
                      <a:pt x="20" y="104"/>
                    </a:lnTo>
                    <a:lnTo>
                      <a:pt x="25" y="109"/>
                    </a:lnTo>
                    <a:lnTo>
                      <a:pt x="32" y="115"/>
                    </a:lnTo>
                    <a:lnTo>
                      <a:pt x="38" y="120"/>
                    </a:lnTo>
                    <a:lnTo>
                      <a:pt x="45" y="125"/>
                    </a:lnTo>
                    <a:lnTo>
                      <a:pt x="51" y="132"/>
                    </a:lnTo>
                    <a:lnTo>
                      <a:pt x="58" y="139"/>
                    </a:lnTo>
                    <a:lnTo>
                      <a:pt x="64" y="145"/>
                    </a:lnTo>
                  </a:path>
                </a:pathLst>
              </a:custGeom>
              <a:solidFill>
                <a:srgbClr val="037C03">
                  <a:alpha val="50195"/>
                </a:srgb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1047" name="Group 21">
              <a:extLst>
                <a:ext uri="{FF2B5EF4-FFF2-40B4-BE49-F238E27FC236}">
                  <a16:creationId xmlns:a16="http://schemas.microsoft.com/office/drawing/2014/main" id="{4BD304D1-78DE-41A1-849E-E625C946EFC8}"/>
                </a:ext>
              </a:extLst>
            </p:cNvPr>
            <p:cNvGrpSpPr>
              <a:grpSpLocks/>
            </p:cNvGrpSpPr>
            <p:nvPr/>
          </p:nvGrpSpPr>
          <p:grpSpPr bwMode="auto">
            <a:xfrm>
              <a:off x="300" y="3360"/>
              <a:ext cx="508" cy="820"/>
              <a:chOff x="1985" y="1201"/>
              <a:chExt cx="508" cy="820"/>
            </a:xfrm>
          </p:grpSpPr>
          <p:grpSp>
            <p:nvGrpSpPr>
              <p:cNvPr id="1048" name="Group 22">
                <a:extLst>
                  <a:ext uri="{FF2B5EF4-FFF2-40B4-BE49-F238E27FC236}">
                    <a16:creationId xmlns:a16="http://schemas.microsoft.com/office/drawing/2014/main" id="{6E52DF22-544A-441A-8090-79F36498FBBF}"/>
                  </a:ext>
                </a:extLst>
              </p:cNvPr>
              <p:cNvGrpSpPr>
                <a:grpSpLocks/>
              </p:cNvGrpSpPr>
              <p:nvPr/>
            </p:nvGrpSpPr>
            <p:grpSpPr bwMode="auto">
              <a:xfrm>
                <a:off x="2247" y="1201"/>
                <a:ext cx="246" cy="810"/>
                <a:chOff x="2247" y="1201"/>
                <a:chExt cx="246" cy="810"/>
              </a:xfrm>
            </p:grpSpPr>
            <p:sp>
              <p:nvSpPr>
                <p:cNvPr id="1057" name="Freeform 23">
                  <a:extLst>
                    <a:ext uri="{FF2B5EF4-FFF2-40B4-BE49-F238E27FC236}">
                      <a16:creationId xmlns:a16="http://schemas.microsoft.com/office/drawing/2014/main" id="{08520673-D5D6-4965-B672-DD7C065D24BD}"/>
                    </a:ext>
                  </a:extLst>
                </p:cNvPr>
                <p:cNvSpPr>
                  <a:spLocks/>
                </p:cNvSpPr>
                <p:nvPr/>
              </p:nvSpPr>
              <p:spPr bwMode="ltGray">
                <a:xfrm>
                  <a:off x="2392" y="1373"/>
                  <a:ext cx="92" cy="638"/>
                </a:xfrm>
                <a:custGeom>
                  <a:avLst/>
                  <a:gdLst>
                    <a:gd name="T0" fmla="*/ 91 w 92"/>
                    <a:gd name="T1" fmla="*/ 296 h 638"/>
                    <a:gd name="T2" fmla="*/ 83 w 92"/>
                    <a:gd name="T3" fmla="*/ 425 h 638"/>
                    <a:gd name="T4" fmla="*/ 75 w 92"/>
                    <a:gd name="T5" fmla="*/ 529 h 638"/>
                    <a:gd name="T6" fmla="*/ 70 w 92"/>
                    <a:gd name="T7" fmla="*/ 606 h 638"/>
                    <a:gd name="T8" fmla="*/ 71 w 92"/>
                    <a:gd name="T9" fmla="*/ 637 h 638"/>
                    <a:gd name="T10" fmla="*/ 60 w 92"/>
                    <a:gd name="T11" fmla="*/ 637 h 638"/>
                    <a:gd name="T12" fmla="*/ 57 w 92"/>
                    <a:gd name="T13" fmla="*/ 592 h 638"/>
                    <a:gd name="T14" fmla="*/ 55 w 92"/>
                    <a:gd name="T15" fmla="*/ 524 h 638"/>
                    <a:gd name="T16" fmla="*/ 51 w 92"/>
                    <a:gd name="T17" fmla="*/ 461 h 638"/>
                    <a:gd name="T18" fmla="*/ 49 w 92"/>
                    <a:gd name="T19" fmla="*/ 414 h 638"/>
                    <a:gd name="T20" fmla="*/ 45 w 92"/>
                    <a:gd name="T21" fmla="*/ 345 h 638"/>
                    <a:gd name="T22" fmla="*/ 40 w 92"/>
                    <a:gd name="T23" fmla="*/ 285 h 638"/>
                    <a:gd name="T24" fmla="*/ 35 w 92"/>
                    <a:gd name="T25" fmla="*/ 233 h 638"/>
                    <a:gd name="T26" fmla="*/ 31 w 92"/>
                    <a:gd name="T27" fmla="*/ 177 h 638"/>
                    <a:gd name="T28" fmla="*/ 24 w 92"/>
                    <a:gd name="T29" fmla="*/ 121 h 638"/>
                    <a:gd name="T30" fmla="*/ 17 w 92"/>
                    <a:gd name="T31" fmla="*/ 74 h 638"/>
                    <a:gd name="T32" fmla="*/ 4 w 92"/>
                    <a:gd name="T33" fmla="*/ 28 h 638"/>
                    <a:gd name="T34" fmla="*/ 0 w 92"/>
                    <a:gd name="T35" fmla="*/ 10 h 638"/>
                    <a:gd name="T36" fmla="*/ 5 w 92"/>
                    <a:gd name="T37" fmla="*/ 0 h 638"/>
                    <a:gd name="T38" fmla="*/ 13 w 92"/>
                    <a:gd name="T39" fmla="*/ 18 h 638"/>
                    <a:gd name="T40" fmla="*/ 24 w 92"/>
                    <a:gd name="T41" fmla="*/ 61 h 638"/>
                    <a:gd name="T42" fmla="*/ 33 w 92"/>
                    <a:gd name="T43" fmla="*/ 104 h 638"/>
                    <a:gd name="T44" fmla="*/ 40 w 92"/>
                    <a:gd name="T45" fmla="*/ 150 h 638"/>
                    <a:gd name="T46" fmla="*/ 44 w 92"/>
                    <a:gd name="T47" fmla="*/ 208 h 638"/>
                    <a:gd name="T48" fmla="*/ 48 w 92"/>
                    <a:gd name="T49" fmla="*/ 263 h 638"/>
                    <a:gd name="T50" fmla="*/ 55 w 92"/>
                    <a:gd name="T51" fmla="*/ 337 h 638"/>
                    <a:gd name="T52" fmla="*/ 59 w 92"/>
                    <a:gd name="T53" fmla="*/ 398 h 638"/>
                    <a:gd name="T54" fmla="*/ 61 w 92"/>
                    <a:gd name="T55" fmla="*/ 447 h 638"/>
                    <a:gd name="T56" fmla="*/ 63 w 92"/>
                    <a:gd name="T57" fmla="*/ 498 h 638"/>
                    <a:gd name="T58" fmla="*/ 68 w 92"/>
                    <a:gd name="T59" fmla="*/ 550 h 638"/>
                    <a:gd name="T60" fmla="*/ 73 w 92"/>
                    <a:gd name="T61" fmla="*/ 460 h 638"/>
                    <a:gd name="T62" fmla="*/ 80 w 92"/>
                    <a:gd name="T63" fmla="*/ 376 h 638"/>
                    <a:gd name="T64" fmla="*/ 91 w 92"/>
                    <a:gd name="T65" fmla="*/ 296 h 63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2" h="638">
                      <a:moveTo>
                        <a:pt x="91" y="296"/>
                      </a:moveTo>
                      <a:lnTo>
                        <a:pt x="83" y="425"/>
                      </a:lnTo>
                      <a:lnTo>
                        <a:pt x="75" y="529"/>
                      </a:lnTo>
                      <a:lnTo>
                        <a:pt x="70" y="606"/>
                      </a:lnTo>
                      <a:lnTo>
                        <a:pt x="71" y="637"/>
                      </a:lnTo>
                      <a:lnTo>
                        <a:pt x="60" y="637"/>
                      </a:lnTo>
                      <a:lnTo>
                        <a:pt x="57" y="592"/>
                      </a:lnTo>
                      <a:lnTo>
                        <a:pt x="55" y="524"/>
                      </a:lnTo>
                      <a:lnTo>
                        <a:pt x="51" y="461"/>
                      </a:lnTo>
                      <a:lnTo>
                        <a:pt x="49" y="414"/>
                      </a:lnTo>
                      <a:lnTo>
                        <a:pt x="45" y="345"/>
                      </a:lnTo>
                      <a:lnTo>
                        <a:pt x="40" y="285"/>
                      </a:lnTo>
                      <a:lnTo>
                        <a:pt x="35" y="233"/>
                      </a:lnTo>
                      <a:lnTo>
                        <a:pt x="31" y="177"/>
                      </a:lnTo>
                      <a:lnTo>
                        <a:pt x="24" y="121"/>
                      </a:lnTo>
                      <a:lnTo>
                        <a:pt x="17" y="74"/>
                      </a:lnTo>
                      <a:lnTo>
                        <a:pt x="4" y="28"/>
                      </a:lnTo>
                      <a:lnTo>
                        <a:pt x="0" y="10"/>
                      </a:lnTo>
                      <a:lnTo>
                        <a:pt x="5" y="0"/>
                      </a:lnTo>
                      <a:lnTo>
                        <a:pt x="13" y="18"/>
                      </a:lnTo>
                      <a:lnTo>
                        <a:pt x="24" y="61"/>
                      </a:lnTo>
                      <a:lnTo>
                        <a:pt x="33" y="104"/>
                      </a:lnTo>
                      <a:lnTo>
                        <a:pt x="40" y="150"/>
                      </a:lnTo>
                      <a:lnTo>
                        <a:pt x="44" y="208"/>
                      </a:lnTo>
                      <a:lnTo>
                        <a:pt x="48" y="263"/>
                      </a:lnTo>
                      <a:lnTo>
                        <a:pt x="55" y="337"/>
                      </a:lnTo>
                      <a:lnTo>
                        <a:pt x="59" y="398"/>
                      </a:lnTo>
                      <a:lnTo>
                        <a:pt x="61" y="447"/>
                      </a:lnTo>
                      <a:lnTo>
                        <a:pt x="63" y="498"/>
                      </a:lnTo>
                      <a:lnTo>
                        <a:pt x="68" y="550"/>
                      </a:lnTo>
                      <a:lnTo>
                        <a:pt x="73" y="460"/>
                      </a:lnTo>
                      <a:lnTo>
                        <a:pt x="80" y="376"/>
                      </a:lnTo>
                      <a:lnTo>
                        <a:pt x="91" y="296"/>
                      </a:lnTo>
                    </a:path>
                  </a:pathLst>
                </a:custGeom>
                <a:solidFill>
                  <a:srgbClr val="3C0023">
                    <a:alpha val="50195"/>
                  </a:srgb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8" name="Freeform 24">
                  <a:extLst>
                    <a:ext uri="{FF2B5EF4-FFF2-40B4-BE49-F238E27FC236}">
                      <a16:creationId xmlns:a16="http://schemas.microsoft.com/office/drawing/2014/main" id="{FEB83D58-5F00-4D3C-8C94-13EAF5D1A04B}"/>
                    </a:ext>
                  </a:extLst>
                </p:cNvPr>
                <p:cNvSpPr>
                  <a:spLocks/>
                </p:cNvSpPr>
                <p:nvPr/>
              </p:nvSpPr>
              <p:spPr bwMode="ltGray">
                <a:xfrm>
                  <a:off x="2247" y="1201"/>
                  <a:ext cx="246" cy="466"/>
                </a:xfrm>
                <a:custGeom>
                  <a:avLst/>
                  <a:gdLst>
                    <a:gd name="T0" fmla="*/ 136 w 246"/>
                    <a:gd name="T1" fmla="*/ 67 h 466"/>
                    <a:gd name="T2" fmla="*/ 105 w 246"/>
                    <a:gd name="T3" fmla="*/ 12 h 466"/>
                    <a:gd name="T4" fmla="*/ 55 w 246"/>
                    <a:gd name="T5" fmla="*/ 1 h 466"/>
                    <a:gd name="T6" fmla="*/ 58 w 246"/>
                    <a:gd name="T7" fmla="*/ 12 h 466"/>
                    <a:gd name="T8" fmla="*/ 96 w 246"/>
                    <a:gd name="T9" fmla="*/ 39 h 466"/>
                    <a:gd name="T10" fmla="*/ 130 w 246"/>
                    <a:gd name="T11" fmla="*/ 134 h 466"/>
                    <a:gd name="T12" fmla="*/ 73 w 246"/>
                    <a:gd name="T13" fmla="*/ 85 h 466"/>
                    <a:gd name="T14" fmla="*/ 32 w 246"/>
                    <a:gd name="T15" fmla="*/ 75 h 466"/>
                    <a:gd name="T16" fmla="*/ 7 w 246"/>
                    <a:gd name="T17" fmla="*/ 103 h 466"/>
                    <a:gd name="T18" fmla="*/ 38 w 246"/>
                    <a:gd name="T19" fmla="*/ 103 h 466"/>
                    <a:gd name="T20" fmla="*/ 108 w 246"/>
                    <a:gd name="T21" fmla="*/ 129 h 466"/>
                    <a:gd name="T22" fmla="*/ 104 w 246"/>
                    <a:gd name="T23" fmla="*/ 146 h 466"/>
                    <a:gd name="T24" fmla="*/ 92 w 246"/>
                    <a:gd name="T25" fmla="*/ 171 h 466"/>
                    <a:gd name="T26" fmla="*/ 126 w 246"/>
                    <a:gd name="T27" fmla="*/ 170 h 466"/>
                    <a:gd name="T28" fmla="*/ 69 w 246"/>
                    <a:gd name="T29" fmla="*/ 193 h 466"/>
                    <a:gd name="T30" fmla="*/ 37 w 246"/>
                    <a:gd name="T31" fmla="*/ 233 h 466"/>
                    <a:gd name="T32" fmla="*/ 6 w 246"/>
                    <a:gd name="T33" fmla="*/ 325 h 466"/>
                    <a:gd name="T34" fmla="*/ 72 w 246"/>
                    <a:gd name="T35" fmla="*/ 231 h 466"/>
                    <a:gd name="T36" fmla="*/ 118 w 246"/>
                    <a:gd name="T37" fmla="*/ 194 h 466"/>
                    <a:gd name="T38" fmla="*/ 94 w 246"/>
                    <a:gd name="T39" fmla="*/ 269 h 466"/>
                    <a:gd name="T40" fmla="*/ 76 w 246"/>
                    <a:gd name="T41" fmla="*/ 338 h 466"/>
                    <a:gd name="T42" fmla="*/ 71 w 246"/>
                    <a:gd name="T43" fmla="*/ 408 h 466"/>
                    <a:gd name="T44" fmla="*/ 98 w 246"/>
                    <a:gd name="T45" fmla="*/ 303 h 466"/>
                    <a:gd name="T46" fmla="*/ 124 w 246"/>
                    <a:gd name="T47" fmla="*/ 236 h 466"/>
                    <a:gd name="T48" fmla="*/ 125 w 246"/>
                    <a:gd name="T49" fmla="*/ 214 h 466"/>
                    <a:gd name="T50" fmla="*/ 118 w 246"/>
                    <a:gd name="T51" fmla="*/ 323 h 466"/>
                    <a:gd name="T52" fmla="*/ 138 w 246"/>
                    <a:gd name="T53" fmla="*/ 439 h 466"/>
                    <a:gd name="T54" fmla="*/ 128 w 246"/>
                    <a:gd name="T55" fmla="*/ 313 h 466"/>
                    <a:gd name="T56" fmla="*/ 127 w 246"/>
                    <a:gd name="T57" fmla="*/ 223 h 466"/>
                    <a:gd name="T58" fmla="*/ 147 w 246"/>
                    <a:gd name="T59" fmla="*/ 189 h 466"/>
                    <a:gd name="T60" fmla="*/ 188 w 246"/>
                    <a:gd name="T61" fmla="*/ 298 h 466"/>
                    <a:gd name="T62" fmla="*/ 223 w 246"/>
                    <a:gd name="T63" fmla="*/ 411 h 466"/>
                    <a:gd name="T64" fmla="*/ 193 w 246"/>
                    <a:gd name="T65" fmla="*/ 292 h 466"/>
                    <a:gd name="T66" fmla="*/ 160 w 246"/>
                    <a:gd name="T67" fmla="*/ 190 h 466"/>
                    <a:gd name="T68" fmla="*/ 164 w 246"/>
                    <a:gd name="T69" fmla="*/ 121 h 466"/>
                    <a:gd name="T70" fmla="*/ 194 w 246"/>
                    <a:gd name="T71" fmla="*/ 130 h 466"/>
                    <a:gd name="T72" fmla="*/ 240 w 246"/>
                    <a:gd name="T73" fmla="*/ 125 h 466"/>
                    <a:gd name="T74" fmla="*/ 216 w 246"/>
                    <a:gd name="T75" fmla="*/ 122 h 466"/>
                    <a:gd name="T76" fmla="*/ 163 w 246"/>
                    <a:gd name="T77" fmla="*/ 144 h 466"/>
                    <a:gd name="T78" fmla="*/ 194 w 246"/>
                    <a:gd name="T79" fmla="*/ 109 h 466"/>
                    <a:gd name="T80" fmla="*/ 244 w 246"/>
                    <a:gd name="T81" fmla="*/ 101 h 466"/>
                    <a:gd name="T82" fmla="*/ 229 w 246"/>
                    <a:gd name="T83" fmla="*/ 88 h 466"/>
                    <a:gd name="T84" fmla="*/ 163 w 246"/>
                    <a:gd name="T85" fmla="*/ 138 h 466"/>
                    <a:gd name="T86" fmla="*/ 172 w 246"/>
                    <a:gd name="T87" fmla="*/ 99 h 466"/>
                    <a:gd name="T88" fmla="*/ 226 w 246"/>
                    <a:gd name="T89" fmla="*/ 61 h 466"/>
                    <a:gd name="T90" fmla="*/ 188 w 246"/>
                    <a:gd name="T91" fmla="*/ 82 h 466"/>
                    <a:gd name="T92" fmla="*/ 147 w 246"/>
                    <a:gd name="T93" fmla="*/ 109 h 46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46" h="466">
                      <a:moveTo>
                        <a:pt x="147" y="109"/>
                      </a:moveTo>
                      <a:lnTo>
                        <a:pt x="143" y="88"/>
                      </a:lnTo>
                      <a:lnTo>
                        <a:pt x="136" y="67"/>
                      </a:lnTo>
                      <a:lnTo>
                        <a:pt x="127" y="44"/>
                      </a:lnTo>
                      <a:lnTo>
                        <a:pt x="117" y="27"/>
                      </a:lnTo>
                      <a:lnTo>
                        <a:pt x="105" y="12"/>
                      </a:lnTo>
                      <a:lnTo>
                        <a:pt x="89" y="5"/>
                      </a:lnTo>
                      <a:lnTo>
                        <a:pt x="69" y="0"/>
                      </a:lnTo>
                      <a:lnTo>
                        <a:pt x="55" y="1"/>
                      </a:lnTo>
                      <a:lnTo>
                        <a:pt x="39" y="0"/>
                      </a:lnTo>
                      <a:lnTo>
                        <a:pt x="49" y="11"/>
                      </a:lnTo>
                      <a:lnTo>
                        <a:pt x="58" y="12"/>
                      </a:lnTo>
                      <a:lnTo>
                        <a:pt x="69" y="19"/>
                      </a:lnTo>
                      <a:lnTo>
                        <a:pt x="80" y="25"/>
                      </a:lnTo>
                      <a:lnTo>
                        <a:pt x="96" y="39"/>
                      </a:lnTo>
                      <a:lnTo>
                        <a:pt x="109" y="58"/>
                      </a:lnTo>
                      <a:lnTo>
                        <a:pt x="118" y="82"/>
                      </a:lnTo>
                      <a:lnTo>
                        <a:pt x="130" y="134"/>
                      </a:lnTo>
                      <a:lnTo>
                        <a:pt x="96" y="99"/>
                      </a:lnTo>
                      <a:lnTo>
                        <a:pt x="85" y="91"/>
                      </a:lnTo>
                      <a:lnTo>
                        <a:pt x="73" y="85"/>
                      </a:lnTo>
                      <a:lnTo>
                        <a:pt x="61" y="83"/>
                      </a:lnTo>
                      <a:lnTo>
                        <a:pt x="54" y="80"/>
                      </a:lnTo>
                      <a:lnTo>
                        <a:pt x="32" y="75"/>
                      </a:lnTo>
                      <a:lnTo>
                        <a:pt x="0" y="72"/>
                      </a:lnTo>
                      <a:lnTo>
                        <a:pt x="0" y="103"/>
                      </a:lnTo>
                      <a:lnTo>
                        <a:pt x="7" y="103"/>
                      </a:lnTo>
                      <a:lnTo>
                        <a:pt x="17" y="104"/>
                      </a:lnTo>
                      <a:lnTo>
                        <a:pt x="29" y="103"/>
                      </a:lnTo>
                      <a:lnTo>
                        <a:pt x="38" y="103"/>
                      </a:lnTo>
                      <a:lnTo>
                        <a:pt x="62" y="107"/>
                      </a:lnTo>
                      <a:lnTo>
                        <a:pt x="72" y="111"/>
                      </a:lnTo>
                      <a:lnTo>
                        <a:pt x="108" y="129"/>
                      </a:lnTo>
                      <a:lnTo>
                        <a:pt x="127" y="144"/>
                      </a:lnTo>
                      <a:lnTo>
                        <a:pt x="113" y="146"/>
                      </a:lnTo>
                      <a:lnTo>
                        <a:pt x="104" y="146"/>
                      </a:lnTo>
                      <a:lnTo>
                        <a:pt x="89" y="161"/>
                      </a:lnTo>
                      <a:lnTo>
                        <a:pt x="82" y="183"/>
                      </a:lnTo>
                      <a:lnTo>
                        <a:pt x="92" y="171"/>
                      </a:lnTo>
                      <a:lnTo>
                        <a:pt x="120" y="155"/>
                      </a:lnTo>
                      <a:lnTo>
                        <a:pt x="137" y="162"/>
                      </a:lnTo>
                      <a:lnTo>
                        <a:pt x="126" y="170"/>
                      </a:lnTo>
                      <a:lnTo>
                        <a:pt x="113" y="171"/>
                      </a:lnTo>
                      <a:lnTo>
                        <a:pt x="79" y="189"/>
                      </a:lnTo>
                      <a:lnTo>
                        <a:pt x="69" y="193"/>
                      </a:lnTo>
                      <a:lnTo>
                        <a:pt x="57" y="199"/>
                      </a:lnTo>
                      <a:lnTo>
                        <a:pt x="48" y="209"/>
                      </a:lnTo>
                      <a:lnTo>
                        <a:pt x="37" y="233"/>
                      </a:lnTo>
                      <a:lnTo>
                        <a:pt x="31" y="251"/>
                      </a:lnTo>
                      <a:lnTo>
                        <a:pt x="13" y="310"/>
                      </a:lnTo>
                      <a:lnTo>
                        <a:pt x="6" y="325"/>
                      </a:lnTo>
                      <a:lnTo>
                        <a:pt x="36" y="281"/>
                      </a:lnTo>
                      <a:lnTo>
                        <a:pt x="50" y="265"/>
                      </a:lnTo>
                      <a:lnTo>
                        <a:pt x="72" y="231"/>
                      </a:lnTo>
                      <a:lnTo>
                        <a:pt x="83" y="218"/>
                      </a:lnTo>
                      <a:lnTo>
                        <a:pt x="92" y="209"/>
                      </a:lnTo>
                      <a:lnTo>
                        <a:pt x="118" y="194"/>
                      </a:lnTo>
                      <a:lnTo>
                        <a:pt x="132" y="181"/>
                      </a:lnTo>
                      <a:lnTo>
                        <a:pt x="121" y="195"/>
                      </a:lnTo>
                      <a:lnTo>
                        <a:pt x="94" y="269"/>
                      </a:lnTo>
                      <a:lnTo>
                        <a:pt x="84" y="302"/>
                      </a:lnTo>
                      <a:lnTo>
                        <a:pt x="79" y="320"/>
                      </a:lnTo>
                      <a:lnTo>
                        <a:pt x="76" y="338"/>
                      </a:lnTo>
                      <a:lnTo>
                        <a:pt x="75" y="359"/>
                      </a:lnTo>
                      <a:lnTo>
                        <a:pt x="74" y="375"/>
                      </a:lnTo>
                      <a:lnTo>
                        <a:pt x="71" y="408"/>
                      </a:lnTo>
                      <a:lnTo>
                        <a:pt x="84" y="375"/>
                      </a:lnTo>
                      <a:lnTo>
                        <a:pt x="92" y="330"/>
                      </a:lnTo>
                      <a:lnTo>
                        <a:pt x="98" y="303"/>
                      </a:lnTo>
                      <a:lnTo>
                        <a:pt x="104" y="286"/>
                      </a:lnTo>
                      <a:lnTo>
                        <a:pt x="118" y="252"/>
                      </a:lnTo>
                      <a:lnTo>
                        <a:pt x="124" y="236"/>
                      </a:lnTo>
                      <a:lnTo>
                        <a:pt x="128" y="216"/>
                      </a:lnTo>
                      <a:lnTo>
                        <a:pt x="137" y="188"/>
                      </a:lnTo>
                      <a:lnTo>
                        <a:pt x="125" y="214"/>
                      </a:lnTo>
                      <a:lnTo>
                        <a:pt x="119" y="243"/>
                      </a:lnTo>
                      <a:lnTo>
                        <a:pt x="117" y="302"/>
                      </a:lnTo>
                      <a:lnTo>
                        <a:pt x="118" y="323"/>
                      </a:lnTo>
                      <a:lnTo>
                        <a:pt x="120" y="362"/>
                      </a:lnTo>
                      <a:lnTo>
                        <a:pt x="123" y="377"/>
                      </a:lnTo>
                      <a:lnTo>
                        <a:pt x="138" y="439"/>
                      </a:lnTo>
                      <a:lnTo>
                        <a:pt x="141" y="465"/>
                      </a:lnTo>
                      <a:lnTo>
                        <a:pt x="137" y="379"/>
                      </a:lnTo>
                      <a:lnTo>
                        <a:pt x="128" y="313"/>
                      </a:lnTo>
                      <a:lnTo>
                        <a:pt x="126" y="291"/>
                      </a:lnTo>
                      <a:lnTo>
                        <a:pt x="125" y="238"/>
                      </a:lnTo>
                      <a:lnTo>
                        <a:pt x="127" y="223"/>
                      </a:lnTo>
                      <a:lnTo>
                        <a:pt x="133" y="196"/>
                      </a:lnTo>
                      <a:lnTo>
                        <a:pt x="138" y="179"/>
                      </a:lnTo>
                      <a:lnTo>
                        <a:pt x="147" y="189"/>
                      </a:lnTo>
                      <a:lnTo>
                        <a:pt x="161" y="212"/>
                      </a:lnTo>
                      <a:lnTo>
                        <a:pt x="177" y="259"/>
                      </a:lnTo>
                      <a:lnTo>
                        <a:pt x="188" y="298"/>
                      </a:lnTo>
                      <a:lnTo>
                        <a:pt x="197" y="333"/>
                      </a:lnTo>
                      <a:lnTo>
                        <a:pt x="213" y="384"/>
                      </a:lnTo>
                      <a:lnTo>
                        <a:pt x="223" y="411"/>
                      </a:lnTo>
                      <a:lnTo>
                        <a:pt x="232" y="429"/>
                      </a:lnTo>
                      <a:lnTo>
                        <a:pt x="228" y="403"/>
                      </a:lnTo>
                      <a:lnTo>
                        <a:pt x="193" y="292"/>
                      </a:lnTo>
                      <a:lnTo>
                        <a:pt x="171" y="232"/>
                      </a:lnTo>
                      <a:lnTo>
                        <a:pt x="165" y="210"/>
                      </a:lnTo>
                      <a:lnTo>
                        <a:pt x="160" y="190"/>
                      </a:lnTo>
                      <a:lnTo>
                        <a:pt x="144" y="150"/>
                      </a:lnTo>
                      <a:lnTo>
                        <a:pt x="147" y="132"/>
                      </a:lnTo>
                      <a:lnTo>
                        <a:pt x="164" y="121"/>
                      </a:lnTo>
                      <a:lnTo>
                        <a:pt x="172" y="125"/>
                      </a:lnTo>
                      <a:lnTo>
                        <a:pt x="183" y="126"/>
                      </a:lnTo>
                      <a:lnTo>
                        <a:pt x="194" y="130"/>
                      </a:lnTo>
                      <a:lnTo>
                        <a:pt x="239" y="136"/>
                      </a:lnTo>
                      <a:lnTo>
                        <a:pt x="236" y="136"/>
                      </a:lnTo>
                      <a:lnTo>
                        <a:pt x="240" y="125"/>
                      </a:lnTo>
                      <a:lnTo>
                        <a:pt x="242" y="125"/>
                      </a:lnTo>
                      <a:lnTo>
                        <a:pt x="230" y="122"/>
                      </a:lnTo>
                      <a:lnTo>
                        <a:pt x="216" y="122"/>
                      </a:lnTo>
                      <a:lnTo>
                        <a:pt x="199" y="127"/>
                      </a:lnTo>
                      <a:lnTo>
                        <a:pt x="180" y="135"/>
                      </a:lnTo>
                      <a:lnTo>
                        <a:pt x="163" y="144"/>
                      </a:lnTo>
                      <a:lnTo>
                        <a:pt x="150" y="149"/>
                      </a:lnTo>
                      <a:lnTo>
                        <a:pt x="168" y="129"/>
                      </a:lnTo>
                      <a:lnTo>
                        <a:pt x="194" y="109"/>
                      </a:lnTo>
                      <a:lnTo>
                        <a:pt x="220" y="100"/>
                      </a:lnTo>
                      <a:lnTo>
                        <a:pt x="232" y="100"/>
                      </a:lnTo>
                      <a:lnTo>
                        <a:pt x="244" y="101"/>
                      </a:lnTo>
                      <a:lnTo>
                        <a:pt x="239" y="101"/>
                      </a:lnTo>
                      <a:lnTo>
                        <a:pt x="245" y="85"/>
                      </a:lnTo>
                      <a:lnTo>
                        <a:pt x="229" y="88"/>
                      </a:lnTo>
                      <a:lnTo>
                        <a:pt x="212" y="97"/>
                      </a:lnTo>
                      <a:lnTo>
                        <a:pt x="193" y="111"/>
                      </a:lnTo>
                      <a:lnTo>
                        <a:pt x="163" y="138"/>
                      </a:lnTo>
                      <a:lnTo>
                        <a:pt x="150" y="149"/>
                      </a:lnTo>
                      <a:lnTo>
                        <a:pt x="157" y="114"/>
                      </a:lnTo>
                      <a:lnTo>
                        <a:pt x="172" y="99"/>
                      </a:lnTo>
                      <a:lnTo>
                        <a:pt x="190" y="85"/>
                      </a:lnTo>
                      <a:lnTo>
                        <a:pt x="214" y="67"/>
                      </a:lnTo>
                      <a:lnTo>
                        <a:pt x="226" y="61"/>
                      </a:lnTo>
                      <a:lnTo>
                        <a:pt x="212" y="57"/>
                      </a:lnTo>
                      <a:lnTo>
                        <a:pt x="200" y="67"/>
                      </a:lnTo>
                      <a:lnTo>
                        <a:pt x="188" y="82"/>
                      </a:lnTo>
                      <a:lnTo>
                        <a:pt x="178" y="93"/>
                      </a:lnTo>
                      <a:lnTo>
                        <a:pt x="163" y="115"/>
                      </a:lnTo>
                      <a:lnTo>
                        <a:pt x="147" y="109"/>
                      </a:lnTo>
                    </a:path>
                  </a:pathLst>
                </a:custGeom>
                <a:solidFill>
                  <a:srgbClr val="037C03">
                    <a:alpha val="50195"/>
                  </a:srgb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1049" name="Group 25">
                <a:extLst>
                  <a:ext uri="{FF2B5EF4-FFF2-40B4-BE49-F238E27FC236}">
                    <a16:creationId xmlns:a16="http://schemas.microsoft.com/office/drawing/2014/main" id="{0F3A9739-C9B3-463C-9695-5D6C8AD4B988}"/>
                  </a:ext>
                </a:extLst>
              </p:cNvPr>
              <p:cNvGrpSpPr>
                <a:grpSpLocks/>
              </p:cNvGrpSpPr>
              <p:nvPr/>
            </p:nvGrpSpPr>
            <p:grpSpPr bwMode="auto">
              <a:xfrm>
                <a:off x="1985" y="1419"/>
                <a:ext cx="465" cy="602"/>
                <a:chOff x="1985" y="1419"/>
                <a:chExt cx="465" cy="602"/>
              </a:xfrm>
            </p:grpSpPr>
            <p:sp>
              <p:nvSpPr>
                <p:cNvPr id="1050" name="Freeform 26">
                  <a:extLst>
                    <a:ext uri="{FF2B5EF4-FFF2-40B4-BE49-F238E27FC236}">
                      <a16:creationId xmlns:a16="http://schemas.microsoft.com/office/drawing/2014/main" id="{DAD4E19F-B603-4374-BF84-FC6839A521C2}"/>
                    </a:ext>
                  </a:extLst>
                </p:cNvPr>
                <p:cNvSpPr>
                  <a:spLocks/>
                </p:cNvSpPr>
                <p:nvPr/>
              </p:nvSpPr>
              <p:spPr bwMode="ltGray">
                <a:xfrm>
                  <a:off x="2164" y="1525"/>
                  <a:ext cx="130" cy="496"/>
                </a:xfrm>
                <a:custGeom>
                  <a:avLst/>
                  <a:gdLst>
                    <a:gd name="T0" fmla="*/ 129 w 130"/>
                    <a:gd name="T1" fmla="*/ 230 h 496"/>
                    <a:gd name="T2" fmla="*/ 118 w 130"/>
                    <a:gd name="T3" fmla="*/ 330 h 496"/>
                    <a:gd name="T4" fmla="*/ 107 w 130"/>
                    <a:gd name="T5" fmla="*/ 411 h 496"/>
                    <a:gd name="T6" fmla="*/ 100 w 130"/>
                    <a:gd name="T7" fmla="*/ 471 h 496"/>
                    <a:gd name="T8" fmla="*/ 101 w 130"/>
                    <a:gd name="T9" fmla="*/ 495 h 496"/>
                    <a:gd name="T10" fmla="*/ 86 w 130"/>
                    <a:gd name="T11" fmla="*/ 495 h 496"/>
                    <a:gd name="T12" fmla="*/ 81 w 130"/>
                    <a:gd name="T13" fmla="*/ 460 h 496"/>
                    <a:gd name="T14" fmla="*/ 79 w 130"/>
                    <a:gd name="T15" fmla="*/ 408 h 496"/>
                    <a:gd name="T16" fmla="*/ 73 w 130"/>
                    <a:gd name="T17" fmla="*/ 358 h 496"/>
                    <a:gd name="T18" fmla="*/ 70 w 130"/>
                    <a:gd name="T19" fmla="*/ 321 h 496"/>
                    <a:gd name="T20" fmla="*/ 64 w 130"/>
                    <a:gd name="T21" fmla="*/ 268 h 496"/>
                    <a:gd name="T22" fmla="*/ 56 w 130"/>
                    <a:gd name="T23" fmla="*/ 222 h 496"/>
                    <a:gd name="T24" fmla="*/ 51 w 130"/>
                    <a:gd name="T25" fmla="*/ 181 h 496"/>
                    <a:gd name="T26" fmla="*/ 45 w 130"/>
                    <a:gd name="T27" fmla="*/ 137 h 496"/>
                    <a:gd name="T28" fmla="*/ 35 w 130"/>
                    <a:gd name="T29" fmla="*/ 94 h 496"/>
                    <a:gd name="T30" fmla="*/ 24 w 130"/>
                    <a:gd name="T31" fmla="*/ 57 h 496"/>
                    <a:gd name="T32" fmla="*/ 6 w 130"/>
                    <a:gd name="T33" fmla="*/ 21 h 496"/>
                    <a:gd name="T34" fmla="*/ 0 w 130"/>
                    <a:gd name="T35" fmla="*/ 8 h 496"/>
                    <a:gd name="T36" fmla="*/ 7 w 130"/>
                    <a:gd name="T37" fmla="*/ 0 h 496"/>
                    <a:gd name="T38" fmla="*/ 19 w 130"/>
                    <a:gd name="T39" fmla="*/ 14 h 496"/>
                    <a:gd name="T40" fmla="*/ 35 w 130"/>
                    <a:gd name="T41" fmla="*/ 47 h 496"/>
                    <a:gd name="T42" fmla="*/ 47 w 130"/>
                    <a:gd name="T43" fmla="*/ 81 h 496"/>
                    <a:gd name="T44" fmla="*/ 56 w 130"/>
                    <a:gd name="T45" fmla="*/ 116 h 496"/>
                    <a:gd name="T46" fmla="*/ 63 w 130"/>
                    <a:gd name="T47" fmla="*/ 161 h 496"/>
                    <a:gd name="T48" fmla="*/ 69 w 130"/>
                    <a:gd name="T49" fmla="*/ 204 h 496"/>
                    <a:gd name="T50" fmla="*/ 77 w 130"/>
                    <a:gd name="T51" fmla="*/ 262 h 496"/>
                    <a:gd name="T52" fmla="*/ 84 w 130"/>
                    <a:gd name="T53" fmla="*/ 309 h 496"/>
                    <a:gd name="T54" fmla="*/ 87 w 130"/>
                    <a:gd name="T55" fmla="*/ 347 h 496"/>
                    <a:gd name="T56" fmla="*/ 90 w 130"/>
                    <a:gd name="T57" fmla="*/ 386 h 496"/>
                    <a:gd name="T58" fmla="*/ 96 w 130"/>
                    <a:gd name="T59" fmla="*/ 427 h 496"/>
                    <a:gd name="T60" fmla="*/ 104 w 130"/>
                    <a:gd name="T61" fmla="*/ 357 h 496"/>
                    <a:gd name="T62" fmla="*/ 114 w 130"/>
                    <a:gd name="T63" fmla="*/ 292 h 496"/>
                    <a:gd name="T64" fmla="*/ 129 w 130"/>
                    <a:gd name="T65" fmla="*/ 230 h 49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30" h="496">
                      <a:moveTo>
                        <a:pt x="129" y="230"/>
                      </a:moveTo>
                      <a:lnTo>
                        <a:pt x="118" y="330"/>
                      </a:lnTo>
                      <a:lnTo>
                        <a:pt x="107" y="411"/>
                      </a:lnTo>
                      <a:lnTo>
                        <a:pt x="100" y="471"/>
                      </a:lnTo>
                      <a:lnTo>
                        <a:pt x="101" y="495"/>
                      </a:lnTo>
                      <a:lnTo>
                        <a:pt x="86" y="495"/>
                      </a:lnTo>
                      <a:lnTo>
                        <a:pt x="81" y="460"/>
                      </a:lnTo>
                      <a:lnTo>
                        <a:pt x="79" y="408"/>
                      </a:lnTo>
                      <a:lnTo>
                        <a:pt x="73" y="358"/>
                      </a:lnTo>
                      <a:lnTo>
                        <a:pt x="70" y="321"/>
                      </a:lnTo>
                      <a:lnTo>
                        <a:pt x="64" y="268"/>
                      </a:lnTo>
                      <a:lnTo>
                        <a:pt x="56" y="222"/>
                      </a:lnTo>
                      <a:lnTo>
                        <a:pt x="51" y="181"/>
                      </a:lnTo>
                      <a:lnTo>
                        <a:pt x="45" y="137"/>
                      </a:lnTo>
                      <a:lnTo>
                        <a:pt x="35" y="94"/>
                      </a:lnTo>
                      <a:lnTo>
                        <a:pt x="24" y="57"/>
                      </a:lnTo>
                      <a:lnTo>
                        <a:pt x="6" y="21"/>
                      </a:lnTo>
                      <a:lnTo>
                        <a:pt x="0" y="8"/>
                      </a:lnTo>
                      <a:lnTo>
                        <a:pt x="7" y="0"/>
                      </a:lnTo>
                      <a:lnTo>
                        <a:pt x="19" y="14"/>
                      </a:lnTo>
                      <a:lnTo>
                        <a:pt x="35" y="47"/>
                      </a:lnTo>
                      <a:lnTo>
                        <a:pt x="47" y="81"/>
                      </a:lnTo>
                      <a:lnTo>
                        <a:pt x="56" y="116"/>
                      </a:lnTo>
                      <a:lnTo>
                        <a:pt x="63" y="161"/>
                      </a:lnTo>
                      <a:lnTo>
                        <a:pt x="69" y="204"/>
                      </a:lnTo>
                      <a:lnTo>
                        <a:pt x="77" y="262"/>
                      </a:lnTo>
                      <a:lnTo>
                        <a:pt x="84" y="309"/>
                      </a:lnTo>
                      <a:lnTo>
                        <a:pt x="87" y="347"/>
                      </a:lnTo>
                      <a:lnTo>
                        <a:pt x="90" y="386"/>
                      </a:lnTo>
                      <a:lnTo>
                        <a:pt x="96" y="427"/>
                      </a:lnTo>
                      <a:lnTo>
                        <a:pt x="104" y="357"/>
                      </a:lnTo>
                      <a:lnTo>
                        <a:pt x="114" y="292"/>
                      </a:lnTo>
                      <a:lnTo>
                        <a:pt x="129" y="230"/>
                      </a:lnTo>
                    </a:path>
                  </a:pathLst>
                </a:custGeom>
                <a:solidFill>
                  <a:srgbClr val="3C0023">
                    <a:alpha val="50195"/>
                  </a:srgb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1" name="Freeform 27">
                  <a:extLst>
                    <a:ext uri="{FF2B5EF4-FFF2-40B4-BE49-F238E27FC236}">
                      <a16:creationId xmlns:a16="http://schemas.microsoft.com/office/drawing/2014/main" id="{A1C5DD65-3375-4BA5-92A2-8744C10BAB23}"/>
                    </a:ext>
                  </a:extLst>
                </p:cNvPr>
                <p:cNvSpPr>
                  <a:spLocks/>
                </p:cNvSpPr>
                <p:nvPr/>
              </p:nvSpPr>
              <p:spPr bwMode="ltGray">
                <a:xfrm>
                  <a:off x="2204" y="1606"/>
                  <a:ext cx="229" cy="353"/>
                </a:xfrm>
                <a:custGeom>
                  <a:avLst/>
                  <a:gdLst>
                    <a:gd name="T0" fmla="*/ 60 w 229"/>
                    <a:gd name="T1" fmla="*/ 54 h 358"/>
                    <a:gd name="T2" fmla="*/ 67 w 229"/>
                    <a:gd name="T3" fmla="*/ 40 h 358"/>
                    <a:gd name="T4" fmla="*/ 64 w 229"/>
                    <a:gd name="T5" fmla="*/ 5 h 358"/>
                    <a:gd name="T6" fmla="*/ 64 w 229"/>
                    <a:gd name="T7" fmla="*/ 5 h 358"/>
                    <a:gd name="T8" fmla="*/ 64 w 229"/>
                    <a:gd name="T9" fmla="*/ 5 h 358"/>
                    <a:gd name="T10" fmla="*/ 64 w 229"/>
                    <a:gd name="T11" fmla="*/ 5 h 358"/>
                    <a:gd name="T12" fmla="*/ 64 w 229"/>
                    <a:gd name="T13" fmla="*/ 5 h 358"/>
                    <a:gd name="T14" fmla="*/ 70 w 229"/>
                    <a:gd name="T15" fmla="*/ 2 h 358"/>
                    <a:gd name="T16" fmla="*/ 82 w 229"/>
                    <a:gd name="T17" fmla="*/ 62 h 358"/>
                    <a:gd name="T18" fmla="*/ 94 w 229"/>
                    <a:gd name="T19" fmla="*/ 35 h 358"/>
                    <a:gd name="T20" fmla="*/ 101 w 229"/>
                    <a:gd name="T21" fmla="*/ 5 h 358"/>
                    <a:gd name="T22" fmla="*/ 104 w 229"/>
                    <a:gd name="T23" fmla="*/ 5 h 358"/>
                    <a:gd name="T24" fmla="*/ 103 w 229"/>
                    <a:gd name="T25" fmla="*/ 5 h 358"/>
                    <a:gd name="T26" fmla="*/ 104 w 229"/>
                    <a:gd name="T27" fmla="*/ 5 h 358"/>
                    <a:gd name="T28" fmla="*/ 102 w 229"/>
                    <a:gd name="T29" fmla="*/ 5 h 358"/>
                    <a:gd name="T30" fmla="*/ 103 w 229"/>
                    <a:gd name="T31" fmla="*/ 5 h 358"/>
                    <a:gd name="T32" fmla="*/ 105 w 229"/>
                    <a:gd name="T33" fmla="*/ 43 h 358"/>
                    <a:gd name="T34" fmla="*/ 111 w 229"/>
                    <a:gd name="T35" fmla="*/ 84 h 358"/>
                    <a:gd name="T36" fmla="*/ 139 w 229"/>
                    <a:gd name="T37" fmla="*/ 75 h 358"/>
                    <a:gd name="T38" fmla="*/ 176 w 229"/>
                    <a:gd name="T39" fmla="*/ 77 h 358"/>
                    <a:gd name="T40" fmla="*/ 205 w 229"/>
                    <a:gd name="T41" fmla="*/ 100 h 358"/>
                    <a:gd name="T42" fmla="*/ 228 w 229"/>
                    <a:gd name="T43" fmla="*/ 147 h 358"/>
                    <a:gd name="T44" fmla="*/ 200 w 229"/>
                    <a:gd name="T45" fmla="*/ 139 h 358"/>
                    <a:gd name="T46" fmla="*/ 171 w 229"/>
                    <a:gd name="T47" fmla="*/ 123 h 358"/>
                    <a:gd name="T48" fmla="*/ 132 w 229"/>
                    <a:gd name="T49" fmla="*/ 113 h 358"/>
                    <a:gd name="T50" fmla="*/ 107 w 229"/>
                    <a:gd name="T51" fmla="*/ 117 h 358"/>
                    <a:gd name="T52" fmla="*/ 122 w 229"/>
                    <a:gd name="T53" fmla="*/ 142 h 358"/>
                    <a:gd name="T54" fmla="*/ 154 w 229"/>
                    <a:gd name="T55" fmla="*/ 157 h 358"/>
                    <a:gd name="T56" fmla="*/ 187 w 229"/>
                    <a:gd name="T57" fmla="*/ 167 h 358"/>
                    <a:gd name="T58" fmla="*/ 212 w 229"/>
                    <a:gd name="T59" fmla="*/ 200 h 358"/>
                    <a:gd name="T60" fmla="*/ 224 w 229"/>
                    <a:gd name="T61" fmla="*/ 247 h 358"/>
                    <a:gd name="T62" fmla="*/ 194 w 229"/>
                    <a:gd name="T63" fmla="*/ 219 h 358"/>
                    <a:gd name="T64" fmla="*/ 163 w 229"/>
                    <a:gd name="T65" fmla="*/ 187 h 358"/>
                    <a:gd name="T66" fmla="*/ 133 w 229"/>
                    <a:gd name="T67" fmla="*/ 164 h 358"/>
                    <a:gd name="T68" fmla="*/ 111 w 229"/>
                    <a:gd name="T69" fmla="*/ 151 h 358"/>
                    <a:gd name="T70" fmla="*/ 97 w 229"/>
                    <a:gd name="T71" fmla="*/ 175 h 358"/>
                    <a:gd name="T72" fmla="*/ 115 w 229"/>
                    <a:gd name="T73" fmla="*/ 233 h 358"/>
                    <a:gd name="T74" fmla="*/ 132 w 229"/>
                    <a:gd name="T75" fmla="*/ 296 h 358"/>
                    <a:gd name="T76" fmla="*/ 114 w 229"/>
                    <a:gd name="T77" fmla="*/ 310 h 358"/>
                    <a:gd name="T78" fmla="*/ 95 w 229"/>
                    <a:gd name="T79" fmla="*/ 224 h 358"/>
                    <a:gd name="T80" fmla="*/ 78 w 229"/>
                    <a:gd name="T81" fmla="*/ 171 h 358"/>
                    <a:gd name="T82" fmla="*/ 73 w 229"/>
                    <a:gd name="T83" fmla="*/ 185 h 358"/>
                    <a:gd name="T84" fmla="*/ 74 w 229"/>
                    <a:gd name="T85" fmla="*/ 175 h 358"/>
                    <a:gd name="T86" fmla="*/ 70 w 229"/>
                    <a:gd name="T87" fmla="*/ 194 h 358"/>
                    <a:gd name="T88" fmla="*/ 51 w 229"/>
                    <a:gd name="T89" fmla="*/ 243 h 358"/>
                    <a:gd name="T90" fmla="*/ 32 w 229"/>
                    <a:gd name="T91" fmla="*/ 306 h 358"/>
                    <a:gd name="T92" fmla="*/ 28 w 229"/>
                    <a:gd name="T93" fmla="*/ 288 h 358"/>
                    <a:gd name="T94" fmla="*/ 38 w 229"/>
                    <a:gd name="T95" fmla="*/ 237 h 358"/>
                    <a:gd name="T96" fmla="*/ 59 w 229"/>
                    <a:gd name="T97" fmla="*/ 177 h 358"/>
                    <a:gd name="T98" fmla="*/ 82 w 229"/>
                    <a:gd name="T99" fmla="*/ 135 h 358"/>
                    <a:gd name="T100" fmla="*/ 65 w 229"/>
                    <a:gd name="T101" fmla="*/ 131 h 358"/>
                    <a:gd name="T102" fmla="*/ 40 w 229"/>
                    <a:gd name="T103" fmla="*/ 177 h 358"/>
                    <a:gd name="T104" fmla="*/ 18 w 229"/>
                    <a:gd name="T105" fmla="*/ 231 h 358"/>
                    <a:gd name="T106" fmla="*/ 2 w 229"/>
                    <a:gd name="T107" fmla="*/ 262 h 358"/>
                    <a:gd name="T108" fmla="*/ 13 w 229"/>
                    <a:gd name="T109" fmla="*/ 217 h 358"/>
                    <a:gd name="T110" fmla="*/ 37 w 229"/>
                    <a:gd name="T111" fmla="*/ 171 h 358"/>
                    <a:gd name="T112" fmla="*/ 70 w 229"/>
                    <a:gd name="T113" fmla="*/ 122 h 358"/>
                    <a:gd name="T114" fmla="*/ 62 w 229"/>
                    <a:gd name="T115" fmla="*/ 95 h 358"/>
                    <a:gd name="T116" fmla="*/ 37 w 229"/>
                    <a:gd name="T117" fmla="*/ 55 h 358"/>
                    <a:gd name="T118" fmla="*/ 11 w 229"/>
                    <a:gd name="T119" fmla="*/ 12 h 358"/>
                    <a:gd name="T120" fmla="*/ 14 w 229"/>
                    <a:gd name="T121" fmla="*/ 5 h 358"/>
                    <a:gd name="T122" fmla="*/ 27 w 229"/>
                    <a:gd name="T123" fmla="*/ 5 h 358"/>
                    <a:gd name="T124" fmla="*/ 31 w 229"/>
                    <a:gd name="T125" fmla="*/ 10 h 35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9" h="358">
                      <a:moveTo>
                        <a:pt x="43" y="31"/>
                      </a:moveTo>
                      <a:lnTo>
                        <a:pt x="47" y="39"/>
                      </a:lnTo>
                      <a:lnTo>
                        <a:pt x="51" y="44"/>
                      </a:lnTo>
                      <a:lnTo>
                        <a:pt x="55" y="51"/>
                      </a:lnTo>
                      <a:lnTo>
                        <a:pt x="60" y="58"/>
                      </a:lnTo>
                      <a:lnTo>
                        <a:pt x="64" y="63"/>
                      </a:lnTo>
                      <a:lnTo>
                        <a:pt x="68" y="66"/>
                      </a:lnTo>
                      <a:lnTo>
                        <a:pt x="72" y="69"/>
                      </a:lnTo>
                      <a:lnTo>
                        <a:pt x="70" y="58"/>
                      </a:lnTo>
                      <a:lnTo>
                        <a:pt x="67" y="44"/>
                      </a:lnTo>
                      <a:lnTo>
                        <a:pt x="65" y="30"/>
                      </a:lnTo>
                      <a:lnTo>
                        <a:pt x="63" y="15"/>
                      </a:lnTo>
                      <a:lnTo>
                        <a:pt x="64" y="5"/>
                      </a:lnTo>
                      <a:lnTo>
                        <a:pt x="69" y="5"/>
                      </a:lnTo>
                      <a:lnTo>
                        <a:pt x="70" y="5"/>
                      </a:lnTo>
                      <a:lnTo>
                        <a:pt x="70" y="2"/>
                      </a:lnTo>
                      <a:lnTo>
                        <a:pt x="73" y="16"/>
                      </a:lnTo>
                      <a:lnTo>
                        <a:pt x="76" y="30"/>
                      </a:lnTo>
                      <a:lnTo>
                        <a:pt x="78" y="41"/>
                      </a:lnTo>
                      <a:lnTo>
                        <a:pt x="81" y="56"/>
                      </a:lnTo>
                      <a:lnTo>
                        <a:pt x="82" y="66"/>
                      </a:lnTo>
                      <a:lnTo>
                        <a:pt x="84" y="71"/>
                      </a:lnTo>
                      <a:lnTo>
                        <a:pt x="87" y="66"/>
                      </a:lnTo>
                      <a:lnTo>
                        <a:pt x="89" y="59"/>
                      </a:lnTo>
                      <a:lnTo>
                        <a:pt x="93" y="52"/>
                      </a:lnTo>
                      <a:lnTo>
                        <a:pt x="94" y="39"/>
                      </a:lnTo>
                      <a:lnTo>
                        <a:pt x="95" y="30"/>
                      </a:lnTo>
                      <a:lnTo>
                        <a:pt x="96" y="14"/>
                      </a:lnTo>
                      <a:lnTo>
                        <a:pt x="96" y="0"/>
                      </a:lnTo>
                      <a:lnTo>
                        <a:pt x="101" y="5"/>
                      </a:lnTo>
                      <a:lnTo>
                        <a:pt x="102" y="5"/>
                      </a:lnTo>
                      <a:lnTo>
                        <a:pt x="103" y="5"/>
                      </a:lnTo>
                      <a:lnTo>
                        <a:pt x="104" y="5"/>
                      </a:lnTo>
                      <a:lnTo>
                        <a:pt x="105" y="5"/>
                      </a:lnTo>
                      <a:lnTo>
                        <a:pt x="104" y="5"/>
                      </a:lnTo>
                      <a:lnTo>
                        <a:pt x="102" y="5"/>
                      </a:lnTo>
                      <a:lnTo>
                        <a:pt x="103" y="5"/>
                      </a:lnTo>
                      <a:lnTo>
                        <a:pt x="105" y="5"/>
                      </a:lnTo>
                      <a:lnTo>
                        <a:pt x="103" y="5"/>
                      </a:lnTo>
                      <a:lnTo>
                        <a:pt x="101" y="5"/>
                      </a:lnTo>
                      <a:lnTo>
                        <a:pt x="102" y="5"/>
                      </a:lnTo>
                      <a:lnTo>
                        <a:pt x="101" y="5"/>
                      </a:lnTo>
                      <a:lnTo>
                        <a:pt x="104" y="5"/>
                      </a:lnTo>
                      <a:lnTo>
                        <a:pt x="103" y="5"/>
                      </a:lnTo>
                      <a:lnTo>
                        <a:pt x="100" y="5"/>
                      </a:lnTo>
                      <a:lnTo>
                        <a:pt x="101" y="5"/>
                      </a:lnTo>
                      <a:lnTo>
                        <a:pt x="103" y="5"/>
                      </a:lnTo>
                      <a:lnTo>
                        <a:pt x="102" y="5"/>
                      </a:lnTo>
                      <a:lnTo>
                        <a:pt x="104" y="5"/>
                      </a:lnTo>
                      <a:lnTo>
                        <a:pt x="102" y="5"/>
                      </a:lnTo>
                      <a:lnTo>
                        <a:pt x="107" y="5"/>
                      </a:lnTo>
                      <a:lnTo>
                        <a:pt x="103" y="5"/>
                      </a:lnTo>
                      <a:lnTo>
                        <a:pt x="104" y="5"/>
                      </a:lnTo>
                      <a:lnTo>
                        <a:pt x="107" y="2"/>
                      </a:lnTo>
                      <a:lnTo>
                        <a:pt x="107" y="15"/>
                      </a:lnTo>
                      <a:lnTo>
                        <a:pt x="106" y="31"/>
                      </a:lnTo>
                      <a:lnTo>
                        <a:pt x="105" y="47"/>
                      </a:lnTo>
                      <a:lnTo>
                        <a:pt x="103" y="66"/>
                      </a:lnTo>
                      <a:lnTo>
                        <a:pt x="102" y="83"/>
                      </a:lnTo>
                      <a:lnTo>
                        <a:pt x="101" y="100"/>
                      </a:lnTo>
                      <a:lnTo>
                        <a:pt x="105" y="95"/>
                      </a:lnTo>
                      <a:lnTo>
                        <a:pt x="111" y="88"/>
                      </a:lnTo>
                      <a:lnTo>
                        <a:pt x="118" y="80"/>
                      </a:lnTo>
                      <a:lnTo>
                        <a:pt x="123" y="78"/>
                      </a:lnTo>
                      <a:lnTo>
                        <a:pt x="129" y="76"/>
                      </a:lnTo>
                      <a:lnTo>
                        <a:pt x="134" y="79"/>
                      </a:lnTo>
                      <a:lnTo>
                        <a:pt x="139" y="79"/>
                      </a:lnTo>
                      <a:lnTo>
                        <a:pt x="146" y="81"/>
                      </a:lnTo>
                      <a:lnTo>
                        <a:pt x="154" y="83"/>
                      </a:lnTo>
                      <a:lnTo>
                        <a:pt x="162" y="83"/>
                      </a:lnTo>
                      <a:lnTo>
                        <a:pt x="169" y="81"/>
                      </a:lnTo>
                      <a:lnTo>
                        <a:pt x="176" y="81"/>
                      </a:lnTo>
                      <a:lnTo>
                        <a:pt x="182" y="83"/>
                      </a:lnTo>
                      <a:lnTo>
                        <a:pt x="188" y="88"/>
                      </a:lnTo>
                      <a:lnTo>
                        <a:pt x="195" y="93"/>
                      </a:lnTo>
                      <a:lnTo>
                        <a:pt x="200" y="98"/>
                      </a:lnTo>
                      <a:lnTo>
                        <a:pt x="205" y="104"/>
                      </a:lnTo>
                      <a:lnTo>
                        <a:pt x="211" y="112"/>
                      </a:lnTo>
                      <a:lnTo>
                        <a:pt x="214" y="117"/>
                      </a:lnTo>
                      <a:lnTo>
                        <a:pt x="220" y="129"/>
                      </a:lnTo>
                      <a:lnTo>
                        <a:pt x="223" y="142"/>
                      </a:lnTo>
                      <a:lnTo>
                        <a:pt x="228" y="155"/>
                      </a:lnTo>
                      <a:lnTo>
                        <a:pt x="223" y="156"/>
                      </a:lnTo>
                      <a:lnTo>
                        <a:pt x="217" y="154"/>
                      </a:lnTo>
                      <a:lnTo>
                        <a:pt x="210" y="152"/>
                      </a:lnTo>
                      <a:lnTo>
                        <a:pt x="205" y="150"/>
                      </a:lnTo>
                      <a:lnTo>
                        <a:pt x="200" y="147"/>
                      </a:lnTo>
                      <a:lnTo>
                        <a:pt x="195" y="143"/>
                      </a:lnTo>
                      <a:lnTo>
                        <a:pt x="189" y="138"/>
                      </a:lnTo>
                      <a:lnTo>
                        <a:pt x="184" y="135"/>
                      </a:lnTo>
                      <a:lnTo>
                        <a:pt x="179" y="133"/>
                      </a:lnTo>
                      <a:lnTo>
                        <a:pt x="171" y="131"/>
                      </a:lnTo>
                      <a:lnTo>
                        <a:pt x="162" y="129"/>
                      </a:lnTo>
                      <a:lnTo>
                        <a:pt x="154" y="126"/>
                      </a:lnTo>
                      <a:lnTo>
                        <a:pt x="146" y="124"/>
                      </a:lnTo>
                      <a:lnTo>
                        <a:pt x="138" y="122"/>
                      </a:lnTo>
                      <a:lnTo>
                        <a:pt x="132" y="121"/>
                      </a:lnTo>
                      <a:lnTo>
                        <a:pt x="128" y="120"/>
                      </a:lnTo>
                      <a:lnTo>
                        <a:pt x="122" y="120"/>
                      </a:lnTo>
                      <a:lnTo>
                        <a:pt x="116" y="121"/>
                      </a:lnTo>
                      <a:lnTo>
                        <a:pt x="112" y="122"/>
                      </a:lnTo>
                      <a:lnTo>
                        <a:pt x="107" y="125"/>
                      </a:lnTo>
                      <a:lnTo>
                        <a:pt x="100" y="129"/>
                      </a:lnTo>
                      <a:lnTo>
                        <a:pt x="105" y="135"/>
                      </a:lnTo>
                      <a:lnTo>
                        <a:pt x="111" y="140"/>
                      </a:lnTo>
                      <a:lnTo>
                        <a:pt x="116" y="147"/>
                      </a:lnTo>
                      <a:lnTo>
                        <a:pt x="122" y="150"/>
                      </a:lnTo>
                      <a:lnTo>
                        <a:pt x="129" y="155"/>
                      </a:lnTo>
                      <a:lnTo>
                        <a:pt x="133" y="158"/>
                      </a:lnTo>
                      <a:lnTo>
                        <a:pt x="139" y="159"/>
                      </a:lnTo>
                      <a:lnTo>
                        <a:pt x="147" y="162"/>
                      </a:lnTo>
                      <a:lnTo>
                        <a:pt x="154" y="165"/>
                      </a:lnTo>
                      <a:lnTo>
                        <a:pt x="161" y="167"/>
                      </a:lnTo>
                      <a:lnTo>
                        <a:pt x="168" y="169"/>
                      </a:lnTo>
                      <a:lnTo>
                        <a:pt x="174" y="170"/>
                      </a:lnTo>
                      <a:lnTo>
                        <a:pt x="181" y="174"/>
                      </a:lnTo>
                      <a:lnTo>
                        <a:pt x="187" y="175"/>
                      </a:lnTo>
                      <a:lnTo>
                        <a:pt x="191" y="179"/>
                      </a:lnTo>
                      <a:lnTo>
                        <a:pt x="197" y="186"/>
                      </a:lnTo>
                      <a:lnTo>
                        <a:pt x="202" y="193"/>
                      </a:lnTo>
                      <a:lnTo>
                        <a:pt x="206" y="202"/>
                      </a:lnTo>
                      <a:lnTo>
                        <a:pt x="212" y="212"/>
                      </a:lnTo>
                      <a:lnTo>
                        <a:pt x="214" y="218"/>
                      </a:lnTo>
                      <a:lnTo>
                        <a:pt x="217" y="229"/>
                      </a:lnTo>
                      <a:lnTo>
                        <a:pt x="219" y="240"/>
                      </a:lnTo>
                      <a:lnTo>
                        <a:pt x="221" y="253"/>
                      </a:lnTo>
                      <a:lnTo>
                        <a:pt x="224" y="262"/>
                      </a:lnTo>
                      <a:lnTo>
                        <a:pt x="219" y="257"/>
                      </a:lnTo>
                      <a:lnTo>
                        <a:pt x="212" y="250"/>
                      </a:lnTo>
                      <a:lnTo>
                        <a:pt x="206" y="245"/>
                      </a:lnTo>
                      <a:lnTo>
                        <a:pt x="200" y="238"/>
                      </a:lnTo>
                      <a:lnTo>
                        <a:pt x="194" y="231"/>
                      </a:lnTo>
                      <a:lnTo>
                        <a:pt x="188" y="226"/>
                      </a:lnTo>
                      <a:lnTo>
                        <a:pt x="182" y="219"/>
                      </a:lnTo>
                      <a:lnTo>
                        <a:pt x="176" y="213"/>
                      </a:lnTo>
                      <a:lnTo>
                        <a:pt x="169" y="206"/>
                      </a:lnTo>
                      <a:lnTo>
                        <a:pt x="163" y="199"/>
                      </a:lnTo>
                      <a:lnTo>
                        <a:pt x="158" y="194"/>
                      </a:lnTo>
                      <a:lnTo>
                        <a:pt x="151" y="187"/>
                      </a:lnTo>
                      <a:lnTo>
                        <a:pt x="145" y="182"/>
                      </a:lnTo>
                      <a:lnTo>
                        <a:pt x="139" y="177"/>
                      </a:lnTo>
                      <a:lnTo>
                        <a:pt x="133" y="172"/>
                      </a:lnTo>
                      <a:lnTo>
                        <a:pt x="129" y="170"/>
                      </a:lnTo>
                      <a:lnTo>
                        <a:pt x="125" y="166"/>
                      </a:lnTo>
                      <a:lnTo>
                        <a:pt x="119" y="162"/>
                      </a:lnTo>
                      <a:lnTo>
                        <a:pt x="115" y="158"/>
                      </a:lnTo>
                      <a:lnTo>
                        <a:pt x="111" y="159"/>
                      </a:lnTo>
                      <a:lnTo>
                        <a:pt x="107" y="162"/>
                      </a:lnTo>
                      <a:lnTo>
                        <a:pt x="103" y="161"/>
                      </a:lnTo>
                      <a:lnTo>
                        <a:pt x="99" y="158"/>
                      </a:lnTo>
                      <a:lnTo>
                        <a:pt x="98" y="170"/>
                      </a:lnTo>
                      <a:lnTo>
                        <a:pt x="97" y="185"/>
                      </a:lnTo>
                      <a:lnTo>
                        <a:pt x="100" y="197"/>
                      </a:lnTo>
                      <a:lnTo>
                        <a:pt x="102" y="211"/>
                      </a:lnTo>
                      <a:lnTo>
                        <a:pt x="107" y="220"/>
                      </a:lnTo>
                      <a:lnTo>
                        <a:pt x="111" y="231"/>
                      </a:lnTo>
                      <a:lnTo>
                        <a:pt x="115" y="245"/>
                      </a:lnTo>
                      <a:lnTo>
                        <a:pt x="119" y="259"/>
                      </a:lnTo>
                      <a:lnTo>
                        <a:pt x="123" y="268"/>
                      </a:lnTo>
                      <a:lnTo>
                        <a:pt x="127" y="278"/>
                      </a:lnTo>
                      <a:lnTo>
                        <a:pt x="131" y="297"/>
                      </a:lnTo>
                      <a:lnTo>
                        <a:pt x="132" y="312"/>
                      </a:lnTo>
                      <a:lnTo>
                        <a:pt x="135" y="331"/>
                      </a:lnTo>
                      <a:lnTo>
                        <a:pt x="138" y="349"/>
                      </a:lnTo>
                      <a:lnTo>
                        <a:pt x="125" y="349"/>
                      </a:lnTo>
                      <a:lnTo>
                        <a:pt x="122" y="349"/>
                      </a:lnTo>
                      <a:lnTo>
                        <a:pt x="114" y="328"/>
                      </a:lnTo>
                      <a:lnTo>
                        <a:pt x="108" y="307"/>
                      </a:lnTo>
                      <a:lnTo>
                        <a:pt x="103" y="290"/>
                      </a:lnTo>
                      <a:lnTo>
                        <a:pt x="100" y="273"/>
                      </a:lnTo>
                      <a:lnTo>
                        <a:pt x="98" y="255"/>
                      </a:lnTo>
                      <a:lnTo>
                        <a:pt x="95" y="236"/>
                      </a:lnTo>
                      <a:lnTo>
                        <a:pt x="90" y="209"/>
                      </a:lnTo>
                      <a:lnTo>
                        <a:pt x="87" y="200"/>
                      </a:lnTo>
                      <a:lnTo>
                        <a:pt x="84" y="184"/>
                      </a:lnTo>
                      <a:lnTo>
                        <a:pt x="81" y="177"/>
                      </a:lnTo>
                      <a:lnTo>
                        <a:pt x="78" y="179"/>
                      </a:lnTo>
                      <a:lnTo>
                        <a:pt x="75" y="181"/>
                      </a:lnTo>
                      <a:lnTo>
                        <a:pt x="74" y="191"/>
                      </a:lnTo>
                      <a:lnTo>
                        <a:pt x="74" y="186"/>
                      </a:lnTo>
                      <a:lnTo>
                        <a:pt x="74" y="192"/>
                      </a:lnTo>
                      <a:lnTo>
                        <a:pt x="73" y="197"/>
                      </a:lnTo>
                      <a:lnTo>
                        <a:pt x="72" y="198"/>
                      </a:lnTo>
                      <a:lnTo>
                        <a:pt x="74" y="197"/>
                      </a:lnTo>
                      <a:lnTo>
                        <a:pt x="73" y="194"/>
                      </a:lnTo>
                      <a:lnTo>
                        <a:pt x="74" y="189"/>
                      </a:lnTo>
                      <a:lnTo>
                        <a:pt x="74" y="186"/>
                      </a:lnTo>
                      <a:lnTo>
                        <a:pt x="74" y="187"/>
                      </a:lnTo>
                      <a:lnTo>
                        <a:pt x="74" y="192"/>
                      </a:lnTo>
                      <a:lnTo>
                        <a:pt x="75" y="197"/>
                      </a:lnTo>
                      <a:lnTo>
                        <a:pt x="73" y="198"/>
                      </a:lnTo>
                      <a:lnTo>
                        <a:pt x="70" y="206"/>
                      </a:lnTo>
                      <a:lnTo>
                        <a:pt x="65" y="218"/>
                      </a:lnTo>
                      <a:lnTo>
                        <a:pt x="61" y="227"/>
                      </a:lnTo>
                      <a:lnTo>
                        <a:pt x="58" y="236"/>
                      </a:lnTo>
                      <a:lnTo>
                        <a:pt x="54" y="248"/>
                      </a:lnTo>
                      <a:lnTo>
                        <a:pt x="51" y="257"/>
                      </a:lnTo>
                      <a:lnTo>
                        <a:pt x="47" y="268"/>
                      </a:lnTo>
                      <a:lnTo>
                        <a:pt x="43" y="280"/>
                      </a:lnTo>
                      <a:lnTo>
                        <a:pt x="40" y="293"/>
                      </a:lnTo>
                      <a:lnTo>
                        <a:pt x="36" y="307"/>
                      </a:lnTo>
                      <a:lnTo>
                        <a:pt x="32" y="322"/>
                      </a:lnTo>
                      <a:lnTo>
                        <a:pt x="29" y="339"/>
                      </a:lnTo>
                      <a:lnTo>
                        <a:pt x="24" y="357"/>
                      </a:lnTo>
                      <a:lnTo>
                        <a:pt x="26" y="335"/>
                      </a:lnTo>
                      <a:lnTo>
                        <a:pt x="27" y="321"/>
                      </a:lnTo>
                      <a:lnTo>
                        <a:pt x="28" y="304"/>
                      </a:lnTo>
                      <a:lnTo>
                        <a:pt x="29" y="295"/>
                      </a:lnTo>
                      <a:lnTo>
                        <a:pt x="31" y="287"/>
                      </a:lnTo>
                      <a:lnTo>
                        <a:pt x="33" y="273"/>
                      </a:lnTo>
                      <a:lnTo>
                        <a:pt x="36" y="260"/>
                      </a:lnTo>
                      <a:lnTo>
                        <a:pt x="38" y="249"/>
                      </a:lnTo>
                      <a:lnTo>
                        <a:pt x="43" y="236"/>
                      </a:lnTo>
                      <a:lnTo>
                        <a:pt x="47" y="224"/>
                      </a:lnTo>
                      <a:lnTo>
                        <a:pt x="52" y="211"/>
                      </a:lnTo>
                      <a:lnTo>
                        <a:pt x="56" y="197"/>
                      </a:lnTo>
                      <a:lnTo>
                        <a:pt x="59" y="189"/>
                      </a:lnTo>
                      <a:lnTo>
                        <a:pt x="63" y="181"/>
                      </a:lnTo>
                      <a:lnTo>
                        <a:pt x="68" y="172"/>
                      </a:lnTo>
                      <a:lnTo>
                        <a:pt x="73" y="164"/>
                      </a:lnTo>
                      <a:lnTo>
                        <a:pt x="77" y="154"/>
                      </a:lnTo>
                      <a:lnTo>
                        <a:pt x="82" y="143"/>
                      </a:lnTo>
                      <a:lnTo>
                        <a:pt x="80" y="139"/>
                      </a:lnTo>
                      <a:lnTo>
                        <a:pt x="76" y="133"/>
                      </a:lnTo>
                      <a:lnTo>
                        <a:pt x="73" y="129"/>
                      </a:lnTo>
                      <a:lnTo>
                        <a:pt x="70" y="132"/>
                      </a:lnTo>
                      <a:lnTo>
                        <a:pt x="65" y="139"/>
                      </a:lnTo>
                      <a:lnTo>
                        <a:pt x="60" y="147"/>
                      </a:lnTo>
                      <a:lnTo>
                        <a:pt x="55" y="154"/>
                      </a:lnTo>
                      <a:lnTo>
                        <a:pt x="51" y="164"/>
                      </a:lnTo>
                      <a:lnTo>
                        <a:pt x="45" y="177"/>
                      </a:lnTo>
                      <a:lnTo>
                        <a:pt x="40" y="189"/>
                      </a:lnTo>
                      <a:lnTo>
                        <a:pt x="36" y="199"/>
                      </a:lnTo>
                      <a:lnTo>
                        <a:pt x="31" y="207"/>
                      </a:lnTo>
                      <a:lnTo>
                        <a:pt x="27" y="218"/>
                      </a:lnTo>
                      <a:lnTo>
                        <a:pt x="22" y="230"/>
                      </a:lnTo>
                      <a:lnTo>
                        <a:pt x="18" y="243"/>
                      </a:lnTo>
                      <a:lnTo>
                        <a:pt x="14" y="255"/>
                      </a:lnTo>
                      <a:lnTo>
                        <a:pt x="9" y="268"/>
                      </a:lnTo>
                      <a:lnTo>
                        <a:pt x="5" y="282"/>
                      </a:lnTo>
                      <a:lnTo>
                        <a:pt x="0" y="298"/>
                      </a:lnTo>
                      <a:lnTo>
                        <a:pt x="2" y="278"/>
                      </a:lnTo>
                      <a:lnTo>
                        <a:pt x="4" y="262"/>
                      </a:lnTo>
                      <a:lnTo>
                        <a:pt x="5" y="248"/>
                      </a:lnTo>
                      <a:lnTo>
                        <a:pt x="6" y="244"/>
                      </a:lnTo>
                      <a:lnTo>
                        <a:pt x="9" y="238"/>
                      </a:lnTo>
                      <a:lnTo>
                        <a:pt x="13" y="229"/>
                      </a:lnTo>
                      <a:lnTo>
                        <a:pt x="17" y="219"/>
                      </a:lnTo>
                      <a:lnTo>
                        <a:pt x="22" y="209"/>
                      </a:lnTo>
                      <a:lnTo>
                        <a:pt x="27" y="199"/>
                      </a:lnTo>
                      <a:lnTo>
                        <a:pt x="33" y="187"/>
                      </a:lnTo>
                      <a:lnTo>
                        <a:pt x="37" y="179"/>
                      </a:lnTo>
                      <a:lnTo>
                        <a:pt x="43" y="170"/>
                      </a:lnTo>
                      <a:lnTo>
                        <a:pt x="49" y="159"/>
                      </a:lnTo>
                      <a:lnTo>
                        <a:pt x="55" y="149"/>
                      </a:lnTo>
                      <a:lnTo>
                        <a:pt x="60" y="142"/>
                      </a:lnTo>
                      <a:lnTo>
                        <a:pt x="70" y="130"/>
                      </a:lnTo>
                      <a:lnTo>
                        <a:pt x="75" y="125"/>
                      </a:lnTo>
                      <a:lnTo>
                        <a:pt x="78" y="123"/>
                      </a:lnTo>
                      <a:lnTo>
                        <a:pt x="73" y="117"/>
                      </a:lnTo>
                      <a:lnTo>
                        <a:pt x="67" y="108"/>
                      </a:lnTo>
                      <a:lnTo>
                        <a:pt x="62" y="99"/>
                      </a:lnTo>
                      <a:lnTo>
                        <a:pt x="57" y="92"/>
                      </a:lnTo>
                      <a:lnTo>
                        <a:pt x="52" y="85"/>
                      </a:lnTo>
                      <a:lnTo>
                        <a:pt x="47" y="78"/>
                      </a:lnTo>
                      <a:lnTo>
                        <a:pt x="43" y="71"/>
                      </a:lnTo>
                      <a:lnTo>
                        <a:pt x="37" y="59"/>
                      </a:lnTo>
                      <a:lnTo>
                        <a:pt x="32" y="48"/>
                      </a:lnTo>
                      <a:lnTo>
                        <a:pt x="26" y="38"/>
                      </a:lnTo>
                      <a:lnTo>
                        <a:pt x="19" y="26"/>
                      </a:lnTo>
                      <a:lnTo>
                        <a:pt x="14" y="19"/>
                      </a:lnTo>
                      <a:lnTo>
                        <a:pt x="11" y="12"/>
                      </a:lnTo>
                      <a:lnTo>
                        <a:pt x="7" y="4"/>
                      </a:lnTo>
                      <a:lnTo>
                        <a:pt x="14" y="5"/>
                      </a:lnTo>
                      <a:lnTo>
                        <a:pt x="27" y="5"/>
                      </a:lnTo>
                      <a:lnTo>
                        <a:pt x="31" y="10"/>
                      </a:lnTo>
                      <a:lnTo>
                        <a:pt x="37" y="22"/>
                      </a:lnTo>
                      <a:lnTo>
                        <a:pt x="43" y="31"/>
                      </a:lnTo>
                    </a:path>
                  </a:pathLst>
                </a:custGeom>
                <a:solidFill>
                  <a:srgbClr val="037C03">
                    <a:alpha val="50195"/>
                  </a:srgb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nvGrpSpPr>
                <p:cNvPr id="1052" name="Group 28">
                  <a:extLst>
                    <a:ext uri="{FF2B5EF4-FFF2-40B4-BE49-F238E27FC236}">
                      <a16:creationId xmlns:a16="http://schemas.microsoft.com/office/drawing/2014/main" id="{25614D7F-30F2-42AB-A5A6-4EA2D15B68DD}"/>
                    </a:ext>
                  </a:extLst>
                </p:cNvPr>
                <p:cNvGrpSpPr>
                  <a:grpSpLocks/>
                </p:cNvGrpSpPr>
                <p:nvPr/>
              </p:nvGrpSpPr>
              <p:grpSpPr bwMode="auto">
                <a:xfrm>
                  <a:off x="1985" y="1419"/>
                  <a:ext cx="465" cy="349"/>
                  <a:chOff x="1985" y="1419"/>
                  <a:chExt cx="465" cy="349"/>
                </a:xfrm>
              </p:grpSpPr>
              <p:sp>
                <p:nvSpPr>
                  <p:cNvPr id="1053" name="Freeform 29">
                    <a:extLst>
                      <a:ext uri="{FF2B5EF4-FFF2-40B4-BE49-F238E27FC236}">
                        <a16:creationId xmlns:a16="http://schemas.microsoft.com/office/drawing/2014/main" id="{923C18B3-54A7-4F66-8A51-9838EE606FF0}"/>
                      </a:ext>
                    </a:extLst>
                  </p:cNvPr>
                  <p:cNvSpPr>
                    <a:spLocks/>
                  </p:cNvSpPr>
                  <p:nvPr/>
                </p:nvSpPr>
                <p:spPr bwMode="ltGray">
                  <a:xfrm>
                    <a:off x="2030" y="1419"/>
                    <a:ext cx="420" cy="326"/>
                  </a:xfrm>
                  <a:custGeom>
                    <a:avLst/>
                    <a:gdLst>
                      <a:gd name="T0" fmla="*/ 159 w 420"/>
                      <a:gd name="T1" fmla="*/ 41 h 326"/>
                      <a:gd name="T2" fmla="*/ 193 w 420"/>
                      <a:gd name="T3" fmla="*/ 13 h 326"/>
                      <a:gd name="T4" fmla="*/ 233 w 420"/>
                      <a:gd name="T5" fmla="*/ 2 h 326"/>
                      <a:gd name="T6" fmla="*/ 279 w 420"/>
                      <a:gd name="T7" fmla="*/ 2 h 326"/>
                      <a:gd name="T8" fmla="*/ 290 w 420"/>
                      <a:gd name="T9" fmla="*/ 6 h 326"/>
                      <a:gd name="T10" fmla="*/ 260 w 420"/>
                      <a:gd name="T11" fmla="*/ 14 h 326"/>
                      <a:gd name="T12" fmla="*/ 225 w 420"/>
                      <a:gd name="T13" fmla="*/ 25 h 326"/>
                      <a:gd name="T14" fmla="*/ 186 w 420"/>
                      <a:gd name="T15" fmla="*/ 52 h 326"/>
                      <a:gd name="T16" fmla="*/ 183 w 420"/>
                      <a:gd name="T17" fmla="*/ 89 h 326"/>
                      <a:gd name="T18" fmla="*/ 240 w 420"/>
                      <a:gd name="T19" fmla="*/ 66 h 326"/>
                      <a:gd name="T20" fmla="*/ 288 w 420"/>
                      <a:gd name="T21" fmla="*/ 64 h 326"/>
                      <a:gd name="T22" fmla="*/ 338 w 420"/>
                      <a:gd name="T23" fmla="*/ 69 h 326"/>
                      <a:gd name="T24" fmla="*/ 397 w 420"/>
                      <a:gd name="T25" fmla="*/ 75 h 326"/>
                      <a:gd name="T26" fmla="*/ 398 w 420"/>
                      <a:gd name="T27" fmla="*/ 76 h 326"/>
                      <a:gd name="T28" fmla="*/ 341 w 420"/>
                      <a:gd name="T29" fmla="*/ 79 h 326"/>
                      <a:gd name="T30" fmla="*/ 288 w 420"/>
                      <a:gd name="T31" fmla="*/ 80 h 326"/>
                      <a:gd name="T32" fmla="*/ 242 w 420"/>
                      <a:gd name="T33" fmla="*/ 86 h 326"/>
                      <a:gd name="T34" fmla="*/ 191 w 420"/>
                      <a:gd name="T35" fmla="*/ 98 h 326"/>
                      <a:gd name="T36" fmla="*/ 212 w 420"/>
                      <a:gd name="T37" fmla="*/ 118 h 326"/>
                      <a:gd name="T38" fmla="*/ 227 w 420"/>
                      <a:gd name="T39" fmla="*/ 136 h 326"/>
                      <a:gd name="T40" fmla="*/ 175 w 420"/>
                      <a:gd name="T41" fmla="*/ 119 h 326"/>
                      <a:gd name="T42" fmla="*/ 165 w 420"/>
                      <a:gd name="T43" fmla="*/ 129 h 326"/>
                      <a:gd name="T44" fmla="*/ 221 w 420"/>
                      <a:gd name="T45" fmla="*/ 138 h 326"/>
                      <a:gd name="T46" fmla="*/ 269 w 420"/>
                      <a:gd name="T47" fmla="*/ 150 h 326"/>
                      <a:gd name="T48" fmla="*/ 306 w 420"/>
                      <a:gd name="T49" fmla="*/ 181 h 326"/>
                      <a:gd name="T50" fmla="*/ 335 w 420"/>
                      <a:gd name="T51" fmla="*/ 223 h 326"/>
                      <a:gd name="T52" fmla="*/ 329 w 420"/>
                      <a:gd name="T53" fmla="*/ 231 h 326"/>
                      <a:gd name="T54" fmla="*/ 290 w 420"/>
                      <a:gd name="T55" fmla="*/ 204 h 326"/>
                      <a:gd name="T56" fmla="*/ 248 w 420"/>
                      <a:gd name="T57" fmla="*/ 174 h 326"/>
                      <a:gd name="T58" fmla="*/ 202 w 420"/>
                      <a:gd name="T59" fmla="*/ 154 h 326"/>
                      <a:gd name="T60" fmla="*/ 173 w 420"/>
                      <a:gd name="T61" fmla="*/ 148 h 326"/>
                      <a:gd name="T62" fmla="*/ 196 w 420"/>
                      <a:gd name="T63" fmla="*/ 181 h 326"/>
                      <a:gd name="T64" fmla="*/ 227 w 420"/>
                      <a:gd name="T65" fmla="*/ 223 h 326"/>
                      <a:gd name="T66" fmla="*/ 244 w 420"/>
                      <a:gd name="T67" fmla="*/ 262 h 326"/>
                      <a:gd name="T68" fmla="*/ 243 w 420"/>
                      <a:gd name="T69" fmla="*/ 299 h 326"/>
                      <a:gd name="T70" fmla="*/ 222 w 420"/>
                      <a:gd name="T71" fmla="*/ 259 h 326"/>
                      <a:gd name="T72" fmla="*/ 199 w 420"/>
                      <a:gd name="T73" fmla="*/ 215 h 326"/>
                      <a:gd name="T74" fmla="*/ 173 w 420"/>
                      <a:gd name="T75" fmla="*/ 177 h 326"/>
                      <a:gd name="T76" fmla="*/ 150 w 420"/>
                      <a:gd name="T77" fmla="*/ 142 h 326"/>
                      <a:gd name="T78" fmla="*/ 109 w 420"/>
                      <a:gd name="T79" fmla="*/ 162 h 326"/>
                      <a:gd name="T80" fmla="*/ 77 w 420"/>
                      <a:gd name="T81" fmla="*/ 210 h 326"/>
                      <a:gd name="T82" fmla="*/ 49 w 420"/>
                      <a:gd name="T83" fmla="*/ 260 h 326"/>
                      <a:gd name="T84" fmla="*/ 18 w 420"/>
                      <a:gd name="T85" fmla="*/ 306 h 326"/>
                      <a:gd name="T86" fmla="*/ 8 w 420"/>
                      <a:gd name="T87" fmla="*/ 301 h 326"/>
                      <a:gd name="T88" fmla="*/ 45 w 420"/>
                      <a:gd name="T89" fmla="*/ 243 h 326"/>
                      <a:gd name="T90" fmla="*/ 78 w 420"/>
                      <a:gd name="T91" fmla="*/ 198 h 326"/>
                      <a:gd name="T92" fmla="*/ 107 w 420"/>
                      <a:gd name="T93" fmla="*/ 154 h 326"/>
                      <a:gd name="T94" fmla="*/ 132 w 420"/>
                      <a:gd name="T95" fmla="*/ 120 h 326"/>
                      <a:gd name="T96" fmla="*/ 95 w 420"/>
                      <a:gd name="T97" fmla="*/ 79 h 326"/>
                      <a:gd name="T98" fmla="*/ 42 w 420"/>
                      <a:gd name="T99" fmla="*/ 57 h 326"/>
                      <a:gd name="T100" fmla="*/ 19 w 420"/>
                      <a:gd name="T101" fmla="*/ 45 h 326"/>
                      <a:gd name="T102" fmla="*/ 60 w 420"/>
                      <a:gd name="T103" fmla="*/ 58 h 326"/>
                      <a:gd name="T104" fmla="*/ 116 w 420"/>
                      <a:gd name="T105" fmla="*/ 86 h 3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420" h="326">
                        <a:moveTo>
                          <a:pt x="132" y="83"/>
                        </a:moveTo>
                        <a:lnTo>
                          <a:pt x="135" y="74"/>
                        </a:lnTo>
                        <a:lnTo>
                          <a:pt x="140" y="65"/>
                        </a:lnTo>
                        <a:lnTo>
                          <a:pt x="146" y="57"/>
                        </a:lnTo>
                        <a:lnTo>
                          <a:pt x="152" y="48"/>
                        </a:lnTo>
                        <a:lnTo>
                          <a:pt x="159" y="41"/>
                        </a:lnTo>
                        <a:lnTo>
                          <a:pt x="164" y="34"/>
                        </a:lnTo>
                        <a:lnTo>
                          <a:pt x="170" y="29"/>
                        </a:lnTo>
                        <a:lnTo>
                          <a:pt x="176" y="25"/>
                        </a:lnTo>
                        <a:lnTo>
                          <a:pt x="181" y="20"/>
                        </a:lnTo>
                        <a:lnTo>
                          <a:pt x="187" y="17"/>
                        </a:lnTo>
                        <a:lnTo>
                          <a:pt x="193" y="13"/>
                        </a:lnTo>
                        <a:lnTo>
                          <a:pt x="199" y="10"/>
                        </a:lnTo>
                        <a:lnTo>
                          <a:pt x="204" y="8"/>
                        </a:lnTo>
                        <a:lnTo>
                          <a:pt x="212" y="6"/>
                        </a:lnTo>
                        <a:lnTo>
                          <a:pt x="220" y="5"/>
                        </a:lnTo>
                        <a:lnTo>
                          <a:pt x="226" y="3"/>
                        </a:lnTo>
                        <a:lnTo>
                          <a:pt x="233" y="2"/>
                        </a:lnTo>
                        <a:lnTo>
                          <a:pt x="241" y="2"/>
                        </a:lnTo>
                        <a:lnTo>
                          <a:pt x="248" y="1"/>
                        </a:lnTo>
                        <a:lnTo>
                          <a:pt x="258" y="1"/>
                        </a:lnTo>
                        <a:lnTo>
                          <a:pt x="265" y="1"/>
                        </a:lnTo>
                        <a:lnTo>
                          <a:pt x="272" y="2"/>
                        </a:lnTo>
                        <a:lnTo>
                          <a:pt x="279" y="2"/>
                        </a:lnTo>
                        <a:lnTo>
                          <a:pt x="285" y="1"/>
                        </a:lnTo>
                        <a:lnTo>
                          <a:pt x="293" y="1"/>
                        </a:lnTo>
                        <a:lnTo>
                          <a:pt x="300" y="0"/>
                        </a:lnTo>
                        <a:lnTo>
                          <a:pt x="296" y="2"/>
                        </a:lnTo>
                        <a:lnTo>
                          <a:pt x="293" y="3"/>
                        </a:lnTo>
                        <a:lnTo>
                          <a:pt x="290" y="6"/>
                        </a:lnTo>
                        <a:lnTo>
                          <a:pt x="287" y="10"/>
                        </a:lnTo>
                        <a:lnTo>
                          <a:pt x="281" y="10"/>
                        </a:lnTo>
                        <a:lnTo>
                          <a:pt x="275" y="10"/>
                        </a:lnTo>
                        <a:lnTo>
                          <a:pt x="270" y="11"/>
                        </a:lnTo>
                        <a:lnTo>
                          <a:pt x="265" y="12"/>
                        </a:lnTo>
                        <a:lnTo>
                          <a:pt x="260" y="14"/>
                        </a:lnTo>
                        <a:lnTo>
                          <a:pt x="254" y="15"/>
                        </a:lnTo>
                        <a:lnTo>
                          <a:pt x="248" y="17"/>
                        </a:lnTo>
                        <a:lnTo>
                          <a:pt x="242" y="19"/>
                        </a:lnTo>
                        <a:lnTo>
                          <a:pt x="236" y="20"/>
                        </a:lnTo>
                        <a:lnTo>
                          <a:pt x="231" y="22"/>
                        </a:lnTo>
                        <a:lnTo>
                          <a:pt x="225" y="25"/>
                        </a:lnTo>
                        <a:lnTo>
                          <a:pt x="218" y="28"/>
                        </a:lnTo>
                        <a:lnTo>
                          <a:pt x="212" y="31"/>
                        </a:lnTo>
                        <a:lnTo>
                          <a:pt x="205" y="35"/>
                        </a:lnTo>
                        <a:lnTo>
                          <a:pt x="199" y="39"/>
                        </a:lnTo>
                        <a:lnTo>
                          <a:pt x="192" y="45"/>
                        </a:lnTo>
                        <a:lnTo>
                          <a:pt x="186" y="52"/>
                        </a:lnTo>
                        <a:lnTo>
                          <a:pt x="180" y="61"/>
                        </a:lnTo>
                        <a:lnTo>
                          <a:pt x="173" y="73"/>
                        </a:lnTo>
                        <a:lnTo>
                          <a:pt x="167" y="86"/>
                        </a:lnTo>
                        <a:lnTo>
                          <a:pt x="159" y="101"/>
                        </a:lnTo>
                        <a:lnTo>
                          <a:pt x="172" y="95"/>
                        </a:lnTo>
                        <a:lnTo>
                          <a:pt x="183" y="89"/>
                        </a:lnTo>
                        <a:lnTo>
                          <a:pt x="197" y="82"/>
                        </a:lnTo>
                        <a:lnTo>
                          <a:pt x="212" y="75"/>
                        </a:lnTo>
                        <a:lnTo>
                          <a:pt x="218" y="73"/>
                        </a:lnTo>
                        <a:lnTo>
                          <a:pt x="225" y="70"/>
                        </a:lnTo>
                        <a:lnTo>
                          <a:pt x="232" y="69"/>
                        </a:lnTo>
                        <a:lnTo>
                          <a:pt x="240" y="66"/>
                        </a:lnTo>
                        <a:lnTo>
                          <a:pt x="249" y="65"/>
                        </a:lnTo>
                        <a:lnTo>
                          <a:pt x="256" y="64"/>
                        </a:lnTo>
                        <a:lnTo>
                          <a:pt x="263" y="64"/>
                        </a:lnTo>
                        <a:lnTo>
                          <a:pt x="272" y="63"/>
                        </a:lnTo>
                        <a:lnTo>
                          <a:pt x="281" y="64"/>
                        </a:lnTo>
                        <a:lnTo>
                          <a:pt x="288" y="64"/>
                        </a:lnTo>
                        <a:lnTo>
                          <a:pt x="297" y="65"/>
                        </a:lnTo>
                        <a:lnTo>
                          <a:pt x="305" y="65"/>
                        </a:lnTo>
                        <a:lnTo>
                          <a:pt x="313" y="66"/>
                        </a:lnTo>
                        <a:lnTo>
                          <a:pt x="321" y="67"/>
                        </a:lnTo>
                        <a:lnTo>
                          <a:pt x="329" y="68"/>
                        </a:lnTo>
                        <a:lnTo>
                          <a:pt x="338" y="69"/>
                        </a:lnTo>
                        <a:lnTo>
                          <a:pt x="346" y="69"/>
                        </a:lnTo>
                        <a:lnTo>
                          <a:pt x="354" y="70"/>
                        </a:lnTo>
                        <a:lnTo>
                          <a:pt x="364" y="71"/>
                        </a:lnTo>
                        <a:lnTo>
                          <a:pt x="374" y="72"/>
                        </a:lnTo>
                        <a:lnTo>
                          <a:pt x="383" y="74"/>
                        </a:lnTo>
                        <a:lnTo>
                          <a:pt x="397" y="75"/>
                        </a:lnTo>
                        <a:lnTo>
                          <a:pt x="402" y="75"/>
                        </a:lnTo>
                        <a:lnTo>
                          <a:pt x="406" y="75"/>
                        </a:lnTo>
                        <a:lnTo>
                          <a:pt x="411" y="77"/>
                        </a:lnTo>
                        <a:lnTo>
                          <a:pt x="419" y="80"/>
                        </a:lnTo>
                        <a:lnTo>
                          <a:pt x="404" y="77"/>
                        </a:lnTo>
                        <a:lnTo>
                          <a:pt x="398" y="76"/>
                        </a:lnTo>
                        <a:lnTo>
                          <a:pt x="392" y="76"/>
                        </a:lnTo>
                        <a:lnTo>
                          <a:pt x="379" y="77"/>
                        </a:lnTo>
                        <a:lnTo>
                          <a:pt x="370" y="78"/>
                        </a:lnTo>
                        <a:lnTo>
                          <a:pt x="360" y="78"/>
                        </a:lnTo>
                        <a:lnTo>
                          <a:pt x="350" y="78"/>
                        </a:lnTo>
                        <a:lnTo>
                          <a:pt x="341" y="79"/>
                        </a:lnTo>
                        <a:lnTo>
                          <a:pt x="332" y="79"/>
                        </a:lnTo>
                        <a:lnTo>
                          <a:pt x="325" y="78"/>
                        </a:lnTo>
                        <a:lnTo>
                          <a:pt x="315" y="78"/>
                        </a:lnTo>
                        <a:lnTo>
                          <a:pt x="305" y="78"/>
                        </a:lnTo>
                        <a:lnTo>
                          <a:pt x="296" y="79"/>
                        </a:lnTo>
                        <a:lnTo>
                          <a:pt x="288" y="80"/>
                        </a:lnTo>
                        <a:lnTo>
                          <a:pt x="279" y="80"/>
                        </a:lnTo>
                        <a:lnTo>
                          <a:pt x="272" y="80"/>
                        </a:lnTo>
                        <a:lnTo>
                          <a:pt x="264" y="81"/>
                        </a:lnTo>
                        <a:lnTo>
                          <a:pt x="256" y="83"/>
                        </a:lnTo>
                        <a:lnTo>
                          <a:pt x="249" y="84"/>
                        </a:lnTo>
                        <a:lnTo>
                          <a:pt x="242" y="86"/>
                        </a:lnTo>
                        <a:lnTo>
                          <a:pt x="235" y="87"/>
                        </a:lnTo>
                        <a:lnTo>
                          <a:pt x="227" y="89"/>
                        </a:lnTo>
                        <a:lnTo>
                          <a:pt x="219" y="92"/>
                        </a:lnTo>
                        <a:lnTo>
                          <a:pt x="212" y="93"/>
                        </a:lnTo>
                        <a:lnTo>
                          <a:pt x="199" y="97"/>
                        </a:lnTo>
                        <a:lnTo>
                          <a:pt x="191" y="98"/>
                        </a:lnTo>
                        <a:lnTo>
                          <a:pt x="180" y="104"/>
                        </a:lnTo>
                        <a:lnTo>
                          <a:pt x="164" y="109"/>
                        </a:lnTo>
                        <a:lnTo>
                          <a:pt x="180" y="111"/>
                        </a:lnTo>
                        <a:lnTo>
                          <a:pt x="199" y="112"/>
                        </a:lnTo>
                        <a:lnTo>
                          <a:pt x="203" y="113"/>
                        </a:lnTo>
                        <a:lnTo>
                          <a:pt x="212" y="118"/>
                        </a:lnTo>
                        <a:lnTo>
                          <a:pt x="217" y="120"/>
                        </a:lnTo>
                        <a:lnTo>
                          <a:pt x="223" y="123"/>
                        </a:lnTo>
                        <a:lnTo>
                          <a:pt x="224" y="125"/>
                        </a:lnTo>
                        <a:lnTo>
                          <a:pt x="227" y="130"/>
                        </a:lnTo>
                        <a:lnTo>
                          <a:pt x="233" y="140"/>
                        </a:lnTo>
                        <a:lnTo>
                          <a:pt x="227" y="136"/>
                        </a:lnTo>
                        <a:lnTo>
                          <a:pt x="219" y="131"/>
                        </a:lnTo>
                        <a:lnTo>
                          <a:pt x="212" y="129"/>
                        </a:lnTo>
                        <a:lnTo>
                          <a:pt x="199" y="125"/>
                        </a:lnTo>
                        <a:lnTo>
                          <a:pt x="190" y="123"/>
                        </a:lnTo>
                        <a:lnTo>
                          <a:pt x="180" y="120"/>
                        </a:lnTo>
                        <a:lnTo>
                          <a:pt x="175" y="119"/>
                        </a:lnTo>
                        <a:lnTo>
                          <a:pt x="165" y="120"/>
                        </a:lnTo>
                        <a:lnTo>
                          <a:pt x="158" y="122"/>
                        </a:lnTo>
                        <a:lnTo>
                          <a:pt x="148" y="123"/>
                        </a:lnTo>
                        <a:lnTo>
                          <a:pt x="153" y="125"/>
                        </a:lnTo>
                        <a:lnTo>
                          <a:pt x="158" y="127"/>
                        </a:lnTo>
                        <a:lnTo>
                          <a:pt x="165" y="129"/>
                        </a:lnTo>
                        <a:lnTo>
                          <a:pt x="173" y="129"/>
                        </a:lnTo>
                        <a:lnTo>
                          <a:pt x="186" y="129"/>
                        </a:lnTo>
                        <a:lnTo>
                          <a:pt x="194" y="131"/>
                        </a:lnTo>
                        <a:lnTo>
                          <a:pt x="204" y="133"/>
                        </a:lnTo>
                        <a:lnTo>
                          <a:pt x="212" y="136"/>
                        </a:lnTo>
                        <a:lnTo>
                          <a:pt x="221" y="138"/>
                        </a:lnTo>
                        <a:lnTo>
                          <a:pt x="231" y="141"/>
                        </a:lnTo>
                        <a:lnTo>
                          <a:pt x="240" y="143"/>
                        </a:lnTo>
                        <a:lnTo>
                          <a:pt x="248" y="145"/>
                        </a:lnTo>
                        <a:lnTo>
                          <a:pt x="254" y="146"/>
                        </a:lnTo>
                        <a:lnTo>
                          <a:pt x="261" y="148"/>
                        </a:lnTo>
                        <a:lnTo>
                          <a:pt x="269" y="150"/>
                        </a:lnTo>
                        <a:lnTo>
                          <a:pt x="277" y="154"/>
                        </a:lnTo>
                        <a:lnTo>
                          <a:pt x="285" y="158"/>
                        </a:lnTo>
                        <a:lnTo>
                          <a:pt x="289" y="160"/>
                        </a:lnTo>
                        <a:lnTo>
                          <a:pt x="295" y="167"/>
                        </a:lnTo>
                        <a:lnTo>
                          <a:pt x="302" y="174"/>
                        </a:lnTo>
                        <a:lnTo>
                          <a:pt x="306" y="181"/>
                        </a:lnTo>
                        <a:lnTo>
                          <a:pt x="311" y="188"/>
                        </a:lnTo>
                        <a:lnTo>
                          <a:pt x="316" y="195"/>
                        </a:lnTo>
                        <a:lnTo>
                          <a:pt x="320" y="202"/>
                        </a:lnTo>
                        <a:lnTo>
                          <a:pt x="325" y="208"/>
                        </a:lnTo>
                        <a:lnTo>
                          <a:pt x="329" y="215"/>
                        </a:lnTo>
                        <a:lnTo>
                          <a:pt x="335" y="223"/>
                        </a:lnTo>
                        <a:lnTo>
                          <a:pt x="339" y="232"/>
                        </a:lnTo>
                        <a:lnTo>
                          <a:pt x="345" y="238"/>
                        </a:lnTo>
                        <a:lnTo>
                          <a:pt x="351" y="246"/>
                        </a:lnTo>
                        <a:lnTo>
                          <a:pt x="343" y="240"/>
                        </a:lnTo>
                        <a:lnTo>
                          <a:pt x="337" y="236"/>
                        </a:lnTo>
                        <a:lnTo>
                          <a:pt x="329" y="231"/>
                        </a:lnTo>
                        <a:lnTo>
                          <a:pt x="321" y="225"/>
                        </a:lnTo>
                        <a:lnTo>
                          <a:pt x="315" y="220"/>
                        </a:lnTo>
                        <a:lnTo>
                          <a:pt x="309" y="215"/>
                        </a:lnTo>
                        <a:lnTo>
                          <a:pt x="303" y="212"/>
                        </a:lnTo>
                        <a:lnTo>
                          <a:pt x="297" y="208"/>
                        </a:lnTo>
                        <a:lnTo>
                          <a:pt x="290" y="204"/>
                        </a:lnTo>
                        <a:lnTo>
                          <a:pt x="284" y="200"/>
                        </a:lnTo>
                        <a:lnTo>
                          <a:pt x="278" y="196"/>
                        </a:lnTo>
                        <a:lnTo>
                          <a:pt x="271" y="191"/>
                        </a:lnTo>
                        <a:lnTo>
                          <a:pt x="263" y="186"/>
                        </a:lnTo>
                        <a:lnTo>
                          <a:pt x="255" y="179"/>
                        </a:lnTo>
                        <a:lnTo>
                          <a:pt x="248" y="174"/>
                        </a:lnTo>
                        <a:lnTo>
                          <a:pt x="241" y="170"/>
                        </a:lnTo>
                        <a:lnTo>
                          <a:pt x="234" y="166"/>
                        </a:lnTo>
                        <a:lnTo>
                          <a:pt x="226" y="162"/>
                        </a:lnTo>
                        <a:lnTo>
                          <a:pt x="219" y="159"/>
                        </a:lnTo>
                        <a:lnTo>
                          <a:pt x="212" y="157"/>
                        </a:lnTo>
                        <a:lnTo>
                          <a:pt x="202" y="154"/>
                        </a:lnTo>
                        <a:lnTo>
                          <a:pt x="192" y="151"/>
                        </a:lnTo>
                        <a:lnTo>
                          <a:pt x="185" y="150"/>
                        </a:lnTo>
                        <a:lnTo>
                          <a:pt x="178" y="147"/>
                        </a:lnTo>
                        <a:lnTo>
                          <a:pt x="167" y="142"/>
                        </a:lnTo>
                        <a:lnTo>
                          <a:pt x="156" y="137"/>
                        </a:lnTo>
                        <a:lnTo>
                          <a:pt x="173" y="148"/>
                        </a:lnTo>
                        <a:lnTo>
                          <a:pt x="174" y="150"/>
                        </a:lnTo>
                        <a:lnTo>
                          <a:pt x="178" y="155"/>
                        </a:lnTo>
                        <a:lnTo>
                          <a:pt x="182" y="160"/>
                        </a:lnTo>
                        <a:lnTo>
                          <a:pt x="187" y="167"/>
                        </a:lnTo>
                        <a:lnTo>
                          <a:pt x="192" y="173"/>
                        </a:lnTo>
                        <a:lnTo>
                          <a:pt x="196" y="181"/>
                        </a:lnTo>
                        <a:lnTo>
                          <a:pt x="202" y="188"/>
                        </a:lnTo>
                        <a:lnTo>
                          <a:pt x="207" y="194"/>
                        </a:lnTo>
                        <a:lnTo>
                          <a:pt x="212" y="200"/>
                        </a:lnTo>
                        <a:lnTo>
                          <a:pt x="216" y="207"/>
                        </a:lnTo>
                        <a:lnTo>
                          <a:pt x="223" y="216"/>
                        </a:lnTo>
                        <a:lnTo>
                          <a:pt x="227" y="223"/>
                        </a:lnTo>
                        <a:lnTo>
                          <a:pt x="231" y="229"/>
                        </a:lnTo>
                        <a:lnTo>
                          <a:pt x="235" y="236"/>
                        </a:lnTo>
                        <a:lnTo>
                          <a:pt x="238" y="243"/>
                        </a:lnTo>
                        <a:lnTo>
                          <a:pt x="241" y="250"/>
                        </a:lnTo>
                        <a:lnTo>
                          <a:pt x="243" y="255"/>
                        </a:lnTo>
                        <a:lnTo>
                          <a:pt x="244" y="262"/>
                        </a:lnTo>
                        <a:lnTo>
                          <a:pt x="245" y="272"/>
                        </a:lnTo>
                        <a:lnTo>
                          <a:pt x="246" y="281"/>
                        </a:lnTo>
                        <a:lnTo>
                          <a:pt x="247" y="290"/>
                        </a:lnTo>
                        <a:lnTo>
                          <a:pt x="249" y="299"/>
                        </a:lnTo>
                        <a:lnTo>
                          <a:pt x="250" y="308"/>
                        </a:lnTo>
                        <a:lnTo>
                          <a:pt x="243" y="299"/>
                        </a:lnTo>
                        <a:lnTo>
                          <a:pt x="238" y="292"/>
                        </a:lnTo>
                        <a:lnTo>
                          <a:pt x="233" y="286"/>
                        </a:lnTo>
                        <a:lnTo>
                          <a:pt x="231" y="281"/>
                        </a:lnTo>
                        <a:lnTo>
                          <a:pt x="227" y="274"/>
                        </a:lnTo>
                        <a:lnTo>
                          <a:pt x="225" y="267"/>
                        </a:lnTo>
                        <a:lnTo>
                          <a:pt x="222" y="259"/>
                        </a:lnTo>
                        <a:lnTo>
                          <a:pt x="218" y="251"/>
                        </a:lnTo>
                        <a:lnTo>
                          <a:pt x="214" y="242"/>
                        </a:lnTo>
                        <a:lnTo>
                          <a:pt x="211" y="235"/>
                        </a:lnTo>
                        <a:lnTo>
                          <a:pt x="207" y="227"/>
                        </a:lnTo>
                        <a:lnTo>
                          <a:pt x="202" y="220"/>
                        </a:lnTo>
                        <a:lnTo>
                          <a:pt x="199" y="215"/>
                        </a:lnTo>
                        <a:lnTo>
                          <a:pt x="193" y="208"/>
                        </a:lnTo>
                        <a:lnTo>
                          <a:pt x="187" y="201"/>
                        </a:lnTo>
                        <a:lnTo>
                          <a:pt x="182" y="196"/>
                        </a:lnTo>
                        <a:lnTo>
                          <a:pt x="177" y="190"/>
                        </a:lnTo>
                        <a:lnTo>
                          <a:pt x="176" y="184"/>
                        </a:lnTo>
                        <a:lnTo>
                          <a:pt x="173" y="177"/>
                        </a:lnTo>
                        <a:lnTo>
                          <a:pt x="169" y="170"/>
                        </a:lnTo>
                        <a:lnTo>
                          <a:pt x="166" y="163"/>
                        </a:lnTo>
                        <a:lnTo>
                          <a:pt x="164" y="161"/>
                        </a:lnTo>
                        <a:lnTo>
                          <a:pt x="158" y="154"/>
                        </a:lnTo>
                        <a:lnTo>
                          <a:pt x="154" y="148"/>
                        </a:lnTo>
                        <a:lnTo>
                          <a:pt x="150" y="142"/>
                        </a:lnTo>
                        <a:lnTo>
                          <a:pt x="145" y="136"/>
                        </a:lnTo>
                        <a:lnTo>
                          <a:pt x="138" y="140"/>
                        </a:lnTo>
                        <a:lnTo>
                          <a:pt x="131" y="144"/>
                        </a:lnTo>
                        <a:lnTo>
                          <a:pt x="123" y="151"/>
                        </a:lnTo>
                        <a:lnTo>
                          <a:pt x="115" y="156"/>
                        </a:lnTo>
                        <a:lnTo>
                          <a:pt x="109" y="162"/>
                        </a:lnTo>
                        <a:lnTo>
                          <a:pt x="105" y="168"/>
                        </a:lnTo>
                        <a:lnTo>
                          <a:pt x="99" y="176"/>
                        </a:lnTo>
                        <a:lnTo>
                          <a:pt x="93" y="186"/>
                        </a:lnTo>
                        <a:lnTo>
                          <a:pt x="87" y="193"/>
                        </a:lnTo>
                        <a:lnTo>
                          <a:pt x="81" y="202"/>
                        </a:lnTo>
                        <a:lnTo>
                          <a:pt x="77" y="210"/>
                        </a:lnTo>
                        <a:lnTo>
                          <a:pt x="72" y="218"/>
                        </a:lnTo>
                        <a:lnTo>
                          <a:pt x="67" y="226"/>
                        </a:lnTo>
                        <a:lnTo>
                          <a:pt x="64" y="233"/>
                        </a:lnTo>
                        <a:lnTo>
                          <a:pt x="59" y="242"/>
                        </a:lnTo>
                        <a:lnTo>
                          <a:pt x="55" y="250"/>
                        </a:lnTo>
                        <a:lnTo>
                          <a:pt x="49" y="260"/>
                        </a:lnTo>
                        <a:lnTo>
                          <a:pt x="43" y="269"/>
                        </a:lnTo>
                        <a:lnTo>
                          <a:pt x="37" y="280"/>
                        </a:lnTo>
                        <a:lnTo>
                          <a:pt x="31" y="289"/>
                        </a:lnTo>
                        <a:lnTo>
                          <a:pt x="27" y="294"/>
                        </a:lnTo>
                        <a:lnTo>
                          <a:pt x="22" y="300"/>
                        </a:lnTo>
                        <a:lnTo>
                          <a:pt x="18" y="306"/>
                        </a:lnTo>
                        <a:lnTo>
                          <a:pt x="12" y="312"/>
                        </a:lnTo>
                        <a:lnTo>
                          <a:pt x="7" y="317"/>
                        </a:lnTo>
                        <a:lnTo>
                          <a:pt x="0" y="325"/>
                        </a:lnTo>
                        <a:lnTo>
                          <a:pt x="2" y="316"/>
                        </a:lnTo>
                        <a:lnTo>
                          <a:pt x="4" y="309"/>
                        </a:lnTo>
                        <a:lnTo>
                          <a:pt x="8" y="301"/>
                        </a:lnTo>
                        <a:lnTo>
                          <a:pt x="12" y="294"/>
                        </a:lnTo>
                        <a:lnTo>
                          <a:pt x="19" y="284"/>
                        </a:lnTo>
                        <a:lnTo>
                          <a:pt x="26" y="274"/>
                        </a:lnTo>
                        <a:lnTo>
                          <a:pt x="33" y="262"/>
                        </a:lnTo>
                        <a:lnTo>
                          <a:pt x="39" y="253"/>
                        </a:lnTo>
                        <a:lnTo>
                          <a:pt x="45" y="243"/>
                        </a:lnTo>
                        <a:lnTo>
                          <a:pt x="51" y="235"/>
                        </a:lnTo>
                        <a:lnTo>
                          <a:pt x="56" y="227"/>
                        </a:lnTo>
                        <a:lnTo>
                          <a:pt x="61" y="220"/>
                        </a:lnTo>
                        <a:lnTo>
                          <a:pt x="66" y="214"/>
                        </a:lnTo>
                        <a:lnTo>
                          <a:pt x="72" y="206"/>
                        </a:lnTo>
                        <a:lnTo>
                          <a:pt x="78" y="198"/>
                        </a:lnTo>
                        <a:lnTo>
                          <a:pt x="84" y="190"/>
                        </a:lnTo>
                        <a:lnTo>
                          <a:pt x="90" y="181"/>
                        </a:lnTo>
                        <a:lnTo>
                          <a:pt x="95" y="174"/>
                        </a:lnTo>
                        <a:lnTo>
                          <a:pt x="101" y="166"/>
                        </a:lnTo>
                        <a:lnTo>
                          <a:pt x="104" y="160"/>
                        </a:lnTo>
                        <a:lnTo>
                          <a:pt x="107" y="154"/>
                        </a:lnTo>
                        <a:lnTo>
                          <a:pt x="109" y="149"/>
                        </a:lnTo>
                        <a:lnTo>
                          <a:pt x="112" y="143"/>
                        </a:lnTo>
                        <a:lnTo>
                          <a:pt x="116" y="138"/>
                        </a:lnTo>
                        <a:lnTo>
                          <a:pt x="122" y="131"/>
                        </a:lnTo>
                        <a:lnTo>
                          <a:pt x="128" y="125"/>
                        </a:lnTo>
                        <a:lnTo>
                          <a:pt x="132" y="120"/>
                        </a:lnTo>
                        <a:lnTo>
                          <a:pt x="137" y="114"/>
                        </a:lnTo>
                        <a:lnTo>
                          <a:pt x="135" y="109"/>
                        </a:lnTo>
                        <a:lnTo>
                          <a:pt x="133" y="101"/>
                        </a:lnTo>
                        <a:lnTo>
                          <a:pt x="121" y="97"/>
                        </a:lnTo>
                        <a:lnTo>
                          <a:pt x="108" y="88"/>
                        </a:lnTo>
                        <a:lnTo>
                          <a:pt x="95" y="79"/>
                        </a:lnTo>
                        <a:lnTo>
                          <a:pt x="87" y="74"/>
                        </a:lnTo>
                        <a:lnTo>
                          <a:pt x="81" y="71"/>
                        </a:lnTo>
                        <a:lnTo>
                          <a:pt x="71" y="66"/>
                        </a:lnTo>
                        <a:lnTo>
                          <a:pt x="61" y="63"/>
                        </a:lnTo>
                        <a:lnTo>
                          <a:pt x="50" y="60"/>
                        </a:lnTo>
                        <a:lnTo>
                          <a:pt x="42" y="57"/>
                        </a:lnTo>
                        <a:lnTo>
                          <a:pt x="32" y="53"/>
                        </a:lnTo>
                        <a:lnTo>
                          <a:pt x="23" y="51"/>
                        </a:lnTo>
                        <a:lnTo>
                          <a:pt x="14" y="49"/>
                        </a:lnTo>
                        <a:lnTo>
                          <a:pt x="7" y="47"/>
                        </a:lnTo>
                        <a:lnTo>
                          <a:pt x="14" y="46"/>
                        </a:lnTo>
                        <a:lnTo>
                          <a:pt x="19" y="45"/>
                        </a:lnTo>
                        <a:lnTo>
                          <a:pt x="23" y="44"/>
                        </a:lnTo>
                        <a:lnTo>
                          <a:pt x="28" y="44"/>
                        </a:lnTo>
                        <a:lnTo>
                          <a:pt x="33" y="44"/>
                        </a:lnTo>
                        <a:lnTo>
                          <a:pt x="43" y="49"/>
                        </a:lnTo>
                        <a:lnTo>
                          <a:pt x="51" y="53"/>
                        </a:lnTo>
                        <a:lnTo>
                          <a:pt x="60" y="58"/>
                        </a:lnTo>
                        <a:lnTo>
                          <a:pt x="69" y="63"/>
                        </a:lnTo>
                        <a:lnTo>
                          <a:pt x="79" y="68"/>
                        </a:lnTo>
                        <a:lnTo>
                          <a:pt x="89" y="74"/>
                        </a:lnTo>
                        <a:lnTo>
                          <a:pt x="96" y="77"/>
                        </a:lnTo>
                        <a:lnTo>
                          <a:pt x="109" y="84"/>
                        </a:lnTo>
                        <a:lnTo>
                          <a:pt x="116" y="86"/>
                        </a:lnTo>
                        <a:lnTo>
                          <a:pt x="122" y="85"/>
                        </a:lnTo>
                        <a:lnTo>
                          <a:pt x="127" y="84"/>
                        </a:lnTo>
                        <a:lnTo>
                          <a:pt x="132" y="83"/>
                        </a:lnTo>
                      </a:path>
                    </a:pathLst>
                  </a:custGeom>
                  <a:solidFill>
                    <a:srgbClr val="037C03">
                      <a:alpha val="50195"/>
                    </a:srgb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4" name="Freeform 30">
                    <a:extLst>
                      <a:ext uri="{FF2B5EF4-FFF2-40B4-BE49-F238E27FC236}">
                        <a16:creationId xmlns:a16="http://schemas.microsoft.com/office/drawing/2014/main" id="{97BBE935-0943-44D5-8425-60168C7A1725}"/>
                      </a:ext>
                    </a:extLst>
                  </p:cNvPr>
                  <p:cNvSpPr>
                    <a:spLocks/>
                  </p:cNvSpPr>
                  <p:nvPr/>
                </p:nvSpPr>
                <p:spPr bwMode="ltGray">
                  <a:xfrm>
                    <a:off x="2175" y="1582"/>
                    <a:ext cx="38" cy="181"/>
                  </a:xfrm>
                  <a:custGeom>
                    <a:avLst/>
                    <a:gdLst>
                      <a:gd name="T0" fmla="*/ 20 w 38"/>
                      <a:gd name="T1" fmla="*/ 0 h 181"/>
                      <a:gd name="T2" fmla="*/ 24 w 38"/>
                      <a:gd name="T3" fmla="*/ 8 h 181"/>
                      <a:gd name="T4" fmla="*/ 27 w 38"/>
                      <a:gd name="T5" fmla="*/ 14 h 181"/>
                      <a:gd name="T6" fmla="*/ 33 w 38"/>
                      <a:gd name="T7" fmla="*/ 22 h 181"/>
                      <a:gd name="T8" fmla="*/ 35 w 38"/>
                      <a:gd name="T9" fmla="*/ 30 h 181"/>
                      <a:gd name="T10" fmla="*/ 36 w 38"/>
                      <a:gd name="T11" fmla="*/ 41 h 181"/>
                      <a:gd name="T12" fmla="*/ 36 w 38"/>
                      <a:gd name="T13" fmla="*/ 53 h 181"/>
                      <a:gd name="T14" fmla="*/ 37 w 38"/>
                      <a:gd name="T15" fmla="*/ 61 h 181"/>
                      <a:gd name="T16" fmla="*/ 36 w 38"/>
                      <a:gd name="T17" fmla="*/ 70 h 181"/>
                      <a:gd name="T18" fmla="*/ 35 w 38"/>
                      <a:gd name="T19" fmla="*/ 81 h 181"/>
                      <a:gd name="T20" fmla="*/ 33 w 38"/>
                      <a:gd name="T21" fmla="*/ 91 h 181"/>
                      <a:gd name="T22" fmla="*/ 30 w 38"/>
                      <a:gd name="T23" fmla="*/ 106 h 181"/>
                      <a:gd name="T24" fmla="*/ 28 w 38"/>
                      <a:gd name="T25" fmla="*/ 114 h 181"/>
                      <a:gd name="T26" fmla="*/ 23 w 38"/>
                      <a:gd name="T27" fmla="*/ 124 h 181"/>
                      <a:gd name="T28" fmla="*/ 17 w 38"/>
                      <a:gd name="T29" fmla="*/ 135 h 181"/>
                      <a:gd name="T30" fmla="*/ 12 w 38"/>
                      <a:gd name="T31" fmla="*/ 145 h 181"/>
                      <a:gd name="T32" fmla="*/ 7 w 38"/>
                      <a:gd name="T33" fmla="*/ 155 h 181"/>
                      <a:gd name="T34" fmla="*/ 3 w 38"/>
                      <a:gd name="T35" fmla="*/ 163 h 181"/>
                      <a:gd name="T36" fmla="*/ 0 w 38"/>
                      <a:gd name="T37" fmla="*/ 180 h 181"/>
                      <a:gd name="T38" fmla="*/ 1 w 38"/>
                      <a:gd name="T39" fmla="*/ 163 h 181"/>
                      <a:gd name="T40" fmla="*/ 3 w 38"/>
                      <a:gd name="T41" fmla="*/ 152 h 181"/>
                      <a:gd name="T42" fmla="*/ 4 w 38"/>
                      <a:gd name="T43" fmla="*/ 141 h 181"/>
                      <a:gd name="T44" fmla="*/ 5 w 38"/>
                      <a:gd name="T45" fmla="*/ 130 h 181"/>
                      <a:gd name="T46" fmla="*/ 7 w 38"/>
                      <a:gd name="T47" fmla="*/ 116 h 181"/>
                      <a:gd name="T48" fmla="*/ 9 w 38"/>
                      <a:gd name="T49" fmla="*/ 106 h 181"/>
                      <a:gd name="T50" fmla="*/ 12 w 38"/>
                      <a:gd name="T51" fmla="*/ 96 h 181"/>
                      <a:gd name="T52" fmla="*/ 15 w 38"/>
                      <a:gd name="T53" fmla="*/ 87 h 181"/>
                      <a:gd name="T54" fmla="*/ 17 w 38"/>
                      <a:gd name="T55" fmla="*/ 77 h 181"/>
                      <a:gd name="T56" fmla="*/ 20 w 38"/>
                      <a:gd name="T57" fmla="*/ 67 h 181"/>
                      <a:gd name="T58" fmla="*/ 21 w 38"/>
                      <a:gd name="T59" fmla="*/ 57 h 181"/>
                      <a:gd name="T60" fmla="*/ 22 w 38"/>
                      <a:gd name="T61" fmla="*/ 49 h 181"/>
                      <a:gd name="T62" fmla="*/ 23 w 38"/>
                      <a:gd name="T63" fmla="*/ 39 h 181"/>
                      <a:gd name="T64" fmla="*/ 23 w 38"/>
                      <a:gd name="T65" fmla="*/ 28 h 181"/>
                      <a:gd name="T66" fmla="*/ 23 w 38"/>
                      <a:gd name="T67" fmla="*/ 14 h 181"/>
                      <a:gd name="T68" fmla="*/ 22 w 38"/>
                      <a:gd name="T69" fmla="*/ 8 h 181"/>
                      <a:gd name="T70" fmla="*/ 20 w 38"/>
                      <a:gd name="T71" fmla="*/ 0 h 18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8" h="181">
                        <a:moveTo>
                          <a:pt x="20" y="0"/>
                        </a:moveTo>
                        <a:lnTo>
                          <a:pt x="24" y="8"/>
                        </a:lnTo>
                        <a:lnTo>
                          <a:pt x="27" y="14"/>
                        </a:lnTo>
                        <a:lnTo>
                          <a:pt x="33" y="22"/>
                        </a:lnTo>
                        <a:lnTo>
                          <a:pt x="35" y="30"/>
                        </a:lnTo>
                        <a:lnTo>
                          <a:pt x="36" y="41"/>
                        </a:lnTo>
                        <a:lnTo>
                          <a:pt x="36" y="53"/>
                        </a:lnTo>
                        <a:lnTo>
                          <a:pt x="37" y="61"/>
                        </a:lnTo>
                        <a:lnTo>
                          <a:pt x="36" y="70"/>
                        </a:lnTo>
                        <a:lnTo>
                          <a:pt x="35" y="81"/>
                        </a:lnTo>
                        <a:lnTo>
                          <a:pt x="33" y="91"/>
                        </a:lnTo>
                        <a:lnTo>
                          <a:pt x="30" y="106"/>
                        </a:lnTo>
                        <a:lnTo>
                          <a:pt x="28" y="114"/>
                        </a:lnTo>
                        <a:lnTo>
                          <a:pt x="23" y="124"/>
                        </a:lnTo>
                        <a:lnTo>
                          <a:pt x="17" y="135"/>
                        </a:lnTo>
                        <a:lnTo>
                          <a:pt x="12" y="145"/>
                        </a:lnTo>
                        <a:lnTo>
                          <a:pt x="7" y="155"/>
                        </a:lnTo>
                        <a:lnTo>
                          <a:pt x="3" y="163"/>
                        </a:lnTo>
                        <a:lnTo>
                          <a:pt x="0" y="180"/>
                        </a:lnTo>
                        <a:lnTo>
                          <a:pt x="1" y="163"/>
                        </a:lnTo>
                        <a:lnTo>
                          <a:pt x="3" y="152"/>
                        </a:lnTo>
                        <a:lnTo>
                          <a:pt x="4" y="141"/>
                        </a:lnTo>
                        <a:lnTo>
                          <a:pt x="5" y="130"/>
                        </a:lnTo>
                        <a:lnTo>
                          <a:pt x="7" y="116"/>
                        </a:lnTo>
                        <a:lnTo>
                          <a:pt x="9" y="106"/>
                        </a:lnTo>
                        <a:lnTo>
                          <a:pt x="12" y="96"/>
                        </a:lnTo>
                        <a:lnTo>
                          <a:pt x="15" y="87"/>
                        </a:lnTo>
                        <a:lnTo>
                          <a:pt x="17" y="77"/>
                        </a:lnTo>
                        <a:lnTo>
                          <a:pt x="20" y="67"/>
                        </a:lnTo>
                        <a:lnTo>
                          <a:pt x="21" y="57"/>
                        </a:lnTo>
                        <a:lnTo>
                          <a:pt x="22" y="49"/>
                        </a:lnTo>
                        <a:lnTo>
                          <a:pt x="23" y="39"/>
                        </a:lnTo>
                        <a:lnTo>
                          <a:pt x="23" y="28"/>
                        </a:lnTo>
                        <a:lnTo>
                          <a:pt x="23" y="14"/>
                        </a:lnTo>
                        <a:lnTo>
                          <a:pt x="22" y="8"/>
                        </a:lnTo>
                        <a:lnTo>
                          <a:pt x="20" y="0"/>
                        </a:lnTo>
                      </a:path>
                    </a:pathLst>
                  </a:custGeom>
                  <a:solidFill>
                    <a:srgbClr val="037C03">
                      <a:alpha val="50195"/>
                    </a:srgb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5" name="Freeform 31">
                    <a:extLst>
                      <a:ext uri="{FF2B5EF4-FFF2-40B4-BE49-F238E27FC236}">
                        <a16:creationId xmlns:a16="http://schemas.microsoft.com/office/drawing/2014/main" id="{C836E532-A0A9-4D4E-9693-05CC9B140F14}"/>
                      </a:ext>
                    </a:extLst>
                  </p:cNvPr>
                  <p:cNvSpPr>
                    <a:spLocks/>
                  </p:cNvSpPr>
                  <p:nvPr/>
                </p:nvSpPr>
                <p:spPr bwMode="ltGray">
                  <a:xfrm>
                    <a:off x="1991" y="1486"/>
                    <a:ext cx="168" cy="48"/>
                  </a:xfrm>
                  <a:custGeom>
                    <a:avLst/>
                    <a:gdLst>
                      <a:gd name="T0" fmla="*/ 167 w 168"/>
                      <a:gd name="T1" fmla="*/ 47 h 48"/>
                      <a:gd name="T2" fmla="*/ 164 w 168"/>
                      <a:gd name="T3" fmla="*/ 38 h 48"/>
                      <a:gd name="T4" fmla="*/ 160 w 168"/>
                      <a:gd name="T5" fmla="*/ 31 h 48"/>
                      <a:gd name="T6" fmla="*/ 157 w 168"/>
                      <a:gd name="T7" fmla="*/ 30 h 48"/>
                      <a:gd name="T8" fmla="*/ 150 w 168"/>
                      <a:gd name="T9" fmla="*/ 28 h 48"/>
                      <a:gd name="T10" fmla="*/ 144 w 168"/>
                      <a:gd name="T11" fmla="*/ 26 h 48"/>
                      <a:gd name="T12" fmla="*/ 137 w 168"/>
                      <a:gd name="T13" fmla="*/ 28 h 48"/>
                      <a:gd name="T14" fmla="*/ 130 w 168"/>
                      <a:gd name="T15" fmla="*/ 29 h 48"/>
                      <a:gd name="T16" fmla="*/ 121 w 168"/>
                      <a:gd name="T17" fmla="*/ 25 h 48"/>
                      <a:gd name="T18" fmla="*/ 109 w 168"/>
                      <a:gd name="T19" fmla="*/ 21 h 48"/>
                      <a:gd name="T20" fmla="*/ 98 w 168"/>
                      <a:gd name="T21" fmla="*/ 17 h 48"/>
                      <a:gd name="T22" fmla="*/ 91 w 168"/>
                      <a:gd name="T23" fmla="*/ 15 h 48"/>
                      <a:gd name="T24" fmla="*/ 78 w 168"/>
                      <a:gd name="T25" fmla="*/ 12 h 48"/>
                      <a:gd name="T26" fmla="*/ 66 w 168"/>
                      <a:gd name="T27" fmla="*/ 8 h 48"/>
                      <a:gd name="T28" fmla="*/ 54 w 168"/>
                      <a:gd name="T29" fmla="*/ 4 h 48"/>
                      <a:gd name="T30" fmla="*/ 41 w 168"/>
                      <a:gd name="T31" fmla="*/ 1 h 48"/>
                      <a:gd name="T32" fmla="*/ 28 w 168"/>
                      <a:gd name="T33" fmla="*/ 0 h 48"/>
                      <a:gd name="T34" fmla="*/ 15 w 168"/>
                      <a:gd name="T35" fmla="*/ 0 h 48"/>
                      <a:gd name="T36" fmla="*/ 12 w 168"/>
                      <a:gd name="T37" fmla="*/ 1 h 48"/>
                      <a:gd name="T38" fmla="*/ 7 w 168"/>
                      <a:gd name="T39" fmla="*/ 4 h 48"/>
                      <a:gd name="T40" fmla="*/ 3 w 168"/>
                      <a:gd name="T41" fmla="*/ 7 h 48"/>
                      <a:gd name="T42" fmla="*/ 0 w 168"/>
                      <a:gd name="T43" fmla="*/ 10 h 48"/>
                      <a:gd name="T44" fmla="*/ 5 w 168"/>
                      <a:gd name="T45" fmla="*/ 10 h 48"/>
                      <a:gd name="T46" fmla="*/ 12 w 168"/>
                      <a:gd name="T47" fmla="*/ 11 h 48"/>
                      <a:gd name="T48" fmla="*/ 18 w 168"/>
                      <a:gd name="T49" fmla="*/ 12 h 48"/>
                      <a:gd name="T50" fmla="*/ 23 w 168"/>
                      <a:gd name="T51" fmla="*/ 11 h 48"/>
                      <a:gd name="T52" fmla="*/ 29 w 168"/>
                      <a:gd name="T53" fmla="*/ 10 h 48"/>
                      <a:gd name="T54" fmla="*/ 38 w 168"/>
                      <a:gd name="T55" fmla="*/ 10 h 48"/>
                      <a:gd name="T56" fmla="*/ 50 w 168"/>
                      <a:gd name="T57" fmla="*/ 10 h 48"/>
                      <a:gd name="T58" fmla="*/ 60 w 168"/>
                      <a:gd name="T59" fmla="*/ 12 h 48"/>
                      <a:gd name="T60" fmla="*/ 70 w 168"/>
                      <a:gd name="T61" fmla="*/ 13 h 48"/>
                      <a:gd name="T62" fmla="*/ 79 w 168"/>
                      <a:gd name="T63" fmla="*/ 15 h 48"/>
                      <a:gd name="T64" fmla="*/ 89 w 168"/>
                      <a:gd name="T65" fmla="*/ 16 h 48"/>
                      <a:gd name="T66" fmla="*/ 98 w 168"/>
                      <a:gd name="T67" fmla="*/ 18 h 48"/>
                      <a:gd name="T68" fmla="*/ 106 w 168"/>
                      <a:gd name="T69" fmla="*/ 22 h 48"/>
                      <a:gd name="T70" fmla="*/ 114 w 168"/>
                      <a:gd name="T71" fmla="*/ 26 h 48"/>
                      <a:gd name="T72" fmla="*/ 123 w 168"/>
                      <a:gd name="T73" fmla="*/ 30 h 48"/>
                      <a:gd name="T74" fmla="*/ 127 w 168"/>
                      <a:gd name="T75" fmla="*/ 30 h 48"/>
                      <a:gd name="T76" fmla="*/ 131 w 168"/>
                      <a:gd name="T77" fmla="*/ 30 h 48"/>
                      <a:gd name="T78" fmla="*/ 137 w 168"/>
                      <a:gd name="T79" fmla="*/ 33 h 48"/>
                      <a:gd name="T80" fmla="*/ 144 w 168"/>
                      <a:gd name="T81" fmla="*/ 36 h 48"/>
                      <a:gd name="T82" fmla="*/ 150 w 168"/>
                      <a:gd name="T83" fmla="*/ 38 h 48"/>
                      <a:gd name="T84" fmla="*/ 158 w 168"/>
                      <a:gd name="T85" fmla="*/ 42 h 48"/>
                      <a:gd name="T86" fmla="*/ 164 w 168"/>
                      <a:gd name="T87" fmla="*/ 45 h 48"/>
                      <a:gd name="T88" fmla="*/ 167 w 168"/>
                      <a:gd name="T89" fmla="*/ 47 h 4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68" h="48">
                        <a:moveTo>
                          <a:pt x="167" y="47"/>
                        </a:moveTo>
                        <a:lnTo>
                          <a:pt x="164" y="38"/>
                        </a:lnTo>
                        <a:lnTo>
                          <a:pt x="160" y="31"/>
                        </a:lnTo>
                        <a:lnTo>
                          <a:pt x="157" y="30"/>
                        </a:lnTo>
                        <a:lnTo>
                          <a:pt x="150" y="28"/>
                        </a:lnTo>
                        <a:lnTo>
                          <a:pt x="144" y="26"/>
                        </a:lnTo>
                        <a:lnTo>
                          <a:pt x="137" y="28"/>
                        </a:lnTo>
                        <a:lnTo>
                          <a:pt x="130" y="29"/>
                        </a:lnTo>
                        <a:lnTo>
                          <a:pt x="121" y="25"/>
                        </a:lnTo>
                        <a:lnTo>
                          <a:pt x="109" y="21"/>
                        </a:lnTo>
                        <a:lnTo>
                          <a:pt x="98" y="17"/>
                        </a:lnTo>
                        <a:lnTo>
                          <a:pt x="91" y="15"/>
                        </a:lnTo>
                        <a:lnTo>
                          <a:pt x="78" y="12"/>
                        </a:lnTo>
                        <a:lnTo>
                          <a:pt x="66" y="8"/>
                        </a:lnTo>
                        <a:lnTo>
                          <a:pt x="54" y="4"/>
                        </a:lnTo>
                        <a:lnTo>
                          <a:pt x="41" y="1"/>
                        </a:lnTo>
                        <a:lnTo>
                          <a:pt x="28" y="0"/>
                        </a:lnTo>
                        <a:lnTo>
                          <a:pt x="15" y="0"/>
                        </a:lnTo>
                        <a:lnTo>
                          <a:pt x="12" y="1"/>
                        </a:lnTo>
                        <a:lnTo>
                          <a:pt x="7" y="4"/>
                        </a:lnTo>
                        <a:lnTo>
                          <a:pt x="3" y="7"/>
                        </a:lnTo>
                        <a:lnTo>
                          <a:pt x="0" y="10"/>
                        </a:lnTo>
                        <a:lnTo>
                          <a:pt x="5" y="10"/>
                        </a:lnTo>
                        <a:lnTo>
                          <a:pt x="12" y="11"/>
                        </a:lnTo>
                        <a:lnTo>
                          <a:pt x="18" y="12"/>
                        </a:lnTo>
                        <a:lnTo>
                          <a:pt x="23" y="11"/>
                        </a:lnTo>
                        <a:lnTo>
                          <a:pt x="29" y="10"/>
                        </a:lnTo>
                        <a:lnTo>
                          <a:pt x="38" y="10"/>
                        </a:lnTo>
                        <a:lnTo>
                          <a:pt x="50" y="10"/>
                        </a:lnTo>
                        <a:lnTo>
                          <a:pt x="60" y="12"/>
                        </a:lnTo>
                        <a:lnTo>
                          <a:pt x="70" y="13"/>
                        </a:lnTo>
                        <a:lnTo>
                          <a:pt x="79" y="15"/>
                        </a:lnTo>
                        <a:lnTo>
                          <a:pt x="89" y="16"/>
                        </a:lnTo>
                        <a:lnTo>
                          <a:pt x="98" y="18"/>
                        </a:lnTo>
                        <a:lnTo>
                          <a:pt x="106" y="22"/>
                        </a:lnTo>
                        <a:lnTo>
                          <a:pt x="114" y="26"/>
                        </a:lnTo>
                        <a:lnTo>
                          <a:pt x="123" y="30"/>
                        </a:lnTo>
                        <a:lnTo>
                          <a:pt x="127" y="30"/>
                        </a:lnTo>
                        <a:lnTo>
                          <a:pt x="131" y="30"/>
                        </a:lnTo>
                        <a:lnTo>
                          <a:pt x="137" y="33"/>
                        </a:lnTo>
                        <a:lnTo>
                          <a:pt x="144" y="36"/>
                        </a:lnTo>
                        <a:lnTo>
                          <a:pt x="150" y="38"/>
                        </a:lnTo>
                        <a:lnTo>
                          <a:pt x="158" y="42"/>
                        </a:lnTo>
                        <a:lnTo>
                          <a:pt x="164" y="45"/>
                        </a:lnTo>
                        <a:lnTo>
                          <a:pt x="167" y="47"/>
                        </a:lnTo>
                      </a:path>
                    </a:pathLst>
                  </a:custGeom>
                  <a:solidFill>
                    <a:srgbClr val="037C03">
                      <a:alpha val="50195"/>
                    </a:srgb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56" name="Freeform 32">
                    <a:extLst>
                      <a:ext uri="{FF2B5EF4-FFF2-40B4-BE49-F238E27FC236}">
                        <a16:creationId xmlns:a16="http://schemas.microsoft.com/office/drawing/2014/main" id="{A83FE431-94F5-4674-8B22-CCBF8014224D}"/>
                      </a:ext>
                    </a:extLst>
                  </p:cNvPr>
                  <p:cNvSpPr>
                    <a:spLocks/>
                  </p:cNvSpPr>
                  <p:nvPr/>
                </p:nvSpPr>
                <p:spPr bwMode="ltGray">
                  <a:xfrm>
                    <a:off x="1985" y="1514"/>
                    <a:ext cx="173" cy="20"/>
                  </a:xfrm>
                  <a:custGeom>
                    <a:avLst/>
                    <a:gdLst>
                      <a:gd name="T0" fmla="*/ 172 w 173"/>
                      <a:gd name="T1" fmla="*/ 19 h 20"/>
                      <a:gd name="T2" fmla="*/ 167 w 173"/>
                      <a:gd name="T3" fmla="*/ 17 h 20"/>
                      <a:gd name="T4" fmla="*/ 163 w 173"/>
                      <a:gd name="T5" fmla="*/ 15 h 20"/>
                      <a:gd name="T6" fmla="*/ 157 w 173"/>
                      <a:gd name="T7" fmla="*/ 13 h 20"/>
                      <a:gd name="T8" fmla="*/ 152 w 173"/>
                      <a:gd name="T9" fmla="*/ 11 h 20"/>
                      <a:gd name="T10" fmla="*/ 146 w 173"/>
                      <a:gd name="T11" fmla="*/ 9 h 20"/>
                      <a:gd name="T12" fmla="*/ 138 w 173"/>
                      <a:gd name="T13" fmla="*/ 6 h 20"/>
                      <a:gd name="T14" fmla="*/ 131 w 173"/>
                      <a:gd name="T15" fmla="*/ 2 h 20"/>
                      <a:gd name="T16" fmla="*/ 125 w 173"/>
                      <a:gd name="T17" fmla="*/ 2 h 20"/>
                      <a:gd name="T18" fmla="*/ 118 w 173"/>
                      <a:gd name="T19" fmla="*/ 3 h 20"/>
                      <a:gd name="T20" fmla="*/ 108 w 173"/>
                      <a:gd name="T21" fmla="*/ 5 h 20"/>
                      <a:gd name="T22" fmla="*/ 103 w 173"/>
                      <a:gd name="T23" fmla="*/ 5 h 20"/>
                      <a:gd name="T24" fmla="*/ 91 w 173"/>
                      <a:gd name="T25" fmla="*/ 3 h 20"/>
                      <a:gd name="T26" fmla="*/ 77 w 173"/>
                      <a:gd name="T27" fmla="*/ 1 h 20"/>
                      <a:gd name="T28" fmla="*/ 67 w 173"/>
                      <a:gd name="T29" fmla="*/ 0 h 20"/>
                      <a:gd name="T30" fmla="*/ 55 w 173"/>
                      <a:gd name="T31" fmla="*/ 0 h 20"/>
                      <a:gd name="T32" fmla="*/ 43 w 173"/>
                      <a:gd name="T33" fmla="*/ 0 h 20"/>
                      <a:gd name="T34" fmla="*/ 35 w 173"/>
                      <a:gd name="T35" fmla="*/ 1 h 20"/>
                      <a:gd name="T36" fmla="*/ 26 w 173"/>
                      <a:gd name="T37" fmla="*/ 2 h 20"/>
                      <a:gd name="T38" fmla="*/ 18 w 173"/>
                      <a:gd name="T39" fmla="*/ 3 h 20"/>
                      <a:gd name="T40" fmla="*/ 9 w 173"/>
                      <a:gd name="T41" fmla="*/ 4 h 20"/>
                      <a:gd name="T42" fmla="*/ 8 w 173"/>
                      <a:gd name="T43" fmla="*/ 8 h 20"/>
                      <a:gd name="T44" fmla="*/ 6 w 173"/>
                      <a:gd name="T45" fmla="*/ 11 h 20"/>
                      <a:gd name="T46" fmla="*/ 4 w 173"/>
                      <a:gd name="T47" fmla="*/ 14 h 20"/>
                      <a:gd name="T48" fmla="*/ 0 w 173"/>
                      <a:gd name="T49" fmla="*/ 16 h 20"/>
                      <a:gd name="T50" fmla="*/ 7 w 173"/>
                      <a:gd name="T51" fmla="*/ 15 h 20"/>
                      <a:gd name="T52" fmla="*/ 15 w 173"/>
                      <a:gd name="T53" fmla="*/ 13 h 20"/>
                      <a:gd name="T54" fmla="*/ 21 w 173"/>
                      <a:gd name="T55" fmla="*/ 12 h 20"/>
                      <a:gd name="T56" fmla="*/ 29 w 173"/>
                      <a:gd name="T57" fmla="*/ 11 h 20"/>
                      <a:gd name="T58" fmla="*/ 36 w 173"/>
                      <a:gd name="T59" fmla="*/ 10 h 20"/>
                      <a:gd name="T60" fmla="*/ 49 w 173"/>
                      <a:gd name="T61" fmla="*/ 9 h 20"/>
                      <a:gd name="T62" fmla="*/ 62 w 173"/>
                      <a:gd name="T63" fmla="*/ 8 h 20"/>
                      <a:gd name="T64" fmla="*/ 77 w 173"/>
                      <a:gd name="T65" fmla="*/ 7 h 20"/>
                      <a:gd name="T66" fmla="*/ 92 w 173"/>
                      <a:gd name="T67" fmla="*/ 6 h 20"/>
                      <a:gd name="T68" fmla="*/ 106 w 173"/>
                      <a:gd name="T69" fmla="*/ 6 h 20"/>
                      <a:gd name="T70" fmla="*/ 118 w 173"/>
                      <a:gd name="T71" fmla="*/ 7 h 20"/>
                      <a:gd name="T72" fmla="*/ 126 w 173"/>
                      <a:gd name="T73" fmla="*/ 9 h 20"/>
                      <a:gd name="T74" fmla="*/ 135 w 173"/>
                      <a:gd name="T75" fmla="*/ 11 h 20"/>
                      <a:gd name="T76" fmla="*/ 145 w 173"/>
                      <a:gd name="T77" fmla="*/ 13 h 20"/>
                      <a:gd name="T78" fmla="*/ 155 w 173"/>
                      <a:gd name="T79" fmla="*/ 16 h 20"/>
                      <a:gd name="T80" fmla="*/ 163 w 173"/>
                      <a:gd name="T81" fmla="*/ 17 h 20"/>
                      <a:gd name="T82" fmla="*/ 172 w 173"/>
                      <a:gd name="T83" fmla="*/ 19 h 2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73" h="20">
                        <a:moveTo>
                          <a:pt x="172" y="19"/>
                        </a:moveTo>
                        <a:lnTo>
                          <a:pt x="167" y="17"/>
                        </a:lnTo>
                        <a:lnTo>
                          <a:pt x="163" y="15"/>
                        </a:lnTo>
                        <a:lnTo>
                          <a:pt x="157" y="13"/>
                        </a:lnTo>
                        <a:lnTo>
                          <a:pt x="152" y="11"/>
                        </a:lnTo>
                        <a:lnTo>
                          <a:pt x="146" y="9"/>
                        </a:lnTo>
                        <a:lnTo>
                          <a:pt x="138" y="6"/>
                        </a:lnTo>
                        <a:lnTo>
                          <a:pt x="131" y="2"/>
                        </a:lnTo>
                        <a:lnTo>
                          <a:pt x="125" y="2"/>
                        </a:lnTo>
                        <a:lnTo>
                          <a:pt x="118" y="3"/>
                        </a:lnTo>
                        <a:lnTo>
                          <a:pt x="108" y="5"/>
                        </a:lnTo>
                        <a:lnTo>
                          <a:pt x="103" y="5"/>
                        </a:lnTo>
                        <a:lnTo>
                          <a:pt x="91" y="3"/>
                        </a:lnTo>
                        <a:lnTo>
                          <a:pt x="77" y="1"/>
                        </a:lnTo>
                        <a:lnTo>
                          <a:pt x="67" y="0"/>
                        </a:lnTo>
                        <a:lnTo>
                          <a:pt x="55" y="0"/>
                        </a:lnTo>
                        <a:lnTo>
                          <a:pt x="43" y="0"/>
                        </a:lnTo>
                        <a:lnTo>
                          <a:pt x="35" y="1"/>
                        </a:lnTo>
                        <a:lnTo>
                          <a:pt x="26" y="2"/>
                        </a:lnTo>
                        <a:lnTo>
                          <a:pt x="18" y="3"/>
                        </a:lnTo>
                        <a:lnTo>
                          <a:pt x="9" y="4"/>
                        </a:lnTo>
                        <a:lnTo>
                          <a:pt x="8" y="8"/>
                        </a:lnTo>
                        <a:lnTo>
                          <a:pt x="6" y="11"/>
                        </a:lnTo>
                        <a:lnTo>
                          <a:pt x="4" y="14"/>
                        </a:lnTo>
                        <a:lnTo>
                          <a:pt x="0" y="16"/>
                        </a:lnTo>
                        <a:lnTo>
                          <a:pt x="7" y="15"/>
                        </a:lnTo>
                        <a:lnTo>
                          <a:pt x="15" y="13"/>
                        </a:lnTo>
                        <a:lnTo>
                          <a:pt x="21" y="12"/>
                        </a:lnTo>
                        <a:lnTo>
                          <a:pt x="29" y="11"/>
                        </a:lnTo>
                        <a:lnTo>
                          <a:pt x="36" y="10"/>
                        </a:lnTo>
                        <a:lnTo>
                          <a:pt x="49" y="9"/>
                        </a:lnTo>
                        <a:lnTo>
                          <a:pt x="62" y="8"/>
                        </a:lnTo>
                        <a:lnTo>
                          <a:pt x="77" y="7"/>
                        </a:lnTo>
                        <a:lnTo>
                          <a:pt x="92" y="6"/>
                        </a:lnTo>
                        <a:lnTo>
                          <a:pt x="106" y="6"/>
                        </a:lnTo>
                        <a:lnTo>
                          <a:pt x="118" y="7"/>
                        </a:lnTo>
                        <a:lnTo>
                          <a:pt x="126" y="9"/>
                        </a:lnTo>
                        <a:lnTo>
                          <a:pt x="135" y="11"/>
                        </a:lnTo>
                        <a:lnTo>
                          <a:pt x="145" y="13"/>
                        </a:lnTo>
                        <a:lnTo>
                          <a:pt x="155" y="16"/>
                        </a:lnTo>
                        <a:lnTo>
                          <a:pt x="163" y="17"/>
                        </a:lnTo>
                        <a:lnTo>
                          <a:pt x="172" y="19"/>
                        </a:lnTo>
                      </a:path>
                    </a:pathLst>
                  </a:custGeom>
                  <a:solidFill>
                    <a:srgbClr val="037C03">
                      <a:alpha val="50195"/>
                    </a:srgbClr>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grpSp>
      </p:grpSp>
      <p:grpSp>
        <p:nvGrpSpPr>
          <p:cNvPr id="1035" name="Group 33">
            <a:extLst>
              <a:ext uri="{FF2B5EF4-FFF2-40B4-BE49-F238E27FC236}">
                <a16:creationId xmlns:a16="http://schemas.microsoft.com/office/drawing/2014/main" id="{3C9AF7C2-A88D-4E63-8FF4-647B8C526205}"/>
              </a:ext>
            </a:extLst>
          </p:cNvPr>
          <p:cNvGrpSpPr>
            <a:grpSpLocks/>
          </p:cNvGrpSpPr>
          <p:nvPr/>
        </p:nvGrpSpPr>
        <p:grpSpPr bwMode="auto">
          <a:xfrm>
            <a:off x="7934325" y="6124575"/>
            <a:ext cx="322263" cy="420688"/>
            <a:chOff x="112" y="4288"/>
            <a:chExt cx="439" cy="478"/>
          </a:xfrm>
        </p:grpSpPr>
        <p:grpSp>
          <p:nvGrpSpPr>
            <p:cNvPr id="1040" name="Group 34">
              <a:extLst>
                <a:ext uri="{FF2B5EF4-FFF2-40B4-BE49-F238E27FC236}">
                  <a16:creationId xmlns:a16="http://schemas.microsoft.com/office/drawing/2014/main" id="{7B483B76-0BE2-4DF0-80D1-560A52347CDF}"/>
                </a:ext>
              </a:extLst>
            </p:cNvPr>
            <p:cNvGrpSpPr>
              <a:grpSpLocks/>
            </p:cNvGrpSpPr>
            <p:nvPr/>
          </p:nvGrpSpPr>
          <p:grpSpPr bwMode="auto">
            <a:xfrm>
              <a:off x="259" y="4288"/>
              <a:ext cx="148" cy="478"/>
              <a:chOff x="259" y="4288"/>
              <a:chExt cx="148" cy="478"/>
            </a:xfrm>
          </p:grpSpPr>
          <p:sp>
            <p:nvSpPr>
              <p:cNvPr id="1044" name="Freeform 35">
                <a:extLst>
                  <a:ext uri="{FF2B5EF4-FFF2-40B4-BE49-F238E27FC236}">
                    <a16:creationId xmlns:a16="http://schemas.microsoft.com/office/drawing/2014/main" id="{85D0A00F-C638-439E-86AB-8597D57E46C1}"/>
                  </a:ext>
                </a:extLst>
              </p:cNvPr>
              <p:cNvSpPr>
                <a:spLocks/>
              </p:cNvSpPr>
              <p:nvPr/>
            </p:nvSpPr>
            <p:spPr bwMode="auto">
              <a:xfrm>
                <a:off x="259" y="4288"/>
                <a:ext cx="147" cy="478"/>
              </a:xfrm>
              <a:custGeom>
                <a:avLst/>
                <a:gdLst>
                  <a:gd name="T0" fmla="*/ 49 w 147"/>
                  <a:gd name="T1" fmla="*/ 188 h 478"/>
                  <a:gd name="T2" fmla="*/ 131 w 147"/>
                  <a:gd name="T3" fmla="*/ 472 h 478"/>
                  <a:gd name="T4" fmla="*/ 135 w 147"/>
                  <a:gd name="T5" fmla="*/ 475 h 478"/>
                  <a:gd name="T6" fmla="*/ 139 w 147"/>
                  <a:gd name="T7" fmla="*/ 477 h 478"/>
                  <a:gd name="T8" fmla="*/ 142 w 147"/>
                  <a:gd name="T9" fmla="*/ 475 h 478"/>
                  <a:gd name="T10" fmla="*/ 144 w 147"/>
                  <a:gd name="T11" fmla="*/ 472 h 478"/>
                  <a:gd name="T12" fmla="*/ 146 w 147"/>
                  <a:gd name="T13" fmla="*/ 468 h 478"/>
                  <a:gd name="T14" fmla="*/ 146 w 147"/>
                  <a:gd name="T15" fmla="*/ 463 h 478"/>
                  <a:gd name="T16" fmla="*/ 143 w 147"/>
                  <a:gd name="T17" fmla="*/ 455 h 478"/>
                  <a:gd name="T18" fmla="*/ 61 w 147"/>
                  <a:gd name="T19" fmla="*/ 176 h 478"/>
                  <a:gd name="T20" fmla="*/ 9 w 147"/>
                  <a:gd name="T21" fmla="*/ 5 h 478"/>
                  <a:gd name="T22" fmla="*/ 6 w 147"/>
                  <a:gd name="T23" fmla="*/ 2 h 478"/>
                  <a:gd name="T24" fmla="*/ 4 w 147"/>
                  <a:gd name="T25" fmla="*/ 1 h 478"/>
                  <a:gd name="T26" fmla="*/ 1 w 147"/>
                  <a:gd name="T27" fmla="*/ 0 h 478"/>
                  <a:gd name="T28" fmla="*/ 0 w 147"/>
                  <a:gd name="T29" fmla="*/ 2 h 478"/>
                  <a:gd name="T30" fmla="*/ 0 w 147"/>
                  <a:gd name="T31" fmla="*/ 6 h 478"/>
                  <a:gd name="T32" fmla="*/ 0 w 147"/>
                  <a:gd name="T33" fmla="*/ 10 h 478"/>
                  <a:gd name="T34" fmla="*/ 49 w 147"/>
                  <a:gd name="T35" fmla="*/ 188 h 47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 h="478">
                    <a:moveTo>
                      <a:pt x="49" y="188"/>
                    </a:moveTo>
                    <a:lnTo>
                      <a:pt x="131" y="472"/>
                    </a:lnTo>
                    <a:lnTo>
                      <a:pt x="135" y="475"/>
                    </a:lnTo>
                    <a:lnTo>
                      <a:pt x="139" y="477"/>
                    </a:lnTo>
                    <a:lnTo>
                      <a:pt x="142" y="475"/>
                    </a:lnTo>
                    <a:lnTo>
                      <a:pt x="144" y="472"/>
                    </a:lnTo>
                    <a:lnTo>
                      <a:pt x="146" y="468"/>
                    </a:lnTo>
                    <a:lnTo>
                      <a:pt x="146" y="463"/>
                    </a:lnTo>
                    <a:lnTo>
                      <a:pt x="143" y="455"/>
                    </a:lnTo>
                    <a:lnTo>
                      <a:pt x="61" y="176"/>
                    </a:lnTo>
                    <a:lnTo>
                      <a:pt x="9" y="5"/>
                    </a:lnTo>
                    <a:lnTo>
                      <a:pt x="6" y="2"/>
                    </a:lnTo>
                    <a:lnTo>
                      <a:pt x="4" y="1"/>
                    </a:lnTo>
                    <a:lnTo>
                      <a:pt x="1" y="0"/>
                    </a:lnTo>
                    <a:lnTo>
                      <a:pt x="0" y="2"/>
                    </a:lnTo>
                    <a:lnTo>
                      <a:pt x="0" y="6"/>
                    </a:lnTo>
                    <a:lnTo>
                      <a:pt x="0" y="10"/>
                    </a:lnTo>
                    <a:lnTo>
                      <a:pt x="49" y="188"/>
                    </a:lnTo>
                  </a:path>
                </a:pathLst>
              </a:custGeom>
              <a:solidFill>
                <a:srgbClr val="C0C0C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45" name="Freeform 36">
                <a:extLst>
                  <a:ext uri="{FF2B5EF4-FFF2-40B4-BE49-F238E27FC236}">
                    <a16:creationId xmlns:a16="http://schemas.microsoft.com/office/drawing/2014/main" id="{1CD2670B-7CC1-4077-B81B-4175B7EC721A}"/>
                  </a:ext>
                </a:extLst>
              </p:cNvPr>
              <p:cNvSpPr>
                <a:spLocks/>
              </p:cNvSpPr>
              <p:nvPr/>
            </p:nvSpPr>
            <p:spPr bwMode="auto">
              <a:xfrm>
                <a:off x="259" y="4290"/>
                <a:ext cx="145" cy="476"/>
              </a:xfrm>
              <a:custGeom>
                <a:avLst/>
                <a:gdLst>
                  <a:gd name="T0" fmla="*/ 50 w 146"/>
                  <a:gd name="T1" fmla="*/ 186 h 477"/>
                  <a:gd name="T2" fmla="*/ 127 w 146"/>
                  <a:gd name="T3" fmla="*/ 467 h 477"/>
                  <a:gd name="T4" fmla="*/ 129 w 146"/>
                  <a:gd name="T5" fmla="*/ 470 h 477"/>
                  <a:gd name="T6" fmla="*/ 134 w 146"/>
                  <a:gd name="T7" fmla="*/ 472 h 477"/>
                  <a:gd name="T8" fmla="*/ 137 w 146"/>
                  <a:gd name="T9" fmla="*/ 470 h 477"/>
                  <a:gd name="T10" fmla="*/ 140 w 146"/>
                  <a:gd name="T11" fmla="*/ 469 h 477"/>
                  <a:gd name="T12" fmla="*/ 141 w 146"/>
                  <a:gd name="T13" fmla="*/ 463 h 477"/>
                  <a:gd name="T14" fmla="*/ 141 w 146"/>
                  <a:gd name="T15" fmla="*/ 458 h 477"/>
                  <a:gd name="T16" fmla="*/ 139 w 146"/>
                  <a:gd name="T17" fmla="*/ 450 h 477"/>
                  <a:gd name="T18" fmla="*/ 61 w 146"/>
                  <a:gd name="T19" fmla="*/ 174 h 477"/>
                  <a:gd name="T20" fmla="*/ 9 w 146"/>
                  <a:gd name="T21" fmla="*/ 4 h 477"/>
                  <a:gd name="T22" fmla="*/ 6 w 146"/>
                  <a:gd name="T23" fmla="*/ 2 h 477"/>
                  <a:gd name="T24" fmla="*/ 4 w 146"/>
                  <a:gd name="T25" fmla="*/ 0 h 477"/>
                  <a:gd name="T26" fmla="*/ 2 w 146"/>
                  <a:gd name="T27" fmla="*/ 0 h 477"/>
                  <a:gd name="T28" fmla="*/ 1 w 146"/>
                  <a:gd name="T29" fmla="*/ 2 h 477"/>
                  <a:gd name="T30" fmla="*/ 0 w 146"/>
                  <a:gd name="T31" fmla="*/ 5 h 477"/>
                  <a:gd name="T32" fmla="*/ 0 w 146"/>
                  <a:gd name="T33" fmla="*/ 9 h 477"/>
                  <a:gd name="T34" fmla="*/ 50 w 146"/>
                  <a:gd name="T35" fmla="*/ 186 h 47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6" h="477">
                    <a:moveTo>
                      <a:pt x="50" y="186"/>
                    </a:moveTo>
                    <a:lnTo>
                      <a:pt x="131" y="471"/>
                    </a:lnTo>
                    <a:lnTo>
                      <a:pt x="133" y="474"/>
                    </a:lnTo>
                    <a:lnTo>
                      <a:pt x="138" y="476"/>
                    </a:lnTo>
                    <a:lnTo>
                      <a:pt x="141" y="474"/>
                    </a:lnTo>
                    <a:lnTo>
                      <a:pt x="144" y="473"/>
                    </a:lnTo>
                    <a:lnTo>
                      <a:pt x="145" y="467"/>
                    </a:lnTo>
                    <a:lnTo>
                      <a:pt x="145" y="462"/>
                    </a:lnTo>
                    <a:lnTo>
                      <a:pt x="143" y="454"/>
                    </a:lnTo>
                    <a:lnTo>
                      <a:pt x="61" y="174"/>
                    </a:lnTo>
                    <a:lnTo>
                      <a:pt x="9" y="4"/>
                    </a:lnTo>
                    <a:lnTo>
                      <a:pt x="6" y="2"/>
                    </a:lnTo>
                    <a:lnTo>
                      <a:pt x="4" y="0"/>
                    </a:lnTo>
                    <a:lnTo>
                      <a:pt x="2" y="0"/>
                    </a:lnTo>
                    <a:lnTo>
                      <a:pt x="1" y="2"/>
                    </a:lnTo>
                    <a:lnTo>
                      <a:pt x="0" y="5"/>
                    </a:lnTo>
                    <a:lnTo>
                      <a:pt x="0" y="9"/>
                    </a:lnTo>
                    <a:lnTo>
                      <a:pt x="50" y="186"/>
                    </a:lnTo>
                  </a:path>
                </a:pathLst>
              </a:custGeom>
              <a:solidFill>
                <a:srgbClr val="9F9F9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nvGrpSpPr>
            <p:cNvPr id="1041" name="Group 37">
              <a:extLst>
                <a:ext uri="{FF2B5EF4-FFF2-40B4-BE49-F238E27FC236}">
                  <a16:creationId xmlns:a16="http://schemas.microsoft.com/office/drawing/2014/main" id="{ACB01283-7F39-4C6B-99A5-13632F5ADEBF}"/>
                </a:ext>
              </a:extLst>
            </p:cNvPr>
            <p:cNvGrpSpPr>
              <a:grpSpLocks/>
            </p:cNvGrpSpPr>
            <p:nvPr/>
          </p:nvGrpSpPr>
          <p:grpSpPr bwMode="auto">
            <a:xfrm>
              <a:off x="112" y="4295"/>
              <a:ext cx="439" cy="321"/>
              <a:chOff x="112" y="4295"/>
              <a:chExt cx="439" cy="321"/>
            </a:xfrm>
          </p:grpSpPr>
          <p:sp>
            <p:nvSpPr>
              <p:cNvPr id="1042" name="Freeform 38">
                <a:extLst>
                  <a:ext uri="{FF2B5EF4-FFF2-40B4-BE49-F238E27FC236}">
                    <a16:creationId xmlns:a16="http://schemas.microsoft.com/office/drawing/2014/main" id="{2B4933DB-3DEC-4A26-81AA-DCE691D22E73}"/>
                  </a:ext>
                </a:extLst>
              </p:cNvPr>
              <p:cNvSpPr>
                <a:spLocks/>
              </p:cNvSpPr>
              <p:nvPr/>
            </p:nvSpPr>
            <p:spPr bwMode="auto">
              <a:xfrm>
                <a:off x="192" y="4304"/>
                <a:ext cx="272" cy="276"/>
              </a:xfrm>
              <a:custGeom>
                <a:avLst/>
                <a:gdLst>
                  <a:gd name="T0" fmla="*/ 43 w 273"/>
                  <a:gd name="T1" fmla="*/ 32 h 276"/>
                  <a:gd name="T2" fmla="*/ 69 w 273"/>
                  <a:gd name="T3" fmla="*/ 13 h 276"/>
                  <a:gd name="T4" fmla="*/ 92 w 273"/>
                  <a:gd name="T5" fmla="*/ 4 h 276"/>
                  <a:gd name="T6" fmla="*/ 123 w 273"/>
                  <a:gd name="T7" fmla="*/ 0 h 276"/>
                  <a:gd name="T8" fmla="*/ 150 w 273"/>
                  <a:gd name="T9" fmla="*/ 9 h 276"/>
                  <a:gd name="T10" fmla="*/ 190 w 273"/>
                  <a:gd name="T11" fmla="*/ 36 h 276"/>
                  <a:gd name="T12" fmla="*/ 228 w 273"/>
                  <a:gd name="T13" fmla="*/ 75 h 276"/>
                  <a:gd name="T14" fmla="*/ 261 w 273"/>
                  <a:gd name="T15" fmla="*/ 128 h 276"/>
                  <a:gd name="T16" fmla="*/ 264 w 273"/>
                  <a:gd name="T17" fmla="*/ 156 h 276"/>
                  <a:gd name="T18" fmla="*/ 257 w 273"/>
                  <a:gd name="T19" fmla="*/ 146 h 276"/>
                  <a:gd name="T20" fmla="*/ 249 w 273"/>
                  <a:gd name="T21" fmla="*/ 138 h 276"/>
                  <a:gd name="T22" fmla="*/ 238 w 273"/>
                  <a:gd name="T23" fmla="*/ 133 h 276"/>
                  <a:gd name="T24" fmla="*/ 228 w 273"/>
                  <a:gd name="T25" fmla="*/ 132 h 276"/>
                  <a:gd name="T26" fmla="*/ 216 w 273"/>
                  <a:gd name="T27" fmla="*/ 133 h 276"/>
                  <a:gd name="T28" fmla="*/ 205 w 273"/>
                  <a:gd name="T29" fmla="*/ 137 h 276"/>
                  <a:gd name="T30" fmla="*/ 197 w 273"/>
                  <a:gd name="T31" fmla="*/ 144 h 276"/>
                  <a:gd name="T32" fmla="*/ 189 w 273"/>
                  <a:gd name="T33" fmla="*/ 155 h 276"/>
                  <a:gd name="T34" fmla="*/ 183 w 273"/>
                  <a:gd name="T35" fmla="*/ 167 h 276"/>
                  <a:gd name="T36" fmla="*/ 180 w 273"/>
                  <a:gd name="T37" fmla="*/ 181 h 276"/>
                  <a:gd name="T38" fmla="*/ 182 w 273"/>
                  <a:gd name="T39" fmla="*/ 196 h 276"/>
                  <a:gd name="T40" fmla="*/ 162 w 273"/>
                  <a:gd name="T41" fmla="*/ 150 h 276"/>
                  <a:gd name="T42" fmla="*/ 99 w 273"/>
                  <a:gd name="T43" fmla="*/ 225 h 276"/>
                  <a:gd name="T44" fmla="*/ 99 w 273"/>
                  <a:gd name="T45" fmla="*/ 231 h 276"/>
                  <a:gd name="T46" fmla="*/ 92 w 273"/>
                  <a:gd name="T47" fmla="*/ 221 h 276"/>
                  <a:gd name="T48" fmla="*/ 83 w 273"/>
                  <a:gd name="T49" fmla="*/ 212 h 276"/>
                  <a:gd name="T50" fmla="*/ 73 w 273"/>
                  <a:gd name="T51" fmla="*/ 207 h 276"/>
                  <a:gd name="T52" fmla="*/ 63 w 273"/>
                  <a:gd name="T53" fmla="*/ 204 h 276"/>
                  <a:gd name="T54" fmla="*/ 53 w 273"/>
                  <a:gd name="T55" fmla="*/ 206 h 276"/>
                  <a:gd name="T56" fmla="*/ 43 w 273"/>
                  <a:gd name="T57" fmla="*/ 208 h 276"/>
                  <a:gd name="T58" fmla="*/ 33 w 273"/>
                  <a:gd name="T59" fmla="*/ 214 h 276"/>
                  <a:gd name="T60" fmla="*/ 25 w 273"/>
                  <a:gd name="T61" fmla="*/ 222 h 276"/>
                  <a:gd name="T62" fmla="*/ 19 w 273"/>
                  <a:gd name="T63" fmla="*/ 231 h 276"/>
                  <a:gd name="T64" fmla="*/ 15 w 273"/>
                  <a:gd name="T65" fmla="*/ 243 h 276"/>
                  <a:gd name="T66" fmla="*/ 14 w 273"/>
                  <a:gd name="T67" fmla="*/ 258 h 276"/>
                  <a:gd name="T68" fmla="*/ 17 w 273"/>
                  <a:gd name="T69" fmla="*/ 275 h 276"/>
                  <a:gd name="T70" fmla="*/ 3 w 273"/>
                  <a:gd name="T71" fmla="*/ 229 h 276"/>
                  <a:gd name="T72" fmla="*/ 0 w 273"/>
                  <a:gd name="T73" fmla="*/ 173 h 276"/>
                  <a:gd name="T74" fmla="*/ 4 w 273"/>
                  <a:gd name="T75" fmla="*/ 119 h 276"/>
                  <a:gd name="T76" fmla="*/ 30 w 273"/>
                  <a:gd name="T77" fmla="*/ 48 h 27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3" h="276">
                    <a:moveTo>
                      <a:pt x="30" y="48"/>
                    </a:moveTo>
                    <a:lnTo>
                      <a:pt x="43" y="32"/>
                    </a:lnTo>
                    <a:lnTo>
                      <a:pt x="55" y="21"/>
                    </a:lnTo>
                    <a:lnTo>
                      <a:pt x="69" y="13"/>
                    </a:lnTo>
                    <a:lnTo>
                      <a:pt x="78" y="8"/>
                    </a:lnTo>
                    <a:lnTo>
                      <a:pt x="92" y="4"/>
                    </a:lnTo>
                    <a:lnTo>
                      <a:pt x="108" y="0"/>
                    </a:lnTo>
                    <a:lnTo>
                      <a:pt x="123" y="0"/>
                    </a:lnTo>
                    <a:lnTo>
                      <a:pt x="144" y="4"/>
                    </a:lnTo>
                    <a:lnTo>
                      <a:pt x="154" y="9"/>
                    </a:lnTo>
                    <a:lnTo>
                      <a:pt x="173" y="20"/>
                    </a:lnTo>
                    <a:lnTo>
                      <a:pt x="194" y="36"/>
                    </a:lnTo>
                    <a:lnTo>
                      <a:pt x="213" y="55"/>
                    </a:lnTo>
                    <a:lnTo>
                      <a:pt x="232" y="75"/>
                    </a:lnTo>
                    <a:lnTo>
                      <a:pt x="247" y="105"/>
                    </a:lnTo>
                    <a:lnTo>
                      <a:pt x="265" y="128"/>
                    </a:lnTo>
                    <a:lnTo>
                      <a:pt x="272" y="165"/>
                    </a:lnTo>
                    <a:lnTo>
                      <a:pt x="268" y="156"/>
                    </a:lnTo>
                    <a:lnTo>
                      <a:pt x="265" y="150"/>
                    </a:lnTo>
                    <a:lnTo>
                      <a:pt x="261" y="146"/>
                    </a:lnTo>
                    <a:lnTo>
                      <a:pt x="256" y="142"/>
                    </a:lnTo>
                    <a:lnTo>
                      <a:pt x="253" y="138"/>
                    </a:lnTo>
                    <a:lnTo>
                      <a:pt x="247" y="136"/>
                    </a:lnTo>
                    <a:lnTo>
                      <a:pt x="242" y="133"/>
                    </a:lnTo>
                    <a:lnTo>
                      <a:pt x="237" y="132"/>
                    </a:lnTo>
                    <a:lnTo>
                      <a:pt x="232" y="132"/>
                    </a:lnTo>
                    <a:lnTo>
                      <a:pt x="226" y="132"/>
                    </a:lnTo>
                    <a:lnTo>
                      <a:pt x="220" y="133"/>
                    </a:lnTo>
                    <a:lnTo>
                      <a:pt x="215" y="134"/>
                    </a:lnTo>
                    <a:lnTo>
                      <a:pt x="209" y="137"/>
                    </a:lnTo>
                    <a:lnTo>
                      <a:pt x="205" y="141"/>
                    </a:lnTo>
                    <a:lnTo>
                      <a:pt x="201" y="144"/>
                    </a:lnTo>
                    <a:lnTo>
                      <a:pt x="196" y="149"/>
                    </a:lnTo>
                    <a:lnTo>
                      <a:pt x="193" y="155"/>
                    </a:lnTo>
                    <a:lnTo>
                      <a:pt x="190" y="161"/>
                    </a:lnTo>
                    <a:lnTo>
                      <a:pt x="187" y="167"/>
                    </a:lnTo>
                    <a:lnTo>
                      <a:pt x="186" y="175"/>
                    </a:lnTo>
                    <a:lnTo>
                      <a:pt x="184" y="181"/>
                    </a:lnTo>
                    <a:lnTo>
                      <a:pt x="185" y="190"/>
                    </a:lnTo>
                    <a:lnTo>
                      <a:pt x="186" y="196"/>
                    </a:lnTo>
                    <a:lnTo>
                      <a:pt x="187" y="203"/>
                    </a:lnTo>
                    <a:lnTo>
                      <a:pt x="166" y="150"/>
                    </a:lnTo>
                    <a:lnTo>
                      <a:pt x="98" y="175"/>
                    </a:lnTo>
                    <a:lnTo>
                      <a:pt x="99" y="225"/>
                    </a:lnTo>
                    <a:lnTo>
                      <a:pt x="102" y="239"/>
                    </a:lnTo>
                    <a:lnTo>
                      <a:pt x="99" y="231"/>
                    </a:lnTo>
                    <a:lnTo>
                      <a:pt x="96" y="226"/>
                    </a:lnTo>
                    <a:lnTo>
                      <a:pt x="92" y="221"/>
                    </a:lnTo>
                    <a:lnTo>
                      <a:pt x="87" y="217"/>
                    </a:lnTo>
                    <a:lnTo>
                      <a:pt x="83" y="212"/>
                    </a:lnTo>
                    <a:lnTo>
                      <a:pt x="78" y="210"/>
                    </a:lnTo>
                    <a:lnTo>
                      <a:pt x="73" y="207"/>
                    </a:lnTo>
                    <a:lnTo>
                      <a:pt x="68" y="206"/>
                    </a:lnTo>
                    <a:lnTo>
                      <a:pt x="63" y="204"/>
                    </a:lnTo>
                    <a:lnTo>
                      <a:pt x="58" y="204"/>
                    </a:lnTo>
                    <a:lnTo>
                      <a:pt x="53" y="206"/>
                    </a:lnTo>
                    <a:lnTo>
                      <a:pt x="48" y="206"/>
                    </a:lnTo>
                    <a:lnTo>
                      <a:pt x="43" y="208"/>
                    </a:lnTo>
                    <a:lnTo>
                      <a:pt x="38" y="211"/>
                    </a:lnTo>
                    <a:lnTo>
                      <a:pt x="33" y="214"/>
                    </a:lnTo>
                    <a:lnTo>
                      <a:pt x="28" y="218"/>
                    </a:lnTo>
                    <a:lnTo>
                      <a:pt x="25" y="222"/>
                    </a:lnTo>
                    <a:lnTo>
                      <a:pt x="22" y="226"/>
                    </a:lnTo>
                    <a:lnTo>
                      <a:pt x="19" y="231"/>
                    </a:lnTo>
                    <a:lnTo>
                      <a:pt x="17" y="238"/>
                    </a:lnTo>
                    <a:lnTo>
                      <a:pt x="15" y="243"/>
                    </a:lnTo>
                    <a:lnTo>
                      <a:pt x="14" y="252"/>
                    </a:lnTo>
                    <a:lnTo>
                      <a:pt x="14" y="258"/>
                    </a:lnTo>
                    <a:lnTo>
                      <a:pt x="15" y="264"/>
                    </a:lnTo>
                    <a:lnTo>
                      <a:pt x="17" y="275"/>
                    </a:lnTo>
                    <a:lnTo>
                      <a:pt x="12" y="262"/>
                    </a:lnTo>
                    <a:lnTo>
                      <a:pt x="3" y="229"/>
                    </a:lnTo>
                    <a:lnTo>
                      <a:pt x="2" y="207"/>
                    </a:lnTo>
                    <a:lnTo>
                      <a:pt x="0" y="173"/>
                    </a:lnTo>
                    <a:lnTo>
                      <a:pt x="0" y="144"/>
                    </a:lnTo>
                    <a:lnTo>
                      <a:pt x="4" y="119"/>
                    </a:lnTo>
                    <a:lnTo>
                      <a:pt x="11" y="84"/>
                    </a:lnTo>
                    <a:lnTo>
                      <a:pt x="30" y="48"/>
                    </a:lnTo>
                  </a:path>
                </a:pathLst>
              </a:custGeom>
              <a:solidFill>
                <a:srgbClr val="FFFFFF"/>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sp>
            <p:nvSpPr>
              <p:cNvPr id="1043" name="Freeform 39">
                <a:extLst>
                  <a:ext uri="{FF2B5EF4-FFF2-40B4-BE49-F238E27FC236}">
                    <a16:creationId xmlns:a16="http://schemas.microsoft.com/office/drawing/2014/main" id="{48BB9FF9-B985-4AC8-B5DB-5DA1A548B743}"/>
                  </a:ext>
                </a:extLst>
              </p:cNvPr>
              <p:cNvSpPr>
                <a:spLocks/>
              </p:cNvSpPr>
              <p:nvPr/>
            </p:nvSpPr>
            <p:spPr bwMode="auto">
              <a:xfrm>
                <a:off x="112" y="4295"/>
                <a:ext cx="439" cy="321"/>
              </a:xfrm>
              <a:custGeom>
                <a:avLst/>
                <a:gdLst>
                  <a:gd name="T0" fmla="*/ 146 w 439"/>
                  <a:gd name="T1" fmla="*/ 22 h 321"/>
                  <a:gd name="T2" fmla="*/ 113 w 439"/>
                  <a:gd name="T3" fmla="*/ 43 h 321"/>
                  <a:gd name="T4" fmla="*/ 83 w 439"/>
                  <a:gd name="T5" fmla="*/ 67 h 321"/>
                  <a:gd name="T6" fmla="*/ 57 w 439"/>
                  <a:gd name="T7" fmla="*/ 96 h 321"/>
                  <a:gd name="T8" fmla="*/ 31 w 439"/>
                  <a:gd name="T9" fmla="*/ 134 h 321"/>
                  <a:gd name="T10" fmla="*/ 12 w 439"/>
                  <a:gd name="T11" fmla="*/ 177 h 321"/>
                  <a:gd name="T12" fmla="*/ 1 w 439"/>
                  <a:gd name="T13" fmla="*/ 227 h 321"/>
                  <a:gd name="T14" fmla="*/ 0 w 439"/>
                  <a:gd name="T15" fmla="*/ 278 h 321"/>
                  <a:gd name="T16" fmla="*/ 9 w 439"/>
                  <a:gd name="T17" fmla="*/ 320 h 321"/>
                  <a:gd name="T18" fmla="*/ 10 w 439"/>
                  <a:gd name="T19" fmla="*/ 282 h 321"/>
                  <a:gd name="T20" fmla="*/ 29 w 439"/>
                  <a:gd name="T21" fmla="*/ 258 h 321"/>
                  <a:gd name="T22" fmla="*/ 55 w 439"/>
                  <a:gd name="T23" fmla="*/ 250 h 321"/>
                  <a:gd name="T24" fmla="*/ 81 w 439"/>
                  <a:gd name="T25" fmla="*/ 260 h 321"/>
                  <a:gd name="T26" fmla="*/ 94 w 439"/>
                  <a:gd name="T27" fmla="*/ 276 h 321"/>
                  <a:gd name="T28" fmla="*/ 84 w 439"/>
                  <a:gd name="T29" fmla="*/ 229 h 321"/>
                  <a:gd name="T30" fmla="*/ 81 w 439"/>
                  <a:gd name="T31" fmla="*/ 178 h 321"/>
                  <a:gd name="T32" fmla="*/ 85 w 439"/>
                  <a:gd name="T33" fmla="*/ 129 h 321"/>
                  <a:gd name="T34" fmla="*/ 96 w 439"/>
                  <a:gd name="T35" fmla="*/ 91 h 321"/>
                  <a:gd name="T36" fmla="*/ 113 w 439"/>
                  <a:gd name="T37" fmla="*/ 57 h 321"/>
                  <a:gd name="T38" fmla="*/ 138 w 439"/>
                  <a:gd name="T39" fmla="*/ 30 h 321"/>
                  <a:gd name="T40" fmla="*/ 149 w 439"/>
                  <a:gd name="T41" fmla="*/ 30 h 321"/>
                  <a:gd name="T42" fmla="*/ 146 w 439"/>
                  <a:gd name="T43" fmla="*/ 71 h 321"/>
                  <a:gd name="T44" fmla="*/ 150 w 439"/>
                  <a:gd name="T45" fmla="*/ 116 h 321"/>
                  <a:gd name="T46" fmla="*/ 161 w 439"/>
                  <a:gd name="T47" fmla="*/ 172 h 321"/>
                  <a:gd name="T48" fmla="*/ 174 w 439"/>
                  <a:gd name="T49" fmla="*/ 220 h 321"/>
                  <a:gd name="T50" fmla="*/ 179 w 439"/>
                  <a:gd name="T51" fmla="*/ 231 h 321"/>
                  <a:gd name="T52" fmla="*/ 189 w 439"/>
                  <a:gd name="T53" fmla="*/ 196 h 321"/>
                  <a:gd name="T54" fmla="*/ 217 w 439"/>
                  <a:gd name="T55" fmla="*/ 178 h 321"/>
                  <a:gd name="T56" fmla="*/ 247 w 439"/>
                  <a:gd name="T57" fmla="*/ 184 h 321"/>
                  <a:gd name="T58" fmla="*/ 262 w 439"/>
                  <a:gd name="T59" fmla="*/ 198 h 321"/>
                  <a:gd name="T60" fmla="*/ 248 w 439"/>
                  <a:gd name="T61" fmla="*/ 158 h 321"/>
                  <a:gd name="T62" fmla="*/ 231 w 439"/>
                  <a:gd name="T63" fmla="*/ 115 h 321"/>
                  <a:gd name="T64" fmla="*/ 211 w 439"/>
                  <a:gd name="T65" fmla="*/ 75 h 321"/>
                  <a:gd name="T66" fmla="*/ 192 w 439"/>
                  <a:gd name="T67" fmla="*/ 44 h 321"/>
                  <a:gd name="T68" fmla="*/ 170 w 439"/>
                  <a:gd name="T69" fmla="*/ 20 h 321"/>
                  <a:gd name="T70" fmla="*/ 183 w 439"/>
                  <a:gd name="T71" fmla="*/ 12 h 321"/>
                  <a:gd name="T72" fmla="*/ 217 w 439"/>
                  <a:gd name="T73" fmla="*/ 14 h 321"/>
                  <a:gd name="T74" fmla="*/ 251 w 439"/>
                  <a:gd name="T75" fmla="*/ 30 h 321"/>
                  <a:gd name="T76" fmla="*/ 278 w 439"/>
                  <a:gd name="T77" fmla="*/ 52 h 321"/>
                  <a:gd name="T78" fmla="*/ 303 w 439"/>
                  <a:gd name="T79" fmla="*/ 80 h 321"/>
                  <a:gd name="T80" fmla="*/ 324 w 439"/>
                  <a:gd name="T81" fmla="*/ 112 h 321"/>
                  <a:gd name="T82" fmla="*/ 341 w 439"/>
                  <a:gd name="T83" fmla="*/ 149 h 321"/>
                  <a:gd name="T84" fmla="*/ 350 w 439"/>
                  <a:gd name="T85" fmla="*/ 157 h 321"/>
                  <a:gd name="T86" fmla="*/ 360 w 439"/>
                  <a:gd name="T87" fmla="*/ 125 h 321"/>
                  <a:gd name="T88" fmla="*/ 383 w 439"/>
                  <a:gd name="T89" fmla="*/ 106 h 321"/>
                  <a:gd name="T90" fmla="*/ 407 w 439"/>
                  <a:gd name="T91" fmla="*/ 106 h 321"/>
                  <a:gd name="T92" fmla="*/ 430 w 439"/>
                  <a:gd name="T93" fmla="*/ 125 h 321"/>
                  <a:gd name="T94" fmla="*/ 430 w 439"/>
                  <a:gd name="T95" fmla="*/ 116 h 321"/>
                  <a:gd name="T96" fmla="*/ 411 w 439"/>
                  <a:gd name="T97" fmla="*/ 83 h 321"/>
                  <a:gd name="T98" fmla="*/ 387 w 439"/>
                  <a:gd name="T99" fmla="*/ 53 h 321"/>
                  <a:gd name="T100" fmla="*/ 356 w 439"/>
                  <a:gd name="T101" fmla="*/ 29 h 321"/>
                  <a:gd name="T102" fmla="*/ 324 w 439"/>
                  <a:gd name="T103" fmla="*/ 13 h 321"/>
                  <a:gd name="T104" fmla="*/ 291 w 439"/>
                  <a:gd name="T105" fmla="*/ 4 h 321"/>
                  <a:gd name="T106" fmla="*/ 256 w 439"/>
                  <a:gd name="T107" fmla="*/ 0 h 321"/>
                  <a:gd name="T108" fmla="*/ 217 w 439"/>
                  <a:gd name="T109" fmla="*/ 1 h 321"/>
                  <a:gd name="T110" fmla="*/ 180 w 439"/>
                  <a:gd name="T111" fmla="*/ 9 h 32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439" h="321">
                    <a:moveTo>
                      <a:pt x="172" y="12"/>
                    </a:moveTo>
                    <a:lnTo>
                      <a:pt x="162" y="16"/>
                    </a:lnTo>
                    <a:lnTo>
                      <a:pt x="157" y="17"/>
                    </a:lnTo>
                    <a:lnTo>
                      <a:pt x="152" y="20"/>
                    </a:lnTo>
                    <a:lnTo>
                      <a:pt x="146" y="22"/>
                    </a:lnTo>
                    <a:lnTo>
                      <a:pt x="138" y="26"/>
                    </a:lnTo>
                    <a:lnTo>
                      <a:pt x="132" y="30"/>
                    </a:lnTo>
                    <a:lnTo>
                      <a:pt x="126" y="33"/>
                    </a:lnTo>
                    <a:lnTo>
                      <a:pt x="119" y="38"/>
                    </a:lnTo>
                    <a:lnTo>
                      <a:pt x="113" y="43"/>
                    </a:lnTo>
                    <a:lnTo>
                      <a:pt x="107" y="47"/>
                    </a:lnTo>
                    <a:lnTo>
                      <a:pt x="101" y="52"/>
                    </a:lnTo>
                    <a:lnTo>
                      <a:pt x="94" y="57"/>
                    </a:lnTo>
                    <a:lnTo>
                      <a:pt x="88" y="61"/>
                    </a:lnTo>
                    <a:lnTo>
                      <a:pt x="83" y="67"/>
                    </a:lnTo>
                    <a:lnTo>
                      <a:pt x="77" y="72"/>
                    </a:lnTo>
                    <a:lnTo>
                      <a:pt x="72" y="79"/>
                    </a:lnTo>
                    <a:lnTo>
                      <a:pt x="66" y="84"/>
                    </a:lnTo>
                    <a:lnTo>
                      <a:pt x="61" y="90"/>
                    </a:lnTo>
                    <a:lnTo>
                      <a:pt x="57" y="96"/>
                    </a:lnTo>
                    <a:lnTo>
                      <a:pt x="51" y="103"/>
                    </a:lnTo>
                    <a:lnTo>
                      <a:pt x="46" y="110"/>
                    </a:lnTo>
                    <a:lnTo>
                      <a:pt x="41" y="118"/>
                    </a:lnTo>
                    <a:lnTo>
                      <a:pt x="36" y="126"/>
                    </a:lnTo>
                    <a:lnTo>
                      <a:pt x="31" y="134"/>
                    </a:lnTo>
                    <a:lnTo>
                      <a:pt x="27" y="141"/>
                    </a:lnTo>
                    <a:lnTo>
                      <a:pt x="23" y="150"/>
                    </a:lnTo>
                    <a:lnTo>
                      <a:pt x="18" y="160"/>
                    </a:lnTo>
                    <a:lnTo>
                      <a:pt x="15" y="169"/>
                    </a:lnTo>
                    <a:lnTo>
                      <a:pt x="12" y="177"/>
                    </a:lnTo>
                    <a:lnTo>
                      <a:pt x="9" y="186"/>
                    </a:lnTo>
                    <a:lnTo>
                      <a:pt x="6" y="196"/>
                    </a:lnTo>
                    <a:lnTo>
                      <a:pt x="4" y="207"/>
                    </a:lnTo>
                    <a:lnTo>
                      <a:pt x="3" y="216"/>
                    </a:lnTo>
                    <a:lnTo>
                      <a:pt x="1" y="227"/>
                    </a:lnTo>
                    <a:lnTo>
                      <a:pt x="0" y="239"/>
                    </a:lnTo>
                    <a:lnTo>
                      <a:pt x="0" y="250"/>
                    </a:lnTo>
                    <a:lnTo>
                      <a:pt x="0" y="260"/>
                    </a:lnTo>
                    <a:lnTo>
                      <a:pt x="0" y="270"/>
                    </a:lnTo>
                    <a:lnTo>
                      <a:pt x="0" y="278"/>
                    </a:lnTo>
                    <a:lnTo>
                      <a:pt x="1" y="286"/>
                    </a:lnTo>
                    <a:lnTo>
                      <a:pt x="3" y="294"/>
                    </a:lnTo>
                    <a:lnTo>
                      <a:pt x="4" y="302"/>
                    </a:lnTo>
                    <a:lnTo>
                      <a:pt x="6" y="310"/>
                    </a:lnTo>
                    <a:lnTo>
                      <a:pt x="9" y="320"/>
                    </a:lnTo>
                    <a:lnTo>
                      <a:pt x="7" y="310"/>
                    </a:lnTo>
                    <a:lnTo>
                      <a:pt x="7" y="302"/>
                    </a:lnTo>
                    <a:lnTo>
                      <a:pt x="7" y="295"/>
                    </a:lnTo>
                    <a:lnTo>
                      <a:pt x="9" y="289"/>
                    </a:lnTo>
                    <a:lnTo>
                      <a:pt x="10" y="282"/>
                    </a:lnTo>
                    <a:lnTo>
                      <a:pt x="13" y="276"/>
                    </a:lnTo>
                    <a:lnTo>
                      <a:pt x="16" y="271"/>
                    </a:lnTo>
                    <a:lnTo>
                      <a:pt x="21" y="264"/>
                    </a:lnTo>
                    <a:lnTo>
                      <a:pt x="25" y="260"/>
                    </a:lnTo>
                    <a:lnTo>
                      <a:pt x="29" y="258"/>
                    </a:lnTo>
                    <a:lnTo>
                      <a:pt x="33" y="255"/>
                    </a:lnTo>
                    <a:lnTo>
                      <a:pt x="39" y="252"/>
                    </a:lnTo>
                    <a:lnTo>
                      <a:pt x="45" y="251"/>
                    </a:lnTo>
                    <a:lnTo>
                      <a:pt x="50" y="250"/>
                    </a:lnTo>
                    <a:lnTo>
                      <a:pt x="55" y="250"/>
                    </a:lnTo>
                    <a:lnTo>
                      <a:pt x="60" y="251"/>
                    </a:lnTo>
                    <a:lnTo>
                      <a:pt x="66" y="252"/>
                    </a:lnTo>
                    <a:lnTo>
                      <a:pt x="72" y="255"/>
                    </a:lnTo>
                    <a:lnTo>
                      <a:pt x="75" y="258"/>
                    </a:lnTo>
                    <a:lnTo>
                      <a:pt x="81" y="260"/>
                    </a:lnTo>
                    <a:lnTo>
                      <a:pt x="85" y="266"/>
                    </a:lnTo>
                    <a:lnTo>
                      <a:pt x="89" y="271"/>
                    </a:lnTo>
                    <a:lnTo>
                      <a:pt x="93" y="278"/>
                    </a:lnTo>
                    <a:lnTo>
                      <a:pt x="96" y="285"/>
                    </a:lnTo>
                    <a:lnTo>
                      <a:pt x="94" y="276"/>
                    </a:lnTo>
                    <a:lnTo>
                      <a:pt x="92" y="268"/>
                    </a:lnTo>
                    <a:lnTo>
                      <a:pt x="89" y="259"/>
                    </a:lnTo>
                    <a:lnTo>
                      <a:pt x="87" y="248"/>
                    </a:lnTo>
                    <a:lnTo>
                      <a:pt x="86" y="239"/>
                    </a:lnTo>
                    <a:lnTo>
                      <a:pt x="84" y="229"/>
                    </a:lnTo>
                    <a:lnTo>
                      <a:pt x="83" y="220"/>
                    </a:lnTo>
                    <a:lnTo>
                      <a:pt x="82" y="211"/>
                    </a:lnTo>
                    <a:lnTo>
                      <a:pt x="81" y="200"/>
                    </a:lnTo>
                    <a:lnTo>
                      <a:pt x="81" y="189"/>
                    </a:lnTo>
                    <a:lnTo>
                      <a:pt x="81" y="178"/>
                    </a:lnTo>
                    <a:lnTo>
                      <a:pt x="81" y="166"/>
                    </a:lnTo>
                    <a:lnTo>
                      <a:pt x="82" y="155"/>
                    </a:lnTo>
                    <a:lnTo>
                      <a:pt x="83" y="147"/>
                    </a:lnTo>
                    <a:lnTo>
                      <a:pt x="84" y="138"/>
                    </a:lnTo>
                    <a:lnTo>
                      <a:pt x="85" y="129"/>
                    </a:lnTo>
                    <a:lnTo>
                      <a:pt x="87" y="119"/>
                    </a:lnTo>
                    <a:lnTo>
                      <a:pt x="90" y="111"/>
                    </a:lnTo>
                    <a:lnTo>
                      <a:pt x="92" y="103"/>
                    </a:lnTo>
                    <a:lnTo>
                      <a:pt x="93" y="96"/>
                    </a:lnTo>
                    <a:lnTo>
                      <a:pt x="96" y="91"/>
                    </a:lnTo>
                    <a:lnTo>
                      <a:pt x="99" y="86"/>
                    </a:lnTo>
                    <a:lnTo>
                      <a:pt x="102" y="77"/>
                    </a:lnTo>
                    <a:lnTo>
                      <a:pt x="105" y="69"/>
                    </a:lnTo>
                    <a:lnTo>
                      <a:pt x="109" y="63"/>
                    </a:lnTo>
                    <a:lnTo>
                      <a:pt x="113" y="57"/>
                    </a:lnTo>
                    <a:lnTo>
                      <a:pt x="117" y="52"/>
                    </a:lnTo>
                    <a:lnTo>
                      <a:pt x="123" y="45"/>
                    </a:lnTo>
                    <a:lnTo>
                      <a:pt x="127" y="40"/>
                    </a:lnTo>
                    <a:lnTo>
                      <a:pt x="132" y="34"/>
                    </a:lnTo>
                    <a:lnTo>
                      <a:pt x="138" y="30"/>
                    </a:lnTo>
                    <a:lnTo>
                      <a:pt x="144" y="26"/>
                    </a:lnTo>
                    <a:lnTo>
                      <a:pt x="150" y="22"/>
                    </a:lnTo>
                    <a:lnTo>
                      <a:pt x="154" y="21"/>
                    </a:lnTo>
                    <a:lnTo>
                      <a:pt x="151" y="25"/>
                    </a:lnTo>
                    <a:lnTo>
                      <a:pt x="149" y="30"/>
                    </a:lnTo>
                    <a:lnTo>
                      <a:pt x="147" y="38"/>
                    </a:lnTo>
                    <a:lnTo>
                      <a:pt x="147" y="47"/>
                    </a:lnTo>
                    <a:lnTo>
                      <a:pt x="146" y="53"/>
                    </a:lnTo>
                    <a:lnTo>
                      <a:pt x="146" y="63"/>
                    </a:lnTo>
                    <a:lnTo>
                      <a:pt x="146" y="71"/>
                    </a:lnTo>
                    <a:lnTo>
                      <a:pt x="146" y="77"/>
                    </a:lnTo>
                    <a:lnTo>
                      <a:pt x="147" y="87"/>
                    </a:lnTo>
                    <a:lnTo>
                      <a:pt x="147" y="98"/>
                    </a:lnTo>
                    <a:lnTo>
                      <a:pt x="149" y="107"/>
                    </a:lnTo>
                    <a:lnTo>
                      <a:pt x="150" y="116"/>
                    </a:lnTo>
                    <a:lnTo>
                      <a:pt x="152" y="129"/>
                    </a:lnTo>
                    <a:lnTo>
                      <a:pt x="154" y="139"/>
                    </a:lnTo>
                    <a:lnTo>
                      <a:pt x="156" y="151"/>
                    </a:lnTo>
                    <a:lnTo>
                      <a:pt x="159" y="162"/>
                    </a:lnTo>
                    <a:lnTo>
                      <a:pt x="161" y="172"/>
                    </a:lnTo>
                    <a:lnTo>
                      <a:pt x="163" y="181"/>
                    </a:lnTo>
                    <a:lnTo>
                      <a:pt x="165" y="190"/>
                    </a:lnTo>
                    <a:lnTo>
                      <a:pt x="168" y="200"/>
                    </a:lnTo>
                    <a:lnTo>
                      <a:pt x="171" y="209"/>
                    </a:lnTo>
                    <a:lnTo>
                      <a:pt x="174" y="220"/>
                    </a:lnTo>
                    <a:lnTo>
                      <a:pt x="176" y="229"/>
                    </a:lnTo>
                    <a:lnTo>
                      <a:pt x="178" y="237"/>
                    </a:lnTo>
                    <a:lnTo>
                      <a:pt x="181" y="248"/>
                    </a:lnTo>
                    <a:lnTo>
                      <a:pt x="180" y="240"/>
                    </a:lnTo>
                    <a:lnTo>
                      <a:pt x="179" y="231"/>
                    </a:lnTo>
                    <a:lnTo>
                      <a:pt x="180" y="223"/>
                    </a:lnTo>
                    <a:lnTo>
                      <a:pt x="180" y="216"/>
                    </a:lnTo>
                    <a:lnTo>
                      <a:pt x="183" y="209"/>
                    </a:lnTo>
                    <a:lnTo>
                      <a:pt x="186" y="203"/>
                    </a:lnTo>
                    <a:lnTo>
                      <a:pt x="189" y="196"/>
                    </a:lnTo>
                    <a:lnTo>
                      <a:pt x="193" y="190"/>
                    </a:lnTo>
                    <a:lnTo>
                      <a:pt x="198" y="186"/>
                    </a:lnTo>
                    <a:lnTo>
                      <a:pt x="204" y="182"/>
                    </a:lnTo>
                    <a:lnTo>
                      <a:pt x="210" y="178"/>
                    </a:lnTo>
                    <a:lnTo>
                      <a:pt x="217" y="178"/>
                    </a:lnTo>
                    <a:lnTo>
                      <a:pt x="223" y="177"/>
                    </a:lnTo>
                    <a:lnTo>
                      <a:pt x="230" y="177"/>
                    </a:lnTo>
                    <a:lnTo>
                      <a:pt x="236" y="178"/>
                    </a:lnTo>
                    <a:lnTo>
                      <a:pt x="243" y="181"/>
                    </a:lnTo>
                    <a:lnTo>
                      <a:pt x="247" y="184"/>
                    </a:lnTo>
                    <a:lnTo>
                      <a:pt x="252" y="188"/>
                    </a:lnTo>
                    <a:lnTo>
                      <a:pt x="256" y="193"/>
                    </a:lnTo>
                    <a:lnTo>
                      <a:pt x="261" y="198"/>
                    </a:lnTo>
                    <a:lnTo>
                      <a:pt x="267" y="212"/>
                    </a:lnTo>
                    <a:lnTo>
                      <a:pt x="262" y="198"/>
                    </a:lnTo>
                    <a:lnTo>
                      <a:pt x="259" y="190"/>
                    </a:lnTo>
                    <a:lnTo>
                      <a:pt x="257" y="184"/>
                    </a:lnTo>
                    <a:lnTo>
                      <a:pt x="255" y="176"/>
                    </a:lnTo>
                    <a:lnTo>
                      <a:pt x="252" y="168"/>
                    </a:lnTo>
                    <a:lnTo>
                      <a:pt x="248" y="158"/>
                    </a:lnTo>
                    <a:lnTo>
                      <a:pt x="244" y="149"/>
                    </a:lnTo>
                    <a:lnTo>
                      <a:pt x="241" y="139"/>
                    </a:lnTo>
                    <a:lnTo>
                      <a:pt x="238" y="131"/>
                    </a:lnTo>
                    <a:lnTo>
                      <a:pt x="234" y="123"/>
                    </a:lnTo>
                    <a:lnTo>
                      <a:pt x="231" y="115"/>
                    </a:lnTo>
                    <a:lnTo>
                      <a:pt x="227" y="106"/>
                    </a:lnTo>
                    <a:lnTo>
                      <a:pt x="222" y="98"/>
                    </a:lnTo>
                    <a:lnTo>
                      <a:pt x="219" y="90"/>
                    </a:lnTo>
                    <a:lnTo>
                      <a:pt x="215" y="83"/>
                    </a:lnTo>
                    <a:lnTo>
                      <a:pt x="211" y="75"/>
                    </a:lnTo>
                    <a:lnTo>
                      <a:pt x="207" y="68"/>
                    </a:lnTo>
                    <a:lnTo>
                      <a:pt x="204" y="61"/>
                    </a:lnTo>
                    <a:lnTo>
                      <a:pt x="201" y="55"/>
                    </a:lnTo>
                    <a:lnTo>
                      <a:pt x="196" y="49"/>
                    </a:lnTo>
                    <a:lnTo>
                      <a:pt x="192" y="44"/>
                    </a:lnTo>
                    <a:lnTo>
                      <a:pt x="188" y="37"/>
                    </a:lnTo>
                    <a:lnTo>
                      <a:pt x="184" y="32"/>
                    </a:lnTo>
                    <a:lnTo>
                      <a:pt x="180" y="28"/>
                    </a:lnTo>
                    <a:lnTo>
                      <a:pt x="175" y="24"/>
                    </a:lnTo>
                    <a:lnTo>
                      <a:pt x="170" y="20"/>
                    </a:lnTo>
                    <a:lnTo>
                      <a:pt x="165" y="18"/>
                    </a:lnTo>
                    <a:lnTo>
                      <a:pt x="161" y="17"/>
                    </a:lnTo>
                    <a:lnTo>
                      <a:pt x="169" y="14"/>
                    </a:lnTo>
                    <a:lnTo>
                      <a:pt x="176" y="13"/>
                    </a:lnTo>
                    <a:lnTo>
                      <a:pt x="183" y="12"/>
                    </a:lnTo>
                    <a:lnTo>
                      <a:pt x="190" y="12"/>
                    </a:lnTo>
                    <a:lnTo>
                      <a:pt x="198" y="12"/>
                    </a:lnTo>
                    <a:lnTo>
                      <a:pt x="205" y="12"/>
                    </a:lnTo>
                    <a:lnTo>
                      <a:pt x="211" y="13"/>
                    </a:lnTo>
                    <a:lnTo>
                      <a:pt x="217" y="14"/>
                    </a:lnTo>
                    <a:lnTo>
                      <a:pt x="224" y="17"/>
                    </a:lnTo>
                    <a:lnTo>
                      <a:pt x="231" y="20"/>
                    </a:lnTo>
                    <a:lnTo>
                      <a:pt x="238" y="24"/>
                    </a:lnTo>
                    <a:lnTo>
                      <a:pt x="245" y="26"/>
                    </a:lnTo>
                    <a:lnTo>
                      <a:pt x="251" y="30"/>
                    </a:lnTo>
                    <a:lnTo>
                      <a:pt x="256" y="33"/>
                    </a:lnTo>
                    <a:lnTo>
                      <a:pt x="261" y="37"/>
                    </a:lnTo>
                    <a:lnTo>
                      <a:pt x="267" y="43"/>
                    </a:lnTo>
                    <a:lnTo>
                      <a:pt x="273" y="47"/>
                    </a:lnTo>
                    <a:lnTo>
                      <a:pt x="278" y="52"/>
                    </a:lnTo>
                    <a:lnTo>
                      <a:pt x="284" y="57"/>
                    </a:lnTo>
                    <a:lnTo>
                      <a:pt x="289" y="63"/>
                    </a:lnTo>
                    <a:lnTo>
                      <a:pt x="294" y="68"/>
                    </a:lnTo>
                    <a:lnTo>
                      <a:pt x="298" y="73"/>
                    </a:lnTo>
                    <a:lnTo>
                      <a:pt x="303" y="80"/>
                    </a:lnTo>
                    <a:lnTo>
                      <a:pt x="308" y="87"/>
                    </a:lnTo>
                    <a:lnTo>
                      <a:pt x="312" y="92"/>
                    </a:lnTo>
                    <a:lnTo>
                      <a:pt x="315" y="99"/>
                    </a:lnTo>
                    <a:lnTo>
                      <a:pt x="320" y="106"/>
                    </a:lnTo>
                    <a:lnTo>
                      <a:pt x="324" y="112"/>
                    </a:lnTo>
                    <a:lnTo>
                      <a:pt x="327" y="119"/>
                    </a:lnTo>
                    <a:lnTo>
                      <a:pt x="331" y="126"/>
                    </a:lnTo>
                    <a:lnTo>
                      <a:pt x="335" y="134"/>
                    </a:lnTo>
                    <a:lnTo>
                      <a:pt x="338" y="141"/>
                    </a:lnTo>
                    <a:lnTo>
                      <a:pt x="341" y="149"/>
                    </a:lnTo>
                    <a:lnTo>
                      <a:pt x="345" y="157"/>
                    </a:lnTo>
                    <a:lnTo>
                      <a:pt x="348" y="165"/>
                    </a:lnTo>
                    <a:lnTo>
                      <a:pt x="351" y="176"/>
                    </a:lnTo>
                    <a:lnTo>
                      <a:pt x="350" y="164"/>
                    </a:lnTo>
                    <a:lnTo>
                      <a:pt x="350" y="157"/>
                    </a:lnTo>
                    <a:lnTo>
                      <a:pt x="350" y="149"/>
                    </a:lnTo>
                    <a:lnTo>
                      <a:pt x="351" y="142"/>
                    </a:lnTo>
                    <a:lnTo>
                      <a:pt x="354" y="135"/>
                    </a:lnTo>
                    <a:lnTo>
                      <a:pt x="356" y="130"/>
                    </a:lnTo>
                    <a:lnTo>
                      <a:pt x="360" y="125"/>
                    </a:lnTo>
                    <a:lnTo>
                      <a:pt x="364" y="119"/>
                    </a:lnTo>
                    <a:lnTo>
                      <a:pt x="369" y="114"/>
                    </a:lnTo>
                    <a:lnTo>
                      <a:pt x="374" y="111"/>
                    </a:lnTo>
                    <a:lnTo>
                      <a:pt x="378" y="108"/>
                    </a:lnTo>
                    <a:lnTo>
                      <a:pt x="383" y="106"/>
                    </a:lnTo>
                    <a:lnTo>
                      <a:pt x="388" y="104"/>
                    </a:lnTo>
                    <a:lnTo>
                      <a:pt x="393" y="103"/>
                    </a:lnTo>
                    <a:lnTo>
                      <a:pt x="398" y="103"/>
                    </a:lnTo>
                    <a:lnTo>
                      <a:pt x="402" y="104"/>
                    </a:lnTo>
                    <a:lnTo>
                      <a:pt x="407" y="106"/>
                    </a:lnTo>
                    <a:lnTo>
                      <a:pt x="412" y="108"/>
                    </a:lnTo>
                    <a:lnTo>
                      <a:pt x="417" y="111"/>
                    </a:lnTo>
                    <a:lnTo>
                      <a:pt x="422" y="114"/>
                    </a:lnTo>
                    <a:lnTo>
                      <a:pt x="426" y="119"/>
                    </a:lnTo>
                    <a:lnTo>
                      <a:pt x="430" y="125"/>
                    </a:lnTo>
                    <a:lnTo>
                      <a:pt x="434" y="130"/>
                    </a:lnTo>
                    <a:lnTo>
                      <a:pt x="438" y="137"/>
                    </a:lnTo>
                    <a:lnTo>
                      <a:pt x="435" y="129"/>
                    </a:lnTo>
                    <a:lnTo>
                      <a:pt x="432" y="123"/>
                    </a:lnTo>
                    <a:lnTo>
                      <a:pt x="430" y="116"/>
                    </a:lnTo>
                    <a:lnTo>
                      <a:pt x="427" y="110"/>
                    </a:lnTo>
                    <a:lnTo>
                      <a:pt x="423" y="103"/>
                    </a:lnTo>
                    <a:lnTo>
                      <a:pt x="420" y="95"/>
                    </a:lnTo>
                    <a:lnTo>
                      <a:pt x="415" y="88"/>
                    </a:lnTo>
                    <a:lnTo>
                      <a:pt x="411" y="83"/>
                    </a:lnTo>
                    <a:lnTo>
                      <a:pt x="407" y="76"/>
                    </a:lnTo>
                    <a:lnTo>
                      <a:pt x="402" y="69"/>
                    </a:lnTo>
                    <a:lnTo>
                      <a:pt x="396" y="64"/>
                    </a:lnTo>
                    <a:lnTo>
                      <a:pt x="392" y="59"/>
                    </a:lnTo>
                    <a:lnTo>
                      <a:pt x="387" y="53"/>
                    </a:lnTo>
                    <a:lnTo>
                      <a:pt x="381" y="48"/>
                    </a:lnTo>
                    <a:lnTo>
                      <a:pt x="375" y="43"/>
                    </a:lnTo>
                    <a:lnTo>
                      <a:pt x="369" y="38"/>
                    </a:lnTo>
                    <a:lnTo>
                      <a:pt x="362" y="33"/>
                    </a:lnTo>
                    <a:lnTo>
                      <a:pt x="356" y="29"/>
                    </a:lnTo>
                    <a:lnTo>
                      <a:pt x="350" y="26"/>
                    </a:lnTo>
                    <a:lnTo>
                      <a:pt x="343" y="22"/>
                    </a:lnTo>
                    <a:lnTo>
                      <a:pt x="337" y="20"/>
                    </a:lnTo>
                    <a:lnTo>
                      <a:pt x="330" y="16"/>
                    </a:lnTo>
                    <a:lnTo>
                      <a:pt x="324" y="13"/>
                    </a:lnTo>
                    <a:lnTo>
                      <a:pt x="317" y="10"/>
                    </a:lnTo>
                    <a:lnTo>
                      <a:pt x="310" y="9"/>
                    </a:lnTo>
                    <a:lnTo>
                      <a:pt x="304" y="6"/>
                    </a:lnTo>
                    <a:lnTo>
                      <a:pt x="297" y="5"/>
                    </a:lnTo>
                    <a:lnTo>
                      <a:pt x="291" y="4"/>
                    </a:lnTo>
                    <a:lnTo>
                      <a:pt x="285" y="2"/>
                    </a:lnTo>
                    <a:lnTo>
                      <a:pt x="279" y="1"/>
                    </a:lnTo>
                    <a:lnTo>
                      <a:pt x="270" y="0"/>
                    </a:lnTo>
                    <a:lnTo>
                      <a:pt x="263" y="0"/>
                    </a:lnTo>
                    <a:lnTo>
                      <a:pt x="256" y="0"/>
                    </a:lnTo>
                    <a:lnTo>
                      <a:pt x="249" y="0"/>
                    </a:lnTo>
                    <a:lnTo>
                      <a:pt x="240" y="0"/>
                    </a:lnTo>
                    <a:lnTo>
                      <a:pt x="232" y="0"/>
                    </a:lnTo>
                    <a:lnTo>
                      <a:pt x="225" y="0"/>
                    </a:lnTo>
                    <a:lnTo>
                      <a:pt x="217" y="1"/>
                    </a:lnTo>
                    <a:lnTo>
                      <a:pt x="209" y="2"/>
                    </a:lnTo>
                    <a:lnTo>
                      <a:pt x="203" y="4"/>
                    </a:lnTo>
                    <a:lnTo>
                      <a:pt x="196" y="5"/>
                    </a:lnTo>
                    <a:lnTo>
                      <a:pt x="189" y="8"/>
                    </a:lnTo>
                    <a:lnTo>
                      <a:pt x="180" y="9"/>
                    </a:lnTo>
                    <a:lnTo>
                      <a:pt x="172" y="12"/>
                    </a:lnTo>
                  </a:path>
                </a:pathLst>
              </a:custGeom>
              <a:solidFill>
                <a:srgbClr val="FF0000"/>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en-US"/>
              </a:p>
            </p:txBody>
          </p:sp>
        </p:grpSp>
      </p:grpSp>
      <p:sp>
        <p:nvSpPr>
          <p:cNvPr id="1036" name="Text Box 40">
            <a:extLst>
              <a:ext uri="{FF2B5EF4-FFF2-40B4-BE49-F238E27FC236}">
                <a16:creationId xmlns:a16="http://schemas.microsoft.com/office/drawing/2014/main" id="{20235F08-5B29-4392-93F1-7E1562439AFA}"/>
              </a:ext>
            </a:extLst>
          </p:cNvPr>
          <p:cNvSpPr txBox="1">
            <a:spLocks noChangeArrowheads="1"/>
          </p:cNvSpPr>
          <p:nvPr/>
        </p:nvSpPr>
        <p:spPr bwMode="auto">
          <a:xfrm>
            <a:off x="6762750" y="6613525"/>
            <a:ext cx="2381250" cy="244475"/>
          </a:xfrm>
          <a:prstGeom prst="rect">
            <a:avLst/>
          </a:prstGeom>
          <a:noFill/>
          <a:ln>
            <a:noFill/>
          </a:ln>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lgn="ctr">
              <a:spcBef>
                <a:spcPct val="50000"/>
              </a:spcBef>
              <a:defRPr/>
            </a:pPr>
            <a:r>
              <a:rPr lang="en-US" altLang="en-US" sz="1000" b="1">
                <a:solidFill>
                  <a:schemeClr val="tx2"/>
                </a:solidFill>
              </a:rPr>
              <a:t>©Silberschatz, Korth and Sudarshan</a:t>
            </a:r>
          </a:p>
        </p:txBody>
      </p:sp>
      <p:sp>
        <p:nvSpPr>
          <p:cNvPr id="1037" name="Text Box 41">
            <a:extLst>
              <a:ext uri="{FF2B5EF4-FFF2-40B4-BE49-F238E27FC236}">
                <a16:creationId xmlns:a16="http://schemas.microsoft.com/office/drawing/2014/main" id="{A68EB25E-856A-4E94-97FB-1311B1AA492B}"/>
              </a:ext>
            </a:extLst>
          </p:cNvPr>
          <p:cNvSpPr txBox="1">
            <a:spLocks noChangeArrowheads="1"/>
          </p:cNvSpPr>
          <p:nvPr/>
        </p:nvSpPr>
        <p:spPr bwMode="auto">
          <a:xfrm>
            <a:off x="4481513" y="6613525"/>
            <a:ext cx="444500" cy="244475"/>
          </a:xfrm>
          <a:prstGeom prst="rect">
            <a:avLst/>
          </a:prstGeom>
          <a:noFill/>
          <a:ln>
            <a:noFill/>
          </a:ln>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lgn="ctr">
              <a:spcBef>
                <a:spcPct val="50000"/>
              </a:spcBef>
              <a:defRPr/>
            </a:pPr>
            <a:r>
              <a:rPr lang="en-US" altLang="en-US" sz="1000" b="1">
                <a:solidFill>
                  <a:schemeClr val="tx2"/>
                </a:solidFill>
              </a:rPr>
              <a:t>6.</a:t>
            </a:r>
            <a:fld id="{1C4B1258-7304-4791-87CD-29CFDF7DCFF3}" type="slidenum">
              <a:rPr lang="en-US" altLang="en-US" sz="1000" b="1" smtClean="0">
                <a:solidFill>
                  <a:schemeClr val="tx2"/>
                </a:solidFill>
              </a:rPr>
              <a:pPr algn="ctr">
                <a:spcBef>
                  <a:spcPct val="50000"/>
                </a:spcBef>
                <a:defRPr/>
              </a:pPr>
              <a:t>‹#›</a:t>
            </a:fld>
            <a:endParaRPr lang="en-US" altLang="en-US" sz="1000" b="1">
              <a:solidFill>
                <a:schemeClr val="tx2"/>
              </a:solidFill>
            </a:endParaRPr>
          </a:p>
        </p:txBody>
      </p:sp>
      <p:sp>
        <p:nvSpPr>
          <p:cNvPr id="62506" name="Rectangle 42">
            <a:extLst>
              <a:ext uri="{FF2B5EF4-FFF2-40B4-BE49-F238E27FC236}">
                <a16:creationId xmlns:a16="http://schemas.microsoft.com/office/drawing/2014/main" id="{A4B776D3-8F50-45E8-AFA0-EC21AF83F7D1}"/>
              </a:ext>
            </a:extLst>
          </p:cNvPr>
          <p:cNvSpPr>
            <a:spLocks noGrp="1" noChangeArrowheads="1"/>
          </p:cNvSpPr>
          <p:nvPr>
            <p:ph type="title"/>
          </p:nvPr>
        </p:nvSpPr>
        <p:spPr bwMode="auto">
          <a:xfrm>
            <a:off x="762000" y="0"/>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9" name="Text Box 43">
            <a:extLst>
              <a:ext uri="{FF2B5EF4-FFF2-40B4-BE49-F238E27FC236}">
                <a16:creationId xmlns:a16="http://schemas.microsoft.com/office/drawing/2014/main" id="{CB387F08-3751-4824-A4D3-CE1C90C334B0}"/>
              </a:ext>
            </a:extLst>
          </p:cNvPr>
          <p:cNvSpPr txBox="1">
            <a:spLocks noChangeArrowheads="1"/>
          </p:cNvSpPr>
          <p:nvPr/>
        </p:nvSpPr>
        <p:spPr bwMode="auto">
          <a:xfrm>
            <a:off x="0" y="6613525"/>
            <a:ext cx="1843088" cy="244475"/>
          </a:xfrm>
          <a:prstGeom prst="rect">
            <a:avLst/>
          </a:prstGeom>
          <a:noFill/>
          <a:ln>
            <a:noFill/>
          </a:ln>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defRPr/>
            </a:pPr>
            <a:r>
              <a:rPr lang="en-US" altLang="en-US" sz="1000" b="1">
                <a:solidFill>
                  <a:schemeClr val="tx2"/>
                </a:solidFill>
              </a:rPr>
              <a:t>Database System Concepts</a:t>
            </a:r>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0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105000"/>
        <a:buFont typeface="Monotype Sorts" pitchFamily="2" charset="2"/>
        <a:buChar char="H"/>
        <a:defRPr kumimoji="1" sz="2800">
          <a:solidFill>
            <a:schemeClr val="tx1"/>
          </a:solidFill>
          <a:latin typeface="+mn-lt"/>
        </a:defRPr>
      </a:lvl2pPr>
      <a:lvl3pPr marL="1085850" indent="-228600" algn="l" rtl="0" eaLnBrk="0" fontAlgn="base" hangingPunct="0">
        <a:spcBef>
          <a:spcPct val="35000"/>
        </a:spcBef>
        <a:spcAft>
          <a:spcPct val="0"/>
        </a:spcAft>
        <a:buClr>
          <a:srgbClr val="000099"/>
        </a:buClr>
        <a:buSzPct val="85000"/>
        <a:buFont typeface="Monotype Sorts" pitchFamily="2" charset="2"/>
        <a:buChar char="4"/>
        <a:defRPr kumimoji="1" sz="24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sz="2000">
          <a:solidFill>
            <a:schemeClr val="tx1"/>
          </a:solidFill>
          <a:latin typeface="+mn-lt"/>
        </a:defRPr>
      </a:lvl4pPr>
      <a:lvl5pPr marL="1771650" indent="-228600" algn="l" rtl="0" eaLnBrk="0" fontAlgn="base" hangingPunct="0">
        <a:spcBef>
          <a:spcPct val="35000"/>
        </a:spcBef>
        <a:spcAft>
          <a:spcPct val="0"/>
        </a:spcAft>
        <a:buClr>
          <a:schemeClr val="tx2"/>
        </a:buClr>
        <a:buChar char="»"/>
        <a:defRPr kumimoji="1" sz="2000">
          <a:solidFill>
            <a:schemeClr val="tx1"/>
          </a:solidFill>
          <a:latin typeface="+mn-lt"/>
        </a:defRPr>
      </a:lvl5pPr>
      <a:lvl6pPr marL="2228850" indent="-228600" algn="l" rtl="0" eaLnBrk="0" fontAlgn="base" hangingPunct="0">
        <a:spcBef>
          <a:spcPct val="35000"/>
        </a:spcBef>
        <a:spcAft>
          <a:spcPct val="0"/>
        </a:spcAft>
        <a:buClr>
          <a:schemeClr val="tx2"/>
        </a:buClr>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42F927E-A86E-44E2-9E2B-2BCDED24E24D}"/>
              </a:ext>
            </a:extLst>
          </p:cNvPr>
          <p:cNvSpPr>
            <a:spLocks noGrp="1" noChangeArrowheads="1"/>
          </p:cNvSpPr>
          <p:nvPr>
            <p:ph type="title"/>
          </p:nvPr>
        </p:nvSpPr>
        <p:spPr/>
        <p:txBody>
          <a:bodyPr/>
          <a:lstStyle/>
          <a:p>
            <a:pPr>
              <a:defRPr/>
            </a:pPr>
            <a:r>
              <a:rPr lang="en-US" dirty="0"/>
              <a:t> Integrity and Security</a:t>
            </a:r>
          </a:p>
        </p:txBody>
      </p:sp>
      <p:sp>
        <p:nvSpPr>
          <p:cNvPr id="4099" name="Rectangle 3">
            <a:extLst>
              <a:ext uri="{FF2B5EF4-FFF2-40B4-BE49-F238E27FC236}">
                <a16:creationId xmlns:a16="http://schemas.microsoft.com/office/drawing/2014/main" id="{16C3F916-1E69-4F41-B1EF-692DA6969B10}"/>
              </a:ext>
            </a:extLst>
          </p:cNvPr>
          <p:cNvSpPr>
            <a:spLocks noGrp="1" noChangeArrowheads="1"/>
          </p:cNvSpPr>
          <p:nvPr>
            <p:ph type="body" idx="1"/>
          </p:nvPr>
        </p:nvSpPr>
        <p:spPr>
          <a:xfrm>
            <a:off x="1524000" y="1114425"/>
            <a:ext cx="6896100" cy="4876800"/>
          </a:xfrm>
        </p:spPr>
        <p:txBody>
          <a:bodyPr/>
          <a:lstStyle/>
          <a:p>
            <a:r>
              <a:rPr lang="en-US" altLang="en-US"/>
              <a:t>Domain Constraints </a:t>
            </a:r>
          </a:p>
          <a:p>
            <a:r>
              <a:rPr lang="en-US" altLang="en-US"/>
              <a:t>Referential Integrity</a:t>
            </a:r>
          </a:p>
          <a:p>
            <a:r>
              <a:rPr lang="en-US" altLang="en-US"/>
              <a:t>Assertions</a:t>
            </a:r>
          </a:p>
          <a:p>
            <a:r>
              <a:rPr lang="en-US" altLang="en-US"/>
              <a:t>Triggers</a:t>
            </a:r>
          </a:p>
          <a:p>
            <a:r>
              <a:rPr lang="en-US" altLang="en-US"/>
              <a:t>Security</a:t>
            </a:r>
          </a:p>
          <a:p>
            <a:r>
              <a:rPr lang="en-US" altLang="en-US"/>
              <a:t>Authorization </a:t>
            </a:r>
          </a:p>
          <a:p>
            <a:r>
              <a:rPr lang="en-US" altLang="en-US"/>
              <a:t>Authorization in SQL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6D08C41-B308-42EB-ACDE-E7EEE45FD3CA}"/>
              </a:ext>
            </a:extLst>
          </p:cNvPr>
          <p:cNvSpPr>
            <a:spLocks noGrp="1" noChangeArrowheads="1"/>
          </p:cNvSpPr>
          <p:nvPr>
            <p:ph type="title"/>
          </p:nvPr>
        </p:nvSpPr>
        <p:spPr/>
        <p:txBody>
          <a:bodyPr/>
          <a:lstStyle/>
          <a:p>
            <a:pPr>
              <a:defRPr/>
            </a:pPr>
            <a:r>
              <a:rPr lang="en-US"/>
              <a:t>Database Modification (Cont.)</a:t>
            </a:r>
          </a:p>
        </p:txBody>
      </p:sp>
      <p:sp>
        <p:nvSpPr>
          <p:cNvPr id="13315" name="Rectangle 3">
            <a:extLst>
              <a:ext uri="{FF2B5EF4-FFF2-40B4-BE49-F238E27FC236}">
                <a16:creationId xmlns:a16="http://schemas.microsoft.com/office/drawing/2014/main" id="{A831A651-B9B6-4AC4-B154-66CAEAD6919A}"/>
              </a:ext>
            </a:extLst>
          </p:cNvPr>
          <p:cNvSpPr>
            <a:spLocks noGrp="1" noChangeArrowheads="1"/>
          </p:cNvSpPr>
          <p:nvPr>
            <p:ph type="body" idx="1"/>
          </p:nvPr>
        </p:nvSpPr>
        <p:spPr>
          <a:xfrm>
            <a:off x="1066800" y="990600"/>
            <a:ext cx="7391400" cy="4953000"/>
          </a:xfrm>
        </p:spPr>
        <p:txBody>
          <a:bodyPr/>
          <a:lstStyle/>
          <a:p>
            <a:pPr>
              <a:lnSpc>
                <a:spcPct val="110000"/>
              </a:lnSpc>
              <a:tabLst>
                <a:tab pos="3036888" algn="ctr"/>
              </a:tabLst>
            </a:pPr>
            <a:r>
              <a:rPr lang="en-US" altLang="en-US" b="1"/>
              <a:t>Update.</a:t>
            </a:r>
            <a:r>
              <a:rPr lang="en-US" altLang="en-US"/>
              <a:t>  There are two cases:</a:t>
            </a:r>
          </a:p>
          <a:p>
            <a:pPr lvl="1">
              <a:lnSpc>
                <a:spcPct val="110000"/>
              </a:lnSpc>
              <a:tabLst>
                <a:tab pos="3036888" algn="ctr"/>
              </a:tabLst>
            </a:pPr>
            <a:r>
              <a:rPr lang="en-US" altLang="en-US" sz="1800"/>
              <a:t>If a tuple </a:t>
            </a:r>
            <a:r>
              <a:rPr lang="en-US" altLang="en-US" sz="1800" i="1"/>
              <a:t>t</a:t>
            </a:r>
            <a:r>
              <a:rPr lang="en-US" altLang="en-US" sz="1800" baseline="-25000"/>
              <a:t>2</a:t>
            </a:r>
            <a:r>
              <a:rPr lang="en-US" altLang="en-US" sz="1800"/>
              <a:t> is updated in relation </a:t>
            </a:r>
            <a:r>
              <a:rPr lang="en-US" altLang="en-US" sz="1800" i="1"/>
              <a:t>r</a:t>
            </a:r>
            <a:r>
              <a:rPr lang="en-US" altLang="en-US" sz="1800" baseline="-25000"/>
              <a:t>2</a:t>
            </a:r>
            <a:r>
              <a:rPr lang="en-US" altLang="en-US" sz="1800" i="1"/>
              <a:t> </a:t>
            </a:r>
            <a:r>
              <a:rPr lang="en-US" altLang="en-US" sz="1800"/>
              <a:t>and the update modifies values for </a:t>
            </a:r>
            <a:r>
              <a:rPr lang="en-US" altLang="en-US" sz="1800" b="1"/>
              <a:t>foreign key </a:t>
            </a:r>
            <a:r>
              <a:rPr lang="en-US" altLang="en-US" sz="1800">
                <a:sym typeface="Symbol" panose="05050102010706020507" pitchFamily="18" charset="2"/>
              </a:rPr>
              <a:t>, then a test similar to the </a:t>
            </a:r>
            <a:r>
              <a:rPr lang="en-US" altLang="en-US" sz="1800" b="1">
                <a:sym typeface="Symbol" panose="05050102010706020507" pitchFamily="18" charset="2"/>
              </a:rPr>
              <a:t>insert</a:t>
            </a:r>
            <a:r>
              <a:rPr lang="en-US" altLang="en-US" sz="1800">
                <a:sym typeface="Symbol" panose="05050102010706020507" pitchFamily="18" charset="2"/>
              </a:rPr>
              <a:t> case is made.  Let </a:t>
            </a:r>
            <a:r>
              <a:rPr lang="en-US" altLang="en-US" sz="1800" i="1">
                <a:sym typeface="Symbol" panose="05050102010706020507" pitchFamily="18" charset="2"/>
              </a:rPr>
              <a:t>t</a:t>
            </a:r>
            <a:r>
              <a:rPr lang="en-US" altLang="en-US" sz="1800" baseline="-25000">
                <a:sym typeface="Symbol" panose="05050102010706020507" pitchFamily="18" charset="2"/>
              </a:rPr>
              <a:t>2</a:t>
            </a:r>
            <a:r>
              <a:rPr lang="en-US" altLang="en-US" sz="1800">
                <a:sym typeface="Symbol" panose="05050102010706020507" pitchFamily="18" charset="2"/>
              </a:rPr>
              <a:t>’ denote the new value of tuple </a:t>
            </a:r>
            <a:r>
              <a:rPr lang="en-US" altLang="en-US" sz="1800" i="1">
                <a:sym typeface="Symbol" panose="05050102010706020507" pitchFamily="18" charset="2"/>
              </a:rPr>
              <a:t>t</a:t>
            </a:r>
            <a:r>
              <a:rPr lang="en-US" altLang="en-US" sz="2000" baseline="-25000">
                <a:sym typeface="Symbol" panose="05050102010706020507" pitchFamily="18" charset="2"/>
              </a:rPr>
              <a:t>2</a:t>
            </a:r>
            <a:r>
              <a:rPr lang="en-US" altLang="en-US" sz="1800">
                <a:sym typeface="Symbol" panose="05050102010706020507" pitchFamily="18" charset="2"/>
              </a:rPr>
              <a:t>.  The system must ensure that </a:t>
            </a:r>
          </a:p>
          <a:p>
            <a:pPr lvl="2">
              <a:lnSpc>
                <a:spcPct val="110000"/>
              </a:lnSpc>
              <a:buFont typeface="Monotype Sorts" pitchFamily="2" charset="2"/>
              <a:buNone/>
              <a:tabLst>
                <a:tab pos="3036888" algn="ctr"/>
              </a:tabLst>
            </a:pPr>
            <a:r>
              <a:rPr lang="en-US" altLang="en-US" sz="1800">
                <a:sym typeface="Symbol" panose="05050102010706020507" pitchFamily="18" charset="2"/>
              </a:rPr>
              <a:t>		 </a:t>
            </a:r>
            <a:r>
              <a:rPr lang="en-US" altLang="en-US" sz="1800" i="1">
                <a:sym typeface="Symbol" panose="05050102010706020507" pitchFamily="18" charset="2"/>
              </a:rPr>
              <a:t>t</a:t>
            </a:r>
            <a:r>
              <a:rPr lang="en-US" altLang="en-US" sz="2000" baseline="-25000">
                <a:sym typeface="Symbol" panose="05050102010706020507" pitchFamily="18" charset="2"/>
              </a:rPr>
              <a:t>2</a:t>
            </a:r>
            <a:r>
              <a:rPr lang="en-US" altLang="en-US" sz="1800">
                <a:sym typeface="Symbol" panose="05050102010706020507" pitchFamily="18" charset="2"/>
              </a:rPr>
              <a:t>’[]  </a:t>
            </a:r>
            <a:r>
              <a:rPr lang="en-US" altLang="en-US" sz="1800" baseline="-25000">
                <a:sym typeface="Symbol" panose="05050102010706020507" pitchFamily="18" charset="2"/>
              </a:rPr>
              <a:t>K</a:t>
            </a:r>
            <a:r>
              <a:rPr lang="en-US" altLang="en-US" sz="1800">
                <a:sym typeface="Symbol" panose="05050102010706020507" pitchFamily="18" charset="2"/>
              </a:rPr>
              <a:t>(</a:t>
            </a:r>
            <a:r>
              <a:rPr lang="en-US" altLang="en-US" sz="1800" i="1">
                <a:sym typeface="Symbol" panose="05050102010706020507" pitchFamily="18" charset="2"/>
              </a:rPr>
              <a:t>r</a:t>
            </a:r>
            <a:r>
              <a:rPr lang="en-US" altLang="en-US" sz="2000" baseline="-25000">
                <a:sym typeface="Symbol" panose="05050102010706020507" pitchFamily="18" charset="2"/>
              </a:rPr>
              <a:t>1</a:t>
            </a:r>
            <a:r>
              <a:rPr lang="en-US" altLang="en-US" sz="1800">
                <a:sym typeface="Symbol" panose="05050102010706020507" pitchFamily="18" charset="2"/>
              </a:rPr>
              <a:t>)</a:t>
            </a:r>
          </a:p>
          <a:p>
            <a:pPr lvl="1">
              <a:lnSpc>
                <a:spcPct val="110000"/>
              </a:lnSpc>
              <a:tabLst>
                <a:tab pos="3036888" algn="ctr"/>
              </a:tabLst>
            </a:pPr>
            <a:r>
              <a:rPr lang="en-US" altLang="en-US" sz="1800">
                <a:sym typeface="Symbol" panose="05050102010706020507" pitchFamily="18" charset="2"/>
              </a:rPr>
              <a:t>If a tuple </a:t>
            </a:r>
            <a:r>
              <a:rPr lang="en-US" altLang="en-US" sz="1800" i="1">
                <a:sym typeface="Symbol" panose="05050102010706020507" pitchFamily="18" charset="2"/>
              </a:rPr>
              <a:t>t</a:t>
            </a:r>
            <a:r>
              <a:rPr lang="en-US" altLang="en-US" sz="1800" baseline="-25000">
                <a:sym typeface="Symbol" panose="05050102010706020507" pitchFamily="18" charset="2"/>
              </a:rPr>
              <a:t>1</a:t>
            </a:r>
            <a:r>
              <a:rPr lang="en-US" altLang="en-US" sz="1800">
                <a:sym typeface="Symbol" panose="05050102010706020507" pitchFamily="18" charset="2"/>
              </a:rPr>
              <a:t> is updated in </a:t>
            </a:r>
            <a:r>
              <a:rPr lang="en-US" altLang="en-US" sz="1800" i="1">
                <a:sym typeface="Symbol" panose="05050102010706020507" pitchFamily="18" charset="2"/>
              </a:rPr>
              <a:t>r</a:t>
            </a:r>
            <a:r>
              <a:rPr lang="en-US" altLang="en-US" sz="1800" baseline="-25000">
                <a:sym typeface="Symbol" panose="05050102010706020507" pitchFamily="18" charset="2"/>
              </a:rPr>
              <a:t>1</a:t>
            </a:r>
            <a:r>
              <a:rPr lang="en-US" altLang="en-US" sz="1800">
                <a:sym typeface="Symbol" panose="05050102010706020507" pitchFamily="18" charset="2"/>
              </a:rPr>
              <a:t>, and the update modifies values for the </a:t>
            </a:r>
            <a:r>
              <a:rPr lang="en-US" altLang="en-US" sz="1800" b="1">
                <a:sym typeface="Symbol" panose="05050102010706020507" pitchFamily="18" charset="2"/>
              </a:rPr>
              <a:t>primary key (</a:t>
            </a:r>
            <a:r>
              <a:rPr lang="en-US" altLang="en-US" sz="1800" b="1" i="1">
                <a:sym typeface="Symbol" panose="05050102010706020507" pitchFamily="18" charset="2"/>
              </a:rPr>
              <a:t>K</a:t>
            </a:r>
            <a:r>
              <a:rPr lang="en-US" altLang="en-US" sz="1800" b="1">
                <a:sym typeface="Symbol" panose="05050102010706020507" pitchFamily="18" charset="2"/>
              </a:rPr>
              <a:t>), </a:t>
            </a:r>
            <a:r>
              <a:rPr lang="en-US" altLang="en-US" sz="1800">
                <a:sym typeface="Symbol" panose="05050102010706020507" pitchFamily="18" charset="2"/>
              </a:rPr>
              <a:t>then a test similar to the</a:t>
            </a:r>
            <a:r>
              <a:rPr lang="en-US" altLang="en-US" sz="1800" b="1">
                <a:sym typeface="Symbol" panose="05050102010706020507" pitchFamily="18" charset="2"/>
              </a:rPr>
              <a:t> delete </a:t>
            </a:r>
            <a:r>
              <a:rPr lang="en-US" altLang="en-US" sz="1800">
                <a:sym typeface="Symbol" panose="05050102010706020507" pitchFamily="18" charset="2"/>
              </a:rPr>
              <a:t>case is made.  The system must compute</a:t>
            </a:r>
          </a:p>
          <a:p>
            <a:pPr lvl="1">
              <a:lnSpc>
                <a:spcPct val="110000"/>
              </a:lnSpc>
              <a:buFont typeface="Monotype Sorts" pitchFamily="2" charset="2"/>
              <a:buNone/>
              <a:tabLst>
                <a:tab pos="3036888" algn="ctr"/>
              </a:tabLst>
            </a:pPr>
            <a:r>
              <a:rPr lang="en-US" altLang="en-US" sz="1800">
                <a:sym typeface="Symbol" panose="05050102010706020507" pitchFamily="18" charset="2"/>
              </a:rPr>
              <a:t>		</a:t>
            </a:r>
            <a:r>
              <a:rPr lang="en-US" altLang="en-US" sz="2000">
                <a:sym typeface="Symbol" panose="05050102010706020507" pitchFamily="18" charset="2"/>
              </a:rPr>
              <a:t></a:t>
            </a:r>
            <a:r>
              <a:rPr lang="en-US" altLang="en-US" sz="2000" baseline="-25000">
                <a:sym typeface="Symbol" panose="05050102010706020507" pitchFamily="18" charset="2"/>
              </a:rPr>
              <a:t> </a:t>
            </a:r>
            <a:r>
              <a:rPr lang="en-US" altLang="en-US" sz="1800" baseline="-25000">
                <a:sym typeface="Symbol" panose="05050102010706020507" pitchFamily="18" charset="2"/>
              </a:rPr>
              <a:t>= </a:t>
            </a:r>
            <a:r>
              <a:rPr lang="en-US" altLang="en-US" sz="1800" i="1" baseline="-25000">
                <a:sym typeface="Symbol" panose="05050102010706020507" pitchFamily="18" charset="2"/>
              </a:rPr>
              <a:t>t</a:t>
            </a:r>
            <a:r>
              <a:rPr lang="en-US" altLang="en-US" sz="2400" baseline="-25000">
                <a:sym typeface="Symbol" panose="05050102010706020507" pitchFamily="18" charset="2"/>
              </a:rPr>
              <a:t>1</a:t>
            </a:r>
            <a:r>
              <a:rPr lang="en-US" altLang="en-US" sz="2000" baseline="-25000">
                <a:sym typeface="Symbol" panose="05050102010706020507" pitchFamily="18" charset="2"/>
              </a:rPr>
              <a:t>[K]</a:t>
            </a:r>
            <a:r>
              <a:rPr lang="en-US" altLang="en-US" sz="1800">
                <a:sym typeface="Symbol" panose="05050102010706020507" pitchFamily="18" charset="2"/>
              </a:rPr>
              <a:t> (</a:t>
            </a:r>
            <a:r>
              <a:rPr lang="en-US" altLang="en-US" sz="1800" i="1">
                <a:sym typeface="Symbol" panose="05050102010706020507" pitchFamily="18" charset="2"/>
              </a:rPr>
              <a:t>r</a:t>
            </a:r>
            <a:r>
              <a:rPr lang="en-US" altLang="en-US" sz="1800" baseline="-25000">
                <a:sym typeface="Symbol" panose="05050102010706020507" pitchFamily="18" charset="2"/>
              </a:rPr>
              <a:t>2</a:t>
            </a:r>
            <a:r>
              <a:rPr lang="en-US" altLang="en-US" sz="1800">
                <a:sym typeface="Symbol" panose="05050102010706020507" pitchFamily="18" charset="2"/>
              </a:rPr>
              <a:t>)</a:t>
            </a:r>
          </a:p>
          <a:p>
            <a:pPr lvl="1">
              <a:lnSpc>
                <a:spcPct val="110000"/>
              </a:lnSpc>
              <a:buFont typeface="Monotype Sorts" pitchFamily="2" charset="2"/>
              <a:buNone/>
              <a:tabLst>
                <a:tab pos="3036888" algn="ctr"/>
              </a:tabLst>
            </a:pPr>
            <a:r>
              <a:rPr lang="en-US" altLang="en-US" sz="1800">
                <a:sym typeface="Symbol" panose="05050102010706020507" pitchFamily="18" charset="2"/>
              </a:rPr>
              <a:t>	using the old value of </a:t>
            </a:r>
            <a:r>
              <a:rPr lang="en-US" altLang="en-US" sz="1800" i="1">
                <a:sym typeface="Symbol" panose="05050102010706020507" pitchFamily="18" charset="2"/>
              </a:rPr>
              <a:t>t</a:t>
            </a:r>
            <a:r>
              <a:rPr lang="en-US" altLang="en-US" sz="1800" baseline="-25000">
                <a:sym typeface="Symbol" panose="05050102010706020507" pitchFamily="18" charset="2"/>
              </a:rPr>
              <a:t>1</a:t>
            </a:r>
            <a:r>
              <a:rPr lang="en-US" altLang="en-US" sz="1800">
                <a:sym typeface="Symbol" panose="05050102010706020507" pitchFamily="18" charset="2"/>
              </a:rPr>
              <a:t> (the value before the update is applied).  If this set is not empty, the update may be </a:t>
            </a:r>
            <a:r>
              <a:rPr lang="en-US" altLang="en-US" sz="1800" b="1">
                <a:sym typeface="Symbol" panose="05050102010706020507" pitchFamily="18" charset="2"/>
              </a:rPr>
              <a:t>rejected as an error</a:t>
            </a:r>
            <a:r>
              <a:rPr lang="en-US" altLang="en-US" sz="1800">
                <a:sym typeface="Symbol" panose="05050102010706020507" pitchFamily="18" charset="2"/>
              </a:rPr>
              <a:t>, or the update may be cascaded to the tuples in the set, or the tuples in the set</a:t>
            </a:r>
            <a:r>
              <a:rPr lang="en-US" altLang="en-US" sz="1800" b="1">
                <a:sym typeface="Symbol" panose="05050102010706020507" pitchFamily="18" charset="2"/>
              </a:rPr>
              <a:t> may be deleted. </a:t>
            </a:r>
          </a:p>
          <a:p>
            <a:pPr lvl="1">
              <a:lnSpc>
                <a:spcPct val="110000"/>
              </a:lnSpc>
              <a:buFont typeface="Monotype Sorts" pitchFamily="2" charset="2"/>
              <a:buNone/>
              <a:tabLst>
                <a:tab pos="3036888" algn="ctr"/>
              </a:tabLst>
            </a:pPr>
            <a:endParaRPr lang="en-US" altLang="en-US" sz="1800">
              <a:sym typeface="Symbol" panose="05050102010706020507" pitchFamily="18" charset="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F0264FB-E785-4299-AC76-60D4E83D30F5}"/>
              </a:ext>
            </a:extLst>
          </p:cNvPr>
          <p:cNvSpPr>
            <a:spLocks noGrp="1" noChangeArrowheads="1"/>
          </p:cNvSpPr>
          <p:nvPr>
            <p:ph type="title"/>
          </p:nvPr>
        </p:nvSpPr>
        <p:spPr/>
        <p:txBody>
          <a:bodyPr/>
          <a:lstStyle/>
          <a:p>
            <a:pPr>
              <a:defRPr/>
            </a:pPr>
            <a:r>
              <a:rPr lang="en-US"/>
              <a:t>Referential Integrity in SQL</a:t>
            </a:r>
          </a:p>
        </p:txBody>
      </p:sp>
      <p:sp>
        <p:nvSpPr>
          <p:cNvPr id="14339" name="Rectangle 3">
            <a:extLst>
              <a:ext uri="{FF2B5EF4-FFF2-40B4-BE49-F238E27FC236}">
                <a16:creationId xmlns:a16="http://schemas.microsoft.com/office/drawing/2014/main" id="{027F3A91-1EA3-41F7-B89F-F2487ACE7B00}"/>
              </a:ext>
            </a:extLst>
          </p:cNvPr>
          <p:cNvSpPr>
            <a:spLocks noGrp="1" noChangeArrowheads="1"/>
          </p:cNvSpPr>
          <p:nvPr>
            <p:ph type="body" idx="1"/>
          </p:nvPr>
        </p:nvSpPr>
        <p:spPr/>
        <p:txBody>
          <a:bodyPr/>
          <a:lstStyle/>
          <a:p>
            <a:r>
              <a:rPr lang="en-US" altLang="en-US"/>
              <a:t>Primary and candidate keys and foreign keys can be specified as part of the SQL </a:t>
            </a:r>
            <a:r>
              <a:rPr lang="en-US" altLang="en-US" b="1"/>
              <a:t>create table</a:t>
            </a:r>
            <a:r>
              <a:rPr lang="en-US" altLang="en-US"/>
              <a:t> statement:</a:t>
            </a:r>
          </a:p>
          <a:p>
            <a:pPr lvl="1"/>
            <a:r>
              <a:rPr lang="en-US" altLang="en-US" sz="1800"/>
              <a:t>The </a:t>
            </a:r>
            <a:r>
              <a:rPr lang="en-US" altLang="en-US" sz="1800" b="1"/>
              <a:t>primary key</a:t>
            </a:r>
            <a:r>
              <a:rPr lang="en-US" altLang="en-US" sz="1800"/>
              <a:t> clause of the </a:t>
            </a:r>
            <a:r>
              <a:rPr lang="en-US" altLang="en-US" sz="1800" b="1"/>
              <a:t>create table</a:t>
            </a:r>
            <a:r>
              <a:rPr lang="en-US" altLang="en-US" sz="1800"/>
              <a:t> statement includes a list of the attributes that comprise </a:t>
            </a:r>
            <a:r>
              <a:rPr lang="en-US" altLang="en-US" sz="1800" b="1"/>
              <a:t>the primary key.</a:t>
            </a:r>
          </a:p>
          <a:p>
            <a:pPr lvl="1"/>
            <a:r>
              <a:rPr lang="en-US" altLang="en-US" sz="1800"/>
              <a:t>The </a:t>
            </a:r>
            <a:r>
              <a:rPr lang="en-US" altLang="en-US" sz="1800" b="1"/>
              <a:t>unique key</a:t>
            </a:r>
            <a:r>
              <a:rPr lang="en-US" altLang="en-US" sz="1800"/>
              <a:t> clause of the </a:t>
            </a:r>
            <a:r>
              <a:rPr lang="en-US" altLang="en-US" sz="1800" b="1"/>
              <a:t>create table </a:t>
            </a:r>
            <a:r>
              <a:rPr lang="en-US" altLang="en-US" sz="1800"/>
              <a:t>statement includes a list of the attributes that comprise </a:t>
            </a:r>
            <a:r>
              <a:rPr lang="en-US" altLang="en-US" sz="1800" b="1"/>
              <a:t>a candidate key</a:t>
            </a:r>
            <a:r>
              <a:rPr lang="en-US" altLang="en-US" sz="1800"/>
              <a:t>.</a:t>
            </a:r>
          </a:p>
          <a:p>
            <a:pPr lvl="1"/>
            <a:r>
              <a:rPr lang="en-US" altLang="en-US" sz="1800"/>
              <a:t>The </a:t>
            </a:r>
            <a:r>
              <a:rPr lang="en-US" altLang="en-US" sz="1800" b="1"/>
              <a:t>foreign key</a:t>
            </a:r>
            <a:r>
              <a:rPr lang="en-US" altLang="en-US" sz="1800"/>
              <a:t> clause of the </a:t>
            </a:r>
            <a:r>
              <a:rPr lang="en-US" altLang="en-US" sz="1800" b="1"/>
              <a:t>create table</a:t>
            </a:r>
            <a:r>
              <a:rPr lang="en-US" altLang="en-US" sz="1800"/>
              <a:t> statement includes both a list of the attributes that comprise the foreign key and the name of the relation referenced by </a:t>
            </a:r>
            <a:r>
              <a:rPr lang="en-US" altLang="en-US" sz="1800" b="1"/>
              <a:t>the foreign key.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6DCCBE3-C17F-481F-94AD-0CAF17541EC1}"/>
              </a:ext>
            </a:extLst>
          </p:cNvPr>
          <p:cNvSpPr>
            <a:spLocks noGrp="1" noChangeArrowheads="1"/>
          </p:cNvSpPr>
          <p:nvPr>
            <p:ph type="title"/>
          </p:nvPr>
        </p:nvSpPr>
        <p:spPr/>
        <p:txBody>
          <a:bodyPr/>
          <a:lstStyle/>
          <a:p>
            <a:pPr>
              <a:defRPr/>
            </a:pPr>
            <a:r>
              <a:rPr lang="en-US"/>
              <a:t>Referential Integrity in SQL – Example</a:t>
            </a:r>
          </a:p>
        </p:txBody>
      </p:sp>
      <p:sp>
        <p:nvSpPr>
          <p:cNvPr id="15363" name="Rectangle 3">
            <a:extLst>
              <a:ext uri="{FF2B5EF4-FFF2-40B4-BE49-F238E27FC236}">
                <a16:creationId xmlns:a16="http://schemas.microsoft.com/office/drawing/2014/main" id="{37359E7C-B6BB-4956-8900-32333EA5492F}"/>
              </a:ext>
            </a:extLst>
          </p:cNvPr>
          <p:cNvSpPr>
            <a:spLocks noGrp="1" noChangeArrowheads="1"/>
          </p:cNvSpPr>
          <p:nvPr>
            <p:ph type="body" idx="1"/>
          </p:nvPr>
        </p:nvSpPr>
        <p:spPr>
          <a:xfrm>
            <a:off x="1371600" y="1371600"/>
            <a:ext cx="6724650" cy="4114800"/>
          </a:xfrm>
        </p:spPr>
        <p:txBody>
          <a:bodyPr/>
          <a:lstStyle/>
          <a:p>
            <a:pPr>
              <a:buFont typeface="Monotype Sorts" pitchFamily="2" charset="2"/>
              <a:buNone/>
              <a:tabLst>
                <a:tab pos="2395538" algn="l"/>
              </a:tabLst>
            </a:pPr>
            <a:r>
              <a:rPr lang="en-US" altLang="en-US" b="1"/>
              <a:t>create table </a:t>
            </a:r>
            <a:r>
              <a:rPr lang="en-US" altLang="en-US" i="1"/>
              <a:t>customer</a:t>
            </a:r>
            <a:br>
              <a:rPr lang="en-US" altLang="en-US" i="1"/>
            </a:br>
            <a:r>
              <a:rPr lang="en-US" altLang="en-US" i="1"/>
              <a:t>(customer-name	</a:t>
            </a:r>
            <a:r>
              <a:rPr lang="en-US" altLang="en-US"/>
              <a:t>char(20)</a:t>
            </a:r>
            <a:r>
              <a:rPr lang="en-US" altLang="en-US" b="1"/>
              <a:t>,</a:t>
            </a:r>
            <a:br>
              <a:rPr lang="en-US" altLang="en-US" b="1"/>
            </a:br>
            <a:r>
              <a:rPr lang="en-US" altLang="en-US" i="1"/>
              <a:t>customer-street	</a:t>
            </a:r>
            <a:r>
              <a:rPr lang="en-US" altLang="en-US"/>
              <a:t>char(30),</a:t>
            </a:r>
            <a:br>
              <a:rPr lang="en-US" altLang="en-US"/>
            </a:br>
            <a:r>
              <a:rPr lang="en-US" altLang="en-US" i="1"/>
              <a:t>customer-city	</a:t>
            </a:r>
            <a:r>
              <a:rPr lang="en-US" altLang="en-US"/>
              <a:t>char(30),</a:t>
            </a:r>
            <a:br>
              <a:rPr lang="en-US" altLang="en-US"/>
            </a:br>
            <a:r>
              <a:rPr lang="en-US" altLang="en-US" b="1"/>
              <a:t>primary key</a:t>
            </a:r>
            <a:r>
              <a:rPr lang="en-US" altLang="en-US"/>
              <a:t> (</a:t>
            </a:r>
            <a:r>
              <a:rPr lang="en-US" altLang="en-US" i="1"/>
              <a:t>customer-name))</a:t>
            </a:r>
            <a:endParaRPr lang="en-US" altLang="en-US"/>
          </a:p>
          <a:p>
            <a:pPr>
              <a:buFont typeface="Monotype Sorts" pitchFamily="2" charset="2"/>
              <a:buNone/>
              <a:tabLst>
                <a:tab pos="2395538" algn="l"/>
              </a:tabLst>
            </a:pPr>
            <a:r>
              <a:rPr lang="en-US" altLang="en-US" b="1"/>
              <a:t>create table </a:t>
            </a:r>
            <a:r>
              <a:rPr lang="en-US" altLang="en-US" i="1"/>
              <a:t>branch</a:t>
            </a:r>
            <a:br>
              <a:rPr lang="en-US" altLang="en-US" i="1"/>
            </a:br>
            <a:r>
              <a:rPr lang="en-US" altLang="en-US"/>
              <a:t>(branch-name	char(15)</a:t>
            </a:r>
            <a:r>
              <a:rPr lang="en-US" altLang="en-US" b="1"/>
              <a:t>,</a:t>
            </a:r>
            <a:br>
              <a:rPr lang="en-US" altLang="en-US" b="1"/>
            </a:br>
            <a:r>
              <a:rPr lang="en-US" altLang="en-US" i="1"/>
              <a:t>branch-city	</a:t>
            </a:r>
            <a:r>
              <a:rPr lang="en-US" altLang="en-US"/>
              <a:t>char(30),</a:t>
            </a:r>
            <a:br>
              <a:rPr lang="en-US" altLang="en-US"/>
            </a:br>
            <a:r>
              <a:rPr lang="en-US" altLang="en-US" i="1"/>
              <a:t>assets	</a:t>
            </a:r>
            <a:r>
              <a:rPr lang="en-US" altLang="en-US"/>
              <a:t>integer,</a:t>
            </a:r>
            <a:br>
              <a:rPr lang="en-US" altLang="en-US"/>
            </a:br>
            <a:r>
              <a:rPr lang="en-US" altLang="en-US" b="1"/>
              <a:t>primary key</a:t>
            </a:r>
            <a:r>
              <a:rPr lang="en-US" altLang="en-US" b="1" i="1"/>
              <a:t> </a:t>
            </a:r>
            <a:r>
              <a:rPr lang="en-US" altLang="en-US" i="1"/>
              <a:t>(branch-name))</a:t>
            </a:r>
            <a:endParaRPr lang="en-US" altLang="en-US"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2F792DF-A2EB-4F26-8718-17FD6D3F928E}"/>
              </a:ext>
            </a:extLst>
          </p:cNvPr>
          <p:cNvSpPr>
            <a:spLocks noGrp="1" noChangeArrowheads="1"/>
          </p:cNvSpPr>
          <p:nvPr>
            <p:ph type="title"/>
          </p:nvPr>
        </p:nvSpPr>
        <p:spPr>
          <a:xfrm>
            <a:off x="228600" y="228600"/>
            <a:ext cx="9220200" cy="457200"/>
          </a:xfrm>
        </p:spPr>
        <p:txBody>
          <a:bodyPr/>
          <a:lstStyle/>
          <a:p>
            <a:pPr>
              <a:defRPr/>
            </a:pPr>
            <a:r>
              <a:rPr lang="en-US" sz="2800"/>
              <a:t>Referential Integrity in SQL – Example (Cont.)</a:t>
            </a:r>
          </a:p>
        </p:txBody>
      </p:sp>
      <p:sp>
        <p:nvSpPr>
          <p:cNvPr id="16387" name="Rectangle 3">
            <a:extLst>
              <a:ext uri="{FF2B5EF4-FFF2-40B4-BE49-F238E27FC236}">
                <a16:creationId xmlns:a16="http://schemas.microsoft.com/office/drawing/2014/main" id="{69817D67-1003-42E6-A34A-CDAAF5C465CA}"/>
              </a:ext>
            </a:extLst>
          </p:cNvPr>
          <p:cNvSpPr>
            <a:spLocks noGrp="1" noChangeArrowheads="1"/>
          </p:cNvSpPr>
          <p:nvPr>
            <p:ph type="body" idx="1"/>
          </p:nvPr>
        </p:nvSpPr>
        <p:spPr>
          <a:xfrm>
            <a:off x="1600200" y="1371600"/>
            <a:ext cx="6724650" cy="4114800"/>
          </a:xfrm>
        </p:spPr>
        <p:txBody>
          <a:bodyPr/>
          <a:lstStyle/>
          <a:p>
            <a:pPr>
              <a:buFont typeface="Monotype Sorts" pitchFamily="2" charset="2"/>
              <a:buNone/>
              <a:tabLst>
                <a:tab pos="2173288" algn="l"/>
              </a:tabLst>
            </a:pPr>
            <a:r>
              <a:rPr lang="en-US" altLang="en-US" b="1"/>
              <a:t>create table</a:t>
            </a:r>
            <a:r>
              <a:rPr lang="en-US" altLang="en-US" i="1"/>
              <a:t> account</a:t>
            </a:r>
            <a:br>
              <a:rPr lang="en-US" altLang="en-US" i="1"/>
            </a:br>
            <a:r>
              <a:rPr lang="en-US" altLang="en-US" i="1"/>
              <a:t>(account-number	</a:t>
            </a:r>
            <a:r>
              <a:rPr lang="en-US" altLang="en-US"/>
              <a:t>char(10)</a:t>
            </a:r>
            <a:r>
              <a:rPr lang="en-US" altLang="en-US" b="1"/>
              <a:t>,</a:t>
            </a:r>
            <a:br>
              <a:rPr lang="en-US" altLang="en-US" b="1"/>
            </a:br>
            <a:r>
              <a:rPr lang="en-US" altLang="en-US" i="1"/>
              <a:t>branch-name	</a:t>
            </a:r>
            <a:r>
              <a:rPr lang="en-US" altLang="en-US"/>
              <a:t>char(15),</a:t>
            </a:r>
            <a:br>
              <a:rPr lang="en-US" altLang="en-US"/>
            </a:br>
            <a:r>
              <a:rPr lang="en-US" altLang="en-US" i="1"/>
              <a:t>balance	</a:t>
            </a:r>
            <a:r>
              <a:rPr lang="en-US" altLang="en-US"/>
              <a:t>integer,</a:t>
            </a:r>
            <a:br>
              <a:rPr lang="en-US" altLang="en-US"/>
            </a:br>
            <a:r>
              <a:rPr lang="en-US" altLang="en-US" b="1"/>
              <a:t>primary key</a:t>
            </a:r>
            <a:r>
              <a:rPr lang="en-US" altLang="en-US"/>
              <a:t> (</a:t>
            </a:r>
            <a:r>
              <a:rPr lang="en-US" altLang="en-US" i="1"/>
              <a:t>account-number), </a:t>
            </a:r>
            <a:br>
              <a:rPr lang="en-US" altLang="en-US" i="1"/>
            </a:br>
            <a:r>
              <a:rPr lang="en-US" altLang="en-US" b="1"/>
              <a:t>foreign key</a:t>
            </a:r>
            <a:r>
              <a:rPr lang="en-US" altLang="en-US"/>
              <a:t> (</a:t>
            </a:r>
            <a:r>
              <a:rPr lang="en-US" altLang="en-US" i="1"/>
              <a:t>branch-name) </a:t>
            </a:r>
            <a:r>
              <a:rPr lang="en-US" altLang="en-US" b="1"/>
              <a:t>references </a:t>
            </a:r>
            <a:r>
              <a:rPr lang="en-US" altLang="en-US" i="1"/>
              <a:t>branch)</a:t>
            </a:r>
          </a:p>
          <a:p>
            <a:pPr>
              <a:buFont typeface="Monotype Sorts" pitchFamily="2" charset="2"/>
              <a:buNone/>
              <a:tabLst>
                <a:tab pos="2173288" algn="l"/>
              </a:tabLst>
            </a:pPr>
            <a:r>
              <a:rPr lang="en-US" altLang="en-US" b="1"/>
              <a:t>create table </a:t>
            </a:r>
            <a:r>
              <a:rPr lang="en-US" altLang="en-US" i="1"/>
              <a:t>depositor</a:t>
            </a:r>
            <a:br>
              <a:rPr lang="en-US" altLang="en-US" i="1"/>
            </a:br>
            <a:r>
              <a:rPr lang="en-US" altLang="en-US" i="1"/>
              <a:t>(customer-name</a:t>
            </a:r>
            <a:r>
              <a:rPr lang="en-US" altLang="en-US"/>
              <a:t>	char(20)</a:t>
            </a:r>
            <a:r>
              <a:rPr lang="en-US" altLang="en-US" b="1"/>
              <a:t>,</a:t>
            </a:r>
            <a:br>
              <a:rPr lang="en-US" altLang="en-US" b="1"/>
            </a:br>
            <a:r>
              <a:rPr lang="en-US" altLang="en-US" i="1"/>
              <a:t>account-number	</a:t>
            </a:r>
            <a:r>
              <a:rPr lang="en-US" altLang="en-US"/>
              <a:t>char(10)</a:t>
            </a:r>
            <a:r>
              <a:rPr lang="en-US" altLang="en-US" b="1"/>
              <a:t>,</a:t>
            </a:r>
            <a:br>
              <a:rPr lang="en-US" altLang="en-US" b="1"/>
            </a:br>
            <a:r>
              <a:rPr lang="en-US" altLang="en-US" b="1"/>
              <a:t>primary key</a:t>
            </a:r>
            <a:r>
              <a:rPr lang="en-US" altLang="en-US" i="1"/>
              <a:t> (customer-name, account-number),</a:t>
            </a:r>
            <a:br>
              <a:rPr lang="en-US" altLang="en-US" i="1"/>
            </a:br>
            <a:r>
              <a:rPr lang="en-US" altLang="en-US" b="1"/>
              <a:t>foreign key</a:t>
            </a:r>
            <a:r>
              <a:rPr lang="en-US" altLang="en-US" i="1"/>
              <a:t> (account-number)</a:t>
            </a:r>
            <a:r>
              <a:rPr lang="en-US" altLang="en-US" b="1"/>
              <a:t> references </a:t>
            </a:r>
            <a:r>
              <a:rPr lang="en-US" altLang="en-US" i="1"/>
              <a:t>account,</a:t>
            </a:r>
            <a:br>
              <a:rPr lang="en-US" altLang="en-US" i="1"/>
            </a:br>
            <a:r>
              <a:rPr lang="en-US" altLang="en-US" b="1"/>
              <a:t>foreign key</a:t>
            </a:r>
            <a:r>
              <a:rPr lang="en-US" altLang="en-US" i="1"/>
              <a:t> (customer-name) </a:t>
            </a:r>
            <a:r>
              <a:rPr lang="en-US" altLang="en-US" b="1"/>
              <a:t>references </a:t>
            </a:r>
            <a:r>
              <a:rPr lang="en-US" altLang="en-US" i="1"/>
              <a:t>customer)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B7F83E5-97D6-4583-B150-2C05A28AE07E}"/>
              </a:ext>
            </a:extLst>
          </p:cNvPr>
          <p:cNvSpPr>
            <a:spLocks noGrp="1" noChangeArrowheads="1"/>
          </p:cNvSpPr>
          <p:nvPr>
            <p:ph type="title"/>
          </p:nvPr>
        </p:nvSpPr>
        <p:spPr/>
        <p:txBody>
          <a:bodyPr/>
          <a:lstStyle/>
          <a:p>
            <a:pPr>
              <a:defRPr/>
            </a:pPr>
            <a:r>
              <a:rPr lang="en-US"/>
              <a:t>Cascading Actions in SQL</a:t>
            </a:r>
          </a:p>
        </p:txBody>
      </p:sp>
      <p:sp>
        <p:nvSpPr>
          <p:cNvPr id="17411" name="Rectangle 3">
            <a:extLst>
              <a:ext uri="{FF2B5EF4-FFF2-40B4-BE49-F238E27FC236}">
                <a16:creationId xmlns:a16="http://schemas.microsoft.com/office/drawing/2014/main" id="{935F6A6D-E4E1-490A-824A-3BA1937FB93C}"/>
              </a:ext>
            </a:extLst>
          </p:cNvPr>
          <p:cNvSpPr>
            <a:spLocks noGrp="1" noChangeArrowheads="1"/>
          </p:cNvSpPr>
          <p:nvPr>
            <p:ph type="body" idx="1"/>
          </p:nvPr>
        </p:nvSpPr>
        <p:spPr/>
        <p:txBody>
          <a:bodyPr/>
          <a:lstStyle/>
          <a:p>
            <a:pPr>
              <a:buFont typeface="Monotype Sorts" pitchFamily="2" charset="2"/>
              <a:buNone/>
              <a:tabLst>
                <a:tab pos="461963" algn="l"/>
                <a:tab pos="3319463" algn="l"/>
              </a:tabLst>
            </a:pPr>
            <a:r>
              <a:rPr lang="en-US" altLang="en-US" b="1"/>
              <a:t>create table </a:t>
            </a:r>
            <a:r>
              <a:rPr lang="en-US" altLang="en-US" i="1"/>
              <a:t>account</a:t>
            </a:r>
          </a:p>
          <a:p>
            <a:pPr>
              <a:buFont typeface="Monotype Sorts" pitchFamily="2" charset="2"/>
              <a:buNone/>
              <a:tabLst>
                <a:tab pos="461963" algn="l"/>
                <a:tab pos="3319463" algn="l"/>
              </a:tabLst>
            </a:pPr>
            <a:r>
              <a:rPr lang="en-US" altLang="en-US" i="1"/>
              <a:t>		. . .</a:t>
            </a:r>
            <a:br>
              <a:rPr lang="en-US" altLang="en-US" i="1"/>
            </a:br>
            <a:r>
              <a:rPr lang="en-US" altLang="en-US" i="1"/>
              <a:t>	</a:t>
            </a:r>
            <a:r>
              <a:rPr lang="en-US" altLang="en-US" b="1"/>
              <a:t>foreign key</a:t>
            </a:r>
            <a:r>
              <a:rPr lang="en-US" altLang="en-US" i="1"/>
              <a:t>(branch-name) 	</a:t>
            </a:r>
            <a:r>
              <a:rPr lang="en-US" altLang="en-US" b="1"/>
              <a:t>references </a:t>
            </a:r>
            <a:r>
              <a:rPr lang="en-US" altLang="en-US" i="1"/>
              <a:t>branch</a:t>
            </a:r>
            <a:br>
              <a:rPr lang="en-US" altLang="en-US" i="1"/>
            </a:br>
            <a:r>
              <a:rPr lang="en-US" altLang="en-US" i="1"/>
              <a:t>		</a:t>
            </a:r>
            <a:r>
              <a:rPr lang="en-US" altLang="en-US" b="1">
                <a:solidFill>
                  <a:srgbClr val="FF0000"/>
                </a:solidFill>
              </a:rPr>
              <a:t>on delete cascade</a:t>
            </a:r>
            <a:br>
              <a:rPr lang="en-US" altLang="en-US" b="1">
                <a:solidFill>
                  <a:srgbClr val="FF0000"/>
                </a:solidFill>
              </a:rPr>
            </a:br>
            <a:r>
              <a:rPr lang="en-US" altLang="en-US" b="1">
                <a:solidFill>
                  <a:srgbClr val="FF0000"/>
                </a:solidFill>
              </a:rPr>
              <a:t>		on update cascade</a:t>
            </a:r>
            <a:br>
              <a:rPr lang="en-US" altLang="en-US" b="1"/>
            </a:br>
            <a:r>
              <a:rPr lang="en-US" altLang="en-US" b="1"/>
              <a:t>	</a:t>
            </a:r>
            <a:r>
              <a:rPr lang="en-US" altLang="en-US"/>
              <a:t>. . .</a:t>
            </a:r>
            <a:r>
              <a:rPr lang="en-US" altLang="en-US" b="1"/>
              <a:t> )</a:t>
            </a:r>
          </a:p>
          <a:p>
            <a:pPr>
              <a:tabLst>
                <a:tab pos="461963" algn="l"/>
                <a:tab pos="3319463" algn="l"/>
              </a:tabLst>
            </a:pPr>
            <a:r>
              <a:rPr lang="en-US" altLang="en-US"/>
              <a:t>Due to the </a:t>
            </a:r>
            <a:r>
              <a:rPr lang="en-US" altLang="en-US" b="1"/>
              <a:t>on delete cascade</a:t>
            </a:r>
            <a:r>
              <a:rPr lang="en-US" altLang="en-US"/>
              <a:t> clauses, if a delete of a tuple in </a:t>
            </a:r>
            <a:r>
              <a:rPr lang="en-US" altLang="en-US" i="1"/>
              <a:t>branch</a:t>
            </a:r>
            <a:r>
              <a:rPr lang="en-US" altLang="en-US" b="1" i="1"/>
              <a:t> </a:t>
            </a:r>
            <a:r>
              <a:rPr lang="en-US" altLang="en-US"/>
              <a:t>results in referential-integrity </a:t>
            </a:r>
            <a:r>
              <a:rPr lang="en-US" altLang="en-US" b="1"/>
              <a:t>constraint violation</a:t>
            </a:r>
            <a:r>
              <a:rPr lang="en-US" altLang="en-US"/>
              <a:t>, the delete “cascades” to the </a:t>
            </a:r>
            <a:r>
              <a:rPr lang="en-US" altLang="en-US" b="1" i="1"/>
              <a:t>account</a:t>
            </a:r>
            <a:r>
              <a:rPr lang="en-US" altLang="en-US" b="1"/>
              <a:t> relation</a:t>
            </a:r>
            <a:r>
              <a:rPr lang="en-US" altLang="en-US"/>
              <a:t>, deleting the tuple that refers to the branch that was deleted.</a:t>
            </a:r>
          </a:p>
          <a:p>
            <a:pPr>
              <a:tabLst>
                <a:tab pos="461963" algn="l"/>
                <a:tab pos="3319463" algn="l"/>
              </a:tabLst>
            </a:pPr>
            <a:r>
              <a:rPr lang="en-US" altLang="en-US"/>
              <a:t>Cascading updates are similar.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3E348C0-24C3-46A5-92C4-B34BE12CB2D1}"/>
              </a:ext>
            </a:extLst>
          </p:cNvPr>
          <p:cNvSpPr>
            <a:spLocks noGrp="1" noChangeArrowheads="1"/>
          </p:cNvSpPr>
          <p:nvPr>
            <p:ph type="title"/>
          </p:nvPr>
        </p:nvSpPr>
        <p:spPr/>
        <p:txBody>
          <a:bodyPr/>
          <a:lstStyle/>
          <a:p>
            <a:pPr>
              <a:defRPr/>
            </a:pPr>
            <a:r>
              <a:rPr lang="en-US"/>
              <a:t>Cascading Actions in SQL (Cont.)</a:t>
            </a:r>
          </a:p>
        </p:txBody>
      </p:sp>
      <p:sp>
        <p:nvSpPr>
          <p:cNvPr id="18435" name="Rectangle 3">
            <a:extLst>
              <a:ext uri="{FF2B5EF4-FFF2-40B4-BE49-F238E27FC236}">
                <a16:creationId xmlns:a16="http://schemas.microsoft.com/office/drawing/2014/main" id="{39EB6A18-9D3D-469B-8A86-D4C46C937B61}"/>
              </a:ext>
            </a:extLst>
          </p:cNvPr>
          <p:cNvSpPr>
            <a:spLocks noGrp="1" noChangeArrowheads="1"/>
          </p:cNvSpPr>
          <p:nvPr>
            <p:ph type="body" idx="1"/>
          </p:nvPr>
        </p:nvSpPr>
        <p:spPr/>
        <p:txBody>
          <a:bodyPr/>
          <a:lstStyle/>
          <a:p>
            <a:r>
              <a:rPr lang="en-US" altLang="en-US"/>
              <a:t>If there is a chain of foreign-key dependencies across multiple relations, with </a:t>
            </a:r>
            <a:r>
              <a:rPr lang="en-US" altLang="en-US" b="1"/>
              <a:t>on delete cascade</a:t>
            </a:r>
            <a:r>
              <a:rPr lang="en-US" altLang="en-US"/>
              <a:t> specified for each </a:t>
            </a:r>
            <a:r>
              <a:rPr lang="en-US" altLang="en-US" b="1"/>
              <a:t>dependency</a:t>
            </a:r>
            <a:r>
              <a:rPr lang="en-US" altLang="en-US"/>
              <a:t>, a deletion or update at one end of the chain can propagate across the entire chain.</a:t>
            </a:r>
          </a:p>
          <a:p>
            <a:r>
              <a:rPr lang="en-US" altLang="en-US"/>
              <a:t>If a cascading update to delete causes a constraint violation that cannot be handled by a further cascading operation, </a:t>
            </a:r>
            <a:r>
              <a:rPr lang="en-US" altLang="en-US" b="1"/>
              <a:t>the system aborts the transaction.  </a:t>
            </a:r>
            <a:r>
              <a:rPr lang="en-US" altLang="en-US"/>
              <a:t>As a result, all the changes caused by the transaction and its cascading actions are undone.</a:t>
            </a:r>
          </a:p>
          <a:p>
            <a:r>
              <a:rPr lang="en-US" altLang="en-US"/>
              <a:t>Referential integrity is only checked at the </a:t>
            </a:r>
            <a:r>
              <a:rPr lang="en-US" altLang="en-US" b="1">
                <a:solidFill>
                  <a:srgbClr val="FF0000"/>
                </a:solidFill>
              </a:rPr>
              <a:t>end of a transaction</a:t>
            </a:r>
          </a:p>
          <a:p>
            <a:pPr lvl="1"/>
            <a:r>
              <a:rPr lang="en-US" altLang="en-US" sz="1800"/>
              <a:t>Intermediate steps are allowed to violate referential integrity provided later </a:t>
            </a:r>
            <a:r>
              <a:rPr lang="en-US" altLang="en-US" sz="1800" b="1"/>
              <a:t>steps remove the violation</a:t>
            </a:r>
          </a:p>
          <a:p>
            <a:pPr lvl="1"/>
            <a:r>
              <a:rPr lang="en-US" altLang="en-US" sz="1800"/>
              <a:t>Otherwise it would be impossible to create some database states, e.g</a:t>
            </a:r>
            <a:r>
              <a:rPr lang="en-US" altLang="en-US" sz="1800" b="1"/>
              <a:t>. insert two tuples whose foreign keys point to each other </a:t>
            </a:r>
            <a:r>
              <a:rPr lang="en-US" altLang="en-US" sz="1800"/>
              <a:t>(e.g. </a:t>
            </a:r>
            <a:r>
              <a:rPr lang="en-US" altLang="en-US" sz="1800" i="1"/>
              <a:t>spouse</a:t>
            </a:r>
            <a:r>
              <a:rPr lang="en-US" altLang="en-US" sz="1800"/>
              <a:t> attribute of relation </a:t>
            </a:r>
            <a:r>
              <a:rPr lang="en-US" altLang="en-US" sz="1800" i="1"/>
              <a:t>marriedperson)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26D12EE1-6299-47B0-A2CF-CD7931C5D2BD}"/>
              </a:ext>
            </a:extLst>
          </p:cNvPr>
          <p:cNvSpPr>
            <a:spLocks noGrp="1" noChangeArrowheads="1"/>
          </p:cNvSpPr>
          <p:nvPr>
            <p:ph type="title"/>
          </p:nvPr>
        </p:nvSpPr>
        <p:spPr/>
        <p:txBody>
          <a:bodyPr/>
          <a:lstStyle/>
          <a:p>
            <a:pPr>
              <a:defRPr/>
            </a:pPr>
            <a:r>
              <a:rPr lang="en-US"/>
              <a:t>Referential Integrity in SQL (Cont.)</a:t>
            </a:r>
          </a:p>
        </p:txBody>
      </p:sp>
      <p:sp>
        <p:nvSpPr>
          <p:cNvPr id="19459" name="Rectangle 3">
            <a:extLst>
              <a:ext uri="{FF2B5EF4-FFF2-40B4-BE49-F238E27FC236}">
                <a16:creationId xmlns:a16="http://schemas.microsoft.com/office/drawing/2014/main" id="{C677EE4E-6134-48E6-8DAC-76C5761787B6}"/>
              </a:ext>
            </a:extLst>
          </p:cNvPr>
          <p:cNvSpPr>
            <a:spLocks noGrp="1" noChangeArrowheads="1"/>
          </p:cNvSpPr>
          <p:nvPr>
            <p:ph type="body" idx="1"/>
          </p:nvPr>
        </p:nvSpPr>
        <p:spPr/>
        <p:txBody>
          <a:bodyPr/>
          <a:lstStyle/>
          <a:p>
            <a:r>
              <a:rPr lang="en-US" altLang="en-US"/>
              <a:t>Alternative to cascading:</a:t>
            </a:r>
          </a:p>
          <a:p>
            <a:pPr lvl="1"/>
            <a:r>
              <a:rPr lang="en-US" altLang="en-US" sz="1800" b="1">
                <a:solidFill>
                  <a:srgbClr val="FF0000"/>
                </a:solidFill>
              </a:rPr>
              <a:t>on delete set null</a:t>
            </a:r>
          </a:p>
          <a:p>
            <a:pPr lvl="1"/>
            <a:r>
              <a:rPr lang="en-US" altLang="en-US" sz="1800" b="1">
                <a:solidFill>
                  <a:srgbClr val="FF0000"/>
                </a:solidFill>
              </a:rPr>
              <a:t>on delete set default</a:t>
            </a:r>
          </a:p>
          <a:p>
            <a:r>
              <a:rPr lang="en-US" altLang="en-US"/>
              <a:t>Null values in foreign key attributes </a:t>
            </a:r>
            <a:r>
              <a:rPr lang="en-US" altLang="en-US">
                <a:solidFill>
                  <a:srgbClr val="FF0000"/>
                </a:solidFill>
              </a:rPr>
              <a:t>complicate SQL referential </a:t>
            </a:r>
            <a:r>
              <a:rPr lang="en-US" altLang="en-US"/>
              <a:t>integrity semantics, and are best prevented using </a:t>
            </a:r>
            <a:r>
              <a:rPr lang="en-US" altLang="en-US" b="1"/>
              <a:t>not null</a:t>
            </a:r>
          </a:p>
          <a:p>
            <a:pPr lvl="1"/>
            <a:r>
              <a:rPr lang="en-US" altLang="en-US" sz="1800"/>
              <a:t>if any attribute of a foreign key is null, the tuple is defined to satisfy the </a:t>
            </a:r>
            <a:r>
              <a:rPr lang="en-US" altLang="en-US" sz="1800">
                <a:solidFill>
                  <a:srgbClr val="FF0000"/>
                </a:solidFill>
              </a:rPr>
              <a:t>foreign key constraint!</a:t>
            </a:r>
          </a:p>
          <a:p>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F3E7AFD8-F0C5-4291-9BD6-E01B4830F056}"/>
              </a:ext>
            </a:extLst>
          </p:cNvPr>
          <p:cNvSpPr>
            <a:spLocks noGrp="1" noChangeArrowheads="1"/>
          </p:cNvSpPr>
          <p:nvPr>
            <p:ph type="title"/>
          </p:nvPr>
        </p:nvSpPr>
        <p:spPr/>
        <p:txBody>
          <a:bodyPr/>
          <a:lstStyle/>
          <a:p>
            <a:pPr>
              <a:defRPr/>
            </a:pPr>
            <a:r>
              <a:rPr lang="en-US"/>
              <a:t>Assertions</a:t>
            </a:r>
          </a:p>
        </p:txBody>
      </p:sp>
      <p:sp>
        <p:nvSpPr>
          <p:cNvPr id="20483" name="Rectangle 3">
            <a:extLst>
              <a:ext uri="{FF2B5EF4-FFF2-40B4-BE49-F238E27FC236}">
                <a16:creationId xmlns:a16="http://schemas.microsoft.com/office/drawing/2014/main" id="{29BE3E52-4F13-4B06-94F5-CD8E5637456C}"/>
              </a:ext>
            </a:extLst>
          </p:cNvPr>
          <p:cNvSpPr>
            <a:spLocks noGrp="1" noChangeArrowheads="1"/>
          </p:cNvSpPr>
          <p:nvPr>
            <p:ph type="body" idx="1"/>
          </p:nvPr>
        </p:nvSpPr>
        <p:spPr/>
        <p:txBody>
          <a:bodyPr/>
          <a:lstStyle/>
          <a:p>
            <a:pPr>
              <a:tabLst>
                <a:tab pos="625475" algn="l"/>
              </a:tabLst>
            </a:pPr>
            <a:r>
              <a:rPr lang="en-US" altLang="en-US"/>
              <a:t>An </a:t>
            </a:r>
            <a:r>
              <a:rPr lang="en-US" altLang="en-US" i="1"/>
              <a:t>assertion </a:t>
            </a:r>
            <a:r>
              <a:rPr lang="en-US" altLang="en-US"/>
              <a:t>is </a:t>
            </a:r>
            <a:r>
              <a:rPr lang="en-US" altLang="en-US" b="1"/>
              <a:t>a predicate expressing </a:t>
            </a:r>
            <a:r>
              <a:rPr lang="en-US" altLang="en-US"/>
              <a:t>a condition that we wish the database always to satisfy.</a:t>
            </a:r>
          </a:p>
          <a:p>
            <a:pPr>
              <a:tabLst>
                <a:tab pos="625475" algn="l"/>
              </a:tabLst>
            </a:pPr>
            <a:r>
              <a:rPr lang="en-US" altLang="en-US"/>
              <a:t>An assertion in SQL takes the form</a:t>
            </a:r>
          </a:p>
          <a:p>
            <a:pPr>
              <a:buFont typeface="Monotype Sorts" pitchFamily="2" charset="2"/>
              <a:buNone/>
              <a:tabLst>
                <a:tab pos="625475" algn="l"/>
              </a:tabLst>
            </a:pPr>
            <a:r>
              <a:rPr lang="en-US" altLang="en-US"/>
              <a:t>		</a:t>
            </a:r>
            <a:r>
              <a:rPr lang="en-US" altLang="en-US" b="1"/>
              <a:t>create assertion </a:t>
            </a:r>
            <a:r>
              <a:rPr lang="en-US" altLang="en-US"/>
              <a:t>&lt;assertion-name&gt; </a:t>
            </a:r>
            <a:r>
              <a:rPr lang="en-US" altLang="en-US" b="1"/>
              <a:t>check</a:t>
            </a:r>
            <a:r>
              <a:rPr lang="en-US" altLang="en-US"/>
              <a:t> &lt;predicate&gt;</a:t>
            </a:r>
          </a:p>
          <a:p>
            <a:pPr>
              <a:tabLst>
                <a:tab pos="625475" algn="l"/>
              </a:tabLst>
            </a:pPr>
            <a:r>
              <a:rPr lang="en-US" altLang="en-US"/>
              <a:t> </a:t>
            </a:r>
            <a:endParaRPr lang="en-US" altLang="en-US" b="1"/>
          </a:p>
        </p:txBody>
      </p:sp>
      <p:sp>
        <p:nvSpPr>
          <p:cNvPr id="20484" name="TextBox 4">
            <a:extLst>
              <a:ext uri="{FF2B5EF4-FFF2-40B4-BE49-F238E27FC236}">
                <a16:creationId xmlns:a16="http://schemas.microsoft.com/office/drawing/2014/main" id="{010116AF-088F-466E-8831-BA8F6E3E026E}"/>
              </a:ext>
            </a:extLst>
          </p:cNvPr>
          <p:cNvSpPr txBox="1">
            <a:spLocks noChangeArrowheads="1"/>
          </p:cNvSpPr>
          <p:nvPr/>
        </p:nvSpPr>
        <p:spPr bwMode="auto">
          <a:xfrm>
            <a:off x="1219200" y="3552825"/>
            <a:ext cx="6324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1800"/>
              <a:t>CREATE ASSERTION salary_assertion.</a:t>
            </a:r>
          </a:p>
          <a:p>
            <a:pPr>
              <a:spcBef>
                <a:spcPct val="0"/>
              </a:spcBef>
              <a:buClrTx/>
              <a:buSzTx/>
              <a:buFontTx/>
              <a:buNone/>
            </a:pPr>
            <a:r>
              <a:rPr kumimoji="0" lang="en-US" altLang="en-US" sz="1800"/>
              <a:t>CHECK (salary &lt;= 100000);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376634B-707E-493F-859B-9B8D50B54B26}"/>
              </a:ext>
            </a:extLst>
          </p:cNvPr>
          <p:cNvSpPr>
            <a:spLocks noGrp="1" noChangeArrowheads="1"/>
          </p:cNvSpPr>
          <p:nvPr>
            <p:ph type="title"/>
          </p:nvPr>
        </p:nvSpPr>
        <p:spPr/>
        <p:txBody>
          <a:bodyPr/>
          <a:lstStyle/>
          <a:p>
            <a:pPr>
              <a:defRPr/>
            </a:pPr>
            <a:r>
              <a:rPr lang="en-US"/>
              <a:t>Assertions</a:t>
            </a:r>
          </a:p>
        </p:txBody>
      </p:sp>
      <p:sp>
        <p:nvSpPr>
          <p:cNvPr id="21507" name="Rectangle 3">
            <a:extLst>
              <a:ext uri="{FF2B5EF4-FFF2-40B4-BE49-F238E27FC236}">
                <a16:creationId xmlns:a16="http://schemas.microsoft.com/office/drawing/2014/main" id="{EFA1F539-8088-44ED-B41C-64CDEA4D1615}"/>
              </a:ext>
            </a:extLst>
          </p:cNvPr>
          <p:cNvSpPr>
            <a:spLocks noGrp="1" noChangeArrowheads="1"/>
          </p:cNvSpPr>
          <p:nvPr>
            <p:ph type="body" idx="1"/>
          </p:nvPr>
        </p:nvSpPr>
        <p:spPr/>
        <p:txBody>
          <a:bodyPr/>
          <a:lstStyle/>
          <a:p>
            <a:pPr>
              <a:tabLst>
                <a:tab pos="625475" algn="l"/>
              </a:tabLst>
            </a:pPr>
            <a:r>
              <a:rPr lang="en-US" altLang="en-US"/>
              <a:t>An </a:t>
            </a:r>
            <a:r>
              <a:rPr lang="en-US" altLang="en-US" i="1"/>
              <a:t>assertion </a:t>
            </a:r>
            <a:r>
              <a:rPr lang="en-US" altLang="en-US"/>
              <a:t>is </a:t>
            </a:r>
            <a:r>
              <a:rPr lang="en-US" altLang="en-US" b="1"/>
              <a:t>a predicate expressing </a:t>
            </a:r>
            <a:r>
              <a:rPr lang="en-US" altLang="en-US"/>
              <a:t>a condition that we wish the database always to satisfy.</a:t>
            </a:r>
          </a:p>
          <a:p>
            <a:pPr>
              <a:tabLst>
                <a:tab pos="625475" algn="l"/>
              </a:tabLst>
            </a:pPr>
            <a:r>
              <a:rPr lang="en-US" altLang="en-US"/>
              <a:t>An assertion in SQL takes the form</a:t>
            </a:r>
          </a:p>
          <a:p>
            <a:pPr>
              <a:buFont typeface="Monotype Sorts" pitchFamily="2" charset="2"/>
              <a:buNone/>
              <a:tabLst>
                <a:tab pos="625475" algn="l"/>
              </a:tabLst>
            </a:pPr>
            <a:r>
              <a:rPr lang="en-US" altLang="en-US"/>
              <a:t>		</a:t>
            </a:r>
            <a:r>
              <a:rPr lang="en-US" altLang="en-US" b="1"/>
              <a:t>create assertion </a:t>
            </a:r>
            <a:r>
              <a:rPr lang="en-US" altLang="en-US"/>
              <a:t>&lt;assertion-name&gt; </a:t>
            </a:r>
            <a:r>
              <a:rPr lang="en-US" altLang="en-US" b="1"/>
              <a:t>check</a:t>
            </a:r>
            <a:r>
              <a:rPr lang="en-US" altLang="en-US"/>
              <a:t> &lt;predicate&gt;</a:t>
            </a:r>
          </a:p>
          <a:p>
            <a:pPr>
              <a:tabLst>
                <a:tab pos="625475" algn="l"/>
              </a:tabLst>
            </a:pPr>
            <a:r>
              <a:rPr lang="en-US" altLang="en-US"/>
              <a:t>When an assertion is made, the system tests it for validity, and tests it again on every </a:t>
            </a:r>
            <a:r>
              <a:rPr lang="en-US" altLang="en-US" b="1"/>
              <a:t>update that may violate the assertion</a:t>
            </a:r>
          </a:p>
          <a:p>
            <a:pPr lvl="1">
              <a:tabLst>
                <a:tab pos="625475" algn="l"/>
              </a:tabLst>
            </a:pPr>
            <a:r>
              <a:rPr lang="en-US" altLang="en-US" sz="1800"/>
              <a:t>This testing may introduce a significant amount of </a:t>
            </a:r>
            <a:r>
              <a:rPr lang="en-US" altLang="en-US" sz="1800" b="1"/>
              <a:t>overhead</a:t>
            </a:r>
            <a:r>
              <a:rPr lang="en-US" altLang="en-US" sz="1800"/>
              <a:t>; hence </a:t>
            </a:r>
            <a:r>
              <a:rPr lang="en-US" altLang="en-US" sz="1800">
                <a:solidFill>
                  <a:schemeClr val="tx2"/>
                </a:solidFill>
              </a:rPr>
              <a:t>assertions should be used with great care</a:t>
            </a:r>
            <a:r>
              <a:rPr lang="en-US" altLang="en-US" sz="1800"/>
              <a:t>.</a:t>
            </a:r>
          </a:p>
          <a:p>
            <a:pPr>
              <a:tabLst>
                <a:tab pos="625475" algn="l"/>
              </a:tabLst>
            </a:pPr>
            <a:r>
              <a:rPr lang="en-US" altLang="en-US"/>
              <a:t>Asserting </a:t>
            </a:r>
            <a:br>
              <a:rPr lang="en-US" altLang="en-US"/>
            </a:br>
            <a:r>
              <a:rPr lang="en-US" altLang="en-US" b="1"/>
              <a:t>      for all X, P(X) </a:t>
            </a:r>
            <a:br>
              <a:rPr lang="en-US" altLang="en-US"/>
            </a:br>
            <a:r>
              <a:rPr lang="en-US" altLang="en-US"/>
              <a:t>is achieved in a round-about fashion using   </a:t>
            </a:r>
            <a:br>
              <a:rPr lang="en-US" altLang="en-US"/>
            </a:br>
            <a:r>
              <a:rPr lang="en-US" altLang="en-US" b="1"/>
              <a:t>      not exists X such that not P(X)</a:t>
            </a:r>
          </a:p>
        </p:txBody>
      </p:sp>
      <p:sp>
        <p:nvSpPr>
          <p:cNvPr id="21508" name="TextBox 4">
            <a:extLst>
              <a:ext uri="{FF2B5EF4-FFF2-40B4-BE49-F238E27FC236}">
                <a16:creationId xmlns:a16="http://schemas.microsoft.com/office/drawing/2014/main" id="{76A86032-F79A-4395-8940-014988AADDDF}"/>
              </a:ext>
            </a:extLst>
          </p:cNvPr>
          <p:cNvSpPr txBox="1">
            <a:spLocks noChangeArrowheads="1"/>
          </p:cNvSpPr>
          <p:nvPr/>
        </p:nvSpPr>
        <p:spPr bwMode="auto">
          <a:xfrm>
            <a:off x="2209800" y="5667375"/>
            <a:ext cx="4572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1800">
                <a:solidFill>
                  <a:srgbClr val="000000"/>
                </a:solidFill>
              </a:rPr>
              <a:t>CREATE ASSERTION salary_assertion. CHECK (salary &lt;= 100000);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15E3D05-3BD6-4B46-A0CA-C22D75C7F120}"/>
              </a:ext>
            </a:extLst>
          </p:cNvPr>
          <p:cNvSpPr>
            <a:spLocks noGrp="1" noChangeArrowheads="1"/>
          </p:cNvSpPr>
          <p:nvPr>
            <p:ph type="title"/>
          </p:nvPr>
        </p:nvSpPr>
        <p:spPr/>
        <p:txBody>
          <a:bodyPr/>
          <a:lstStyle/>
          <a:p>
            <a:pPr>
              <a:defRPr/>
            </a:pPr>
            <a:r>
              <a:rPr lang="en-US"/>
              <a:t>Assertion Example</a:t>
            </a:r>
          </a:p>
        </p:txBody>
      </p:sp>
      <p:sp>
        <p:nvSpPr>
          <p:cNvPr id="22531" name="Rectangle 3">
            <a:extLst>
              <a:ext uri="{FF2B5EF4-FFF2-40B4-BE49-F238E27FC236}">
                <a16:creationId xmlns:a16="http://schemas.microsoft.com/office/drawing/2014/main" id="{C073523C-FE45-4890-A83B-C315D5B9B8E1}"/>
              </a:ext>
            </a:extLst>
          </p:cNvPr>
          <p:cNvSpPr>
            <a:spLocks noGrp="1" noChangeArrowheads="1"/>
          </p:cNvSpPr>
          <p:nvPr>
            <p:ph type="body" idx="1"/>
          </p:nvPr>
        </p:nvSpPr>
        <p:spPr/>
        <p:txBody>
          <a:bodyPr/>
          <a:lstStyle/>
          <a:p>
            <a:pPr>
              <a:tabLst>
                <a:tab pos="625475" algn="l"/>
                <a:tab pos="966788" algn="l"/>
              </a:tabLst>
            </a:pPr>
            <a:r>
              <a:rPr lang="en-US" altLang="en-US"/>
              <a:t>The </a:t>
            </a:r>
            <a:r>
              <a:rPr lang="en-US" altLang="en-US" b="1"/>
              <a:t>sum of all loan amounts </a:t>
            </a:r>
            <a:r>
              <a:rPr lang="en-US" altLang="en-US"/>
              <a:t>for each branch must be less than the </a:t>
            </a:r>
            <a:r>
              <a:rPr lang="en-US" altLang="en-US" b="1"/>
              <a:t>sum of all account balances </a:t>
            </a:r>
            <a:r>
              <a:rPr lang="en-US" altLang="en-US"/>
              <a:t>at the branch.</a:t>
            </a:r>
          </a:p>
          <a:p>
            <a:pPr>
              <a:buFont typeface="Monotype Sorts" pitchFamily="2" charset="2"/>
              <a:buNone/>
              <a:tabLst>
                <a:tab pos="625475" algn="l"/>
                <a:tab pos="966788" algn="l"/>
              </a:tabLst>
            </a:pPr>
            <a:r>
              <a:rPr lang="en-US" altLang="en-US" b="1"/>
              <a:t>     create assertion</a:t>
            </a:r>
            <a:r>
              <a:rPr lang="en-US" altLang="en-US" i="1"/>
              <a:t> sum-constraint </a:t>
            </a:r>
            <a:r>
              <a:rPr lang="en-US" altLang="en-US" b="1"/>
              <a:t>check</a:t>
            </a:r>
            <a:br>
              <a:rPr lang="en-US" altLang="en-US" b="1"/>
            </a:br>
            <a:r>
              <a:rPr lang="en-US" altLang="en-US" b="1"/>
              <a:t>     (not exists (select * from </a:t>
            </a:r>
            <a:r>
              <a:rPr lang="en-US" altLang="en-US" i="1"/>
              <a:t>branch</a:t>
            </a:r>
            <a:br>
              <a:rPr lang="en-US" altLang="en-US" i="1"/>
            </a:br>
            <a:r>
              <a:rPr lang="en-US" altLang="en-US" i="1"/>
              <a:t>	                     </a:t>
            </a:r>
            <a:r>
              <a:rPr lang="en-US" altLang="en-US" b="1"/>
              <a:t>where (select sum</a:t>
            </a:r>
            <a:r>
              <a:rPr lang="en-US" altLang="en-US" i="1"/>
              <a:t>(amount)</a:t>
            </a:r>
            <a:r>
              <a:rPr lang="en-US" altLang="en-US" b="1"/>
              <a:t> from </a:t>
            </a:r>
            <a:r>
              <a:rPr lang="en-US" altLang="en-US" i="1"/>
              <a:t>loan</a:t>
            </a:r>
            <a:br>
              <a:rPr lang="en-US" altLang="en-US" i="1"/>
            </a:br>
            <a:r>
              <a:rPr lang="en-US" altLang="en-US" i="1"/>
              <a:t>		                             </a:t>
            </a:r>
            <a:r>
              <a:rPr lang="en-US" altLang="en-US" b="1"/>
              <a:t>where </a:t>
            </a:r>
            <a:r>
              <a:rPr lang="en-US" altLang="en-US" i="1"/>
              <a:t>loan.branch-name = </a:t>
            </a:r>
            <a:br>
              <a:rPr lang="en-US" altLang="en-US" i="1"/>
            </a:br>
            <a:r>
              <a:rPr lang="en-US" altLang="en-US" i="1"/>
              <a:t>                                                 branch.branch-name)</a:t>
            </a:r>
            <a:br>
              <a:rPr lang="en-US" altLang="en-US" i="1"/>
            </a:br>
            <a:r>
              <a:rPr lang="en-US" altLang="en-US" i="1"/>
              <a:t>	                            &gt;= </a:t>
            </a:r>
            <a:r>
              <a:rPr lang="en-US" altLang="en-US" b="1"/>
              <a:t>(select sum</a:t>
            </a:r>
            <a:r>
              <a:rPr lang="en-US" altLang="en-US" i="1"/>
              <a:t>(amount)</a:t>
            </a:r>
            <a:r>
              <a:rPr lang="en-US" altLang="en-US" b="1"/>
              <a:t> from</a:t>
            </a:r>
            <a:r>
              <a:rPr lang="en-US" altLang="en-US" i="1"/>
              <a:t> account</a:t>
            </a:r>
            <a:br>
              <a:rPr lang="en-US" altLang="en-US" i="1"/>
            </a:br>
            <a:r>
              <a:rPr lang="en-US" altLang="en-US" i="1"/>
              <a:t>		                             </a:t>
            </a:r>
            <a:r>
              <a:rPr lang="en-US" altLang="en-US" b="1"/>
              <a:t>where </a:t>
            </a:r>
            <a:r>
              <a:rPr lang="en-US" altLang="en-US" i="1"/>
              <a:t>loan.branch-name = </a:t>
            </a:r>
            <a:br>
              <a:rPr lang="en-US" altLang="en-US" i="1"/>
            </a:br>
            <a:r>
              <a:rPr lang="en-US" altLang="en-US" i="1"/>
              <a:t>                                                 branch.branch-name)))</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C23EA03-380B-4E2B-BA19-83386A576E7F}"/>
              </a:ext>
            </a:extLst>
          </p:cNvPr>
          <p:cNvSpPr>
            <a:spLocks noGrp="1" noChangeArrowheads="1"/>
          </p:cNvSpPr>
          <p:nvPr>
            <p:ph type="title"/>
          </p:nvPr>
        </p:nvSpPr>
        <p:spPr/>
        <p:txBody>
          <a:bodyPr/>
          <a:lstStyle/>
          <a:p>
            <a:pPr>
              <a:defRPr/>
            </a:pPr>
            <a:r>
              <a:rPr lang="en-US"/>
              <a:t>Domain Constraints</a:t>
            </a:r>
          </a:p>
        </p:txBody>
      </p:sp>
      <p:sp>
        <p:nvSpPr>
          <p:cNvPr id="5123" name="Rectangle 3">
            <a:extLst>
              <a:ext uri="{FF2B5EF4-FFF2-40B4-BE49-F238E27FC236}">
                <a16:creationId xmlns:a16="http://schemas.microsoft.com/office/drawing/2014/main" id="{5FFE52AC-E3F1-403D-826E-6C898915F50D}"/>
              </a:ext>
            </a:extLst>
          </p:cNvPr>
          <p:cNvSpPr>
            <a:spLocks noGrp="1" noChangeArrowheads="1"/>
          </p:cNvSpPr>
          <p:nvPr>
            <p:ph type="body" idx="1"/>
          </p:nvPr>
        </p:nvSpPr>
        <p:spPr>
          <a:xfrm>
            <a:off x="571500" y="1114425"/>
            <a:ext cx="8039100" cy="5210175"/>
          </a:xfrm>
        </p:spPr>
        <p:txBody>
          <a:bodyPr/>
          <a:lstStyle/>
          <a:p>
            <a:r>
              <a:rPr lang="en-US" altLang="en-US"/>
              <a:t>Integrity constraints guard against accidental damage to the database, by ensuring that authorized changes to the database do not result in a loss of data consistency. </a:t>
            </a:r>
          </a:p>
          <a:p>
            <a:r>
              <a:rPr lang="en-US" altLang="en-US">
                <a:solidFill>
                  <a:schemeClr val="tx2"/>
                </a:solidFill>
              </a:rPr>
              <a:t>Domain constraints</a:t>
            </a:r>
            <a:r>
              <a:rPr lang="en-US" altLang="en-US"/>
              <a:t> are the most elementary form of integrity constraint.</a:t>
            </a:r>
          </a:p>
          <a:p>
            <a:r>
              <a:rPr lang="en-US" altLang="en-US"/>
              <a:t>They test values inserted in the database, and test queries to ensure that the comparisons make sense. </a:t>
            </a:r>
          </a:p>
          <a:p>
            <a:r>
              <a:rPr lang="en-US" altLang="en-US"/>
              <a:t>New domains can be created from existing data types</a:t>
            </a:r>
          </a:p>
          <a:p>
            <a:pPr lvl="1"/>
            <a:r>
              <a:rPr lang="en-US" altLang="en-US" sz="1800"/>
              <a:t>E.g.   </a:t>
            </a:r>
            <a:r>
              <a:rPr lang="en-US" altLang="en-US" sz="1800" b="1"/>
              <a:t>create domain</a:t>
            </a:r>
            <a:r>
              <a:rPr lang="en-US" altLang="en-US" sz="1800"/>
              <a:t> </a:t>
            </a:r>
            <a:r>
              <a:rPr lang="en-US" altLang="en-US" sz="1800" i="1"/>
              <a:t>Dollars</a:t>
            </a:r>
            <a:r>
              <a:rPr lang="en-US" altLang="en-US" sz="1800"/>
              <a:t> </a:t>
            </a:r>
            <a:r>
              <a:rPr lang="en-US" altLang="en-US" sz="1800" b="1"/>
              <a:t>numeric</a:t>
            </a:r>
            <a:r>
              <a:rPr lang="en-US" altLang="en-US" sz="1800"/>
              <a:t>(12, 2)</a:t>
            </a:r>
            <a:br>
              <a:rPr lang="en-US" altLang="en-US" sz="1800"/>
            </a:br>
            <a:r>
              <a:rPr lang="en-US" altLang="en-US" sz="1800"/>
              <a:t>         </a:t>
            </a:r>
            <a:r>
              <a:rPr lang="en-US" altLang="en-US" sz="1800" b="1"/>
              <a:t>create domain</a:t>
            </a:r>
            <a:r>
              <a:rPr lang="en-US" altLang="en-US" sz="1800"/>
              <a:t> </a:t>
            </a:r>
            <a:r>
              <a:rPr lang="en-US" altLang="en-US" sz="1800" i="1"/>
              <a:t>Pounds</a:t>
            </a:r>
            <a:r>
              <a:rPr lang="en-US" altLang="en-US" sz="1800"/>
              <a:t> </a:t>
            </a:r>
            <a:r>
              <a:rPr lang="en-US" altLang="en-US" sz="1800" b="1"/>
              <a:t>numeric</a:t>
            </a:r>
            <a:r>
              <a:rPr lang="en-US" altLang="en-US" sz="1800"/>
              <a:t>(12,2)</a:t>
            </a:r>
          </a:p>
          <a:p>
            <a:r>
              <a:rPr lang="en-US" altLang="en-US"/>
              <a:t>We cannot assign or compare a value of type Dollars to a value of type Pounds.  </a:t>
            </a:r>
          </a:p>
          <a:p>
            <a:pPr lvl="1"/>
            <a:r>
              <a:rPr lang="en-US" altLang="en-US" sz="1800"/>
              <a:t>However, we can convert type as below</a:t>
            </a:r>
            <a:br>
              <a:rPr lang="en-US" altLang="en-US" sz="1800"/>
            </a:br>
            <a:r>
              <a:rPr lang="en-US" altLang="en-US" sz="1800"/>
              <a:t>         (</a:t>
            </a:r>
            <a:r>
              <a:rPr lang="en-US" altLang="en-US" sz="1800" b="1"/>
              <a:t>cast</a:t>
            </a:r>
            <a:r>
              <a:rPr lang="en-US" altLang="en-US" sz="1800"/>
              <a:t> </a:t>
            </a:r>
            <a:r>
              <a:rPr lang="en-US" altLang="en-US" sz="1800" i="1"/>
              <a:t>r</a:t>
            </a:r>
            <a:r>
              <a:rPr lang="en-US" altLang="en-US" sz="1800"/>
              <a:t>.</a:t>
            </a:r>
            <a:r>
              <a:rPr lang="en-US" altLang="en-US" sz="1800" i="1"/>
              <a:t>A</a:t>
            </a:r>
            <a:r>
              <a:rPr lang="en-US" altLang="en-US" sz="1800"/>
              <a:t> </a:t>
            </a:r>
            <a:r>
              <a:rPr lang="en-US" altLang="en-US" sz="1800" b="1"/>
              <a:t>as</a:t>
            </a:r>
            <a:r>
              <a:rPr lang="en-US" altLang="en-US" sz="1800"/>
              <a:t> </a:t>
            </a:r>
            <a:r>
              <a:rPr lang="en-US" altLang="en-US" sz="1800" i="1"/>
              <a:t>Pounds</a:t>
            </a:r>
            <a:r>
              <a:rPr lang="en-US" altLang="en-US" sz="1800"/>
              <a:t>) </a:t>
            </a:r>
            <a:br>
              <a:rPr lang="en-US" altLang="en-US" sz="1800"/>
            </a:br>
            <a:r>
              <a:rPr lang="en-US" altLang="en-US" sz="1800"/>
              <a:t>(Should also multiply by the dollar-to-pound conversion-rate)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9039E3D-2DA9-49D0-AB04-1C5A0A370799}"/>
              </a:ext>
            </a:extLst>
          </p:cNvPr>
          <p:cNvSpPr>
            <a:spLocks noGrp="1" noChangeArrowheads="1"/>
          </p:cNvSpPr>
          <p:nvPr>
            <p:ph type="title"/>
          </p:nvPr>
        </p:nvSpPr>
        <p:spPr/>
        <p:txBody>
          <a:bodyPr/>
          <a:lstStyle/>
          <a:p>
            <a:pPr>
              <a:defRPr/>
            </a:pPr>
            <a:r>
              <a:rPr lang="en-US"/>
              <a:t>Assertion Example</a:t>
            </a:r>
          </a:p>
        </p:txBody>
      </p:sp>
      <p:sp>
        <p:nvSpPr>
          <p:cNvPr id="23555" name="Rectangle 3">
            <a:extLst>
              <a:ext uri="{FF2B5EF4-FFF2-40B4-BE49-F238E27FC236}">
                <a16:creationId xmlns:a16="http://schemas.microsoft.com/office/drawing/2014/main" id="{8581D377-CF59-4005-9CDF-F24D88236C84}"/>
              </a:ext>
            </a:extLst>
          </p:cNvPr>
          <p:cNvSpPr>
            <a:spLocks noGrp="1" noChangeArrowheads="1"/>
          </p:cNvSpPr>
          <p:nvPr>
            <p:ph type="body" idx="1"/>
          </p:nvPr>
        </p:nvSpPr>
        <p:spPr>
          <a:xfrm>
            <a:off x="533400" y="1371600"/>
            <a:ext cx="8305800" cy="4724400"/>
          </a:xfrm>
        </p:spPr>
        <p:txBody>
          <a:bodyPr/>
          <a:lstStyle/>
          <a:p>
            <a:pPr>
              <a:tabLst>
                <a:tab pos="461963" algn="l"/>
                <a:tab pos="625475" algn="l"/>
                <a:tab pos="803275" algn="l"/>
              </a:tabLst>
            </a:pPr>
            <a:r>
              <a:rPr lang="en-US" altLang="en-US" b="1"/>
              <a:t>Every loan </a:t>
            </a:r>
            <a:r>
              <a:rPr lang="en-US" altLang="en-US"/>
              <a:t>has at least </a:t>
            </a:r>
            <a:r>
              <a:rPr lang="en-US" altLang="en-US" b="1"/>
              <a:t>one borrower who</a:t>
            </a:r>
            <a:r>
              <a:rPr lang="en-US" altLang="en-US"/>
              <a:t> maintains an </a:t>
            </a:r>
            <a:r>
              <a:rPr lang="en-US" altLang="en-US" b="1"/>
              <a:t>account</a:t>
            </a:r>
            <a:r>
              <a:rPr lang="en-US" altLang="en-US"/>
              <a:t> with a minimum</a:t>
            </a:r>
            <a:r>
              <a:rPr lang="en-US" altLang="en-US" b="1"/>
              <a:t> balance or $1000.00</a:t>
            </a:r>
          </a:p>
          <a:p>
            <a:pPr>
              <a:buFont typeface="Monotype Sorts" pitchFamily="2" charset="2"/>
              <a:buNone/>
              <a:tabLst>
                <a:tab pos="461963" algn="l"/>
                <a:tab pos="625475" algn="l"/>
                <a:tab pos="803275" algn="l"/>
              </a:tabLst>
            </a:pPr>
            <a:r>
              <a:rPr lang="en-US" altLang="en-US" b="1"/>
              <a:t>    create assertion </a:t>
            </a:r>
            <a:r>
              <a:rPr lang="en-US" altLang="en-US" i="1"/>
              <a:t>balance-constraint </a:t>
            </a:r>
            <a:r>
              <a:rPr lang="en-US" altLang="en-US" b="1"/>
              <a:t>check</a:t>
            </a:r>
            <a:br>
              <a:rPr lang="en-US" altLang="en-US" b="1"/>
            </a:br>
            <a:r>
              <a:rPr lang="en-US" altLang="en-US" b="1"/>
              <a:t>    (not exists (</a:t>
            </a:r>
            <a:br>
              <a:rPr lang="en-US" altLang="en-US" b="1"/>
            </a:br>
            <a:r>
              <a:rPr lang="en-US" altLang="en-US" b="1"/>
              <a:t>         select * from </a:t>
            </a:r>
            <a:r>
              <a:rPr lang="en-US" altLang="en-US" i="1"/>
              <a:t>loan</a:t>
            </a:r>
            <a:br>
              <a:rPr lang="en-US" altLang="en-US" i="1"/>
            </a:br>
            <a:r>
              <a:rPr lang="en-US" altLang="en-US" i="1"/>
              <a:t>	       </a:t>
            </a:r>
            <a:r>
              <a:rPr lang="en-US" altLang="en-US" b="1"/>
              <a:t>where not exists ( </a:t>
            </a:r>
            <a:br>
              <a:rPr lang="en-US" altLang="en-US" b="1"/>
            </a:br>
            <a:r>
              <a:rPr lang="en-US" altLang="en-US" b="1"/>
              <a:t>              select *</a:t>
            </a:r>
            <a:br>
              <a:rPr lang="en-US" altLang="en-US" b="1"/>
            </a:br>
            <a:r>
              <a:rPr lang="en-US" altLang="en-US" b="1"/>
              <a:t>		          from </a:t>
            </a:r>
            <a:r>
              <a:rPr lang="en-US" altLang="en-US" i="1"/>
              <a:t>borrower, depositor, account</a:t>
            </a:r>
            <a:br>
              <a:rPr lang="en-US" altLang="en-US" i="1"/>
            </a:br>
            <a:r>
              <a:rPr lang="en-US" altLang="en-US" i="1"/>
              <a:t>		          </a:t>
            </a:r>
            <a:r>
              <a:rPr lang="en-US" altLang="en-US" b="1"/>
              <a:t>where </a:t>
            </a:r>
            <a:r>
              <a:rPr lang="en-US" altLang="en-US" i="1"/>
              <a:t>loan loan-number = borrower loan-number</a:t>
            </a:r>
            <a:br>
              <a:rPr lang="en-US" altLang="en-US" i="1"/>
            </a:br>
            <a:r>
              <a:rPr lang="en-US" altLang="en-US" i="1"/>
              <a:t>			                </a:t>
            </a:r>
            <a:r>
              <a:rPr lang="en-US" altLang="en-US" b="1"/>
              <a:t>and </a:t>
            </a:r>
            <a:r>
              <a:rPr lang="en-US" altLang="en-US" i="1"/>
              <a:t>borrower customer-name = </a:t>
            </a:r>
            <a:br>
              <a:rPr lang="en-US" altLang="en-US" i="1"/>
            </a:br>
            <a:r>
              <a:rPr lang="en-US" altLang="en-US" i="1"/>
              <a:t>                                     depositor customer-name</a:t>
            </a:r>
            <a:br>
              <a:rPr lang="en-US" altLang="en-US" i="1"/>
            </a:br>
            <a:r>
              <a:rPr lang="en-US" altLang="en-US" i="1"/>
              <a:t>			                </a:t>
            </a:r>
            <a:r>
              <a:rPr lang="en-US" altLang="en-US" b="1"/>
              <a:t>and</a:t>
            </a:r>
            <a:r>
              <a:rPr lang="en-US" altLang="en-US" i="1"/>
              <a:t> depositor account-number = </a:t>
            </a:r>
            <a:br>
              <a:rPr lang="en-US" altLang="en-US" i="1"/>
            </a:br>
            <a:r>
              <a:rPr lang="en-US" altLang="en-US" i="1"/>
              <a:t>                                     account.account-number</a:t>
            </a:r>
            <a:br>
              <a:rPr lang="en-US" altLang="en-US" i="1"/>
            </a:br>
            <a:r>
              <a:rPr lang="en-US" altLang="en-US" i="1"/>
              <a:t>			                </a:t>
            </a:r>
            <a:r>
              <a:rPr lang="en-US" altLang="en-US" b="1"/>
              <a:t>and </a:t>
            </a:r>
            <a:r>
              <a:rPr lang="en-US" altLang="en-US" i="1"/>
              <a:t>account balance &gt;= </a:t>
            </a:r>
            <a:r>
              <a:rPr lang="en-US" altLang="en-US"/>
              <a:t>1000)))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500E7D88-57DF-450B-9C26-F61B0466AFDB}"/>
              </a:ext>
            </a:extLst>
          </p:cNvPr>
          <p:cNvSpPr>
            <a:spLocks noGrp="1" noChangeArrowheads="1"/>
          </p:cNvSpPr>
          <p:nvPr>
            <p:ph type="title"/>
          </p:nvPr>
        </p:nvSpPr>
        <p:spPr/>
        <p:txBody>
          <a:bodyPr/>
          <a:lstStyle/>
          <a:p>
            <a:pPr>
              <a:defRPr/>
            </a:pPr>
            <a:r>
              <a:rPr lang="en-US"/>
              <a:t>Triggers</a:t>
            </a:r>
          </a:p>
        </p:txBody>
      </p:sp>
      <p:sp>
        <p:nvSpPr>
          <p:cNvPr id="24579" name="Rectangle 3">
            <a:extLst>
              <a:ext uri="{FF2B5EF4-FFF2-40B4-BE49-F238E27FC236}">
                <a16:creationId xmlns:a16="http://schemas.microsoft.com/office/drawing/2014/main" id="{2423F009-079D-4266-B88F-ABDFC359FC08}"/>
              </a:ext>
            </a:extLst>
          </p:cNvPr>
          <p:cNvSpPr>
            <a:spLocks noGrp="1" noChangeArrowheads="1"/>
          </p:cNvSpPr>
          <p:nvPr>
            <p:ph type="body" idx="1"/>
          </p:nvPr>
        </p:nvSpPr>
        <p:spPr/>
        <p:txBody>
          <a:bodyPr/>
          <a:lstStyle/>
          <a:p>
            <a:r>
              <a:rPr lang="en-US" altLang="en-US"/>
              <a:t>A </a:t>
            </a:r>
            <a:r>
              <a:rPr lang="en-US" altLang="en-US" b="1">
                <a:solidFill>
                  <a:schemeClr val="tx2"/>
                </a:solidFill>
              </a:rPr>
              <a:t>trigger</a:t>
            </a:r>
            <a:r>
              <a:rPr lang="en-US" altLang="en-US"/>
              <a:t> is a statement that is executed</a:t>
            </a:r>
            <a:r>
              <a:rPr lang="en-US" altLang="en-US" b="1"/>
              <a:t> automatically </a:t>
            </a:r>
            <a:r>
              <a:rPr lang="en-US" altLang="en-US"/>
              <a:t>by the system as a side effect of a modification to the database.</a:t>
            </a:r>
          </a:p>
          <a:p>
            <a:r>
              <a:rPr lang="en-US" altLang="en-US"/>
              <a:t>To design a trigger mechanism, we must:</a:t>
            </a:r>
          </a:p>
          <a:p>
            <a:pPr lvl="1"/>
            <a:r>
              <a:rPr lang="en-US" altLang="en-US" sz="1800" b="1"/>
              <a:t>Specify the conditions </a:t>
            </a:r>
            <a:r>
              <a:rPr lang="en-US" altLang="en-US" sz="1800"/>
              <a:t>under which the trigger is to be executed.</a:t>
            </a:r>
          </a:p>
          <a:p>
            <a:pPr lvl="1"/>
            <a:r>
              <a:rPr lang="en-US" altLang="en-US" sz="1800" b="1"/>
              <a:t>Specify the actions </a:t>
            </a:r>
            <a:r>
              <a:rPr lang="en-US" altLang="en-US" sz="1800"/>
              <a:t>to be taken when the trigger executes.</a:t>
            </a:r>
          </a:p>
          <a:p>
            <a:r>
              <a:rPr lang="en-US" altLang="en-US"/>
              <a:t>Triggers introduced to SQL standard in SQL:1999, but supported even earlier using non-standard syntax by most databases.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C27A021-4D79-40BD-949D-9ED8CB8CCE69}"/>
              </a:ext>
            </a:extLst>
          </p:cNvPr>
          <p:cNvSpPr>
            <a:spLocks noGrp="1" noChangeArrowheads="1"/>
          </p:cNvSpPr>
          <p:nvPr>
            <p:ph type="title"/>
          </p:nvPr>
        </p:nvSpPr>
        <p:spPr/>
        <p:txBody>
          <a:bodyPr/>
          <a:lstStyle/>
          <a:p>
            <a:pPr>
              <a:defRPr/>
            </a:pPr>
            <a:r>
              <a:rPr lang="en-US"/>
              <a:t>Trigger Example </a:t>
            </a:r>
          </a:p>
        </p:txBody>
      </p:sp>
      <p:sp>
        <p:nvSpPr>
          <p:cNvPr id="25603" name="Rectangle 3">
            <a:extLst>
              <a:ext uri="{FF2B5EF4-FFF2-40B4-BE49-F238E27FC236}">
                <a16:creationId xmlns:a16="http://schemas.microsoft.com/office/drawing/2014/main" id="{0A3C0B28-0796-4E2B-9675-CCC540B1B514}"/>
              </a:ext>
            </a:extLst>
          </p:cNvPr>
          <p:cNvSpPr>
            <a:spLocks noGrp="1" noChangeArrowheads="1"/>
          </p:cNvSpPr>
          <p:nvPr>
            <p:ph type="body" idx="1"/>
          </p:nvPr>
        </p:nvSpPr>
        <p:spPr/>
        <p:txBody>
          <a:bodyPr/>
          <a:lstStyle/>
          <a:p>
            <a:r>
              <a:rPr lang="en-US" altLang="en-US"/>
              <a:t>Suppose that instead of allowing </a:t>
            </a:r>
            <a:r>
              <a:rPr lang="en-US" altLang="en-US" b="1"/>
              <a:t>negative account balances</a:t>
            </a:r>
            <a:r>
              <a:rPr lang="en-US" altLang="en-US"/>
              <a:t>, the bank deals with </a:t>
            </a:r>
            <a:r>
              <a:rPr lang="en-US" altLang="en-US" b="1"/>
              <a:t>overdrafts</a:t>
            </a:r>
            <a:r>
              <a:rPr lang="en-US" altLang="en-US"/>
              <a:t> by </a:t>
            </a:r>
          </a:p>
          <a:p>
            <a:pPr lvl="1"/>
            <a:r>
              <a:rPr lang="en-US" altLang="en-US" sz="1800"/>
              <a:t>setting the </a:t>
            </a:r>
            <a:r>
              <a:rPr lang="en-US" altLang="en-US" sz="1800" b="1"/>
              <a:t>account balance to zero</a:t>
            </a:r>
          </a:p>
          <a:p>
            <a:pPr lvl="1"/>
            <a:r>
              <a:rPr lang="en-US" altLang="en-US" sz="1800"/>
              <a:t>creating </a:t>
            </a:r>
            <a:r>
              <a:rPr lang="en-US" altLang="en-US" sz="1800" b="1"/>
              <a:t>a loan </a:t>
            </a:r>
            <a:r>
              <a:rPr lang="en-US" altLang="en-US" sz="1800"/>
              <a:t>in the amount of the </a:t>
            </a:r>
            <a:r>
              <a:rPr lang="en-US" altLang="en-US" sz="1800" b="1"/>
              <a:t>overdraft</a:t>
            </a:r>
          </a:p>
          <a:p>
            <a:pPr lvl="1"/>
            <a:r>
              <a:rPr lang="en-US" altLang="en-US" sz="1800"/>
              <a:t>giving this </a:t>
            </a:r>
            <a:r>
              <a:rPr lang="en-US" altLang="en-US" sz="1800" b="1"/>
              <a:t>loan a loan number identical </a:t>
            </a:r>
            <a:r>
              <a:rPr lang="en-US" altLang="en-US" sz="1800"/>
              <a:t>to the account number of the overdrawn account</a:t>
            </a:r>
          </a:p>
          <a:p>
            <a:r>
              <a:rPr lang="en-US" altLang="en-US"/>
              <a:t>The condition for executing the trigger is an </a:t>
            </a:r>
            <a:r>
              <a:rPr lang="en-US" altLang="en-US" b="1"/>
              <a:t>update </a:t>
            </a:r>
            <a:r>
              <a:rPr lang="en-US" altLang="en-US"/>
              <a:t>to the </a:t>
            </a:r>
            <a:r>
              <a:rPr lang="en-US" altLang="en-US" b="1" i="1"/>
              <a:t>account</a:t>
            </a:r>
            <a:r>
              <a:rPr lang="en-US" altLang="en-US" b="1"/>
              <a:t> relation </a:t>
            </a:r>
            <a:r>
              <a:rPr lang="en-US" altLang="en-US"/>
              <a:t>that results in a </a:t>
            </a:r>
            <a:r>
              <a:rPr lang="en-US" altLang="en-US" b="1"/>
              <a:t>negative </a:t>
            </a:r>
            <a:r>
              <a:rPr lang="en-US" altLang="en-US" b="1" i="1"/>
              <a:t>balance </a:t>
            </a:r>
            <a:r>
              <a:rPr lang="en-US" altLang="en-US" b="1"/>
              <a:t>value.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01FB022-5446-4477-A6F3-C6A8634F695D}"/>
              </a:ext>
            </a:extLst>
          </p:cNvPr>
          <p:cNvSpPr>
            <a:spLocks noGrp="1" noChangeArrowheads="1"/>
          </p:cNvSpPr>
          <p:nvPr>
            <p:ph type="title"/>
          </p:nvPr>
        </p:nvSpPr>
        <p:spPr/>
        <p:txBody>
          <a:bodyPr/>
          <a:lstStyle/>
          <a:p>
            <a:pPr>
              <a:defRPr/>
            </a:pPr>
            <a:r>
              <a:rPr lang="en-US"/>
              <a:t>Trigger Example in SQL:1999</a:t>
            </a:r>
          </a:p>
        </p:txBody>
      </p:sp>
      <p:sp>
        <p:nvSpPr>
          <p:cNvPr id="26627" name="Rectangle 3">
            <a:extLst>
              <a:ext uri="{FF2B5EF4-FFF2-40B4-BE49-F238E27FC236}">
                <a16:creationId xmlns:a16="http://schemas.microsoft.com/office/drawing/2014/main" id="{D498666E-5FD6-43BB-93E1-19E6291B6D95}"/>
              </a:ext>
            </a:extLst>
          </p:cNvPr>
          <p:cNvSpPr>
            <a:spLocks noGrp="1" noChangeArrowheads="1"/>
          </p:cNvSpPr>
          <p:nvPr>
            <p:ph type="body" idx="1"/>
          </p:nvPr>
        </p:nvSpPr>
        <p:spPr>
          <a:xfrm>
            <a:off x="990600" y="1066800"/>
            <a:ext cx="7924800" cy="5029200"/>
          </a:xfrm>
        </p:spPr>
        <p:txBody>
          <a:bodyPr/>
          <a:lstStyle/>
          <a:p>
            <a:pPr>
              <a:buFont typeface="Monotype Sorts" pitchFamily="2" charset="2"/>
              <a:buNone/>
              <a:tabLst>
                <a:tab pos="908050" algn="l"/>
                <a:tab pos="1146175" algn="l"/>
              </a:tabLst>
            </a:pPr>
            <a:r>
              <a:rPr lang="en-US" altLang="en-US" b="1"/>
              <a:t>	create trigger </a:t>
            </a:r>
            <a:r>
              <a:rPr lang="en-US" altLang="en-US" i="1"/>
              <a:t>overdraft-trigger </a:t>
            </a:r>
            <a:r>
              <a:rPr lang="en-US" altLang="en-US" b="1"/>
              <a:t>after update on </a:t>
            </a:r>
            <a:r>
              <a:rPr lang="en-US" altLang="en-US" i="1"/>
              <a:t>account </a:t>
            </a:r>
            <a:br>
              <a:rPr lang="en-US" altLang="en-US" i="1"/>
            </a:br>
            <a:r>
              <a:rPr lang="en-US" altLang="en-US" b="1"/>
              <a:t>referencing new row as </a:t>
            </a:r>
            <a:r>
              <a:rPr lang="en-US" altLang="en-US" i="1"/>
              <a:t>nrow                                                                                  </a:t>
            </a:r>
            <a:r>
              <a:rPr lang="en-US" altLang="en-US" b="1"/>
              <a:t>for each row</a:t>
            </a:r>
            <a:br>
              <a:rPr lang="en-US" altLang="en-US" b="1"/>
            </a:br>
            <a:r>
              <a:rPr lang="en-US" altLang="en-US" b="1"/>
              <a:t>when </a:t>
            </a:r>
            <a:r>
              <a:rPr lang="en-US" altLang="en-US" i="1"/>
              <a:t>nrow.balance </a:t>
            </a:r>
            <a:r>
              <a:rPr lang="en-US" altLang="en-US"/>
              <a:t>&lt; 0</a:t>
            </a:r>
            <a:br>
              <a:rPr lang="en-US" altLang="en-US"/>
            </a:br>
            <a:r>
              <a:rPr lang="en-US" altLang="en-US" b="1"/>
              <a:t>begin atomic</a:t>
            </a:r>
            <a:br>
              <a:rPr lang="en-US" altLang="en-US" b="1"/>
            </a:br>
            <a:r>
              <a:rPr lang="en-US" altLang="en-US" b="1"/>
              <a:t>	insert into </a:t>
            </a:r>
            <a:r>
              <a:rPr lang="en-US" altLang="en-US" i="1"/>
              <a:t>borrower</a:t>
            </a:r>
            <a:r>
              <a:rPr lang="en-US" altLang="en-US" b="1"/>
              <a:t> </a:t>
            </a:r>
            <a:br>
              <a:rPr lang="en-US" altLang="en-US" b="1"/>
            </a:br>
            <a:r>
              <a:rPr lang="en-US" altLang="en-US" b="1"/>
              <a:t>		(select </a:t>
            </a:r>
            <a:r>
              <a:rPr lang="en-US" altLang="en-US" i="1"/>
              <a:t>customer-name, account-number</a:t>
            </a:r>
            <a:br>
              <a:rPr lang="en-US" altLang="en-US" i="1"/>
            </a:br>
            <a:r>
              <a:rPr lang="en-US" altLang="en-US" i="1"/>
              <a:t>   </a:t>
            </a:r>
            <a:r>
              <a:rPr lang="en-US" altLang="en-US" b="1"/>
              <a:t>		 from </a:t>
            </a:r>
            <a:r>
              <a:rPr lang="en-US" altLang="en-US" i="1"/>
              <a:t>depositor</a:t>
            </a:r>
            <a:br>
              <a:rPr lang="en-US" altLang="en-US" i="1"/>
            </a:br>
            <a:r>
              <a:rPr lang="en-US" altLang="en-US" i="1"/>
              <a:t> </a:t>
            </a:r>
            <a:r>
              <a:rPr lang="en-US" altLang="en-US" b="1"/>
              <a:t>		 where </a:t>
            </a:r>
            <a:r>
              <a:rPr lang="en-US" altLang="en-US" i="1"/>
              <a:t>nrow.account-number = </a:t>
            </a:r>
            <a:br>
              <a:rPr lang="en-US" altLang="en-US" i="1"/>
            </a:br>
            <a:r>
              <a:rPr lang="en-US" altLang="en-US" i="1"/>
              <a:t>                          depositor.account-number</a:t>
            </a:r>
            <a:r>
              <a:rPr lang="en-US" altLang="en-US"/>
              <a:t>);</a:t>
            </a:r>
            <a:br>
              <a:rPr lang="en-US" altLang="en-US"/>
            </a:br>
            <a:r>
              <a:rPr lang="en-US" altLang="en-US" b="1"/>
              <a:t>        insert into </a:t>
            </a:r>
            <a:r>
              <a:rPr lang="en-US" altLang="en-US" i="1"/>
              <a:t>loan </a:t>
            </a:r>
            <a:r>
              <a:rPr lang="en-US" altLang="en-US" b="1"/>
              <a:t>values</a:t>
            </a:r>
            <a:br>
              <a:rPr lang="en-US" altLang="en-US"/>
            </a:br>
            <a:r>
              <a:rPr lang="en-US" altLang="en-US"/>
              <a:t>		(n</a:t>
            </a:r>
            <a:r>
              <a:rPr lang="en-US" altLang="en-US" i="1"/>
              <a:t>row.account-number, nrow.branch-name, </a:t>
            </a:r>
            <a:br>
              <a:rPr lang="en-US" altLang="en-US" i="1"/>
            </a:br>
            <a:r>
              <a:rPr lang="en-US" altLang="en-US" i="1"/>
              <a:t>                                                                – nrow.balance</a:t>
            </a:r>
            <a:r>
              <a:rPr lang="en-US" altLang="en-US"/>
              <a:t>);</a:t>
            </a:r>
            <a:br>
              <a:rPr lang="en-US" altLang="en-US"/>
            </a:br>
            <a:r>
              <a:rPr lang="en-US" altLang="en-US"/>
              <a:t>       </a:t>
            </a:r>
            <a:r>
              <a:rPr lang="en-US" altLang="en-US" b="1"/>
              <a:t> update </a:t>
            </a:r>
            <a:r>
              <a:rPr lang="en-US" altLang="en-US" i="1"/>
              <a:t>account </a:t>
            </a:r>
            <a:r>
              <a:rPr lang="en-US" altLang="en-US" b="1"/>
              <a:t>set </a:t>
            </a:r>
            <a:r>
              <a:rPr lang="en-US" altLang="en-US" i="1"/>
              <a:t>balance </a:t>
            </a:r>
            <a:r>
              <a:rPr lang="en-US" altLang="en-US"/>
              <a:t>= 0</a:t>
            </a:r>
            <a:br>
              <a:rPr lang="en-US" altLang="en-US"/>
            </a:br>
            <a:r>
              <a:rPr lang="en-US" altLang="en-US" b="1"/>
              <a:t>	where </a:t>
            </a:r>
            <a:r>
              <a:rPr lang="en-US" altLang="en-US" i="1"/>
              <a:t>account.account-number = nrow.account-number</a:t>
            </a:r>
            <a:br>
              <a:rPr lang="en-US" altLang="en-US" i="1"/>
            </a:br>
            <a:r>
              <a:rPr lang="en-US" altLang="en-US" b="1"/>
              <a:t>end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1037827E-23B3-40C5-972B-E0B504E5FBE0}"/>
              </a:ext>
            </a:extLst>
          </p:cNvPr>
          <p:cNvSpPr>
            <a:spLocks noGrp="1" noChangeArrowheads="1"/>
          </p:cNvSpPr>
          <p:nvPr>
            <p:ph type="body" idx="1"/>
          </p:nvPr>
        </p:nvSpPr>
        <p:spPr>
          <a:xfrm>
            <a:off x="303213" y="-228600"/>
            <a:ext cx="7924800" cy="5029200"/>
          </a:xfrm>
        </p:spPr>
        <p:txBody>
          <a:bodyPr/>
          <a:lstStyle/>
          <a:p>
            <a:pPr>
              <a:buFont typeface="Monotype Sorts" pitchFamily="2" charset="2"/>
              <a:buNone/>
              <a:tabLst>
                <a:tab pos="908050" algn="l"/>
                <a:tab pos="1146175" algn="l"/>
              </a:tabLst>
            </a:pPr>
            <a:r>
              <a:rPr lang="en-US" altLang="en-US" b="1" dirty="0"/>
              <a:t>	 </a:t>
            </a:r>
            <a:br>
              <a:rPr lang="en-US" altLang="en-US" b="1" dirty="0"/>
            </a:br>
            <a:r>
              <a:rPr lang="en-US" altLang="en-US" b="1" dirty="0"/>
              <a:t>when </a:t>
            </a:r>
            <a:r>
              <a:rPr lang="en-US" altLang="en-US" i="1" dirty="0" err="1"/>
              <a:t>nrow.balance</a:t>
            </a:r>
            <a:r>
              <a:rPr lang="en-US" altLang="en-US" i="1" dirty="0"/>
              <a:t> </a:t>
            </a:r>
            <a:r>
              <a:rPr lang="en-US" altLang="en-US" dirty="0"/>
              <a:t>&lt; 0</a:t>
            </a:r>
            <a:br>
              <a:rPr lang="en-US" altLang="en-US" dirty="0"/>
            </a:br>
            <a:r>
              <a:rPr lang="en-US" altLang="en-US" b="1" dirty="0"/>
              <a:t>begin atomic</a:t>
            </a:r>
            <a:br>
              <a:rPr lang="en-US" altLang="en-US" b="1" dirty="0"/>
            </a:br>
            <a:r>
              <a:rPr lang="en-US" altLang="en-US" b="1" dirty="0"/>
              <a:t>	insert into </a:t>
            </a:r>
            <a:r>
              <a:rPr lang="en-US" altLang="en-US" i="1" dirty="0"/>
              <a:t>borrower</a:t>
            </a:r>
            <a:r>
              <a:rPr lang="en-US" altLang="en-US" b="1" dirty="0"/>
              <a:t> </a:t>
            </a:r>
            <a:br>
              <a:rPr lang="en-US" altLang="en-US" b="1" dirty="0"/>
            </a:br>
            <a:r>
              <a:rPr lang="en-US" altLang="en-US" b="1" dirty="0"/>
              <a:t>		(</a:t>
            </a:r>
            <a:r>
              <a:rPr lang="en-US" altLang="en-US" b="1" dirty="0">
                <a:solidFill>
                  <a:srgbClr val="FF0000"/>
                </a:solidFill>
              </a:rPr>
              <a:t>select </a:t>
            </a:r>
            <a:r>
              <a:rPr lang="en-US" altLang="en-US" i="1" dirty="0">
                <a:solidFill>
                  <a:srgbClr val="FF0000"/>
                </a:solidFill>
              </a:rPr>
              <a:t>customer-name, account-number</a:t>
            </a:r>
            <a:br>
              <a:rPr lang="en-US" altLang="en-US" i="1" dirty="0">
                <a:solidFill>
                  <a:srgbClr val="FF0000"/>
                </a:solidFill>
              </a:rPr>
            </a:br>
            <a:r>
              <a:rPr lang="en-US" altLang="en-US" i="1" dirty="0">
                <a:solidFill>
                  <a:srgbClr val="FF0000"/>
                </a:solidFill>
              </a:rPr>
              <a:t>   </a:t>
            </a:r>
            <a:r>
              <a:rPr lang="en-US" altLang="en-US" b="1" dirty="0">
                <a:solidFill>
                  <a:srgbClr val="FF0000"/>
                </a:solidFill>
              </a:rPr>
              <a:t>		 from </a:t>
            </a:r>
            <a:r>
              <a:rPr lang="en-US" altLang="en-US" i="1" dirty="0">
                <a:solidFill>
                  <a:srgbClr val="FF0000"/>
                </a:solidFill>
              </a:rPr>
              <a:t>depositor</a:t>
            </a:r>
            <a:br>
              <a:rPr lang="en-US" altLang="en-US" i="1" dirty="0">
                <a:solidFill>
                  <a:srgbClr val="FF0000"/>
                </a:solidFill>
              </a:rPr>
            </a:br>
            <a:r>
              <a:rPr lang="en-US" altLang="en-US" i="1" dirty="0">
                <a:solidFill>
                  <a:srgbClr val="FF0000"/>
                </a:solidFill>
              </a:rPr>
              <a:t> </a:t>
            </a:r>
            <a:r>
              <a:rPr lang="en-US" altLang="en-US" b="1" dirty="0">
                <a:solidFill>
                  <a:srgbClr val="FF0000"/>
                </a:solidFill>
              </a:rPr>
              <a:t>		 where </a:t>
            </a:r>
            <a:r>
              <a:rPr lang="en-US" altLang="en-US" i="1" dirty="0" err="1">
                <a:solidFill>
                  <a:srgbClr val="FF0000"/>
                </a:solidFill>
              </a:rPr>
              <a:t>nrow.account</a:t>
            </a:r>
            <a:r>
              <a:rPr lang="en-US" altLang="en-US" i="1" dirty="0">
                <a:solidFill>
                  <a:srgbClr val="FF0000"/>
                </a:solidFill>
              </a:rPr>
              <a:t>-number = </a:t>
            </a:r>
            <a:br>
              <a:rPr lang="en-US" altLang="en-US" i="1" dirty="0">
                <a:solidFill>
                  <a:srgbClr val="FF0000"/>
                </a:solidFill>
              </a:rPr>
            </a:br>
            <a:r>
              <a:rPr lang="en-US" altLang="en-US" i="1" dirty="0">
                <a:solidFill>
                  <a:srgbClr val="FF0000"/>
                </a:solidFill>
              </a:rPr>
              <a:t>                          </a:t>
            </a:r>
            <a:r>
              <a:rPr lang="en-US" altLang="en-US" i="1" dirty="0" err="1">
                <a:solidFill>
                  <a:srgbClr val="FF0000"/>
                </a:solidFill>
              </a:rPr>
              <a:t>depositor.account</a:t>
            </a:r>
            <a:r>
              <a:rPr lang="en-US" altLang="en-US" i="1" dirty="0">
                <a:solidFill>
                  <a:srgbClr val="FF0000"/>
                </a:solidFill>
              </a:rPr>
              <a:t>-number</a:t>
            </a:r>
            <a:r>
              <a:rPr lang="en-US" altLang="en-US" dirty="0">
                <a:solidFill>
                  <a:srgbClr val="FF0000"/>
                </a:solidFill>
              </a:rPr>
              <a:t>);</a:t>
            </a:r>
            <a:br>
              <a:rPr lang="en-US" altLang="en-US" dirty="0"/>
            </a:br>
            <a:r>
              <a:rPr lang="en-US" altLang="en-US" b="1" dirty="0"/>
              <a:t>        insert into </a:t>
            </a:r>
            <a:r>
              <a:rPr lang="en-US" altLang="en-US" i="1" dirty="0"/>
              <a:t>loan </a:t>
            </a:r>
            <a:r>
              <a:rPr lang="en-US" altLang="en-US" b="1" dirty="0"/>
              <a:t>values</a:t>
            </a:r>
            <a:br>
              <a:rPr lang="en-US" altLang="en-US" dirty="0"/>
            </a:br>
            <a:r>
              <a:rPr lang="en-US" altLang="en-US" dirty="0"/>
              <a:t>		(</a:t>
            </a:r>
            <a:r>
              <a:rPr lang="en-US" altLang="en-US" dirty="0" err="1"/>
              <a:t>n</a:t>
            </a:r>
            <a:r>
              <a:rPr lang="en-US" altLang="en-US" i="1" dirty="0" err="1"/>
              <a:t>.row.account</a:t>
            </a:r>
            <a:r>
              <a:rPr lang="en-US" altLang="en-US" i="1" dirty="0"/>
              <a:t>-number, </a:t>
            </a:r>
            <a:r>
              <a:rPr lang="en-US" altLang="en-US" i="1" dirty="0" err="1"/>
              <a:t>nrow.branch</a:t>
            </a:r>
            <a:r>
              <a:rPr lang="en-US" altLang="en-US" i="1" dirty="0"/>
              <a:t>-name, </a:t>
            </a:r>
            <a:br>
              <a:rPr lang="en-US" altLang="en-US" i="1" dirty="0"/>
            </a:br>
            <a:r>
              <a:rPr lang="en-US" altLang="en-US" i="1" dirty="0"/>
              <a:t>                                                                – </a:t>
            </a:r>
            <a:r>
              <a:rPr lang="en-US" altLang="en-US" i="1" dirty="0" err="1"/>
              <a:t>nrow.balance</a:t>
            </a:r>
            <a:r>
              <a:rPr lang="en-US" altLang="en-US" dirty="0"/>
              <a:t>);</a:t>
            </a:r>
            <a:br>
              <a:rPr lang="en-US" altLang="en-US" dirty="0"/>
            </a:br>
            <a:r>
              <a:rPr lang="en-US" altLang="en-US" dirty="0"/>
              <a:t>       </a:t>
            </a:r>
            <a:r>
              <a:rPr lang="en-US" altLang="en-US" b="1" dirty="0"/>
              <a:t> update </a:t>
            </a:r>
            <a:r>
              <a:rPr lang="en-US" altLang="en-US" i="1" dirty="0"/>
              <a:t>account </a:t>
            </a:r>
            <a:r>
              <a:rPr lang="en-US" altLang="en-US" b="1" dirty="0"/>
              <a:t>set </a:t>
            </a:r>
            <a:r>
              <a:rPr lang="en-US" altLang="en-US" i="1" dirty="0"/>
              <a:t>balance </a:t>
            </a:r>
            <a:r>
              <a:rPr lang="en-US" altLang="en-US" dirty="0"/>
              <a:t>= 0</a:t>
            </a:r>
            <a:br>
              <a:rPr lang="en-US" altLang="en-US" dirty="0"/>
            </a:br>
            <a:r>
              <a:rPr lang="en-US" altLang="en-US" b="1" dirty="0"/>
              <a:t>	where </a:t>
            </a:r>
            <a:r>
              <a:rPr lang="en-US" altLang="en-US" i="1" dirty="0" err="1"/>
              <a:t>account.account</a:t>
            </a:r>
            <a:r>
              <a:rPr lang="en-US" altLang="en-US" i="1" dirty="0"/>
              <a:t>-number = </a:t>
            </a:r>
            <a:r>
              <a:rPr lang="en-US" altLang="en-US" i="1" dirty="0" err="1"/>
              <a:t>nrow.account</a:t>
            </a:r>
            <a:r>
              <a:rPr lang="en-US" altLang="en-US" i="1" dirty="0"/>
              <a:t>-number</a:t>
            </a:r>
            <a:br>
              <a:rPr lang="en-US" altLang="en-US" i="1" dirty="0"/>
            </a:br>
            <a:r>
              <a:rPr lang="en-US" altLang="en-US" b="1" dirty="0"/>
              <a:t>end		</a:t>
            </a:r>
          </a:p>
        </p:txBody>
      </p:sp>
      <p:pic>
        <p:nvPicPr>
          <p:cNvPr id="27651" name="Picture 14">
            <a:extLst>
              <a:ext uri="{FF2B5EF4-FFF2-40B4-BE49-F238E27FC236}">
                <a16:creationId xmlns:a16="http://schemas.microsoft.com/office/drawing/2014/main" id="{0342BCB3-8294-443A-9443-4CFC91F22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338" y="4133850"/>
            <a:ext cx="260032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Picture 13">
            <a:extLst>
              <a:ext uri="{FF2B5EF4-FFF2-40B4-BE49-F238E27FC236}">
                <a16:creationId xmlns:a16="http://schemas.microsoft.com/office/drawing/2014/main" id="{B39782EB-AE48-4B1E-9DC6-AFFF8F916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4043363"/>
            <a:ext cx="33337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16">
            <a:extLst>
              <a:ext uri="{FF2B5EF4-FFF2-40B4-BE49-F238E27FC236}">
                <a16:creationId xmlns:a16="http://schemas.microsoft.com/office/drawing/2014/main" id="{1BED5F4C-956D-44CA-BF48-DDC832E149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3933825"/>
            <a:ext cx="2524125"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19">
            <a:extLst>
              <a:ext uri="{FF2B5EF4-FFF2-40B4-BE49-F238E27FC236}">
                <a16:creationId xmlns:a16="http://schemas.microsoft.com/office/drawing/2014/main" id="{FDFA1311-4E1B-4937-814C-3E2947DCB614}"/>
              </a:ext>
            </a:extLst>
          </p:cNvPr>
          <p:cNvSpPr>
            <a:spLocks noChangeArrowheads="1"/>
          </p:cNvSpPr>
          <p:nvPr/>
        </p:nvSpPr>
        <p:spPr bwMode="auto">
          <a:xfrm>
            <a:off x="28575" y="5905500"/>
            <a:ext cx="3103563" cy="228600"/>
          </a:xfrm>
          <a:prstGeom prst="rect">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lgn="ctr">
              <a:spcBef>
                <a:spcPct val="0"/>
              </a:spcBef>
              <a:buClrTx/>
              <a:buSzTx/>
              <a:buFontTx/>
              <a:buNone/>
            </a:pPr>
            <a:endParaRPr kumimoji="0" lang="en-US" altLang="en-US" sz="1800"/>
          </a:p>
        </p:txBody>
      </p:sp>
      <p:sp>
        <p:nvSpPr>
          <p:cNvPr id="27655" name="Rectangle 22">
            <a:extLst>
              <a:ext uri="{FF2B5EF4-FFF2-40B4-BE49-F238E27FC236}">
                <a16:creationId xmlns:a16="http://schemas.microsoft.com/office/drawing/2014/main" id="{560EA7E6-5E0B-4618-B4F7-D4FC99C4A59B}"/>
              </a:ext>
            </a:extLst>
          </p:cNvPr>
          <p:cNvSpPr>
            <a:spLocks noChangeArrowheads="1"/>
          </p:cNvSpPr>
          <p:nvPr/>
        </p:nvSpPr>
        <p:spPr bwMode="auto">
          <a:xfrm>
            <a:off x="3519488" y="6257925"/>
            <a:ext cx="2414587" cy="304800"/>
          </a:xfrm>
          <a:prstGeom prst="rect">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lgn="ctr">
              <a:spcBef>
                <a:spcPct val="0"/>
              </a:spcBef>
              <a:buClrTx/>
              <a:buSzTx/>
              <a:buFontTx/>
              <a:buNone/>
            </a:pPr>
            <a:endParaRPr kumimoji="0" lang="en-US" altLang="en-US" sz="1800"/>
          </a:p>
        </p:txBody>
      </p:sp>
      <p:sp>
        <p:nvSpPr>
          <p:cNvPr id="27656" name="Rectangle 23">
            <a:extLst>
              <a:ext uri="{FF2B5EF4-FFF2-40B4-BE49-F238E27FC236}">
                <a16:creationId xmlns:a16="http://schemas.microsoft.com/office/drawing/2014/main" id="{4EFB5A3C-A43D-406C-BB94-FE496B804F0F}"/>
              </a:ext>
            </a:extLst>
          </p:cNvPr>
          <p:cNvSpPr>
            <a:spLocks noChangeArrowheads="1"/>
          </p:cNvSpPr>
          <p:nvPr/>
        </p:nvSpPr>
        <p:spPr bwMode="auto">
          <a:xfrm>
            <a:off x="6402388" y="5867400"/>
            <a:ext cx="2414587" cy="304800"/>
          </a:xfrm>
          <a:prstGeom prst="rect">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lgn="ctr">
              <a:spcBef>
                <a:spcPct val="0"/>
              </a:spcBef>
              <a:buClrTx/>
              <a:buSzTx/>
              <a:buFontTx/>
              <a:buNone/>
            </a:pPr>
            <a:endParaRPr kumimoji="0" lang="en-US" altLang="en-US" sz="1800"/>
          </a:p>
        </p:txBody>
      </p:sp>
      <p:cxnSp>
        <p:nvCxnSpPr>
          <p:cNvPr id="27657" name="Connector: Elbow 21">
            <a:extLst>
              <a:ext uri="{FF2B5EF4-FFF2-40B4-BE49-F238E27FC236}">
                <a16:creationId xmlns:a16="http://schemas.microsoft.com/office/drawing/2014/main" id="{7AB4592D-2C0F-4A3F-A22D-473E0C844DDF}"/>
              </a:ext>
            </a:extLst>
          </p:cNvPr>
          <p:cNvCxnSpPr>
            <a:cxnSpLocks noChangeShapeType="1"/>
          </p:cNvCxnSpPr>
          <p:nvPr/>
        </p:nvCxnSpPr>
        <p:spPr bwMode="auto">
          <a:xfrm rot="10800000" flipV="1">
            <a:off x="6096000" y="6172200"/>
            <a:ext cx="1219200" cy="238125"/>
          </a:xfrm>
          <a:prstGeom prst="bentConnector3">
            <a:avLst>
              <a:gd name="adj1" fmla="val 50000"/>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grpSp>
        <p:nvGrpSpPr>
          <p:cNvPr id="27658" name="Group 50">
            <a:extLst>
              <a:ext uri="{FF2B5EF4-FFF2-40B4-BE49-F238E27FC236}">
                <a16:creationId xmlns:a16="http://schemas.microsoft.com/office/drawing/2014/main" id="{67F8E8B1-0AB3-4954-BBC8-EF76901F11DA}"/>
              </a:ext>
            </a:extLst>
          </p:cNvPr>
          <p:cNvGrpSpPr>
            <a:grpSpLocks/>
          </p:cNvGrpSpPr>
          <p:nvPr/>
        </p:nvGrpSpPr>
        <p:grpSpPr bwMode="auto">
          <a:xfrm>
            <a:off x="723900" y="6172200"/>
            <a:ext cx="7504113" cy="647700"/>
            <a:chOff x="723900" y="6172199"/>
            <a:chExt cx="7504113" cy="647700"/>
          </a:xfrm>
        </p:grpSpPr>
        <p:cxnSp>
          <p:nvCxnSpPr>
            <p:cNvPr id="27659" name="Straight Connector 44">
              <a:extLst>
                <a:ext uri="{FF2B5EF4-FFF2-40B4-BE49-F238E27FC236}">
                  <a16:creationId xmlns:a16="http://schemas.microsoft.com/office/drawing/2014/main" id="{0DA900EB-4F6D-439A-B9FA-ADE6701BD36F}"/>
                </a:ext>
              </a:extLst>
            </p:cNvPr>
            <p:cNvCxnSpPr>
              <a:cxnSpLocks noChangeShapeType="1"/>
            </p:cNvCxnSpPr>
            <p:nvPr/>
          </p:nvCxnSpPr>
          <p:spPr bwMode="auto">
            <a:xfrm>
              <a:off x="762000" y="6172199"/>
              <a:ext cx="0" cy="609601"/>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7660" name="Straight Connector 46">
              <a:extLst>
                <a:ext uri="{FF2B5EF4-FFF2-40B4-BE49-F238E27FC236}">
                  <a16:creationId xmlns:a16="http://schemas.microsoft.com/office/drawing/2014/main" id="{D9EDA3BA-4AEE-4739-BCFC-937C0F1ACED6}"/>
                </a:ext>
              </a:extLst>
            </p:cNvPr>
            <p:cNvCxnSpPr>
              <a:cxnSpLocks/>
            </p:cNvCxnSpPr>
            <p:nvPr/>
          </p:nvCxnSpPr>
          <p:spPr bwMode="auto">
            <a:xfrm flipV="1">
              <a:off x="723900" y="6781800"/>
              <a:ext cx="7504113" cy="9525"/>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cxnSp>
          <p:nvCxnSpPr>
            <p:cNvPr id="27661" name="Straight Arrow Connector 49">
              <a:extLst>
                <a:ext uri="{FF2B5EF4-FFF2-40B4-BE49-F238E27FC236}">
                  <a16:creationId xmlns:a16="http://schemas.microsoft.com/office/drawing/2014/main" id="{A4FD7D52-7A3E-4800-9449-56A3440B9DBF}"/>
                </a:ext>
              </a:extLst>
            </p:cNvPr>
            <p:cNvCxnSpPr>
              <a:cxnSpLocks noChangeShapeType="1"/>
            </p:cNvCxnSpPr>
            <p:nvPr/>
          </p:nvCxnSpPr>
          <p:spPr bwMode="auto">
            <a:xfrm flipV="1">
              <a:off x="8228013" y="6338888"/>
              <a:ext cx="0" cy="481011"/>
            </a:xfrm>
            <a:prstGeom prst="straightConnector1">
              <a:avLst/>
            </a:prstGeom>
            <a:noFill/>
            <a:ln w="38100" algn="ctr">
              <a:solidFill>
                <a:schemeClr val="tx1"/>
              </a:solidFill>
              <a:round/>
              <a:headEnd/>
              <a:tailEnd type="triangle" w="med" len="med"/>
            </a:ln>
            <a:extLst>
              <a:ext uri="{909E8E84-426E-40DD-AFC4-6F175D3DCCD1}">
                <a14:hiddenFill xmlns:a14="http://schemas.microsoft.com/office/drawing/2010/main">
                  <a:noFill/>
                </a14:hiddenFill>
              </a:ext>
            </a:extLst>
          </p:spPr>
        </p:cxn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0FFEEEDC-BC00-47B8-A6EC-C8E7BA130C50}"/>
              </a:ext>
            </a:extLst>
          </p:cNvPr>
          <p:cNvSpPr>
            <a:spLocks noGrp="1" noChangeArrowheads="1"/>
          </p:cNvSpPr>
          <p:nvPr>
            <p:ph type="body" idx="1"/>
          </p:nvPr>
        </p:nvSpPr>
        <p:spPr>
          <a:xfrm>
            <a:off x="303213" y="-228600"/>
            <a:ext cx="7924800" cy="5029200"/>
          </a:xfrm>
        </p:spPr>
        <p:txBody>
          <a:bodyPr/>
          <a:lstStyle/>
          <a:p>
            <a:pPr>
              <a:buFont typeface="Monotype Sorts" pitchFamily="2" charset="2"/>
              <a:buNone/>
              <a:tabLst>
                <a:tab pos="908050" algn="l"/>
                <a:tab pos="1146175" algn="l"/>
              </a:tabLst>
            </a:pPr>
            <a:r>
              <a:rPr lang="en-US" altLang="en-US" b="1" dirty="0"/>
              <a:t>	 </a:t>
            </a:r>
            <a:br>
              <a:rPr lang="en-US" altLang="en-US" b="1" dirty="0"/>
            </a:br>
            <a:r>
              <a:rPr lang="en-US" altLang="en-US" b="1" dirty="0"/>
              <a:t>when </a:t>
            </a:r>
            <a:r>
              <a:rPr lang="en-US" altLang="en-US" i="1" dirty="0" err="1"/>
              <a:t>nrow.balance</a:t>
            </a:r>
            <a:r>
              <a:rPr lang="en-US" altLang="en-US" i="1" dirty="0"/>
              <a:t> </a:t>
            </a:r>
            <a:r>
              <a:rPr lang="en-US" altLang="en-US" dirty="0"/>
              <a:t>&lt; 0</a:t>
            </a:r>
            <a:br>
              <a:rPr lang="en-US" altLang="en-US" dirty="0"/>
            </a:br>
            <a:r>
              <a:rPr lang="en-US" altLang="en-US" b="1" dirty="0"/>
              <a:t>begin atomic</a:t>
            </a:r>
            <a:br>
              <a:rPr lang="en-US" altLang="en-US" b="1" dirty="0"/>
            </a:br>
            <a:r>
              <a:rPr lang="en-US" altLang="en-US" b="1" dirty="0"/>
              <a:t>	insert into </a:t>
            </a:r>
            <a:r>
              <a:rPr lang="en-US" altLang="en-US" i="1" dirty="0"/>
              <a:t>borrower</a:t>
            </a:r>
            <a:r>
              <a:rPr lang="en-US" altLang="en-US" b="1" dirty="0"/>
              <a:t> </a:t>
            </a:r>
            <a:br>
              <a:rPr lang="en-US" altLang="en-US" b="1" dirty="0"/>
            </a:br>
            <a:r>
              <a:rPr lang="en-US" altLang="en-US" b="1" dirty="0"/>
              <a:t>		(select </a:t>
            </a:r>
            <a:r>
              <a:rPr lang="en-US" altLang="en-US" i="1" dirty="0"/>
              <a:t>customer-name, account-number</a:t>
            </a:r>
            <a:br>
              <a:rPr lang="en-US" altLang="en-US" i="1" dirty="0"/>
            </a:br>
            <a:r>
              <a:rPr lang="en-US" altLang="en-US" i="1" dirty="0"/>
              <a:t>   </a:t>
            </a:r>
            <a:r>
              <a:rPr lang="en-US" altLang="en-US" b="1" dirty="0"/>
              <a:t>		 from </a:t>
            </a:r>
            <a:r>
              <a:rPr lang="en-US" altLang="en-US" i="1" dirty="0"/>
              <a:t>depositor</a:t>
            </a:r>
            <a:br>
              <a:rPr lang="en-US" altLang="en-US" i="1" dirty="0"/>
            </a:br>
            <a:r>
              <a:rPr lang="en-US" altLang="en-US" i="1" dirty="0"/>
              <a:t> </a:t>
            </a:r>
            <a:r>
              <a:rPr lang="en-US" altLang="en-US" b="1" dirty="0"/>
              <a:t>		 where </a:t>
            </a:r>
            <a:r>
              <a:rPr lang="en-US" altLang="en-US" i="1" dirty="0" err="1"/>
              <a:t>nrow.account</a:t>
            </a:r>
            <a:r>
              <a:rPr lang="en-US" altLang="en-US" i="1" dirty="0"/>
              <a:t>-number = </a:t>
            </a:r>
            <a:br>
              <a:rPr lang="en-US" altLang="en-US" i="1" dirty="0"/>
            </a:br>
            <a:r>
              <a:rPr lang="en-US" altLang="en-US" i="1" dirty="0"/>
              <a:t>                          </a:t>
            </a:r>
            <a:r>
              <a:rPr lang="en-US" altLang="en-US" i="1" dirty="0" err="1"/>
              <a:t>depositor.account</a:t>
            </a:r>
            <a:r>
              <a:rPr lang="en-US" altLang="en-US" i="1" dirty="0"/>
              <a:t>-number</a:t>
            </a:r>
            <a:r>
              <a:rPr lang="en-US" altLang="en-US" dirty="0"/>
              <a:t>);</a:t>
            </a:r>
            <a:br>
              <a:rPr lang="en-US" altLang="en-US" dirty="0"/>
            </a:br>
            <a:r>
              <a:rPr lang="en-US" altLang="en-US" b="1" dirty="0"/>
              <a:t>        </a:t>
            </a:r>
            <a:r>
              <a:rPr lang="en-US" altLang="en-US" b="1" dirty="0">
                <a:solidFill>
                  <a:srgbClr val="FF0000"/>
                </a:solidFill>
              </a:rPr>
              <a:t>insert into </a:t>
            </a:r>
            <a:r>
              <a:rPr lang="en-US" altLang="en-US" i="1" dirty="0">
                <a:solidFill>
                  <a:srgbClr val="FF0000"/>
                </a:solidFill>
              </a:rPr>
              <a:t>loan </a:t>
            </a:r>
            <a:r>
              <a:rPr lang="en-US" altLang="en-US" b="1" dirty="0">
                <a:solidFill>
                  <a:srgbClr val="FF0000"/>
                </a:solidFill>
              </a:rPr>
              <a:t>values</a:t>
            </a:r>
            <a:br>
              <a:rPr lang="en-US" altLang="en-US" dirty="0">
                <a:solidFill>
                  <a:srgbClr val="FF0000"/>
                </a:solidFill>
              </a:rPr>
            </a:br>
            <a:r>
              <a:rPr lang="en-US" altLang="en-US" dirty="0">
                <a:solidFill>
                  <a:srgbClr val="FF0000"/>
                </a:solidFill>
              </a:rPr>
              <a:t>		(</a:t>
            </a:r>
            <a:r>
              <a:rPr lang="en-US" altLang="en-US" dirty="0" err="1">
                <a:solidFill>
                  <a:srgbClr val="FF0000"/>
                </a:solidFill>
              </a:rPr>
              <a:t>n</a:t>
            </a:r>
            <a:r>
              <a:rPr lang="en-US" altLang="en-US" i="1" dirty="0" err="1">
                <a:solidFill>
                  <a:srgbClr val="FF0000"/>
                </a:solidFill>
              </a:rPr>
              <a:t>.row.account</a:t>
            </a:r>
            <a:r>
              <a:rPr lang="en-US" altLang="en-US" i="1" dirty="0">
                <a:solidFill>
                  <a:srgbClr val="FF0000"/>
                </a:solidFill>
              </a:rPr>
              <a:t>-number, </a:t>
            </a:r>
            <a:r>
              <a:rPr lang="en-US" altLang="en-US" i="1" dirty="0" err="1">
                <a:solidFill>
                  <a:srgbClr val="FF0000"/>
                </a:solidFill>
              </a:rPr>
              <a:t>nrow.branch</a:t>
            </a:r>
            <a:r>
              <a:rPr lang="en-US" altLang="en-US" i="1" dirty="0">
                <a:solidFill>
                  <a:srgbClr val="FF0000"/>
                </a:solidFill>
              </a:rPr>
              <a:t>-name, </a:t>
            </a:r>
            <a:br>
              <a:rPr lang="en-US" altLang="en-US" i="1" dirty="0">
                <a:solidFill>
                  <a:srgbClr val="FF0000"/>
                </a:solidFill>
              </a:rPr>
            </a:br>
            <a:r>
              <a:rPr lang="en-US" altLang="en-US" i="1" dirty="0">
                <a:solidFill>
                  <a:srgbClr val="FF0000"/>
                </a:solidFill>
              </a:rPr>
              <a:t>                                                                – </a:t>
            </a:r>
            <a:r>
              <a:rPr lang="en-US" altLang="en-US" i="1" dirty="0" err="1">
                <a:solidFill>
                  <a:srgbClr val="FF0000"/>
                </a:solidFill>
              </a:rPr>
              <a:t>nrow.balance</a:t>
            </a:r>
            <a:r>
              <a:rPr lang="en-US" altLang="en-US" dirty="0">
                <a:solidFill>
                  <a:srgbClr val="FF0000"/>
                </a:solidFill>
              </a:rPr>
              <a:t>);</a:t>
            </a:r>
            <a:br>
              <a:rPr lang="en-US" altLang="en-US" dirty="0">
                <a:solidFill>
                  <a:srgbClr val="FF0000"/>
                </a:solidFill>
              </a:rPr>
            </a:br>
            <a:r>
              <a:rPr lang="en-US" altLang="en-US" dirty="0"/>
              <a:t>       </a:t>
            </a:r>
            <a:r>
              <a:rPr lang="en-US" altLang="en-US" b="1" dirty="0"/>
              <a:t> update </a:t>
            </a:r>
            <a:r>
              <a:rPr lang="en-US" altLang="en-US" i="1" dirty="0"/>
              <a:t>account </a:t>
            </a:r>
            <a:r>
              <a:rPr lang="en-US" altLang="en-US" b="1" dirty="0"/>
              <a:t>set </a:t>
            </a:r>
            <a:r>
              <a:rPr lang="en-US" altLang="en-US" i="1" dirty="0"/>
              <a:t>balance </a:t>
            </a:r>
            <a:r>
              <a:rPr lang="en-US" altLang="en-US" dirty="0"/>
              <a:t>= 0</a:t>
            </a:r>
            <a:br>
              <a:rPr lang="en-US" altLang="en-US" dirty="0"/>
            </a:br>
            <a:r>
              <a:rPr lang="en-US" altLang="en-US" b="1" dirty="0"/>
              <a:t>	where </a:t>
            </a:r>
            <a:r>
              <a:rPr lang="en-US" altLang="en-US" i="1" dirty="0" err="1"/>
              <a:t>account.account</a:t>
            </a:r>
            <a:r>
              <a:rPr lang="en-US" altLang="en-US" i="1" dirty="0"/>
              <a:t>-number = </a:t>
            </a:r>
            <a:r>
              <a:rPr lang="en-US" altLang="en-US" i="1" dirty="0" err="1"/>
              <a:t>nrow.account</a:t>
            </a:r>
            <a:r>
              <a:rPr lang="en-US" altLang="en-US" i="1" dirty="0"/>
              <a:t>-number</a:t>
            </a:r>
            <a:br>
              <a:rPr lang="en-US" altLang="en-US" i="1" dirty="0"/>
            </a:br>
            <a:r>
              <a:rPr lang="en-US" altLang="en-US" b="1" dirty="0"/>
              <a:t>end		</a:t>
            </a:r>
          </a:p>
        </p:txBody>
      </p:sp>
      <p:pic>
        <p:nvPicPr>
          <p:cNvPr id="28675" name="Picture 13">
            <a:extLst>
              <a:ext uri="{FF2B5EF4-FFF2-40B4-BE49-F238E27FC236}">
                <a16:creationId xmlns:a16="http://schemas.microsoft.com/office/drawing/2014/main" id="{97589A3F-13D8-41BA-8EB4-EAABB2059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525" y="4271963"/>
            <a:ext cx="33337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a:extLst>
              <a:ext uri="{FF2B5EF4-FFF2-40B4-BE49-F238E27FC236}">
                <a16:creationId xmlns:a16="http://schemas.microsoft.com/office/drawing/2014/main" id="{CEE7A746-6C95-459E-919D-7ACBFC3BA85F}"/>
              </a:ext>
            </a:extLst>
          </p:cNvPr>
          <p:cNvSpPr/>
          <p:nvPr/>
        </p:nvSpPr>
        <p:spPr bwMode="auto">
          <a:xfrm>
            <a:off x="552450" y="6134100"/>
            <a:ext cx="3103563" cy="228600"/>
          </a:xfrm>
          <a:prstGeom prst="rect">
            <a:avLst/>
          </a:prstGeom>
          <a:noFill/>
          <a:ln w="57150" cap="flat" cmpd="sng" algn="ctr">
            <a:solidFill>
              <a:schemeClr val="accent1">
                <a:lumMod val="50000"/>
              </a:schemeClr>
            </a:solidFill>
            <a:prstDash val="solid"/>
            <a:round/>
            <a:headEnd type="none" w="med" len="med"/>
            <a:tailEnd type="none" w="med" len="med"/>
          </a:ln>
          <a:effectLst/>
        </p:spPr>
        <p:txBody>
          <a:bodyPr wrap="none"/>
          <a:lstStyle/>
          <a:p>
            <a:pPr algn="ctr">
              <a:defRPr/>
            </a:pPr>
            <a:endParaRPr lang="en-US" dirty="0">
              <a:solidFill>
                <a:srgbClr val="000000"/>
              </a:solidFill>
            </a:endParaRPr>
          </a:p>
        </p:txBody>
      </p:sp>
      <p:sp>
        <p:nvSpPr>
          <p:cNvPr id="28677" name="Rectangle 23">
            <a:extLst>
              <a:ext uri="{FF2B5EF4-FFF2-40B4-BE49-F238E27FC236}">
                <a16:creationId xmlns:a16="http://schemas.microsoft.com/office/drawing/2014/main" id="{51136E2A-5188-401A-A980-D087077D72B5}"/>
              </a:ext>
            </a:extLst>
          </p:cNvPr>
          <p:cNvSpPr>
            <a:spLocks noChangeArrowheads="1"/>
          </p:cNvSpPr>
          <p:nvPr/>
        </p:nvSpPr>
        <p:spPr bwMode="auto">
          <a:xfrm>
            <a:off x="5095875" y="6367463"/>
            <a:ext cx="3124200" cy="338137"/>
          </a:xfrm>
          <a:prstGeom prst="rect">
            <a:avLst/>
          </a:prstGeom>
          <a:noFill/>
          <a:ln w="571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lgn="ctr">
              <a:spcBef>
                <a:spcPct val="0"/>
              </a:spcBef>
              <a:buClrTx/>
              <a:buSzTx/>
              <a:buFontTx/>
              <a:buNone/>
            </a:pPr>
            <a:endParaRPr kumimoji="0" lang="en-US" altLang="en-US" sz="1800">
              <a:solidFill>
                <a:srgbClr val="000000"/>
              </a:solidFill>
            </a:endParaRPr>
          </a:p>
        </p:txBody>
      </p:sp>
      <p:pic>
        <p:nvPicPr>
          <p:cNvPr id="28678" name="Picture 1">
            <a:extLst>
              <a:ext uri="{FF2B5EF4-FFF2-40B4-BE49-F238E27FC236}">
                <a16:creationId xmlns:a16="http://schemas.microsoft.com/office/drawing/2014/main" id="{8100C831-4A3F-447A-9FAE-E47CE5FDAD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9675" y="4130675"/>
            <a:ext cx="3286125" cy="234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0FFEEEDC-BC00-47B8-A6EC-C8E7BA130C50}"/>
              </a:ext>
            </a:extLst>
          </p:cNvPr>
          <p:cNvSpPr>
            <a:spLocks noGrp="1" noChangeArrowheads="1"/>
          </p:cNvSpPr>
          <p:nvPr>
            <p:ph type="body" idx="1"/>
          </p:nvPr>
        </p:nvSpPr>
        <p:spPr>
          <a:xfrm>
            <a:off x="303213" y="-228600"/>
            <a:ext cx="7924800" cy="5029200"/>
          </a:xfrm>
        </p:spPr>
        <p:txBody>
          <a:bodyPr/>
          <a:lstStyle/>
          <a:p>
            <a:pPr>
              <a:buFont typeface="Monotype Sorts" pitchFamily="2" charset="2"/>
              <a:buNone/>
              <a:tabLst>
                <a:tab pos="908050" algn="l"/>
                <a:tab pos="1146175" algn="l"/>
              </a:tabLst>
            </a:pPr>
            <a:r>
              <a:rPr lang="en-US" altLang="en-US" b="1" dirty="0"/>
              <a:t>	 </a:t>
            </a:r>
            <a:br>
              <a:rPr lang="en-US" altLang="en-US" b="1" dirty="0"/>
            </a:br>
            <a:r>
              <a:rPr lang="en-US" altLang="en-US" b="1" dirty="0"/>
              <a:t>when </a:t>
            </a:r>
            <a:r>
              <a:rPr lang="en-US" altLang="en-US" i="1" dirty="0" err="1"/>
              <a:t>nrow.balance</a:t>
            </a:r>
            <a:r>
              <a:rPr lang="en-US" altLang="en-US" i="1" dirty="0"/>
              <a:t> </a:t>
            </a:r>
            <a:r>
              <a:rPr lang="en-US" altLang="en-US" dirty="0"/>
              <a:t>&lt; 0</a:t>
            </a:r>
            <a:br>
              <a:rPr lang="en-US" altLang="en-US" dirty="0"/>
            </a:br>
            <a:r>
              <a:rPr lang="en-US" altLang="en-US" b="1" dirty="0"/>
              <a:t>begin atomic</a:t>
            </a:r>
            <a:br>
              <a:rPr lang="en-US" altLang="en-US" b="1" dirty="0"/>
            </a:br>
            <a:r>
              <a:rPr lang="en-US" altLang="en-US" b="1" dirty="0"/>
              <a:t>	insert into </a:t>
            </a:r>
            <a:r>
              <a:rPr lang="en-US" altLang="en-US" i="1" dirty="0"/>
              <a:t>borrower</a:t>
            </a:r>
            <a:r>
              <a:rPr lang="en-US" altLang="en-US" b="1" dirty="0"/>
              <a:t> </a:t>
            </a:r>
            <a:br>
              <a:rPr lang="en-US" altLang="en-US" b="1" dirty="0"/>
            </a:br>
            <a:r>
              <a:rPr lang="en-US" altLang="en-US" b="1" dirty="0"/>
              <a:t>		(select </a:t>
            </a:r>
            <a:r>
              <a:rPr lang="en-US" altLang="en-US" i="1" dirty="0"/>
              <a:t>customer-name, account-number</a:t>
            </a:r>
            <a:br>
              <a:rPr lang="en-US" altLang="en-US" i="1" dirty="0"/>
            </a:br>
            <a:r>
              <a:rPr lang="en-US" altLang="en-US" i="1" dirty="0"/>
              <a:t>   </a:t>
            </a:r>
            <a:r>
              <a:rPr lang="en-US" altLang="en-US" b="1" dirty="0"/>
              <a:t>		 from </a:t>
            </a:r>
            <a:r>
              <a:rPr lang="en-US" altLang="en-US" i="1" dirty="0"/>
              <a:t>depositor</a:t>
            </a:r>
            <a:br>
              <a:rPr lang="en-US" altLang="en-US" i="1" dirty="0"/>
            </a:br>
            <a:r>
              <a:rPr lang="en-US" altLang="en-US" i="1" dirty="0"/>
              <a:t> </a:t>
            </a:r>
            <a:r>
              <a:rPr lang="en-US" altLang="en-US" b="1" dirty="0"/>
              <a:t>		 where </a:t>
            </a:r>
            <a:r>
              <a:rPr lang="en-US" altLang="en-US" i="1" dirty="0" err="1"/>
              <a:t>nrow.account</a:t>
            </a:r>
            <a:r>
              <a:rPr lang="en-US" altLang="en-US" i="1" dirty="0"/>
              <a:t>-number = </a:t>
            </a:r>
            <a:br>
              <a:rPr lang="en-US" altLang="en-US" i="1" dirty="0"/>
            </a:br>
            <a:r>
              <a:rPr lang="en-US" altLang="en-US" i="1" dirty="0"/>
              <a:t>                          </a:t>
            </a:r>
            <a:r>
              <a:rPr lang="en-US" altLang="en-US" i="1" dirty="0" err="1"/>
              <a:t>depositor.account</a:t>
            </a:r>
            <a:r>
              <a:rPr lang="en-US" altLang="en-US" i="1" dirty="0"/>
              <a:t>-number</a:t>
            </a:r>
            <a:r>
              <a:rPr lang="en-US" altLang="en-US" dirty="0"/>
              <a:t>);</a:t>
            </a:r>
            <a:br>
              <a:rPr lang="en-US" altLang="en-US" dirty="0"/>
            </a:br>
            <a:r>
              <a:rPr lang="en-US" altLang="en-US" b="1" dirty="0"/>
              <a:t>        </a:t>
            </a:r>
            <a:r>
              <a:rPr lang="en-US" altLang="en-US" b="1" dirty="0">
                <a:solidFill>
                  <a:schemeClr val="tx1">
                    <a:lumMod val="95000"/>
                    <a:lumOff val="5000"/>
                  </a:schemeClr>
                </a:solidFill>
              </a:rPr>
              <a:t>insert into </a:t>
            </a:r>
            <a:r>
              <a:rPr lang="en-US" altLang="en-US" i="1" dirty="0">
                <a:solidFill>
                  <a:schemeClr val="tx1">
                    <a:lumMod val="95000"/>
                    <a:lumOff val="5000"/>
                  </a:schemeClr>
                </a:solidFill>
              </a:rPr>
              <a:t>loan </a:t>
            </a:r>
            <a:r>
              <a:rPr lang="en-US" altLang="en-US" b="1" dirty="0">
                <a:solidFill>
                  <a:schemeClr val="tx1">
                    <a:lumMod val="95000"/>
                    <a:lumOff val="5000"/>
                  </a:schemeClr>
                </a:solidFill>
              </a:rPr>
              <a:t>values</a:t>
            </a:r>
            <a:br>
              <a:rPr lang="en-US" altLang="en-US" dirty="0">
                <a:solidFill>
                  <a:schemeClr val="tx1">
                    <a:lumMod val="95000"/>
                    <a:lumOff val="5000"/>
                  </a:schemeClr>
                </a:solidFill>
              </a:rPr>
            </a:br>
            <a:r>
              <a:rPr lang="en-US" altLang="en-US" dirty="0">
                <a:solidFill>
                  <a:schemeClr val="tx1">
                    <a:lumMod val="95000"/>
                    <a:lumOff val="5000"/>
                  </a:schemeClr>
                </a:solidFill>
              </a:rPr>
              <a:t>		(</a:t>
            </a:r>
            <a:r>
              <a:rPr lang="en-US" altLang="en-US" dirty="0" err="1">
                <a:solidFill>
                  <a:schemeClr val="tx1">
                    <a:lumMod val="95000"/>
                    <a:lumOff val="5000"/>
                  </a:schemeClr>
                </a:solidFill>
              </a:rPr>
              <a:t>n</a:t>
            </a:r>
            <a:r>
              <a:rPr lang="en-US" altLang="en-US" i="1" dirty="0" err="1">
                <a:solidFill>
                  <a:schemeClr val="tx1">
                    <a:lumMod val="95000"/>
                    <a:lumOff val="5000"/>
                  </a:schemeClr>
                </a:solidFill>
              </a:rPr>
              <a:t>.row.account</a:t>
            </a:r>
            <a:r>
              <a:rPr lang="en-US" altLang="en-US" i="1" dirty="0">
                <a:solidFill>
                  <a:schemeClr val="tx1">
                    <a:lumMod val="95000"/>
                    <a:lumOff val="5000"/>
                  </a:schemeClr>
                </a:solidFill>
              </a:rPr>
              <a:t>-number, </a:t>
            </a:r>
            <a:r>
              <a:rPr lang="en-US" altLang="en-US" i="1" dirty="0" err="1">
                <a:solidFill>
                  <a:schemeClr val="tx1">
                    <a:lumMod val="95000"/>
                    <a:lumOff val="5000"/>
                  </a:schemeClr>
                </a:solidFill>
              </a:rPr>
              <a:t>nrow.branch</a:t>
            </a:r>
            <a:r>
              <a:rPr lang="en-US" altLang="en-US" i="1" dirty="0">
                <a:solidFill>
                  <a:schemeClr val="tx1">
                    <a:lumMod val="95000"/>
                    <a:lumOff val="5000"/>
                  </a:schemeClr>
                </a:solidFill>
              </a:rPr>
              <a:t>-name, </a:t>
            </a:r>
            <a:br>
              <a:rPr lang="en-US" altLang="en-US" i="1" dirty="0">
                <a:solidFill>
                  <a:schemeClr val="tx1">
                    <a:lumMod val="95000"/>
                    <a:lumOff val="5000"/>
                  </a:schemeClr>
                </a:solidFill>
              </a:rPr>
            </a:br>
            <a:r>
              <a:rPr lang="en-US" altLang="en-US" i="1" dirty="0">
                <a:solidFill>
                  <a:schemeClr val="tx1">
                    <a:lumMod val="95000"/>
                    <a:lumOff val="5000"/>
                  </a:schemeClr>
                </a:solidFill>
              </a:rPr>
              <a:t>                                                                – </a:t>
            </a:r>
            <a:r>
              <a:rPr lang="en-US" altLang="en-US" i="1" dirty="0" err="1">
                <a:solidFill>
                  <a:schemeClr val="tx1">
                    <a:lumMod val="95000"/>
                    <a:lumOff val="5000"/>
                  </a:schemeClr>
                </a:solidFill>
              </a:rPr>
              <a:t>nrow.balance</a:t>
            </a:r>
            <a:r>
              <a:rPr lang="en-US" altLang="en-US" dirty="0">
                <a:solidFill>
                  <a:schemeClr val="tx1">
                    <a:lumMod val="95000"/>
                    <a:lumOff val="5000"/>
                  </a:schemeClr>
                </a:solidFill>
              </a:rPr>
              <a:t>);</a:t>
            </a:r>
            <a:br>
              <a:rPr lang="en-US" altLang="en-US" dirty="0">
                <a:solidFill>
                  <a:srgbClr val="FF0000"/>
                </a:solidFill>
              </a:rPr>
            </a:br>
            <a:r>
              <a:rPr lang="en-US" altLang="en-US" dirty="0"/>
              <a:t>       </a:t>
            </a:r>
            <a:r>
              <a:rPr lang="en-US" altLang="en-US" b="1" dirty="0"/>
              <a:t> </a:t>
            </a:r>
            <a:r>
              <a:rPr lang="en-US" altLang="en-US" b="1" dirty="0">
                <a:solidFill>
                  <a:srgbClr val="FF0000"/>
                </a:solidFill>
              </a:rPr>
              <a:t>update </a:t>
            </a:r>
            <a:r>
              <a:rPr lang="en-US" altLang="en-US" i="1" dirty="0">
                <a:solidFill>
                  <a:srgbClr val="FF0000"/>
                </a:solidFill>
              </a:rPr>
              <a:t>account </a:t>
            </a:r>
            <a:r>
              <a:rPr lang="en-US" altLang="en-US" b="1" dirty="0">
                <a:solidFill>
                  <a:srgbClr val="FF0000"/>
                </a:solidFill>
              </a:rPr>
              <a:t>set </a:t>
            </a:r>
            <a:r>
              <a:rPr lang="en-US" altLang="en-US" i="1" dirty="0">
                <a:solidFill>
                  <a:srgbClr val="FF0000"/>
                </a:solidFill>
              </a:rPr>
              <a:t>balance </a:t>
            </a:r>
            <a:r>
              <a:rPr lang="en-US" altLang="en-US" dirty="0">
                <a:solidFill>
                  <a:srgbClr val="FF0000"/>
                </a:solidFill>
              </a:rPr>
              <a:t>= 0</a:t>
            </a:r>
            <a:br>
              <a:rPr lang="en-US" altLang="en-US" dirty="0">
                <a:solidFill>
                  <a:srgbClr val="FF0000"/>
                </a:solidFill>
              </a:rPr>
            </a:br>
            <a:r>
              <a:rPr lang="en-US" altLang="en-US" b="1" dirty="0">
                <a:solidFill>
                  <a:srgbClr val="FF0000"/>
                </a:solidFill>
              </a:rPr>
              <a:t>	where </a:t>
            </a:r>
            <a:r>
              <a:rPr lang="en-US" altLang="en-US" i="1" dirty="0" err="1">
                <a:solidFill>
                  <a:srgbClr val="FF0000"/>
                </a:solidFill>
              </a:rPr>
              <a:t>account.account</a:t>
            </a:r>
            <a:r>
              <a:rPr lang="en-US" altLang="en-US" i="1" dirty="0">
                <a:solidFill>
                  <a:srgbClr val="FF0000"/>
                </a:solidFill>
              </a:rPr>
              <a:t>-number = </a:t>
            </a:r>
            <a:r>
              <a:rPr lang="en-US" altLang="en-US" i="1" dirty="0" err="1">
                <a:solidFill>
                  <a:srgbClr val="FF0000"/>
                </a:solidFill>
              </a:rPr>
              <a:t>nrow.account</a:t>
            </a:r>
            <a:r>
              <a:rPr lang="en-US" altLang="en-US" i="1" dirty="0">
                <a:solidFill>
                  <a:srgbClr val="FF0000"/>
                </a:solidFill>
              </a:rPr>
              <a:t>-number</a:t>
            </a:r>
            <a:br>
              <a:rPr lang="en-US" altLang="en-US" i="1" dirty="0"/>
            </a:br>
            <a:r>
              <a:rPr lang="en-US" altLang="en-US" b="1" dirty="0"/>
              <a:t>end		</a:t>
            </a:r>
          </a:p>
        </p:txBody>
      </p:sp>
      <p:pic>
        <p:nvPicPr>
          <p:cNvPr id="28675" name="Picture 13">
            <a:extLst>
              <a:ext uri="{FF2B5EF4-FFF2-40B4-BE49-F238E27FC236}">
                <a16:creationId xmlns:a16="http://schemas.microsoft.com/office/drawing/2014/main" id="{97589A3F-13D8-41BA-8EB4-EAABB2059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738" y="4294032"/>
            <a:ext cx="3333750"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a:extLst>
              <a:ext uri="{FF2B5EF4-FFF2-40B4-BE49-F238E27FC236}">
                <a16:creationId xmlns:a16="http://schemas.microsoft.com/office/drawing/2014/main" id="{CEE7A746-6C95-459E-919D-7ACBFC3BA85F}"/>
              </a:ext>
            </a:extLst>
          </p:cNvPr>
          <p:cNvSpPr/>
          <p:nvPr/>
        </p:nvSpPr>
        <p:spPr bwMode="auto">
          <a:xfrm>
            <a:off x="2477293" y="6096000"/>
            <a:ext cx="3694907" cy="228600"/>
          </a:xfrm>
          <a:prstGeom prst="rect">
            <a:avLst/>
          </a:prstGeom>
          <a:noFill/>
          <a:ln w="57150" cap="flat" cmpd="sng" algn="ctr">
            <a:solidFill>
              <a:schemeClr val="accent1">
                <a:lumMod val="50000"/>
              </a:schemeClr>
            </a:solidFill>
            <a:prstDash val="solid"/>
            <a:round/>
            <a:headEnd type="none" w="med" len="med"/>
            <a:tailEnd type="none" w="med" len="me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Helvetica" panose="020B0604020202020204" pitchFamily="34" charset="0"/>
              <a:ea typeface="+mn-ea"/>
              <a:cs typeface="+mn-cs"/>
            </a:endParaRPr>
          </a:p>
        </p:txBody>
      </p:sp>
    </p:spTree>
    <p:extLst>
      <p:ext uri="{BB962C8B-B14F-4D97-AF65-F5344CB8AC3E}">
        <p14:creationId xmlns:p14="http://schemas.microsoft.com/office/powerpoint/2010/main" val="2846963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Box 13">
            <a:extLst>
              <a:ext uri="{FF2B5EF4-FFF2-40B4-BE49-F238E27FC236}">
                <a16:creationId xmlns:a16="http://schemas.microsoft.com/office/drawing/2014/main" id="{541FA0EB-E633-4AEF-8264-C7FEC8893813}"/>
              </a:ext>
            </a:extLst>
          </p:cNvPr>
          <p:cNvSpPr txBox="1">
            <a:spLocks noChangeArrowheads="1"/>
          </p:cNvSpPr>
          <p:nvPr/>
        </p:nvSpPr>
        <p:spPr bwMode="auto">
          <a:xfrm>
            <a:off x="2209800" y="1524000"/>
            <a:ext cx="4572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800"/>
              <a:t>CREATE TABLE test1(</a:t>
            </a:r>
          </a:p>
          <a:p>
            <a:pPr>
              <a:spcBef>
                <a:spcPct val="0"/>
              </a:spcBef>
              <a:buClrTx/>
              <a:buSzTx/>
              <a:buFontTx/>
              <a:buNone/>
            </a:pPr>
            <a:r>
              <a:rPr kumimoji="0" lang="en-US" altLang="en-US" sz="2800"/>
              <a:t>a1 INT(32)</a:t>
            </a:r>
          </a:p>
          <a:p>
            <a:pPr>
              <a:spcBef>
                <a:spcPct val="0"/>
              </a:spcBef>
              <a:buClrTx/>
              <a:buSzTx/>
              <a:buFontTx/>
              <a:buNone/>
            </a:pPr>
            <a:r>
              <a:rPr kumimoji="0" lang="en-US" altLang="en-US" sz="2800"/>
              <a:t>);</a:t>
            </a:r>
          </a:p>
        </p:txBody>
      </p:sp>
      <p:sp>
        <p:nvSpPr>
          <p:cNvPr id="30723" name="TextBox 15">
            <a:extLst>
              <a:ext uri="{FF2B5EF4-FFF2-40B4-BE49-F238E27FC236}">
                <a16:creationId xmlns:a16="http://schemas.microsoft.com/office/drawing/2014/main" id="{756E7425-C2B0-4302-A955-500F9472E8A3}"/>
              </a:ext>
            </a:extLst>
          </p:cNvPr>
          <p:cNvSpPr txBox="1">
            <a:spLocks noChangeArrowheads="1"/>
          </p:cNvSpPr>
          <p:nvPr/>
        </p:nvSpPr>
        <p:spPr bwMode="auto">
          <a:xfrm>
            <a:off x="2286000" y="3581400"/>
            <a:ext cx="4572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800"/>
              <a:t>CREATE TABLE test2(</a:t>
            </a:r>
          </a:p>
          <a:p>
            <a:pPr>
              <a:spcBef>
                <a:spcPct val="0"/>
              </a:spcBef>
              <a:buClrTx/>
              <a:buSzTx/>
              <a:buFontTx/>
              <a:buNone/>
            </a:pPr>
            <a:r>
              <a:rPr kumimoji="0" lang="en-US" altLang="en-US" sz="2800"/>
              <a:t>a2 INT(32)</a:t>
            </a:r>
          </a:p>
          <a:p>
            <a:pPr>
              <a:spcBef>
                <a:spcPct val="0"/>
              </a:spcBef>
              <a:buClrTx/>
              <a:buSzTx/>
              <a:buFontTx/>
              <a:buNone/>
            </a:pPr>
            <a:r>
              <a:rPr kumimoji="0" lang="en-US" altLang="en-US" sz="2800"/>
              <a:t>);</a:t>
            </a:r>
          </a:p>
        </p:txBody>
      </p:sp>
      <p:sp>
        <p:nvSpPr>
          <p:cNvPr id="30724" name="TextBox 23">
            <a:extLst>
              <a:ext uri="{FF2B5EF4-FFF2-40B4-BE49-F238E27FC236}">
                <a16:creationId xmlns:a16="http://schemas.microsoft.com/office/drawing/2014/main" id="{DEF7B86C-4DFC-4C65-A78B-FFB0B0B44F83}"/>
              </a:ext>
            </a:extLst>
          </p:cNvPr>
          <p:cNvSpPr txBox="1">
            <a:spLocks noChangeArrowheads="1"/>
          </p:cNvSpPr>
          <p:nvPr/>
        </p:nvSpPr>
        <p:spPr bwMode="auto">
          <a:xfrm>
            <a:off x="990600" y="6172200"/>
            <a:ext cx="784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1800"/>
              <a:t>https://dev.mysql.com/doc/refman/8.0/en/trigger-syntax.html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extBox 6">
            <a:extLst>
              <a:ext uri="{FF2B5EF4-FFF2-40B4-BE49-F238E27FC236}">
                <a16:creationId xmlns:a16="http://schemas.microsoft.com/office/drawing/2014/main" id="{1933B8CE-DF0C-480D-8A76-9FCD50339AD4}"/>
              </a:ext>
            </a:extLst>
          </p:cNvPr>
          <p:cNvSpPr txBox="1">
            <a:spLocks noChangeArrowheads="1"/>
          </p:cNvSpPr>
          <p:nvPr/>
        </p:nvSpPr>
        <p:spPr bwMode="auto">
          <a:xfrm>
            <a:off x="1828800" y="4724400"/>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a:t>SELECT * FROM test3;</a:t>
            </a:r>
          </a:p>
        </p:txBody>
      </p:sp>
      <p:sp>
        <p:nvSpPr>
          <p:cNvPr id="31747" name="TextBox 8">
            <a:extLst>
              <a:ext uri="{FF2B5EF4-FFF2-40B4-BE49-F238E27FC236}">
                <a16:creationId xmlns:a16="http://schemas.microsoft.com/office/drawing/2014/main" id="{B2D7BAEC-3C96-4811-A362-6DABA3F57987}"/>
              </a:ext>
            </a:extLst>
          </p:cNvPr>
          <p:cNvSpPr txBox="1">
            <a:spLocks noChangeArrowheads="1"/>
          </p:cNvSpPr>
          <p:nvPr/>
        </p:nvSpPr>
        <p:spPr bwMode="auto">
          <a:xfrm>
            <a:off x="1757363" y="2667000"/>
            <a:ext cx="55991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a:t>INSERT INTO test3 (a3) VALUES</a:t>
            </a:r>
          </a:p>
          <a:p>
            <a:pPr>
              <a:spcBef>
                <a:spcPct val="0"/>
              </a:spcBef>
              <a:buClrTx/>
              <a:buSzTx/>
              <a:buFontTx/>
              <a:buNone/>
            </a:pPr>
            <a:r>
              <a:rPr kumimoji="0" lang="en-US" altLang="en-US" sz="2400"/>
              <a:t>  (0),(0),(0),(0),(0),</a:t>
            </a:r>
          </a:p>
          <a:p>
            <a:pPr>
              <a:spcBef>
                <a:spcPct val="0"/>
              </a:spcBef>
              <a:buClrTx/>
              <a:buSzTx/>
              <a:buFontTx/>
              <a:buNone/>
            </a:pPr>
            <a:r>
              <a:rPr kumimoji="0" lang="en-US" altLang="en-US" sz="2400"/>
              <a:t>  (0),(0),(0),(0),(0); </a:t>
            </a:r>
          </a:p>
        </p:txBody>
      </p:sp>
      <p:sp>
        <p:nvSpPr>
          <p:cNvPr id="31748" name="TextBox 9">
            <a:extLst>
              <a:ext uri="{FF2B5EF4-FFF2-40B4-BE49-F238E27FC236}">
                <a16:creationId xmlns:a16="http://schemas.microsoft.com/office/drawing/2014/main" id="{F6681D77-87FF-4219-88F9-4FCCA4900942}"/>
              </a:ext>
            </a:extLst>
          </p:cNvPr>
          <p:cNvSpPr txBox="1">
            <a:spLocks noChangeArrowheads="1"/>
          </p:cNvSpPr>
          <p:nvPr/>
        </p:nvSpPr>
        <p:spPr bwMode="auto">
          <a:xfrm>
            <a:off x="1820863" y="563563"/>
            <a:ext cx="547211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a:t>CREATE TABLE test3(</a:t>
            </a:r>
          </a:p>
          <a:p>
            <a:pPr>
              <a:spcBef>
                <a:spcPct val="0"/>
              </a:spcBef>
              <a:buClrTx/>
              <a:buSzTx/>
              <a:buFontTx/>
              <a:buNone/>
            </a:pPr>
            <a:r>
              <a:rPr kumimoji="0" lang="en-US" altLang="en-US" sz="2400"/>
              <a:t>a3 INT(32) NOT NULL AUTO_INCREMENT PRIMARY KEY</a:t>
            </a:r>
          </a:p>
          <a:p>
            <a:pPr>
              <a:spcBef>
                <a:spcPct val="0"/>
              </a:spcBef>
              <a:buClrTx/>
              <a:buSzTx/>
              <a:buFontTx/>
              <a:buNone/>
            </a:pPr>
            <a:r>
              <a:rPr kumimoji="0" lang="en-US" altLang="en-US" sz="2400"/>
              <a:t>);</a:t>
            </a:r>
          </a:p>
        </p:txBody>
      </p:sp>
      <p:sp>
        <p:nvSpPr>
          <p:cNvPr id="31749" name="TextBox 12">
            <a:extLst>
              <a:ext uri="{FF2B5EF4-FFF2-40B4-BE49-F238E27FC236}">
                <a16:creationId xmlns:a16="http://schemas.microsoft.com/office/drawing/2014/main" id="{4FBB8626-9C80-42E5-BD0C-AB32A8B804F4}"/>
              </a:ext>
            </a:extLst>
          </p:cNvPr>
          <p:cNvSpPr txBox="1">
            <a:spLocks noChangeArrowheads="1"/>
          </p:cNvSpPr>
          <p:nvPr/>
        </p:nvSpPr>
        <p:spPr bwMode="auto">
          <a:xfrm>
            <a:off x="914400" y="6272213"/>
            <a:ext cx="7848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1800"/>
              <a:t>https://dev.mysql.com/doc/refman/8.0/en/trigger-syntax.html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Box 6">
            <a:extLst>
              <a:ext uri="{FF2B5EF4-FFF2-40B4-BE49-F238E27FC236}">
                <a16:creationId xmlns:a16="http://schemas.microsoft.com/office/drawing/2014/main" id="{29E5A593-45A6-4496-9ACC-FB6DEDF36CC0}"/>
              </a:ext>
            </a:extLst>
          </p:cNvPr>
          <p:cNvSpPr txBox="1">
            <a:spLocks noChangeArrowheads="1"/>
          </p:cNvSpPr>
          <p:nvPr/>
        </p:nvSpPr>
        <p:spPr bwMode="auto">
          <a:xfrm>
            <a:off x="838200" y="4363757"/>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dirty="0">
                <a:solidFill>
                  <a:srgbClr val="000000"/>
                </a:solidFill>
              </a:rPr>
              <a:t>SELECT * FROM test3;</a:t>
            </a:r>
          </a:p>
        </p:txBody>
      </p:sp>
      <p:sp>
        <p:nvSpPr>
          <p:cNvPr id="32771" name="TextBox 8">
            <a:extLst>
              <a:ext uri="{FF2B5EF4-FFF2-40B4-BE49-F238E27FC236}">
                <a16:creationId xmlns:a16="http://schemas.microsoft.com/office/drawing/2014/main" id="{4640ABE8-21BD-4431-8C77-ED6ABB1AA428}"/>
              </a:ext>
            </a:extLst>
          </p:cNvPr>
          <p:cNvSpPr txBox="1">
            <a:spLocks noChangeArrowheads="1"/>
          </p:cNvSpPr>
          <p:nvPr/>
        </p:nvSpPr>
        <p:spPr bwMode="auto">
          <a:xfrm>
            <a:off x="1084263" y="2438400"/>
            <a:ext cx="547211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dirty="0">
                <a:solidFill>
                  <a:srgbClr val="000000"/>
                </a:solidFill>
              </a:rPr>
              <a:t>INSERT INTO test3 (a3) VALUES</a:t>
            </a:r>
          </a:p>
          <a:p>
            <a:pPr>
              <a:spcBef>
                <a:spcPct val="0"/>
              </a:spcBef>
              <a:buClrTx/>
              <a:buSzTx/>
              <a:buFontTx/>
              <a:buNone/>
            </a:pPr>
            <a:r>
              <a:rPr kumimoji="0" lang="en-US" altLang="en-US" sz="2400" dirty="0">
                <a:solidFill>
                  <a:srgbClr val="000000"/>
                </a:solidFill>
              </a:rPr>
              <a:t>  (0),(0),(0),(0),(0),</a:t>
            </a:r>
          </a:p>
          <a:p>
            <a:pPr>
              <a:spcBef>
                <a:spcPct val="0"/>
              </a:spcBef>
              <a:buClrTx/>
              <a:buSzTx/>
              <a:buFontTx/>
              <a:buNone/>
            </a:pPr>
            <a:r>
              <a:rPr kumimoji="0" lang="en-US" altLang="en-US" sz="2400" dirty="0">
                <a:solidFill>
                  <a:srgbClr val="000000"/>
                </a:solidFill>
              </a:rPr>
              <a:t>  (0),(0),(0),(0),(0); </a:t>
            </a:r>
          </a:p>
        </p:txBody>
      </p:sp>
      <p:sp>
        <p:nvSpPr>
          <p:cNvPr id="32772" name="TextBox 9">
            <a:extLst>
              <a:ext uri="{FF2B5EF4-FFF2-40B4-BE49-F238E27FC236}">
                <a16:creationId xmlns:a16="http://schemas.microsoft.com/office/drawing/2014/main" id="{A5956173-5D45-49D7-9515-73574BE91DBE}"/>
              </a:ext>
            </a:extLst>
          </p:cNvPr>
          <p:cNvSpPr txBox="1">
            <a:spLocks noChangeArrowheads="1"/>
          </p:cNvSpPr>
          <p:nvPr/>
        </p:nvSpPr>
        <p:spPr bwMode="auto">
          <a:xfrm>
            <a:off x="1066800" y="431800"/>
            <a:ext cx="5472113"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dirty="0">
                <a:solidFill>
                  <a:srgbClr val="000000"/>
                </a:solidFill>
              </a:rPr>
              <a:t>CREATE TABLE test3(</a:t>
            </a:r>
          </a:p>
          <a:p>
            <a:pPr>
              <a:spcBef>
                <a:spcPct val="0"/>
              </a:spcBef>
              <a:buClrTx/>
              <a:buSzTx/>
              <a:buFontTx/>
              <a:buNone/>
            </a:pPr>
            <a:r>
              <a:rPr kumimoji="0" lang="en-US" altLang="en-US" sz="2400" dirty="0">
                <a:solidFill>
                  <a:srgbClr val="000000"/>
                </a:solidFill>
              </a:rPr>
              <a:t>a3 INT(32) NOT NULL AUTO_INCREMENT PRIMARY KEY</a:t>
            </a:r>
          </a:p>
          <a:p>
            <a:pPr>
              <a:spcBef>
                <a:spcPct val="0"/>
              </a:spcBef>
              <a:buClrTx/>
              <a:buSzTx/>
              <a:buFontTx/>
              <a:buNone/>
            </a:pPr>
            <a:r>
              <a:rPr kumimoji="0" lang="en-US" altLang="en-US" sz="2400" dirty="0">
                <a:solidFill>
                  <a:srgbClr val="000000"/>
                </a:solidFill>
              </a:rPr>
              <a:t>);</a:t>
            </a:r>
          </a:p>
        </p:txBody>
      </p:sp>
      <p:pic>
        <p:nvPicPr>
          <p:cNvPr id="32773" name="Picture 2">
            <a:extLst>
              <a:ext uri="{FF2B5EF4-FFF2-40B4-BE49-F238E27FC236}">
                <a16:creationId xmlns:a16="http://schemas.microsoft.com/office/drawing/2014/main" id="{B94C0B9F-89B6-4E17-815E-B57601769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938" y="0"/>
            <a:ext cx="1355725" cy="650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7">
            <a:extLst>
              <a:ext uri="{FF2B5EF4-FFF2-40B4-BE49-F238E27FC236}">
                <a16:creationId xmlns:a16="http://schemas.microsoft.com/office/drawing/2014/main" id="{2DA595A2-996A-4C5C-9096-35BDA0DF011E}"/>
              </a:ext>
            </a:extLst>
          </p:cNvPr>
          <p:cNvSpPr txBox="1">
            <a:spLocks noChangeArrowheads="1"/>
          </p:cNvSpPr>
          <p:nvPr/>
        </p:nvSpPr>
        <p:spPr bwMode="auto">
          <a:xfrm>
            <a:off x="228600" y="6350000"/>
            <a:ext cx="784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1800"/>
              <a:t>https://dev.mysql.com/doc/refman/8.0/en/trigger-syntax.html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D585F71-609D-484E-805C-3BD691D6050B}"/>
              </a:ext>
            </a:extLst>
          </p:cNvPr>
          <p:cNvSpPr>
            <a:spLocks noGrp="1" noChangeArrowheads="1"/>
          </p:cNvSpPr>
          <p:nvPr>
            <p:ph type="title"/>
          </p:nvPr>
        </p:nvSpPr>
        <p:spPr/>
        <p:txBody>
          <a:bodyPr/>
          <a:lstStyle/>
          <a:p>
            <a:pPr>
              <a:defRPr/>
            </a:pPr>
            <a:r>
              <a:rPr lang="en-US"/>
              <a:t>Domain Constraints (Cont.)</a:t>
            </a:r>
          </a:p>
        </p:txBody>
      </p:sp>
      <p:sp>
        <p:nvSpPr>
          <p:cNvPr id="6147" name="Rectangle 3">
            <a:extLst>
              <a:ext uri="{FF2B5EF4-FFF2-40B4-BE49-F238E27FC236}">
                <a16:creationId xmlns:a16="http://schemas.microsoft.com/office/drawing/2014/main" id="{1D60BDAC-0D7B-4942-86F2-58EC3AC514EC}"/>
              </a:ext>
            </a:extLst>
          </p:cNvPr>
          <p:cNvSpPr>
            <a:spLocks noGrp="1" noChangeArrowheads="1"/>
          </p:cNvSpPr>
          <p:nvPr>
            <p:ph type="body" idx="1"/>
          </p:nvPr>
        </p:nvSpPr>
        <p:spPr>
          <a:xfrm>
            <a:off x="571500" y="1114425"/>
            <a:ext cx="7848600" cy="4981575"/>
          </a:xfrm>
        </p:spPr>
        <p:txBody>
          <a:bodyPr/>
          <a:lstStyle/>
          <a:p>
            <a:pPr>
              <a:tabLst>
                <a:tab pos="1146175" algn="l"/>
                <a:tab pos="1890713" algn="l"/>
              </a:tabLst>
            </a:pPr>
            <a:r>
              <a:rPr lang="en-US" altLang="en-US"/>
              <a:t>The </a:t>
            </a:r>
            <a:r>
              <a:rPr lang="en-US" altLang="en-US" b="1"/>
              <a:t>check</a:t>
            </a:r>
            <a:r>
              <a:rPr lang="en-US" altLang="en-US"/>
              <a:t> clause in SQL-92 permits domains to be restricted:</a:t>
            </a:r>
          </a:p>
          <a:p>
            <a:pPr lvl="1">
              <a:tabLst>
                <a:tab pos="1146175" algn="l"/>
                <a:tab pos="1890713" algn="l"/>
              </a:tabLst>
            </a:pPr>
            <a:r>
              <a:rPr lang="en-US" altLang="en-US" sz="1800"/>
              <a:t>Use </a:t>
            </a:r>
            <a:r>
              <a:rPr lang="en-US" altLang="en-US" sz="1800" b="1"/>
              <a:t>check</a:t>
            </a:r>
            <a:r>
              <a:rPr lang="en-US" altLang="en-US" sz="1800"/>
              <a:t> clause to ensure that an hourly-wage domain allows only values greater than a specified value.</a:t>
            </a:r>
          </a:p>
          <a:p>
            <a:pPr lvl="1">
              <a:buFont typeface="Monotype Sorts" pitchFamily="2" charset="2"/>
              <a:buNone/>
              <a:tabLst>
                <a:tab pos="1146175" algn="l"/>
                <a:tab pos="1890713" algn="l"/>
              </a:tabLst>
            </a:pPr>
            <a:r>
              <a:rPr lang="en-US" altLang="en-US" sz="1800"/>
              <a:t>		</a:t>
            </a:r>
            <a:r>
              <a:rPr lang="en-US" altLang="en-US" sz="1800" b="1"/>
              <a:t>create domain</a:t>
            </a:r>
            <a:r>
              <a:rPr lang="en-US" altLang="en-US" sz="1800" i="1"/>
              <a:t> hourly-wage </a:t>
            </a:r>
            <a:r>
              <a:rPr lang="en-US" altLang="en-US" sz="1800" b="1"/>
              <a:t>numeric(5,2)</a:t>
            </a:r>
            <a:br>
              <a:rPr lang="en-US" altLang="en-US" sz="1800" b="1"/>
            </a:br>
            <a:r>
              <a:rPr lang="en-US" altLang="en-US" sz="1800" b="1"/>
              <a:t>		constraint</a:t>
            </a:r>
            <a:r>
              <a:rPr lang="en-US" altLang="en-US" sz="1800"/>
              <a:t> </a:t>
            </a:r>
            <a:r>
              <a:rPr lang="en-US" altLang="en-US" sz="1800" i="1"/>
              <a:t>value-test </a:t>
            </a:r>
            <a:r>
              <a:rPr lang="en-US" altLang="en-US" sz="1800" b="1"/>
              <a:t>check</a:t>
            </a:r>
            <a:r>
              <a:rPr lang="en-US" altLang="en-US" sz="1800" i="1"/>
              <a:t>(value </a:t>
            </a:r>
            <a:r>
              <a:rPr lang="en-US" altLang="en-US" sz="1800"/>
              <a:t>&gt; = 4.00)</a:t>
            </a:r>
          </a:p>
          <a:p>
            <a:pPr lvl="1">
              <a:tabLst>
                <a:tab pos="1146175" algn="l"/>
                <a:tab pos="1890713" algn="l"/>
              </a:tabLst>
            </a:pPr>
            <a:r>
              <a:rPr lang="en-US" altLang="en-US" sz="1800"/>
              <a:t>The domain has a constraint that ensures that the hourly-wage is greater than 4.00</a:t>
            </a:r>
          </a:p>
          <a:p>
            <a:pPr lvl="1">
              <a:tabLst>
                <a:tab pos="1146175" algn="l"/>
                <a:tab pos="1890713" algn="l"/>
              </a:tabLst>
            </a:pPr>
            <a:r>
              <a:rPr lang="en-US" altLang="en-US" sz="1800"/>
              <a:t>The clause </a:t>
            </a:r>
            <a:r>
              <a:rPr lang="en-US" altLang="en-US" sz="1800" b="1"/>
              <a:t>constraint</a:t>
            </a:r>
            <a:r>
              <a:rPr lang="en-US" altLang="en-US" sz="1800"/>
              <a:t> </a:t>
            </a:r>
            <a:r>
              <a:rPr lang="en-US" altLang="en-US" sz="1800" i="1"/>
              <a:t>value-test</a:t>
            </a:r>
            <a:r>
              <a:rPr lang="en-US" altLang="en-US" sz="1800"/>
              <a:t> is optional; useful to indicate which constraint an update violated.</a:t>
            </a:r>
          </a:p>
          <a:p>
            <a:pPr>
              <a:tabLst>
                <a:tab pos="1146175" algn="l"/>
                <a:tab pos="1890713" algn="l"/>
              </a:tabLst>
            </a:pPr>
            <a:r>
              <a:rPr lang="en-US" altLang="en-US"/>
              <a:t>Can have complex conditions in domain check</a:t>
            </a:r>
          </a:p>
          <a:p>
            <a:pPr lvl="1">
              <a:tabLst>
                <a:tab pos="1146175" algn="l"/>
                <a:tab pos="1890713" algn="l"/>
              </a:tabLst>
            </a:pPr>
            <a:r>
              <a:rPr lang="en-US" altLang="en-US" sz="1800" b="1"/>
              <a:t>create</a:t>
            </a:r>
            <a:r>
              <a:rPr lang="en-US" altLang="en-US" sz="1800"/>
              <a:t> </a:t>
            </a:r>
            <a:r>
              <a:rPr lang="en-US" altLang="en-US" sz="1800" b="1"/>
              <a:t>domain</a:t>
            </a:r>
            <a:r>
              <a:rPr lang="en-US" altLang="en-US" sz="1800"/>
              <a:t> </a:t>
            </a:r>
            <a:r>
              <a:rPr lang="en-US" altLang="en-US" sz="1800" i="1"/>
              <a:t>AccountType</a:t>
            </a:r>
            <a:r>
              <a:rPr lang="en-US" altLang="en-US" sz="1800"/>
              <a:t> </a:t>
            </a:r>
            <a:r>
              <a:rPr lang="en-US" altLang="en-US" sz="1800" b="1"/>
              <a:t>char</a:t>
            </a:r>
            <a:r>
              <a:rPr lang="en-US" altLang="en-US" sz="1800"/>
              <a:t>(10)</a:t>
            </a:r>
            <a:br>
              <a:rPr lang="en-US" altLang="en-US" sz="1800"/>
            </a:br>
            <a:r>
              <a:rPr lang="en-US" altLang="en-US" sz="1800"/>
              <a:t>    </a:t>
            </a:r>
            <a:r>
              <a:rPr lang="en-US" altLang="en-US" sz="1800" b="1"/>
              <a:t>constraint</a:t>
            </a:r>
            <a:r>
              <a:rPr lang="en-US" altLang="en-US" sz="1800"/>
              <a:t> </a:t>
            </a:r>
            <a:r>
              <a:rPr lang="en-US" altLang="en-US" sz="1800" i="1"/>
              <a:t>account</a:t>
            </a:r>
            <a:r>
              <a:rPr lang="en-US" altLang="en-US" sz="1800"/>
              <a:t>-</a:t>
            </a:r>
            <a:r>
              <a:rPr lang="en-US" altLang="en-US" sz="1800" i="1"/>
              <a:t>type</a:t>
            </a:r>
            <a:r>
              <a:rPr lang="en-US" altLang="en-US" sz="1800"/>
              <a:t>-</a:t>
            </a:r>
            <a:r>
              <a:rPr lang="en-US" altLang="en-US" sz="1800" i="1"/>
              <a:t>test</a:t>
            </a:r>
            <a:r>
              <a:rPr lang="en-US" altLang="en-US" sz="1800"/>
              <a:t> </a:t>
            </a:r>
            <a:br>
              <a:rPr lang="en-US" altLang="en-US" sz="1800"/>
            </a:br>
            <a:r>
              <a:rPr lang="en-US" altLang="en-US" sz="1800"/>
              <a:t>          </a:t>
            </a:r>
            <a:r>
              <a:rPr lang="en-US" altLang="en-US" sz="1800" b="1"/>
              <a:t>check</a:t>
            </a:r>
            <a:r>
              <a:rPr lang="en-US" altLang="en-US" sz="1800"/>
              <a:t> (</a:t>
            </a:r>
            <a:r>
              <a:rPr lang="en-US" altLang="en-US" sz="1800" b="1"/>
              <a:t>value</a:t>
            </a:r>
            <a:r>
              <a:rPr lang="en-US" altLang="en-US" sz="1800"/>
              <a:t> </a:t>
            </a:r>
            <a:r>
              <a:rPr lang="en-US" altLang="en-US" sz="1800" b="1"/>
              <a:t>in</a:t>
            </a:r>
            <a:r>
              <a:rPr lang="en-US" altLang="en-US" sz="1800"/>
              <a:t> (‘Checking’, ‘Saving’))</a:t>
            </a:r>
          </a:p>
          <a:p>
            <a:pPr lvl="1">
              <a:tabLst>
                <a:tab pos="1146175" algn="l"/>
                <a:tab pos="1890713" algn="l"/>
              </a:tabLst>
            </a:pPr>
            <a:r>
              <a:rPr lang="en-US" altLang="en-US" sz="1800" b="1"/>
              <a:t>check</a:t>
            </a:r>
            <a:r>
              <a:rPr lang="en-US" altLang="en-US" sz="1800"/>
              <a:t> (</a:t>
            </a:r>
            <a:r>
              <a:rPr lang="en-US" altLang="en-US" sz="1800" i="1"/>
              <a:t>branch</a:t>
            </a:r>
            <a:r>
              <a:rPr lang="en-US" altLang="en-US" sz="1800"/>
              <a:t>-</a:t>
            </a:r>
            <a:r>
              <a:rPr lang="en-US" altLang="en-US" sz="1800" i="1"/>
              <a:t>name</a:t>
            </a:r>
            <a:r>
              <a:rPr lang="en-US" altLang="en-US" sz="1800"/>
              <a:t> </a:t>
            </a:r>
            <a:r>
              <a:rPr lang="en-US" altLang="en-US" sz="1800" b="1"/>
              <a:t>in</a:t>
            </a:r>
            <a:r>
              <a:rPr lang="en-US" altLang="en-US" sz="1800"/>
              <a:t> (</a:t>
            </a:r>
            <a:r>
              <a:rPr lang="en-US" altLang="en-US" sz="1800" b="1"/>
              <a:t>select</a:t>
            </a:r>
            <a:r>
              <a:rPr lang="en-US" altLang="en-US" sz="1800"/>
              <a:t> </a:t>
            </a:r>
            <a:r>
              <a:rPr lang="en-US" altLang="en-US" sz="1800" i="1"/>
              <a:t>branch</a:t>
            </a:r>
            <a:r>
              <a:rPr lang="en-US" altLang="en-US" sz="1800"/>
              <a:t>-</a:t>
            </a:r>
            <a:r>
              <a:rPr lang="en-US" altLang="en-US" sz="1800" i="1"/>
              <a:t>name</a:t>
            </a:r>
            <a:r>
              <a:rPr lang="en-US" altLang="en-US" sz="1800"/>
              <a:t> </a:t>
            </a:r>
            <a:r>
              <a:rPr lang="en-US" altLang="en-US" sz="1800" b="1"/>
              <a:t>from</a:t>
            </a:r>
            <a:r>
              <a:rPr lang="en-US" altLang="en-US" sz="1800"/>
              <a:t> </a:t>
            </a:r>
            <a:r>
              <a:rPr lang="en-US" altLang="en-US" sz="1800" i="1"/>
              <a:t>branch</a:t>
            </a:r>
            <a:r>
              <a:rPr lang="en-US" altLang="en-US" sz="180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extBox 1">
            <a:extLst>
              <a:ext uri="{FF2B5EF4-FFF2-40B4-BE49-F238E27FC236}">
                <a16:creationId xmlns:a16="http://schemas.microsoft.com/office/drawing/2014/main" id="{E1C574DC-2CD3-457E-A80A-489C4D5A20A1}"/>
              </a:ext>
            </a:extLst>
          </p:cNvPr>
          <p:cNvSpPr txBox="1">
            <a:spLocks noChangeArrowheads="1"/>
          </p:cNvSpPr>
          <p:nvPr/>
        </p:nvSpPr>
        <p:spPr bwMode="auto">
          <a:xfrm>
            <a:off x="-61913" y="119063"/>
            <a:ext cx="7924801"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a:solidFill>
                  <a:srgbClr val="000000"/>
                </a:solidFill>
              </a:rPr>
              <a:t>CREATE TABLE test4(</a:t>
            </a:r>
          </a:p>
          <a:p>
            <a:pPr>
              <a:spcBef>
                <a:spcPct val="0"/>
              </a:spcBef>
              <a:buClrTx/>
              <a:buSzTx/>
              <a:buFontTx/>
              <a:buNone/>
            </a:pPr>
            <a:r>
              <a:rPr kumimoji="0" lang="en-US" altLang="en-US" sz="2400">
                <a:solidFill>
                  <a:srgbClr val="000000"/>
                </a:solidFill>
              </a:rPr>
              <a:t>  a4 INT NOT NULL AUTO_INCREMENT PRIMARY KEY,</a:t>
            </a:r>
          </a:p>
          <a:p>
            <a:pPr>
              <a:spcBef>
                <a:spcPct val="0"/>
              </a:spcBef>
              <a:buClrTx/>
              <a:buSzTx/>
              <a:buFontTx/>
              <a:buNone/>
            </a:pPr>
            <a:r>
              <a:rPr kumimoji="0" lang="en-US" altLang="en-US" sz="2400">
                <a:solidFill>
                  <a:srgbClr val="000000"/>
                </a:solidFill>
              </a:rPr>
              <a:t>  b4 INT DEFAULT 0</a:t>
            </a:r>
          </a:p>
          <a:p>
            <a:pPr>
              <a:spcBef>
                <a:spcPct val="0"/>
              </a:spcBef>
              <a:buClrTx/>
              <a:buSzTx/>
              <a:buFontTx/>
              <a:buNone/>
            </a:pPr>
            <a:r>
              <a:rPr kumimoji="0" lang="en-US" altLang="en-US" sz="2400">
                <a:solidFill>
                  <a:srgbClr val="000000"/>
                </a:solidFill>
              </a:rPr>
              <a:t>);</a:t>
            </a:r>
          </a:p>
        </p:txBody>
      </p:sp>
      <p:sp>
        <p:nvSpPr>
          <p:cNvPr id="33795" name="TextBox 3">
            <a:extLst>
              <a:ext uri="{FF2B5EF4-FFF2-40B4-BE49-F238E27FC236}">
                <a16:creationId xmlns:a16="http://schemas.microsoft.com/office/drawing/2014/main" id="{EB12DE11-B856-4BD0-88C1-934C84266FF8}"/>
              </a:ext>
            </a:extLst>
          </p:cNvPr>
          <p:cNvSpPr txBox="1">
            <a:spLocks noChangeArrowheads="1"/>
          </p:cNvSpPr>
          <p:nvPr/>
        </p:nvSpPr>
        <p:spPr bwMode="auto">
          <a:xfrm>
            <a:off x="0" y="3941763"/>
            <a:ext cx="457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a:solidFill>
                  <a:srgbClr val="000000"/>
                </a:solidFill>
              </a:rPr>
              <a:t>SELECT * FROM test4;</a:t>
            </a:r>
          </a:p>
        </p:txBody>
      </p:sp>
      <p:sp>
        <p:nvSpPr>
          <p:cNvPr id="33796" name="TextBox 4">
            <a:extLst>
              <a:ext uri="{FF2B5EF4-FFF2-40B4-BE49-F238E27FC236}">
                <a16:creationId xmlns:a16="http://schemas.microsoft.com/office/drawing/2014/main" id="{363B3C4A-6C07-41EE-BFDC-FD81D761E680}"/>
              </a:ext>
            </a:extLst>
          </p:cNvPr>
          <p:cNvSpPr txBox="1">
            <a:spLocks noChangeArrowheads="1"/>
          </p:cNvSpPr>
          <p:nvPr/>
        </p:nvSpPr>
        <p:spPr bwMode="auto">
          <a:xfrm>
            <a:off x="0" y="2400300"/>
            <a:ext cx="64008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a:solidFill>
                  <a:srgbClr val="000000"/>
                </a:solidFill>
              </a:rPr>
              <a:t>INSERT INTO test4 (a4) VALUES</a:t>
            </a:r>
          </a:p>
          <a:p>
            <a:pPr>
              <a:spcBef>
                <a:spcPct val="0"/>
              </a:spcBef>
              <a:buClrTx/>
              <a:buSzTx/>
              <a:buFontTx/>
              <a:buNone/>
            </a:pPr>
            <a:r>
              <a:rPr kumimoji="0" lang="en-US" altLang="en-US" sz="2400">
                <a:solidFill>
                  <a:srgbClr val="000000"/>
                </a:solidFill>
              </a:rPr>
              <a:t>  (0), (0), (0), (0), (0), (0), (0), (0), (0), (0)</a:t>
            </a:r>
          </a:p>
        </p:txBody>
      </p:sp>
      <p:pic>
        <p:nvPicPr>
          <p:cNvPr id="33797" name="Picture 6">
            <a:extLst>
              <a:ext uri="{FF2B5EF4-FFF2-40B4-BE49-F238E27FC236}">
                <a16:creationId xmlns:a16="http://schemas.microsoft.com/office/drawing/2014/main" id="{DB9374E7-9141-4BB2-9AFD-8BC67C76E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625" y="355600"/>
            <a:ext cx="1219200" cy="575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8" name="TextBox 5">
            <a:extLst>
              <a:ext uri="{FF2B5EF4-FFF2-40B4-BE49-F238E27FC236}">
                <a16:creationId xmlns:a16="http://schemas.microsoft.com/office/drawing/2014/main" id="{D6405A5E-7940-47E3-9936-ADAC20DEFACF}"/>
              </a:ext>
            </a:extLst>
          </p:cNvPr>
          <p:cNvSpPr txBox="1">
            <a:spLocks noChangeArrowheads="1"/>
          </p:cNvSpPr>
          <p:nvPr/>
        </p:nvSpPr>
        <p:spPr bwMode="auto">
          <a:xfrm>
            <a:off x="990600" y="6172200"/>
            <a:ext cx="784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1800"/>
              <a:t>https://dev.mysql.com/doc/refman/8.0/en/trigger-syntax.html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extBox 1">
            <a:extLst>
              <a:ext uri="{FF2B5EF4-FFF2-40B4-BE49-F238E27FC236}">
                <a16:creationId xmlns:a16="http://schemas.microsoft.com/office/drawing/2014/main" id="{EB394364-F9C0-474C-A66D-A094198D1F00}"/>
              </a:ext>
            </a:extLst>
          </p:cNvPr>
          <p:cNvSpPr txBox="1">
            <a:spLocks noChangeArrowheads="1"/>
          </p:cNvSpPr>
          <p:nvPr/>
        </p:nvSpPr>
        <p:spPr bwMode="auto">
          <a:xfrm>
            <a:off x="0" y="322263"/>
            <a:ext cx="79248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a:t>CREATE TABLE test4(</a:t>
            </a:r>
          </a:p>
          <a:p>
            <a:pPr>
              <a:spcBef>
                <a:spcPct val="0"/>
              </a:spcBef>
              <a:buClrTx/>
              <a:buSzTx/>
              <a:buFontTx/>
              <a:buNone/>
            </a:pPr>
            <a:r>
              <a:rPr kumimoji="0" lang="en-US" altLang="en-US" sz="2400"/>
              <a:t>  a4 INT NOT NULL AUTO_INCREMENT PRIMARY KEY,</a:t>
            </a:r>
          </a:p>
          <a:p>
            <a:pPr>
              <a:spcBef>
                <a:spcPct val="0"/>
              </a:spcBef>
              <a:buClrTx/>
              <a:buSzTx/>
              <a:buFontTx/>
              <a:buNone/>
            </a:pPr>
            <a:r>
              <a:rPr kumimoji="0" lang="en-US" altLang="en-US" sz="2400"/>
              <a:t>  b4 INT DEFAULT 0</a:t>
            </a:r>
          </a:p>
          <a:p>
            <a:pPr>
              <a:spcBef>
                <a:spcPct val="0"/>
              </a:spcBef>
              <a:buClrTx/>
              <a:buSzTx/>
              <a:buFontTx/>
              <a:buNone/>
            </a:pPr>
            <a:r>
              <a:rPr kumimoji="0" lang="en-US" altLang="en-US" sz="2400"/>
              <a:t>);</a:t>
            </a:r>
          </a:p>
        </p:txBody>
      </p:sp>
      <p:sp>
        <p:nvSpPr>
          <p:cNvPr id="34819" name="TextBox 3">
            <a:extLst>
              <a:ext uri="{FF2B5EF4-FFF2-40B4-BE49-F238E27FC236}">
                <a16:creationId xmlns:a16="http://schemas.microsoft.com/office/drawing/2014/main" id="{3397FE6E-6070-429E-8158-2F2D2225222E}"/>
              </a:ext>
            </a:extLst>
          </p:cNvPr>
          <p:cNvSpPr txBox="1">
            <a:spLocks noChangeArrowheads="1"/>
          </p:cNvSpPr>
          <p:nvPr/>
        </p:nvSpPr>
        <p:spPr bwMode="auto">
          <a:xfrm>
            <a:off x="-28575" y="4648200"/>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a:t>SELECT * FROM test4;</a:t>
            </a:r>
          </a:p>
        </p:txBody>
      </p:sp>
      <p:sp>
        <p:nvSpPr>
          <p:cNvPr id="34820" name="TextBox 4">
            <a:extLst>
              <a:ext uri="{FF2B5EF4-FFF2-40B4-BE49-F238E27FC236}">
                <a16:creationId xmlns:a16="http://schemas.microsoft.com/office/drawing/2014/main" id="{22CEA618-56C2-4D00-AF66-67256D56F199}"/>
              </a:ext>
            </a:extLst>
          </p:cNvPr>
          <p:cNvSpPr txBox="1">
            <a:spLocks noChangeArrowheads="1"/>
          </p:cNvSpPr>
          <p:nvPr/>
        </p:nvSpPr>
        <p:spPr bwMode="auto">
          <a:xfrm>
            <a:off x="0" y="2752725"/>
            <a:ext cx="64008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a:t>INSERT INTO test4 (a4) VALUES</a:t>
            </a:r>
          </a:p>
          <a:p>
            <a:pPr>
              <a:spcBef>
                <a:spcPct val="0"/>
              </a:spcBef>
              <a:buClrTx/>
              <a:buSzTx/>
              <a:buFontTx/>
              <a:buNone/>
            </a:pPr>
            <a:r>
              <a:rPr kumimoji="0" lang="en-US" altLang="en-US" sz="2400"/>
              <a:t>  (0), (0), (0), (0), (0), (0), (0), (0), (0), (0)</a:t>
            </a:r>
          </a:p>
        </p:txBody>
      </p:sp>
      <p:pic>
        <p:nvPicPr>
          <p:cNvPr id="34821" name="Picture 6">
            <a:extLst>
              <a:ext uri="{FF2B5EF4-FFF2-40B4-BE49-F238E27FC236}">
                <a16:creationId xmlns:a16="http://schemas.microsoft.com/office/drawing/2014/main" id="{41045C75-A88A-4700-ACD9-75463A045D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1625" y="355600"/>
            <a:ext cx="1219200" cy="575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TextBox 7">
            <a:extLst>
              <a:ext uri="{FF2B5EF4-FFF2-40B4-BE49-F238E27FC236}">
                <a16:creationId xmlns:a16="http://schemas.microsoft.com/office/drawing/2014/main" id="{3F3132F7-5840-4C5E-89DF-1D4E901C6E20}"/>
              </a:ext>
            </a:extLst>
          </p:cNvPr>
          <p:cNvSpPr txBox="1">
            <a:spLocks noChangeArrowheads="1"/>
          </p:cNvSpPr>
          <p:nvPr/>
        </p:nvSpPr>
        <p:spPr bwMode="auto">
          <a:xfrm>
            <a:off x="457200" y="6318250"/>
            <a:ext cx="784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1800"/>
              <a:t>https://dev.mysql.com/doc/refman/8.0/en/trigger-syntax.html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CA95A242-FAEC-4071-B18A-7A566E9B3727}"/>
              </a:ext>
            </a:extLst>
          </p:cNvPr>
          <p:cNvSpPr txBox="1">
            <a:spLocks noChangeArrowheads="1"/>
          </p:cNvSpPr>
          <p:nvPr/>
        </p:nvSpPr>
        <p:spPr bwMode="auto">
          <a:xfrm>
            <a:off x="838200" y="685800"/>
            <a:ext cx="7772400" cy="489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a:t>delimiter |</a:t>
            </a:r>
          </a:p>
          <a:p>
            <a:pPr>
              <a:spcBef>
                <a:spcPct val="0"/>
              </a:spcBef>
              <a:buClrTx/>
              <a:buSzTx/>
              <a:buFontTx/>
              <a:buNone/>
            </a:pPr>
            <a:endParaRPr kumimoji="0" lang="en-US" altLang="en-US" sz="2400"/>
          </a:p>
          <a:p>
            <a:pPr>
              <a:spcBef>
                <a:spcPct val="0"/>
              </a:spcBef>
              <a:buClrTx/>
              <a:buSzTx/>
              <a:buFontTx/>
              <a:buNone/>
            </a:pPr>
            <a:r>
              <a:rPr kumimoji="0" lang="en-US" altLang="en-US" sz="2400"/>
              <a:t>CREATE TRIGGER testref BEFORE INSERT ON test1</a:t>
            </a:r>
          </a:p>
          <a:p>
            <a:pPr>
              <a:spcBef>
                <a:spcPct val="0"/>
              </a:spcBef>
              <a:buClrTx/>
              <a:buSzTx/>
              <a:buFontTx/>
              <a:buNone/>
            </a:pPr>
            <a:r>
              <a:rPr kumimoji="0" lang="en-US" altLang="en-US" sz="2400"/>
              <a:t>  FOR EACH ROW</a:t>
            </a:r>
          </a:p>
          <a:p>
            <a:pPr>
              <a:spcBef>
                <a:spcPct val="0"/>
              </a:spcBef>
              <a:buClrTx/>
              <a:buSzTx/>
              <a:buFontTx/>
              <a:buNone/>
            </a:pPr>
            <a:r>
              <a:rPr kumimoji="0" lang="en-US" altLang="en-US" sz="2400"/>
              <a:t>  BEGIN</a:t>
            </a:r>
          </a:p>
          <a:p>
            <a:pPr>
              <a:spcBef>
                <a:spcPct val="0"/>
              </a:spcBef>
              <a:buClrTx/>
              <a:buSzTx/>
              <a:buFontTx/>
              <a:buNone/>
            </a:pPr>
            <a:r>
              <a:rPr kumimoji="0" lang="en-US" altLang="en-US" sz="2400"/>
              <a:t>    INSERT INTO test2 SET a2 = NEW.a1;</a:t>
            </a:r>
          </a:p>
          <a:p>
            <a:pPr>
              <a:spcBef>
                <a:spcPct val="0"/>
              </a:spcBef>
              <a:buClrTx/>
              <a:buSzTx/>
              <a:buFontTx/>
              <a:buNone/>
            </a:pPr>
            <a:r>
              <a:rPr kumimoji="0" lang="en-US" altLang="en-US" sz="2400"/>
              <a:t>    DELETE FROM test3 WHERE a3 = NEW.a1;</a:t>
            </a:r>
          </a:p>
          <a:p>
            <a:pPr>
              <a:spcBef>
                <a:spcPct val="0"/>
              </a:spcBef>
              <a:buClrTx/>
              <a:buSzTx/>
              <a:buFontTx/>
              <a:buNone/>
            </a:pPr>
            <a:r>
              <a:rPr kumimoji="0" lang="en-US" altLang="en-US" sz="2400"/>
              <a:t>    UPDATE test4 SET b4 = b4 + 1 WHERE a4 = NEW.a1;</a:t>
            </a:r>
          </a:p>
          <a:p>
            <a:pPr>
              <a:spcBef>
                <a:spcPct val="0"/>
              </a:spcBef>
              <a:buClrTx/>
              <a:buSzTx/>
              <a:buFontTx/>
              <a:buNone/>
            </a:pPr>
            <a:r>
              <a:rPr kumimoji="0" lang="en-US" altLang="en-US" sz="2400"/>
              <a:t>  END;</a:t>
            </a:r>
          </a:p>
          <a:p>
            <a:pPr>
              <a:spcBef>
                <a:spcPct val="0"/>
              </a:spcBef>
              <a:buClrTx/>
              <a:buSzTx/>
              <a:buFontTx/>
              <a:buNone/>
            </a:pPr>
            <a:r>
              <a:rPr kumimoji="0" lang="en-US" altLang="en-US" sz="2400"/>
              <a:t>|</a:t>
            </a:r>
          </a:p>
          <a:p>
            <a:pPr>
              <a:spcBef>
                <a:spcPct val="0"/>
              </a:spcBef>
              <a:buClrTx/>
              <a:buSzTx/>
              <a:buFontTx/>
              <a:buNone/>
            </a:pPr>
            <a:endParaRPr kumimoji="0" lang="en-US" altLang="en-US" sz="2400"/>
          </a:p>
          <a:p>
            <a:pPr>
              <a:spcBef>
                <a:spcPct val="0"/>
              </a:spcBef>
              <a:buClrTx/>
              <a:buSzTx/>
              <a:buFontTx/>
              <a:buNone/>
            </a:pPr>
            <a:r>
              <a:rPr kumimoji="0" lang="en-US" altLang="en-US" sz="2400"/>
              <a:t>delimiter ;</a:t>
            </a:r>
          </a:p>
        </p:txBody>
      </p:sp>
      <p:sp>
        <p:nvSpPr>
          <p:cNvPr id="35843" name="TextBox 3">
            <a:extLst>
              <a:ext uri="{FF2B5EF4-FFF2-40B4-BE49-F238E27FC236}">
                <a16:creationId xmlns:a16="http://schemas.microsoft.com/office/drawing/2014/main" id="{880438A8-1376-4743-8002-B2C805C55AE5}"/>
              </a:ext>
            </a:extLst>
          </p:cNvPr>
          <p:cNvSpPr txBox="1">
            <a:spLocks noChangeArrowheads="1"/>
          </p:cNvSpPr>
          <p:nvPr/>
        </p:nvSpPr>
        <p:spPr bwMode="auto">
          <a:xfrm>
            <a:off x="990600" y="6172200"/>
            <a:ext cx="784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1800"/>
              <a:t>https://dev.mysql.com/doc/refman/8.0/en/trigger-syntax.html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Box 2">
            <a:extLst>
              <a:ext uri="{FF2B5EF4-FFF2-40B4-BE49-F238E27FC236}">
                <a16:creationId xmlns:a16="http://schemas.microsoft.com/office/drawing/2014/main" id="{AEFE2A12-122F-49E6-A30B-DD690D4EC227}"/>
              </a:ext>
            </a:extLst>
          </p:cNvPr>
          <p:cNvSpPr txBox="1">
            <a:spLocks noChangeArrowheads="1"/>
          </p:cNvSpPr>
          <p:nvPr/>
        </p:nvSpPr>
        <p:spPr bwMode="auto">
          <a:xfrm>
            <a:off x="17463" y="2568575"/>
            <a:ext cx="5715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a:t>INSERT INTO test1 VALUES </a:t>
            </a:r>
          </a:p>
          <a:p>
            <a:pPr>
              <a:spcBef>
                <a:spcPct val="0"/>
              </a:spcBef>
              <a:buClrTx/>
              <a:buSzTx/>
              <a:buFontTx/>
              <a:buNone/>
            </a:pPr>
            <a:r>
              <a:rPr kumimoji="0" lang="en-US" altLang="en-US" sz="2400"/>
              <a:t>       (1), (3), (1), (7), (1), (8), (4), (4);</a:t>
            </a:r>
          </a:p>
        </p:txBody>
      </p:sp>
      <p:sp>
        <p:nvSpPr>
          <p:cNvPr id="36867" name="TextBox 3">
            <a:extLst>
              <a:ext uri="{FF2B5EF4-FFF2-40B4-BE49-F238E27FC236}">
                <a16:creationId xmlns:a16="http://schemas.microsoft.com/office/drawing/2014/main" id="{FDCA6113-2C9C-4953-AA4E-6954862702E6}"/>
              </a:ext>
            </a:extLst>
          </p:cNvPr>
          <p:cNvSpPr txBox="1">
            <a:spLocks noChangeArrowheads="1"/>
          </p:cNvSpPr>
          <p:nvPr/>
        </p:nvSpPr>
        <p:spPr bwMode="auto">
          <a:xfrm>
            <a:off x="246063" y="661988"/>
            <a:ext cx="5257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800"/>
              <a:t>CREATE TABLE test1(</a:t>
            </a:r>
          </a:p>
          <a:p>
            <a:pPr>
              <a:spcBef>
                <a:spcPct val="0"/>
              </a:spcBef>
              <a:buClrTx/>
              <a:buSzTx/>
              <a:buFontTx/>
              <a:buNone/>
            </a:pPr>
            <a:r>
              <a:rPr kumimoji="0" lang="en-US" altLang="en-US" sz="2800"/>
              <a:t>a1 INT(32)</a:t>
            </a:r>
          </a:p>
          <a:p>
            <a:pPr>
              <a:spcBef>
                <a:spcPct val="0"/>
              </a:spcBef>
              <a:buClrTx/>
              <a:buSzTx/>
              <a:buFontTx/>
              <a:buNone/>
            </a:pPr>
            <a:r>
              <a:rPr kumimoji="0" lang="en-US" altLang="en-US" sz="2800"/>
              <a:t>);</a:t>
            </a:r>
          </a:p>
        </p:txBody>
      </p:sp>
      <p:pic>
        <p:nvPicPr>
          <p:cNvPr id="36868" name="Picture 7">
            <a:extLst>
              <a:ext uri="{FF2B5EF4-FFF2-40B4-BE49-F238E27FC236}">
                <a16:creationId xmlns:a16="http://schemas.microsoft.com/office/drawing/2014/main" id="{6E17719B-B04D-4D3E-B122-03FC93029F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6038" y="252413"/>
            <a:ext cx="3848100"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TextBox 8">
            <a:extLst>
              <a:ext uri="{FF2B5EF4-FFF2-40B4-BE49-F238E27FC236}">
                <a16:creationId xmlns:a16="http://schemas.microsoft.com/office/drawing/2014/main" id="{1FAFD4C2-8680-43C4-ADCE-33F0EE9D6072}"/>
              </a:ext>
            </a:extLst>
          </p:cNvPr>
          <p:cNvSpPr txBox="1">
            <a:spLocks noChangeArrowheads="1"/>
          </p:cNvSpPr>
          <p:nvPr/>
        </p:nvSpPr>
        <p:spPr bwMode="auto">
          <a:xfrm>
            <a:off x="990600" y="6172200"/>
            <a:ext cx="784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1800"/>
              <a:t>https://dev.mysql.com/doc/refman/8.0/en/trigger-syntax.html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463581B7-A90B-452F-B93D-CF65F4872CF7}"/>
              </a:ext>
            </a:extLst>
          </p:cNvPr>
          <p:cNvSpPr txBox="1">
            <a:spLocks noChangeArrowheads="1"/>
          </p:cNvSpPr>
          <p:nvPr/>
        </p:nvSpPr>
        <p:spPr bwMode="auto">
          <a:xfrm>
            <a:off x="304800" y="381000"/>
            <a:ext cx="7772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delimiter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CREATE TRIGGER testref BEFORE INSERT ON test1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  FOR EACH ROW</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    </a:t>
            </a:r>
            <a:r>
              <a:rPr kumimoji="0" lang="en-US" altLang="en-US" sz="1800" b="1" i="0" u="none" strike="noStrike" kern="1200" cap="none" spc="0" normalizeH="0" baseline="0" noProof="0">
                <a:ln>
                  <a:noFill/>
                </a:ln>
                <a:solidFill>
                  <a:srgbClr val="000000"/>
                </a:solidFill>
                <a:effectLst/>
                <a:uLnTx/>
                <a:uFillTx/>
                <a:latin typeface="Helvetica" panose="020B0604020202020204" pitchFamily="34" charset="0"/>
                <a:ea typeface="+mn-ea"/>
                <a:cs typeface="+mn-cs"/>
              </a:rPr>
              <a:t>INSERT INTO test2 SET a2 = NEW.a1;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    DELETE FROM test3 WHERE a3 = NEW.a1;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    UPDATE test4 SET b4 = b4 + 1 WHERE a4 = NEW.a1;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delimiter ;</a:t>
            </a:r>
          </a:p>
        </p:txBody>
      </p:sp>
      <p:pic>
        <p:nvPicPr>
          <p:cNvPr id="37892" name="Picture 6">
            <a:extLst>
              <a:ext uri="{FF2B5EF4-FFF2-40B4-BE49-F238E27FC236}">
                <a16:creationId xmlns:a16="http://schemas.microsoft.com/office/drawing/2014/main" id="{F266DA05-8E5D-4BCC-9099-75B8878EA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575" y="2987675"/>
            <a:ext cx="3001963"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5927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463581B7-A90B-452F-B93D-CF65F4872CF7}"/>
              </a:ext>
            </a:extLst>
          </p:cNvPr>
          <p:cNvSpPr txBox="1">
            <a:spLocks noChangeArrowheads="1"/>
          </p:cNvSpPr>
          <p:nvPr/>
        </p:nvSpPr>
        <p:spPr bwMode="auto">
          <a:xfrm>
            <a:off x="304800" y="381000"/>
            <a:ext cx="7772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1800">
                <a:solidFill>
                  <a:srgbClr val="000000"/>
                </a:solidFill>
              </a:rPr>
              <a:t>delimiter |</a:t>
            </a:r>
          </a:p>
          <a:p>
            <a:pPr>
              <a:spcBef>
                <a:spcPct val="0"/>
              </a:spcBef>
              <a:buClrTx/>
              <a:buSzTx/>
              <a:buFontTx/>
              <a:buNone/>
            </a:pPr>
            <a:endParaRPr kumimoji="0" lang="en-US" altLang="en-US" sz="1800">
              <a:solidFill>
                <a:srgbClr val="000000"/>
              </a:solidFill>
            </a:endParaRPr>
          </a:p>
          <a:p>
            <a:pPr>
              <a:spcBef>
                <a:spcPct val="0"/>
              </a:spcBef>
              <a:buClrTx/>
              <a:buSzTx/>
              <a:buFontTx/>
              <a:buNone/>
            </a:pPr>
            <a:r>
              <a:rPr kumimoji="0" lang="en-US" altLang="en-US" sz="1800">
                <a:solidFill>
                  <a:srgbClr val="000000"/>
                </a:solidFill>
              </a:rPr>
              <a:t>CREATE TRIGGER testref BEFORE INSERT ON test1</a:t>
            </a:r>
          </a:p>
          <a:p>
            <a:pPr>
              <a:spcBef>
                <a:spcPct val="0"/>
              </a:spcBef>
              <a:buClrTx/>
              <a:buSzTx/>
              <a:buFontTx/>
              <a:buNone/>
            </a:pPr>
            <a:r>
              <a:rPr kumimoji="0" lang="en-US" altLang="en-US" sz="1800">
                <a:solidFill>
                  <a:srgbClr val="000000"/>
                </a:solidFill>
              </a:rPr>
              <a:t>  FOR EACH ROW</a:t>
            </a:r>
          </a:p>
          <a:p>
            <a:pPr>
              <a:spcBef>
                <a:spcPct val="0"/>
              </a:spcBef>
              <a:buClrTx/>
              <a:buSzTx/>
              <a:buFontTx/>
              <a:buNone/>
            </a:pPr>
            <a:r>
              <a:rPr kumimoji="0" lang="en-US" altLang="en-US" sz="1800">
                <a:solidFill>
                  <a:srgbClr val="000000"/>
                </a:solidFill>
              </a:rPr>
              <a:t>  BEGIN</a:t>
            </a:r>
          </a:p>
          <a:p>
            <a:pPr>
              <a:spcBef>
                <a:spcPct val="0"/>
              </a:spcBef>
              <a:buClrTx/>
              <a:buSzTx/>
              <a:buFontTx/>
              <a:buNone/>
            </a:pPr>
            <a:r>
              <a:rPr kumimoji="0" lang="en-US" altLang="en-US" sz="1800">
                <a:solidFill>
                  <a:srgbClr val="000000"/>
                </a:solidFill>
              </a:rPr>
              <a:t>    </a:t>
            </a:r>
            <a:r>
              <a:rPr kumimoji="0" lang="en-US" altLang="en-US" sz="1800" b="1">
                <a:solidFill>
                  <a:srgbClr val="000000"/>
                </a:solidFill>
              </a:rPr>
              <a:t>INSERT INTO test2 SET a2 = NEW.a1;</a:t>
            </a:r>
          </a:p>
          <a:p>
            <a:pPr>
              <a:spcBef>
                <a:spcPct val="0"/>
              </a:spcBef>
              <a:buClrTx/>
              <a:buSzTx/>
              <a:buFontTx/>
              <a:buNone/>
            </a:pPr>
            <a:r>
              <a:rPr kumimoji="0" lang="en-US" altLang="en-US" sz="1800">
                <a:solidFill>
                  <a:srgbClr val="000000"/>
                </a:solidFill>
              </a:rPr>
              <a:t>    DELETE FROM test3 WHERE a3 = NEW.a1;</a:t>
            </a:r>
          </a:p>
          <a:p>
            <a:pPr>
              <a:spcBef>
                <a:spcPct val="0"/>
              </a:spcBef>
              <a:buClrTx/>
              <a:buSzTx/>
              <a:buFontTx/>
              <a:buNone/>
            </a:pPr>
            <a:r>
              <a:rPr kumimoji="0" lang="en-US" altLang="en-US" sz="1800">
                <a:solidFill>
                  <a:srgbClr val="000000"/>
                </a:solidFill>
              </a:rPr>
              <a:t>    UPDATE test4 SET b4 = b4 + 1 WHERE a4 = NEW.a1;</a:t>
            </a:r>
          </a:p>
          <a:p>
            <a:pPr>
              <a:spcBef>
                <a:spcPct val="0"/>
              </a:spcBef>
              <a:buClrTx/>
              <a:buSzTx/>
              <a:buFontTx/>
              <a:buNone/>
            </a:pPr>
            <a:r>
              <a:rPr kumimoji="0" lang="en-US" altLang="en-US" sz="1800">
                <a:solidFill>
                  <a:srgbClr val="000000"/>
                </a:solidFill>
              </a:rPr>
              <a:t>  END;</a:t>
            </a:r>
          </a:p>
          <a:p>
            <a:pPr>
              <a:spcBef>
                <a:spcPct val="0"/>
              </a:spcBef>
              <a:buClrTx/>
              <a:buSzTx/>
              <a:buFontTx/>
              <a:buNone/>
            </a:pPr>
            <a:r>
              <a:rPr kumimoji="0" lang="en-US" altLang="en-US" sz="1800">
                <a:solidFill>
                  <a:srgbClr val="000000"/>
                </a:solidFill>
              </a:rPr>
              <a:t>|</a:t>
            </a:r>
          </a:p>
          <a:p>
            <a:pPr>
              <a:spcBef>
                <a:spcPct val="0"/>
              </a:spcBef>
              <a:buClrTx/>
              <a:buSzTx/>
              <a:buFontTx/>
              <a:buNone/>
            </a:pPr>
            <a:endParaRPr kumimoji="0" lang="en-US" altLang="en-US" sz="1800">
              <a:solidFill>
                <a:srgbClr val="000000"/>
              </a:solidFill>
            </a:endParaRPr>
          </a:p>
          <a:p>
            <a:pPr>
              <a:spcBef>
                <a:spcPct val="0"/>
              </a:spcBef>
              <a:buClrTx/>
              <a:buSzTx/>
              <a:buFontTx/>
              <a:buNone/>
            </a:pPr>
            <a:r>
              <a:rPr kumimoji="0" lang="en-US" altLang="en-US" sz="1800">
                <a:solidFill>
                  <a:srgbClr val="000000"/>
                </a:solidFill>
              </a:rPr>
              <a:t>delimiter ;</a:t>
            </a:r>
          </a:p>
        </p:txBody>
      </p:sp>
      <p:pic>
        <p:nvPicPr>
          <p:cNvPr id="37891" name="Picture 5">
            <a:extLst>
              <a:ext uri="{FF2B5EF4-FFF2-40B4-BE49-F238E27FC236}">
                <a16:creationId xmlns:a16="http://schemas.microsoft.com/office/drawing/2014/main" id="{00B24316-3B47-4EA2-A250-6713D5A7A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955925"/>
            <a:ext cx="2876550"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6">
            <a:extLst>
              <a:ext uri="{FF2B5EF4-FFF2-40B4-BE49-F238E27FC236}">
                <a16:creationId xmlns:a16="http://schemas.microsoft.com/office/drawing/2014/main" id="{F266DA05-8E5D-4BCC-9099-75B8878EA2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5575" y="2987675"/>
            <a:ext cx="3001963"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Box 2">
            <a:extLst>
              <a:ext uri="{FF2B5EF4-FFF2-40B4-BE49-F238E27FC236}">
                <a16:creationId xmlns:a16="http://schemas.microsoft.com/office/drawing/2014/main" id="{FA98DC37-2D0E-4990-B1A6-F33CF0094D58}"/>
              </a:ext>
            </a:extLst>
          </p:cNvPr>
          <p:cNvSpPr txBox="1">
            <a:spLocks noChangeArrowheads="1"/>
          </p:cNvSpPr>
          <p:nvPr/>
        </p:nvSpPr>
        <p:spPr bwMode="auto">
          <a:xfrm>
            <a:off x="304800" y="381000"/>
            <a:ext cx="7772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1800">
                <a:solidFill>
                  <a:srgbClr val="000000"/>
                </a:solidFill>
              </a:rPr>
              <a:t>delimiter |</a:t>
            </a:r>
          </a:p>
          <a:p>
            <a:pPr>
              <a:spcBef>
                <a:spcPct val="0"/>
              </a:spcBef>
              <a:buClrTx/>
              <a:buSzTx/>
              <a:buFontTx/>
              <a:buNone/>
            </a:pPr>
            <a:endParaRPr kumimoji="0" lang="en-US" altLang="en-US" sz="1800">
              <a:solidFill>
                <a:srgbClr val="000000"/>
              </a:solidFill>
            </a:endParaRPr>
          </a:p>
          <a:p>
            <a:pPr>
              <a:spcBef>
                <a:spcPct val="0"/>
              </a:spcBef>
              <a:buClrTx/>
              <a:buSzTx/>
              <a:buFontTx/>
              <a:buNone/>
            </a:pPr>
            <a:r>
              <a:rPr kumimoji="0" lang="en-US" altLang="en-US" sz="1800">
                <a:solidFill>
                  <a:srgbClr val="000000"/>
                </a:solidFill>
              </a:rPr>
              <a:t>CREATE TRIGGER testref BEFORE INSERT ON test1</a:t>
            </a:r>
          </a:p>
          <a:p>
            <a:pPr>
              <a:spcBef>
                <a:spcPct val="0"/>
              </a:spcBef>
              <a:buClrTx/>
              <a:buSzTx/>
              <a:buFontTx/>
              <a:buNone/>
            </a:pPr>
            <a:r>
              <a:rPr kumimoji="0" lang="en-US" altLang="en-US" sz="1800">
                <a:solidFill>
                  <a:srgbClr val="000000"/>
                </a:solidFill>
              </a:rPr>
              <a:t>  FOR EACH ROW</a:t>
            </a:r>
          </a:p>
          <a:p>
            <a:pPr>
              <a:spcBef>
                <a:spcPct val="0"/>
              </a:spcBef>
              <a:buClrTx/>
              <a:buSzTx/>
              <a:buFontTx/>
              <a:buNone/>
            </a:pPr>
            <a:r>
              <a:rPr kumimoji="0" lang="en-US" altLang="en-US" sz="1800">
                <a:solidFill>
                  <a:srgbClr val="000000"/>
                </a:solidFill>
              </a:rPr>
              <a:t>  BEGIN</a:t>
            </a:r>
          </a:p>
          <a:p>
            <a:pPr>
              <a:spcBef>
                <a:spcPct val="0"/>
              </a:spcBef>
              <a:buClrTx/>
              <a:buSzTx/>
              <a:buFontTx/>
              <a:buNone/>
            </a:pPr>
            <a:r>
              <a:rPr kumimoji="0" lang="en-US" altLang="en-US" sz="1800">
                <a:solidFill>
                  <a:srgbClr val="000000"/>
                </a:solidFill>
              </a:rPr>
              <a:t>    INSERT INTO test2 SET a2 = NEW.a1;</a:t>
            </a:r>
          </a:p>
          <a:p>
            <a:pPr>
              <a:spcBef>
                <a:spcPct val="0"/>
              </a:spcBef>
              <a:buClrTx/>
              <a:buSzTx/>
              <a:buFontTx/>
              <a:buNone/>
            </a:pPr>
            <a:r>
              <a:rPr kumimoji="0" lang="en-US" altLang="en-US" sz="1800">
                <a:solidFill>
                  <a:srgbClr val="000000"/>
                </a:solidFill>
              </a:rPr>
              <a:t>    </a:t>
            </a:r>
            <a:r>
              <a:rPr kumimoji="0" lang="en-US" altLang="en-US" sz="1800" b="1">
                <a:solidFill>
                  <a:srgbClr val="000000"/>
                </a:solidFill>
              </a:rPr>
              <a:t>DELETE FROM test3 WHERE a3 = NEW.a1;</a:t>
            </a:r>
          </a:p>
          <a:p>
            <a:pPr>
              <a:spcBef>
                <a:spcPct val="0"/>
              </a:spcBef>
              <a:buClrTx/>
              <a:buSzTx/>
              <a:buFontTx/>
              <a:buNone/>
            </a:pPr>
            <a:r>
              <a:rPr kumimoji="0" lang="en-US" altLang="en-US" sz="1800">
                <a:solidFill>
                  <a:srgbClr val="000000"/>
                </a:solidFill>
              </a:rPr>
              <a:t>    UPDATE test4 SET b4 = b4 + 1 WHERE a4 = NEW.a1;</a:t>
            </a:r>
          </a:p>
          <a:p>
            <a:pPr>
              <a:spcBef>
                <a:spcPct val="0"/>
              </a:spcBef>
              <a:buClrTx/>
              <a:buSzTx/>
              <a:buFontTx/>
              <a:buNone/>
            </a:pPr>
            <a:r>
              <a:rPr kumimoji="0" lang="en-US" altLang="en-US" sz="1800">
                <a:solidFill>
                  <a:srgbClr val="000000"/>
                </a:solidFill>
              </a:rPr>
              <a:t>  END;</a:t>
            </a:r>
          </a:p>
          <a:p>
            <a:pPr>
              <a:spcBef>
                <a:spcPct val="0"/>
              </a:spcBef>
              <a:buClrTx/>
              <a:buSzTx/>
              <a:buFontTx/>
              <a:buNone/>
            </a:pPr>
            <a:r>
              <a:rPr kumimoji="0" lang="en-US" altLang="en-US" sz="1800">
                <a:solidFill>
                  <a:srgbClr val="000000"/>
                </a:solidFill>
              </a:rPr>
              <a:t>|</a:t>
            </a:r>
          </a:p>
          <a:p>
            <a:pPr>
              <a:spcBef>
                <a:spcPct val="0"/>
              </a:spcBef>
              <a:buClrTx/>
              <a:buSzTx/>
              <a:buFontTx/>
              <a:buNone/>
            </a:pPr>
            <a:endParaRPr kumimoji="0" lang="en-US" altLang="en-US" sz="1800">
              <a:solidFill>
                <a:srgbClr val="000000"/>
              </a:solidFill>
            </a:endParaRPr>
          </a:p>
          <a:p>
            <a:pPr>
              <a:spcBef>
                <a:spcPct val="0"/>
              </a:spcBef>
              <a:buClrTx/>
              <a:buSzTx/>
              <a:buFontTx/>
              <a:buNone/>
            </a:pPr>
            <a:r>
              <a:rPr kumimoji="0" lang="en-US" altLang="en-US" sz="1800">
                <a:solidFill>
                  <a:srgbClr val="000000"/>
                </a:solidFill>
              </a:rPr>
              <a:t>delimiter ;</a:t>
            </a:r>
          </a:p>
        </p:txBody>
      </p:sp>
      <p:pic>
        <p:nvPicPr>
          <p:cNvPr id="38915" name="Picture 1">
            <a:extLst>
              <a:ext uri="{FF2B5EF4-FFF2-40B4-BE49-F238E27FC236}">
                <a16:creationId xmlns:a16="http://schemas.microsoft.com/office/drawing/2014/main" id="{05A7DB65-DB89-4553-A6F4-16330F050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863" y="3173413"/>
            <a:ext cx="3005137" cy="354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6">
            <a:extLst>
              <a:ext uri="{FF2B5EF4-FFF2-40B4-BE49-F238E27FC236}">
                <a16:creationId xmlns:a16="http://schemas.microsoft.com/office/drawing/2014/main" id="{A76A32CE-CF52-40B6-A3EE-87413C6A8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4038" y="152400"/>
            <a:ext cx="869950" cy="499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8">
            <a:extLst>
              <a:ext uri="{FF2B5EF4-FFF2-40B4-BE49-F238E27FC236}">
                <a16:creationId xmlns:a16="http://schemas.microsoft.com/office/drawing/2014/main" id="{95BC69D5-D132-4584-AE49-573FB7F47A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3763" y="3173413"/>
            <a:ext cx="3444875" cy="354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Box 2">
            <a:extLst>
              <a:ext uri="{FF2B5EF4-FFF2-40B4-BE49-F238E27FC236}">
                <a16:creationId xmlns:a16="http://schemas.microsoft.com/office/drawing/2014/main" id="{FA98DC37-2D0E-4990-B1A6-F33CF0094D58}"/>
              </a:ext>
            </a:extLst>
          </p:cNvPr>
          <p:cNvSpPr txBox="1">
            <a:spLocks noChangeArrowheads="1"/>
          </p:cNvSpPr>
          <p:nvPr/>
        </p:nvSpPr>
        <p:spPr bwMode="auto">
          <a:xfrm>
            <a:off x="304800" y="381000"/>
            <a:ext cx="7772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delimiter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CREATE TRIGGER testref BEFORE INSERT ON test1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  FOR EACH ROW</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    INSERT INTO test2 SET a2 = NEW.a1;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    </a:t>
            </a:r>
            <a:r>
              <a:rPr kumimoji="0" lang="en-US" altLang="en-US" sz="1800" b="1" i="0" u="none" strike="noStrike" kern="1200" cap="none" spc="0" normalizeH="0" baseline="0" noProof="0">
                <a:ln>
                  <a:noFill/>
                </a:ln>
                <a:solidFill>
                  <a:srgbClr val="000000"/>
                </a:solidFill>
                <a:effectLst/>
                <a:uLnTx/>
                <a:uFillTx/>
                <a:latin typeface="Helvetica" panose="020B0604020202020204" pitchFamily="34" charset="0"/>
                <a:ea typeface="+mn-ea"/>
                <a:cs typeface="+mn-cs"/>
              </a:rPr>
              <a:t>DELETE FROM test3 WHERE a3 = NEW.a1;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    UPDATE test4 SET b4 = b4 + 1 WHERE a4 = NEW.a1;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delimiter ;</a:t>
            </a:r>
          </a:p>
        </p:txBody>
      </p:sp>
      <p:pic>
        <p:nvPicPr>
          <p:cNvPr id="38915" name="Picture 1">
            <a:extLst>
              <a:ext uri="{FF2B5EF4-FFF2-40B4-BE49-F238E27FC236}">
                <a16:creationId xmlns:a16="http://schemas.microsoft.com/office/drawing/2014/main" id="{05A7DB65-DB89-4553-A6F4-16330F050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863" y="3173413"/>
            <a:ext cx="3005137" cy="354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6">
            <a:extLst>
              <a:ext uri="{FF2B5EF4-FFF2-40B4-BE49-F238E27FC236}">
                <a16:creationId xmlns:a16="http://schemas.microsoft.com/office/drawing/2014/main" id="{A76A32CE-CF52-40B6-A3EE-87413C6A83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4038" y="152400"/>
            <a:ext cx="869950" cy="499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0927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Box 2">
            <a:extLst>
              <a:ext uri="{FF2B5EF4-FFF2-40B4-BE49-F238E27FC236}">
                <a16:creationId xmlns:a16="http://schemas.microsoft.com/office/drawing/2014/main" id="{9BDF9A20-0FE8-495F-8DD4-17DCFD3BACA3}"/>
              </a:ext>
            </a:extLst>
          </p:cNvPr>
          <p:cNvSpPr txBox="1">
            <a:spLocks noChangeArrowheads="1"/>
          </p:cNvSpPr>
          <p:nvPr/>
        </p:nvSpPr>
        <p:spPr bwMode="auto">
          <a:xfrm>
            <a:off x="103188" y="150813"/>
            <a:ext cx="7772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1800">
                <a:solidFill>
                  <a:srgbClr val="000000"/>
                </a:solidFill>
              </a:rPr>
              <a:t>delimiter |</a:t>
            </a:r>
          </a:p>
          <a:p>
            <a:pPr>
              <a:spcBef>
                <a:spcPct val="0"/>
              </a:spcBef>
              <a:buClrTx/>
              <a:buSzTx/>
              <a:buFontTx/>
              <a:buNone/>
            </a:pPr>
            <a:endParaRPr kumimoji="0" lang="en-US" altLang="en-US" sz="1800">
              <a:solidFill>
                <a:srgbClr val="000000"/>
              </a:solidFill>
            </a:endParaRPr>
          </a:p>
          <a:p>
            <a:pPr>
              <a:spcBef>
                <a:spcPct val="0"/>
              </a:spcBef>
              <a:buClrTx/>
              <a:buSzTx/>
              <a:buFontTx/>
              <a:buNone/>
            </a:pPr>
            <a:r>
              <a:rPr kumimoji="0" lang="en-US" altLang="en-US" sz="1800">
                <a:solidFill>
                  <a:srgbClr val="000000"/>
                </a:solidFill>
              </a:rPr>
              <a:t>CREATE TRIGGER testref BEFORE INSERT ON test1</a:t>
            </a:r>
          </a:p>
          <a:p>
            <a:pPr>
              <a:spcBef>
                <a:spcPct val="0"/>
              </a:spcBef>
              <a:buClrTx/>
              <a:buSzTx/>
              <a:buFontTx/>
              <a:buNone/>
            </a:pPr>
            <a:r>
              <a:rPr kumimoji="0" lang="en-US" altLang="en-US" sz="1800">
                <a:solidFill>
                  <a:srgbClr val="000000"/>
                </a:solidFill>
              </a:rPr>
              <a:t>  FOR EACH ROW</a:t>
            </a:r>
          </a:p>
          <a:p>
            <a:pPr>
              <a:spcBef>
                <a:spcPct val="0"/>
              </a:spcBef>
              <a:buClrTx/>
              <a:buSzTx/>
              <a:buFontTx/>
              <a:buNone/>
            </a:pPr>
            <a:r>
              <a:rPr kumimoji="0" lang="en-US" altLang="en-US" sz="1800">
                <a:solidFill>
                  <a:srgbClr val="000000"/>
                </a:solidFill>
              </a:rPr>
              <a:t>  BEGIN</a:t>
            </a:r>
          </a:p>
          <a:p>
            <a:pPr>
              <a:spcBef>
                <a:spcPct val="0"/>
              </a:spcBef>
              <a:buClrTx/>
              <a:buSzTx/>
              <a:buFontTx/>
              <a:buNone/>
            </a:pPr>
            <a:r>
              <a:rPr kumimoji="0" lang="en-US" altLang="en-US" sz="1800">
                <a:solidFill>
                  <a:srgbClr val="000000"/>
                </a:solidFill>
              </a:rPr>
              <a:t>    INSERT INTO test2 SET a2 = NEW.a1;</a:t>
            </a:r>
          </a:p>
          <a:p>
            <a:pPr>
              <a:spcBef>
                <a:spcPct val="0"/>
              </a:spcBef>
              <a:buClrTx/>
              <a:buSzTx/>
              <a:buFontTx/>
              <a:buNone/>
            </a:pPr>
            <a:r>
              <a:rPr kumimoji="0" lang="en-US" altLang="en-US" sz="1800">
                <a:solidFill>
                  <a:srgbClr val="000000"/>
                </a:solidFill>
              </a:rPr>
              <a:t>    DELETE FROM test3 WHERE a3 = NEW.a1;</a:t>
            </a:r>
          </a:p>
          <a:p>
            <a:pPr>
              <a:spcBef>
                <a:spcPct val="0"/>
              </a:spcBef>
              <a:buClrTx/>
              <a:buSzTx/>
              <a:buFontTx/>
              <a:buNone/>
            </a:pPr>
            <a:r>
              <a:rPr kumimoji="0" lang="en-US" altLang="en-US" sz="1800" b="1">
                <a:solidFill>
                  <a:srgbClr val="000000"/>
                </a:solidFill>
              </a:rPr>
              <a:t>    UPDATE test4 SET b4 = b4 + 1 WHERE a4 = NEW.a1</a:t>
            </a:r>
            <a:r>
              <a:rPr kumimoji="0" lang="en-US" altLang="en-US" sz="1800">
                <a:solidFill>
                  <a:srgbClr val="000000"/>
                </a:solidFill>
              </a:rPr>
              <a:t>;</a:t>
            </a:r>
          </a:p>
          <a:p>
            <a:pPr>
              <a:spcBef>
                <a:spcPct val="0"/>
              </a:spcBef>
              <a:buClrTx/>
              <a:buSzTx/>
              <a:buFontTx/>
              <a:buNone/>
            </a:pPr>
            <a:r>
              <a:rPr kumimoji="0" lang="en-US" altLang="en-US" sz="1800">
                <a:solidFill>
                  <a:srgbClr val="000000"/>
                </a:solidFill>
              </a:rPr>
              <a:t>  END;</a:t>
            </a:r>
          </a:p>
          <a:p>
            <a:pPr>
              <a:spcBef>
                <a:spcPct val="0"/>
              </a:spcBef>
              <a:buClrTx/>
              <a:buSzTx/>
              <a:buFontTx/>
              <a:buNone/>
            </a:pPr>
            <a:r>
              <a:rPr kumimoji="0" lang="en-US" altLang="en-US" sz="1800">
                <a:solidFill>
                  <a:srgbClr val="000000"/>
                </a:solidFill>
              </a:rPr>
              <a:t>|</a:t>
            </a:r>
          </a:p>
          <a:p>
            <a:pPr>
              <a:spcBef>
                <a:spcPct val="0"/>
              </a:spcBef>
              <a:buClrTx/>
              <a:buSzTx/>
              <a:buFontTx/>
              <a:buNone/>
            </a:pPr>
            <a:endParaRPr kumimoji="0" lang="en-US" altLang="en-US" sz="1800">
              <a:solidFill>
                <a:srgbClr val="000000"/>
              </a:solidFill>
            </a:endParaRPr>
          </a:p>
          <a:p>
            <a:pPr>
              <a:spcBef>
                <a:spcPct val="0"/>
              </a:spcBef>
              <a:buClrTx/>
              <a:buSzTx/>
              <a:buFontTx/>
              <a:buNone/>
            </a:pPr>
            <a:r>
              <a:rPr kumimoji="0" lang="en-US" altLang="en-US" sz="1800">
                <a:solidFill>
                  <a:srgbClr val="000000"/>
                </a:solidFill>
              </a:rPr>
              <a:t>delimiter ;</a:t>
            </a:r>
          </a:p>
        </p:txBody>
      </p:sp>
      <p:pic>
        <p:nvPicPr>
          <p:cNvPr id="39939" name="Picture 1">
            <a:extLst>
              <a:ext uri="{FF2B5EF4-FFF2-40B4-BE49-F238E27FC236}">
                <a16:creationId xmlns:a16="http://schemas.microsoft.com/office/drawing/2014/main" id="{D500A8E3-B25E-425D-B321-F267E22C4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92388"/>
            <a:ext cx="30051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3">
            <a:extLst>
              <a:ext uri="{FF2B5EF4-FFF2-40B4-BE49-F238E27FC236}">
                <a16:creationId xmlns:a16="http://schemas.microsoft.com/office/drawing/2014/main" id="{16C02DEC-9E5C-4987-BE47-91A03121B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319088"/>
            <a:ext cx="1066800" cy="575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extBox 2">
            <a:extLst>
              <a:ext uri="{FF2B5EF4-FFF2-40B4-BE49-F238E27FC236}">
                <a16:creationId xmlns:a16="http://schemas.microsoft.com/office/drawing/2014/main" id="{9BDF9A20-0FE8-495F-8DD4-17DCFD3BACA3}"/>
              </a:ext>
            </a:extLst>
          </p:cNvPr>
          <p:cNvSpPr txBox="1">
            <a:spLocks noChangeArrowheads="1"/>
          </p:cNvSpPr>
          <p:nvPr/>
        </p:nvSpPr>
        <p:spPr bwMode="auto">
          <a:xfrm>
            <a:off x="103188" y="150813"/>
            <a:ext cx="7772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delimiter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CREATE TRIGGER testref BEFORE INSERT ON test1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  FOR EACH ROW</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  BEGIN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    INSERT INTO test2 SET a2 = NEW.a1;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    DELETE FROM test3 WHERE a3 = NEW.a1;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000000"/>
                </a:solidFill>
                <a:effectLst/>
                <a:uLnTx/>
                <a:uFillTx/>
                <a:latin typeface="Helvetica" panose="020B0604020202020204" pitchFamily="34" charset="0"/>
                <a:ea typeface="+mn-ea"/>
                <a:cs typeface="+mn-cs"/>
              </a:rPr>
              <a:t>    UPDATE test4 SET b4 = b4 + 1 WHERE a4 = NEW.a1</a:t>
            </a: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  END;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Helvetica" panose="020B0604020202020204" pitchFamily="34" charset="0"/>
                <a:ea typeface="+mn-ea"/>
                <a:cs typeface="+mn-cs"/>
              </a:rPr>
              <a:t>delimiter ;</a:t>
            </a:r>
          </a:p>
        </p:txBody>
      </p:sp>
      <p:pic>
        <p:nvPicPr>
          <p:cNvPr id="39939" name="Picture 1">
            <a:extLst>
              <a:ext uri="{FF2B5EF4-FFF2-40B4-BE49-F238E27FC236}">
                <a16:creationId xmlns:a16="http://schemas.microsoft.com/office/drawing/2014/main" id="{D500A8E3-B25E-425D-B321-F267E22C4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592388"/>
            <a:ext cx="300513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3">
            <a:extLst>
              <a:ext uri="{FF2B5EF4-FFF2-40B4-BE49-F238E27FC236}">
                <a16:creationId xmlns:a16="http://schemas.microsoft.com/office/drawing/2014/main" id="{16C02DEC-9E5C-4987-BE47-91A03121B4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7200" y="319088"/>
            <a:ext cx="1066800" cy="575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5">
            <a:extLst>
              <a:ext uri="{FF2B5EF4-FFF2-40B4-BE49-F238E27FC236}">
                <a16:creationId xmlns:a16="http://schemas.microsoft.com/office/drawing/2014/main" id="{6302AF9E-406A-493D-B777-88F2E3AB6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9800" y="2592388"/>
            <a:ext cx="282892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4841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C5BA6EC-09EF-4D93-955A-CA298C19BB56}"/>
              </a:ext>
            </a:extLst>
          </p:cNvPr>
          <p:cNvSpPr>
            <a:spLocks noGrp="1" noChangeArrowheads="1"/>
          </p:cNvSpPr>
          <p:nvPr>
            <p:ph type="title"/>
          </p:nvPr>
        </p:nvSpPr>
        <p:spPr/>
        <p:txBody>
          <a:bodyPr/>
          <a:lstStyle/>
          <a:p>
            <a:pPr>
              <a:defRPr/>
            </a:pPr>
            <a:r>
              <a:rPr lang="en-US"/>
              <a:t>Referential Integrity</a:t>
            </a:r>
          </a:p>
        </p:txBody>
      </p:sp>
      <p:sp>
        <p:nvSpPr>
          <p:cNvPr id="7171" name="Rectangle 3">
            <a:extLst>
              <a:ext uri="{FF2B5EF4-FFF2-40B4-BE49-F238E27FC236}">
                <a16:creationId xmlns:a16="http://schemas.microsoft.com/office/drawing/2014/main" id="{9E0266B5-5827-4ECE-A950-3AE875FC1703}"/>
              </a:ext>
            </a:extLst>
          </p:cNvPr>
          <p:cNvSpPr>
            <a:spLocks noGrp="1" noChangeArrowheads="1"/>
          </p:cNvSpPr>
          <p:nvPr>
            <p:ph type="body" idx="1"/>
          </p:nvPr>
        </p:nvSpPr>
        <p:spPr>
          <a:xfrm>
            <a:off x="571500" y="1114425"/>
            <a:ext cx="8115300" cy="4876800"/>
          </a:xfrm>
        </p:spPr>
        <p:txBody>
          <a:bodyPr/>
          <a:lstStyle/>
          <a:p>
            <a:r>
              <a:rPr lang="en-US" altLang="en-US"/>
              <a:t>Ensures that a value that appears in one relation for a given set of attributes also appears for a certain set of attributes in another relation.</a:t>
            </a:r>
          </a:p>
          <a:p>
            <a:pPr lvl="1"/>
            <a:r>
              <a:rPr lang="en-US" altLang="en-US" sz="1800"/>
              <a:t>Example:  If “Rajshahi” is a branch name appearing in one of the tuples in the </a:t>
            </a:r>
            <a:r>
              <a:rPr lang="en-US" altLang="en-US" sz="1800" i="1"/>
              <a:t>account</a:t>
            </a:r>
            <a:r>
              <a:rPr lang="en-US" altLang="en-US" sz="1800"/>
              <a:t> relation, then there exists a tuple in the </a:t>
            </a:r>
            <a:r>
              <a:rPr lang="en-US" altLang="en-US" sz="1800" i="1"/>
              <a:t>branch</a:t>
            </a:r>
            <a:r>
              <a:rPr lang="en-US" altLang="en-US" sz="1800"/>
              <a:t> relation for branch “Rajshahi”.</a:t>
            </a:r>
          </a:p>
          <a:p>
            <a:r>
              <a:rPr lang="en-US" altLang="en-US"/>
              <a:t>Formal Definition</a:t>
            </a:r>
          </a:p>
          <a:p>
            <a:pPr lvl="1"/>
            <a:r>
              <a:rPr lang="en-US" altLang="en-US" sz="1800"/>
              <a:t>Let </a:t>
            </a:r>
            <a:r>
              <a:rPr lang="en-US" altLang="en-US" sz="1800" i="1"/>
              <a:t>r</a:t>
            </a:r>
            <a:r>
              <a:rPr lang="en-US" altLang="en-US" sz="2400" baseline="-25000"/>
              <a:t>1</a:t>
            </a:r>
            <a:r>
              <a:rPr lang="en-US" altLang="en-US" sz="1800"/>
              <a:t>(</a:t>
            </a:r>
            <a:r>
              <a:rPr lang="en-US" altLang="en-US" sz="1800" i="1"/>
              <a:t>R</a:t>
            </a:r>
            <a:r>
              <a:rPr lang="en-US" altLang="en-US" sz="2000" baseline="-25000"/>
              <a:t>1</a:t>
            </a:r>
            <a:r>
              <a:rPr lang="en-US" altLang="en-US" sz="1800"/>
              <a:t>) and </a:t>
            </a:r>
            <a:r>
              <a:rPr lang="en-US" altLang="en-US" sz="1800" i="1"/>
              <a:t>r</a:t>
            </a:r>
            <a:r>
              <a:rPr lang="en-US" altLang="en-US" sz="2400" baseline="-25000"/>
              <a:t>2</a:t>
            </a:r>
            <a:r>
              <a:rPr lang="en-US" altLang="en-US" sz="1800"/>
              <a:t>(</a:t>
            </a:r>
            <a:r>
              <a:rPr lang="en-US" altLang="en-US" sz="1800" i="1"/>
              <a:t>R</a:t>
            </a:r>
            <a:r>
              <a:rPr lang="en-US" altLang="en-US" sz="2400" baseline="-25000"/>
              <a:t>2</a:t>
            </a:r>
            <a:r>
              <a:rPr lang="en-US" altLang="en-US" sz="1800"/>
              <a:t>) be relations with primary keys </a:t>
            </a:r>
            <a:r>
              <a:rPr lang="en-US" altLang="en-US" sz="1800" i="1"/>
              <a:t>K</a:t>
            </a:r>
            <a:r>
              <a:rPr lang="en-US" altLang="en-US" sz="2400" baseline="-25000"/>
              <a:t>1</a:t>
            </a:r>
            <a:r>
              <a:rPr lang="en-US" altLang="en-US" sz="1800"/>
              <a:t> and </a:t>
            </a:r>
            <a:r>
              <a:rPr lang="en-US" altLang="en-US" sz="1800" i="1"/>
              <a:t>K</a:t>
            </a:r>
            <a:r>
              <a:rPr lang="en-US" altLang="en-US" sz="2400" baseline="-25000"/>
              <a:t>2</a:t>
            </a:r>
            <a:r>
              <a:rPr lang="en-US" altLang="en-US" sz="1800"/>
              <a:t> respectively.</a:t>
            </a:r>
          </a:p>
          <a:p>
            <a:pPr lvl="1"/>
            <a:r>
              <a:rPr lang="en-US" altLang="en-US" sz="1800"/>
              <a:t>The subset </a:t>
            </a:r>
            <a:r>
              <a:rPr lang="en-US" altLang="en-US" sz="1800">
                <a:sym typeface="Symbol" panose="05050102010706020507" pitchFamily="18" charset="2"/>
              </a:rPr>
              <a:t> of R</a:t>
            </a:r>
            <a:r>
              <a:rPr lang="en-US" altLang="en-US" sz="2400" baseline="-25000">
                <a:sym typeface="Symbol" panose="05050102010706020507" pitchFamily="18" charset="2"/>
              </a:rPr>
              <a:t>2</a:t>
            </a:r>
            <a:r>
              <a:rPr lang="en-US" altLang="en-US" sz="1800">
                <a:sym typeface="Symbol" panose="05050102010706020507" pitchFamily="18" charset="2"/>
              </a:rPr>
              <a:t> is a </a:t>
            </a:r>
            <a:r>
              <a:rPr lang="en-US" altLang="en-US" sz="1800" b="1" i="1">
                <a:solidFill>
                  <a:schemeClr val="tx2"/>
                </a:solidFill>
                <a:sym typeface="Symbol" panose="05050102010706020507" pitchFamily="18" charset="2"/>
              </a:rPr>
              <a:t>foreign key</a:t>
            </a:r>
            <a:r>
              <a:rPr lang="en-US" altLang="en-US" sz="1800">
                <a:sym typeface="Symbol" panose="05050102010706020507" pitchFamily="18" charset="2"/>
              </a:rPr>
              <a:t> referencing </a:t>
            </a:r>
            <a:r>
              <a:rPr lang="en-US" altLang="en-US" sz="1800" i="1"/>
              <a:t>K</a:t>
            </a:r>
            <a:r>
              <a:rPr lang="en-US" altLang="en-US" sz="2400" baseline="-25000"/>
              <a:t>1</a:t>
            </a:r>
            <a:r>
              <a:rPr lang="en-US" altLang="en-US" sz="1800">
                <a:sym typeface="Symbol" panose="05050102010706020507" pitchFamily="18" charset="2"/>
              </a:rPr>
              <a:t> </a:t>
            </a:r>
            <a:r>
              <a:rPr lang="en-US" altLang="en-US" sz="1800"/>
              <a:t>in relation </a:t>
            </a:r>
            <a:r>
              <a:rPr lang="en-US" altLang="en-US" sz="1800" i="1"/>
              <a:t>r</a:t>
            </a:r>
            <a:r>
              <a:rPr lang="en-US" altLang="en-US" sz="2400" baseline="-25000"/>
              <a:t>1</a:t>
            </a:r>
            <a:r>
              <a:rPr lang="en-US" altLang="en-US" sz="1800"/>
              <a:t>, if for every </a:t>
            </a:r>
            <a:r>
              <a:rPr lang="en-US" altLang="en-US" sz="1800" i="1"/>
              <a:t>t</a:t>
            </a:r>
            <a:r>
              <a:rPr lang="en-US" altLang="en-US" sz="2400" baseline="-25000"/>
              <a:t>2</a:t>
            </a:r>
            <a:r>
              <a:rPr lang="en-US" altLang="en-US" sz="1800"/>
              <a:t> in </a:t>
            </a:r>
            <a:r>
              <a:rPr lang="en-US" altLang="en-US" sz="1800" i="1"/>
              <a:t>r</a:t>
            </a:r>
            <a:r>
              <a:rPr lang="en-US" altLang="en-US" sz="2400" baseline="-25000"/>
              <a:t>2</a:t>
            </a:r>
            <a:r>
              <a:rPr lang="en-US" altLang="en-US" sz="1800"/>
              <a:t> there must be a tuple </a:t>
            </a:r>
            <a:r>
              <a:rPr lang="en-US" altLang="en-US" sz="1800" i="1"/>
              <a:t>t</a:t>
            </a:r>
            <a:r>
              <a:rPr lang="en-US" altLang="en-US" sz="2400" baseline="-25000"/>
              <a:t>1</a:t>
            </a:r>
            <a:r>
              <a:rPr lang="en-US" altLang="en-US" sz="1800"/>
              <a:t> in </a:t>
            </a:r>
            <a:r>
              <a:rPr lang="en-US" altLang="en-US" sz="1800" i="1"/>
              <a:t>r</a:t>
            </a:r>
            <a:r>
              <a:rPr lang="en-US" altLang="en-US" sz="2400" baseline="-25000"/>
              <a:t>1</a:t>
            </a:r>
            <a:r>
              <a:rPr lang="en-US" altLang="en-US" sz="1800"/>
              <a:t> such that </a:t>
            </a:r>
            <a:r>
              <a:rPr lang="en-US" altLang="en-US" sz="1800" i="1"/>
              <a:t>t</a:t>
            </a:r>
            <a:r>
              <a:rPr lang="en-US" altLang="en-US" sz="2400" baseline="-25000"/>
              <a:t>1</a:t>
            </a:r>
            <a:r>
              <a:rPr lang="en-US" altLang="en-US" sz="1800"/>
              <a:t>[</a:t>
            </a:r>
            <a:r>
              <a:rPr lang="en-US" altLang="en-US" sz="1800" i="1"/>
              <a:t>K</a:t>
            </a:r>
            <a:r>
              <a:rPr lang="en-US" altLang="en-US" sz="2400" baseline="-25000"/>
              <a:t>1</a:t>
            </a:r>
            <a:r>
              <a:rPr lang="en-US" altLang="en-US" sz="1800"/>
              <a:t>] = </a:t>
            </a:r>
            <a:r>
              <a:rPr lang="en-US" altLang="en-US" sz="1800" i="1"/>
              <a:t>t</a:t>
            </a:r>
            <a:r>
              <a:rPr lang="en-US" altLang="en-US" sz="2400" baseline="-25000"/>
              <a:t>2</a:t>
            </a:r>
            <a:r>
              <a:rPr lang="en-US" altLang="en-US" sz="1800"/>
              <a:t>[</a:t>
            </a:r>
            <a:r>
              <a:rPr lang="en-US" altLang="en-US" sz="1800">
                <a:sym typeface="Symbol" panose="05050102010706020507" pitchFamily="18" charset="2"/>
              </a:rPr>
              <a:t>].</a:t>
            </a:r>
          </a:p>
          <a:p>
            <a:pPr lvl="1"/>
            <a:r>
              <a:rPr lang="en-US" altLang="en-US" sz="1800">
                <a:sym typeface="Symbol" panose="05050102010706020507" pitchFamily="18" charset="2"/>
              </a:rPr>
              <a:t>Referential integrity constraint also called </a:t>
            </a:r>
            <a:r>
              <a:rPr lang="en-US" altLang="en-US" sz="1800">
                <a:solidFill>
                  <a:schemeClr val="tx2"/>
                </a:solidFill>
                <a:sym typeface="Symbol" panose="05050102010706020507" pitchFamily="18" charset="2"/>
              </a:rPr>
              <a:t>subset dependency</a:t>
            </a:r>
            <a:r>
              <a:rPr lang="en-US" altLang="en-US" sz="1800">
                <a:sym typeface="Symbol" panose="05050102010706020507" pitchFamily="18" charset="2"/>
              </a:rPr>
              <a:t> since its can be written as</a:t>
            </a:r>
            <a:br>
              <a:rPr lang="en-US" altLang="en-US" sz="1800">
                <a:sym typeface="Symbol" panose="05050102010706020507" pitchFamily="18" charset="2"/>
              </a:rPr>
            </a:br>
            <a:r>
              <a:rPr lang="en-US" altLang="en-US" sz="1800">
                <a:sym typeface="Symbol" panose="05050102010706020507" pitchFamily="18" charset="2"/>
              </a:rPr>
              <a:t>     </a:t>
            </a:r>
            <a:r>
              <a:rPr lang="en-US" altLang="en-US" sz="2400" baseline="-25000">
                <a:sym typeface="Symbol" panose="05050102010706020507" pitchFamily="18" charset="2"/>
              </a:rPr>
              <a:t> </a:t>
            </a:r>
            <a:r>
              <a:rPr lang="en-US" altLang="en-US" sz="1800">
                <a:sym typeface="Symbol" panose="05050102010706020507" pitchFamily="18" charset="2"/>
              </a:rPr>
              <a:t>(</a:t>
            </a:r>
            <a:r>
              <a:rPr lang="en-US" altLang="en-US" sz="1800" i="1">
                <a:sym typeface="Symbol" panose="05050102010706020507" pitchFamily="18" charset="2"/>
              </a:rPr>
              <a:t>r</a:t>
            </a:r>
            <a:r>
              <a:rPr lang="en-US" altLang="en-US" sz="2400" baseline="-25000">
                <a:sym typeface="Symbol" panose="05050102010706020507" pitchFamily="18" charset="2"/>
              </a:rPr>
              <a:t>2</a:t>
            </a:r>
            <a:r>
              <a:rPr lang="en-US" altLang="en-US" sz="1800">
                <a:sym typeface="Symbol" panose="05050102010706020507" pitchFamily="18" charset="2"/>
              </a:rPr>
              <a:t>)  </a:t>
            </a:r>
            <a:r>
              <a:rPr lang="en-US" altLang="en-US" sz="2400" i="1" baseline="-25000">
                <a:sym typeface="Symbol" panose="05050102010706020507" pitchFamily="18" charset="2"/>
              </a:rPr>
              <a:t>K</a:t>
            </a:r>
            <a:r>
              <a:rPr lang="en-US" altLang="en-US" sz="2400" baseline="-25000">
                <a:sym typeface="Symbol" panose="05050102010706020507" pitchFamily="18" charset="2"/>
              </a:rPr>
              <a:t>1</a:t>
            </a:r>
            <a:r>
              <a:rPr lang="en-US" altLang="en-US" sz="1800">
                <a:sym typeface="Symbol" panose="05050102010706020507" pitchFamily="18" charset="2"/>
              </a:rPr>
              <a:t> (</a:t>
            </a:r>
            <a:r>
              <a:rPr lang="en-US" altLang="en-US" sz="1800" i="1">
                <a:sym typeface="Symbol" panose="05050102010706020507" pitchFamily="18" charset="2"/>
              </a:rPr>
              <a:t>r</a:t>
            </a:r>
            <a:r>
              <a:rPr lang="en-US" altLang="en-US" sz="2400" baseline="-25000">
                <a:sym typeface="Symbol" panose="05050102010706020507" pitchFamily="18" charset="2"/>
              </a:rPr>
              <a:t>1</a:t>
            </a:r>
            <a:r>
              <a:rPr lang="en-US" altLang="en-US" sz="1800">
                <a:sym typeface="Symbol" panose="05050102010706020507" pitchFamily="18" charset="2"/>
              </a:rPr>
              <a:t>)</a:t>
            </a:r>
            <a:br>
              <a:rPr lang="en-US" altLang="en-US" sz="1800">
                <a:sym typeface="Symbol" panose="05050102010706020507" pitchFamily="18" charset="2"/>
              </a:rPr>
            </a:br>
            <a:endParaRPr lang="en-US" altLang="en-US" sz="1800" baseline="-25000">
              <a:sym typeface="Symbol" panose="05050102010706020507" pitchFamily="18" charset="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2B84529A-7E2A-42B0-8BC1-B21664B12BDB}"/>
              </a:ext>
            </a:extLst>
          </p:cNvPr>
          <p:cNvSpPr>
            <a:spLocks noGrp="1" noChangeArrowheads="1"/>
          </p:cNvSpPr>
          <p:nvPr>
            <p:ph type="title"/>
          </p:nvPr>
        </p:nvSpPr>
        <p:spPr/>
        <p:txBody>
          <a:bodyPr/>
          <a:lstStyle/>
          <a:p>
            <a:pPr>
              <a:defRPr/>
            </a:pPr>
            <a:r>
              <a:rPr lang="en-US"/>
              <a:t>Triggering Events and Actions in SQL</a:t>
            </a:r>
          </a:p>
        </p:txBody>
      </p:sp>
      <p:sp>
        <p:nvSpPr>
          <p:cNvPr id="40963" name="Rectangle 3">
            <a:extLst>
              <a:ext uri="{FF2B5EF4-FFF2-40B4-BE49-F238E27FC236}">
                <a16:creationId xmlns:a16="http://schemas.microsoft.com/office/drawing/2014/main" id="{72C24210-0C8B-428F-BBBD-B55BF5BEAE4C}"/>
              </a:ext>
            </a:extLst>
          </p:cNvPr>
          <p:cNvSpPr>
            <a:spLocks noGrp="1" noChangeArrowheads="1"/>
          </p:cNvSpPr>
          <p:nvPr>
            <p:ph type="body" idx="4294967295"/>
          </p:nvPr>
        </p:nvSpPr>
        <p:spPr>
          <a:xfrm>
            <a:off x="228600" y="1114425"/>
            <a:ext cx="8610600" cy="5362575"/>
          </a:xfrm>
        </p:spPr>
        <p:txBody>
          <a:bodyPr/>
          <a:lstStyle/>
          <a:p>
            <a:r>
              <a:rPr lang="en-US" altLang="en-US"/>
              <a:t>Triggering event can be </a:t>
            </a:r>
            <a:r>
              <a:rPr lang="en-US" altLang="en-US" b="1"/>
              <a:t>insert</a:t>
            </a:r>
            <a:r>
              <a:rPr lang="en-US" altLang="en-US"/>
              <a:t>, </a:t>
            </a:r>
            <a:r>
              <a:rPr lang="en-US" altLang="en-US" b="1"/>
              <a:t>delete</a:t>
            </a:r>
            <a:r>
              <a:rPr lang="en-US" altLang="en-US"/>
              <a:t> or </a:t>
            </a:r>
            <a:r>
              <a:rPr lang="en-US" altLang="en-US" b="1"/>
              <a:t>update</a:t>
            </a:r>
          </a:p>
          <a:p>
            <a:r>
              <a:rPr lang="en-US" altLang="en-US"/>
              <a:t>Triggers on update can be restricted to specific attributes</a:t>
            </a:r>
          </a:p>
          <a:p>
            <a:pPr lvl="1"/>
            <a:r>
              <a:rPr lang="en-US" altLang="en-US" sz="1800" b="1"/>
              <a:t>E.g.  create trigger </a:t>
            </a:r>
            <a:r>
              <a:rPr lang="en-US" altLang="en-US" sz="1800" i="1"/>
              <a:t>overdraft-trigger </a:t>
            </a:r>
            <a:r>
              <a:rPr lang="en-US" altLang="en-US" sz="1800" b="1"/>
              <a:t>after update of </a:t>
            </a:r>
            <a:r>
              <a:rPr lang="en-US" altLang="en-US" sz="1800" b="1" i="1">
                <a:solidFill>
                  <a:srgbClr val="FF0000"/>
                </a:solidFill>
              </a:rPr>
              <a:t>balanc</a:t>
            </a:r>
            <a:r>
              <a:rPr lang="en-US" altLang="en-US" sz="1800" i="1">
                <a:solidFill>
                  <a:srgbClr val="FF0000"/>
                </a:solidFill>
              </a:rPr>
              <a:t>e</a:t>
            </a:r>
            <a:r>
              <a:rPr lang="en-US" altLang="en-US" sz="1800" i="1"/>
              <a:t> on account</a:t>
            </a:r>
          </a:p>
          <a:p>
            <a:r>
              <a:rPr lang="en-US" altLang="en-US"/>
              <a:t>Values of attributes before and after an update can be referenced</a:t>
            </a:r>
          </a:p>
          <a:p>
            <a:pPr lvl="1"/>
            <a:r>
              <a:rPr lang="en-US" altLang="en-US" sz="1800" b="1"/>
              <a:t>referencing old row as</a:t>
            </a:r>
            <a:r>
              <a:rPr lang="en-US" altLang="en-US" sz="1800"/>
              <a:t>   : for deletes and updates</a:t>
            </a:r>
          </a:p>
          <a:p>
            <a:pPr lvl="1"/>
            <a:r>
              <a:rPr lang="en-US" altLang="en-US" sz="1800" b="1"/>
              <a:t>referencing new row as  : </a:t>
            </a:r>
            <a:r>
              <a:rPr lang="en-US" altLang="en-US" sz="1800"/>
              <a:t>for inserts and updates</a:t>
            </a:r>
            <a:endParaRPr lang="en-US" altLang="en-US" sz="1800" b="1"/>
          </a:p>
          <a:p>
            <a:r>
              <a:rPr lang="en-US" altLang="en-US"/>
              <a:t>Triggers can be activated before an event, which can serve as extra constraints.  E.g. convert blanks to null.</a:t>
            </a:r>
          </a:p>
          <a:p>
            <a:pPr>
              <a:lnSpc>
                <a:spcPct val="80000"/>
              </a:lnSpc>
              <a:buFont typeface="Monotype Sorts" pitchFamily="2" charset="2"/>
              <a:buNone/>
            </a:pPr>
            <a:r>
              <a:rPr lang="en-US" altLang="en-US" b="1"/>
              <a:t>		create trigger </a:t>
            </a:r>
            <a:r>
              <a:rPr lang="en-US" altLang="en-US" i="1"/>
              <a:t>setnull-trigger </a:t>
            </a:r>
            <a:r>
              <a:rPr lang="en-US" altLang="en-US" b="1"/>
              <a:t>before update on </a:t>
            </a:r>
            <a:r>
              <a:rPr lang="en-US" altLang="en-US" i="1"/>
              <a:t>r</a:t>
            </a:r>
            <a:br>
              <a:rPr lang="en-US" altLang="en-US" i="1"/>
            </a:br>
            <a:r>
              <a:rPr lang="en-US" altLang="en-US" b="1"/>
              <a:t>	referencing new row as </a:t>
            </a:r>
            <a:r>
              <a:rPr lang="en-US" altLang="en-US" i="1"/>
              <a:t>nrow</a:t>
            </a:r>
            <a:br>
              <a:rPr lang="en-US" altLang="en-US" i="1"/>
            </a:br>
            <a:r>
              <a:rPr lang="en-US" altLang="en-US" b="1"/>
              <a:t>	for each row</a:t>
            </a:r>
            <a:br>
              <a:rPr lang="en-US" altLang="en-US" b="1"/>
            </a:br>
            <a:r>
              <a:rPr lang="en-US" altLang="en-US" b="1"/>
              <a:t>	    when </a:t>
            </a:r>
            <a:r>
              <a:rPr lang="en-US" altLang="en-US" i="1"/>
              <a:t>nrow.phone-number = ‘ ‘</a:t>
            </a:r>
            <a:br>
              <a:rPr lang="en-US" altLang="en-US" i="1"/>
            </a:br>
            <a:r>
              <a:rPr lang="en-US" altLang="en-US" b="1"/>
              <a:t>	    set </a:t>
            </a:r>
            <a:r>
              <a:rPr lang="en-US" altLang="en-US" i="1"/>
              <a:t>nrow.phone-number </a:t>
            </a:r>
            <a:r>
              <a:rPr lang="en-US" altLang="en-US"/>
              <a:t>= </a:t>
            </a:r>
            <a:r>
              <a:rPr lang="en-US" altLang="en-US" b="1"/>
              <a:t>null</a:t>
            </a:r>
          </a:p>
          <a:p>
            <a:pPr>
              <a:buFont typeface="Monotype Sorts" pitchFamily="2" charset="2"/>
              <a:buNone/>
            </a:pPr>
            <a:endParaRPr lang="en-US" altLang="en-US"/>
          </a:p>
          <a:p>
            <a:pPr>
              <a:lnSpc>
                <a:spcPct val="80000"/>
              </a:lnSpc>
              <a:buFont typeface="Monotype Sorts" pitchFamily="2" charset="2"/>
              <a:buNone/>
            </a:pPr>
            <a:endParaRPr lang="en-US" altLang="en-US"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Box 2">
            <a:extLst>
              <a:ext uri="{FF2B5EF4-FFF2-40B4-BE49-F238E27FC236}">
                <a16:creationId xmlns:a16="http://schemas.microsoft.com/office/drawing/2014/main" id="{C74DCD46-7635-439A-BE34-35543A15478B}"/>
              </a:ext>
            </a:extLst>
          </p:cNvPr>
          <p:cNvSpPr txBox="1">
            <a:spLocks noChangeArrowheads="1"/>
          </p:cNvSpPr>
          <p:nvPr/>
        </p:nvSpPr>
        <p:spPr bwMode="auto">
          <a:xfrm>
            <a:off x="1143000" y="1219200"/>
            <a:ext cx="7239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a:t>delimiter //</a:t>
            </a:r>
          </a:p>
          <a:p>
            <a:pPr>
              <a:spcBef>
                <a:spcPct val="0"/>
              </a:spcBef>
              <a:buClrTx/>
              <a:buSzTx/>
              <a:buFontTx/>
              <a:buNone/>
            </a:pPr>
            <a:r>
              <a:rPr kumimoji="0" lang="en-US" altLang="en-US" sz="2400"/>
              <a:t>CREATE TRIGGER person_bd BEFORE DELETE</a:t>
            </a:r>
          </a:p>
          <a:p>
            <a:pPr>
              <a:spcBef>
                <a:spcPct val="0"/>
              </a:spcBef>
              <a:buClrTx/>
              <a:buSzTx/>
              <a:buFontTx/>
              <a:buNone/>
            </a:pPr>
            <a:r>
              <a:rPr kumimoji="0" lang="en-US" altLang="en-US" sz="2400"/>
              <a:t>ON person</a:t>
            </a:r>
          </a:p>
          <a:p>
            <a:pPr>
              <a:spcBef>
                <a:spcPct val="0"/>
              </a:spcBef>
              <a:buClrTx/>
              <a:buSzTx/>
              <a:buFontTx/>
              <a:buNone/>
            </a:pPr>
            <a:r>
              <a:rPr kumimoji="0" lang="en-US" altLang="en-US" sz="2400"/>
              <a:t>FOR EACH ROW</a:t>
            </a:r>
          </a:p>
          <a:p>
            <a:pPr>
              <a:spcBef>
                <a:spcPct val="0"/>
              </a:spcBef>
              <a:buClrTx/>
              <a:buSzTx/>
              <a:buFontTx/>
              <a:buNone/>
            </a:pPr>
            <a:r>
              <a:rPr kumimoji="0" lang="en-US" altLang="en-US" sz="2400"/>
              <a:t>INSERT INTO person_archive (name, age)</a:t>
            </a:r>
          </a:p>
          <a:p>
            <a:pPr>
              <a:spcBef>
                <a:spcPct val="0"/>
              </a:spcBef>
              <a:buClrTx/>
              <a:buSzTx/>
              <a:buFontTx/>
              <a:buNone/>
            </a:pPr>
            <a:r>
              <a:rPr kumimoji="0" lang="en-US" altLang="en-US" sz="2400"/>
              <a:t>VALUES (</a:t>
            </a:r>
            <a:r>
              <a:rPr kumimoji="0" lang="en-US" altLang="en-US" sz="2400" b="1"/>
              <a:t>OLD</a:t>
            </a:r>
            <a:r>
              <a:rPr kumimoji="0" lang="en-US" altLang="en-US" sz="2400"/>
              <a:t>.name,</a:t>
            </a:r>
            <a:r>
              <a:rPr kumimoji="0" lang="en-US" altLang="en-US" sz="2400" b="1"/>
              <a:t> OLD</a:t>
            </a:r>
            <a:r>
              <a:rPr kumimoji="0" lang="en-US" altLang="en-US" sz="2400"/>
              <a:t>.age); //</a:t>
            </a:r>
          </a:p>
          <a:p>
            <a:pPr>
              <a:spcBef>
                <a:spcPct val="0"/>
              </a:spcBef>
              <a:buClrTx/>
              <a:buSzTx/>
              <a:buFontTx/>
              <a:buNone/>
            </a:pPr>
            <a:r>
              <a:rPr kumimoji="0" lang="en-US" altLang="en-US" sz="2400"/>
              <a:t>delimiter ;</a:t>
            </a:r>
          </a:p>
          <a:p>
            <a:pPr>
              <a:spcBef>
                <a:spcPct val="0"/>
              </a:spcBef>
              <a:buClrTx/>
              <a:buSzTx/>
              <a:buFontTx/>
              <a:buNone/>
            </a:pPr>
            <a:endParaRPr kumimoji="0" lang="en-US" altLang="en-US" sz="2400"/>
          </a:p>
          <a:p>
            <a:pPr>
              <a:spcBef>
                <a:spcPct val="0"/>
              </a:spcBef>
              <a:buClrTx/>
              <a:buSzTx/>
              <a:buFontTx/>
              <a:buNone/>
            </a:pPr>
            <a:r>
              <a:rPr kumimoji="0" lang="en-US" altLang="en-US" sz="2400"/>
              <a:t> https://phoenixnap.com/kb/mysql-trigger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4" name="Rectangle 1026">
            <a:extLst>
              <a:ext uri="{FF2B5EF4-FFF2-40B4-BE49-F238E27FC236}">
                <a16:creationId xmlns:a16="http://schemas.microsoft.com/office/drawing/2014/main" id="{F63F56E2-4C7A-4418-8ADD-3B74B50E9EEE}"/>
              </a:ext>
            </a:extLst>
          </p:cNvPr>
          <p:cNvSpPr>
            <a:spLocks noGrp="1" noChangeArrowheads="1"/>
          </p:cNvSpPr>
          <p:nvPr>
            <p:ph type="title"/>
          </p:nvPr>
        </p:nvSpPr>
        <p:spPr/>
        <p:txBody>
          <a:bodyPr/>
          <a:lstStyle/>
          <a:p>
            <a:pPr>
              <a:defRPr/>
            </a:pPr>
            <a:r>
              <a:rPr lang="en-US"/>
              <a:t>Statement Level Triggers</a:t>
            </a:r>
          </a:p>
        </p:txBody>
      </p:sp>
      <p:sp>
        <p:nvSpPr>
          <p:cNvPr id="43011" name="Rectangle 1027">
            <a:extLst>
              <a:ext uri="{FF2B5EF4-FFF2-40B4-BE49-F238E27FC236}">
                <a16:creationId xmlns:a16="http://schemas.microsoft.com/office/drawing/2014/main" id="{A8B8D9CC-1251-425E-8973-2998581B3A3E}"/>
              </a:ext>
            </a:extLst>
          </p:cNvPr>
          <p:cNvSpPr>
            <a:spLocks noGrp="1" noChangeArrowheads="1"/>
          </p:cNvSpPr>
          <p:nvPr>
            <p:ph type="body" idx="1"/>
          </p:nvPr>
        </p:nvSpPr>
        <p:spPr/>
        <p:txBody>
          <a:bodyPr/>
          <a:lstStyle/>
          <a:p>
            <a:r>
              <a:rPr lang="en-US" altLang="en-US"/>
              <a:t>Instead of executing a separate action for each affected row, a single action can be executed for all rows affected by a single transaction</a:t>
            </a:r>
          </a:p>
          <a:p>
            <a:pPr lvl="1"/>
            <a:r>
              <a:rPr lang="en-US" altLang="en-US" sz="1800"/>
              <a:t>Use     </a:t>
            </a:r>
            <a:r>
              <a:rPr lang="en-US" altLang="en-US" sz="1800" b="1"/>
              <a:t>for each statement      </a:t>
            </a:r>
            <a:r>
              <a:rPr lang="en-US" altLang="en-US" sz="1800"/>
              <a:t>instead of    </a:t>
            </a:r>
            <a:r>
              <a:rPr lang="en-US" altLang="en-US" sz="1800" b="1"/>
              <a:t>for each row</a:t>
            </a:r>
          </a:p>
          <a:p>
            <a:pPr lvl="1"/>
            <a:r>
              <a:rPr lang="en-US" altLang="en-US" sz="1800"/>
              <a:t>Use     </a:t>
            </a:r>
            <a:r>
              <a:rPr lang="en-US" altLang="en-US" sz="1800" b="1"/>
              <a:t>referencing old table</a:t>
            </a:r>
            <a:r>
              <a:rPr lang="en-US" altLang="en-US" sz="1800"/>
              <a:t>   or   </a:t>
            </a:r>
            <a:r>
              <a:rPr lang="en-US" altLang="en-US" sz="1800" b="1"/>
              <a:t>referencing new table</a:t>
            </a:r>
            <a:r>
              <a:rPr lang="en-US" altLang="en-US" sz="1800"/>
              <a:t>   to refer to temporary tables containing the affected rows</a:t>
            </a:r>
          </a:p>
          <a:p>
            <a:pPr lvl="1"/>
            <a:r>
              <a:rPr lang="en-US" altLang="en-US" sz="1800"/>
              <a:t>Can be more efficient when dealing with SQL statements that update a large number of rows</a:t>
            </a:r>
          </a:p>
          <a:p>
            <a:pPr lvl="1"/>
            <a:endParaRPr lang="en-US" altLang="en-US" sz="1800"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30" name="Rectangle 1026">
            <a:extLst>
              <a:ext uri="{FF2B5EF4-FFF2-40B4-BE49-F238E27FC236}">
                <a16:creationId xmlns:a16="http://schemas.microsoft.com/office/drawing/2014/main" id="{11CD20A1-2F9D-4CA5-BF5F-A54609519151}"/>
              </a:ext>
            </a:extLst>
          </p:cNvPr>
          <p:cNvSpPr>
            <a:spLocks noGrp="1" noChangeArrowheads="1"/>
          </p:cNvSpPr>
          <p:nvPr>
            <p:ph type="title"/>
          </p:nvPr>
        </p:nvSpPr>
        <p:spPr/>
        <p:txBody>
          <a:bodyPr/>
          <a:lstStyle/>
          <a:p>
            <a:pPr>
              <a:defRPr/>
            </a:pPr>
            <a:r>
              <a:rPr lang="en-US"/>
              <a:t>External World Actions</a:t>
            </a:r>
          </a:p>
        </p:txBody>
      </p:sp>
      <p:sp>
        <p:nvSpPr>
          <p:cNvPr id="44035" name="Rectangle 1027">
            <a:extLst>
              <a:ext uri="{FF2B5EF4-FFF2-40B4-BE49-F238E27FC236}">
                <a16:creationId xmlns:a16="http://schemas.microsoft.com/office/drawing/2014/main" id="{0A11AF06-0878-478E-ABFC-36B2EDAD5F83}"/>
              </a:ext>
            </a:extLst>
          </p:cNvPr>
          <p:cNvSpPr>
            <a:spLocks noGrp="1" noChangeArrowheads="1"/>
          </p:cNvSpPr>
          <p:nvPr>
            <p:ph type="body" idx="1"/>
          </p:nvPr>
        </p:nvSpPr>
        <p:spPr>
          <a:xfrm>
            <a:off x="571500" y="1114425"/>
            <a:ext cx="8115300" cy="4876800"/>
          </a:xfrm>
        </p:spPr>
        <p:txBody>
          <a:bodyPr/>
          <a:lstStyle/>
          <a:p>
            <a:r>
              <a:rPr lang="en-US" altLang="en-US"/>
              <a:t>We sometimes require external world actions, such as re-ordering an item whose quantity in a warehouse has become small, or turning on an alarm light, to be triggered on a database update</a:t>
            </a:r>
          </a:p>
          <a:p>
            <a:r>
              <a:rPr lang="en-US" altLang="en-US"/>
              <a:t>Triggers cannot be used to directly implement external-world actions, BUT</a:t>
            </a:r>
          </a:p>
          <a:p>
            <a:pPr lvl="1"/>
            <a:r>
              <a:rPr lang="en-US" altLang="en-US" sz="1800"/>
              <a:t>Triggers can be used to record </a:t>
            </a:r>
            <a:r>
              <a:rPr lang="en-US" altLang="en-US" sz="1800" b="1"/>
              <a:t>actions-to-be-taken in a separate table</a:t>
            </a:r>
            <a:r>
              <a:rPr lang="en-US" altLang="en-US" sz="1800"/>
              <a:t>, and we can have an external process that repeatedly scans the table and carries out external-world actions.</a:t>
            </a:r>
          </a:p>
          <a:p>
            <a:r>
              <a:rPr lang="en-US" altLang="en-US"/>
              <a:t>E.g.  Suppose a warehouse has the following tables</a:t>
            </a:r>
          </a:p>
          <a:p>
            <a:pPr lvl="1"/>
            <a:r>
              <a:rPr lang="en-US" altLang="en-US" sz="1800" i="1"/>
              <a:t>inventory(item, level):  </a:t>
            </a:r>
            <a:r>
              <a:rPr lang="en-US" altLang="en-US" sz="1800"/>
              <a:t>How much of each item is in the warehouse</a:t>
            </a:r>
            <a:endParaRPr lang="en-US" altLang="en-US" sz="1800" i="1"/>
          </a:p>
          <a:p>
            <a:pPr lvl="1"/>
            <a:r>
              <a:rPr lang="en-US" altLang="en-US" sz="1800" i="1"/>
              <a:t>minlevel(item, level) :   </a:t>
            </a:r>
            <a:r>
              <a:rPr lang="en-US" altLang="en-US" sz="1800"/>
              <a:t>What is the minimum desired level of each item</a:t>
            </a:r>
            <a:endParaRPr lang="en-US" altLang="en-US" sz="1800" i="1"/>
          </a:p>
          <a:p>
            <a:pPr lvl="1"/>
            <a:r>
              <a:rPr lang="en-US" altLang="en-US" sz="1800" i="1"/>
              <a:t>reorder(item, amount):  </a:t>
            </a:r>
            <a:r>
              <a:rPr lang="en-US" altLang="en-US" sz="1800"/>
              <a:t>What quantity should we re-order at a time</a:t>
            </a:r>
            <a:endParaRPr lang="en-US" altLang="en-US" sz="1800" i="1"/>
          </a:p>
          <a:p>
            <a:pPr lvl="1"/>
            <a:r>
              <a:rPr lang="en-US" altLang="en-US" sz="1800" i="1"/>
              <a:t>orders(item, amount)  :  </a:t>
            </a:r>
            <a:r>
              <a:rPr lang="en-US" altLang="en-US" sz="1800"/>
              <a:t>Orders to be placed (read by external process)</a:t>
            </a:r>
            <a:endParaRPr lang="en-US" altLang="en-US" sz="1800" i="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1026">
            <a:extLst>
              <a:ext uri="{FF2B5EF4-FFF2-40B4-BE49-F238E27FC236}">
                <a16:creationId xmlns:a16="http://schemas.microsoft.com/office/drawing/2014/main" id="{90A4693A-447B-4280-906F-024BAA3A127E}"/>
              </a:ext>
            </a:extLst>
          </p:cNvPr>
          <p:cNvSpPr>
            <a:spLocks noGrp="1" noChangeArrowheads="1"/>
          </p:cNvSpPr>
          <p:nvPr>
            <p:ph type="title"/>
          </p:nvPr>
        </p:nvSpPr>
        <p:spPr/>
        <p:txBody>
          <a:bodyPr/>
          <a:lstStyle/>
          <a:p>
            <a:pPr>
              <a:defRPr/>
            </a:pPr>
            <a:r>
              <a:rPr lang="en-US"/>
              <a:t>When Not To Use Triggers</a:t>
            </a:r>
          </a:p>
        </p:txBody>
      </p:sp>
      <p:sp>
        <p:nvSpPr>
          <p:cNvPr id="46083" name="Rectangle 1027">
            <a:extLst>
              <a:ext uri="{FF2B5EF4-FFF2-40B4-BE49-F238E27FC236}">
                <a16:creationId xmlns:a16="http://schemas.microsoft.com/office/drawing/2014/main" id="{4E0BCF8D-ED78-4E9F-9F11-33FF0761B896}"/>
              </a:ext>
            </a:extLst>
          </p:cNvPr>
          <p:cNvSpPr>
            <a:spLocks noGrp="1" noChangeArrowheads="1"/>
          </p:cNvSpPr>
          <p:nvPr>
            <p:ph type="body" idx="1"/>
          </p:nvPr>
        </p:nvSpPr>
        <p:spPr/>
        <p:txBody>
          <a:bodyPr/>
          <a:lstStyle/>
          <a:p>
            <a:r>
              <a:rPr lang="en-US" altLang="en-US"/>
              <a:t>Triggers were used earlier for tasks such as </a:t>
            </a:r>
          </a:p>
          <a:p>
            <a:pPr lvl="1"/>
            <a:r>
              <a:rPr lang="en-US" altLang="en-US" sz="1800"/>
              <a:t>maintaining summary data (e.g. total salary of each department)</a:t>
            </a:r>
          </a:p>
          <a:p>
            <a:pPr lvl="1"/>
            <a:r>
              <a:rPr lang="en-US" altLang="en-US" sz="1800"/>
              <a:t>Replicating databases by recording changes to special relations (called </a:t>
            </a:r>
            <a:r>
              <a:rPr lang="en-US" altLang="en-US" sz="1800" b="1"/>
              <a:t>change</a:t>
            </a:r>
            <a:r>
              <a:rPr lang="en-US" altLang="en-US" sz="1800"/>
              <a:t> or </a:t>
            </a:r>
            <a:r>
              <a:rPr lang="en-US" altLang="en-US" sz="1800" b="1"/>
              <a:t>delta</a:t>
            </a:r>
            <a:r>
              <a:rPr lang="en-US" altLang="en-US" sz="1800"/>
              <a:t> relations) and having a separate process that applies the changes over to a replica </a:t>
            </a:r>
          </a:p>
          <a:p>
            <a:r>
              <a:rPr lang="en-US" altLang="en-US"/>
              <a:t>There are better ways of doing these now:</a:t>
            </a:r>
          </a:p>
          <a:p>
            <a:pPr lvl="1"/>
            <a:r>
              <a:rPr lang="en-US" altLang="en-US" sz="1800"/>
              <a:t>Databases today provide built in  </a:t>
            </a:r>
            <a:r>
              <a:rPr lang="en-US" altLang="en-US" sz="1800" b="1"/>
              <a:t>materialized view  facilities to maintain summary data</a:t>
            </a:r>
          </a:p>
          <a:p>
            <a:pPr lvl="1"/>
            <a:r>
              <a:rPr lang="en-US" altLang="en-US" sz="1800"/>
              <a:t>Databases provide </a:t>
            </a:r>
            <a:r>
              <a:rPr lang="en-US" altLang="en-US" sz="1800" b="1"/>
              <a:t>built-in support for replication</a:t>
            </a:r>
          </a:p>
          <a:p>
            <a:r>
              <a:rPr lang="en-US" altLang="en-US"/>
              <a:t>Encapsulation facilities can be used instead of triggers in many cases</a:t>
            </a:r>
          </a:p>
          <a:p>
            <a:pPr lvl="1"/>
            <a:r>
              <a:rPr lang="en-US" altLang="en-US" sz="1800"/>
              <a:t>Define methods to update fields</a:t>
            </a:r>
          </a:p>
          <a:p>
            <a:pPr lvl="1"/>
            <a:r>
              <a:rPr lang="en-US" altLang="en-US" sz="1800"/>
              <a:t>Carry out </a:t>
            </a:r>
            <a:r>
              <a:rPr lang="en-US" altLang="en-US" sz="1800" b="1"/>
              <a:t>actions as part of the update methods </a:t>
            </a:r>
            <a:r>
              <a:rPr lang="en-US" altLang="en-US" sz="1800"/>
              <a:t>instead of through a trigger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E20FD4D6-7944-4907-925E-3E2484A2726A}"/>
              </a:ext>
            </a:extLst>
          </p:cNvPr>
          <p:cNvSpPr>
            <a:spLocks noGrp="1" noChangeArrowheads="1"/>
          </p:cNvSpPr>
          <p:nvPr>
            <p:ph type="title"/>
          </p:nvPr>
        </p:nvSpPr>
        <p:spPr/>
        <p:txBody>
          <a:bodyPr/>
          <a:lstStyle/>
          <a:p>
            <a:pPr>
              <a:defRPr/>
            </a:pPr>
            <a:r>
              <a:rPr lang="en-US"/>
              <a:t>Security</a:t>
            </a:r>
          </a:p>
        </p:txBody>
      </p:sp>
      <p:sp>
        <p:nvSpPr>
          <p:cNvPr id="47107" name="Rectangle 3">
            <a:extLst>
              <a:ext uri="{FF2B5EF4-FFF2-40B4-BE49-F238E27FC236}">
                <a16:creationId xmlns:a16="http://schemas.microsoft.com/office/drawing/2014/main" id="{B5A2665B-FC79-417B-A60C-240676EA9603}"/>
              </a:ext>
            </a:extLst>
          </p:cNvPr>
          <p:cNvSpPr>
            <a:spLocks noGrp="1" noChangeArrowheads="1"/>
          </p:cNvSpPr>
          <p:nvPr>
            <p:ph type="body" idx="4294967295"/>
          </p:nvPr>
        </p:nvSpPr>
        <p:spPr>
          <a:xfrm>
            <a:off x="381000" y="1114425"/>
            <a:ext cx="8382000" cy="4876800"/>
          </a:xfrm>
        </p:spPr>
        <p:txBody>
          <a:bodyPr/>
          <a:lstStyle/>
          <a:p>
            <a:r>
              <a:rPr lang="en-US" altLang="en-US" b="1"/>
              <a:t>Security </a:t>
            </a:r>
            <a:r>
              <a:rPr lang="en-US" altLang="en-US"/>
              <a:t>- protection from </a:t>
            </a:r>
            <a:r>
              <a:rPr lang="en-US" altLang="en-US" b="1"/>
              <a:t>malicious attempts </a:t>
            </a:r>
            <a:r>
              <a:rPr lang="en-US" altLang="en-US"/>
              <a:t>to steal or modify data.</a:t>
            </a:r>
          </a:p>
          <a:p>
            <a:pPr lvl="1"/>
            <a:r>
              <a:rPr lang="en-US" altLang="en-US" sz="1800" b="1"/>
              <a:t>Database system level</a:t>
            </a:r>
          </a:p>
          <a:p>
            <a:pPr lvl="2"/>
            <a:r>
              <a:rPr lang="en-US" altLang="en-US" sz="1800" b="1">
                <a:solidFill>
                  <a:schemeClr val="tx2"/>
                </a:solidFill>
              </a:rPr>
              <a:t>Authentication</a:t>
            </a:r>
            <a:r>
              <a:rPr lang="en-US" altLang="en-US" sz="1800"/>
              <a:t> and </a:t>
            </a:r>
            <a:r>
              <a:rPr lang="en-US" altLang="en-US" sz="1800" b="1">
                <a:solidFill>
                  <a:schemeClr val="tx2"/>
                </a:solidFill>
              </a:rPr>
              <a:t>authorization</a:t>
            </a:r>
            <a:r>
              <a:rPr lang="en-US" altLang="en-US" sz="1800" b="1"/>
              <a:t> mechanisms </a:t>
            </a:r>
            <a:r>
              <a:rPr lang="en-US" altLang="en-US" sz="1800"/>
              <a:t>to allow specific users access only to required data</a:t>
            </a:r>
          </a:p>
          <a:p>
            <a:pPr lvl="2"/>
            <a:r>
              <a:rPr lang="en-US" altLang="en-US" sz="1800"/>
              <a:t>We concentrate on authorization in the rest of this chapter</a:t>
            </a:r>
          </a:p>
          <a:p>
            <a:pPr lvl="1"/>
            <a:r>
              <a:rPr lang="en-US" altLang="en-US" sz="1800"/>
              <a:t>Op</a:t>
            </a:r>
            <a:r>
              <a:rPr lang="en-US" altLang="en-US" sz="1800" b="1"/>
              <a:t>erating system level</a:t>
            </a:r>
          </a:p>
          <a:p>
            <a:pPr lvl="2"/>
            <a:r>
              <a:rPr lang="en-US" altLang="en-US" sz="1800"/>
              <a:t>Operating system super-users can do anything they want to the database!   Good operating system level security is required.</a:t>
            </a:r>
          </a:p>
          <a:p>
            <a:pPr lvl="1"/>
            <a:r>
              <a:rPr lang="en-US" altLang="en-US" sz="1800" b="1"/>
              <a:t>Network level</a:t>
            </a:r>
            <a:r>
              <a:rPr lang="en-US" altLang="en-US" sz="1800"/>
              <a:t>:  must use </a:t>
            </a:r>
            <a:r>
              <a:rPr lang="en-US" altLang="en-US" sz="1800" b="1"/>
              <a:t>encryptio</a:t>
            </a:r>
            <a:r>
              <a:rPr lang="en-US" altLang="en-US" sz="1800"/>
              <a:t>n to prevent</a:t>
            </a:r>
          </a:p>
          <a:p>
            <a:pPr lvl="2"/>
            <a:r>
              <a:rPr lang="en-US" altLang="en-US" sz="1800"/>
              <a:t>Eavesdropping (</a:t>
            </a:r>
            <a:r>
              <a:rPr lang="en-US" altLang="en-US" sz="1800" b="1"/>
              <a:t>unauthorized </a:t>
            </a:r>
            <a:r>
              <a:rPr lang="en-US" altLang="en-US" sz="1800"/>
              <a:t>reading of messages)</a:t>
            </a:r>
          </a:p>
          <a:p>
            <a:pPr lvl="2"/>
            <a:r>
              <a:rPr lang="en-US" altLang="en-US" sz="180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6" name="Rectangle 1026">
            <a:extLst>
              <a:ext uri="{FF2B5EF4-FFF2-40B4-BE49-F238E27FC236}">
                <a16:creationId xmlns:a16="http://schemas.microsoft.com/office/drawing/2014/main" id="{9118CF0D-E35A-4749-9BEF-A327EC1E79B8}"/>
              </a:ext>
            </a:extLst>
          </p:cNvPr>
          <p:cNvSpPr>
            <a:spLocks noGrp="1" noChangeArrowheads="1"/>
          </p:cNvSpPr>
          <p:nvPr>
            <p:ph type="title"/>
          </p:nvPr>
        </p:nvSpPr>
        <p:spPr/>
        <p:txBody>
          <a:bodyPr/>
          <a:lstStyle/>
          <a:p>
            <a:pPr>
              <a:defRPr/>
            </a:pPr>
            <a:r>
              <a:rPr lang="en-US"/>
              <a:t>Security (Cont.)</a:t>
            </a:r>
          </a:p>
        </p:txBody>
      </p:sp>
      <p:sp>
        <p:nvSpPr>
          <p:cNvPr id="48131" name="Rectangle 1027">
            <a:extLst>
              <a:ext uri="{FF2B5EF4-FFF2-40B4-BE49-F238E27FC236}">
                <a16:creationId xmlns:a16="http://schemas.microsoft.com/office/drawing/2014/main" id="{C9CC3192-6805-403D-8059-E91E45BE3954}"/>
              </a:ext>
            </a:extLst>
          </p:cNvPr>
          <p:cNvSpPr>
            <a:spLocks noGrp="1" noChangeArrowheads="1"/>
          </p:cNvSpPr>
          <p:nvPr>
            <p:ph type="body" idx="1"/>
          </p:nvPr>
        </p:nvSpPr>
        <p:spPr/>
        <p:txBody>
          <a:bodyPr/>
          <a:lstStyle/>
          <a:p>
            <a:pPr lvl="1"/>
            <a:r>
              <a:rPr lang="en-US" altLang="en-US" sz="1800" b="1"/>
              <a:t>Physical level</a:t>
            </a:r>
          </a:p>
          <a:p>
            <a:pPr lvl="2"/>
            <a:r>
              <a:rPr lang="en-US" altLang="en-US" sz="1800"/>
              <a:t>Physical access to computers allows destruction of data by intruders;  </a:t>
            </a:r>
            <a:r>
              <a:rPr lang="en-US" altLang="en-US" sz="1800" b="1"/>
              <a:t>traditional lock-and-key security </a:t>
            </a:r>
            <a:r>
              <a:rPr lang="en-US" altLang="en-US" sz="1800"/>
              <a:t>is needed</a:t>
            </a:r>
          </a:p>
          <a:p>
            <a:pPr lvl="2"/>
            <a:r>
              <a:rPr lang="en-US" altLang="en-US" sz="1800"/>
              <a:t>Computers must also be protected from floods, fire, etc. </a:t>
            </a:r>
          </a:p>
          <a:p>
            <a:pPr lvl="3"/>
            <a:r>
              <a:rPr lang="en-US" altLang="en-US" sz="1800"/>
              <a:t>More in Chapter 17 (Recovery)</a:t>
            </a:r>
          </a:p>
          <a:p>
            <a:pPr lvl="1"/>
            <a:r>
              <a:rPr lang="en-US" altLang="en-US" sz="1800"/>
              <a:t>Human level</a:t>
            </a:r>
          </a:p>
          <a:p>
            <a:pPr lvl="2"/>
            <a:r>
              <a:rPr lang="en-US" altLang="en-US" sz="1800"/>
              <a:t>Users must be </a:t>
            </a:r>
            <a:r>
              <a:rPr lang="en-US" altLang="en-US" sz="1800" b="1"/>
              <a:t>screened</a:t>
            </a:r>
            <a:r>
              <a:rPr lang="en-US" altLang="en-US" sz="1800"/>
              <a:t> to ensure that an authorized users do not give access to intruders   </a:t>
            </a:r>
          </a:p>
          <a:p>
            <a:pPr lvl="2"/>
            <a:r>
              <a:rPr lang="en-US" altLang="en-US" sz="1800"/>
              <a:t>Users should be </a:t>
            </a:r>
            <a:r>
              <a:rPr lang="en-US" altLang="en-US" sz="1800" b="1"/>
              <a:t>trained on password </a:t>
            </a:r>
            <a:r>
              <a:rPr lang="en-US" altLang="en-US" sz="1800"/>
              <a:t>selection and secrecy</a:t>
            </a:r>
          </a:p>
          <a:p>
            <a:endParaRPr lang="en-US" altLang="en-US"/>
          </a:p>
        </p:txBody>
      </p:sp>
      <p:sp>
        <p:nvSpPr>
          <p:cNvPr id="5" name="TextBox 4">
            <a:extLst>
              <a:ext uri="{FF2B5EF4-FFF2-40B4-BE49-F238E27FC236}">
                <a16:creationId xmlns:a16="http://schemas.microsoft.com/office/drawing/2014/main" id="{49D1CB50-CCEE-49C4-9761-07E3A5119F55}"/>
              </a:ext>
            </a:extLst>
          </p:cNvPr>
          <p:cNvSpPr txBox="1"/>
          <p:nvPr/>
        </p:nvSpPr>
        <p:spPr>
          <a:xfrm>
            <a:off x="152400" y="5905693"/>
            <a:ext cx="8839200" cy="923330"/>
          </a:xfrm>
          <a:prstGeom prst="rect">
            <a:avLst/>
          </a:prstGeom>
          <a:noFill/>
        </p:spPr>
        <p:txBody>
          <a:bodyPr wrap="square">
            <a:spAutoFit/>
          </a:bodyPr>
          <a:lstStyle/>
          <a:p>
            <a:r>
              <a:rPr lang="en-US" b="1" dirty="0"/>
              <a:t>Password Guideline:</a:t>
            </a:r>
          </a:p>
          <a:p>
            <a:r>
              <a:rPr lang="en-US" dirty="0"/>
              <a:t>https://learn.microsoft.com/en-us/microsoft-365/admin/misc/password-policy-recommendations?view=o365-worldwide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0F464AEB-1C14-4439-B6C6-65B895F0DA44}"/>
              </a:ext>
            </a:extLst>
          </p:cNvPr>
          <p:cNvSpPr>
            <a:spLocks noGrp="1" noChangeArrowheads="1"/>
          </p:cNvSpPr>
          <p:nvPr>
            <p:ph type="title"/>
          </p:nvPr>
        </p:nvSpPr>
        <p:spPr/>
        <p:txBody>
          <a:bodyPr/>
          <a:lstStyle/>
          <a:p>
            <a:pPr>
              <a:defRPr/>
            </a:pPr>
            <a:r>
              <a:rPr lang="en-US"/>
              <a:t>Authorization</a:t>
            </a:r>
          </a:p>
        </p:txBody>
      </p:sp>
      <p:sp>
        <p:nvSpPr>
          <p:cNvPr id="49155" name="Rectangle 3">
            <a:extLst>
              <a:ext uri="{FF2B5EF4-FFF2-40B4-BE49-F238E27FC236}">
                <a16:creationId xmlns:a16="http://schemas.microsoft.com/office/drawing/2014/main" id="{B62A9CFF-8DD6-457C-A034-D4DBDBA6F598}"/>
              </a:ext>
            </a:extLst>
          </p:cNvPr>
          <p:cNvSpPr>
            <a:spLocks noGrp="1" noChangeArrowheads="1"/>
          </p:cNvSpPr>
          <p:nvPr>
            <p:ph type="body" idx="4294967295"/>
          </p:nvPr>
        </p:nvSpPr>
        <p:spPr>
          <a:xfrm>
            <a:off x="571500" y="1114425"/>
            <a:ext cx="8115300" cy="4876800"/>
          </a:xfrm>
        </p:spPr>
        <p:txBody>
          <a:bodyPr/>
          <a:lstStyle/>
          <a:p>
            <a:pPr>
              <a:buFont typeface="Monotype Sorts" pitchFamily="2" charset="2"/>
              <a:buNone/>
            </a:pPr>
            <a:r>
              <a:rPr lang="en-US" altLang="en-US"/>
              <a:t>Forms of authorization on parts of  the database:</a:t>
            </a:r>
          </a:p>
          <a:p>
            <a:pPr>
              <a:lnSpc>
                <a:spcPct val="160000"/>
              </a:lnSpc>
            </a:pPr>
            <a:r>
              <a:rPr lang="en-US" altLang="en-US" b="1"/>
              <a:t>Read authorization </a:t>
            </a:r>
            <a:r>
              <a:rPr lang="en-US" altLang="en-US"/>
              <a:t>- allows reading, but not modification of data.</a:t>
            </a:r>
          </a:p>
          <a:p>
            <a:r>
              <a:rPr lang="en-US" altLang="en-US" b="1"/>
              <a:t>Insert authorization </a:t>
            </a:r>
            <a:r>
              <a:rPr lang="en-US" altLang="en-US"/>
              <a:t>- allows insertion of new data, but not modification of existing data.</a:t>
            </a:r>
          </a:p>
          <a:p>
            <a:r>
              <a:rPr lang="en-US" altLang="en-US" b="1"/>
              <a:t>Update authorization </a:t>
            </a:r>
            <a:r>
              <a:rPr lang="en-US" altLang="en-US"/>
              <a:t>- allows modification, but not deletion of data.</a:t>
            </a:r>
          </a:p>
          <a:p>
            <a:r>
              <a:rPr lang="en-US" altLang="en-US" b="1"/>
              <a:t>Delete authorization </a:t>
            </a:r>
            <a:r>
              <a:rPr lang="en-US" altLang="en-US"/>
              <a:t>- allows deletion of data</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1026">
            <a:extLst>
              <a:ext uri="{FF2B5EF4-FFF2-40B4-BE49-F238E27FC236}">
                <a16:creationId xmlns:a16="http://schemas.microsoft.com/office/drawing/2014/main" id="{D45BFF22-BA26-4F33-814A-599185B5FC0D}"/>
              </a:ext>
            </a:extLst>
          </p:cNvPr>
          <p:cNvSpPr>
            <a:spLocks noGrp="1" noChangeArrowheads="1"/>
          </p:cNvSpPr>
          <p:nvPr>
            <p:ph type="title"/>
          </p:nvPr>
        </p:nvSpPr>
        <p:spPr/>
        <p:txBody>
          <a:bodyPr/>
          <a:lstStyle/>
          <a:p>
            <a:pPr>
              <a:defRPr/>
            </a:pPr>
            <a:r>
              <a:rPr lang="en-US"/>
              <a:t>Authorization (Cont.)</a:t>
            </a:r>
          </a:p>
        </p:txBody>
      </p:sp>
      <p:sp>
        <p:nvSpPr>
          <p:cNvPr id="50179" name="Rectangle 1027">
            <a:extLst>
              <a:ext uri="{FF2B5EF4-FFF2-40B4-BE49-F238E27FC236}">
                <a16:creationId xmlns:a16="http://schemas.microsoft.com/office/drawing/2014/main" id="{E0EC51FF-A7DC-488A-8DC9-E31BA68A51E1}"/>
              </a:ext>
            </a:extLst>
          </p:cNvPr>
          <p:cNvSpPr>
            <a:spLocks noGrp="1" noChangeArrowheads="1"/>
          </p:cNvSpPr>
          <p:nvPr>
            <p:ph type="body" idx="4294967295"/>
          </p:nvPr>
        </p:nvSpPr>
        <p:spPr>
          <a:xfrm>
            <a:off x="571500" y="1343025"/>
            <a:ext cx="8191500" cy="3152775"/>
          </a:xfrm>
        </p:spPr>
        <p:txBody>
          <a:bodyPr/>
          <a:lstStyle/>
          <a:p>
            <a:pPr>
              <a:buFont typeface="Monotype Sorts" pitchFamily="2" charset="2"/>
              <a:buNone/>
            </a:pPr>
            <a:r>
              <a:rPr lang="en-US" altLang="en-US"/>
              <a:t>Forms of authorization to modify  the database schema:</a:t>
            </a:r>
          </a:p>
          <a:p>
            <a:r>
              <a:rPr lang="en-US" altLang="en-US" b="1"/>
              <a:t>Index authorization </a:t>
            </a:r>
            <a:r>
              <a:rPr lang="en-US" altLang="en-US"/>
              <a:t>- allows creation and deletion of </a:t>
            </a:r>
            <a:r>
              <a:rPr lang="en-US" altLang="en-US" b="1"/>
              <a:t>indices</a:t>
            </a:r>
            <a:r>
              <a:rPr lang="en-US" altLang="en-US"/>
              <a:t>.</a:t>
            </a:r>
          </a:p>
          <a:p>
            <a:r>
              <a:rPr lang="en-US" altLang="en-US" b="1"/>
              <a:t>Resources</a:t>
            </a:r>
            <a:r>
              <a:rPr lang="en-US" altLang="en-US"/>
              <a:t> </a:t>
            </a:r>
            <a:r>
              <a:rPr lang="en-US" altLang="en-US" b="1"/>
              <a:t>authorization</a:t>
            </a:r>
            <a:r>
              <a:rPr lang="en-US" altLang="en-US"/>
              <a:t> - allows creation of </a:t>
            </a:r>
            <a:r>
              <a:rPr lang="en-US" altLang="en-US" b="1"/>
              <a:t>new relations</a:t>
            </a:r>
            <a:r>
              <a:rPr lang="en-US" altLang="en-US"/>
              <a:t>.</a:t>
            </a:r>
          </a:p>
          <a:p>
            <a:r>
              <a:rPr lang="en-US" altLang="en-US" b="1"/>
              <a:t>Alteration</a:t>
            </a:r>
            <a:r>
              <a:rPr lang="en-US" altLang="en-US"/>
              <a:t> </a:t>
            </a:r>
            <a:r>
              <a:rPr lang="en-US" altLang="en-US" b="1"/>
              <a:t>authorization</a:t>
            </a:r>
            <a:r>
              <a:rPr lang="en-US" altLang="en-US"/>
              <a:t> - allows addition or deletion of </a:t>
            </a:r>
            <a:r>
              <a:rPr lang="en-US" altLang="en-US" b="1"/>
              <a:t>attribute</a:t>
            </a:r>
            <a:r>
              <a:rPr lang="en-US" altLang="en-US"/>
              <a:t>s in a relation.</a:t>
            </a:r>
          </a:p>
          <a:p>
            <a:r>
              <a:rPr lang="en-US" altLang="en-US" b="1"/>
              <a:t>Drop</a:t>
            </a:r>
            <a:r>
              <a:rPr lang="en-US" altLang="en-US"/>
              <a:t> </a:t>
            </a:r>
            <a:r>
              <a:rPr lang="en-US" altLang="en-US" b="1"/>
              <a:t>authorization</a:t>
            </a:r>
            <a:r>
              <a:rPr lang="en-US" altLang="en-US"/>
              <a:t> - allows </a:t>
            </a:r>
            <a:r>
              <a:rPr lang="en-US" altLang="en-US" b="1"/>
              <a:t>deletion of relations.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1026">
            <a:extLst>
              <a:ext uri="{FF2B5EF4-FFF2-40B4-BE49-F238E27FC236}">
                <a16:creationId xmlns:a16="http://schemas.microsoft.com/office/drawing/2014/main" id="{FCEF60A3-B2EF-4CF7-A3C5-6EBE52743EEA}"/>
              </a:ext>
            </a:extLst>
          </p:cNvPr>
          <p:cNvSpPr>
            <a:spLocks noGrp="1" noChangeArrowheads="1"/>
          </p:cNvSpPr>
          <p:nvPr>
            <p:ph type="title"/>
          </p:nvPr>
        </p:nvSpPr>
        <p:spPr/>
        <p:txBody>
          <a:bodyPr/>
          <a:lstStyle/>
          <a:p>
            <a:pPr>
              <a:defRPr/>
            </a:pPr>
            <a:r>
              <a:rPr lang="en-US"/>
              <a:t>Authorization and Views</a:t>
            </a:r>
          </a:p>
        </p:txBody>
      </p:sp>
      <p:sp>
        <p:nvSpPr>
          <p:cNvPr id="51203" name="Rectangle 1027">
            <a:extLst>
              <a:ext uri="{FF2B5EF4-FFF2-40B4-BE49-F238E27FC236}">
                <a16:creationId xmlns:a16="http://schemas.microsoft.com/office/drawing/2014/main" id="{26C859FB-2B32-4C05-A698-1BD93E310099}"/>
              </a:ext>
            </a:extLst>
          </p:cNvPr>
          <p:cNvSpPr>
            <a:spLocks noGrp="1" noChangeArrowheads="1"/>
          </p:cNvSpPr>
          <p:nvPr>
            <p:ph type="body" idx="4294967295"/>
          </p:nvPr>
        </p:nvSpPr>
        <p:spPr>
          <a:xfrm>
            <a:off x="571500" y="1114425"/>
            <a:ext cx="7848600" cy="3381375"/>
          </a:xfrm>
        </p:spPr>
        <p:txBody>
          <a:bodyPr/>
          <a:lstStyle/>
          <a:p>
            <a:r>
              <a:rPr lang="en-US" altLang="en-US"/>
              <a:t>Users can be given authorization on views, without being given any authorization on the relations used in the view definition</a:t>
            </a:r>
          </a:p>
          <a:p>
            <a:r>
              <a:rPr lang="en-US" altLang="en-US"/>
              <a:t>Ability of views to </a:t>
            </a:r>
            <a:r>
              <a:rPr lang="en-US" altLang="en-US" b="1"/>
              <a:t>hide data serves </a:t>
            </a:r>
            <a:r>
              <a:rPr lang="en-US" altLang="en-US"/>
              <a:t>both to simplify usage of the system and to enhance security by allowing users access only to data they need for their job</a:t>
            </a:r>
          </a:p>
          <a:p>
            <a:r>
              <a:rPr lang="en-US" altLang="en-US"/>
              <a:t>A  combination or relational-level security and view-level security can be used to limit a user’s access to precisely  the data that user needs.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242C26FF-6B20-4C11-9876-F644FF31EA2B}"/>
              </a:ext>
            </a:extLst>
          </p:cNvPr>
          <p:cNvSpPr>
            <a:spLocks noChangeArrowheads="1"/>
          </p:cNvSpPr>
          <p:nvPr/>
        </p:nvSpPr>
        <p:spPr bwMode="auto">
          <a:xfrm>
            <a:off x="762000" y="457200"/>
            <a:ext cx="7848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en-US" sz="1800" b="1">
                <a:solidFill>
                  <a:srgbClr val="000000"/>
                </a:solidFill>
                <a:latin typeface="Palatino-Roman"/>
              </a:rPr>
              <a:t>Query:</a:t>
            </a:r>
          </a:p>
          <a:p>
            <a:pPr algn="ctr">
              <a:spcBef>
                <a:spcPct val="0"/>
              </a:spcBef>
              <a:buClrTx/>
              <a:buSzTx/>
              <a:buFontTx/>
              <a:buNone/>
            </a:pPr>
            <a:r>
              <a:rPr kumimoji="0" lang="en-US" altLang="en-US" sz="1800">
                <a:solidFill>
                  <a:srgbClr val="000000"/>
                </a:solidFill>
              </a:rPr>
              <a:t>Find the </a:t>
            </a:r>
            <a:r>
              <a:rPr kumimoji="0" lang="en-US" altLang="en-US" sz="1800" b="1">
                <a:solidFill>
                  <a:srgbClr val="FF0000"/>
                </a:solidFill>
              </a:rPr>
              <a:t>names of all branches </a:t>
            </a:r>
            <a:r>
              <a:rPr kumimoji="0" lang="en-US" altLang="en-US" sz="1800">
                <a:solidFill>
                  <a:srgbClr val="000000"/>
                </a:solidFill>
              </a:rPr>
              <a:t>with </a:t>
            </a:r>
            <a:r>
              <a:rPr kumimoji="0" lang="en-US" altLang="en-US" sz="1800" b="1">
                <a:solidFill>
                  <a:srgbClr val="FF0000"/>
                </a:solidFill>
              </a:rPr>
              <a:t>customers </a:t>
            </a:r>
            <a:r>
              <a:rPr kumimoji="0" lang="en-US" altLang="en-US" sz="1800">
                <a:solidFill>
                  <a:srgbClr val="000000"/>
                </a:solidFill>
              </a:rPr>
              <a:t>who have an </a:t>
            </a:r>
            <a:r>
              <a:rPr kumimoji="0" lang="en-US" altLang="en-US" sz="1800">
                <a:solidFill>
                  <a:srgbClr val="FF0000"/>
                </a:solidFill>
              </a:rPr>
              <a:t>account</a:t>
            </a:r>
            <a:r>
              <a:rPr kumimoji="0" lang="en-US" altLang="en-US" sz="1800">
                <a:solidFill>
                  <a:srgbClr val="000000"/>
                </a:solidFill>
              </a:rPr>
              <a:t> in the bank and who live in </a:t>
            </a:r>
            <a:r>
              <a:rPr kumimoji="0" lang="en-US" altLang="en-US" sz="1800" b="1">
                <a:solidFill>
                  <a:srgbClr val="FF0000"/>
                </a:solidFill>
              </a:rPr>
              <a:t>Harrison.</a:t>
            </a:r>
          </a:p>
        </p:txBody>
      </p:sp>
      <p:pic>
        <p:nvPicPr>
          <p:cNvPr id="8195" name="Picture 7">
            <a:extLst>
              <a:ext uri="{FF2B5EF4-FFF2-40B4-BE49-F238E27FC236}">
                <a16:creationId xmlns:a16="http://schemas.microsoft.com/office/drawing/2014/main" id="{870CCA9B-6F8F-4DF1-B606-F99B3B1D9D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752600"/>
            <a:ext cx="2220913"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3">
            <a:extLst>
              <a:ext uri="{FF2B5EF4-FFF2-40B4-BE49-F238E27FC236}">
                <a16:creationId xmlns:a16="http://schemas.microsoft.com/office/drawing/2014/main" id="{584435A8-CB05-4A09-A697-3A6F2F7E22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26" t="9653" r="426" b="10504"/>
          <a:stretch>
            <a:fillRect/>
          </a:stretch>
        </p:blipFill>
        <p:spPr bwMode="auto">
          <a:xfrm>
            <a:off x="2895600" y="2132013"/>
            <a:ext cx="2909888" cy="1758950"/>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CE22F95-B77A-4892-9DFF-0DD646CAC41B}"/>
              </a:ext>
            </a:extLst>
          </p:cNvPr>
          <p:cNvSpPr/>
          <p:nvPr/>
        </p:nvSpPr>
        <p:spPr>
          <a:xfrm>
            <a:off x="2822575" y="1752600"/>
            <a:ext cx="1773238" cy="307975"/>
          </a:xfrm>
          <a:prstGeom prst="rect">
            <a:avLst/>
          </a:prstGeom>
        </p:spPr>
        <p:txBody>
          <a:bodyPr>
            <a:spAutoFit/>
          </a:bodyPr>
          <a:lstStyle/>
          <a:p>
            <a:pPr algn="ctr">
              <a:defRPr/>
            </a:pPr>
            <a:r>
              <a:rPr kumimoji="1" lang="en-US" sz="1400" b="1" kern="0" dirty="0">
                <a:solidFill>
                  <a:srgbClr val="CC3300"/>
                </a:solidFill>
                <a:effectLst>
                  <a:outerShdw blurRad="38100" dist="38100" dir="2700000" algn="tl">
                    <a:srgbClr val="000000"/>
                  </a:outerShdw>
                </a:effectLst>
                <a:latin typeface="Helvetica"/>
              </a:rPr>
              <a:t>The </a:t>
            </a:r>
            <a:r>
              <a:rPr kumimoji="1" lang="en-US" sz="1400" b="1" i="1" kern="0" dirty="0">
                <a:solidFill>
                  <a:srgbClr val="CC3300"/>
                </a:solidFill>
                <a:effectLst>
                  <a:outerShdw blurRad="38100" dist="38100" dir="2700000" algn="tl">
                    <a:srgbClr val="000000"/>
                  </a:outerShdw>
                </a:effectLst>
                <a:latin typeface="Helvetica"/>
              </a:rPr>
              <a:t>loan </a:t>
            </a:r>
            <a:r>
              <a:rPr kumimoji="1" lang="en-US" sz="1400" b="1" kern="0" dirty="0">
                <a:solidFill>
                  <a:srgbClr val="CC3300"/>
                </a:solidFill>
                <a:effectLst>
                  <a:outerShdw blurRad="38100" dist="38100" dir="2700000" algn="tl">
                    <a:srgbClr val="000000"/>
                  </a:outerShdw>
                </a:effectLst>
                <a:latin typeface="Helvetica"/>
              </a:rPr>
              <a:t>relation</a:t>
            </a:r>
            <a:endParaRPr lang="en-US" sz="1400" dirty="0">
              <a:solidFill>
                <a:srgbClr val="000000"/>
              </a:solidFill>
            </a:endParaRPr>
          </a:p>
        </p:txBody>
      </p:sp>
      <p:pic>
        <p:nvPicPr>
          <p:cNvPr id="8198" name="Picture 2">
            <a:extLst>
              <a:ext uri="{FF2B5EF4-FFF2-40B4-BE49-F238E27FC236}">
                <a16:creationId xmlns:a16="http://schemas.microsoft.com/office/drawing/2014/main" id="{24A9A3EC-621F-4100-95DA-42EC149AFA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8" y="4165600"/>
            <a:ext cx="5105400" cy="217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a:extLst>
              <a:ext uri="{FF2B5EF4-FFF2-40B4-BE49-F238E27FC236}">
                <a16:creationId xmlns:a16="http://schemas.microsoft.com/office/drawing/2014/main" id="{E990DC79-0480-4A57-B186-E7287965D809}"/>
              </a:ext>
            </a:extLst>
          </p:cNvPr>
          <p:cNvSpPr/>
          <p:nvPr/>
        </p:nvSpPr>
        <p:spPr>
          <a:xfrm>
            <a:off x="5562600" y="4173538"/>
            <a:ext cx="1931988" cy="307975"/>
          </a:xfrm>
          <a:prstGeom prst="rect">
            <a:avLst/>
          </a:prstGeom>
        </p:spPr>
        <p:txBody>
          <a:bodyPr wrap="none">
            <a:spAutoFit/>
          </a:bodyPr>
          <a:lstStyle/>
          <a:p>
            <a:pPr algn="ctr">
              <a:defRPr/>
            </a:pPr>
            <a:r>
              <a:rPr kumimoji="1" lang="en-US" sz="1400" b="1" kern="0" dirty="0">
                <a:solidFill>
                  <a:srgbClr val="CC3300"/>
                </a:solidFill>
                <a:effectLst>
                  <a:outerShdw blurRad="38100" dist="38100" dir="2700000" algn="tl">
                    <a:srgbClr val="000000"/>
                  </a:outerShdw>
                </a:effectLst>
                <a:latin typeface="Helvetica"/>
              </a:rPr>
              <a:t>The </a:t>
            </a:r>
            <a:r>
              <a:rPr kumimoji="1" lang="en-US" sz="1400" b="1" i="1" kern="0" dirty="0">
                <a:solidFill>
                  <a:srgbClr val="CC3300"/>
                </a:solidFill>
                <a:effectLst>
                  <a:outerShdw blurRad="38100" dist="38100" dir="2700000" algn="tl">
                    <a:srgbClr val="000000"/>
                  </a:outerShdw>
                </a:effectLst>
                <a:latin typeface="Helvetica"/>
              </a:rPr>
              <a:t>account</a:t>
            </a:r>
            <a:r>
              <a:rPr kumimoji="1" lang="en-US" sz="1400" b="1" kern="0" dirty="0">
                <a:solidFill>
                  <a:srgbClr val="CC3300"/>
                </a:solidFill>
                <a:effectLst>
                  <a:outerShdw blurRad="38100" dist="38100" dir="2700000" algn="tl">
                    <a:srgbClr val="000000"/>
                  </a:outerShdw>
                </a:effectLst>
                <a:latin typeface="Helvetica"/>
              </a:rPr>
              <a:t> relation</a:t>
            </a:r>
            <a:endParaRPr lang="en-US" sz="1400" dirty="0">
              <a:solidFill>
                <a:srgbClr val="000000"/>
              </a:solidFill>
            </a:endParaRPr>
          </a:p>
        </p:txBody>
      </p:sp>
      <p:pic>
        <p:nvPicPr>
          <p:cNvPr id="8200" name="Picture 3">
            <a:extLst>
              <a:ext uri="{FF2B5EF4-FFF2-40B4-BE49-F238E27FC236}">
                <a16:creationId xmlns:a16="http://schemas.microsoft.com/office/drawing/2014/main" id="{9C242352-F6EE-4C2C-83AD-FBB187A702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591" t="13914" r="3008" b="13914"/>
          <a:stretch>
            <a:fillRect/>
          </a:stretch>
        </p:blipFill>
        <p:spPr bwMode="auto">
          <a:xfrm>
            <a:off x="5638800" y="4649788"/>
            <a:ext cx="2817813" cy="1598612"/>
          </a:xfrm>
          <a:prstGeom prst="rect">
            <a:avLst/>
          </a:prstGeom>
          <a:noFill/>
          <a:ln w="76200" cmpd="tri">
            <a:solidFill>
              <a:srgbClr val="CC3300"/>
            </a:solidFill>
            <a:miter lim="800000"/>
            <a:headEnd/>
            <a:tailEnd/>
          </a:ln>
          <a:extLst>
            <a:ext uri="{909E8E84-426E-40DD-AFC4-6F175D3DCCD1}">
              <a14:hiddenFill xmlns:a14="http://schemas.microsoft.com/office/drawing/2010/main">
                <a:solidFill>
                  <a:srgbClr val="FFFFFF"/>
                </a:solidFill>
              </a14:hiddenFill>
            </a:ext>
          </a:extLst>
        </p:spPr>
      </p:pic>
      <p:pic>
        <p:nvPicPr>
          <p:cNvPr id="8201" name="Picture 3">
            <a:extLst>
              <a:ext uri="{FF2B5EF4-FFF2-40B4-BE49-F238E27FC236}">
                <a16:creationId xmlns:a16="http://schemas.microsoft.com/office/drawing/2014/main" id="{168F37AE-9C4E-4808-B0DA-AEE2BFB9EF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638" t="7082" r="424" b="7082"/>
          <a:stretch>
            <a:fillRect/>
          </a:stretch>
        </p:blipFill>
        <p:spPr bwMode="auto">
          <a:xfrm>
            <a:off x="6157913" y="2163763"/>
            <a:ext cx="2605087" cy="1695450"/>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6E627FA-DA7A-406A-89D3-20AFC03B47A7}"/>
              </a:ext>
            </a:extLst>
          </p:cNvPr>
          <p:cNvSpPr/>
          <p:nvPr/>
        </p:nvSpPr>
        <p:spPr>
          <a:xfrm>
            <a:off x="6126163" y="1739900"/>
            <a:ext cx="1843087" cy="307975"/>
          </a:xfrm>
          <a:prstGeom prst="rect">
            <a:avLst/>
          </a:prstGeom>
        </p:spPr>
        <p:txBody>
          <a:bodyPr wrap="none">
            <a:spAutoFit/>
          </a:bodyPr>
          <a:lstStyle/>
          <a:p>
            <a:pPr algn="ctr">
              <a:defRPr/>
            </a:pPr>
            <a:r>
              <a:rPr kumimoji="1" lang="en-US" sz="1400" b="1" kern="0" dirty="0">
                <a:solidFill>
                  <a:srgbClr val="CC3300"/>
                </a:solidFill>
                <a:effectLst>
                  <a:outerShdw blurRad="38100" dist="38100" dir="2700000" algn="tl">
                    <a:srgbClr val="000000"/>
                  </a:outerShdw>
                </a:effectLst>
                <a:latin typeface="Helvetica"/>
              </a:rPr>
              <a:t>The </a:t>
            </a:r>
            <a:r>
              <a:rPr kumimoji="1" lang="en-US" sz="1400" b="1" i="1" kern="0" dirty="0">
                <a:solidFill>
                  <a:srgbClr val="CC3300"/>
                </a:solidFill>
                <a:effectLst>
                  <a:outerShdw blurRad="38100" dist="38100" dir="2700000" algn="tl">
                    <a:srgbClr val="000000"/>
                  </a:outerShdw>
                </a:effectLst>
                <a:latin typeface="Helvetica"/>
              </a:rPr>
              <a:t>branch </a:t>
            </a:r>
            <a:r>
              <a:rPr kumimoji="1" lang="en-US" sz="1400" b="1" kern="0" dirty="0">
                <a:solidFill>
                  <a:srgbClr val="CC3300"/>
                </a:solidFill>
                <a:effectLst>
                  <a:outerShdw blurRad="38100" dist="38100" dir="2700000" algn="tl">
                    <a:srgbClr val="000000"/>
                  </a:outerShdw>
                </a:effectLst>
                <a:latin typeface="Helvetica"/>
              </a:rPr>
              <a:t>relation</a:t>
            </a:r>
            <a:endParaRPr lang="en-US" sz="900" dirty="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76CDF85A-6C70-4A6D-BDD4-8323B763EB24}"/>
              </a:ext>
            </a:extLst>
          </p:cNvPr>
          <p:cNvSpPr>
            <a:spLocks noGrp="1" noChangeArrowheads="1"/>
          </p:cNvSpPr>
          <p:nvPr>
            <p:ph type="title"/>
          </p:nvPr>
        </p:nvSpPr>
        <p:spPr/>
        <p:txBody>
          <a:bodyPr/>
          <a:lstStyle/>
          <a:p>
            <a:pPr>
              <a:defRPr/>
            </a:pPr>
            <a:r>
              <a:rPr lang="en-US"/>
              <a:t>View Example</a:t>
            </a:r>
          </a:p>
        </p:txBody>
      </p:sp>
      <p:sp>
        <p:nvSpPr>
          <p:cNvPr id="52227" name="Rectangle 3">
            <a:extLst>
              <a:ext uri="{FF2B5EF4-FFF2-40B4-BE49-F238E27FC236}">
                <a16:creationId xmlns:a16="http://schemas.microsoft.com/office/drawing/2014/main" id="{025EE628-01C3-4FE2-A61F-9936AC00A3D3}"/>
              </a:ext>
            </a:extLst>
          </p:cNvPr>
          <p:cNvSpPr>
            <a:spLocks noGrp="1" noChangeArrowheads="1"/>
          </p:cNvSpPr>
          <p:nvPr>
            <p:ph type="body" idx="4294967295"/>
          </p:nvPr>
        </p:nvSpPr>
        <p:spPr/>
        <p:txBody>
          <a:bodyPr/>
          <a:lstStyle/>
          <a:p>
            <a:r>
              <a:rPr lang="en-US" altLang="en-US"/>
              <a:t>Suppose a  bank clerk needs to know the names of the customers of each branch, but is not authorized to see specific loan information.</a:t>
            </a:r>
          </a:p>
          <a:p>
            <a:pPr lvl="1"/>
            <a:r>
              <a:rPr lang="en-US" altLang="en-US" sz="1800"/>
              <a:t>Approach</a:t>
            </a:r>
            <a:r>
              <a:rPr lang="en-US" altLang="en-US" sz="1800" b="1"/>
              <a:t>: Deny direct access </a:t>
            </a:r>
            <a:r>
              <a:rPr lang="en-US" altLang="en-US" sz="1800"/>
              <a:t>to the</a:t>
            </a:r>
            <a:r>
              <a:rPr lang="en-US" altLang="en-US" sz="1800" i="1"/>
              <a:t> loan </a:t>
            </a:r>
            <a:r>
              <a:rPr lang="en-US" altLang="en-US" sz="1800"/>
              <a:t>relation, but grant access to the view </a:t>
            </a:r>
            <a:r>
              <a:rPr lang="en-US" altLang="en-US" sz="1800" i="1"/>
              <a:t>cust-loan</a:t>
            </a:r>
            <a:r>
              <a:rPr lang="en-US" altLang="en-US" sz="1800"/>
              <a:t>, which consists only of  the names of customers and the branches at which they have a loan.</a:t>
            </a:r>
          </a:p>
          <a:p>
            <a:pPr lvl="1"/>
            <a:r>
              <a:rPr lang="en-US" altLang="en-US" sz="1800"/>
              <a:t>The </a:t>
            </a:r>
            <a:r>
              <a:rPr lang="en-US" altLang="en-US" sz="1800" i="1"/>
              <a:t>cust-loan </a:t>
            </a:r>
            <a:r>
              <a:rPr lang="en-US" altLang="en-US" sz="1800"/>
              <a:t>view is defined in SQL as follows:</a:t>
            </a:r>
          </a:p>
          <a:p>
            <a:pPr>
              <a:buFont typeface="Monotype Sorts" pitchFamily="2" charset="2"/>
              <a:buNone/>
            </a:pPr>
            <a:r>
              <a:rPr lang="en-US" altLang="en-US" b="1"/>
              <a:t>		create view </a:t>
            </a:r>
            <a:r>
              <a:rPr lang="en-US" altLang="en-US" i="1"/>
              <a:t>cust-loan </a:t>
            </a:r>
            <a:r>
              <a:rPr lang="en-US" altLang="en-US" b="1"/>
              <a:t>as</a:t>
            </a:r>
            <a:br>
              <a:rPr lang="en-US" altLang="en-US"/>
            </a:br>
            <a:r>
              <a:rPr lang="en-US" altLang="en-US"/>
              <a:t>	    </a:t>
            </a:r>
            <a:r>
              <a:rPr lang="en-US" altLang="en-US" b="1"/>
              <a:t>select </a:t>
            </a:r>
            <a:r>
              <a:rPr lang="en-US" altLang="en-US" i="1"/>
              <a:t>branchname</a:t>
            </a:r>
            <a:r>
              <a:rPr lang="en-US" altLang="en-US"/>
              <a:t>, </a:t>
            </a:r>
            <a:r>
              <a:rPr lang="en-US" altLang="en-US" i="1"/>
              <a:t>customer-name</a:t>
            </a:r>
            <a:br>
              <a:rPr lang="en-US" altLang="en-US"/>
            </a:br>
            <a:r>
              <a:rPr lang="en-US" altLang="en-US" b="1"/>
              <a:t>	    from   </a:t>
            </a:r>
            <a:r>
              <a:rPr lang="en-US" altLang="en-US" i="1"/>
              <a:t>borrower, loan</a:t>
            </a:r>
            <a:br>
              <a:rPr lang="en-US" altLang="en-US"/>
            </a:br>
            <a:r>
              <a:rPr lang="en-US" altLang="en-US" b="1"/>
              <a:t>	    where </a:t>
            </a:r>
            <a:r>
              <a:rPr lang="en-US" altLang="en-US" i="1"/>
              <a:t>borrower.loan-number </a:t>
            </a:r>
            <a:r>
              <a:rPr lang="en-US" altLang="en-US"/>
              <a:t>=</a:t>
            </a:r>
            <a:r>
              <a:rPr lang="en-US" altLang="en-US" i="1"/>
              <a:t> loan.loan-number</a:t>
            </a:r>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98D8F7FB-FA97-4612-842B-8A2089812123}"/>
              </a:ext>
            </a:extLst>
          </p:cNvPr>
          <p:cNvSpPr>
            <a:spLocks noGrp="1" noChangeArrowheads="1"/>
          </p:cNvSpPr>
          <p:nvPr>
            <p:ph type="title"/>
          </p:nvPr>
        </p:nvSpPr>
        <p:spPr/>
        <p:txBody>
          <a:bodyPr/>
          <a:lstStyle/>
          <a:p>
            <a:pPr>
              <a:defRPr/>
            </a:pPr>
            <a:r>
              <a:rPr lang="en-US"/>
              <a:t>View Example (Cont.)</a:t>
            </a:r>
          </a:p>
        </p:txBody>
      </p:sp>
      <p:sp>
        <p:nvSpPr>
          <p:cNvPr id="53251" name="Rectangle 3">
            <a:extLst>
              <a:ext uri="{FF2B5EF4-FFF2-40B4-BE49-F238E27FC236}">
                <a16:creationId xmlns:a16="http://schemas.microsoft.com/office/drawing/2014/main" id="{AF375545-F9E6-46BA-9C55-E92DF2B84BD2}"/>
              </a:ext>
            </a:extLst>
          </p:cNvPr>
          <p:cNvSpPr>
            <a:spLocks noGrp="1" noChangeArrowheads="1"/>
          </p:cNvSpPr>
          <p:nvPr>
            <p:ph type="body" idx="4294967295"/>
          </p:nvPr>
        </p:nvSpPr>
        <p:spPr/>
        <p:txBody>
          <a:bodyPr/>
          <a:lstStyle/>
          <a:p>
            <a:r>
              <a:rPr lang="en-US" altLang="en-US"/>
              <a:t>The clerk is</a:t>
            </a:r>
            <a:r>
              <a:rPr lang="en-US" altLang="en-US" b="1"/>
              <a:t> authorized </a:t>
            </a:r>
            <a:r>
              <a:rPr lang="en-US" altLang="en-US"/>
              <a:t>to see the result of the query:</a:t>
            </a:r>
          </a:p>
          <a:p>
            <a:pPr lvl="4">
              <a:buFontTx/>
              <a:buNone/>
            </a:pPr>
            <a:r>
              <a:rPr lang="en-US" altLang="en-US" sz="1800" b="1"/>
              <a:t>   select</a:t>
            </a:r>
            <a:r>
              <a:rPr lang="en-US" altLang="en-US" sz="1800"/>
              <a:t> </a:t>
            </a:r>
            <a:r>
              <a:rPr lang="en-US" altLang="en-US" sz="1800" b="1"/>
              <a:t>*</a:t>
            </a:r>
            <a:br>
              <a:rPr lang="en-US" altLang="en-US" sz="1800" b="1"/>
            </a:br>
            <a:r>
              <a:rPr lang="en-US" altLang="en-US" sz="1800" b="1"/>
              <a:t>from </a:t>
            </a:r>
            <a:r>
              <a:rPr lang="en-US" altLang="en-US" sz="1800" i="1"/>
              <a:t>cust-loan</a:t>
            </a:r>
            <a:endParaRPr lang="en-US" altLang="en-US" sz="1800"/>
          </a:p>
          <a:p>
            <a:r>
              <a:rPr lang="en-US" altLang="en-US"/>
              <a:t>When the query  processor translates the result into a query on the actual relations in the database, we obtain a query on </a:t>
            </a:r>
            <a:r>
              <a:rPr lang="en-US" altLang="en-US" b="1" i="1"/>
              <a:t>borrower </a:t>
            </a:r>
            <a:r>
              <a:rPr lang="en-US" altLang="en-US" b="1"/>
              <a:t>and </a:t>
            </a:r>
            <a:r>
              <a:rPr lang="en-US" altLang="en-US" b="1" i="1"/>
              <a:t>loan</a:t>
            </a:r>
            <a:r>
              <a:rPr lang="en-US" altLang="en-US" b="1"/>
              <a:t>.</a:t>
            </a:r>
          </a:p>
          <a:p>
            <a:r>
              <a:rPr lang="en-US" altLang="en-US" b="1"/>
              <a:t>Authorization</a:t>
            </a:r>
            <a:r>
              <a:rPr lang="en-US" altLang="en-US"/>
              <a:t> must be checked on the </a:t>
            </a:r>
            <a:r>
              <a:rPr lang="en-US" altLang="en-US" b="1"/>
              <a:t>clerk’s query  </a:t>
            </a:r>
            <a:r>
              <a:rPr lang="en-US" altLang="en-US"/>
              <a:t>before query processing begins.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5D08649-629E-432B-9DD1-B5B7EBAEF68F}"/>
              </a:ext>
            </a:extLst>
          </p:cNvPr>
          <p:cNvSpPr>
            <a:spLocks noGrp="1" noChangeArrowheads="1"/>
          </p:cNvSpPr>
          <p:nvPr>
            <p:ph type="title"/>
          </p:nvPr>
        </p:nvSpPr>
        <p:spPr/>
        <p:txBody>
          <a:bodyPr/>
          <a:lstStyle/>
          <a:p>
            <a:pPr>
              <a:defRPr/>
            </a:pPr>
            <a:r>
              <a:rPr lang="en-US"/>
              <a:t>Authorization on Views</a:t>
            </a:r>
          </a:p>
        </p:txBody>
      </p:sp>
      <p:sp>
        <p:nvSpPr>
          <p:cNvPr id="54275" name="Rectangle 3">
            <a:extLst>
              <a:ext uri="{FF2B5EF4-FFF2-40B4-BE49-F238E27FC236}">
                <a16:creationId xmlns:a16="http://schemas.microsoft.com/office/drawing/2014/main" id="{44EC401E-A9C0-487E-A889-68AECD0BA12E}"/>
              </a:ext>
            </a:extLst>
          </p:cNvPr>
          <p:cNvSpPr>
            <a:spLocks noGrp="1" noChangeArrowheads="1"/>
          </p:cNvSpPr>
          <p:nvPr>
            <p:ph type="body" idx="4294967295"/>
          </p:nvPr>
        </p:nvSpPr>
        <p:spPr>
          <a:xfrm>
            <a:off x="571500" y="1343025"/>
            <a:ext cx="7848600" cy="2543175"/>
          </a:xfrm>
        </p:spPr>
        <p:txBody>
          <a:bodyPr/>
          <a:lstStyle/>
          <a:p>
            <a:r>
              <a:rPr lang="en-US" altLang="en-US"/>
              <a:t>Creation of view does not require </a:t>
            </a:r>
            <a:r>
              <a:rPr lang="en-US" altLang="en-US" b="1"/>
              <a:t>resources </a:t>
            </a:r>
            <a:r>
              <a:rPr lang="en-US" altLang="en-US"/>
              <a:t>authorization since no real </a:t>
            </a:r>
            <a:r>
              <a:rPr lang="en-US" altLang="en-US" b="1"/>
              <a:t>relation is being created</a:t>
            </a:r>
          </a:p>
          <a:p>
            <a:pPr>
              <a:lnSpc>
                <a:spcPct val="110000"/>
              </a:lnSpc>
            </a:pPr>
            <a:r>
              <a:rPr lang="en-US" altLang="en-US"/>
              <a:t>The creator of a view gets only those privileges that provide no additional authorization beyond that he already  had.</a:t>
            </a:r>
          </a:p>
          <a:p>
            <a:pPr>
              <a:lnSpc>
                <a:spcPct val="110000"/>
              </a:lnSpc>
            </a:pPr>
            <a:r>
              <a:rPr lang="en-US" altLang="en-US"/>
              <a:t>E.g. if creator of view </a:t>
            </a:r>
            <a:r>
              <a:rPr lang="en-US" altLang="en-US" i="1"/>
              <a:t>cust-loan</a:t>
            </a:r>
            <a:r>
              <a:rPr lang="en-US" altLang="en-US"/>
              <a:t> had only </a:t>
            </a:r>
            <a:r>
              <a:rPr lang="en-US" altLang="en-US" b="1"/>
              <a:t>read</a:t>
            </a:r>
            <a:r>
              <a:rPr lang="en-US" altLang="en-US"/>
              <a:t> authorization on </a:t>
            </a:r>
            <a:r>
              <a:rPr lang="en-US" altLang="en-US" i="1"/>
              <a:t>borrower</a:t>
            </a:r>
            <a:r>
              <a:rPr lang="en-US" altLang="en-US"/>
              <a:t> and </a:t>
            </a:r>
            <a:r>
              <a:rPr lang="en-US" altLang="en-US" i="1"/>
              <a:t>loan</a:t>
            </a:r>
            <a:r>
              <a:rPr lang="en-US" altLang="en-US"/>
              <a:t>, he gets only </a:t>
            </a:r>
            <a:r>
              <a:rPr lang="en-US" altLang="en-US" b="1"/>
              <a:t>read</a:t>
            </a:r>
            <a:r>
              <a:rPr lang="en-US" altLang="en-US"/>
              <a:t> authorization on </a:t>
            </a:r>
            <a:r>
              <a:rPr lang="en-US" altLang="en-US" i="1"/>
              <a:t>cust</a:t>
            </a:r>
            <a:r>
              <a:rPr lang="en-US" altLang="en-US"/>
              <a:t>-</a:t>
            </a:r>
            <a:r>
              <a:rPr lang="en-US" altLang="en-US" i="1"/>
              <a:t>loan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8BD3A99-2472-452B-ACC0-435211BDA003}"/>
              </a:ext>
            </a:extLst>
          </p:cNvPr>
          <p:cNvSpPr>
            <a:spLocks noGrp="1" noChangeArrowheads="1"/>
          </p:cNvSpPr>
          <p:nvPr>
            <p:ph type="title"/>
          </p:nvPr>
        </p:nvSpPr>
        <p:spPr/>
        <p:txBody>
          <a:bodyPr/>
          <a:lstStyle/>
          <a:p>
            <a:pPr>
              <a:defRPr/>
            </a:pPr>
            <a:r>
              <a:rPr lang="en-US"/>
              <a:t>Granting of Privileges</a:t>
            </a:r>
          </a:p>
        </p:txBody>
      </p:sp>
      <p:sp>
        <p:nvSpPr>
          <p:cNvPr id="55299" name="Rectangle 3">
            <a:extLst>
              <a:ext uri="{FF2B5EF4-FFF2-40B4-BE49-F238E27FC236}">
                <a16:creationId xmlns:a16="http://schemas.microsoft.com/office/drawing/2014/main" id="{7FE48F4B-239F-470F-94BD-DCD59E130059}"/>
              </a:ext>
            </a:extLst>
          </p:cNvPr>
          <p:cNvSpPr>
            <a:spLocks noGrp="1" noChangeArrowheads="1"/>
          </p:cNvSpPr>
          <p:nvPr>
            <p:ph type="body" idx="4294967295"/>
          </p:nvPr>
        </p:nvSpPr>
        <p:spPr/>
        <p:txBody>
          <a:bodyPr/>
          <a:lstStyle/>
          <a:p>
            <a:r>
              <a:rPr lang="en-US" altLang="en-US"/>
              <a:t>The </a:t>
            </a:r>
            <a:r>
              <a:rPr lang="en-US" altLang="en-US" b="1"/>
              <a:t>passage of authorization </a:t>
            </a:r>
            <a:r>
              <a:rPr lang="en-US" altLang="en-US"/>
              <a:t>from one user to another may be represented by an </a:t>
            </a:r>
            <a:r>
              <a:rPr lang="en-US" altLang="en-US" b="1"/>
              <a:t>authorization graph.</a:t>
            </a:r>
          </a:p>
          <a:p>
            <a:r>
              <a:rPr lang="en-US" altLang="en-US"/>
              <a:t>The nodes of this graph are the users.</a:t>
            </a:r>
          </a:p>
          <a:p>
            <a:r>
              <a:rPr lang="en-US" altLang="en-US"/>
              <a:t>The </a:t>
            </a:r>
            <a:r>
              <a:rPr lang="en-US" altLang="en-US" b="1"/>
              <a:t>root</a:t>
            </a:r>
            <a:r>
              <a:rPr lang="en-US" altLang="en-US"/>
              <a:t> of the graph is the </a:t>
            </a:r>
            <a:r>
              <a:rPr lang="en-US" altLang="en-US" b="1"/>
              <a:t>database administrator.</a:t>
            </a:r>
          </a:p>
          <a:p>
            <a:r>
              <a:rPr lang="en-US" altLang="en-US"/>
              <a:t>Consider graph for update authorization on loan.</a:t>
            </a:r>
          </a:p>
          <a:p>
            <a:r>
              <a:rPr lang="en-US" altLang="en-US"/>
              <a:t>An edge U</a:t>
            </a:r>
            <a:r>
              <a:rPr lang="en-US" altLang="en-US" baseline="-25000"/>
              <a:t>i</a:t>
            </a:r>
            <a:r>
              <a:rPr lang="en-US" altLang="en-US"/>
              <a:t> </a:t>
            </a:r>
            <a:r>
              <a:rPr lang="en-US" altLang="en-US">
                <a:sym typeface="Symbol" panose="05050102010706020507" pitchFamily="18" charset="2"/>
              </a:rPr>
              <a:t>U</a:t>
            </a:r>
            <a:r>
              <a:rPr lang="en-US" altLang="en-US" baseline="-25000">
                <a:sym typeface="Symbol" panose="05050102010706020507" pitchFamily="18" charset="2"/>
              </a:rPr>
              <a:t>j</a:t>
            </a:r>
            <a:r>
              <a:rPr lang="en-US" altLang="en-US">
                <a:sym typeface="Symbol" panose="05050102010706020507" pitchFamily="18" charset="2"/>
              </a:rPr>
              <a:t> indicates that user U</a:t>
            </a:r>
            <a:r>
              <a:rPr lang="en-US" altLang="en-US" baseline="-25000">
                <a:sym typeface="Symbol" panose="05050102010706020507" pitchFamily="18" charset="2"/>
              </a:rPr>
              <a:t>i</a:t>
            </a:r>
            <a:r>
              <a:rPr lang="en-US" altLang="en-US">
                <a:sym typeface="Symbol" panose="05050102010706020507" pitchFamily="18" charset="2"/>
              </a:rPr>
              <a:t> has granted update authorization on loan to U</a:t>
            </a:r>
            <a:r>
              <a:rPr lang="en-US" altLang="en-US" baseline="-25000">
                <a:sym typeface="Symbol" panose="05050102010706020507" pitchFamily="18" charset="2"/>
              </a:rPr>
              <a:t>j.</a:t>
            </a:r>
            <a:endParaRPr lang="en-US" altLang="en-US"/>
          </a:p>
        </p:txBody>
      </p:sp>
      <p:sp>
        <p:nvSpPr>
          <p:cNvPr id="55300" name="Line 4">
            <a:extLst>
              <a:ext uri="{FF2B5EF4-FFF2-40B4-BE49-F238E27FC236}">
                <a16:creationId xmlns:a16="http://schemas.microsoft.com/office/drawing/2014/main" id="{7755837E-3C6C-4F5F-9ADB-3417667BB3CE}"/>
              </a:ext>
            </a:extLst>
          </p:cNvPr>
          <p:cNvSpPr>
            <a:spLocks noChangeShapeType="1"/>
          </p:cNvSpPr>
          <p:nvPr/>
        </p:nvSpPr>
        <p:spPr bwMode="auto">
          <a:xfrm flipV="1">
            <a:off x="1752600" y="4038600"/>
            <a:ext cx="1143000" cy="914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01" name="Line 5">
            <a:extLst>
              <a:ext uri="{FF2B5EF4-FFF2-40B4-BE49-F238E27FC236}">
                <a16:creationId xmlns:a16="http://schemas.microsoft.com/office/drawing/2014/main" id="{5646917D-3098-4B3A-BC59-BBA9342C17C9}"/>
              </a:ext>
            </a:extLst>
          </p:cNvPr>
          <p:cNvSpPr>
            <a:spLocks noChangeShapeType="1"/>
          </p:cNvSpPr>
          <p:nvPr/>
        </p:nvSpPr>
        <p:spPr bwMode="auto">
          <a:xfrm flipV="1">
            <a:off x="3352800" y="3981450"/>
            <a:ext cx="1219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02" name="Line 6">
            <a:extLst>
              <a:ext uri="{FF2B5EF4-FFF2-40B4-BE49-F238E27FC236}">
                <a16:creationId xmlns:a16="http://schemas.microsoft.com/office/drawing/2014/main" id="{5ABF1133-62D1-4D89-80A2-927AF3506818}"/>
              </a:ext>
            </a:extLst>
          </p:cNvPr>
          <p:cNvSpPr>
            <a:spLocks noChangeShapeType="1"/>
          </p:cNvSpPr>
          <p:nvPr/>
        </p:nvSpPr>
        <p:spPr bwMode="auto">
          <a:xfrm flipV="1">
            <a:off x="1828800" y="5181600"/>
            <a:ext cx="1219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03" name="Line 7">
            <a:extLst>
              <a:ext uri="{FF2B5EF4-FFF2-40B4-BE49-F238E27FC236}">
                <a16:creationId xmlns:a16="http://schemas.microsoft.com/office/drawing/2014/main" id="{93A893BC-E7D6-40B7-9381-F06903F8BF09}"/>
              </a:ext>
            </a:extLst>
          </p:cNvPr>
          <p:cNvSpPr>
            <a:spLocks noChangeShapeType="1"/>
          </p:cNvSpPr>
          <p:nvPr/>
        </p:nvSpPr>
        <p:spPr bwMode="auto">
          <a:xfrm>
            <a:off x="1752600" y="5334000"/>
            <a:ext cx="1295400" cy="990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04" name="Line 8">
            <a:extLst>
              <a:ext uri="{FF2B5EF4-FFF2-40B4-BE49-F238E27FC236}">
                <a16:creationId xmlns:a16="http://schemas.microsoft.com/office/drawing/2014/main" id="{9B4EF8FA-36AD-4AFA-8838-2C0DB7F49CB2}"/>
              </a:ext>
            </a:extLst>
          </p:cNvPr>
          <p:cNvSpPr>
            <a:spLocks noChangeShapeType="1"/>
          </p:cNvSpPr>
          <p:nvPr/>
        </p:nvSpPr>
        <p:spPr bwMode="auto">
          <a:xfrm flipV="1">
            <a:off x="3657600" y="5219700"/>
            <a:ext cx="1524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05" name="Line 9">
            <a:extLst>
              <a:ext uri="{FF2B5EF4-FFF2-40B4-BE49-F238E27FC236}">
                <a16:creationId xmlns:a16="http://schemas.microsoft.com/office/drawing/2014/main" id="{2B1145F7-6E29-4E18-96BD-D6462EB985CB}"/>
              </a:ext>
            </a:extLst>
          </p:cNvPr>
          <p:cNvSpPr>
            <a:spLocks noChangeShapeType="1"/>
          </p:cNvSpPr>
          <p:nvPr/>
        </p:nvSpPr>
        <p:spPr bwMode="auto">
          <a:xfrm>
            <a:off x="3371850" y="4086225"/>
            <a:ext cx="1733550" cy="86677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5306" name="Text Box 10">
            <a:extLst>
              <a:ext uri="{FF2B5EF4-FFF2-40B4-BE49-F238E27FC236}">
                <a16:creationId xmlns:a16="http://schemas.microsoft.com/office/drawing/2014/main" id="{74EE9195-D417-4F7F-B028-8164CE78F86E}"/>
              </a:ext>
            </a:extLst>
          </p:cNvPr>
          <p:cNvSpPr txBox="1">
            <a:spLocks noChangeArrowheads="1"/>
          </p:cNvSpPr>
          <p:nvPr/>
        </p:nvSpPr>
        <p:spPr bwMode="auto">
          <a:xfrm>
            <a:off x="2870200" y="37465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i="1">
                <a:latin typeface="Times New Roman" panose="02020603050405020304" pitchFamily="18" charset="0"/>
              </a:rPr>
              <a:t>U</a:t>
            </a:r>
            <a:r>
              <a:rPr kumimoji="0" lang="en-US" altLang="en-US" sz="2400" baseline="-25000">
                <a:latin typeface="Times New Roman" panose="02020603050405020304" pitchFamily="18" charset="0"/>
              </a:rPr>
              <a:t>1</a:t>
            </a:r>
            <a:endParaRPr kumimoji="0" lang="en-US" altLang="en-US" sz="2400">
              <a:latin typeface="Times New Roman" panose="02020603050405020304" pitchFamily="18" charset="0"/>
            </a:endParaRPr>
          </a:p>
        </p:txBody>
      </p:sp>
      <p:sp>
        <p:nvSpPr>
          <p:cNvPr id="55307" name="Text Box 11">
            <a:extLst>
              <a:ext uri="{FF2B5EF4-FFF2-40B4-BE49-F238E27FC236}">
                <a16:creationId xmlns:a16="http://schemas.microsoft.com/office/drawing/2014/main" id="{4D99F7D7-4203-4C21-8F38-8E78976D2B03}"/>
              </a:ext>
            </a:extLst>
          </p:cNvPr>
          <p:cNvSpPr txBox="1">
            <a:spLocks noChangeArrowheads="1"/>
          </p:cNvSpPr>
          <p:nvPr/>
        </p:nvSpPr>
        <p:spPr bwMode="auto">
          <a:xfrm>
            <a:off x="4533900" y="376237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i="1">
                <a:latin typeface="Times New Roman" panose="02020603050405020304" pitchFamily="18" charset="0"/>
              </a:rPr>
              <a:t>U</a:t>
            </a:r>
            <a:r>
              <a:rPr kumimoji="0" lang="en-US" altLang="en-US" sz="2400" baseline="-25000">
                <a:latin typeface="Times New Roman" panose="02020603050405020304" pitchFamily="18" charset="0"/>
              </a:rPr>
              <a:t>4</a:t>
            </a:r>
            <a:endParaRPr kumimoji="0" lang="en-US" altLang="en-US" sz="2400">
              <a:latin typeface="Times New Roman" panose="02020603050405020304" pitchFamily="18" charset="0"/>
            </a:endParaRPr>
          </a:p>
        </p:txBody>
      </p:sp>
      <p:sp>
        <p:nvSpPr>
          <p:cNvPr id="55308" name="Text Box 12">
            <a:extLst>
              <a:ext uri="{FF2B5EF4-FFF2-40B4-BE49-F238E27FC236}">
                <a16:creationId xmlns:a16="http://schemas.microsoft.com/office/drawing/2014/main" id="{A05D7FE8-FA07-47D4-9E1B-8F9AD96730F9}"/>
              </a:ext>
            </a:extLst>
          </p:cNvPr>
          <p:cNvSpPr txBox="1">
            <a:spLocks noChangeArrowheads="1"/>
          </p:cNvSpPr>
          <p:nvPr/>
        </p:nvSpPr>
        <p:spPr bwMode="auto">
          <a:xfrm>
            <a:off x="3051175" y="496252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i="1">
                <a:latin typeface="Times New Roman" panose="02020603050405020304" pitchFamily="18" charset="0"/>
              </a:rPr>
              <a:t>U</a:t>
            </a:r>
            <a:r>
              <a:rPr kumimoji="0" lang="en-US" altLang="en-US" sz="2400" baseline="-25000">
                <a:latin typeface="Times New Roman" panose="02020603050405020304" pitchFamily="18" charset="0"/>
              </a:rPr>
              <a:t>2</a:t>
            </a:r>
            <a:endParaRPr kumimoji="0" lang="en-US" altLang="en-US" sz="2400">
              <a:latin typeface="Times New Roman" panose="02020603050405020304" pitchFamily="18" charset="0"/>
            </a:endParaRPr>
          </a:p>
        </p:txBody>
      </p:sp>
      <p:sp>
        <p:nvSpPr>
          <p:cNvPr id="55309" name="Text Box 13">
            <a:extLst>
              <a:ext uri="{FF2B5EF4-FFF2-40B4-BE49-F238E27FC236}">
                <a16:creationId xmlns:a16="http://schemas.microsoft.com/office/drawing/2014/main" id="{84AB109C-8607-48C6-AF74-27FC2A2033BF}"/>
              </a:ext>
            </a:extLst>
          </p:cNvPr>
          <p:cNvSpPr txBox="1">
            <a:spLocks noChangeArrowheads="1"/>
          </p:cNvSpPr>
          <p:nvPr/>
        </p:nvSpPr>
        <p:spPr bwMode="auto">
          <a:xfrm>
            <a:off x="5189538" y="5000625"/>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i="1">
                <a:latin typeface="Times New Roman" panose="02020603050405020304" pitchFamily="18" charset="0"/>
              </a:rPr>
              <a:t>U</a:t>
            </a:r>
            <a:r>
              <a:rPr kumimoji="0" lang="en-US" altLang="en-US" sz="2400" baseline="-25000">
                <a:latin typeface="Times New Roman" panose="02020603050405020304" pitchFamily="18" charset="0"/>
              </a:rPr>
              <a:t>5</a:t>
            </a:r>
            <a:endParaRPr kumimoji="0" lang="en-US" altLang="en-US" sz="2400">
              <a:latin typeface="Times New Roman" panose="02020603050405020304" pitchFamily="18" charset="0"/>
            </a:endParaRPr>
          </a:p>
        </p:txBody>
      </p:sp>
      <p:sp>
        <p:nvSpPr>
          <p:cNvPr id="55310" name="Text Box 14">
            <a:extLst>
              <a:ext uri="{FF2B5EF4-FFF2-40B4-BE49-F238E27FC236}">
                <a16:creationId xmlns:a16="http://schemas.microsoft.com/office/drawing/2014/main" id="{C52AD2F3-9A26-4AAF-B9CE-13096B928F47}"/>
              </a:ext>
            </a:extLst>
          </p:cNvPr>
          <p:cNvSpPr txBox="1">
            <a:spLocks noChangeArrowheads="1"/>
          </p:cNvSpPr>
          <p:nvPr/>
        </p:nvSpPr>
        <p:spPr bwMode="auto">
          <a:xfrm>
            <a:off x="2971800" y="6143625"/>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i="1">
                <a:latin typeface="Times New Roman" panose="02020603050405020304" pitchFamily="18" charset="0"/>
              </a:rPr>
              <a:t>U</a:t>
            </a:r>
            <a:r>
              <a:rPr kumimoji="0" lang="en-US" altLang="en-US" sz="2400" baseline="-25000">
                <a:latin typeface="Times New Roman" panose="02020603050405020304" pitchFamily="18" charset="0"/>
              </a:rPr>
              <a:t>3</a:t>
            </a:r>
            <a:endParaRPr kumimoji="0" lang="en-US" altLang="en-US" sz="2400">
              <a:latin typeface="Times New Roman" panose="02020603050405020304" pitchFamily="18" charset="0"/>
            </a:endParaRPr>
          </a:p>
        </p:txBody>
      </p:sp>
      <p:sp>
        <p:nvSpPr>
          <p:cNvPr id="55311" name="Text Box 15">
            <a:extLst>
              <a:ext uri="{FF2B5EF4-FFF2-40B4-BE49-F238E27FC236}">
                <a16:creationId xmlns:a16="http://schemas.microsoft.com/office/drawing/2014/main" id="{DA035CB0-3213-4800-9164-DFC257BF230C}"/>
              </a:ext>
            </a:extLst>
          </p:cNvPr>
          <p:cNvSpPr txBox="1">
            <a:spLocks noChangeArrowheads="1"/>
          </p:cNvSpPr>
          <p:nvPr/>
        </p:nvSpPr>
        <p:spPr bwMode="auto">
          <a:xfrm>
            <a:off x="1000125" y="4953000"/>
            <a:ext cx="77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spcBef>
                <a:spcPct val="0"/>
              </a:spcBef>
              <a:buClrTx/>
              <a:buSzTx/>
              <a:buFontTx/>
              <a:buNone/>
            </a:pPr>
            <a:r>
              <a:rPr kumimoji="0" lang="en-US" altLang="en-US" sz="2400" i="1">
                <a:latin typeface="Times New Roman" panose="02020603050405020304" pitchFamily="18" charset="0"/>
              </a:rPr>
              <a:t>DBA</a:t>
            </a:r>
            <a:endParaRPr kumimoji="0" lang="en-US" altLang="en-US" sz="2400">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D109AF9-3377-4B59-8D17-BE778DC7814B}"/>
              </a:ext>
            </a:extLst>
          </p:cNvPr>
          <p:cNvSpPr>
            <a:spLocks noGrp="1" noChangeArrowheads="1"/>
          </p:cNvSpPr>
          <p:nvPr>
            <p:ph type="title"/>
          </p:nvPr>
        </p:nvSpPr>
        <p:spPr/>
        <p:txBody>
          <a:bodyPr/>
          <a:lstStyle/>
          <a:p>
            <a:pPr>
              <a:defRPr/>
            </a:pPr>
            <a:r>
              <a:rPr lang="en-US"/>
              <a:t>Authorization Grant Graph</a:t>
            </a:r>
          </a:p>
        </p:txBody>
      </p:sp>
      <p:sp>
        <p:nvSpPr>
          <p:cNvPr id="56323" name="Rectangle 3">
            <a:extLst>
              <a:ext uri="{FF2B5EF4-FFF2-40B4-BE49-F238E27FC236}">
                <a16:creationId xmlns:a16="http://schemas.microsoft.com/office/drawing/2014/main" id="{A6FC5B5E-09F9-4514-9268-DBF79D3083E6}"/>
              </a:ext>
            </a:extLst>
          </p:cNvPr>
          <p:cNvSpPr>
            <a:spLocks noGrp="1" noChangeArrowheads="1"/>
          </p:cNvSpPr>
          <p:nvPr>
            <p:ph type="body" idx="4294967295"/>
          </p:nvPr>
        </p:nvSpPr>
        <p:spPr/>
        <p:txBody>
          <a:bodyPr/>
          <a:lstStyle/>
          <a:p>
            <a:r>
              <a:rPr lang="en-US" altLang="en-US" i="1"/>
              <a:t>Requirement</a:t>
            </a:r>
            <a:r>
              <a:rPr lang="en-US" altLang="en-US"/>
              <a:t>: All edges in an authorization graph must be part of some path originating with the database administrator</a:t>
            </a:r>
          </a:p>
          <a:p>
            <a:r>
              <a:rPr lang="en-US" altLang="en-US"/>
              <a:t>If DBA revokes grant from U</a:t>
            </a:r>
            <a:r>
              <a:rPr lang="en-US" altLang="en-US" baseline="-25000"/>
              <a:t>1</a:t>
            </a:r>
            <a:r>
              <a:rPr lang="en-US" altLang="en-US"/>
              <a:t>:</a:t>
            </a:r>
          </a:p>
          <a:p>
            <a:pPr lvl="1"/>
            <a:r>
              <a:rPr lang="en-US" altLang="en-US" sz="1800"/>
              <a:t>Grant must be revoked from U</a:t>
            </a:r>
            <a:r>
              <a:rPr lang="en-US" altLang="en-US" sz="1800" baseline="-25000"/>
              <a:t>4</a:t>
            </a:r>
            <a:r>
              <a:rPr lang="en-US" altLang="en-US" sz="1800"/>
              <a:t> since U</a:t>
            </a:r>
            <a:r>
              <a:rPr lang="en-US" altLang="en-US" sz="1800" baseline="-25000"/>
              <a:t>1</a:t>
            </a:r>
            <a:r>
              <a:rPr lang="en-US" altLang="en-US" sz="1800"/>
              <a:t> no longer has authorization</a:t>
            </a:r>
          </a:p>
          <a:p>
            <a:pPr lvl="1"/>
            <a:r>
              <a:rPr lang="en-US" altLang="en-US" sz="1800"/>
              <a:t>Grant must not be revoked from U</a:t>
            </a:r>
            <a:r>
              <a:rPr lang="en-US" altLang="en-US" sz="1800" baseline="-25000"/>
              <a:t>5</a:t>
            </a:r>
            <a:r>
              <a:rPr lang="en-US" altLang="en-US" sz="1800"/>
              <a:t> since U</a:t>
            </a:r>
            <a:r>
              <a:rPr lang="en-US" altLang="en-US" sz="1800" baseline="-25000"/>
              <a:t>5</a:t>
            </a:r>
            <a:r>
              <a:rPr lang="en-US" altLang="en-US" sz="1800"/>
              <a:t> has another authorization path from DBA through U</a:t>
            </a:r>
            <a:r>
              <a:rPr lang="en-US" altLang="en-US" sz="1800" baseline="-25000"/>
              <a:t>2</a:t>
            </a:r>
            <a:endParaRPr lang="en-US" altLang="en-US" sz="1800"/>
          </a:p>
          <a:p>
            <a:r>
              <a:rPr lang="en-US" altLang="en-US"/>
              <a:t>Must prevent cycles of grants with no path from the root:</a:t>
            </a:r>
          </a:p>
          <a:p>
            <a:pPr lvl="1"/>
            <a:r>
              <a:rPr lang="en-US" altLang="en-US" sz="1800"/>
              <a:t>DBA grants authorization to U</a:t>
            </a:r>
            <a:r>
              <a:rPr lang="en-US" altLang="en-US" sz="1800" baseline="-25000"/>
              <a:t>7</a:t>
            </a:r>
            <a:endParaRPr lang="en-US" altLang="en-US" sz="1800"/>
          </a:p>
          <a:p>
            <a:pPr lvl="1"/>
            <a:r>
              <a:rPr lang="en-US" altLang="en-US" sz="1800"/>
              <a:t>U7 grants authorization to U</a:t>
            </a:r>
            <a:r>
              <a:rPr lang="en-US" altLang="en-US" sz="1800" baseline="-25000"/>
              <a:t>8</a:t>
            </a:r>
            <a:endParaRPr lang="en-US" altLang="en-US" sz="1800"/>
          </a:p>
          <a:p>
            <a:pPr lvl="1"/>
            <a:r>
              <a:rPr lang="en-US" altLang="en-US" sz="1800"/>
              <a:t>U8 grants authorization to U</a:t>
            </a:r>
            <a:r>
              <a:rPr lang="en-US" altLang="en-US" sz="1800" baseline="-25000"/>
              <a:t>7</a:t>
            </a:r>
            <a:endParaRPr lang="en-US" altLang="en-US" sz="1800"/>
          </a:p>
          <a:p>
            <a:pPr lvl="1"/>
            <a:r>
              <a:rPr lang="en-US" altLang="en-US" sz="1800"/>
              <a:t>DBA revokes authorization from U</a:t>
            </a:r>
            <a:r>
              <a:rPr lang="en-US" altLang="en-US" sz="1800" baseline="-25000"/>
              <a:t>7</a:t>
            </a:r>
            <a:endParaRPr lang="en-US" altLang="en-US" sz="1800"/>
          </a:p>
          <a:p>
            <a:r>
              <a:rPr lang="en-US" altLang="en-US"/>
              <a:t>Must  revoke grant U</a:t>
            </a:r>
            <a:r>
              <a:rPr lang="en-US" altLang="en-US" baseline="-25000"/>
              <a:t>7</a:t>
            </a:r>
            <a:r>
              <a:rPr lang="en-US" altLang="en-US"/>
              <a:t> to U</a:t>
            </a:r>
            <a:r>
              <a:rPr lang="en-US" altLang="en-US" baseline="-25000"/>
              <a:t>8</a:t>
            </a:r>
            <a:r>
              <a:rPr lang="en-US" altLang="en-US"/>
              <a:t> and from U</a:t>
            </a:r>
            <a:r>
              <a:rPr lang="en-US" altLang="en-US" baseline="-25000"/>
              <a:t>8</a:t>
            </a:r>
            <a:r>
              <a:rPr lang="en-US" altLang="en-US"/>
              <a:t> to U</a:t>
            </a:r>
            <a:r>
              <a:rPr lang="en-US" altLang="en-US" baseline="-25000"/>
              <a:t>7</a:t>
            </a:r>
            <a:r>
              <a:rPr lang="en-US" altLang="en-US"/>
              <a:t> since there is no path from DBA to U</a:t>
            </a:r>
            <a:r>
              <a:rPr lang="en-US" altLang="en-US" baseline="-25000"/>
              <a:t>7</a:t>
            </a:r>
            <a:r>
              <a:rPr lang="en-US" altLang="en-US"/>
              <a:t> or to U</a:t>
            </a:r>
            <a:r>
              <a:rPr lang="en-US" altLang="en-US" baseline="-25000"/>
              <a:t>8</a:t>
            </a:r>
            <a:r>
              <a:rPr lang="en-US" altLang="en-US"/>
              <a:t> anymore.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AAE54BBB-16AB-43F4-A174-44CAD37A0A19}"/>
              </a:ext>
            </a:extLst>
          </p:cNvPr>
          <p:cNvSpPr>
            <a:spLocks noGrp="1" noChangeArrowheads="1"/>
          </p:cNvSpPr>
          <p:nvPr>
            <p:ph type="title"/>
          </p:nvPr>
        </p:nvSpPr>
        <p:spPr/>
        <p:txBody>
          <a:bodyPr/>
          <a:lstStyle/>
          <a:p>
            <a:pPr>
              <a:defRPr/>
            </a:pPr>
            <a:r>
              <a:rPr lang="en-US"/>
              <a:t>Security Specification in SQL</a:t>
            </a:r>
          </a:p>
        </p:txBody>
      </p:sp>
      <p:sp>
        <p:nvSpPr>
          <p:cNvPr id="57347" name="Rectangle 3">
            <a:extLst>
              <a:ext uri="{FF2B5EF4-FFF2-40B4-BE49-F238E27FC236}">
                <a16:creationId xmlns:a16="http://schemas.microsoft.com/office/drawing/2014/main" id="{5A3B9A3F-F99A-48A5-9ED8-49292FD32DED}"/>
              </a:ext>
            </a:extLst>
          </p:cNvPr>
          <p:cNvSpPr>
            <a:spLocks noGrp="1" noChangeArrowheads="1"/>
          </p:cNvSpPr>
          <p:nvPr>
            <p:ph type="body" idx="4294967295"/>
          </p:nvPr>
        </p:nvSpPr>
        <p:spPr/>
        <p:txBody>
          <a:bodyPr/>
          <a:lstStyle/>
          <a:p>
            <a:r>
              <a:rPr lang="en-US" altLang="en-US"/>
              <a:t>The grant statement is used to confer authorization</a:t>
            </a:r>
          </a:p>
          <a:p>
            <a:pPr>
              <a:buFont typeface="Monotype Sorts" pitchFamily="2" charset="2"/>
              <a:buNone/>
            </a:pPr>
            <a:r>
              <a:rPr lang="en-US" altLang="en-US"/>
              <a:t>		</a:t>
            </a:r>
            <a:r>
              <a:rPr lang="en-US" altLang="en-US" b="1"/>
              <a:t>grant</a:t>
            </a:r>
            <a:r>
              <a:rPr lang="en-US" altLang="en-US"/>
              <a:t> &lt;privilege list&gt;</a:t>
            </a:r>
          </a:p>
          <a:p>
            <a:pPr>
              <a:buFont typeface="Monotype Sorts" pitchFamily="2" charset="2"/>
              <a:buNone/>
            </a:pPr>
            <a:r>
              <a:rPr lang="en-US" altLang="en-US"/>
              <a:t>		</a:t>
            </a:r>
            <a:r>
              <a:rPr lang="en-US" altLang="en-US" b="1"/>
              <a:t>on </a:t>
            </a:r>
            <a:r>
              <a:rPr lang="en-US" altLang="en-US"/>
              <a:t>&lt;relation name or view name&gt; to &lt;user list&gt;</a:t>
            </a:r>
          </a:p>
          <a:p>
            <a:r>
              <a:rPr lang="en-US" altLang="en-US"/>
              <a:t>&lt;user list&gt; is:</a:t>
            </a:r>
          </a:p>
          <a:p>
            <a:pPr lvl="1"/>
            <a:r>
              <a:rPr lang="en-US" altLang="en-US" sz="1800"/>
              <a:t>a user-id</a:t>
            </a:r>
          </a:p>
          <a:p>
            <a:pPr lvl="1"/>
            <a:r>
              <a:rPr lang="en-US" altLang="en-US" sz="1800" i="1"/>
              <a:t>public</a:t>
            </a:r>
            <a:r>
              <a:rPr lang="en-US" altLang="en-US" sz="1800"/>
              <a:t>, which allows all valid users the privilege granted</a:t>
            </a:r>
          </a:p>
          <a:p>
            <a:pPr lvl="1"/>
            <a:r>
              <a:rPr lang="en-US" altLang="en-US" sz="1800"/>
              <a:t>A role (more on this later)</a:t>
            </a:r>
          </a:p>
          <a:p>
            <a:r>
              <a:rPr lang="en-US" altLang="en-US"/>
              <a:t>Granting a privilege on a view does not imply granting any  privileges on the underlying relations.</a:t>
            </a:r>
          </a:p>
          <a:p>
            <a:r>
              <a:rPr lang="en-US" altLang="en-US"/>
              <a:t>The grantor of the privilege must already hold the privilege on the specified item (or be the database administrator).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C5AF299-129E-4ACC-A4C2-1FAAAE17B6E0}"/>
              </a:ext>
            </a:extLst>
          </p:cNvPr>
          <p:cNvSpPr>
            <a:spLocks noGrp="1" noChangeArrowheads="1"/>
          </p:cNvSpPr>
          <p:nvPr>
            <p:ph type="title"/>
          </p:nvPr>
        </p:nvSpPr>
        <p:spPr/>
        <p:txBody>
          <a:bodyPr/>
          <a:lstStyle/>
          <a:p>
            <a:pPr>
              <a:defRPr/>
            </a:pPr>
            <a:r>
              <a:rPr lang="en-US"/>
              <a:t>Privileges in SQL</a:t>
            </a:r>
          </a:p>
        </p:txBody>
      </p:sp>
      <p:sp>
        <p:nvSpPr>
          <p:cNvPr id="58371" name="Rectangle 3">
            <a:extLst>
              <a:ext uri="{FF2B5EF4-FFF2-40B4-BE49-F238E27FC236}">
                <a16:creationId xmlns:a16="http://schemas.microsoft.com/office/drawing/2014/main" id="{977FC235-A9BF-4175-9BE5-31C702D5DD7D}"/>
              </a:ext>
            </a:extLst>
          </p:cNvPr>
          <p:cNvSpPr>
            <a:spLocks noGrp="1" noChangeArrowheads="1"/>
          </p:cNvSpPr>
          <p:nvPr>
            <p:ph type="body" idx="4294967295"/>
          </p:nvPr>
        </p:nvSpPr>
        <p:spPr>
          <a:xfrm>
            <a:off x="685800" y="1219200"/>
            <a:ext cx="7467600" cy="4419600"/>
          </a:xfrm>
        </p:spPr>
        <p:txBody>
          <a:bodyPr/>
          <a:lstStyle/>
          <a:p>
            <a:r>
              <a:rPr lang="en-US" altLang="en-US" sz="1800" b="1"/>
              <a:t>select:</a:t>
            </a:r>
            <a:r>
              <a:rPr lang="en-US" altLang="en-US" sz="1800"/>
              <a:t> allows read access to relation,or the ability to query using the view</a:t>
            </a:r>
          </a:p>
          <a:p>
            <a:pPr lvl="1"/>
            <a:r>
              <a:rPr lang="en-US" altLang="en-US" sz="1600"/>
              <a:t>Example: grant users U</a:t>
            </a:r>
            <a:r>
              <a:rPr lang="en-US" altLang="en-US" sz="1600" baseline="-25000"/>
              <a:t>1</a:t>
            </a:r>
            <a:r>
              <a:rPr lang="en-US" altLang="en-US" sz="1600"/>
              <a:t>, U</a:t>
            </a:r>
            <a:r>
              <a:rPr lang="en-US" altLang="en-US" sz="1600" baseline="-25000"/>
              <a:t>2</a:t>
            </a:r>
            <a:r>
              <a:rPr lang="en-US" altLang="en-US" sz="1600"/>
              <a:t>, and U</a:t>
            </a:r>
            <a:r>
              <a:rPr lang="en-US" altLang="en-US" sz="1600" baseline="-25000"/>
              <a:t>3</a:t>
            </a:r>
            <a:r>
              <a:rPr lang="en-US" altLang="en-US" sz="1600"/>
              <a:t> </a:t>
            </a:r>
            <a:r>
              <a:rPr lang="en-US" altLang="en-US" sz="1600" b="1"/>
              <a:t>select</a:t>
            </a:r>
            <a:r>
              <a:rPr lang="en-US" altLang="en-US" sz="1600"/>
              <a:t> authorization on the </a:t>
            </a:r>
            <a:r>
              <a:rPr lang="en-US" altLang="en-US" sz="1600" i="1"/>
              <a:t>branch </a:t>
            </a:r>
            <a:r>
              <a:rPr lang="en-US" altLang="en-US" sz="1600"/>
              <a:t>relation:</a:t>
            </a:r>
          </a:p>
          <a:p>
            <a:pPr>
              <a:buFont typeface="Monotype Sorts" pitchFamily="2" charset="2"/>
              <a:buNone/>
            </a:pPr>
            <a:r>
              <a:rPr lang="en-US" altLang="en-US" sz="1800"/>
              <a:t>			</a:t>
            </a:r>
            <a:r>
              <a:rPr lang="en-US" altLang="en-US" sz="1800" b="1"/>
              <a:t>grant select on </a:t>
            </a:r>
            <a:r>
              <a:rPr lang="en-US" altLang="en-US" sz="1800" i="1"/>
              <a:t>branch </a:t>
            </a:r>
            <a:r>
              <a:rPr lang="en-US" altLang="en-US" sz="1800" b="1"/>
              <a:t>to </a:t>
            </a:r>
            <a:r>
              <a:rPr lang="en-US" altLang="en-US" sz="1800" i="1"/>
              <a:t>U</a:t>
            </a:r>
            <a:r>
              <a:rPr lang="en-US" altLang="en-US" sz="1800" i="1" baseline="-25000"/>
              <a:t>1</a:t>
            </a:r>
            <a:r>
              <a:rPr lang="en-US" altLang="en-US" sz="1800" i="1"/>
              <a:t>, U</a:t>
            </a:r>
            <a:r>
              <a:rPr lang="en-US" altLang="en-US" sz="1800" i="1" baseline="-25000"/>
              <a:t>2</a:t>
            </a:r>
            <a:r>
              <a:rPr lang="en-US" altLang="en-US" sz="1800" i="1"/>
              <a:t>, U</a:t>
            </a:r>
            <a:r>
              <a:rPr lang="en-US" altLang="en-US" sz="1800" i="1" baseline="-25000"/>
              <a:t>3</a:t>
            </a:r>
            <a:endParaRPr lang="en-US" altLang="en-US" sz="1800"/>
          </a:p>
          <a:p>
            <a:r>
              <a:rPr lang="en-US" altLang="en-US" sz="1800" b="1"/>
              <a:t>insert</a:t>
            </a:r>
            <a:r>
              <a:rPr lang="en-US" altLang="en-US" sz="1800"/>
              <a:t>: the ability to insert tuples</a:t>
            </a:r>
          </a:p>
          <a:p>
            <a:r>
              <a:rPr lang="en-US" altLang="en-US" sz="1800" b="1"/>
              <a:t>update</a:t>
            </a:r>
            <a:r>
              <a:rPr lang="en-US" altLang="en-US" sz="1800"/>
              <a:t>: the ability  to update using the SQL update statement</a:t>
            </a:r>
          </a:p>
          <a:p>
            <a:r>
              <a:rPr lang="en-US" altLang="en-US" sz="1800" b="1"/>
              <a:t>delete</a:t>
            </a:r>
            <a:r>
              <a:rPr lang="en-US" altLang="en-US" sz="1800"/>
              <a:t>: the ability to delete tuples.</a:t>
            </a:r>
          </a:p>
          <a:p>
            <a:r>
              <a:rPr lang="en-US" altLang="en-US" sz="1800" b="1"/>
              <a:t>references</a:t>
            </a:r>
            <a:r>
              <a:rPr lang="en-US" altLang="en-US" sz="1800"/>
              <a:t>: ability to declare foreign keys when creating relations.</a:t>
            </a:r>
          </a:p>
          <a:p>
            <a:r>
              <a:rPr lang="en-US" altLang="en-US" sz="1800" b="1"/>
              <a:t>usage</a:t>
            </a:r>
            <a:r>
              <a:rPr lang="en-US" altLang="en-US" sz="1800"/>
              <a:t>: In SQL-92; authorizes a user to use a specified domain</a:t>
            </a:r>
          </a:p>
          <a:p>
            <a:r>
              <a:rPr lang="en-US" altLang="en-US" sz="1800" b="1"/>
              <a:t>all privileges</a:t>
            </a:r>
            <a:r>
              <a:rPr lang="en-US" altLang="en-US" sz="1800"/>
              <a:t>: used as a short form for all the allowable privileges</a:t>
            </a:r>
          </a:p>
          <a:p>
            <a:endParaRPr lang="en-US" altLang="en-US"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EC39F2-21ED-405C-AAAF-E87EEF322E51}"/>
              </a:ext>
            </a:extLst>
          </p:cNvPr>
          <p:cNvSpPr txBox="1"/>
          <p:nvPr/>
        </p:nvSpPr>
        <p:spPr>
          <a:xfrm>
            <a:off x="685800" y="304800"/>
            <a:ext cx="8305800" cy="2677656"/>
          </a:xfrm>
          <a:prstGeom prst="rect">
            <a:avLst/>
          </a:prstGeom>
          <a:noFill/>
        </p:spPr>
        <p:txBody>
          <a:bodyPr wrap="square">
            <a:spAutoFit/>
          </a:bodyPr>
          <a:lstStyle/>
          <a:p>
            <a:r>
              <a:rPr lang="en-US" sz="2400" dirty="0"/>
              <a:t>MariaDB [(none)]&gt; </a:t>
            </a:r>
            <a:r>
              <a:rPr lang="en-US" sz="2400" b="1" dirty="0"/>
              <a:t>CREATE USER </a:t>
            </a:r>
            <a:r>
              <a:rPr lang="en-US" sz="2400" dirty="0"/>
              <a:t>u1@localhost </a:t>
            </a:r>
            <a:r>
              <a:rPr lang="en-US" sz="2400" b="1" dirty="0"/>
              <a:t>IDENTIFIED BY </a:t>
            </a:r>
            <a:r>
              <a:rPr lang="en-US" sz="2400" dirty="0"/>
              <a:t>'1234';</a:t>
            </a:r>
          </a:p>
          <a:p>
            <a:r>
              <a:rPr lang="en-US" sz="2400" dirty="0"/>
              <a:t>Query OK, 0 rows affected (0.002 sec)</a:t>
            </a:r>
          </a:p>
          <a:p>
            <a:endParaRPr lang="en-US" sz="2400" dirty="0"/>
          </a:p>
          <a:p>
            <a:r>
              <a:rPr lang="en-US" sz="2400" dirty="0"/>
              <a:t>MariaDB [(none)]&gt; </a:t>
            </a:r>
            <a:r>
              <a:rPr lang="en-US" sz="2400" b="1" dirty="0"/>
              <a:t>CREATE USER </a:t>
            </a:r>
            <a:r>
              <a:rPr lang="en-US" sz="2400" dirty="0"/>
              <a:t>u2@localhost </a:t>
            </a:r>
            <a:r>
              <a:rPr lang="en-US" sz="2400" b="1" dirty="0"/>
              <a:t>IDENTIFIED BY </a:t>
            </a:r>
            <a:r>
              <a:rPr lang="en-US" sz="2400" dirty="0"/>
              <a:t>'1234';</a:t>
            </a:r>
          </a:p>
          <a:p>
            <a:r>
              <a:rPr lang="en-US" sz="2400" dirty="0"/>
              <a:t>Query OK, 0 rows affected (0.002 sec)</a:t>
            </a:r>
          </a:p>
        </p:txBody>
      </p:sp>
      <p:sp>
        <p:nvSpPr>
          <p:cNvPr id="9" name="TextBox 8">
            <a:extLst>
              <a:ext uri="{FF2B5EF4-FFF2-40B4-BE49-F238E27FC236}">
                <a16:creationId xmlns:a16="http://schemas.microsoft.com/office/drawing/2014/main" id="{38849F95-8005-4F5E-BD22-A1572BC038F6}"/>
              </a:ext>
            </a:extLst>
          </p:cNvPr>
          <p:cNvSpPr txBox="1"/>
          <p:nvPr/>
        </p:nvSpPr>
        <p:spPr>
          <a:xfrm>
            <a:off x="762000" y="3200400"/>
            <a:ext cx="8229600" cy="3046988"/>
          </a:xfrm>
          <a:prstGeom prst="rect">
            <a:avLst/>
          </a:prstGeom>
          <a:noFill/>
        </p:spPr>
        <p:txBody>
          <a:bodyPr wrap="square">
            <a:spAutoFit/>
          </a:bodyPr>
          <a:lstStyle/>
          <a:p>
            <a:r>
              <a:rPr lang="en-US" sz="2400" dirty="0"/>
              <a:t>MariaDB [(none)]&gt; </a:t>
            </a:r>
            <a:r>
              <a:rPr lang="en-US" sz="2400" b="1" dirty="0"/>
              <a:t>CREATE USER </a:t>
            </a:r>
            <a:r>
              <a:rPr lang="en-US" sz="2400" dirty="0"/>
              <a:t>'u4'@'localhost' </a:t>
            </a:r>
            <a:r>
              <a:rPr lang="en-US" sz="2400" b="1" dirty="0"/>
              <a:t>WITH</a:t>
            </a:r>
          </a:p>
          <a:p>
            <a:r>
              <a:rPr lang="en-US" sz="2400" dirty="0"/>
              <a:t>     </a:t>
            </a:r>
            <a:r>
              <a:rPr lang="en-US" sz="2400" b="1" dirty="0"/>
              <a:t>MAX_USER_CONNECTIONS </a:t>
            </a:r>
            <a:r>
              <a:rPr lang="en-US" sz="2400" dirty="0"/>
              <a:t>10</a:t>
            </a:r>
          </a:p>
          <a:p>
            <a:r>
              <a:rPr lang="en-US" sz="2400" dirty="0"/>
              <a:t>     </a:t>
            </a:r>
            <a:r>
              <a:rPr lang="en-US" sz="2400" b="1" dirty="0"/>
              <a:t>MAX_QUERIES_PER_HOUR </a:t>
            </a:r>
            <a:r>
              <a:rPr lang="en-US" sz="2400" dirty="0"/>
              <a:t>200;</a:t>
            </a:r>
          </a:p>
          <a:p>
            <a:r>
              <a:rPr lang="en-US" sz="2400" dirty="0"/>
              <a:t>Query OK, 0 rows affected (0.004 sec)</a:t>
            </a:r>
          </a:p>
          <a:p>
            <a:endParaRPr lang="en-US" sz="2400" dirty="0"/>
          </a:p>
          <a:p>
            <a:r>
              <a:rPr lang="en-US" sz="2400" dirty="0"/>
              <a:t>MariaDB [(none)]&gt; CREATE USER 'u3'@'localhost' </a:t>
            </a:r>
            <a:r>
              <a:rPr lang="en-US" sz="2400" b="1" dirty="0"/>
              <a:t>PASSWORD EXPIRE</a:t>
            </a:r>
            <a:r>
              <a:rPr lang="en-US" sz="2400" dirty="0"/>
              <a:t>;</a:t>
            </a:r>
          </a:p>
          <a:p>
            <a:r>
              <a:rPr lang="en-US" sz="2400" dirty="0"/>
              <a:t>Query OK, 0 rows affected (0.003 sec)</a:t>
            </a:r>
          </a:p>
        </p:txBody>
      </p:sp>
    </p:spTree>
    <p:extLst>
      <p:ext uri="{BB962C8B-B14F-4D97-AF65-F5344CB8AC3E}">
        <p14:creationId xmlns:p14="http://schemas.microsoft.com/office/powerpoint/2010/main" val="38913283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B92517-2639-424C-A3D3-A0ED5E1A6419}"/>
              </a:ext>
            </a:extLst>
          </p:cNvPr>
          <p:cNvSpPr txBox="1"/>
          <p:nvPr/>
        </p:nvSpPr>
        <p:spPr>
          <a:xfrm>
            <a:off x="457200" y="838200"/>
            <a:ext cx="8534400" cy="4524315"/>
          </a:xfrm>
          <a:prstGeom prst="rect">
            <a:avLst/>
          </a:prstGeom>
          <a:noFill/>
        </p:spPr>
        <p:txBody>
          <a:bodyPr wrap="square">
            <a:spAutoFit/>
          </a:bodyPr>
          <a:lstStyle/>
          <a:p>
            <a:r>
              <a:rPr lang="en-US" sz="2400" dirty="0"/>
              <a:t>MariaDB [(none)]&gt; </a:t>
            </a:r>
            <a:r>
              <a:rPr lang="en-US" sz="2400" b="1" dirty="0"/>
              <a:t>GRANT ALL PRIVILEGES ON </a:t>
            </a:r>
            <a:r>
              <a:rPr lang="en-US" sz="2400" dirty="0"/>
              <a:t>*.* to 'u1'@'localhost'</a:t>
            </a:r>
          </a:p>
          <a:p>
            <a:r>
              <a:rPr lang="en-US" sz="2400" dirty="0"/>
              <a:t>    -&gt; </a:t>
            </a:r>
            <a:r>
              <a:rPr lang="en-US" sz="2400" b="1" dirty="0"/>
              <a:t>WITH GRANT OPTION</a:t>
            </a:r>
            <a:r>
              <a:rPr lang="en-US" sz="2400" dirty="0"/>
              <a:t>;</a:t>
            </a:r>
          </a:p>
          <a:p>
            <a:r>
              <a:rPr lang="en-US" sz="2400" dirty="0"/>
              <a:t>Query OK, 0 rows affected (0.002 sec)</a:t>
            </a:r>
          </a:p>
          <a:p>
            <a:endParaRPr lang="en-US" sz="2400" dirty="0"/>
          </a:p>
          <a:p>
            <a:r>
              <a:rPr lang="en-US" sz="2400" dirty="0"/>
              <a:t>MariaDB [(none)]&gt; </a:t>
            </a:r>
            <a:r>
              <a:rPr lang="en-US" sz="2400" b="1" dirty="0"/>
              <a:t>GRANT INSERT </a:t>
            </a:r>
            <a:r>
              <a:rPr lang="en-US" sz="2400" dirty="0"/>
              <a:t>on </a:t>
            </a:r>
            <a:r>
              <a:rPr lang="en-US" sz="2400" b="1" i="1" dirty="0"/>
              <a:t>temp</a:t>
            </a:r>
            <a:r>
              <a:rPr lang="en-US" sz="2400" dirty="0"/>
              <a:t>.* </a:t>
            </a:r>
            <a:r>
              <a:rPr lang="en-US" sz="2400" b="1" dirty="0"/>
              <a:t>TO </a:t>
            </a:r>
            <a:r>
              <a:rPr lang="en-US" sz="2400" dirty="0"/>
              <a:t>'u2'@'localhost';</a:t>
            </a:r>
          </a:p>
          <a:p>
            <a:r>
              <a:rPr lang="en-US" sz="2400" dirty="0"/>
              <a:t>Query OK, 0 rows affected (0.005 sec)</a:t>
            </a:r>
          </a:p>
          <a:p>
            <a:endParaRPr lang="en-US" sz="2400" dirty="0"/>
          </a:p>
          <a:p>
            <a:r>
              <a:rPr lang="en-US" sz="2400" dirty="0"/>
              <a:t>MariaDB [(none)]&gt; </a:t>
            </a:r>
            <a:r>
              <a:rPr lang="en-US" sz="2400" b="1" dirty="0"/>
              <a:t>GRANT INSERT </a:t>
            </a:r>
            <a:r>
              <a:rPr lang="en-US" sz="2400" dirty="0"/>
              <a:t>on </a:t>
            </a:r>
            <a:r>
              <a:rPr lang="en-US" sz="2400" b="1" i="1" dirty="0" err="1">
                <a:solidFill>
                  <a:srgbClr val="FF0000"/>
                </a:solidFill>
              </a:rPr>
              <a:t>temp.branch</a:t>
            </a:r>
            <a:r>
              <a:rPr lang="en-US" sz="2400" b="1" i="1" dirty="0">
                <a:solidFill>
                  <a:srgbClr val="FF0000"/>
                </a:solidFill>
              </a:rPr>
              <a:t> </a:t>
            </a:r>
            <a:r>
              <a:rPr lang="en-US" sz="2400" dirty="0"/>
              <a:t>TO 'u3'@'localhost';</a:t>
            </a:r>
          </a:p>
          <a:p>
            <a:r>
              <a:rPr lang="en-US" sz="2400" dirty="0"/>
              <a:t>Query OK, 0 rows affected (0.004 sec)</a:t>
            </a:r>
          </a:p>
        </p:txBody>
      </p:sp>
    </p:spTree>
    <p:extLst>
      <p:ext uri="{BB962C8B-B14F-4D97-AF65-F5344CB8AC3E}">
        <p14:creationId xmlns:p14="http://schemas.microsoft.com/office/powerpoint/2010/main" val="26677934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2F25D5-CF24-4171-9D74-8121E4DC19DD}"/>
              </a:ext>
            </a:extLst>
          </p:cNvPr>
          <p:cNvSpPr txBox="1"/>
          <p:nvPr/>
        </p:nvSpPr>
        <p:spPr>
          <a:xfrm>
            <a:off x="304800" y="428178"/>
            <a:ext cx="8534400" cy="6001643"/>
          </a:xfrm>
          <a:prstGeom prst="rect">
            <a:avLst/>
          </a:prstGeom>
          <a:noFill/>
        </p:spPr>
        <p:txBody>
          <a:bodyPr wrap="square">
            <a:spAutoFit/>
          </a:bodyPr>
          <a:lstStyle/>
          <a:p>
            <a:r>
              <a:rPr lang="en-US" sz="2400" dirty="0"/>
              <a:t>MariaDB [(none</a:t>
            </a:r>
            <a:r>
              <a:rPr lang="en-US" sz="2400" b="1" dirty="0"/>
              <a:t>)]&gt; SET PASSWORD FOR</a:t>
            </a:r>
            <a:r>
              <a:rPr lang="en-US" sz="2400" dirty="0"/>
              <a:t> 'u3'@'localhost’ = </a:t>
            </a:r>
            <a:r>
              <a:rPr lang="en-US" sz="2400" b="1" dirty="0"/>
              <a:t>PASSWORD</a:t>
            </a:r>
            <a:r>
              <a:rPr lang="en-US" sz="2400" dirty="0"/>
              <a:t>('1234');</a:t>
            </a:r>
          </a:p>
          <a:p>
            <a:r>
              <a:rPr lang="en-US" sz="2400" dirty="0"/>
              <a:t>Query OK, 0 rows affected (0.003 sec)</a:t>
            </a:r>
          </a:p>
          <a:p>
            <a:endParaRPr lang="en-US" sz="2400" dirty="0"/>
          </a:p>
          <a:p>
            <a:r>
              <a:rPr lang="en-US" sz="2400" dirty="0"/>
              <a:t>MariaDB [temp]&gt; </a:t>
            </a:r>
            <a:r>
              <a:rPr lang="en-US" sz="2400" b="1" dirty="0"/>
              <a:t>select * from </a:t>
            </a:r>
            <a:r>
              <a:rPr lang="en-US" sz="2400" b="1" i="1" dirty="0">
                <a:solidFill>
                  <a:srgbClr val="FF0000"/>
                </a:solidFill>
              </a:rPr>
              <a:t>loan;</a:t>
            </a:r>
          </a:p>
          <a:p>
            <a:r>
              <a:rPr lang="en-US" sz="2400" dirty="0">
                <a:solidFill>
                  <a:srgbClr val="FF0000"/>
                </a:solidFill>
              </a:rPr>
              <a:t>ERROR 1142 </a:t>
            </a:r>
            <a:r>
              <a:rPr lang="en-US" sz="2400" dirty="0"/>
              <a:t>(42000): </a:t>
            </a:r>
            <a:r>
              <a:rPr lang="en-US" sz="2400" dirty="0">
                <a:solidFill>
                  <a:srgbClr val="FF0000"/>
                </a:solidFill>
              </a:rPr>
              <a:t>SELECT command denied </a:t>
            </a:r>
            <a:r>
              <a:rPr lang="en-US" sz="2400" dirty="0"/>
              <a:t>to user 'u3'@'localhost' for table 'loan'</a:t>
            </a:r>
          </a:p>
          <a:p>
            <a:endParaRPr lang="en-US" sz="2400" dirty="0"/>
          </a:p>
          <a:p>
            <a:r>
              <a:rPr lang="en-US" sz="2400" dirty="0"/>
              <a:t>MariaDB [temp]&gt; i</a:t>
            </a:r>
            <a:r>
              <a:rPr lang="en-US" sz="2400" b="1" dirty="0"/>
              <a:t>nsert</a:t>
            </a:r>
            <a:r>
              <a:rPr lang="en-US" sz="2400" dirty="0"/>
              <a:t> into </a:t>
            </a:r>
            <a:r>
              <a:rPr lang="en-US" sz="2400" b="1" i="1" dirty="0">
                <a:solidFill>
                  <a:srgbClr val="FF0000"/>
                </a:solidFill>
              </a:rPr>
              <a:t>loan</a:t>
            </a:r>
            <a:r>
              <a:rPr lang="en-US" sz="2400" dirty="0"/>
              <a:t> values ('L-60','Downtown','2500');</a:t>
            </a:r>
          </a:p>
          <a:p>
            <a:r>
              <a:rPr lang="en-US" sz="2400" dirty="0">
                <a:solidFill>
                  <a:srgbClr val="FF0000"/>
                </a:solidFill>
              </a:rPr>
              <a:t>ERROR 1142 </a:t>
            </a:r>
            <a:r>
              <a:rPr lang="en-US" sz="2400" dirty="0"/>
              <a:t>(42000): INSERT </a:t>
            </a:r>
            <a:r>
              <a:rPr lang="en-US" sz="2400" dirty="0">
                <a:solidFill>
                  <a:srgbClr val="FF0000"/>
                </a:solidFill>
              </a:rPr>
              <a:t>command denied </a:t>
            </a:r>
            <a:r>
              <a:rPr lang="en-US" sz="2400" dirty="0"/>
              <a:t>to user 'u3'@'localhost' for table 'loan'</a:t>
            </a:r>
          </a:p>
          <a:p>
            <a:endParaRPr lang="en-US" sz="2400" dirty="0"/>
          </a:p>
          <a:p>
            <a:r>
              <a:rPr lang="en-US" sz="2400" dirty="0"/>
              <a:t>MariaDB [temp]&gt; </a:t>
            </a:r>
            <a:r>
              <a:rPr lang="en-US" sz="2400" b="1" dirty="0"/>
              <a:t>inser</a:t>
            </a:r>
            <a:r>
              <a:rPr lang="en-US" sz="2400" dirty="0"/>
              <a:t>t into </a:t>
            </a:r>
            <a:r>
              <a:rPr lang="en-US" sz="2400" b="1" i="1" dirty="0">
                <a:solidFill>
                  <a:srgbClr val="FF0000"/>
                </a:solidFill>
              </a:rPr>
              <a:t>branch</a:t>
            </a:r>
            <a:r>
              <a:rPr lang="en-US" sz="2400" dirty="0"/>
              <a:t> values ('Central','Westminster','70500');</a:t>
            </a:r>
          </a:p>
          <a:p>
            <a:r>
              <a:rPr lang="en-US" sz="2400" b="1" dirty="0">
                <a:solidFill>
                  <a:srgbClr val="00B050"/>
                </a:solidFill>
              </a:rPr>
              <a:t>Query OK, </a:t>
            </a:r>
            <a:r>
              <a:rPr lang="en-US" sz="2400" dirty="0"/>
              <a:t>1 row affected (0.005 sec)</a:t>
            </a:r>
          </a:p>
        </p:txBody>
      </p:sp>
    </p:spTree>
    <p:extLst>
      <p:ext uri="{BB962C8B-B14F-4D97-AF65-F5344CB8AC3E}">
        <p14:creationId xmlns:p14="http://schemas.microsoft.com/office/powerpoint/2010/main" val="1122941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6BC2BA0-011D-4EE5-B58F-95EFF70A9845}"/>
              </a:ext>
            </a:extLst>
          </p:cNvPr>
          <p:cNvSpPr>
            <a:spLocks noGrp="1" noChangeArrowheads="1"/>
          </p:cNvSpPr>
          <p:nvPr>
            <p:ph type="title"/>
          </p:nvPr>
        </p:nvSpPr>
        <p:spPr/>
        <p:txBody>
          <a:bodyPr/>
          <a:lstStyle/>
          <a:p>
            <a:pPr>
              <a:defRPr/>
            </a:pPr>
            <a:r>
              <a:rPr lang="en-US"/>
              <a:t>Referential Integrity in the E-R Model</a:t>
            </a:r>
          </a:p>
        </p:txBody>
      </p:sp>
      <p:sp>
        <p:nvSpPr>
          <p:cNvPr id="9219" name="Rectangle 3">
            <a:extLst>
              <a:ext uri="{FF2B5EF4-FFF2-40B4-BE49-F238E27FC236}">
                <a16:creationId xmlns:a16="http://schemas.microsoft.com/office/drawing/2014/main" id="{730D12E2-A9CE-4D97-B722-7F3583A6F546}"/>
              </a:ext>
            </a:extLst>
          </p:cNvPr>
          <p:cNvSpPr>
            <a:spLocks noGrp="1" noChangeArrowheads="1"/>
          </p:cNvSpPr>
          <p:nvPr>
            <p:ph type="body" idx="1"/>
          </p:nvPr>
        </p:nvSpPr>
        <p:spPr/>
        <p:txBody>
          <a:bodyPr/>
          <a:lstStyle/>
          <a:p>
            <a:r>
              <a:rPr lang="en-US" altLang="en-US"/>
              <a:t>Consider relationship set </a:t>
            </a:r>
            <a:r>
              <a:rPr lang="en-US" altLang="en-US" i="1"/>
              <a:t>R</a:t>
            </a:r>
            <a:r>
              <a:rPr lang="en-US" altLang="en-US"/>
              <a:t> between entity sets </a:t>
            </a:r>
            <a:r>
              <a:rPr lang="en-US" altLang="en-US" i="1"/>
              <a:t>E</a:t>
            </a:r>
            <a:r>
              <a:rPr lang="en-US" altLang="en-US" sz="2400" baseline="-25000"/>
              <a:t>1</a:t>
            </a:r>
            <a:r>
              <a:rPr lang="en-US" altLang="en-US"/>
              <a:t> and </a:t>
            </a:r>
            <a:r>
              <a:rPr lang="en-US" altLang="en-US" i="1"/>
              <a:t>E</a:t>
            </a:r>
            <a:r>
              <a:rPr lang="en-US" altLang="en-US" sz="2400" baseline="-25000"/>
              <a:t>2</a:t>
            </a:r>
            <a:r>
              <a:rPr lang="en-US" altLang="en-US"/>
              <a:t>.  The relational schema for </a:t>
            </a:r>
            <a:r>
              <a:rPr lang="en-US" altLang="en-US" i="1"/>
              <a:t>R</a:t>
            </a:r>
            <a:r>
              <a:rPr lang="en-US" altLang="en-US"/>
              <a:t> includes the primary keys </a:t>
            </a:r>
            <a:r>
              <a:rPr lang="en-US" altLang="en-US" i="1"/>
              <a:t>K</a:t>
            </a:r>
            <a:r>
              <a:rPr lang="en-US" altLang="en-US" sz="2400" baseline="-25000"/>
              <a:t>1</a:t>
            </a:r>
            <a:r>
              <a:rPr lang="en-US" altLang="en-US"/>
              <a:t> of </a:t>
            </a:r>
            <a:r>
              <a:rPr lang="en-US" altLang="en-US" i="1"/>
              <a:t>E</a:t>
            </a:r>
            <a:r>
              <a:rPr lang="en-US" altLang="en-US" sz="2400" baseline="-25000"/>
              <a:t>1</a:t>
            </a:r>
            <a:r>
              <a:rPr lang="en-US" altLang="en-US" baseline="-25000"/>
              <a:t> </a:t>
            </a:r>
            <a:r>
              <a:rPr lang="en-US" altLang="en-US"/>
              <a:t>and </a:t>
            </a:r>
            <a:r>
              <a:rPr lang="en-US" altLang="en-US" i="1"/>
              <a:t>K</a:t>
            </a:r>
            <a:r>
              <a:rPr lang="en-US" altLang="en-US" sz="2400" baseline="-25000"/>
              <a:t>2</a:t>
            </a:r>
            <a:r>
              <a:rPr lang="en-US" altLang="en-US"/>
              <a:t> of </a:t>
            </a:r>
            <a:r>
              <a:rPr lang="en-US" altLang="en-US" i="1"/>
              <a:t>E</a:t>
            </a:r>
            <a:r>
              <a:rPr lang="en-US" altLang="en-US" sz="2400" baseline="-25000"/>
              <a:t>2</a:t>
            </a:r>
            <a:r>
              <a:rPr lang="en-US" altLang="en-US"/>
              <a:t>.</a:t>
            </a:r>
            <a:br>
              <a:rPr lang="en-US" altLang="en-US"/>
            </a:br>
            <a:r>
              <a:rPr lang="en-US" altLang="en-US"/>
              <a:t>Then </a:t>
            </a:r>
            <a:r>
              <a:rPr lang="en-US" altLang="en-US" i="1"/>
              <a:t>K</a:t>
            </a:r>
            <a:r>
              <a:rPr lang="en-US" altLang="en-US" sz="2400" baseline="-25000"/>
              <a:t>1</a:t>
            </a:r>
            <a:r>
              <a:rPr lang="en-US" altLang="en-US"/>
              <a:t> and </a:t>
            </a:r>
            <a:r>
              <a:rPr lang="en-US" altLang="en-US" i="1"/>
              <a:t>K</a:t>
            </a:r>
            <a:r>
              <a:rPr lang="en-US" altLang="en-US" sz="2400" baseline="-25000"/>
              <a:t>2</a:t>
            </a:r>
            <a:r>
              <a:rPr lang="en-US" altLang="en-US"/>
              <a:t> form foreign keys on the relational schemas for </a:t>
            </a:r>
            <a:r>
              <a:rPr lang="en-US" altLang="en-US" i="1"/>
              <a:t>E</a:t>
            </a:r>
            <a:r>
              <a:rPr lang="en-US" altLang="en-US" sz="2400" i="1" baseline="-25000"/>
              <a:t>1</a:t>
            </a:r>
            <a:r>
              <a:rPr lang="en-US" altLang="en-US" i="1"/>
              <a:t> </a:t>
            </a:r>
            <a:r>
              <a:rPr lang="en-US" altLang="en-US"/>
              <a:t>and </a:t>
            </a:r>
            <a:r>
              <a:rPr lang="en-US" altLang="en-US" i="1"/>
              <a:t>E</a:t>
            </a:r>
            <a:r>
              <a:rPr lang="en-US" altLang="en-US" sz="2400" baseline="-25000"/>
              <a:t>2</a:t>
            </a:r>
            <a:r>
              <a:rPr lang="en-US" altLang="en-US"/>
              <a:t> respectively.</a:t>
            </a:r>
            <a:br>
              <a:rPr lang="en-US" altLang="en-US"/>
            </a:br>
            <a:br>
              <a:rPr lang="en-US" altLang="en-US"/>
            </a:br>
            <a:endParaRPr lang="en-US" altLang="en-US"/>
          </a:p>
          <a:p>
            <a:r>
              <a:rPr lang="en-US" altLang="en-US"/>
              <a:t>Weak entity sets are also a source of referential integrity constraints.  For the relation schema for a weak entity set must include the primary key of the entity set on which it depends. </a:t>
            </a:r>
          </a:p>
        </p:txBody>
      </p:sp>
      <p:grpSp>
        <p:nvGrpSpPr>
          <p:cNvPr id="9220" name="Group 14">
            <a:extLst>
              <a:ext uri="{FF2B5EF4-FFF2-40B4-BE49-F238E27FC236}">
                <a16:creationId xmlns:a16="http://schemas.microsoft.com/office/drawing/2014/main" id="{BBF90650-D457-4E4D-97D1-3786FA7F4E7B}"/>
              </a:ext>
            </a:extLst>
          </p:cNvPr>
          <p:cNvGrpSpPr>
            <a:grpSpLocks/>
          </p:cNvGrpSpPr>
          <p:nvPr/>
        </p:nvGrpSpPr>
        <p:grpSpPr bwMode="auto">
          <a:xfrm>
            <a:off x="2362200" y="2819400"/>
            <a:ext cx="2514600" cy="457200"/>
            <a:chOff x="1152" y="1824"/>
            <a:chExt cx="1584" cy="288"/>
          </a:xfrm>
        </p:grpSpPr>
        <p:sp>
          <p:nvSpPr>
            <p:cNvPr id="9221" name="AutoShape 8">
              <a:extLst>
                <a:ext uri="{FF2B5EF4-FFF2-40B4-BE49-F238E27FC236}">
                  <a16:creationId xmlns:a16="http://schemas.microsoft.com/office/drawing/2014/main" id="{282358EF-3A61-45CF-ACEB-52A45CDB1639}"/>
                </a:ext>
              </a:extLst>
            </p:cNvPr>
            <p:cNvSpPr>
              <a:spLocks noChangeArrowheads="1"/>
            </p:cNvSpPr>
            <p:nvPr/>
          </p:nvSpPr>
          <p:spPr bwMode="auto">
            <a:xfrm>
              <a:off x="1680" y="1824"/>
              <a:ext cx="480" cy="288"/>
            </a:xfrm>
            <a:prstGeom prst="diamond">
              <a:avLst/>
            </a:prstGeom>
            <a:solidFill>
              <a:srgbClr val="C0C0C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en-US" sz="1800"/>
                <a:t>R</a:t>
              </a:r>
            </a:p>
          </p:txBody>
        </p:sp>
        <p:grpSp>
          <p:nvGrpSpPr>
            <p:cNvPr id="9222" name="Group 13">
              <a:extLst>
                <a:ext uri="{FF2B5EF4-FFF2-40B4-BE49-F238E27FC236}">
                  <a16:creationId xmlns:a16="http://schemas.microsoft.com/office/drawing/2014/main" id="{E703A82E-56D0-4E21-A928-58C3CA00D236}"/>
                </a:ext>
              </a:extLst>
            </p:cNvPr>
            <p:cNvGrpSpPr>
              <a:grpSpLocks/>
            </p:cNvGrpSpPr>
            <p:nvPr/>
          </p:nvGrpSpPr>
          <p:grpSpPr bwMode="auto">
            <a:xfrm>
              <a:off x="1152" y="1842"/>
              <a:ext cx="1584" cy="240"/>
              <a:chOff x="1152" y="1842"/>
              <a:chExt cx="1584" cy="240"/>
            </a:xfrm>
          </p:grpSpPr>
          <p:sp>
            <p:nvSpPr>
              <p:cNvPr id="9223" name="Rectangle 4">
                <a:extLst>
                  <a:ext uri="{FF2B5EF4-FFF2-40B4-BE49-F238E27FC236}">
                    <a16:creationId xmlns:a16="http://schemas.microsoft.com/office/drawing/2014/main" id="{C9F63556-379C-4A02-9D76-79C8E4ACD1BD}"/>
                  </a:ext>
                </a:extLst>
              </p:cNvPr>
              <p:cNvSpPr>
                <a:spLocks noChangeArrowheads="1"/>
              </p:cNvSpPr>
              <p:nvPr/>
            </p:nvSpPr>
            <p:spPr bwMode="auto">
              <a:xfrm>
                <a:off x="1152" y="1842"/>
                <a:ext cx="288" cy="240"/>
              </a:xfrm>
              <a:prstGeom prst="rect">
                <a:avLst/>
              </a:prstGeom>
              <a:solidFill>
                <a:srgbClr val="C0C0C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en-US" sz="1800"/>
                  <a:t>E1</a:t>
                </a:r>
              </a:p>
            </p:txBody>
          </p:sp>
          <p:sp>
            <p:nvSpPr>
              <p:cNvPr id="9224" name="Rectangle 7">
                <a:extLst>
                  <a:ext uri="{FF2B5EF4-FFF2-40B4-BE49-F238E27FC236}">
                    <a16:creationId xmlns:a16="http://schemas.microsoft.com/office/drawing/2014/main" id="{6E3AAD42-69A3-4873-8CE7-58554CDB7CEA}"/>
                  </a:ext>
                </a:extLst>
              </p:cNvPr>
              <p:cNvSpPr>
                <a:spLocks noChangeArrowheads="1"/>
              </p:cNvSpPr>
              <p:nvPr/>
            </p:nvSpPr>
            <p:spPr bwMode="auto">
              <a:xfrm>
                <a:off x="2448" y="1842"/>
                <a:ext cx="288" cy="240"/>
              </a:xfrm>
              <a:prstGeom prst="rect">
                <a:avLst/>
              </a:prstGeom>
              <a:solidFill>
                <a:srgbClr val="C0C0C0"/>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000">
                    <a:solidFill>
                      <a:schemeClr val="tx1"/>
                    </a:solidFill>
                    <a:latin typeface="Helvetica" panose="020B0604020202020204" pitchFamily="34" charset="0"/>
                  </a:defRPr>
                </a:lvl1pPr>
                <a:lvl2pPr marL="742950" indent="-285750">
                  <a:spcBef>
                    <a:spcPct val="35000"/>
                  </a:spcBef>
                  <a:buClr>
                    <a:srgbClr val="CC6600"/>
                  </a:buClr>
                  <a:buSzPct val="105000"/>
                  <a:buFont typeface="Monotype Sorts" pitchFamily="2" charset="2"/>
                  <a:buChar char="H"/>
                  <a:defRPr kumimoji="1" sz="2800">
                    <a:solidFill>
                      <a:schemeClr val="tx1"/>
                    </a:solidFill>
                    <a:latin typeface="Helvetica" panose="020B0604020202020204" pitchFamily="34" charset="0"/>
                  </a:defRPr>
                </a:lvl2pPr>
                <a:lvl3pPr marL="1143000" indent="-228600">
                  <a:spcBef>
                    <a:spcPct val="35000"/>
                  </a:spcBef>
                  <a:buClr>
                    <a:srgbClr val="000099"/>
                  </a:buClr>
                  <a:buSzPct val="85000"/>
                  <a:buFont typeface="Monotype Sorts" pitchFamily="2" charset="2"/>
                  <a:buChar char="4"/>
                  <a:defRPr kumimoji="1" sz="2400">
                    <a:solidFill>
                      <a:schemeClr val="tx1"/>
                    </a:solidFill>
                    <a:latin typeface="Helvetica" panose="020B0604020202020204" pitchFamily="34" charset="0"/>
                  </a:defRPr>
                </a:lvl3pPr>
                <a:lvl4pPr marL="1600200" indent="-228600">
                  <a:spcBef>
                    <a:spcPct val="35000"/>
                  </a:spcBef>
                  <a:buClr>
                    <a:schemeClr val="hlink"/>
                  </a:buClr>
                  <a:buChar char="–"/>
                  <a:defRPr kumimoji="1" sz="2000">
                    <a:solidFill>
                      <a:schemeClr val="tx1"/>
                    </a:solidFill>
                    <a:latin typeface="Helvetica" panose="020B0604020202020204" pitchFamily="34" charset="0"/>
                  </a:defRPr>
                </a:lvl4pPr>
                <a:lvl5pPr marL="2057400" indent="-228600">
                  <a:spcBef>
                    <a:spcPct val="35000"/>
                  </a:spcBef>
                  <a:buClr>
                    <a:schemeClr val="tx2"/>
                  </a:buClr>
                  <a:buChar char="»"/>
                  <a:defRPr kumimoji="1"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Char char="»"/>
                  <a:defRPr kumimoji="1" sz="2000">
                    <a:solidFill>
                      <a:schemeClr val="tx1"/>
                    </a:solidFill>
                    <a:latin typeface="Helvetica" panose="020B0604020202020204" pitchFamily="34" charset="0"/>
                  </a:defRPr>
                </a:lvl9pPr>
              </a:lstStyle>
              <a:p>
                <a:pPr algn="ctr">
                  <a:spcBef>
                    <a:spcPct val="0"/>
                  </a:spcBef>
                  <a:buClrTx/>
                  <a:buSzTx/>
                  <a:buFontTx/>
                  <a:buNone/>
                </a:pPr>
                <a:r>
                  <a:rPr kumimoji="0" lang="en-US" altLang="en-US" sz="1800"/>
                  <a:t>E2</a:t>
                </a:r>
              </a:p>
            </p:txBody>
          </p:sp>
          <p:sp>
            <p:nvSpPr>
              <p:cNvPr id="9225" name="Line 11">
                <a:extLst>
                  <a:ext uri="{FF2B5EF4-FFF2-40B4-BE49-F238E27FC236}">
                    <a16:creationId xmlns:a16="http://schemas.microsoft.com/office/drawing/2014/main" id="{CC056B1A-7FB9-45CD-B8AC-E3C72ADF1412}"/>
                  </a:ext>
                </a:extLst>
              </p:cNvPr>
              <p:cNvSpPr>
                <a:spLocks noChangeShapeType="1"/>
              </p:cNvSpPr>
              <p:nvPr/>
            </p:nvSpPr>
            <p:spPr bwMode="auto">
              <a:xfrm flipH="1">
                <a:off x="1440" y="196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9226" name="Line 12">
                <a:extLst>
                  <a:ext uri="{FF2B5EF4-FFF2-40B4-BE49-F238E27FC236}">
                    <a16:creationId xmlns:a16="http://schemas.microsoft.com/office/drawing/2014/main" id="{AA7C0341-7B7D-42FE-AEA2-0833EC32B8D2}"/>
                  </a:ext>
                </a:extLst>
              </p:cNvPr>
              <p:cNvSpPr>
                <a:spLocks noChangeShapeType="1"/>
              </p:cNvSpPr>
              <p:nvPr/>
            </p:nvSpPr>
            <p:spPr bwMode="auto">
              <a:xfrm>
                <a:off x="2160" y="196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050">
            <a:extLst>
              <a:ext uri="{FF2B5EF4-FFF2-40B4-BE49-F238E27FC236}">
                <a16:creationId xmlns:a16="http://schemas.microsoft.com/office/drawing/2014/main" id="{0C78E50B-27F5-4D33-8AD5-722A6CF40CDE}"/>
              </a:ext>
            </a:extLst>
          </p:cNvPr>
          <p:cNvSpPr>
            <a:spLocks noGrp="1" noChangeArrowheads="1"/>
          </p:cNvSpPr>
          <p:nvPr>
            <p:ph type="title"/>
          </p:nvPr>
        </p:nvSpPr>
        <p:spPr/>
        <p:txBody>
          <a:bodyPr/>
          <a:lstStyle/>
          <a:p>
            <a:pPr>
              <a:defRPr/>
            </a:pPr>
            <a:r>
              <a:rPr lang="en-US"/>
              <a:t>Privilege  To Grant Privileges</a:t>
            </a:r>
          </a:p>
        </p:txBody>
      </p:sp>
      <p:sp>
        <p:nvSpPr>
          <p:cNvPr id="59395" name="Rectangle 2051">
            <a:extLst>
              <a:ext uri="{FF2B5EF4-FFF2-40B4-BE49-F238E27FC236}">
                <a16:creationId xmlns:a16="http://schemas.microsoft.com/office/drawing/2014/main" id="{8EC0C4EB-14B2-4FD9-8602-B4AC7DA40782}"/>
              </a:ext>
            </a:extLst>
          </p:cNvPr>
          <p:cNvSpPr>
            <a:spLocks noGrp="1" noChangeArrowheads="1"/>
          </p:cNvSpPr>
          <p:nvPr>
            <p:ph type="body" idx="4294967295"/>
          </p:nvPr>
        </p:nvSpPr>
        <p:spPr/>
        <p:txBody>
          <a:bodyPr/>
          <a:lstStyle/>
          <a:p>
            <a:r>
              <a:rPr lang="en-US" altLang="en-US" b="1"/>
              <a:t>with grant option</a:t>
            </a:r>
            <a:r>
              <a:rPr lang="en-US" altLang="en-US"/>
              <a:t>: allows a user who is granted a privilege to pass the privilege on to other users. </a:t>
            </a:r>
          </a:p>
          <a:p>
            <a:pPr lvl="1"/>
            <a:r>
              <a:rPr lang="en-US" altLang="en-US" sz="1800"/>
              <a:t>Example:</a:t>
            </a:r>
          </a:p>
          <a:p>
            <a:pPr lvl="3">
              <a:buFontTx/>
              <a:buNone/>
            </a:pPr>
            <a:r>
              <a:rPr lang="en-US" altLang="en-US" sz="1800" b="1"/>
              <a:t>grant select on </a:t>
            </a:r>
            <a:r>
              <a:rPr lang="en-US" altLang="en-US" sz="1800" i="1"/>
              <a:t>branch </a:t>
            </a:r>
            <a:r>
              <a:rPr lang="en-US" altLang="en-US" sz="1800" b="1"/>
              <a:t>to </a:t>
            </a:r>
            <a:r>
              <a:rPr lang="en-US" altLang="en-US" sz="1800" i="1"/>
              <a:t>U</a:t>
            </a:r>
            <a:r>
              <a:rPr lang="en-US" altLang="en-US" sz="1800" i="1" baseline="-25000"/>
              <a:t>1</a:t>
            </a:r>
            <a:r>
              <a:rPr lang="en-US" altLang="en-US" sz="1800" i="1"/>
              <a:t> </a:t>
            </a:r>
            <a:r>
              <a:rPr lang="en-US" altLang="en-US" sz="1800" b="1"/>
              <a:t>with grant option</a:t>
            </a:r>
            <a:endParaRPr lang="en-US" altLang="en-US" sz="1800"/>
          </a:p>
          <a:p>
            <a:pPr lvl="2">
              <a:buFont typeface="Monotype Sorts" pitchFamily="2" charset="2"/>
              <a:buNone/>
            </a:pPr>
            <a:r>
              <a:rPr lang="en-US" altLang="en-US" sz="1800"/>
              <a:t>gives U</a:t>
            </a:r>
            <a:r>
              <a:rPr lang="en-US" altLang="en-US" sz="1800" baseline="-25000"/>
              <a:t>1</a:t>
            </a:r>
            <a:r>
              <a:rPr lang="en-US" altLang="en-US" sz="1800"/>
              <a:t> the </a:t>
            </a:r>
            <a:r>
              <a:rPr lang="en-US" altLang="en-US" sz="1800" b="1"/>
              <a:t>select </a:t>
            </a:r>
            <a:r>
              <a:rPr lang="en-US" altLang="en-US" sz="1800"/>
              <a:t>privileges on branch and allows U</a:t>
            </a:r>
            <a:r>
              <a:rPr lang="en-US" altLang="en-US" sz="1800" baseline="-25000"/>
              <a:t>1</a:t>
            </a:r>
            <a:r>
              <a:rPr lang="en-US" altLang="en-US" sz="1800"/>
              <a:t> to grant this</a:t>
            </a:r>
          </a:p>
          <a:p>
            <a:pPr lvl="2">
              <a:buFont typeface="Monotype Sorts" pitchFamily="2" charset="2"/>
              <a:buNone/>
            </a:pPr>
            <a:r>
              <a:rPr lang="en-US" altLang="en-US" sz="1800"/>
              <a:t>privilege to others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57C98C7-8915-4B3E-979A-EE4459E931AF}"/>
              </a:ext>
            </a:extLst>
          </p:cNvPr>
          <p:cNvSpPr>
            <a:spLocks noGrp="1" noChangeArrowheads="1"/>
          </p:cNvSpPr>
          <p:nvPr>
            <p:ph type="title"/>
          </p:nvPr>
        </p:nvSpPr>
        <p:spPr>
          <a:xfrm>
            <a:off x="533400" y="228600"/>
            <a:ext cx="8077200" cy="609600"/>
          </a:xfrm>
        </p:spPr>
        <p:txBody>
          <a:bodyPr/>
          <a:lstStyle/>
          <a:p>
            <a:pPr>
              <a:defRPr/>
            </a:pPr>
            <a:r>
              <a:rPr lang="en-US"/>
              <a:t>Roles</a:t>
            </a:r>
          </a:p>
        </p:txBody>
      </p:sp>
      <p:sp>
        <p:nvSpPr>
          <p:cNvPr id="60419" name="Rectangle 3">
            <a:extLst>
              <a:ext uri="{FF2B5EF4-FFF2-40B4-BE49-F238E27FC236}">
                <a16:creationId xmlns:a16="http://schemas.microsoft.com/office/drawing/2014/main" id="{E951E7AC-8BD2-4559-B829-22E4F44D91F0}"/>
              </a:ext>
            </a:extLst>
          </p:cNvPr>
          <p:cNvSpPr>
            <a:spLocks noGrp="1" noChangeArrowheads="1"/>
          </p:cNvSpPr>
          <p:nvPr>
            <p:ph type="body" idx="4294967295"/>
          </p:nvPr>
        </p:nvSpPr>
        <p:spPr>
          <a:xfrm>
            <a:off x="381000" y="1143000"/>
            <a:ext cx="8077200" cy="5181600"/>
          </a:xfrm>
        </p:spPr>
        <p:txBody>
          <a:bodyPr/>
          <a:lstStyle/>
          <a:p>
            <a:r>
              <a:rPr lang="en-US" altLang="en-US"/>
              <a:t>Roles permit common privileges for a class of users can be specified just once by creating a corresponding “role”</a:t>
            </a:r>
          </a:p>
          <a:p>
            <a:r>
              <a:rPr lang="en-US" altLang="en-US"/>
              <a:t>Privileges can be granted to or revoked from roles, just like user</a:t>
            </a:r>
          </a:p>
          <a:p>
            <a:r>
              <a:rPr lang="en-US" altLang="en-US"/>
              <a:t>Roles can be assigned to users, and even to other roles</a:t>
            </a:r>
          </a:p>
          <a:p>
            <a:r>
              <a:rPr lang="en-US" altLang="en-US"/>
              <a:t>SQL:1999 supports roles</a:t>
            </a:r>
          </a:p>
          <a:p>
            <a:pPr lvl="3">
              <a:buFontTx/>
              <a:buNone/>
            </a:pPr>
            <a:r>
              <a:rPr lang="en-US" altLang="en-US" sz="1800" b="1"/>
              <a:t>    create role </a:t>
            </a:r>
            <a:r>
              <a:rPr lang="en-US" altLang="en-US" sz="1800" i="1"/>
              <a:t> teller</a:t>
            </a:r>
            <a:br>
              <a:rPr lang="en-US" altLang="en-US" sz="1800"/>
            </a:br>
            <a:r>
              <a:rPr lang="en-US" altLang="en-US" sz="1800" b="1"/>
              <a:t>create role </a:t>
            </a:r>
            <a:r>
              <a:rPr lang="en-US" altLang="en-US" sz="1800" i="1"/>
              <a:t>manager</a:t>
            </a:r>
            <a:br>
              <a:rPr lang="en-US" altLang="en-US" sz="1800" i="1"/>
            </a:br>
            <a:endParaRPr lang="en-US" altLang="en-US" sz="1800"/>
          </a:p>
          <a:p>
            <a:pPr lvl="3">
              <a:buFontTx/>
              <a:buNone/>
            </a:pPr>
            <a:r>
              <a:rPr lang="en-US" altLang="en-US" sz="1800" b="1"/>
              <a:t>    grant select on </a:t>
            </a:r>
            <a:r>
              <a:rPr lang="en-US" altLang="en-US" sz="1800" i="1"/>
              <a:t>branch </a:t>
            </a:r>
            <a:r>
              <a:rPr lang="en-US" altLang="en-US" sz="1800" b="1"/>
              <a:t>to </a:t>
            </a:r>
            <a:r>
              <a:rPr lang="en-US" altLang="en-US" sz="1800" i="1"/>
              <a:t> teller</a:t>
            </a:r>
            <a:br>
              <a:rPr lang="en-US" altLang="en-US" sz="1800" i="1"/>
            </a:br>
            <a:r>
              <a:rPr lang="en-US" altLang="en-US" sz="1800" b="1"/>
              <a:t>grant update (</a:t>
            </a:r>
            <a:r>
              <a:rPr lang="en-US" altLang="en-US" sz="1800" i="1"/>
              <a:t>balance</a:t>
            </a:r>
            <a:r>
              <a:rPr lang="en-US" altLang="en-US" sz="1800" b="1"/>
              <a:t>) on </a:t>
            </a:r>
            <a:r>
              <a:rPr lang="en-US" altLang="en-US" sz="1800" i="1"/>
              <a:t>account</a:t>
            </a:r>
            <a:r>
              <a:rPr lang="en-US" altLang="en-US" sz="1800" b="1"/>
              <a:t> to </a:t>
            </a:r>
            <a:r>
              <a:rPr lang="en-US" altLang="en-US" sz="1800" i="1"/>
              <a:t>teller</a:t>
            </a:r>
            <a:br>
              <a:rPr lang="en-US" altLang="en-US" sz="1800" i="1"/>
            </a:br>
            <a:r>
              <a:rPr lang="en-US" altLang="en-US" sz="1800" b="1"/>
              <a:t>grant all privileges on </a:t>
            </a:r>
            <a:r>
              <a:rPr lang="en-US" altLang="en-US" sz="1800" i="1"/>
              <a:t>account</a:t>
            </a:r>
            <a:r>
              <a:rPr lang="en-US" altLang="en-US" sz="1800" b="1"/>
              <a:t> to </a:t>
            </a:r>
            <a:r>
              <a:rPr lang="en-US" altLang="en-US" sz="1800" i="1"/>
              <a:t>manager</a:t>
            </a:r>
            <a:br>
              <a:rPr lang="en-US" altLang="en-US" sz="1800" b="1"/>
            </a:br>
            <a:br>
              <a:rPr lang="en-US" altLang="en-US" sz="1800" b="1"/>
            </a:br>
            <a:r>
              <a:rPr lang="en-US" altLang="en-US" sz="1800" b="1"/>
              <a:t>grant </a:t>
            </a:r>
            <a:r>
              <a:rPr lang="en-US" altLang="en-US" sz="1800" i="1"/>
              <a:t>teller </a:t>
            </a:r>
            <a:r>
              <a:rPr lang="en-US" altLang="en-US" sz="1800" b="1"/>
              <a:t>to </a:t>
            </a:r>
            <a:r>
              <a:rPr lang="en-US" altLang="en-US" sz="1800" i="1"/>
              <a:t>manager</a:t>
            </a:r>
            <a:br>
              <a:rPr lang="en-US" altLang="en-US" sz="1800"/>
            </a:br>
            <a:br>
              <a:rPr lang="en-US" altLang="en-US" sz="1800"/>
            </a:br>
            <a:r>
              <a:rPr lang="en-US" altLang="en-US" sz="1800" b="1"/>
              <a:t>grant</a:t>
            </a:r>
            <a:r>
              <a:rPr lang="en-US" altLang="en-US" sz="1800" b="1" i="1"/>
              <a:t> </a:t>
            </a:r>
            <a:r>
              <a:rPr lang="en-US" altLang="en-US" sz="1800" i="1"/>
              <a:t>teller </a:t>
            </a:r>
            <a:r>
              <a:rPr lang="en-US" altLang="en-US" sz="1800" b="1"/>
              <a:t>to </a:t>
            </a:r>
            <a:r>
              <a:rPr lang="en-US" altLang="en-US" sz="1800" i="1"/>
              <a:t>alice, bob</a:t>
            </a:r>
            <a:br>
              <a:rPr lang="en-US" altLang="en-US" sz="1800" i="1"/>
            </a:br>
            <a:r>
              <a:rPr lang="en-US" altLang="en-US" sz="1800" b="1"/>
              <a:t>grant  </a:t>
            </a:r>
            <a:r>
              <a:rPr lang="en-US" altLang="en-US" sz="1800" i="1"/>
              <a:t>manager</a:t>
            </a:r>
            <a:r>
              <a:rPr lang="en-US" altLang="en-US" sz="1800" b="1"/>
              <a:t>  to  </a:t>
            </a:r>
            <a:r>
              <a:rPr lang="en-US" altLang="en-US" sz="1800" i="1"/>
              <a:t>avi</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BB6D5F1E-4FEF-4DBD-A599-6CF92BF968F2}"/>
              </a:ext>
            </a:extLst>
          </p:cNvPr>
          <p:cNvSpPr>
            <a:spLocks noGrp="1" noChangeArrowheads="1"/>
          </p:cNvSpPr>
          <p:nvPr>
            <p:ph type="title"/>
          </p:nvPr>
        </p:nvSpPr>
        <p:spPr/>
        <p:txBody>
          <a:bodyPr/>
          <a:lstStyle/>
          <a:p>
            <a:pPr>
              <a:defRPr/>
            </a:pPr>
            <a:r>
              <a:rPr lang="en-US"/>
              <a:t>Revoking Authorization in SQL</a:t>
            </a:r>
          </a:p>
        </p:txBody>
      </p:sp>
      <p:sp>
        <p:nvSpPr>
          <p:cNvPr id="61443" name="Rectangle 3">
            <a:extLst>
              <a:ext uri="{FF2B5EF4-FFF2-40B4-BE49-F238E27FC236}">
                <a16:creationId xmlns:a16="http://schemas.microsoft.com/office/drawing/2014/main" id="{82A523D5-03A5-4AF3-B2EB-E6C5DBBF5FFD}"/>
              </a:ext>
            </a:extLst>
          </p:cNvPr>
          <p:cNvSpPr>
            <a:spLocks noGrp="1" noChangeArrowheads="1"/>
          </p:cNvSpPr>
          <p:nvPr>
            <p:ph type="body" idx="4294967295"/>
          </p:nvPr>
        </p:nvSpPr>
        <p:spPr/>
        <p:txBody>
          <a:bodyPr/>
          <a:lstStyle/>
          <a:p>
            <a:r>
              <a:rPr lang="en-US" altLang="en-US"/>
              <a:t>The </a:t>
            </a:r>
            <a:r>
              <a:rPr lang="en-US" altLang="en-US" b="1"/>
              <a:t>revoke </a:t>
            </a:r>
            <a:r>
              <a:rPr lang="en-US" altLang="en-US"/>
              <a:t>statement is used to revoke authorization.</a:t>
            </a:r>
          </a:p>
          <a:p>
            <a:pPr lvl="1">
              <a:buFont typeface="Monotype Sorts" pitchFamily="2" charset="2"/>
              <a:buNone/>
            </a:pPr>
            <a:r>
              <a:rPr lang="en-US" altLang="en-US" sz="1800" b="1"/>
              <a:t>revoke</a:t>
            </a:r>
            <a:r>
              <a:rPr lang="en-US" altLang="en-US" sz="1800"/>
              <a:t>&lt;privilege list&gt;</a:t>
            </a:r>
          </a:p>
          <a:p>
            <a:pPr lvl="1">
              <a:buFont typeface="Monotype Sorts" pitchFamily="2" charset="2"/>
              <a:buNone/>
            </a:pPr>
            <a:r>
              <a:rPr lang="en-US" altLang="en-US" sz="1800" b="1"/>
              <a:t>on </a:t>
            </a:r>
            <a:r>
              <a:rPr lang="en-US" altLang="en-US" sz="1800"/>
              <a:t>&lt;relation name or view name&gt; </a:t>
            </a:r>
            <a:r>
              <a:rPr lang="en-US" altLang="en-US" sz="1800" b="1"/>
              <a:t>from </a:t>
            </a:r>
            <a:r>
              <a:rPr lang="en-US" altLang="en-US" sz="1800"/>
              <a:t>&lt;user list&gt; [</a:t>
            </a:r>
            <a:r>
              <a:rPr lang="en-US" altLang="en-US" sz="1800" b="1"/>
              <a:t>restrict</a:t>
            </a:r>
            <a:r>
              <a:rPr lang="en-US" altLang="en-US" sz="1800"/>
              <a:t>|</a:t>
            </a:r>
            <a:r>
              <a:rPr lang="en-US" altLang="en-US" sz="1800" b="1"/>
              <a:t>cascade</a:t>
            </a:r>
            <a:r>
              <a:rPr lang="en-US" altLang="en-US" sz="1800"/>
              <a:t>]</a:t>
            </a:r>
          </a:p>
          <a:p>
            <a:r>
              <a:rPr lang="en-US" altLang="en-US"/>
              <a:t>Example:</a:t>
            </a:r>
          </a:p>
          <a:p>
            <a:pPr lvl="1">
              <a:buFont typeface="Monotype Sorts" pitchFamily="2" charset="2"/>
              <a:buNone/>
            </a:pPr>
            <a:r>
              <a:rPr lang="en-US" altLang="en-US" sz="1800" b="1"/>
              <a:t>revoke select on </a:t>
            </a:r>
            <a:r>
              <a:rPr lang="en-US" altLang="en-US" sz="1800" i="1"/>
              <a:t>branch  </a:t>
            </a:r>
            <a:r>
              <a:rPr lang="en-US" altLang="en-US" sz="1800" b="1"/>
              <a:t>from </a:t>
            </a:r>
            <a:r>
              <a:rPr lang="en-US" altLang="en-US" sz="1800" i="1"/>
              <a:t>U</a:t>
            </a:r>
            <a:r>
              <a:rPr lang="en-US" altLang="en-US" sz="1800" i="1" baseline="-25000"/>
              <a:t>1</a:t>
            </a:r>
            <a:r>
              <a:rPr lang="en-US" altLang="en-US" sz="1800" i="1"/>
              <a:t>, U</a:t>
            </a:r>
            <a:r>
              <a:rPr lang="en-US" altLang="en-US" sz="1800" i="1" baseline="-25000"/>
              <a:t>2</a:t>
            </a:r>
            <a:r>
              <a:rPr lang="en-US" altLang="en-US" sz="1800" i="1"/>
              <a:t>, U</a:t>
            </a:r>
            <a:r>
              <a:rPr lang="en-US" altLang="en-US" sz="1800" i="1" baseline="-25000"/>
              <a:t>3</a:t>
            </a:r>
            <a:r>
              <a:rPr lang="en-US" altLang="en-US" sz="1800" i="1"/>
              <a:t> </a:t>
            </a:r>
            <a:r>
              <a:rPr lang="en-US" altLang="en-US" sz="1800" b="1"/>
              <a:t>cascade</a:t>
            </a:r>
            <a:endParaRPr lang="en-US" altLang="en-US" sz="1800"/>
          </a:p>
          <a:p>
            <a:r>
              <a:rPr lang="en-US" altLang="en-US"/>
              <a:t>Revocation of a privilege from a user may cause other users also to lose that privilege; referred to as cascading of the </a:t>
            </a:r>
            <a:r>
              <a:rPr lang="en-US" altLang="en-US" b="1"/>
              <a:t>revoke</a:t>
            </a:r>
            <a:r>
              <a:rPr lang="en-US" altLang="en-US"/>
              <a:t>.</a:t>
            </a:r>
          </a:p>
          <a:p>
            <a:r>
              <a:rPr lang="en-US" altLang="en-US"/>
              <a:t>We can prevent cascading by specifying </a:t>
            </a:r>
            <a:r>
              <a:rPr lang="en-US" altLang="en-US" b="1"/>
              <a:t>restrict</a:t>
            </a:r>
            <a:r>
              <a:rPr lang="en-US" altLang="en-US"/>
              <a:t>:</a:t>
            </a:r>
          </a:p>
          <a:p>
            <a:pPr lvl="1">
              <a:buFont typeface="Monotype Sorts" pitchFamily="2" charset="2"/>
              <a:buNone/>
            </a:pPr>
            <a:r>
              <a:rPr lang="en-US" altLang="en-US" sz="1800" b="1"/>
              <a:t>	revoke select on </a:t>
            </a:r>
            <a:r>
              <a:rPr lang="en-US" altLang="en-US" sz="1800" i="1"/>
              <a:t>branch </a:t>
            </a:r>
            <a:r>
              <a:rPr lang="en-US" altLang="en-US" sz="1800" b="1"/>
              <a:t>from </a:t>
            </a:r>
            <a:r>
              <a:rPr lang="en-US" altLang="en-US" sz="1800" i="1"/>
              <a:t>U</a:t>
            </a:r>
            <a:r>
              <a:rPr lang="en-US" altLang="en-US" sz="1800" i="1" baseline="-25000"/>
              <a:t>1</a:t>
            </a:r>
            <a:r>
              <a:rPr lang="en-US" altLang="en-US" sz="1800" i="1"/>
              <a:t>, U</a:t>
            </a:r>
            <a:r>
              <a:rPr lang="en-US" altLang="en-US" sz="1800" i="1" baseline="-25000"/>
              <a:t>2</a:t>
            </a:r>
            <a:r>
              <a:rPr lang="en-US" altLang="en-US" sz="1800" i="1"/>
              <a:t>, U</a:t>
            </a:r>
            <a:r>
              <a:rPr lang="en-US" altLang="en-US" sz="1800" i="1" baseline="-25000"/>
              <a:t>3</a:t>
            </a:r>
            <a:r>
              <a:rPr lang="en-US" altLang="en-US" sz="1800" i="1"/>
              <a:t> </a:t>
            </a:r>
            <a:r>
              <a:rPr lang="en-US" altLang="en-US" sz="1800" b="1"/>
              <a:t>restrict</a:t>
            </a:r>
            <a:endParaRPr lang="en-US" altLang="en-US" sz="1800"/>
          </a:p>
          <a:p>
            <a:pPr>
              <a:buFont typeface="Monotype Sorts" pitchFamily="2" charset="2"/>
              <a:buNone/>
            </a:pPr>
            <a:r>
              <a:rPr lang="en-US" altLang="en-US"/>
              <a:t>	With </a:t>
            </a:r>
            <a:r>
              <a:rPr lang="en-US" altLang="en-US" b="1"/>
              <a:t>restrict</a:t>
            </a:r>
            <a:r>
              <a:rPr lang="en-US" altLang="en-US"/>
              <a:t>, the </a:t>
            </a:r>
            <a:r>
              <a:rPr lang="en-US" altLang="en-US" b="1"/>
              <a:t>revoke </a:t>
            </a:r>
            <a:r>
              <a:rPr lang="en-US" altLang="en-US"/>
              <a:t>command fails if  cascading revokes are required.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D00EBFB-898F-46FA-8648-675543BF5F34}"/>
              </a:ext>
            </a:extLst>
          </p:cNvPr>
          <p:cNvSpPr>
            <a:spLocks noGrp="1" noChangeArrowheads="1"/>
          </p:cNvSpPr>
          <p:nvPr>
            <p:ph type="title"/>
          </p:nvPr>
        </p:nvSpPr>
        <p:spPr/>
        <p:txBody>
          <a:bodyPr/>
          <a:lstStyle/>
          <a:p>
            <a:pPr>
              <a:defRPr/>
            </a:pPr>
            <a:r>
              <a:rPr lang="en-US"/>
              <a:t>Revoking Authorization in SQL (Cont.)</a:t>
            </a:r>
          </a:p>
        </p:txBody>
      </p:sp>
      <p:sp>
        <p:nvSpPr>
          <p:cNvPr id="62467" name="Rectangle 3">
            <a:extLst>
              <a:ext uri="{FF2B5EF4-FFF2-40B4-BE49-F238E27FC236}">
                <a16:creationId xmlns:a16="http://schemas.microsoft.com/office/drawing/2014/main" id="{748D8F57-1F78-4BBC-97BB-F12AEEB02BF0}"/>
              </a:ext>
            </a:extLst>
          </p:cNvPr>
          <p:cNvSpPr>
            <a:spLocks noGrp="1" noChangeArrowheads="1"/>
          </p:cNvSpPr>
          <p:nvPr>
            <p:ph type="body" idx="4294967295"/>
          </p:nvPr>
        </p:nvSpPr>
        <p:spPr/>
        <p:txBody>
          <a:bodyPr/>
          <a:lstStyle/>
          <a:p>
            <a:r>
              <a:rPr lang="en-US" altLang="en-US"/>
              <a:t>&lt;privilege-list&gt; may be </a:t>
            </a:r>
            <a:r>
              <a:rPr lang="en-US" altLang="en-US" b="1"/>
              <a:t>all to</a:t>
            </a:r>
            <a:r>
              <a:rPr lang="en-US" altLang="en-US"/>
              <a:t> revoke all privileges the revokee may hold.</a:t>
            </a:r>
          </a:p>
          <a:p>
            <a:r>
              <a:rPr lang="en-US" altLang="en-US"/>
              <a:t>If &lt;revokee-list&gt; includes </a:t>
            </a:r>
            <a:r>
              <a:rPr lang="en-US" altLang="en-US" b="1"/>
              <a:t>public </a:t>
            </a:r>
            <a:r>
              <a:rPr lang="en-US" altLang="en-US"/>
              <a:t>all users lose the privilege except those granted it explicitly.</a:t>
            </a:r>
          </a:p>
          <a:p>
            <a:r>
              <a:rPr lang="en-US" altLang="en-US"/>
              <a:t>If the same privilege was granted twice to the same user by different grantees, the user  may  retain the privilege after the revocation.</a:t>
            </a:r>
          </a:p>
          <a:p>
            <a:r>
              <a:rPr lang="en-US" altLang="en-US"/>
              <a:t>All privileges that depend on the privilege being revoked are also revoked.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AF1F95BE-C191-4A11-8432-8BD5D1C4E343}"/>
              </a:ext>
            </a:extLst>
          </p:cNvPr>
          <p:cNvSpPr>
            <a:spLocks noGrp="1" noChangeArrowheads="1"/>
          </p:cNvSpPr>
          <p:nvPr>
            <p:ph type="title"/>
          </p:nvPr>
        </p:nvSpPr>
        <p:spPr/>
        <p:txBody>
          <a:bodyPr/>
          <a:lstStyle/>
          <a:p>
            <a:pPr>
              <a:defRPr/>
            </a:pPr>
            <a:r>
              <a:rPr lang="en-US"/>
              <a:t>Limitations of SQL Authorization</a:t>
            </a:r>
          </a:p>
        </p:txBody>
      </p:sp>
      <p:sp>
        <p:nvSpPr>
          <p:cNvPr id="63491" name="Rectangle 3">
            <a:extLst>
              <a:ext uri="{FF2B5EF4-FFF2-40B4-BE49-F238E27FC236}">
                <a16:creationId xmlns:a16="http://schemas.microsoft.com/office/drawing/2014/main" id="{A3EE393D-D572-4AA2-A283-0C21CB538F35}"/>
              </a:ext>
            </a:extLst>
          </p:cNvPr>
          <p:cNvSpPr>
            <a:spLocks noGrp="1" noChangeArrowheads="1"/>
          </p:cNvSpPr>
          <p:nvPr>
            <p:ph type="body" idx="1"/>
          </p:nvPr>
        </p:nvSpPr>
        <p:spPr/>
        <p:txBody>
          <a:bodyPr/>
          <a:lstStyle/>
          <a:p>
            <a:r>
              <a:rPr lang="en-US" altLang="en-US"/>
              <a:t>SQL does not support authorization at a tuple level</a:t>
            </a:r>
          </a:p>
          <a:p>
            <a:pPr lvl="1"/>
            <a:r>
              <a:rPr lang="en-US" altLang="en-US" sz="1800"/>
              <a:t>E.g. we cannot restrict students to see only (the tuples storing) their own grades</a:t>
            </a:r>
          </a:p>
          <a:p>
            <a:r>
              <a:rPr lang="en-US" altLang="en-US"/>
              <a:t>All end-users of an application (such as a web application) may be mapped to a single database user</a:t>
            </a:r>
          </a:p>
          <a:p>
            <a:r>
              <a:rPr lang="en-US" altLang="en-US"/>
              <a:t>The task of authorization in above cases falls on the application program, with no support from SQL</a:t>
            </a:r>
          </a:p>
          <a:p>
            <a:pPr lvl="1"/>
            <a:r>
              <a:rPr lang="en-US" altLang="en-US" sz="1800"/>
              <a:t>Authorization must  be done in application code, and may be dispersed all over an application</a:t>
            </a:r>
          </a:p>
          <a:p>
            <a:pPr lvl="1"/>
            <a:r>
              <a:rPr lang="en-US" altLang="en-US" sz="1800"/>
              <a:t>Checking for absence of authorization loopholes becomes very difficult since it requires reading large amounts of application code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F450C9B-CBF4-4E48-935F-00CA837FF668}"/>
              </a:ext>
            </a:extLst>
          </p:cNvPr>
          <p:cNvSpPr>
            <a:spLocks noGrp="1" noChangeArrowheads="1"/>
          </p:cNvSpPr>
          <p:nvPr>
            <p:ph type="title"/>
          </p:nvPr>
        </p:nvSpPr>
        <p:spPr/>
        <p:txBody>
          <a:bodyPr/>
          <a:lstStyle/>
          <a:p>
            <a:pPr>
              <a:defRPr/>
            </a:pPr>
            <a:r>
              <a:rPr lang="en-US"/>
              <a:t>Encryption</a:t>
            </a:r>
          </a:p>
        </p:txBody>
      </p:sp>
      <p:sp>
        <p:nvSpPr>
          <p:cNvPr id="64515" name="Rectangle 3">
            <a:extLst>
              <a:ext uri="{FF2B5EF4-FFF2-40B4-BE49-F238E27FC236}">
                <a16:creationId xmlns:a16="http://schemas.microsoft.com/office/drawing/2014/main" id="{A53FACFC-8762-447D-B5DF-969D70F91CBD}"/>
              </a:ext>
            </a:extLst>
          </p:cNvPr>
          <p:cNvSpPr>
            <a:spLocks noGrp="1" noChangeArrowheads="1"/>
          </p:cNvSpPr>
          <p:nvPr>
            <p:ph type="body" idx="4294967295"/>
          </p:nvPr>
        </p:nvSpPr>
        <p:spPr/>
        <p:txBody>
          <a:bodyPr/>
          <a:lstStyle/>
          <a:p>
            <a:r>
              <a:rPr lang="en-US" altLang="en-US"/>
              <a:t>Data may be </a:t>
            </a:r>
            <a:r>
              <a:rPr lang="en-US" altLang="en-US" i="1"/>
              <a:t>encrypted</a:t>
            </a:r>
            <a:r>
              <a:rPr lang="en-US" altLang="en-US"/>
              <a:t> when database authorization provisions do not offer sufficient protection.</a:t>
            </a:r>
          </a:p>
          <a:p>
            <a:r>
              <a:rPr lang="en-US" altLang="en-US"/>
              <a:t>Properties of good encryption technique:</a:t>
            </a:r>
          </a:p>
          <a:p>
            <a:pPr lvl="1"/>
            <a:r>
              <a:rPr lang="en-US" altLang="en-US" sz="1800"/>
              <a:t>Relatively simple for authorized users to encrypt and decrypt data.</a:t>
            </a:r>
          </a:p>
          <a:p>
            <a:pPr lvl="1"/>
            <a:r>
              <a:rPr lang="en-US" altLang="en-US" sz="1800"/>
              <a:t>Encryption scheme depends not on the secrecy of the algorithm but on the secrecy of a parameter of the algorithm  called the  encryption key.</a:t>
            </a:r>
          </a:p>
          <a:p>
            <a:pPr lvl="1"/>
            <a:r>
              <a:rPr lang="en-US" altLang="en-US" sz="1800"/>
              <a:t>Extremely difficult for an intruder to determine the encryption key.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FB0C447E-992E-4A39-9D02-6A0057E2925C}"/>
              </a:ext>
            </a:extLst>
          </p:cNvPr>
          <p:cNvSpPr>
            <a:spLocks noGrp="1" noChangeArrowheads="1"/>
          </p:cNvSpPr>
          <p:nvPr>
            <p:ph type="title"/>
          </p:nvPr>
        </p:nvSpPr>
        <p:spPr/>
        <p:txBody>
          <a:bodyPr/>
          <a:lstStyle/>
          <a:p>
            <a:pPr>
              <a:defRPr/>
            </a:pPr>
            <a:r>
              <a:rPr lang="en-US"/>
              <a:t>Encryption (Cont.)</a:t>
            </a:r>
          </a:p>
        </p:txBody>
      </p:sp>
      <p:sp>
        <p:nvSpPr>
          <p:cNvPr id="65539" name="Rectangle 3">
            <a:extLst>
              <a:ext uri="{FF2B5EF4-FFF2-40B4-BE49-F238E27FC236}">
                <a16:creationId xmlns:a16="http://schemas.microsoft.com/office/drawing/2014/main" id="{29709065-7501-43D6-B327-DA0E231DF901}"/>
              </a:ext>
            </a:extLst>
          </p:cNvPr>
          <p:cNvSpPr>
            <a:spLocks noGrp="1" noChangeArrowheads="1"/>
          </p:cNvSpPr>
          <p:nvPr>
            <p:ph type="body" idx="4294967295"/>
          </p:nvPr>
        </p:nvSpPr>
        <p:spPr>
          <a:xfrm>
            <a:off x="571500" y="1114425"/>
            <a:ext cx="7810500" cy="5057775"/>
          </a:xfrm>
        </p:spPr>
        <p:txBody>
          <a:bodyPr/>
          <a:lstStyle/>
          <a:p>
            <a:pPr>
              <a:lnSpc>
                <a:spcPct val="90000"/>
              </a:lnSpc>
            </a:pPr>
            <a:r>
              <a:rPr lang="en-US" altLang="en-US" sz="1800" i="1"/>
              <a:t> </a:t>
            </a:r>
            <a:r>
              <a:rPr lang="en-US" altLang="en-US" sz="1800" i="1">
                <a:solidFill>
                  <a:schemeClr val="tx2"/>
                </a:solidFill>
              </a:rPr>
              <a:t>Data Encryption Standard</a:t>
            </a:r>
            <a:r>
              <a:rPr lang="en-US" altLang="en-US" sz="1800">
                <a:solidFill>
                  <a:schemeClr val="tx2"/>
                </a:solidFill>
              </a:rPr>
              <a:t> (DES)</a:t>
            </a:r>
            <a:r>
              <a:rPr lang="en-US" altLang="en-US" sz="1800"/>
              <a:t> substitutes characters and rearranges their order on the basis of an encryption key which is  provided to authorized users via a secure mechanism. Scheme is no more secure than the key transmission mechanism since the key has to be shared.</a:t>
            </a:r>
          </a:p>
          <a:p>
            <a:pPr>
              <a:lnSpc>
                <a:spcPct val="90000"/>
              </a:lnSpc>
            </a:pPr>
            <a:r>
              <a:rPr lang="en-US" altLang="en-US" sz="1800">
                <a:solidFill>
                  <a:schemeClr val="tx2"/>
                </a:solidFill>
              </a:rPr>
              <a:t>Advanced Encryption Standard (AES)</a:t>
            </a:r>
            <a:r>
              <a:rPr lang="en-US" altLang="en-US" sz="1800"/>
              <a:t> is a new standard replacing DES, and is based on the Rijndael algorithm, but is also dependent on shared secret keys</a:t>
            </a:r>
          </a:p>
          <a:p>
            <a:pPr>
              <a:lnSpc>
                <a:spcPct val="90000"/>
              </a:lnSpc>
            </a:pPr>
            <a:r>
              <a:rPr lang="en-US" altLang="en-US" sz="1800"/>
              <a:t> </a:t>
            </a:r>
            <a:r>
              <a:rPr lang="en-US" altLang="en-US" sz="1800" i="1">
                <a:solidFill>
                  <a:schemeClr val="tx2"/>
                </a:solidFill>
              </a:rPr>
              <a:t>Public-key encryption</a:t>
            </a:r>
            <a:r>
              <a:rPr lang="en-US" altLang="en-US" sz="1800"/>
              <a:t> is based on each user having two keys:</a:t>
            </a:r>
          </a:p>
          <a:p>
            <a:pPr lvl="1">
              <a:lnSpc>
                <a:spcPct val="90000"/>
              </a:lnSpc>
            </a:pPr>
            <a:r>
              <a:rPr lang="en-US" altLang="en-US" sz="1600" i="1"/>
              <a:t>public key</a:t>
            </a:r>
            <a:r>
              <a:rPr lang="en-US" altLang="en-US" sz="1600"/>
              <a:t> – publicly published key used to encrypt data, but cannot be used to decrypt data</a:t>
            </a:r>
          </a:p>
          <a:p>
            <a:pPr lvl="1">
              <a:lnSpc>
                <a:spcPct val="90000"/>
              </a:lnSpc>
            </a:pPr>
            <a:r>
              <a:rPr lang="en-US" altLang="en-US" sz="1600"/>
              <a:t> </a:t>
            </a:r>
            <a:r>
              <a:rPr lang="en-US" altLang="en-US" sz="1600" i="1"/>
              <a:t>private key</a:t>
            </a:r>
            <a:r>
              <a:rPr lang="en-US" altLang="en-US" sz="1600"/>
              <a:t> -- key known only to individual user, and used to decrypt data.</a:t>
            </a:r>
            <a:br>
              <a:rPr lang="en-US" altLang="en-US" sz="1600"/>
            </a:br>
            <a:r>
              <a:rPr lang="en-US" altLang="en-US" sz="1600"/>
              <a:t>Need not be transmitted to the site doing encryption.</a:t>
            </a:r>
          </a:p>
          <a:p>
            <a:pPr>
              <a:lnSpc>
                <a:spcPct val="90000"/>
              </a:lnSpc>
              <a:buFont typeface="Monotype Sorts" pitchFamily="2" charset="2"/>
              <a:buNone/>
            </a:pPr>
            <a:r>
              <a:rPr lang="en-US" altLang="en-US" sz="1800"/>
              <a:t>     Encryption scheme is such that it is impossible or extremely hard to decrypt data given only  the public key.</a:t>
            </a:r>
          </a:p>
          <a:p>
            <a:pPr>
              <a:lnSpc>
                <a:spcPct val="90000"/>
              </a:lnSpc>
            </a:pPr>
            <a:r>
              <a:rPr lang="en-US" altLang="en-US" sz="1800"/>
              <a:t>The RSA  public-key encryption scheme is based on the hardness of factoring a very large number (100's of digits) into its prime components.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3EAE8984-1648-4A2C-AB49-1763DB41B502}"/>
              </a:ext>
            </a:extLst>
          </p:cNvPr>
          <p:cNvSpPr>
            <a:spLocks noGrp="1" noChangeArrowheads="1"/>
          </p:cNvSpPr>
          <p:nvPr>
            <p:ph type="title"/>
          </p:nvPr>
        </p:nvSpPr>
        <p:spPr/>
        <p:txBody>
          <a:bodyPr/>
          <a:lstStyle/>
          <a:p>
            <a:pPr>
              <a:defRPr/>
            </a:pPr>
            <a:r>
              <a:rPr lang="en-US"/>
              <a:t>Authentication</a:t>
            </a:r>
          </a:p>
        </p:txBody>
      </p:sp>
      <p:sp>
        <p:nvSpPr>
          <p:cNvPr id="66563" name="Rectangle 3">
            <a:extLst>
              <a:ext uri="{FF2B5EF4-FFF2-40B4-BE49-F238E27FC236}">
                <a16:creationId xmlns:a16="http://schemas.microsoft.com/office/drawing/2014/main" id="{0D5F987A-9A35-4B56-9D33-C7B437D1CCF3}"/>
              </a:ext>
            </a:extLst>
          </p:cNvPr>
          <p:cNvSpPr>
            <a:spLocks noGrp="1" noChangeArrowheads="1"/>
          </p:cNvSpPr>
          <p:nvPr>
            <p:ph type="body" idx="1"/>
          </p:nvPr>
        </p:nvSpPr>
        <p:spPr>
          <a:xfrm>
            <a:off x="533400" y="990600"/>
            <a:ext cx="7886700" cy="5210175"/>
          </a:xfrm>
        </p:spPr>
        <p:txBody>
          <a:bodyPr/>
          <a:lstStyle/>
          <a:p>
            <a:r>
              <a:rPr lang="en-US" altLang="en-US"/>
              <a:t>Password based authentication is widely used, but is susceptible to sniffing on a network</a:t>
            </a:r>
          </a:p>
          <a:p>
            <a:r>
              <a:rPr lang="en-US" altLang="en-US" b="1">
                <a:solidFill>
                  <a:schemeClr val="tx2"/>
                </a:solidFill>
              </a:rPr>
              <a:t>Challenge-response</a:t>
            </a:r>
            <a:r>
              <a:rPr lang="en-US" altLang="en-US"/>
              <a:t> systems avoid transmission of passwords</a:t>
            </a:r>
          </a:p>
          <a:p>
            <a:pPr lvl="1"/>
            <a:r>
              <a:rPr lang="en-US" altLang="en-US" sz="1800"/>
              <a:t>DB sends a (randomly generated) challenge string to user</a:t>
            </a:r>
          </a:p>
          <a:p>
            <a:pPr lvl="1"/>
            <a:r>
              <a:rPr lang="en-US" altLang="en-US" sz="1800"/>
              <a:t>User encrypts string and returns result. </a:t>
            </a:r>
          </a:p>
          <a:p>
            <a:pPr lvl="1"/>
            <a:r>
              <a:rPr lang="en-US" altLang="en-US" sz="1800"/>
              <a:t>DB verifies identity by decrypting result</a:t>
            </a:r>
          </a:p>
          <a:p>
            <a:pPr lvl="1"/>
            <a:r>
              <a:rPr lang="en-US" altLang="en-US" sz="1800"/>
              <a:t>Can use public-key encryption system by DB sending a message encrypted using user’s public key, and user decrypting and sending the message back</a:t>
            </a:r>
          </a:p>
          <a:p>
            <a:r>
              <a:rPr lang="en-US" altLang="en-US" b="1">
                <a:solidFill>
                  <a:schemeClr val="tx2"/>
                </a:solidFill>
              </a:rPr>
              <a:t>Digital</a:t>
            </a:r>
            <a:r>
              <a:rPr lang="en-US" altLang="en-US"/>
              <a:t> </a:t>
            </a:r>
            <a:r>
              <a:rPr lang="en-US" altLang="en-US" b="1">
                <a:solidFill>
                  <a:schemeClr val="tx2"/>
                </a:solidFill>
              </a:rPr>
              <a:t>signatures</a:t>
            </a:r>
            <a:r>
              <a:rPr lang="en-US" altLang="en-US"/>
              <a:t> are used to verify authenticity of data</a:t>
            </a:r>
          </a:p>
          <a:p>
            <a:pPr lvl="1"/>
            <a:r>
              <a:rPr lang="en-US" altLang="en-US" sz="1800"/>
              <a:t>E.g. use private key (in reverse) to encrypt data, and anyone can verify authenticity by using public key (in reverse) to decrypt data.  Only holder of private key could have created the encrypted data.</a:t>
            </a:r>
          </a:p>
          <a:p>
            <a:pPr lvl="1"/>
            <a:r>
              <a:rPr lang="en-US" altLang="en-US" sz="1800"/>
              <a:t>Digital signatures also help ensure </a:t>
            </a:r>
            <a:r>
              <a:rPr lang="en-US" altLang="en-US" sz="1800" b="1">
                <a:solidFill>
                  <a:schemeClr val="tx2"/>
                </a:solidFill>
              </a:rPr>
              <a:t>nonrepudiation: </a:t>
            </a:r>
            <a:r>
              <a:rPr lang="en-US" altLang="en-US" sz="1800"/>
              <a:t>sender</a:t>
            </a:r>
            <a:br>
              <a:rPr lang="en-US" altLang="en-US" sz="1800"/>
            </a:br>
            <a:r>
              <a:rPr lang="en-US" altLang="en-US" sz="1800"/>
              <a:t>cannot later claim to have not created the data</a:t>
            </a:r>
            <a:endParaRPr lang="en-US" altLang="en-US" sz="1800" b="1">
              <a:solidFill>
                <a:schemeClr val="tx2"/>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1026">
            <a:extLst>
              <a:ext uri="{FF2B5EF4-FFF2-40B4-BE49-F238E27FC236}">
                <a16:creationId xmlns:a16="http://schemas.microsoft.com/office/drawing/2014/main" id="{A20BBE8A-D1BD-45D1-9D6E-173F18D80B23}"/>
              </a:ext>
            </a:extLst>
          </p:cNvPr>
          <p:cNvSpPr>
            <a:spLocks noGrp="1" noChangeArrowheads="1"/>
          </p:cNvSpPr>
          <p:nvPr>
            <p:ph type="ctrTitle"/>
          </p:nvPr>
        </p:nvSpPr>
        <p:spPr/>
        <p:txBody>
          <a:bodyPr/>
          <a:lstStyle/>
          <a:p>
            <a:pPr>
              <a:defRPr/>
            </a:pPr>
            <a:r>
              <a:rPr lang="en-US"/>
              <a:t>End of Chapter</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91D63D12-9C16-4706-8321-A2EDE8AAE290}"/>
              </a:ext>
            </a:extLst>
          </p:cNvPr>
          <p:cNvSpPr>
            <a:spLocks noGrp="1" noChangeArrowheads="1"/>
          </p:cNvSpPr>
          <p:nvPr>
            <p:ph type="title"/>
          </p:nvPr>
        </p:nvSpPr>
        <p:spPr/>
        <p:txBody>
          <a:bodyPr/>
          <a:lstStyle/>
          <a:p>
            <a:pPr>
              <a:defRPr/>
            </a:pPr>
            <a:r>
              <a:rPr lang="en-US"/>
              <a:t>Statistical Databases</a:t>
            </a:r>
          </a:p>
        </p:txBody>
      </p:sp>
      <p:sp>
        <p:nvSpPr>
          <p:cNvPr id="68611" name="Rectangle 3">
            <a:extLst>
              <a:ext uri="{FF2B5EF4-FFF2-40B4-BE49-F238E27FC236}">
                <a16:creationId xmlns:a16="http://schemas.microsoft.com/office/drawing/2014/main" id="{16773CC8-2F58-4E53-8318-FEEE1A2B0065}"/>
              </a:ext>
            </a:extLst>
          </p:cNvPr>
          <p:cNvSpPr>
            <a:spLocks noGrp="1" noChangeArrowheads="1"/>
          </p:cNvSpPr>
          <p:nvPr>
            <p:ph type="body" idx="4294967295"/>
          </p:nvPr>
        </p:nvSpPr>
        <p:spPr/>
        <p:txBody>
          <a:bodyPr/>
          <a:lstStyle/>
          <a:p>
            <a:r>
              <a:rPr lang="en-US" altLang="en-US"/>
              <a:t>Problem: how to ensure privacy of individuals while allowing use of data for statistical purposes (e.g., finding median income, average bank balance etc.)</a:t>
            </a:r>
          </a:p>
          <a:p>
            <a:r>
              <a:rPr lang="en-US" altLang="en-US"/>
              <a:t>Solutions: </a:t>
            </a:r>
          </a:p>
          <a:p>
            <a:pPr lvl="1"/>
            <a:r>
              <a:rPr lang="en-US" altLang="en-US" sz="1800"/>
              <a:t>System rejects any query that involves fewer than some predetermined number of individuals.</a:t>
            </a:r>
          </a:p>
          <a:p>
            <a:pPr lvl="1">
              <a:buFont typeface="Monotype Sorts" pitchFamily="2" charset="2"/>
              <a:buNone/>
            </a:pPr>
            <a:r>
              <a:rPr lang="en-US" altLang="en-US" sz="1800"/>
              <a:t>     </a:t>
            </a:r>
            <a:r>
              <a:rPr lang="en-US" altLang="en-US" sz="1800">
                <a:sym typeface="Symbol" panose="05050102010706020507" pitchFamily="18" charset="2"/>
              </a:rPr>
              <a:t>  </a:t>
            </a:r>
            <a:r>
              <a:rPr lang="en-US" altLang="en-US" sz="1800"/>
              <a:t>Still possible to use results of multiple overlapping queries to 		  deduce data about an individual</a:t>
            </a:r>
          </a:p>
          <a:p>
            <a:pPr lvl="1"/>
            <a:r>
              <a:rPr lang="en-US" altLang="en-US" sz="1800"/>
              <a:t> </a:t>
            </a:r>
            <a:r>
              <a:rPr lang="en-US" altLang="en-US" sz="1800" i="1"/>
              <a:t>Data pollution</a:t>
            </a:r>
            <a:r>
              <a:rPr lang="en-US" altLang="en-US" sz="1800"/>
              <a:t> -- random falsification of data provided in response to a query.</a:t>
            </a:r>
          </a:p>
          <a:p>
            <a:pPr lvl="1"/>
            <a:r>
              <a:rPr lang="en-US" altLang="en-US" sz="1800"/>
              <a:t>Random modification of the query itself.</a:t>
            </a:r>
          </a:p>
          <a:p>
            <a:r>
              <a:rPr lang="en-US" altLang="en-US"/>
              <a:t>There is a tradeoff between accuracy and security.</a:t>
            </a:r>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73744B8-6B45-43B4-9F58-C36DA61D9036}"/>
              </a:ext>
            </a:extLst>
          </p:cNvPr>
          <p:cNvSpPr>
            <a:spLocks noGrp="1" noChangeArrowheads="1"/>
          </p:cNvSpPr>
          <p:nvPr>
            <p:ph type="title"/>
          </p:nvPr>
        </p:nvSpPr>
        <p:spPr>
          <a:xfrm>
            <a:off x="762000" y="381000"/>
            <a:ext cx="8077200" cy="609600"/>
          </a:xfrm>
        </p:spPr>
        <p:txBody>
          <a:bodyPr/>
          <a:lstStyle/>
          <a:p>
            <a:pPr>
              <a:defRPr/>
            </a:pPr>
            <a:r>
              <a:rPr lang="en-US"/>
              <a:t>Checking Referential Integrity on Database Modification</a:t>
            </a:r>
          </a:p>
        </p:txBody>
      </p:sp>
      <p:sp>
        <p:nvSpPr>
          <p:cNvPr id="10243" name="Rectangle 3">
            <a:extLst>
              <a:ext uri="{FF2B5EF4-FFF2-40B4-BE49-F238E27FC236}">
                <a16:creationId xmlns:a16="http://schemas.microsoft.com/office/drawing/2014/main" id="{72AC5CF1-B154-4A36-B9DD-7CF95D59BE32}"/>
              </a:ext>
            </a:extLst>
          </p:cNvPr>
          <p:cNvSpPr>
            <a:spLocks noGrp="1" noChangeArrowheads="1"/>
          </p:cNvSpPr>
          <p:nvPr>
            <p:ph type="body" idx="1"/>
          </p:nvPr>
        </p:nvSpPr>
        <p:spPr>
          <a:xfrm>
            <a:off x="1066800" y="1143000"/>
            <a:ext cx="6724650" cy="4114800"/>
          </a:xfrm>
        </p:spPr>
        <p:txBody>
          <a:bodyPr/>
          <a:lstStyle/>
          <a:p>
            <a:pPr>
              <a:lnSpc>
                <a:spcPct val="90000"/>
              </a:lnSpc>
              <a:tabLst>
                <a:tab pos="2976563" algn="ctr"/>
              </a:tabLst>
            </a:pPr>
            <a:r>
              <a:rPr lang="en-US" altLang="en-US" sz="1800"/>
              <a:t>The following tests must be made in order to preserve the following referential integrity constraint:</a:t>
            </a:r>
          </a:p>
          <a:p>
            <a:pPr>
              <a:lnSpc>
                <a:spcPct val="90000"/>
              </a:lnSpc>
              <a:buFont typeface="Monotype Sorts" pitchFamily="2" charset="2"/>
              <a:buNone/>
              <a:tabLst>
                <a:tab pos="2976563" algn="ctr"/>
              </a:tabLst>
            </a:pPr>
            <a:r>
              <a:rPr lang="en-US" altLang="en-US" sz="1800"/>
              <a:t>		</a:t>
            </a:r>
            <a:r>
              <a:rPr lang="en-US" altLang="en-US" sz="1800">
                <a:sym typeface="Symbol" panose="05050102010706020507" pitchFamily="18" charset="2"/>
              </a:rPr>
              <a:t></a:t>
            </a:r>
            <a:r>
              <a:rPr lang="en-US" altLang="en-US" baseline="-25000">
                <a:sym typeface="Symbol" panose="05050102010706020507" pitchFamily="18" charset="2"/>
              </a:rPr>
              <a:t></a:t>
            </a:r>
            <a:r>
              <a:rPr lang="en-US" altLang="en-US" sz="1800" baseline="-25000">
                <a:sym typeface="Symbol" panose="05050102010706020507" pitchFamily="18" charset="2"/>
              </a:rPr>
              <a:t> </a:t>
            </a:r>
            <a:r>
              <a:rPr lang="en-US" altLang="en-US" sz="1800">
                <a:sym typeface="Symbol" panose="05050102010706020507" pitchFamily="18" charset="2"/>
              </a:rPr>
              <a:t>(</a:t>
            </a:r>
            <a:r>
              <a:rPr lang="en-US" altLang="en-US" sz="1800" i="1">
                <a:sym typeface="Symbol" panose="05050102010706020507" pitchFamily="18" charset="2"/>
              </a:rPr>
              <a:t>r</a:t>
            </a:r>
            <a:r>
              <a:rPr lang="en-US" altLang="en-US" baseline="-25000">
                <a:sym typeface="Symbol" panose="05050102010706020507" pitchFamily="18" charset="2"/>
              </a:rPr>
              <a:t>2</a:t>
            </a:r>
            <a:r>
              <a:rPr lang="en-US" altLang="en-US" sz="1800">
                <a:sym typeface="Symbol" panose="05050102010706020507" pitchFamily="18" charset="2"/>
              </a:rPr>
              <a:t>)  </a:t>
            </a:r>
            <a:r>
              <a:rPr lang="en-US" altLang="en-US" i="1" baseline="-25000">
                <a:sym typeface="Symbol" panose="05050102010706020507" pitchFamily="18" charset="2"/>
              </a:rPr>
              <a:t>K</a:t>
            </a:r>
            <a:r>
              <a:rPr lang="en-US" altLang="en-US" sz="1800">
                <a:sym typeface="Symbol" panose="05050102010706020507" pitchFamily="18" charset="2"/>
              </a:rPr>
              <a:t> (</a:t>
            </a:r>
            <a:r>
              <a:rPr lang="en-US" altLang="en-US" sz="1800" i="1">
                <a:sym typeface="Symbol" panose="05050102010706020507" pitchFamily="18" charset="2"/>
              </a:rPr>
              <a:t>r</a:t>
            </a:r>
            <a:r>
              <a:rPr lang="en-US" altLang="en-US" baseline="-25000">
                <a:sym typeface="Symbol" panose="05050102010706020507" pitchFamily="18" charset="2"/>
              </a:rPr>
              <a:t>1</a:t>
            </a:r>
            <a:r>
              <a:rPr lang="en-US" altLang="en-US" sz="1800">
                <a:sym typeface="Symbol" panose="05050102010706020507" pitchFamily="18" charset="2"/>
              </a:rPr>
              <a:t>)</a:t>
            </a:r>
          </a:p>
          <a:p>
            <a:pPr>
              <a:lnSpc>
                <a:spcPct val="90000"/>
              </a:lnSpc>
              <a:tabLst>
                <a:tab pos="2976563" algn="ctr"/>
              </a:tabLst>
            </a:pPr>
            <a:r>
              <a:rPr lang="en-US" altLang="en-US" sz="1800" b="1">
                <a:sym typeface="Symbol" panose="05050102010706020507" pitchFamily="18" charset="2"/>
              </a:rPr>
              <a:t>Insert.</a:t>
            </a:r>
            <a:r>
              <a:rPr lang="en-US" altLang="en-US" sz="1800">
                <a:sym typeface="Symbol" panose="05050102010706020507" pitchFamily="18" charset="2"/>
              </a:rPr>
              <a:t>  If a tuple </a:t>
            </a:r>
            <a:r>
              <a:rPr lang="en-US" altLang="en-US" sz="1800" i="1">
                <a:sym typeface="Symbol" panose="05050102010706020507" pitchFamily="18" charset="2"/>
              </a:rPr>
              <a:t>t</a:t>
            </a:r>
            <a:r>
              <a:rPr lang="en-US" altLang="en-US" sz="1800" baseline="-25000">
                <a:sym typeface="Symbol" panose="05050102010706020507" pitchFamily="18" charset="2"/>
              </a:rPr>
              <a:t>2</a:t>
            </a:r>
            <a:r>
              <a:rPr lang="en-US" altLang="en-US" sz="1800">
                <a:sym typeface="Symbol" panose="05050102010706020507" pitchFamily="18" charset="2"/>
              </a:rPr>
              <a:t> is inserted into </a:t>
            </a:r>
            <a:r>
              <a:rPr lang="en-US" altLang="en-US" sz="1800" i="1">
                <a:sym typeface="Symbol" panose="05050102010706020507" pitchFamily="18" charset="2"/>
              </a:rPr>
              <a:t>r</a:t>
            </a:r>
            <a:r>
              <a:rPr lang="en-US" altLang="en-US" sz="1800" baseline="-25000">
                <a:sym typeface="Symbol" panose="05050102010706020507" pitchFamily="18" charset="2"/>
              </a:rPr>
              <a:t>2</a:t>
            </a:r>
            <a:r>
              <a:rPr lang="en-US" altLang="en-US" sz="1800">
                <a:sym typeface="Symbol" panose="05050102010706020507" pitchFamily="18" charset="2"/>
              </a:rPr>
              <a:t>, the system must ensure that there is a tuple </a:t>
            </a:r>
            <a:r>
              <a:rPr lang="en-US" altLang="en-US" sz="1800" i="1">
                <a:sym typeface="Symbol" panose="05050102010706020507" pitchFamily="18" charset="2"/>
              </a:rPr>
              <a:t>t</a:t>
            </a:r>
            <a:r>
              <a:rPr lang="en-US" altLang="en-US" baseline="-25000">
                <a:sym typeface="Symbol" panose="05050102010706020507" pitchFamily="18" charset="2"/>
              </a:rPr>
              <a:t>1</a:t>
            </a:r>
            <a:r>
              <a:rPr lang="en-US" altLang="en-US" sz="1800">
                <a:sym typeface="Symbol" panose="05050102010706020507" pitchFamily="18" charset="2"/>
              </a:rPr>
              <a:t> in </a:t>
            </a:r>
            <a:r>
              <a:rPr lang="en-US" altLang="en-US" sz="1800" i="1">
                <a:sym typeface="Symbol" panose="05050102010706020507" pitchFamily="18" charset="2"/>
              </a:rPr>
              <a:t>r</a:t>
            </a:r>
            <a:r>
              <a:rPr lang="en-US" altLang="en-US" baseline="-25000">
                <a:sym typeface="Symbol" panose="05050102010706020507" pitchFamily="18" charset="2"/>
              </a:rPr>
              <a:t>1</a:t>
            </a:r>
            <a:r>
              <a:rPr lang="en-US" altLang="en-US" sz="1800">
                <a:sym typeface="Symbol" panose="05050102010706020507" pitchFamily="18" charset="2"/>
              </a:rPr>
              <a:t> such that </a:t>
            </a:r>
            <a:r>
              <a:rPr lang="en-US" altLang="en-US" sz="1800" i="1">
                <a:sym typeface="Symbol" panose="05050102010706020507" pitchFamily="18" charset="2"/>
              </a:rPr>
              <a:t>t</a:t>
            </a:r>
            <a:r>
              <a:rPr lang="en-US" altLang="en-US" baseline="-25000">
                <a:sym typeface="Symbol" panose="05050102010706020507" pitchFamily="18" charset="2"/>
              </a:rPr>
              <a:t>1</a:t>
            </a:r>
            <a:r>
              <a:rPr lang="en-US" altLang="en-US" sz="1800">
                <a:sym typeface="Symbol" panose="05050102010706020507" pitchFamily="18" charset="2"/>
              </a:rPr>
              <a:t>[</a:t>
            </a:r>
            <a:r>
              <a:rPr lang="en-US" altLang="en-US" sz="1800" i="1">
                <a:sym typeface="Symbol" panose="05050102010706020507" pitchFamily="18" charset="2"/>
              </a:rPr>
              <a:t>K</a:t>
            </a:r>
            <a:r>
              <a:rPr lang="en-US" altLang="en-US" sz="1800">
                <a:sym typeface="Symbol" panose="05050102010706020507" pitchFamily="18" charset="2"/>
              </a:rPr>
              <a:t>] = </a:t>
            </a:r>
            <a:r>
              <a:rPr lang="en-US" altLang="en-US" sz="1800" i="1">
                <a:sym typeface="Symbol" panose="05050102010706020507" pitchFamily="18" charset="2"/>
              </a:rPr>
              <a:t>t</a:t>
            </a:r>
            <a:r>
              <a:rPr lang="en-US" altLang="en-US" baseline="-25000">
                <a:sym typeface="Symbol" panose="05050102010706020507" pitchFamily="18" charset="2"/>
              </a:rPr>
              <a:t>2</a:t>
            </a:r>
            <a:r>
              <a:rPr lang="en-US" altLang="en-US" sz="1800">
                <a:sym typeface="Symbol" panose="05050102010706020507" pitchFamily="18" charset="2"/>
              </a:rPr>
              <a:t>[].  That is </a:t>
            </a:r>
          </a:p>
          <a:p>
            <a:pPr>
              <a:lnSpc>
                <a:spcPct val="90000"/>
              </a:lnSpc>
              <a:buFont typeface="Monotype Sorts" pitchFamily="2" charset="2"/>
              <a:buNone/>
              <a:tabLst>
                <a:tab pos="2976563" algn="ctr"/>
              </a:tabLst>
            </a:pPr>
            <a:r>
              <a:rPr lang="en-US" altLang="en-US" sz="1800" baseline="-25000">
                <a:sym typeface="Symbol" panose="05050102010706020507" pitchFamily="18" charset="2"/>
              </a:rPr>
              <a:t>		</a:t>
            </a:r>
            <a:r>
              <a:rPr lang="en-US" altLang="en-US" sz="1800">
                <a:sym typeface="Symbol" panose="05050102010706020507" pitchFamily="18" charset="2"/>
              </a:rPr>
              <a:t> </a:t>
            </a:r>
            <a:r>
              <a:rPr lang="en-US" altLang="en-US" sz="1800" i="1">
                <a:sym typeface="Symbol" panose="05050102010706020507" pitchFamily="18" charset="2"/>
              </a:rPr>
              <a:t>t</a:t>
            </a:r>
            <a:r>
              <a:rPr lang="en-US" altLang="en-US" baseline="-25000">
                <a:sym typeface="Symbol" panose="05050102010706020507" pitchFamily="18" charset="2"/>
              </a:rPr>
              <a:t>2</a:t>
            </a:r>
            <a:r>
              <a:rPr lang="en-US" altLang="en-US" sz="1800" baseline="-25000">
                <a:sym typeface="Symbol" panose="05050102010706020507" pitchFamily="18" charset="2"/>
              </a:rPr>
              <a:t> </a:t>
            </a:r>
            <a:r>
              <a:rPr lang="en-US" altLang="en-US" sz="1800">
                <a:sym typeface="Symbol" panose="05050102010706020507" pitchFamily="18" charset="2"/>
              </a:rPr>
              <a:t>[]  </a:t>
            </a:r>
            <a:r>
              <a:rPr lang="en-US" altLang="en-US" i="1" baseline="-25000">
                <a:sym typeface="Symbol" panose="05050102010706020507" pitchFamily="18" charset="2"/>
              </a:rPr>
              <a:t>K</a:t>
            </a:r>
            <a:r>
              <a:rPr lang="en-US" altLang="en-US" sz="1800">
                <a:sym typeface="Symbol" panose="05050102010706020507" pitchFamily="18" charset="2"/>
              </a:rPr>
              <a:t> (</a:t>
            </a:r>
            <a:r>
              <a:rPr lang="en-US" altLang="en-US" sz="1800" i="1">
                <a:sym typeface="Symbol" panose="05050102010706020507" pitchFamily="18" charset="2"/>
              </a:rPr>
              <a:t>r</a:t>
            </a:r>
            <a:r>
              <a:rPr lang="en-US" altLang="en-US" baseline="-25000">
                <a:sym typeface="Symbol" panose="05050102010706020507" pitchFamily="18" charset="2"/>
              </a:rPr>
              <a:t>1</a:t>
            </a:r>
            <a:r>
              <a:rPr lang="en-US" altLang="en-US" sz="1800">
                <a:sym typeface="Symbol" panose="05050102010706020507" pitchFamily="18" charset="2"/>
              </a:rPr>
              <a:t>)</a:t>
            </a:r>
          </a:p>
          <a:p>
            <a:pPr>
              <a:lnSpc>
                <a:spcPct val="90000"/>
              </a:lnSpc>
              <a:tabLst>
                <a:tab pos="2976563" algn="ctr"/>
              </a:tabLst>
            </a:pPr>
            <a:r>
              <a:rPr lang="en-US" altLang="en-US" sz="1800" b="1">
                <a:sym typeface="Symbol" panose="05050102010706020507" pitchFamily="18" charset="2"/>
              </a:rPr>
              <a:t>Delete.</a:t>
            </a:r>
            <a:r>
              <a:rPr lang="en-US" altLang="en-US" sz="1800">
                <a:sym typeface="Symbol" panose="05050102010706020507" pitchFamily="18" charset="2"/>
              </a:rPr>
              <a:t>  If a tuple, </a:t>
            </a:r>
            <a:r>
              <a:rPr lang="en-US" altLang="en-US" sz="1800" i="1">
                <a:sym typeface="Symbol" panose="05050102010706020507" pitchFamily="18" charset="2"/>
              </a:rPr>
              <a:t>t</a:t>
            </a:r>
            <a:r>
              <a:rPr lang="en-US" altLang="en-US" baseline="-25000">
                <a:sym typeface="Symbol" panose="05050102010706020507" pitchFamily="18" charset="2"/>
              </a:rPr>
              <a:t>1</a:t>
            </a:r>
            <a:r>
              <a:rPr lang="en-US" altLang="en-US" sz="1800">
                <a:sym typeface="Symbol" panose="05050102010706020507" pitchFamily="18" charset="2"/>
              </a:rPr>
              <a:t> is </a:t>
            </a:r>
            <a:r>
              <a:rPr lang="en-US" altLang="en-US" sz="1800" b="1">
                <a:sym typeface="Symbol" panose="05050102010706020507" pitchFamily="18" charset="2"/>
              </a:rPr>
              <a:t>deleted from </a:t>
            </a:r>
            <a:r>
              <a:rPr lang="en-US" altLang="en-US" sz="1800" b="1" i="1">
                <a:sym typeface="Symbol" panose="05050102010706020507" pitchFamily="18" charset="2"/>
              </a:rPr>
              <a:t>r</a:t>
            </a:r>
            <a:r>
              <a:rPr lang="en-US" altLang="en-US" sz="1800" b="1" baseline="-25000">
                <a:sym typeface="Symbol" panose="05050102010706020507" pitchFamily="18" charset="2"/>
              </a:rPr>
              <a:t>1</a:t>
            </a:r>
            <a:r>
              <a:rPr lang="en-US" altLang="en-US" sz="1800">
                <a:sym typeface="Symbol" panose="05050102010706020507" pitchFamily="18" charset="2"/>
              </a:rPr>
              <a:t>, the system must compute the set of tuples in </a:t>
            </a:r>
            <a:r>
              <a:rPr lang="en-US" altLang="en-US" sz="1800" i="1">
                <a:sym typeface="Symbol" panose="05050102010706020507" pitchFamily="18" charset="2"/>
              </a:rPr>
              <a:t>r</a:t>
            </a:r>
            <a:r>
              <a:rPr lang="en-US" altLang="en-US" sz="1800" baseline="-25000">
                <a:sym typeface="Symbol" panose="05050102010706020507" pitchFamily="18" charset="2"/>
              </a:rPr>
              <a:t>2</a:t>
            </a:r>
            <a:r>
              <a:rPr lang="en-US" altLang="en-US" sz="1800">
                <a:sym typeface="Symbol" panose="05050102010706020507" pitchFamily="18" charset="2"/>
              </a:rPr>
              <a:t> that reference </a:t>
            </a:r>
            <a:r>
              <a:rPr lang="en-US" altLang="en-US" sz="1800" i="1">
                <a:sym typeface="Symbol" panose="05050102010706020507" pitchFamily="18" charset="2"/>
              </a:rPr>
              <a:t>t</a:t>
            </a:r>
            <a:r>
              <a:rPr lang="en-US" altLang="en-US" sz="1800" baseline="-25000">
                <a:sym typeface="Symbol" panose="05050102010706020507" pitchFamily="18" charset="2"/>
              </a:rPr>
              <a:t>1</a:t>
            </a:r>
            <a:r>
              <a:rPr lang="en-US" altLang="en-US" sz="1800">
                <a:sym typeface="Symbol" panose="05050102010706020507" pitchFamily="18" charset="2"/>
              </a:rPr>
              <a:t>:</a:t>
            </a:r>
          </a:p>
          <a:p>
            <a:pPr>
              <a:lnSpc>
                <a:spcPct val="90000"/>
              </a:lnSpc>
              <a:buFont typeface="Monotype Sorts" pitchFamily="2" charset="2"/>
              <a:buNone/>
              <a:tabLst>
                <a:tab pos="2976563" algn="ctr"/>
              </a:tabLst>
            </a:pPr>
            <a:r>
              <a:rPr lang="en-US" altLang="en-US" sz="1800" baseline="-25000">
                <a:sym typeface="Symbol" panose="05050102010706020507" pitchFamily="18" charset="2"/>
              </a:rPr>
              <a:t>		</a:t>
            </a:r>
            <a:r>
              <a:rPr lang="en-US" altLang="en-US">
                <a:sym typeface="Symbol" panose="05050102010706020507" pitchFamily="18" charset="2"/>
              </a:rPr>
              <a:t></a:t>
            </a:r>
            <a:r>
              <a:rPr lang="en-US" altLang="en-US" baseline="-25000">
                <a:sym typeface="Symbol" panose="05050102010706020507" pitchFamily="18" charset="2"/>
              </a:rPr>
              <a:t></a:t>
            </a:r>
            <a:r>
              <a:rPr lang="en-US" altLang="en-US" sz="1800" baseline="-25000">
                <a:sym typeface="Symbol" panose="05050102010706020507" pitchFamily="18" charset="2"/>
              </a:rPr>
              <a:t> </a:t>
            </a:r>
            <a:r>
              <a:rPr lang="en-US" altLang="en-US" sz="1600" baseline="-25000">
                <a:sym typeface="Symbol" panose="05050102010706020507" pitchFamily="18" charset="2"/>
              </a:rPr>
              <a:t>= </a:t>
            </a:r>
            <a:r>
              <a:rPr lang="en-US" altLang="en-US" i="1" baseline="-25000">
                <a:sym typeface="Symbol" panose="05050102010706020507" pitchFamily="18" charset="2"/>
              </a:rPr>
              <a:t>t</a:t>
            </a:r>
            <a:r>
              <a:rPr lang="en-US" altLang="en-US" sz="2400" baseline="-25000">
                <a:sym typeface="Symbol" panose="05050102010706020507" pitchFamily="18" charset="2"/>
              </a:rPr>
              <a:t>1</a:t>
            </a:r>
            <a:r>
              <a:rPr lang="en-US" altLang="en-US" baseline="-25000">
                <a:sym typeface="Symbol" panose="05050102010706020507" pitchFamily="18" charset="2"/>
              </a:rPr>
              <a:t>[K]</a:t>
            </a:r>
            <a:r>
              <a:rPr lang="en-US" altLang="en-US" sz="1800">
                <a:sym typeface="Symbol" panose="05050102010706020507" pitchFamily="18" charset="2"/>
              </a:rPr>
              <a:t> (</a:t>
            </a:r>
            <a:r>
              <a:rPr lang="en-US" altLang="en-US" sz="1800" i="1">
                <a:sym typeface="Symbol" panose="05050102010706020507" pitchFamily="18" charset="2"/>
              </a:rPr>
              <a:t>r</a:t>
            </a:r>
            <a:r>
              <a:rPr lang="en-US" altLang="en-US" baseline="-25000">
                <a:sym typeface="Symbol" panose="05050102010706020507" pitchFamily="18" charset="2"/>
              </a:rPr>
              <a:t>2</a:t>
            </a:r>
            <a:r>
              <a:rPr lang="en-US" altLang="en-US" sz="1800">
                <a:sym typeface="Symbol" panose="05050102010706020507" pitchFamily="18" charset="2"/>
              </a:rPr>
              <a:t>)</a:t>
            </a:r>
          </a:p>
          <a:p>
            <a:pPr>
              <a:lnSpc>
                <a:spcPct val="90000"/>
              </a:lnSpc>
              <a:buFont typeface="Monotype Sorts" pitchFamily="2" charset="2"/>
              <a:buNone/>
              <a:tabLst>
                <a:tab pos="2976563" algn="ctr"/>
              </a:tabLst>
            </a:pPr>
            <a:r>
              <a:rPr lang="en-US" altLang="en-US" sz="1800">
                <a:sym typeface="Symbol" panose="05050102010706020507" pitchFamily="18" charset="2"/>
              </a:rPr>
              <a:t>	If this set is not empty, either the delete </a:t>
            </a:r>
            <a:r>
              <a:rPr lang="en-US" altLang="en-US" sz="1800" b="1">
                <a:sym typeface="Symbol" panose="05050102010706020507" pitchFamily="18" charset="2"/>
              </a:rPr>
              <a:t>command is rejected </a:t>
            </a:r>
            <a:r>
              <a:rPr lang="en-US" altLang="en-US" sz="1800">
                <a:sym typeface="Symbol" panose="05050102010706020507" pitchFamily="18" charset="2"/>
              </a:rPr>
              <a:t>as an error, or the tuples that reference </a:t>
            </a:r>
            <a:r>
              <a:rPr lang="en-US" altLang="en-US" sz="1800" i="1">
                <a:sym typeface="Symbol" panose="05050102010706020507" pitchFamily="18" charset="2"/>
              </a:rPr>
              <a:t>t</a:t>
            </a:r>
            <a:r>
              <a:rPr lang="en-US" altLang="en-US" sz="1800" baseline="-25000">
                <a:sym typeface="Symbol" panose="05050102010706020507" pitchFamily="18" charset="2"/>
              </a:rPr>
              <a:t>1</a:t>
            </a:r>
            <a:r>
              <a:rPr lang="en-US" altLang="en-US" sz="1800">
                <a:sym typeface="Symbol" panose="05050102010706020507" pitchFamily="18" charset="2"/>
              </a:rPr>
              <a:t> must </a:t>
            </a:r>
            <a:r>
              <a:rPr lang="en-US" altLang="en-US" sz="1800" b="1">
                <a:sym typeface="Symbol" panose="05050102010706020507" pitchFamily="18" charset="2"/>
              </a:rPr>
              <a:t>themselves be deleted </a:t>
            </a:r>
            <a:r>
              <a:rPr lang="en-US" altLang="en-US" sz="1800">
                <a:sym typeface="Symbol" panose="05050102010706020507" pitchFamily="18" charset="2"/>
              </a:rPr>
              <a:t>(cascading deletions are possible). </a:t>
            </a:r>
            <a:endParaRPr lang="en-US" altLang="en-US" sz="1800" baseline="-25000">
              <a:sym typeface="Symbol" panose="05050102010706020507" pitchFamily="18" charset="2"/>
            </a:endParaRPr>
          </a:p>
          <a:p>
            <a:pPr>
              <a:lnSpc>
                <a:spcPct val="90000"/>
              </a:lnSpc>
              <a:buFont typeface="Monotype Sorts" pitchFamily="2" charset="2"/>
              <a:buNone/>
              <a:tabLst>
                <a:tab pos="2976563" algn="ctr"/>
              </a:tabLst>
            </a:pPr>
            <a:endParaRPr lang="en-US" altLang="en-US" sz="18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A829D82-87FD-4980-8E84-8F425C7B2E7B}"/>
              </a:ext>
            </a:extLst>
          </p:cNvPr>
          <p:cNvSpPr>
            <a:spLocks noGrp="1" noChangeArrowheads="1"/>
          </p:cNvSpPr>
          <p:nvPr>
            <p:ph type="title"/>
          </p:nvPr>
        </p:nvSpPr>
        <p:spPr/>
        <p:txBody>
          <a:bodyPr/>
          <a:lstStyle/>
          <a:p>
            <a:pPr>
              <a:defRPr/>
            </a:pPr>
            <a:r>
              <a:rPr lang="en-US"/>
              <a:t>An </a:t>
            </a:r>
            <a:r>
              <a:rPr lang="en-US" i="1"/>
              <a:t>n-</a:t>
            </a:r>
            <a:r>
              <a:rPr lang="en-US"/>
              <a:t>ary Relationship Set</a:t>
            </a:r>
          </a:p>
        </p:txBody>
      </p:sp>
      <p:pic>
        <p:nvPicPr>
          <p:cNvPr id="69635" name="Picture 6">
            <a:extLst>
              <a:ext uri="{FF2B5EF4-FFF2-40B4-BE49-F238E27FC236}">
                <a16:creationId xmlns:a16="http://schemas.microsoft.com/office/drawing/2014/main" id="{759E8A9F-1F2B-42C9-A96C-11186E3AF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605" t="1550" r="18605" b="2325"/>
          <a:stretch>
            <a:fillRect/>
          </a:stretch>
        </p:blipFill>
        <p:spPr bwMode="auto">
          <a:xfrm>
            <a:off x="2438400" y="914400"/>
            <a:ext cx="4446588" cy="5105400"/>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5D658C5F-76E0-4B9E-914C-B5482AEFDE21}"/>
              </a:ext>
            </a:extLst>
          </p:cNvPr>
          <p:cNvSpPr>
            <a:spLocks noGrp="1" noChangeArrowheads="1"/>
          </p:cNvSpPr>
          <p:nvPr>
            <p:ph type="title"/>
          </p:nvPr>
        </p:nvSpPr>
        <p:spPr>
          <a:xfrm>
            <a:off x="381000" y="0"/>
            <a:ext cx="8458200" cy="609600"/>
          </a:xfrm>
        </p:spPr>
        <p:txBody>
          <a:bodyPr/>
          <a:lstStyle/>
          <a:p>
            <a:pPr>
              <a:defRPr/>
            </a:pPr>
            <a:r>
              <a:rPr lang="en-US"/>
              <a:t>Authorization-Grant Graph</a:t>
            </a:r>
          </a:p>
        </p:txBody>
      </p:sp>
      <p:pic>
        <p:nvPicPr>
          <p:cNvPr id="70659" name="Picture 3">
            <a:extLst>
              <a:ext uri="{FF2B5EF4-FFF2-40B4-BE49-F238E27FC236}">
                <a16:creationId xmlns:a16="http://schemas.microsoft.com/office/drawing/2014/main" id="{76FC64E6-2637-43DF-8C3A-F5FC02B116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333" t="3175" r="8333" b="3174"/>
          <a:stretch>
            <a:fillRect/>
          </a:stretch>
        </p:blipFill>
        <p:spPr bwMode="auto">
          <a:xfrm>
            <a:off x="1600200" y="1143000"/>
            <a:ext cx="5334000" cy="4495800"/>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1B278837-B0CD-41D6-88DB-B290098E97B7}"/>
              </a:ext>
            </a:extLst>
          </p:cNvPr>
          <p:cNvSpPr>
            <a:spLocks noGrp="1" noChangeArrowheads="1"/>
          </p:cNvSpPr>
          <p:nvPr>
            <p:ph type="title"/>
          </p:nvPr>
        </p:nvSpPr>
        <p:spPr/>
        <p:txBody>
          <a:bodyPr/>
          <a:lstStyle/>
          <a:p>
            <a:pPr>
              <a:defRPr/>
            </a:pPr>
            <a:r>
              <a:rPr lang="en-US" sz="2800"/>
              <a:t>Attempt to Defeat Authorization Revocation</a:t>
            </a:r>
          </a:p>
        </p:txBody>
      </p:sp>
      <p:pic>
        <p:nvPicPr>
          <p:cNvPr id="71683" name="Picture 3">
            <a:extLst>
              <a:ext uri="{FF2B5EF4-FFF2-40B4-BE49-F238E27FC236}">
                <a16:creationId xmlns:a16="http://schemas.microsoft.com/office/drawing/2014/main" id="{D3936374-3900-4354-9F34-74FC78EE5E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76" t="14117" r="2353" b="15294"/>
          <a:stretch>
            <a:fillRect/>
          </a:stretch>
        </p:blipFill>
        <p:spPr bwMode="auto">
          <a:xfrm>
            <a:off x="838200" y="1447800"/>
            <a:ext cx="7086600" cy="3889375"/>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08C99CE-9D8F-4D53-9C74-C7B3F61BBD04}"/>
              </a:ext>
            </a:extLst>
          </p:cNvPr>
          <p:cNvSpPr>
            <a:spLocks noGrp="1" noChangeArrowheads="1"/>
          </p:cNvSpPr>
          <p:nvPr>
            <p:ph type="title"/>
          </p:nvPr>
        </p:nvSpPr>
        <p:spPr/>
        <p:txBody>
          <a:bodyPr/>
          <a:lstStyle/>
          <a:p>
            <a:pPr>
              <a:defRPr/>
            </a:pPr>
            <a:r>
              <a:rPr lang="en-US"/>
              <a:t>Authorization Graph</a:t>
            </a:r>
          </a:p>
        </p:txBody>
      </p:sp>
      <p:pic>
        <p:nvPicPr>
          <p:cNvPr id="72707" name="Picture 3">
            <a:extLst>
              <a:ext uri="{FF2B5EF4-FFF2-40B4-BE49-F238E27FC236}">
                <a16:creationId xmlns:a16="http://schemas.microsoft.com/office/drawing/2014/main" id="{E5A61426-F28B-4739-9880-2325E382B2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90" t="15874" r="3572" b="14285"/>
          <a:stretch>
            <a:fillRect/>
          </a:stretch>
        </p:blipFill>
        <p:spPr bwMode="auto">
          <a:xfrm>
            <a:off x="1295400" y="1447800"/>
            <a:ext cx="6096000" cy="3352800"/>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BED2F3F-1231-4101-907A-3BCEAA2F7560}"/>
              </a:ext>
            </a:extLst>
          </p:cNvPr>
          <p:cNvSpPr>
            <a:spLocks noGrp="1" noChangeArrowheads="1"/>
          </p:cNvSpPr>
          <p:nvPr>
            <p:ph type="title"/>
          </p:nvPr>
        </p:nvSpPr>
        <p:spPr/>
        <p:txBody>
          <a:bodyPr/>
          <a:lstStyle/>
          <a:p>
            <a:pPr>
              <a:defRPr/>
            </a:pPr>
            <a:r>
              <a:rPr lang="en-US"/>
              <a:t>Physical Level Security</a:t>
            </a:r>
          </a:p>
        </p:txBody>
      </p:sp>
      <p:sp>
        <p:nvSpPr>
          <p:cNvPr id="73731" name="Rectangle 3">
            <a:extLst>
              <a:ext uri="{FF2B5EF4-FFF2-40B4-BE49-F238E27FC236}">
                <a16:creationId xmlns:a16="http://schemas.microsoft.com/office/drawing/2014/main" id="{3123CF42-707A-45A2-806E-82B086243552}"/>
              </a:ext>
            </a:extLst>
          </p:cNvPr>
          <p:cNvSpPr>
            <a:spLocks noGrp="1" noChangeArrowheads="1"/>
          </p:cNvSpPr>
          <p:nvPr>
            <p:ph type="body" idx="4294967295"/>
          </p:nvPr>
        </p:nvSpPr>
        <p:spPr/>
        <p:txBody>
          <a:bodyPr/>
          <a:lstStyle/>
          <a:p>
            <a:r>
              <a:rPr lang="en-US" altLang="en-US"/>
              <a:t>Protection of equipment from floods, power failure, etc.</a:t>
            </a:r>
          </a:p>
          <a:p>
            <a:r>
              <a:rPr lang="en-US" altLang="en-US"/>
              <a:t>Protection of disks from theft, erasure, physical damage, etc.</a:t>
            </a:r>
          </a:p>
          <a:p>
            <a:r>
              <a:rPr lang="en-US" altLang="en-US"/>
              <a:t>Protection of network and terminal cables from wiretaps non-invasive electronic eavesdropping, physical damage, etc.</a:t>
            </a:r>
          </a:p>
          <a:p>
            <a:pPr>
              <a:buFont typeface="Monotype Sorts" pitchFamily="2" charset="2"/>
              <a:buNone/>
            </a:pPr>
            <a:r>
              <a:rPr lang="en-US" altLang="en-US"/>
              <a:t>Solutions:</a:t>
            </a:r>
          </a:p>
          <a:p>
            <a:pPr>
              <a:lnSpc>
                <a:spcPct val="140000"/>
              </a:lnSpc>
            </a:pPr>
            <a:r>
              <a:rPr lang="en-US" altLang="en-US"/>
              <a:t>Replicated hardware:</a:t>
            </a:r>
          </a:p>
          <a:p>
            <a:pPr lvl="1"/>
            <a:r>
              <a:rPr lang="en-US" altLang="en-US" sz="1800"/>
              <a:t>mirrored disks, dual busses, etc.</a:t>
            </a:r>
          </a:p>
          <a:p>
            <a:pPr lvl="1"/>
            <a:r>
              <a:rPr lang="en-US" altLang="en-US" sz="1800"/>
              <a:t>multiple access paths between every pair of devises</a:t>
            </a:r>
          </a:p>
          <a:p>
            <a:r>
              <a:rPr lang="en-US" altLang="en-US"/>
              <a:t>Physical security: locks,police, etc.</a:t>
            </a:r>
          </a:p>
          <a:p>
            <a:r>
              <a:rPr lang="en-US" altLang="en-US"/>
              <a:t>Software techniques to detect physical security breaches.</a:t>
            </a:r>
          </a:p>
          <a:p>
            <a:endParaRPr lang="en-US" altLang="en-US"/>
          </a:p>
          <a:p>
            <a:endParaRPr lang="en-US"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9A2094F6-05F2-432D-9C60-7D8368CE2D33}"/>
              </a:ext>
            </a:extLst>
          </p:cNvPr>
          <p:cNvSpPr>
            <a:spLocks noGrp="1" noChangeArrowheads="1"/>
          </p:cNvSpPr>
          <p:nvPr>
            <p:ph type="title"/>
          </p:nvPr>
        </p:nvSpPr>
        <p:spPr>
          <a:xfrm>
            <a:off x="552450" y="152400"/>
            <a:ext cx="8077200" cy="609600"/>
          </a:xfrm>
        </p:spPr>
        <p:txBody>
          <a:bodyPr/>
          <a:lstStyle/>
          <a:p>
            <a:pPr>
              <a:defRPr/>
            </a:pPr>
            <a:r>
              <a:rPr lang="en-US"/>
              <a:t>Human Level Security</a:t>
            </a:r>
          </a:p>
        </p:txBody>
      </p:sp>
      <p:sp>
        <p:nvSpPr>
          <p:cNvPr id="74755" name="Rectangle 3">
            <a:extLst>
              <a:ext uri="{FF2B5EF4-FFF2-40B4-BE49-F238E27FC236}">
                <a16:creationId xmlns:a16="http://schemas.microsoft.com/office/drawing/2014/main" id="{EAD03BBB-AA40-41BC-815E-04EFF4422C53}"/>
              </a:ext>
            </a:extLst>
          </p:cNvPr>
          <p:cNvSpPr>
            <a:spLocks noGrp="1" noChangeArrowheads="1"/>
          </p:cNvSpPr>
          <p:nvPr>
            <p:ph type="body" idx="4294967295"/>
          </p:nvPr>
        </p:nvSpPr>
        <p:spPr>
          <a:xfrm>
            <a:off x="571500" y="1676400"/>
            <a:ext cx="7848600" cy="3000375"/>
          </a:xfrm>
        </p:spPr>
        <p:txBody>
          <a:bodyPr/>
          <a:lstStyle/>
          <a:p>
            <a:r>
              <a:rPr lang="en-US" altLang="en-US"/>
              <a:t>Protection from stolen passwords, sabotage, etc.</a:t>
            </a:r>
          </a:p>
          <a:p>
            <a:pPr>
              <a:lnSpc>
                <a:spcPct val="120000"/>
              </a:lnSpc>
            </a:pPr>
            <a:r>
              <a:rPr lang="en-US" altLang="en-US"/>
              <a:t>Primarily a management problem:</a:t>
            </a:r>
          </a:p>
          <a:p>
            <a:pPr lvl="1"/>
            <a:r>
              <a:rPr lang="en-US" altLang="en-US" sz="1800"/>
              <a:t>Frequent change of passwords</a:t>
            </a:r>
          </a:p>
          <a:p>
            <a:pPr lvl="1"/>
            <a:r>
              <a:rPr lang="en-US" altLang="en-US" sz="1800"/>
              <a:t>Use of “non-guessable” passwords</a:t>
            </a:r>
          </a:p>
          <a:p>
            <a:pPr lvl="1"/>
            <a:r>
              <a:rPr lang="en-US" altLang="en-US" sz="1800"/>
              <a:t>Log all invalid access attempts</a:t>
            </a:r>
          </a:p>
          <a:p>
            <a:pPr lvl="1"/>
            <a:r>
              <a:rPr lang="en-US" altLang="en-US" sz="1800"/>
              <a:t>Data audits</a:t>
            </a:r>
          </a:p>
          <a:p>
            <a:pPr lvl="1"/>
            <a:r>
              <a:rPr lang="en-US" altLang="en-US" sz="1800"/>
              <a:t>Careful hiring practices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B9892BB-EDAA-440F-865C-D7B0052B0575}"/>
              </a:ext>
            </a:extLst>
          </p:cNvPr>
          <p:cNvSpPr>
            <a:spLocks noGrp="1" noChangeArrowheads="1"/>
          </p:cNvSpPr>
          <p:nvPr>
            <p:ph type="title"/>
          </p:nvPr>
        </p:nvSpPr>
        <p:spPr/>
        <p:txBody>
          <a:bodyPr/>
          <a:lstStyle/>
          <a:p>
            <a:pPr>
              <a:defRPr/>
            </a:pPr>
            <a:r>
              <a:rPr lang="en-US"/>
              <a:t>Operating System Level Security</a:t>
            </a:r>
          </a:p>
        </p:txBody>
      </p:sp>
      <p:sp>
        <p:nvSpPr>
          <p:cNvPr id="75779" name="Rectangle 3">
            <a:extLst>
              <a:ext uri="{FF2B5EF4-FFF2-40B4-BE49-F238E27FC236}">
                <a16:creationId xmlns:a16="http://schemas.microsoft.com/office/drawing/2014/main" id="{2C9E06E6-6136-4AFE-9861-7764BDFD7A6B}"/>
              </a:ext>
            </a:extLst>
          </p:cNvPr>
          <p:cNvSpPr>
            <a:spLocks noGrp="1" noChangeArrowheads="1"/>
          </p:cNvSpPr>
          <p:nvPr>
            <p:ph type="body" idx="4294967295"/>
          </p:nvPr>
        </p:nvSpPr>
        <p:spPr>
          <a:xfrm>
            <a:off x="685800" y="1571625"/>
            <a:ext cx="7848600" cy="2390775"/>
          </a:xfrm>
        </p:spPr>
        <p:txBody>
          <a:bodyPr/>
          <a:lstStyle/>
          <a:p>
            <a:r>
              <a:rPr lang="en-US" altLang="en-US"/>
              <a:t>Protection from invalid logins</a:t>
            </a:r>
          </a:p>
          <a:p>
            <a:pPr>
              <a:lnSpc>
                <a:spcPct val="120000"/>
              </a:lnSpc>
            </a:pPr>
            <a:r>
              <a:rPr lang="en-US" altLang="en-US"/>
              <a:t>File-level access protection (often not very helpful for database security)</a:t>
            </a:r>
          </a:p>
          <a:p>
            <a:pPr>
              <a:lnSpc>
                <a:spcPct val="120000"/>
              </a:lnSpc>
            </a:pPr>
            <a:r>
              <a:rPr lang="en-US" altLang="en-US"/>
              <a:t>Protection from improper use of “superuser” authority.</a:t>
            </a:r>
          </a:p>
          <a:p>
            <a:pPr>
              <a:lnSpc>
                <a:spcPct val="140000"/>
              </a:lnSpc>
            </a:pPr>
            <a:r>
              <a:rPr lang="en-US" altLang="en-US"/>
              <a:t>Protection from improper use of privileged machine intructions.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D8901E89-BE52-436F-8F77-D9D2C0DD632D}"/>
              </a:ext>
            </a:extLst>
          </p:cNvPr>
          <p:cNvSpPr>
            <a:spLocks noGrp="1" noChangeArrowheads="1"/>
          </p:cNvSpPr>
          <p:nvPr>
            <p:ph type="title"/>
          </p:nvPr>
        </p:nvSpPr>
        <p:spPr>
          <a:xfrm>
            <a:off x="552450" y="381000"/>
            <a:ext cx="8077200" cy="609600"/>
          </a:xfrm>
        </p:spPr>
        <p:txBody>
          <a:bodyPr/>
          <a:lstStyle/>
          <a:p>
            <a:pPr>
              <a:defRPr/>
            </a:pPr>
            <a:r>
              <a:rPr lang="en-US"/>
              <a:t>Network-Level Security</a:t>
            </a:r>
          </a:p>
        </p:txBody>
      </p:sp>
      <p:sp>
        <p:nvSpPr>
          <p:cNvPr id="76803" name="Rectangle 3">
            <a:extLst>
              <a:ext uri="{FF2B5EF4-FFF2-40B4-BE49-F238E27FC236}">
                <a16:creationId xmlns:a16="http://schemas.microsoft.com/office/drawing/2014/main" id="{4834EF02-3A8C-4760-BA15-3F2A851A5097}"/>
              </a:ext>
            </a:extLst>
          </p:cNvPr>
          <p:cNvSpPr>
            <a:spLocks noGrp="1" noChangeArrowheads="1"/>
          </p:cNvSpPr>
          <p:nvPr>
            <p:ph type="body" idx="4294967295"/>
          </p:nvPr>
        </p:nvSpPr>
        <p:spPr>
          <a:xfrm>
            <a:off x="571500" y="1647825"/>
            <a:ext cx="8191500" cy="2847975"/>
          </a:xfrm>
        </p:spPr>
        <p:txBody>
          <a:bodyPr/>
          <a:lstStyle/>
          <a:p>
            <a:r>
              <a:rPr lang="en-US" altLang="en-US"/>
              <a:t>Each site must ensure that it communicate with trusted sites (not intruders).</a:t>
            </a:r>
          </a:p>
          <a:p>
            <a:r>
              <a:rPr lang="en-US" altLang="en-US"/>
              <a:t>Links must be protected from theft or modification of messages </a:t>
            </a:r>
          </a:p>
          <a:p>
            <a:r>
              <a:rPr lang="en-US" altLang="en-US"/>
              <a:t>Mechanisms:</a:t>
            </a:r>
          </a:p>
          <a:p>
            <a:pPr lvl="1"/>
            <a:r>
              <a:rPr lang="en-US" altLang="en-US" sz="1800"/>
              <a:t>Identification protocol (password-based),</a:t>
            </a:r>
          </a:p>
          <a:p>
            <a:pPr lvl="1"/>
            <a:r>
              <a:rPr lang="en-US" altLang="en-US" sz="1800"/>
              <a:t>Cryptography.</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A43872F2-2CC8-413A-B294-F0B4D511774F}"/>
              </a:ext>
            </a:extLst>
          </p:cNvPr>
          <p:cNvSpPr>
            <a:spLocks noGrp="1" noChangeArrowheads="1"/>
          </p:cNvSpPr>
          <p:nvPr>
            <p:ph type="title"/>
          </p:nvPr>
        </p:nvSpPr>
        <p:spPr/>
        <p:txBody>
          <a:bodyPr/>
          <a:lstStyle/>
          <a:p>
            <a:pPr>
              <a:defRPr/>
            </a:pPr>
            <a:r>
              <a:rPr lang="en-US"/>
              <a:t>Database-Level Security</a:t>
            </a:r>
          </a:p>
        </p:txBody>
      </p:sp>
      <p:sp>
        <p:nvSpPr>
          <p:cNvPr id="77827" name="Rectangle 3">
            <a:extLst>
              <a:ext uri="{FF2B5EF4-FFF2-40B4-BE49-F238E27FC236}">
                <a16:creationId xmlns:a16="http://schemas.microsoft.com/office/drawing/2014/main" id="{77E70539-1F92-4ECB-BE4E-4685A4BD8FE8}"/>
              </a:ext>
            </a:extLst>
          </p:cNvPr>
          <p:cNvSpPr>
            <a:spLocks noGrp="1" noChangeArrowheads="1"/>
          </p:cNvSpPr>
          <p:nvPr>
            <p:ph type="body" idx="4294967295"/>
          </p:nvPr>
        </p:nvSpPr>
        <p:spPr/>
        <p:txBody>
          <a:bodyPr/>
          <a:lstStyle/>
          <a:p>
            <a:r>
              <a:rPr lang="en-US" altLang="en-US"/>
              <a:t>Assume security at network, operating system, human, and physical levels.</a:t>
            </a:r>
          </a:p>
          <a:p>
            <a:r>
              <a:rPr lang="en-US" altLang="en-US"/>
              <a:t>Database specific issues:</a:t>
            </a:r>
          </a:p>
          <a:p>
            <a:pPr lvl="1"/>
            <a:r>
              <a:rPr lang="en-US" altLang="en-US" sz="1800"/>
              <a:t>each user may have authority to read only part of  the data and to write only  part of the data.</a:t>
            </a:r>
          </a:p>
          <a:p>
            <a:pPr lvl="1"/>
            <a:r>
              <a:rPr lang="en-US" altLang="en-US" sz="1800"/>
              <a:t>User authority may correspond to entire files or relations, but it may also correspond only  to parts of files or relations.</a:t>
            </a:r>
          </a:p>
          <a:p>
            <a:r>
              <a:rPr lang="en-US" altLang="en-US"/>
              <a:t>Local autonomy suggests site-level authorization control in a distributed database.</a:t>
            </a:r>
          </a:p>
          <a:p>
            <a:r>
              <a:rPr lang="en-US" altLang="en-US"/>
              <a:t>Global control suggests centralized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997C362-33CD-4FFF-BC32-409F0D53A832}"/>
              </a:ext>
            </a:extLst>
          </p:cNvPr>
          <p:cNvSpPr>
            <a:spLocks noGrp="1" noChangeArrowheads="1"/>
          </p:cNvSpPr>
          <p:nvPr>
            <p:ph type="title"/>
          </p:nvPr>
        </p:nvSpPr>
        <p:spPr>
          <a:xfrm>
            <a:off x="762000" y="381000"/>
            <a:ext cx="8077200" cy="609600"/>
          </a:xfrm>
        </p:spPr>
        <p:txBody>
          <a:bodyPr/>
          <a:lstStyle/>
          <a:p>
            <a:pPr>
              <a:defRPr/>
            </a:pPr>
            <a:r>
              <a:rPr lang="en-US"/>
              <a:t>Checking Referential Integrity on Database Modification</a:t>
            </a:r>
          </a:p>
        </p:txBody>
      </p:sp>
      <p:sp>
        <p:nvSpPr>
          <p:cNvPr id="11267" name="Rectangle 3">
            <a:extLst>
              <a:ext uri="{FF2B5EF4-FFF2-40B4-BE49-F238E27FC236}">
                <a16:creationId xmlns:a16="http://schemas.microsoft.com/office/drawing/2014/main" id="{017DAF28-4EDF-4AC6-A3DF-3DAB6D61F075}"/>
              </a:ext>
            </a:extLst>
          </p:cNvPr>
          <p:cNvSpPr>
            <a:spLocks noGrp="1" noChangeArrowheads="1"/>
          </p:cNvSpPr>
          <p:nvPr>
            <p:ph type="body" idx="1"/>
          </p:nvPr>
        </p:nvSpPr>
        <p:spPr>
          <a:xfrm>
            <a:off x="1066800" y="1143000"/>
            <a:ext cx="6724650" cy="4114800"/>
          </a:xfrm>
        </p:spPr>
        <p:txBody>
          <a:bodyPr/>
          <a:lstStyle/>
          <a:p>
            <a:pPr>
              <a:lnSpc>
                <a:spcPct val="90000"/>
              </a:lnSpc>
              <a:tabLst>
                <a:tab pos="2976563" algn="ctr"/>
              </a:tabLst>
            </a:pPr>
            <a:r>
              <a:rPr lang="en-US" altLang="en-US" sz="1800"/>
              <a:t>The following tests must be made in order to preserve the following referential integrity constraint:</a:t>
            </a:r>
          </a:p>
          <a:p>
            <a:pPr>
              <a:lnSpc>
                <a:spcPct val="90000"/>
              </a:lnSpc>
              <a:buFont typeface="Monotype Sorts" pitchFamily="2" charset="2"/>
              <a:buNone/>
              <a:tabLst>
                <a:tab pos="2976563" algn="ctr"/>
              </a:tabLst>
            </a:pPr>
            <a:r>
              <a:rPr lang="en-US" altLang="en-US" sz="1800"/>
              <a:t>		</a:t>
            </a:r>
            <a:r>
              <a:rPr lang="en-US" altLang="en-US" sz="1800">
                <a:sym typeface="Symbol" panose="05050102010706020507" pitchFamily="18" charset="2"/>
              </a:rPr>
              <a:t></a:t>
            </a:r>
            <a:r>
              <a:rPr lang="en-US" altLang="en-US" baseline="-25000">
                <a:sym typeface="Symbol" panose="05050102010706020507" pitchFamily="18" charset="2"/>
              </a:rPr>
              <a:t></a:t>
            </a:r>
            <a:r>
              <a:rPr lang="en-US" altLang="en-US" sz="1800" baseline="-25000">
                <a:sym typeface="Symbol" panose="05050102010706020507" pitchFamily="18" charset="2"/>
              </a:rPr>
              <a:t> </a:t>
            </a:r>
            <a:r>
              <a:rPr lang="en-US" altLang="en-US" sz="1800">
                <a:sym typeface="Symbol" panose="05050102010706020507" pitchFamily="18" charset="2"/>
              </a:rPr>
              <a:t>(</a:t>
            </a:r>
            <a:r>
              <a:rPr lang="en-US" altLang="en-US" sz="1800" i="1">
                <a:sym typeface="Symbol" panose="05050102010706020507" pitchFamily="18" charset="2"/>
              </a:rPr>
              <a:t>r</a:t>
            </a:r>
            <a:r>
              <a:rPr lang="en-US" altLang="en-US" baseline="-25000">
                <a:sym typeface="Symbol" panose="05050102010706020507" pitchFamily="18" charset="2"/>
              </a:rPr>
              <a:t>2</a:t>
            </a:r>
            <a:r>
              <a:rPr lang="en-US" altLang="en-US" sz="1800">
                <a:sym typeface="Symbol" panose="05050102010706020507" pitchFamily="18" charset="2"/>
              </a:rPr>
              <a:t>)  </a:t>
            </a:r>
            <a:r>
              <a:rPr lang="en-US" altLang="en-US" i="1" baseline="-25000">
                <a:sym typeface="Symbol" panose="05050102010706020507" pitchFamily="18" charset="2"/>
              </a:rPr>
              <a:t>K</a:t>
            </a:r>
            <a:r>
              <a:rPr lang="en-US" altLang="en-US" sz="1800">
                <a:sym typeface="Symbol" panose="05050102010706020507" pitchFamily="18" charset="2"/>
              </a:rPr>
              <a:t> (</a:t>
            </a:r>
            <a:r>
              <a:rPr lang="en-US" altLang="en-US" sz="1800" i="1">
                <a:sym typeface="Symbol" panose="05050102010706020507" pitchFamily="18" charset="2"/>
              </a:rPr>
              <a:t>r</a:t>
            </a:r>
            <a:r>
              <a:rPr lang="en-US" altLang="en-US" baseline="-25000">
                <a:sym typeface="Symbol" panose="05050102010706020507" pitchFamily="18" charset="2"/>
              </a:rPr>
              <a:t>1</a:t>
            </a:r>
            <a:r>
              <a:rPr lang="en-US" altLang="en-US" sz="1800">
                <a:sym typeface="Symbol" panose="05050102010706020507" pitchFamily="18" charset="2"/>
              </a:rPr>
              <a:t>)</a:t>
            </a:r>
          </a:p>
          <a:p>
            <a:pPr>
              <a:lnSpc>
                <a:spcPct val="90000"/>
              </a:lnSpc>
              <a:tabLst>
                <a:tab pos="2976563" algn="ctr"/>
              </a:tabLst>
            </a:pPr>
            <a:r>
              <a:rPr lang="en-US" altLang="en-US" sz="1800" b="1">
                <a:sym typeface="Symbol" panose="05050102010706020507" pitchFamily="18" charset="2"/>
              </a:rPr>
              <a:t>Insert.</a:t>
            </a:r>
            <a:r>
              <a:rPr lang="en-US" altLang="en-US" sz="1800">
                <a:sym typeface="Symbol" panose="05050102010706020507" pitchFamily="18" charset="2"/>
              </a:rPr>
              <a:t>  If a tuple </a:t>
            </a:r>
            <a:r>
              <a:rPr lang="en-US" altLang="en-US" sz="1800" i="1">
                <a:sym typeface="Symbol" panose="05050102010706020507" pitchFamily="18" charset="2"/>
              </a:rPr>
              <a:t>t</a:t>
            </a:r>
            <a:r>
              <a:rPr lang="en-US" altLang="en-US" sz="1800" baseline="-25000">
                <a:sym typeface="Symbol" panose="05050102010706020507" pitchFamily="18" charset="2"/>
              </a:rPr>
              <a:t>2</a:t>
            </a:r>
            <a:r>
              <a:rPr lang="en-US" altLang="en-US" sz="1800">
                <a:sym typeface="Symbol" panose="05050102010706020507" pitchFamily="18" charset="2"/>
              </a:rPr>
              <a:t> is inserted into </a:t>
            </a:r>
            <a:r>
              <a:rPr lang="en-US" altLang="en-US" sz="1800" i="1">
                <a:sym typeface="Symbol" panose="05050102010706020507" pitchFamily="18" charset="2"/>
              </a:rPr>
              <a:t>r</a:t>
            </a:r>
            <a:r>
              <a:rPr lang="en-US" altLang="en-US" sz="1800" baseline="-25000">
                <a:sym typeface="Symbol" panose="05050102010706020507" pitchFamily="18" charset="2"/>
              </a:rPr>
              <a:t>2</a:t>
            </a:r>
            <a:r>
              <a:rPr lang="en-US" altLang="en-US" sz="1800">
                <a:sym typeface="Symbol" panose="05050102010706020507" pitchFamily="18" charset="2"/>
              </a:rPr>
              <a:t>, the system must ensure that there is a tuple </a:t>
            </a:r>
            <a:r>
              <a:rPr lang="en-US" altLang="en-US" sz="1800" i="1">
                <a:sym typeface="Symbol" panose="05050102010706020507" pitchFamily="18" charset="2"/>
              </a:rPr>
              <a:t>t</a:t>
            </a:r>
            <a:r>
              <a:rPr lang="en-US" altLang="en-US" baseline="-25000">
                <a:sym typeface="Symbol" panose="05050102010706020507" pitchFamily="18" charset="2"/>
              </a:rPr>
              <a:t>1</a:t>
            </a:r>
            <a:r>
              <a:rPr lang="en-US" altLang="en-US" sz="1800">
                <a:sym typeface="Symbol" panose="05050102010706020507" pitchFamily="18" charset="2"/>
              </a:rPr>
              <a:t> in </a:t>
            </a:r>
            <a:r>
              <a:rPr lang="en-US" altLang="en-US" sz="1800" i="1">
                <a:sym typeface="Symbol" panose="05050102010706020507" pitchFamily="18" charset="2"/>
              </a:rPr>
              <a:t>r</a:t>
            </a:r>
            <a:r>
              <a:rPr lang="en-US" altLang="en-US" baseline="-25000">
                <a:sym typeface="Symbol" panose="05050102010706020507" pitchFamily="18" charset="2"/>
              </a:rPr>
              <a:t>1</a:t>
            </a:r>
            <a:r>
              <a:rPr lang="en-US" altLang="en-US" sz="1800">
                <a:sym typeface="Symbol" panose="05050102010706020507" pitchFamily="18" charset="2"/>
              </a:rPr>
              <a:t> such that </a:t>
            </a:r>
            <a:r>
              <a:rPr lang="en-US" altLang="en-US" sz="1800" i="1">
                <a:sym typeface="Symbol" panose="05050102010706020507" pitchFamily="18" charset="2"/>
              </a:rPr>
              <a:t>t</a:t>
            </a:r>
            <a:r>
              <a:rPr lang="en-US" altLang="en-US" baseline="-25000">
                <a:sym typeface="Symbol" panose="05050102010706020507" pitchFamily="18" charset="2"/>
              </a:rPr>
              <a:t>1</a:t>
            </a:r>
            <a:r>
              <a:rPr lang="en-US" altLang="en-US" sz="1800">
                <a:sym typeface="Symbol" panose="05050102010706020507" pitchFamily="18" charset="2"/>
              </a:rPr>
              <a:t>[</a:t>
            </a:r>
            <a:r>
              <a:rPr lang="en-US" altLang="en-US" sz="1800" i="1">
                <a:sym typeface="Symbol" panose="05050102010706020507" pitchFamily="18" charset="2"/>
              </a:rPr>
              <a:t>K</a:t>
            </a:r>
            <a:r>
              <a:rPr lang="en-US" altLang="en-US" sz="1800">
                <a:sym typeface="Symbol" panose="05050102010706020507" pitchFamily="18" charset="2"/>
              </a:rPr>
              <a:t>] = </a:t>
            </a:r>
            <a:r>
              <a:rPr lang="en-US" altLang="en-US" sz="1800" i="1">
                <a:sym typeface="Symbol" panose="05050102010706020507" pitchFamily="18" charset="2"/>
              </a:rPr>
              <a:t>t</a:t>
            </a:r>
            <a:r>
              <a:rPr lang="en-US" altLang="en-US" baseline="-25000">
                <a:sym typeface="Symbol" panose="05050102010706020507" pitchFamily="18" charset="2"/>
              </a:rPr>
              <a:t>2</a:t>
            </a:r>
            <a:r>
              <a:rPr lang="en-US" altLang="en-US" sz="1800">
                <a:sym typeface="Symbol" panose="05050102010706020507" pitchFamily="18" charset="2"/>
              </a:rPr>
              <a:t>[].  That is </a:t>
            </a:r>
          </a:p>
          <a:p>
            <a:pPr>
              <a:lnSpc>
                <a:spcPct val="90000"/>
              </a:lnSpc>
              <a:buFont typeface="Monotype Sorts" pitchFamily="2" charset="2"/>
              <a:buNone/>
              <a:tabLst>
                <a:tab pos="2976563" algn="ctr"/>
              </a:tabLst>
            </a:pPr>
            <a:r>
              <a:rPr lang="en-US" altLang="en-US" sz="1800" baseline="-25000">
                <a:sym typeface="Symbol" panose="05050102010706020507" pitchFamily="18" charset="2"/>
              </a:rPr>
              <a:t>		</a:t>
            </a:r>
            <a:r>
              <a:rPr lang="en-US" altLang="en-US" sz="1800">
                <a:sym typeface="Symbol" panose="05050102010706020507" pitchFamily="18" charset="2"/>
              </a:rPr>
              <a:t> </a:t>
            </a:r>
            <a:r>
              <a:rPr lang="en-US" altLang="en-US" sz="1800" i="1">
                <a:sym typeface="Symbol" panose="05050102010706020507" pitchFamily="18" charset="2"/>
              </a:rPr>
              <a:t>t</a:t>
            </a:r>
            <a:r>
              <a:rPr lang="en-US" altLang="en-US" baseline="-25000">
                <a:sym typeface="Symbol" panose="05050102010706020507" pitchFamily="18" charset="2"/>
              </a:rPr>
              <a:t>2</a:t>
            </a:r>
            <a:r>
              <a:rPr lang="en-US" altLang="en-US" sz="1800" baseline="-25000">
                <a:sym typeface="Symbol" panose="05050102010706020507" pitchFamily="18" charset="2"/>
              </a:rPr>
              <a:t> </a:t>
            </a:r>
            <a:r>
              <a:rPr lang="en-US" altLang="en-US" sz="1800">
                <a:sym typeface="Symbol" panose="05050102010706020507" pitchFamily="18" charset="2"/>
              </a:rPr>
              <a:t>[]  </a:t>
            </a:r>
            <a:r>
              <a:rPr lang="en-US" altLang="en-US" i="1" baseline="-25000">
                <a:sym typeface="Symbol" panose="05050102010706020507" pitchFamily="18" charset="2"/>
              </a:rPr>
              <a:t>K</a:t>
            </a:r>
            <a:r>
              <a:rPr lang="en-US" altLang="en-US" sz="1800">
                <a:sym typeface="Symbol" panose="05050102010706020507" pitchFamily="18" charset="2"/>
              </a:rPr>
              <a:t> (</a:t>
            </a:r>
            <a:r>
              <a:rPr lang="en-US" altLang="en-US" sz="1800" i="1">
                <a:sym typeface="Symbol" panose="05050102010706020507" pitchFamily="18" charset="2"/>
              </a:rPr>
              <a:t>r</a:t>
            </a:r>
            <a:r>
              <a:rPr lang="en-US" altLang="en-US" baseline="-25000">
                <a:sym typeface="Symbol" panose="05050102010706020507" pitchFamily="18" charset="2"/>
              </a:rPr>
              <a:t>1</a:t>
            </a:r>
            <a:r>
              <a:rPr lang="en-US" altLang="en-US" sz="1800">
                <a:sym typeface="Symbol" panose="05050102010706020507" pitchFamily="18" charset="2"/>
              </a:rPr>
              <a:t>)</a:t>
            </a:r>
          </a:p>
          <a:p>
            <a:pPr>
              <a:lnSpc>
                <a:spcPct val="90000"/>
              </a:lnSpc>
              <a:tabLst>
                <a:tab pos="2976563" algn="ctr"/>
              </a:tabLst>
            </a:pPr>
            <a:r>
              <a:rPr lang="en-US" altLang="en-US" sz="1800" b="1">
                <a:sym typeface="Symbol" panose="05050102010706020507" pitchFamily="18" charset="2"/>
              </a:rPr>
              <a:t> </a:t>
            </a:r>
            <a:endParaRPr lang="en-US" altLang="en-US" sz="1800" baseline="-25000">
              <a:sym typeface="Symbol" panose="05050102010706020507" pitchFamily="18" charset="2"/>
            </a:endParaRPr>
          </a:p>
          <a:p>
            <a:pPr>
              <a:lnSpc>
                <a:spcPct val="90000"/>
              </a:lnSpc>
              <a:buFont typeface="Monotype Sorts" pitchFamily="2" charset="2"/>
              <a:buNone/>
              <a:tabLst>
                <a:tab pos="2976563" algn="ctr"/>
              </a:tabLst>
            </a:pPr>
            <a:endParaRPr lang="en-US" altLang="en-US" sz="1800"/>
          </a:p>
        </p:txBody>
      </p:sp>
      <p:pic>
        <p:nvPicPr>
          <p:cNvPr id="11268" name="Picture 1">
            <a:extLst>
              <a:ext uri="{FF2B5EF4-FFF2-40B4-BE49-F238E27FC236}">
                <a16:creationId xmlns:a16="http://schemas.microsoft.com/office/drawing/2014/main" id="{C3EE7BDC-6FA1-4C6A-A067-F2A97E4E5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962400"/>
            <a:ext cx="39211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9" name="Group 8">
            <a:extLst>
              <a:ext uri="{FF2B5EF4-FFF2-40B4-BE49-F238E27FC236}">
                <a16:creationId xmlns:a16="http://schemas.microsoft.com/office/drawing/2014/main" id="{41F67FD8-4B2F-4AAC-9B81-B652D589FD45}"/>
              </a:ext>
            </a:extLst>
          </p:cNvPr>
          <p:cNvGrpSpPr>
            <a:grpSpLocks/>
          </p:cNvGrpSpPr>
          <p:nvPr/>
        </p:nvGrpSpPr>
        <p:grpSpPr bwMode="auto">
          <a:xfrm>
            <a:off x="357188" y="3962400"/>
            <a:ext cx="6272212" cy="2667000"/>
            <a:chOff x="357772" y="3962400"/>
            <a:chExt cx="6271628" cy="2667000"/>
          </a:xfrm>
        </p:grpSpPr>
        <p:pic>
          <p:nvPicPr>
            <p:cNvPr id="3" name="Picture 2">
              <a:extLst>
                <a:ext uri="{FF2B5EF4-FFF2-40B4-BE49-F238E27FC236}">
                  <a16:creationId xmlns:a16="http://schemas.microsoft.com/office/drawing/2014/main" id="{87B3BAE5-E53C-41A1-8247-AA3458288BD8}"/>
                </a:ext>
              </a:extLst>
            </p:cNvPr>
            <p:cNvPicPr>
              <a:picLocks noChangeAspect="1"/>
            </p:cNvPicPr>
            <p:nvPr/>
          </p:nvPicPr>
          <p:blipFill>
            <a:blip r:embed="rId3"/>
            <a:stretch>
              <a:fillRect/>
            </a:stretch>
          </p:blipFill>
          <p:spPr>
            <a:xfrm>
              <a:off x="357772" y="4114800"/>
              <a:ext cx="3969967" cy="2343150"/>
            </a:xfrm>
            <a:prstGeom prst="rect">
              <a:avLst/>
            </a:prstGeom>
            <a:ln>
              <a:solidFill>
                <a:schemeClr val="accent6">
                  <a:lumMod val="60000"/>
                  <a:lumOff val="40000"/>
                </a:schemeClr>
              </a:solidFill>
            </a:ln>
          </p:spPr>
        </p:pic>
        <p:sp>
          <p:nvSpPr>
            <p:cNvPr id="4" name="Rectangle 3">
              <a:extLst>
                <a:ext uri="{FF2B5EF4-FFF2-40B4-BE49-F238E27FC236}">
                  <a16:creationId xmlns:a16="http://schemas.microsoft.com/office/drawing/2014/main" id="{79B2C1F9-A551-4DF8-AAD6-9B777A42223B}"/>
                </a:ext>
              </a:extLst>
            </p:cNvPr>
            <p:cNvSpPr/>
            <p:nvPr/>
          </p:nvSpPr>
          <p:spPr bwMode="auto">
            <a:xfrm>
              <a:off x="1905440" y="6019800"/>
              <a:ext cx="1600051" cy="381000"/>
            </a:xfrm>
            <a:prstGeom prst="rect">
              <a:avLst/>
            </a:prstGeom>
            <a:noFill/>
            <a:ln w="57150" cap="flat" cmpd="sng" algn="ctr">
              <a:solidFill>
                <a:schemeClr val="accent1">
                  <a:lumMod val="10000"/>
                </a:schemeClr>
              </a:solidFill>
              <a:prstDash val="solid"/>
              <a:round/>
              <a:headEnd type="none" w="med" len="med"/>
              <a:tailEnd type="none" w="med" len="med"/>
            </a:ln>
            <a:effectLst/>
          </p:spPr>
          <p:txBody>
            <a:bodyPr wrap="none"/>
            <a:lstStyle/>
            <a:p>
              <a:pPr algn="ctr">
                <a:defRPr/>
              </a:pPr>
              <a:endParaRPr lang="en-US"/>
            </a:p>
          </p:txBody>
        </p:sp>
        <p:sp>
          <p:nvSpPr>
            <p:cNvPr id="7" name="Rectangle 6">
              <a:extLst>
                <a:ext uri="{FF2B5EF4-FFF2-40B4-BE49-F238E27FC236}">
                  <a16:creationId xmlns:a16="http://schemas.microsoft.com/office/drawing/2014/main" id="{D4159B5B-1272-48D7-9DA4-1E963209E528}"/>
                </a:ext>
              </a:extLst>
            </p:cNvPr>
            <p:cNvSpPr/>
            <p:nvPr/>
          </p:nvSpPr>
          <p:spPr bwMode="auto">
            <a:xfrm>
              <a:off x="5029349" y="3962400"/>
              <a:ext cx="1600051" cy="2667000"/>
            </a:xfrm>
            <a:prstGeom prst="rect">
              <a:avLst/>
            </a:prstGeom>
            <a:noFill/>
            <a:ln w="57150" cap="flat" cmpd="sng" algn="ctr">
              <a:solidFill>
                <a:schemeClr val="accent1">
                  <a:lumMod val="10000"/>
                </a:schemeClr>
              </a:solidFill>
              <a:prstDash val="solid"/>
              <a:round/>
              <a:headEnd type="none" w="med" len="med"/>
              <a:tailEnd type="none" w="med" len="med"/>
            </a:ln>
            <a:effectLst/>
          </p:spPr>
          <p:txBody>
            <a:bodyPr wrap="none"/>
            <a:lstStyle/>
            <a:p>
              <a:pPr algn="ctr">
                <a:defRPr/>
              </a:pPr>
              <a:endParaRPr lang="en-US"/>
            </a:p>
          </p:txBody>
        </p:sp>
        <p:cxnSp>
          <p:nvCxnSpPr>
            <p:cNvPr id="6" name="Straight Arrow Connector 5">
              <a:extLst>
                <a:ext uri="{FF2B5EF4-FFF2-40B4-BE49-F238E27FC236}">
                  <a16:creationId xmlns:a16="http://schemas.microsoft.com/office/drawing/2014/main" id="{3D429B21-C0CB-4D42-B0DD-6D7043D11CA1}"/>
                </a:ext>
              </a:extLst>
            </p:cNvPr>
            <p:cNvCxnSpPr>
              <a:cxnSpLocks/>
            </p:cNvCxnSpPr>
            <p:nvPr/>
          </p:nvCxnSpPr>
          <p:spPr bwMode="auto">
            <a:xfrm>
              <a:off x="3505491" y="6324600"/>
              <a:ext cx="1523858" cy="0"/>
            </a:xfrm>
            <a:prstGeom prst="straightConnector1">
              <a:avLst/>
            </a:prstGeom>
            <a:solidFill>
              <a:schemeClr val="accent1"/>
            </a:solidFill>
            <a:ln w="57150" cap="flat" cmpd="sng" algn="ctr">
              <a:solidFill>
                <a:schemeClr val="accent1">
                  <a:lumMod val="10000"/>
                </a:schemeClr>
              </a:solidFill>
              <a:prstDash val="solid"/>
              <a:round/>
              <a:headEnd type="none" w="med" len="med"/>
              <a:tailEnd type="triangle"/>
            </a:ln>
            <a:effectLst/>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6CF60FB-4F7C-4A1A-8B6E-B1801FAA2EF6}"/>
              </a:ext>
            </a:extLst>
          </p:cNvPr>
          <p:cNvSpPr>
            <a:spLocks noGrp="1" noChangeArrowheads="1"/>
          </p:cNvSpPr>
          <p:nvPr>
            <p:ph type="title"/>
          </p:nvPr>
        </p:nvSpPr>
        <p:spPr>
          <a:xfrm>
            <a:off x="762000" y="381000"/>
            <a:ext cx="8077200" cy="609600"/>
          </a:xfrm>
        </p:spPr>
        <p:txBody>
          <a:bodyPr/>
          <a:lstStyle/>
          <a:p>
            <a:pPr>
              <a:defRPr/>
            </a:pPr>
            <a:r>
              <a:rPr lang="en-US"/>
              <a:t>Checking Referential Integrity on Database Modification</a:t>
            </a:r>
          </a:p>
        </p:txBody>
      </p:sp>
      <p:sp>
        <p:nvSpPr>
          <p:cNvPr id="12291" name="Rectangle 3">
            <a:extLst>
              <a:ext uri="{FF2B5EF4-FFF2-40B4-BE49-F238E27FC236}">
                <a16:creationId xmlns:a16="http://schemas.microsoft.com/office/drawing/2014/main" id="{F69E46B3-A50C-47C7-899B-893FE245E41B}"/>
              </a:ext>
            </a:extLst>
          </p:cNvPr>
          <p:cNvSpPr>
            <a:spLocks noGrp="1" noChangeArrowheads="1"/>
          </p:cNvSpPr>
          <p:nvPr>
            <p:ph type="body" idx="1"/>
          </p:nvPr>
        </p:nvSpPr>
        <p:spPr>
          <a:xfrm>
            <a:off x="1066800" y="1143000"/>
            <a:ext cx="6724650" cy="4114800"/>
          </a:xfrm>
        </p:spPr>
        <p:txBody>
          <a:bodyPr/>
          <a:lstStyle/>
          <a:p>
            <a:pPr>
              <a:lnSpc>
                <a:spcPct val="90000"/>
              </a:lnSpc>
              <a:tabLst>
                <a:tab pos="2976563" algn="ctr"/>
              </a:tabLst>
            </a:pPr>
            <a:r>
              <a:rPr lang="en-US" altLang="en-US" sz="1800"/>
              <a:t>The following tests must be made in order to preserve the following referential integrity constraint:</a:t>
            </a:r>
          </a:p>
          <a:p>
            <a:pPr>
              <a:lnSpc>
                <a:spcPct val="90000"/>
              </a:lnSpc>
              <a:buFont typeface="Monotype Sorts" pitchFamily="2" charset="2"/>
              <a:buNone/>
              <a:tabLst>
                <a:tab pos="2976563" algn="ctr"/>
              </a:tabLst>
            </a:pPr>
            <a:r>
              <a:rPr lang="en-US" altLang="en-US" sz="1800"/>
              <a:t>		</a:t>
            </a:r>
            <a:r>
              <a:rPr lang="en-US" altLang="en-US" sz="1800">
                <a:sym typeface="Symbol" panose="05050102010706020507" pitchFamily="18" charset="2"/>
              </a:rPr>
              <a:t></a:t>
            </a:r>
            <a:r>
              <a:rPr lang="en-US" altLang="en-US" baseline="-25000">
                <a:sym typeface="Symbol" panose="05050102010706020507" pitchFamily="18" charset="2"/>
              </a:rPr>
              <a:t></a:t>
            </a:r>
            <a:r>
              <a:rPr lang="en-US" altLang="en-US" sz="1800" baseline="-25000">
                <a:sym typeface="Symbol" panose="05050102010706020507" pitchFamily="18" charset="2"/>
              </a:rPr>
              <a:t> </a:t>
            </a:r>
            <a:r>
              <a:rPr lang="en-US" altLang="en-US" sz="1800">
                <a:sym typeface="Symbol" panose="05050102010706020507" pitchFamily="18" charset="2"/>
              </a:rPr>
              <a:t>(</a:t>
            </a:r>
            <a:r>
              <a:rPr lang="en-US" altLang="en-US" sz="1800" i="1">
                <a:sym typeface="Symbol" panose="05050102010706020507" pitchFamily="18" charset="2"/>
              </a:rPr>
              <a:t>r</a:t>
            </a:r>
            <a:r>
              <a:rPr lang="en-US" altLang="en-US" baseline="-25000">
                <a:sym typeface="Symbol" panose="05050102010706020507" pitchFamily="18" charset="2"/>
              </a:rPr>
              <a:t>2</a:t>
            </a:r>
            <a:r>
              <a:rPr lang="en-US" altLang="en-US" sz="1800">
                <a:sym typeface="Symbol" panose="05050102010706020507" pitchFamily="18" charset="2"/>
              </a:rPr>
              <a:t>)  </a:t>
            </a:r>
            <a:r>
              <a:rPr lang="en-US" altLang="en-US" i="1" baseline="-25000">
                <a:sym typeface="Symbol" panose="05050102010706020507" pitchFamily="18" charset="2"/>
              </a:rPr>
              <a:t>K</a:t>
            </a:r>
            <a:r>
              <a:rPr lang="en-US" altLang="en-US" sz="1800">
                <a:sym typeface="Symbol" panose="05050102010706020507" pitchFamily="18" charset="2"/>
              </a:rPr>
              <a:t> (</a:t>
            </a:r>
            <a:r>
              <a:rPr lang="en-US" altLang="en-US" sz="1800" i="1">
                <a:sym typeface="Symbol" panose="05050102010706020507" pitchFamily="18" charset="2"/>
              </a:rPr>
              <a:t>r</a:t>
            </a:r>
            <a:r>
              <a:rPr lang="en-US" altLang="en-US" baseline="-25000">
                <a:sym typeface="Symbol" panose="05050102010706020507" pitchFamily="18" charset="2"/>
              </a:rPr>
              <a:t>1</a:t>
            </a:r>
            <a:r>
              <a:rPr lang="en-US" altLang="en-US" sz="1800">
                <a:sym typeface="Symbol" panose="05050102010706020507" pitchFamily="18" charset="2"/>
              </a:rPr>
              <a:t>)</a:t>
            </a:r>
          </a:p>
          <a:p>
            <a:pPr>
              <a:lnSpc>
                <a:spcPct val="90000"/>
              </a:lnSpc>
              <a:tabLst>
                <a:tab pos="2976563" algn="ctr"/>
              </a:tabLst>
            </a:pPr>
            <a:r>
              <a:rPr lang="en-US" altLang="en-US" sz="1800" b="1">
                <a:sym typeface="Symbol" panose="05050102010706020507" pitchFamily="18" charset="2"/>
              </a:rPr>
              <a:t>Insert.</a:t>
            </a:r>
            <a:r>
              <a:rPr lang="en-US" altLang="en-US" sz="1800">
                <a:sym typeface="Symbol" panose="05050102010706020507" pitchFamily="18" charset="2"/>
              </a:rPr>
              <a:t>  If a tuple </a:t>
            </a:r>
            <a:r>
              <a:rPr lang="en-US" altLang="en-US" sz="1800" i="1">
                <a:sym typeface="Symbol" panose="05050102010706020507" pitchFamily="18" charset="2"/>
              </a:rPr>
              <a:t>t</a:t>
            </a:r>
            <a:r>
              <a:rPr lang="en-US" altLang="en-US" sz="1800" baseline="-25000">
                <a:sym typeface="Symbol" panose="05050102010706020507" pitchFamily="18" charset="2"/>
              </a:rPr>
              <a:t>2</a:t>
            </a:r>
            <a:r>
              <a:rPr lang="en-US" altLang="en-US" sz="1800">
                <a:sym typeface="Symbol" panose="05050102010706020507" pitchFamily="18" charset="2"/>
              </a:rPr>
              <a:t> is inserted into </a:t>
            </a:r>
            <a:r>
              <a:rPr lang="en-US" altLang="en-US" sz="1800" i="1">
                <a:sym typeface="Symbol" panose="05050102010706020507" pitchFamily="18" charset="2"/>
              </a:rPr>
              <a:t>r</a:t>
            </a:r>
            <a:r>
              <a:rPr lang="en-US" altLang="en-US" sz="1800" baseline="-25000">
                <a:sym typeface="Symbol" panose="05050102010706020507" pitchFamily="18" charset="2"/>
              </a:rPr>
              <a:t>2</a:t>
            </a:r>
            <a:r>
              <a:rPr lang="en-US" altLang="en-US" sz="1800">
                <a:sym typeface="Symbol" panose="05050102010706020507" pitchFamily="18" charset="2"/>
              </a:rPr>
              <a:t>, the system must ensure that there is a tuple </a:t>
            </a:r>
            <a:r>
              <a:rPr lang="en-US" altLang="en-US" sz="1800" i="1">
                <a:sym typeface="Symbol" panose="05050102010706020507" pitchFamily="18" charset="2"/>
              </a:rPr>
              <a:t>t</a:t>
            </a:r>
            <a:r>
              <a:rPr lang="en-US" altLang="en-US" baseline="-25000">
                <a:sym typeface="Symbol" panose="05050102010706020507" pitchFamily="18" charset="2"/>
              </a:rPr>
              <a:t>1</a:t>
            </a:r>
            <a:r>
              <a:rPr lang="en-US" altLang="en-US" sz="1800">
                <a:sym typeface="Symbol" panose="05050102010706020507" pitchFamily="18" charset="2"/>
              </a:rPr>
              <a:t> in </a:t>
            </a:r>
            <a:r>
              <a:rPr lang="en-US" altLang="en-US" sz="1800" i="1">
                <a:sym typeface="Symbol" panose="05050102010706020507" pitchFamily="18" charset="2"/>
              </a:rPr>
              <a:t>r</a:t>
            </a:r>
            <a:r>
              <a:rPr lang="en-US" altLang="en-US" baseline="-25000">
                <a:sym typeface="Symbol" panose="05050102010706020507" pitchFamily="18" charset="2"/>
              </a:rPr>
              <a:t>1</a:t>
            </a:r>
            <a:r>
              <a:rPr lang="en-US" altLang="en-US" sz="1800">
                <a:sym typeface="Symbol" panose="05050102010706020507" pitchFamily="18" charset="2"/>
              </a:rPr>
              <a:t> such that </a:t>
            </a:r>
            <a:r>
              <a:rPr lang="en-US" altLang="en-US" sz="1800" i="1">
                <a:sym typeface="Symbol" panose="05050102010706020507" pitchFamily="18" charset="2"/>
              </a:rPr>
              <a:t>t</a:t>
            </a:r>
            <a:r>
              <a:rPr lang="en-US" altLang="en-US" baseline="-25000">
                <a:sym typeface="Symbol" panose="05050102010706020507" pitchFamily="18" charset="2"/>
              </a:rPr>
              <a:t>1</a:t>
            </a:r>
            <a:r>
              <a:rPr lang="en-US" altLang="en-US" sz="1800">
                <a:sym typeface="Symbol" panose="05050102010706020507" pitchFamily="18" charset="2"/>
              </a:rPr>
              <a:t>[</a:t>
            </a:r>
            <a:r>
              <a:rPr lang="en-US" altLang="en-US" sz="1800" i="1">
                <a:sym typeface="Symbol" panose="05050102010706020507" pitchFamily="18" charset="2"/>
              </a:rPr>
              <a:t>K</a:t>
            </a:r>
            <a:r>
              <a:rPr lang="en-US" altLang="en-US" sz="1800">
                <a:sym typeface="Symbol" panose="05050102010706020507" pitchFamily="18" charset="2"/>
              </a:rPr>
              <a:t>] = </a:t>
            </a:r>
            <a:r>
              <a:rPr lang="en-US" altLang="en-US" sz="1800" i="1">
                <a:sym typeface="Symbol" panose="05050102010706020507" pitchFamily="18" charset="2"/>
              </a:rPr>
              <a:t>t</a:t>
            </a:r>
            <a:r>
              <a:rPr lang="en-US" altLang="en-US" baseline="-25000">
                <a:sym typeface="Symbol" panose="05050102010706020507" pitchFamily="18" charset="2"/>
              </a:rPr>
              <a:t>2</a:t>
            </a:r>
            <a:r>
              <a:rPr lang="en-US" altLang="en-US" sz="1800">
                <a:sym typeface="Symbol" panose="05050102010706020507" pitchFamily="18" charset="2"/>
              </a:rPr>
              <a:t>[].  That is </a:t>
            </a:r>
          </a:p>
          <a:p>
            <a:pPr>
              <a:lnSpc>
                <a:spcPct val="90000"/>
              </a:lnSpc>
              <a:buFont typeface="Monotype Sorts" pitchFamily="2" charset="2"/>
              <a:buNone/>
              <a:tabLst>
                <a:tab pos="2976563" algn="ctr"/>
              </a:tabLst>
            </a:pPr>
            <a:r>
              <a:rPr lang="en-US" altLang="en-US" sz="1800" baseline="-25000">
                <a:sym typeface="Symbol" panose="05050102010706020507" pitchFamily="18" charset="2"/>
              </a:rPr>
              <a:t>		</a:t>
            </a:r>
            <a:r>
              <a:rPr lang="en-US" altLang="en-US" sz="1800">
                <a:sym typeface="Symbol" panose="05050102010706020507" pitchFamily="18" charset="2"/>
              </a:rPr>
              <a:t> </a:t>
            </a:r>
            <a:r>
              <a:rPr lang="en-US" altLang="en-US" sz="1800" i="1">
                <a:sym typeface="Symbol" panose="05050102010706020507" pitchFamily="18" charset="2"/>
              </a:rPr>
              <a:t>t</a:t>
            </a:r>
            <a:r>
              <a:rPr lang="en-US" altLang="en-US" baseline="-25000">
                <a:sym typeface="Symbol" panose="05050102010706020507" pitchFamily="18" charset="2"/>
              </a:rPr>
              <a:t>2</a:t>
            </a:r>
            <a:r>
              <a:rPr lang="en-US" altLang="en-US" sz="1800" baseline="-25000">
                <a:sym typeface="Symbol" panose="05050102010706020507" pitchFamily="18" charset="2"/>
              </a:rPr>
              <a:t> </a:t>
            </a:r>
            <a:r>
              <a:rPr lang="en-US" altLang="en-US" sz="1800">
                <a:sym typeface="Symbol" panose="05050102010706020507" pitchFamily="18" charset="2"/>
              </a:rPr>
              <a:t>[]  </a:t>
            </a:r>
            <a:r>
              <a:rPr lang="en-US" altLang="en-US" i="1" baseline="-25000">
                <a:sym typeface="Symbol" panose="05050102010706020507" pitchFamily="18" charset="2"/>
              </a:rPr>
              <a:t>K</a:t>
            </a:r>
            <a:r>
              <a:rPr lang="en-US" altLang="en-US" sz="1800">
                <a:sym typeface="Symbol" panose="05050102010706020507" pitchFamily="18" charset="2"/>
              </a:rPr>
              <a:t> (</a:t>
            </a:r>
            <a:r>
              <a:rPr lang="en-US" altLang="en-US" sz="1800" i="1">
                <a:sym typeface="Symbol" panose="05050102010706020507" pitchFamily="18" charset="2"/>
              </a:rPr>
              <a:t>r</a:t>
            </a:r>
            <a:r>
              <a:rPr lang="en-US" altLang="en-US" baseline="-25000">
                <a:sym typeface="Symbol" panose="05050102010706020507" pitchFamily="18" charset="2"/>
              </a:rPr>
              <a:t>1</a:t>
            </a:r>
            <a:r>
              <a:rPr lang="en-US" altLang="en-US" sz="1800">
                <a:sym typeface="Symbol" panose="05050102010706020507" pitchFamily="18" charset="2"/>
              </a:rPr>
              <a:t>)</a:t>
            </a:r>
          </a:p>
          <a:p>
            <a:pPr>
              <a:lnSpc>
                <a:spcPct val="90000"/>
              </a:lnSpc>
              <a:tabLst>
                <a:tab pos="2976563" algn="ctr"/>
              </a:tabLst>
            </a:pPr>
            <a:r>
              <a:rPr lang="en-US" altLang="en-US" sz="1800" b="1">
                <a:sym typeface="Symbol" panose="05050102010706020507" pitchFamily="18" charset="2"/>
              </a:rPr>
              <a:t> </a:t>
            </a:r>
            <a:endParaRPr lang="en-US" altLang="en-US" sz="1800" baseline="-25000">
              <a:sym typeface="Symbol" panose="05050102010706020507" pitchFamily="18" charset="2"/>
            </a:endParaRPr>
          </a:p>
          <a:p>
            <a:pPr>
              <a:lnSpc>
                <a:spcPct val="90000"/>
              </a:lnSpc>
              <a:buFont typeface="Monotype Sorts" pitchFamily="2" charset="2"/>
              <a:buNone/>
              <a:tabLst>
                <a:tab pos="2976563" algn="ctr"/>
              </a:tabLst>
            </a:pPr>
            <a:endParaRPr lang="en-US" altLang="en-US" sz="1800"/>
          </a:p>
        </p:txBody>
      </p:sp>
      <p:pic>
        <p:nvPicPr>
          <p:cNvPr id="12292" name="Picture 1">
            <a:extLst>
              <a:ext uri="{FF2B5EF4-FFF2-40B4-BE49-F238E27FC236}">
                <a16:creationId xmlns:a16="http://schemas.microsoft.com/office/drawing/2014/main" id="{1186CA21-B778-4C63-9A06-A16CC221F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962400"/>
            <a:ext cx="39211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3" name="Group 8">
            <a:extLst>
              <a:ext uri="{FF2B5EF4-FFF2-40B4-BE49-F238E27FC236}">
                <a16:creationId xmlns:a16="http://schemas.microsoft.com/office/drawing/2014/main" id="{CDEA83D4-8CDB-446F-99F4-CDABD3A41B6A}"/>
              </a:ext>
            </a:extLst>
          </p:cNvPr>
          <p:cNvGrpSpPr>
            <a:grpSpLocks/>
          </p:cNvGrpSpPr>
          <p:nvPr/>
        </p:nvGrpSpPr>
        <p:grpSpPr bwMode="auto">
          <a:xfrm>
            <a:off x="357188" y="3962400"/>
            <a:ext cx="6272212" cy="2667000"/>
            <a:chOff x="357772" y="3962400"/>
            <a:chExt cx="6271628" cy="2667000"/>
          </a:xfrm>
        </p:grpSpPr>
        <p:pic>
          <p:nvPicPr>
            <p:cNvPr id="3" name="Picture 2">
              <a:extLst>
                <a:ext uri="{FF2B5EF4-FFF2-40B4-BE49-F238E27FC236}">
                  <a16:creationId xmlns:a16="http://schemas.microsoft.com/office/drawing/2014/main" id="{BDB92390-EC98-4A81-BB18-9E169BE017E3}"/>
                </a:ext>
              </a:extLst>
            </p:cNvPr>
            <p:cNvPicPr>
              <a:picLocks noChangeAspect="1"/>
            </p:cNvPicPr>
            <p:nvPr/>
          </p:nvPicPr>
          <p:blipFill>
            <a:blip r:embed="rId3"/>
            <a:stretch>
              <a:fillRect/>
            </a:stretch>
          </p:blipFill>
          <p:spPr>
            <a:xfrm>
              <a:off x="357772" y="4114800"/>
              <a:ext cx="3969967" cy="2343150"/>
            </a:xfrm>
            <a:prstGeom prst="rect">
              <a:avLst/>
            </a:prstGeom>
            <a:ln>
              <a:solidFill>
                <a:schemeClr val="accent6">
                  <a:lumMod val="60000"/>
                  <a:lumOff val="40000"/>
                </a:schemeClr>
              </a:solidFill>
            </a:ln>
          </p:spPr>
        </p:pic>
        <p:sp>
          <p:nvSpPr>
            <p:cNvPr id="4" name="Rectangle 3">
              <a:extLst>
                <a:ext uri="{FF2B5EF4-FFF2-40B4-BE49-F238E27FC236}">
                  <a16:creationId xmlns:a16="http://schemas.microsoft.com/office/drawing/2014/main" id="{99E4087A-D985-42F3-9D6C-64297AD7A306}"/>
                </a:ext>
              </a:extLst>
            </p:cNvPr>
            <p:cNvSpPr/>
            <p:nvPr/>
          </p:nvSpPr>
          <p:spPr bwMode="auto">
            <a:xfrm>
              <a:off x="1905440" y="4495800"/>
              <a:ext cx="1600051" cy="1905000"/>
            </a:xfrm>
            <a:prstGeom prst="rect">
              <a:avLst/>
            </a:prstGeom>
            <a:noFill/>
            <a:ln w="57150" cap="flat" cmpd="sng" algn="ctr">
              <a:solidFill>
                <a:schemeClr val="accent5">
                  <a:lumMod val="10000"/>
                </a:schemeClr>
              </a:solidFill>
              <a:prstDash val="solid"/>
              <a:round/>
              <a:headEnd type="none" w="med" len="med"/>
              <a:tailEnd type="none" w="med" len="med"/>
            </a:ln>
            <a:effectLst/>
          </p:spPr>
          <p:txBody>
            <a:bodyPr wrap="none"/>
            <a:lstStyle/>
            <a:p>
              <a:pPr algn="ctr">
                <a:defRPr/>
              </a:pPr>
              <a:endParaRPr lang="en-US">
                <a:solidFill>
                  <a:srgbClr val="000000"/>
                </a:solidFill>
              </a:endParaRPr>
            </a:p>
          </p:txBody>
        </p:sp>
        <p:sp>
          <p:nvSpPr>
            <p:cNvPr id="7" name="Rectangle 6">
              <a:extLst>
                <a:ext uri="{FF2B5EF4-FFF2-40B4-BE49-F238E27FC236}">
                  <a16:creationId xmlns:a16="http://schemas.microsoft.com/office/drawing/2014/main" id="{7B26D39E-4364-44A2-B39A-1CCCF19D1B1B}"/>
                </a:ext>
              </a:extLst>
            </p:cNvPr>
            <p:cNvSpPr/>
            <p:nvPr/>
          </p:nvSpPr>
          <p:spPr bwMode="auto">
            <a:xfrm>
              <a:off x="5029349" y="3962400"/>
              <a:ext cx="1600051" cy="2667000"/>
            </a:xfrm>
            <a:prstGeom prst="rect">
              <a:avLst/>
            </a:prstGeom>
            <a:noFill/>
            <a:ln w="57150" cap="flat" cmpd="sng" algn="ctr">
              <a:solidFill>
                <a:schemeClr val="accent5">
                  <a:lumMod val="10000"/>
                </a:schemeClr>
              </a:solidFill>
              <a:prstDash val="solid"/>
              <a:round/>
              <a:headEnd type="none" w="med" len="med"/>
              <a:tailEnd type="none" w="med" len="med"/>
            </a:ln>
            <a:effectLst/>
          </p:spPr>
          <p:txBody>
            <a:bodyPr wrap="none"/>
            <a:lstStyle/>
            <a:p>
              <a:pPr algn="ctr">
                <a:defRPr/>
              </a:pPr>
              <a:endParaRPr lang="en-US">
                <a:solidFill>
                  <a:srgbClr val="000000"/>
                </a:solidFill>
              </a:endParaRPr>
            </a:p>
          </p:txBody>
        </p:sp>
        <p:cxnSp>
          <p:nvCxnSpPr>
            <p:cNvPr id="6" name="Straight Arrow Connector 5">
              <a:extLst>
                <a:ext uri="{FF2B5EF4-FFF2-40B4-BE49-F238E27FC236}">
                  <a16:creationId xmlns:a16="http://schemas.microsoft.com/office/drawing/2014/main" id="{A6F77822-792D-4692-B5CC-2F7AE579BF63}"/>
                </a:ext>
              </a:extLst>
            </p:cNvPr>
            <p:cNvCxnSpPr>
              <a:cxnSpLocks/>
            </p:cNvCxnSpPr>
            <p:nvPr/>
          </p:nvCxnSpPr>
          <p:spPr bwMode="auto">
            <a:xfrm>
              <a:off x="3505491" y="6324600"/>
              <a:ext cx="1523858" cy="0"/>
            </a:xfrm>
            <a:prstGeom prst="straightConnector1">
              <a:avLst/>
            </a:prstGeom>
            <a:solidFill>
              <a:schemeClr val="accent1"/>
            </a:solidFill>
            <a:ln w="57150" cap="flat" cmpd="sng" algn="ctr">
              <a:solidFill>
                <a:schemeClr val="accent5">
                  <a:lumMod val="10000"/>
                </a:schemeClr>
              </a:solidFill>
              <a:prstDash val="solid"/>
              <a:round/>
              <a:headEnd type="none" w="med" len="med"/>
              <a:tailEnd type="triangle"/>
            </a:ln>
            <a:effectLst/>
          </p:spPr>
        </p:cxnSp>
      </p:grpSp>
    </p:spTree>
  </p:cSld>
  <p:clrMapOvr>
    <a:masterClrMapping/>
  </p:clrMapOvr>
</p:sld>
</file>

<file path=ppt/theme/theme1.xml><?xml version="1.0" encoding="utf-8"?>
<a:theme xmlns:a="http://schemas.openxmlformats.org/drawingml/2006/main" name="db-book">
  <a:themeElements>
    <a:clrScheme name="">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fontScheme name="db-book">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C:\apps\Microsoft Office\Templates\Presentations\db-book.pot</Template>
  <TotalTime>13338</TotalTime>
  <Words>6390</Words>
  <Application>Microsoft Office PowerPoint</Application>
  <PresentationFormat>On-screen Show (4:3)</PresentationFormat>
  <Paragraphs>541</Paragraphs>
  <Slides>78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4" baseType="lpstr">
      <vt:lpstr>Helvetica</vt:lpstr>
      <vt:lpstr>Monotype Sorts</vt:lpstr>
      <vt:lpstr>Palatino-Roman</vt:lpstr>
      <vt:lpstr>Times New Roman</vt:lpstr>
      <vt:lpstr>db-book</vt:lpstr>
      <vt:lpstr>Clip</vt:lpstr>
      <vt:lpstr> Integrity and Security</vt:lpstr>
      <vt:lpstr>Domain Constraints</vt:lpstr>
      <vt:lpstr>Domain Constraints (Cont.)</vt:lpstr>
      <vt:lpstr>Referential Integrity</vt:lpstr>
      <vt:lpstr>PowerPoint Presentation</vt:lpstr>
      <vt:lpstr>Referential Integrity in the E-R Model</vt:lpstr>
      <vt:lpstr>Checking Referential Integrity on Database Modification</vt:lpstr>
      <vt:lpstr>Checking Referential Integrity on Database Modification</vt:lpstr>
      <vt:lpstr>Checking Referential Integrity on Database Modification</vt:lpstr>
      <vt:lpstr>Database Modification (Cont.)</vt:lpstr>
      <vt:lpstr>Referential Integrity in SQL</vt:lpstr>
      <vt:lpstr>Referential Integrity in SQL – Example</vt:lpstr>
      <vt:lpstr>Referential Integrity in SQL – Example (Cont.)</vt:lpstr>
      <vt:lpstr>Cascading Actions in SQL</vt:lpstr>
      <vt:lpstr>Cascading Actions in SQL (Cont.)</vt:lpstr>
      <vt:lpstr>Referential Integrity in SQL (Cont.)</vt:lpstr>
      <vt:lpstr>Assertions</vt:lpstr>
      <vt:lpstr>Assertions</vt:lpstr>
      <vt:lpstr>Assertion Example</vt:lpstr>
      <vt:lpstr>Assertion Example</vt:lpstr>
      <vt:lpstr>Triggers</vt:lpstr>
      <vt:lpstr>Trigger Example </vt:lpstr>
      <vt:lpstr>Trigger Example in SQL:1999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Triggering Events and Actions in SQL</vt:lpstr>
      <vt:lpstr>PowerPoint Presentation</vt:lpstr>
      <vt:lpstr>Statement Level Triggers</vt:lpstr>
      <vt:lpstr>External World Actions</vt:lpstr>
      <vt:lpstr>When Not To Use Triggers</vt:lpstr>
      <vt:lpstr>Security</vt:lpstr>
      <vt:lpstr>Security (Cont.)</vt:lpstr>
      <vt:lpstr>Authorization</vt:lpstr>
      <vt:lpstr>Authorization (Cont.)</vt:lpstr>
      <vt:lpstr>Authorization and Views</vt:lpstr>
      <vt:lpstr>View Example</vt:lpstr>
      <vt:lpstr>View Example (Cont.)</vt:lpstr>
      <vt:lpstr>Authorization on Views</vt:lpstr>
      <vt:lpstr>Granting of Privileges</vt:lpstr>
      <vt:lpstr>Authorization Grant Graph</vt:lpstr>
      <vt:lpstr>Security Specification in SQL</vt:lpstr>
      <vt:lpstr>Privileges in SQL</vt:lpstr>
      <vt:lpstr>PowerPoint Presentation</vt:lpstr>
      <vt:lpstr>PowerPoint Presentation</vt:lpstr>
      <vt:lpstr>PowerPoint Presentation</vt:lpstr>
      <vt:lpstr>Privilege  To Grant Privileges</vt:lpstr>
      <vt:lpstr>Roles</vt:lpstr>
      <vt:lpstr>Revoking Authorization in SQL</vt:lpstr>
      <vt:lpstr>Revoking Authorization in SQL (Cont.)</vt:lpstr>
      <vt:lpstr>Limitations of SQL Authorization</vt:lpstr>
      <vt:lpstr>Encryption</vt:lpstr>
      <vt:lpstr>Encryption (Cont.)</vt:lpstr>
      <vt:lpstr>Authentication</vt:lpstr>
      <vt:lpstr>End of Chapter</vt:lpstr>
      <vt:lpstr>Statistical Databases</vt:lpstr>
      <vt:lpstr>An n-ary Relationship Set</vt:lpstr>
      <vt:lpstr>Authorization-Grant Graph</vt:lpstr>
      <vt:lpstr>Attempt to Defeat Authorization Revocation</vt:lpstr>
      <vt:lpstr>Authorization Graph</vt:lpstr>
      <vt:lpstr>Physical Level Security</vt:lpstr>
      <vt:lpstr>Human Level Security</vt:lpstr>
      <vt:lpstr>Operating System Level Security</vt:lpstr>
      <vt:lpstr>Network-Level Security</vt:lpstr>
      <vt:lpstr>Database-Level Security</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Introduction</dc:title>
  <dc:creator>Marilyn Turnamian</dc:creator>
  <cp:lastModifiedBy>Shamim</cp:lastModifiedBy>
  <cp:revision>146</cp:revision>
  <cp:lastPrinted>1999-06-28T19:27:31Z</cp:lastPrinted>
  <dcterms:created xsi:type="dcterms:W3CDTF">2000-02-07T19:26:30Z</dcterms:created>
  <dcterms:modified xsi:type="dcterms:W3CDTF">2023-09-24T07:12:33Z</dcterms:modified>
</cp:coreProperties>
</file>